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3.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4.xml" ContentType="application/vnd.openxmlformats-officedocument.presentationml.tags+xml"/>
  <Override PartName="/ppt/notesSlides/notesSlide60.xml" ContentType="application/vnd.openxmlformats-officedocument.presentationml.notesSlide+xml"/>
  <Override PartName="/ppt/tags/tag5.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6.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3" r:id="rId4"/>
    <p:sldMasterId id="2147483875" r:id="rId5"/>
    <p:sldMasterId id="2147483886" r:id="rId6"/>
    <p:sldMasterId id="2147483892" r:id="rId7"/>
  </p:sldMasterIdLst>
  <p:notesMasterIdLst>
    <p:notesMasterId r:id="rId80"/>
  </p:notesMasterIdLst>
  <p:handoutMasterIdLst>
    <p:handoutMasterId r:id="rId81"/>
  </p:handoutMasterIdLst>
  <p:sldIdLst>
    <p:sldId id="256" r:id="rId8"/>
    <p:sldId id="257" r:id="rId9"/>
    <p:sldId id="258" r:id="rId10"/>
    <p:sldId id="259" r:id="rId11"/>
    <p:sldId id="260" r:id="rId12"/>
    <p:sldId id="271" r:id="rId13"/>
    <p:sldId id="262" r:id="rId14"/>
    <p:sldId id="272" r:id="rId15"/>
    <p:sldId id="273" r:id="rId16"/>
    <p:sldId id="275" r:id="rId17"/>
    <p:sldId id="276" r:id="rId18"/>
    <p:sldId id="277" r:id="rId19"/>
    <p:sldId id="353" r:id="rId20"/>
    <p:sldId id="354" r:id="rId21"/>
    <p:sldId id="355" r:id="rId22"/>
    <p:sldId id="356" r:id="rId23"/>
    <p:sldId id="357" r:id="rId24"/>
    <p:sldId id="358" r:id="rId25"/>
    <p:sldId id="352" r:id="rId26"/>
    <p:sldId id="278" r:id="rId27"/>
    <p:sldId id="279" r:id="rId28"/>
    <p:sldId id="280" r:id="rId29"/>
    <p:sldId id="281" r:id="rId30"/>
    <p:sldId id="282" r:id="rId31"/>
    <p:sldId id="283" r:id="rId32"/>
    <p:sldId id="284" r:id="rId33"/>
    <p:sldId id="285" r:id="rId34"/>
    <p:sldId id="274" r:id="rId35"/>
    <p:sldId id="263" r:id="rId36"/>
    <p:sldId id="359" r:id="rId37"/>
    <p:sldId id="299" r:id="rId38"/>
    <p:sldId id="301" r:id="rId39"/>
    <p:sldId id="302" r:id="rId40"/>
    <p:sldId id="303" r:id="rId41"/>
    <p:sldId id="304" r:id="rId42"/>
    <p:sldId id="330" r:id="rId43"/>
    <p:sldId id="305" r:id="rId44"/>
    <p:sldId id="364" r:id="rId45"/>
    <p:sldId id="331" r:id="rId46"/>
    <p:sldId id="307" r:id="rId47"/>
    <p:sldId id="308" r:id="rId48"/>
    <p:sldId id="332" r:id="rId49"/>
    <p:sldId id="360" r:id="rId50"/>
    <p:sldId id="333" r:id="rId51"/>
    <p:sldId id="361" r:id="rId52"/>
    <p:sldId id="315" r:id="rId53"/>
    <p:sldId id="336" r:id="rId54"/>
    <p:sldId id="337" r:id="rId55"/>
    <p:sldId id="317" r:id="rId56"/>
    <p:sldId id="334" r:id="rId57"/>
    <p:sldId id="335" r:id="rId58"/>
    <p:sldId id="338" r:id="rId59"/>
    <p:sldId id="362" r:id="rId60"/>
    <p:sldId id="339" r:id="rId61"/>
    <p:sldId id="340" r:id="rId62"/>
    <p:sldId id="367" r:id="rId63"/>
    <p:sldId id="366" r:id="rId64"/>
    <p:sldId id="319" r:id="rId65"/>
    <p:sldId id="363" r:id="rId66"/>
    <p:sldId id="345" r:id="rId67"/>
    <p:sldId id="347" r:id="rId68"/>
    <p:sldId id="346" r:id="rId69"/>
    <p:sldId id="368" r:id="rId70"/>
    <p:sldId id="351" r:id="rId71"/>
    <p:sldId id="348" r:id="rId72"/>
    <p:sldId id="349" r:id="rId73"/>
    <p:sldId id="350" r:id="rId74"/>
    <p:sldId id="326" r:id="rId75"/>
    <p:sldId id="327" r:id="rId76"/>
    <p:sldId id="329" r:id="rId77"/>
    <p:sldId id="269" r:id="rId78"/>
    <p:sldId id="270" r:id="rId79"/>
  </p:sldIdLst>
  <p:sldSz cx="12192000" cy="6858000"/>
  <p:notesSz cx="7010400" cy="9296400"/>
  <p:defaultTex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2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onglin (A)" initials="z(" lastIdx="1" clrIdx="0">
    <p:extLst>
      <p:ext uri="{19B8F6BF-5375-455C-9EA6-DF929625EA0E}">
        <p15:presenceInfo xmlns:p15="http://schemas.microsoft.com/office/powerpoint/2012/main" userId="S-1-5-21-147214757-305610072-1517763936-9320202" providerId="AD"/>
      </p:ext>
    </p:extLst>
  </p:cmAuthor>
  <p:cmAuthor id="2" name="Lixiaorui" initials="L" lastIdx="1" clrIdx="1">
    <p:extLst>
      <p:ext uri="{19B8F6BF-5375-455C-9EA6-DF929625EA0E}">
        <p15:presenceInfo xmlns:p15="http://schemas.microsoft.com/office/powerpoint/2012/main" userId="S-1-5-21-147214757-305610072-1517763936-330198" providerId="AD"/>
      </p:ext>
    </p:extLst>
  </p:cmAuthor>
  <p:cmAuthor id="3" name="Daniel Mark Curran" initials="DMC" lastIdx="37" clrIdx="2">
    <p:extLst>
      <p:ext uri="{19B8F6BF-5375-455C-9EA6-DF929625EA0E}">
        <p15:presenceInfo xmlns:p15="http://schemas.microsoft.com/office/powerpoint/2012/main" userId="S-1-5-21-147214757-305610072-1517763936-3869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EEF3"/>
    <a:srgbClr val="878787"/>
    <a:srgbClr val="5B9BD5"/>
    <a:srgbClr val="F2F2F2"/>
    <a:srgbClr val="C7000B"/>
    <a:srgbClr val="404040"/>
    <a:srgbClr val="EBEBEB"/>
    <a:srgbClr val="151515"/>
    <a:srgbClr val="57575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5" autoAdjust="0"/>
    <p:restoredTop sz="80965" autoAdjust="0"/>
  </p:normalViewPr>
  <p:slideViewPr>
    <p:cSldViewPr snapToGrid="0" snapToObjects="1">
      <p:cViewPr varScale="1">
        <p:scale>
          <a:sx n="98" d="100"/>
          <a:sy n="98" d="100"/>
        </p:scale>
        <p:origin x="758" y="77"/>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81" d="100"/>
          <a:sy n="81" d="100"/>
        </p:scale>
        <p:origin x="3858" y="108"/>
      </p:cViewPr>
      <p:guideLst>
        <p:guide orient="horz"/>
        <p:guide pos="2230"/>
      </p:guideLst>
    </p:cSldViewPr>
  </p:notesViewPr>
  <p:gridSpacing cx="72000" cy="720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9/28/2022</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17550"/>
            <a:ext cx="5580062" cy="3125788"/>
          </a:xfrm>
          <a:prstGeom prst="rect">
            <a:avLst/>
          </a:prstGeom>
          <a:noFill/>
          <a:ln w="12700">
            <a:solidFill>
              <a:prstClr val="black"/>
            </a:solidFill>
          </a:ln>
        </p:spPr>
        <p:txBody>
          <a:bodyPr vert="horz" lIns="91440" tIns="45720" rIns="91440" bIns="45720" rtlCol="0" anchor="ctr"/>
          <a:lstStyle/>
          <a:p>
            <a:pPr marL="0" lvl="0"/>
            <a:endParaRPr lang="en-US" dirty="0">
              <a:latin typeface="Huawei Sans" panose="020C0503030203020204" pitchFamily="34" charset="0"/>
            </a:endParaRPr>
          </a:p>
        </p:txBody>
      </p:sp>
      <p:sp>
        <p:nvSpPr>
          <p:cNvPr id="5" name="Notes Placeholder 4"/>
          <p:cNvSpPr>
            <a:spLocks noGrp="1"/>
          </p:cNvSpPr>
          <p:nvPr>
            <p:ph type="body" sz="quarter" idx="3"/>
          </p:nvPr>
        </p:nvSpPr>
        <p:spPr>
          <a:xfrm>
            <a:off x="731838" y="4310765"/>
            <a:ext cx="5580062" cy="4784070"/>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lang="en-US"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7" pos="461" userDrawn="1">
          <p15:clr>
            <a:srgbClr val="F26B43"/>
          </p15:clr>
        </p15:guide>
        <p15:guide id="9" pos="2207" userDrawn="1">
          <p15:clr>
            <a:srgbClr val="F26B43"/>
          </p15:clr>
        </p15:guide>
        <p15:guide id="10" pos="397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401298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PORT model in a target packages or unpackages SCSI instructions on links. For example, a PORT can package instructions into FPC, iSCSI, or SAS, or unpackage instructions from those formats.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device model in a target serves as a SCSI instruction analyser. It tells the initiator what device the current LUN is by processing INQUIRT, and processes I/Os through READ/WRITE.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middle layer of a target maintains models such as LUN space, task set, and task (command). There are two ways to maintain LUN space. One is to maintain a global LUN for all PORTs, and the other is to maintain a LUN space for each PORT.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13461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controller sends a signal to the bus processor requesting to use the bus. After the request is accepted, the controller's high-speed cache sends data. During this process, the bus is occupied by the controller and other devices connected to the same bus cannot use it. However, the bus processor can interrupt the data transfer at any time and allow other devices to use the bus for operations of a higher priority.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SCSI controller is like a small CPU with its own command set and cache. The special SCSI bus architecture can dynamically allocate resources to tasks run by multiple devices in a computer. In this way, multiple tasks can be processed at the same time.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959057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traditional SCSI controller is connected to a single bus, therefore only one bus ID is allocated. An enterprise-level server may be configured with multiple SCSI controllers, so there may be multiple SCSI buses. In a storage network, each FC HBA or iSCSI network adapter is connected to a bus. A bus ID must therefore be allocated to each bus to distinguish between them.</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To address devices connected to a SCSI bus, SCSI device IDs and LUNs are used. Each device on the SCSI bus must have a unique device ID. The HBA on the server also has its own device ID: 7. Each bus, including the bus adapter, supports a maximum of 8 or 16 device IDs. The device ID is used to address devices and identify the priority of the devices on the bus.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Each storage device may include sub-devices, such as virtual disks and tape drives. So LUN IDs are used to address sub-devices in a storage device.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ternary description (bus ID, target device ID, and LUN ID) is used to identify a SCSI target.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75381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SAS is the serial standard of the SCSI bus protocol.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serial port has a simple structure, supports hot swap, and boasts a high transmission speed and execution efficiency. Generally, large parallel cables cause electronic interference. The SAS cable structure can solve this problem. The SAS cable structure saves space, thereby improving heat dissipation and ventilation for servers that use SAS disks.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endParaRPr lang="zh-CN" altLang="en-US" dirty="0">
              <a:latin typeface="Huawei Sans" panose="020C0503030203020204" pitchFamily="34" charset="0"/>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10816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Lower cost: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SAS backplane supports SAS and SATA disks, which reduces the cost of using different types of disks.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There is no need to design different products based on the SCSI and SATA standards. In addition, the cabling complexity and the number of PCB layers are reduced, further reducing costs.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System integrators do not need to purchase different backplanes and cables for different disks.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More devices can be connected.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SAS technology introduces the SAS expander, so that a SAS system supports more devices. Each expander can be connected to multiple ports, and each port can be connected to a SAS device, a host, or another SAS expander.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High reliability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reliability is the same as that of SCSI and FC disks and is better than that of SATA disks.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verified SCSI command set is retained.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High performance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unidirectional port rate is high.</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Compatibility with SATA:</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SATA disks can be directly installed in a SAS environment.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SATA and SAS disks can be used in the same system, which meets the requirements of the popular tiered storage strategy.</a:t>
            </a: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13235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SAS architecture includes six layers from the bottom to the top: physical layer, PHY layer, link layer, port layer, transport layer, and application layer. Each layer provides certain functions.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Physical layer: defines hardware, such as cables, connectors, and transceivers.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Phy layer: includes the lowest-level protocols, like coding schemes and power supply/reset sequences.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Link layer: describes how to control phy layer connection management, primitives, CRC, scrambling and descrambling, and rate matching.</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Port layer: describes the interfaces of the link layer and transport layer, including how to request, interrupt, and set up connections.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Transport layer: defines how the transmitted commands, status, and data are encapsulated into SAS frames and how SAS frames are decomposed.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Application layer: describes how to use SAS in different types of applications.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48700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Compared with SCSI, SAS has the following advantages: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Due to the use of the serial communication mode, SAS provides higher throughput and may deliver higher performance in the future.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Four narrow ports can be bound as a wide link port to provide higher throughput.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SAS uses the full-duplex (bidirectional) communication mode. The traditional parallel SCSI can communicate only in one direction. When a device receives a data packet from the parallel SCSI and needs to respond, a new SCSI communication link needs to be set up after the previous link is disconnected. However, each SAS cable contains two input cables and two output cables. This way, SAS can read and write data at the same time, improving the data throughput efficiency.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529049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SAS uses expanders to expand interfaces. One SAS domain supports a maximum of 16,384 disk devices.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SAS expander is an interconnection device in a SAS domain. Similar to an Ethernet switch, a SAS expander enables an increased number of devices to be connected in a SAS domain, and reduces the cost in HBAs. Each expander can connect to a maximum of 128 terminals or expanders. The main components in a SAS domain are SAS expanders, terminal devices, and connection devices (or SAS connection cables).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SAS expander is equipped with a routing table that tracks the addresses of all SAS drives.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terminal device can be an initiator (usually a SAS HBA) or a target (a SAS or SATA disk, or an HBA in target mode).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Loops cannot be formed in a SAS domain. This ensures terminal devices can be detected.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reality, the number of terminal devices connected to an extender is far fewer than 128 due to bandwidth reasons.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050524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Most storage device vendors use SAS cables to connect disk enclosures to controller enclosures or connect disk enclosures. A SAS cable bundles four independent channels (narrow ports) into a wide port to provide higher bandwidth. The four independent channels provide 12 Gbit/s each, so a wide port can provide 48 Gbit/s of bandwidth. To ensure that the data volume on a SAS cable does not exceed the maximum bandwidth of the SAS cable, the total number of disks connected to a SAS loop must be limited.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For a Huawei storage device, the maximum number of disks supported is 168. That is, a loop comprising up to a maximum seven disk enclosures each with 24 disk slots. However, all disks in the loop must be traditional SAS disks. As SSDs are becoming more common, one must consider that SSDs deliver much higher transmission speeds than SAS disks. Therefore, for SSDs, a maximum of 96 disks are supported in a loop: four disk enclosures, each with 24 disk slots, form a loop.</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SAS cable is called a mini SAS cable when the speed of a single channel is 6 Gbit/s, and a SAS cable is called a high-density mini SAS cable when the speed is increased to 12 Gbit/s.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648106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191724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86597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iSCSI protocol was first launched by IBM, CISCO, and HP. Since 2004, the iSCSI protocol has been used as the formal IETF standard. The existing iSCSI protocol is based on SCSI Architecture Model-2 (AM2).</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iSCSI protocol encapsulates SCSI commands and block data into TCP packets for transmission over IP networks.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As the transport layer protocol of SCSI, iSCSI uses mature IP network technologies to implement and extend SAN.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444597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iSCSI is short for Internet Small Computer System Interface. It is an IP-based storage networking standard for linking data storage facilities. It provides block-level access to storage devices by carrying SCSI commands over a TCP/IP network.</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iSCSI protocol encapsulates SCSI commands and block data into TCP packets for transmission over IP networks. As the transport layer protocol of SCSI, iSCSI uses mature IP network technologies to implement and extend SAN.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SCSI protocol layer generates CDBs and sends the CDBs to the iSCSI protocol layer. The iSCSI protocol layer then encapsulates the CDBs into PDUs and transmits the PDUs over an IP network.</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955359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iSCSI communication system inherits some of SCSI's features. The iSCSI communication involves an initiator that sends I/O requests and a target that responds to the I/O requests and executes I/O operations. After a connection is set up between the initiator and target, the target controls the entire process as the primary device.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There are three types of iSCSI initiators: software-based initiator driver, hardware-based TCP offload engine (TOE) NIC, and iSCSI HBA. Their performance increases in that order.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An iSCSI target is usually an iSCSI disk array or iSCSI tape library.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iSCSI protocol defines a set of naming and addressing methods for iSCSI initiators and targets. All iSCSI nodes are identified by their iSCSI names. This method distinguishes iSCSI names from host names.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32339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an iSCSI system, a user sends a data read or write command on a SCSI storage device. The operating system converts this request into one or multiple SCSI instructions and sends the instructions to the target SCSI controller card. The iSCSI node encapsulates the instructions and data into an iSCSI packet and sends the packet to the TCP/IP layer, where the packet is encapsulated into an IP packet to be transmitted over a network. You can also encrypt the SCSI instructions for transmission over an insecure network.</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Data packets can be transmitted over a LAN or the Internet. The receiving storage controller restructures the data packets and sends the SCSI control commands and data in the iSCSI packets to corresponding disks. The disks execute the operation requested by the host or application. For a data request, data will be read from the disks and sent to the host. The process is completely transparent to users. Though SCSI instruction execution and data preparation can be implemented by the network controller software using TCP/IP, the host will spare a lot of CPU resources to process the SCSI instructions and data. If these transactions are processed by dedicated devices, the impact on system performance will be reduced to a minimum. An iSCSI adapter combines the functions of an NIC and an HBA. The iSCSI adapter obtains data by blocks, classifies and processes data using the TCP/IP processing engine, and sends IP data packets over an IP network. In this way, users can create IP SANs without compromising server performance.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84759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PDU: protocol data unit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TCP/IP: Transmission Control Protocol/Internet Protocol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8-bit/10-bit encoding is to divide continuous 8-bit data into 3-bit + 5-bit. Then, the two groups of data are encoded into 4-bit + 6-bit, respectively, and then sent as a group of 10-bit data.</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341054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Like TCP/IP, the FC protocol suite also includes concepts from the TCP/IP protocol suite and the Ethernet, such as FC switching, FC switch, FC routing, FC router, and SPF routing algorithm.</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968049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FC-0: defines physical connections and selects different physical media and data rates for protocol operations. This maximizes system flexibility and allows for existing cables and different technologies to be used to meet the requirements of different systems. Copper cables and optical cables are commonly used.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FC-1: records the 8-bit/10-bit transmission code to balance the transmission bit stream. The code can also serve as a mechanism to transfer data and detect errors. Its excellent transfer capability of 8-bit/10-bit encoding helps reduce component design costs and ensures optimum transfer density for better clock recovery. Note: 8-bit/10-bit encoding is also applicable to IBM ESCON.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FC-2: includes the following items for sending data over the network:</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 How to split data into small frames?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 How much data can be sent at a time (flow control)?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 Where are frames sent? (including defining service levels based on applications)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FC-3: defines advanced functions such as striping (data is transferred through multiple channels), multicast (one message is sent to multiple targets), and group query (multiple ports are mapped to one node). When FC-2 defines functions for a single port, FC-3 can define functions across ports.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FC-4: maps upper-layer protocols. FC performance is mapped to an IP address, a SCSI protocol, or an ATM protocol. SCSI is a subset of the FC protocol.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201349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Like the Ethernet, FC provides the following network topologies: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Point-to-point connection: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simplest topology that allows direct communication between two nodes (usually a storage device and a server).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FC-AL topology: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Similar to the Ethernet shared bus topology but is in arbitrated loop mode rather than bus connection mode. Each device is connected to another device end to end to form a loop.</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Data frames are transmitted hop by hop in the arbitrated loop and the data frames can be transmitted only in one direction at any time. As shown in the figure, node A needs to communicate with node H. After node A wins the arbitration, it sends data frames to node H. However, the data frames are transmitted clockwise in the sequence of B-C-D-E-F-G-H, which is inefficient.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Fabric topology: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Similar to an Ethernet switching topology, a fabric topology is a mesh switching matrix.</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forwarding efficiency is much greater than in FC-AL.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spcAft>
                <a:spcPts val="3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 devices are connected to fabric switches through optical fibres or copper cables to implement point-to-point communication between nodes.</a:t>
            </a: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986162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 frees the workstation from the management of every port. Each port manages its own point-to-point connection to the fabric, and other fabric functions are implemented by FC switches.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Device (node) port: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N_Port: Node port. A fabric device can be directly attached.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NL_Port: Node loop port. A device can be attached to a loop.</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Switch port: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E_Port: Expansion port (connecting switches).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F_Port: A port of a fabric device that used to connect to the N_Port.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FL_Port: Fabric loop port.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G_Port: A generic port that can be converted into an E_Port or F_Port.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U_Port: A universal port used to describe automatic port detection.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818942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FC HBA: used to connect a server to an FC array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21421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1885948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1522292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a:xfrm>
            <a:off x="731838" y="4310765"/>
            <a:ext cx="5580062" cy="4784070"/>
          </a:xfrm>
        </p:spPr>
        <p:txBody>
          <a:bodyPr/>
          <a:lstStyle/>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Features of PCI:</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Simple bus structure, low costs, easy designs.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parallel bus supports a limited number of devices and the bus scalability is poor.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When multiple devices are connected, the effective bandwidth of the bus is greatly reduced and the transmission rate slows down.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1991, Intel first proposed the concept of PCI. With the development of modern processor technologies, it is an irresistible trend to replace parallel buses with high-speed differential buses in the interconnection field. Compared with single-ended parallel signals, high-speed differential signals are used for higher clock frequencies. In this case, the PCIe bus came to being.</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Compared with the traditional PCI bus, PCIe has the following advantages: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Dual channels, high bandwidth, and a fast transmission rate: A transmission mode (RX and TX are separated) similar to the full-duplex mode is implemented. In addition, a higher transmission rate can be provided. The first-generation PCIe X1 provides 2.5 Gbit/s, the second generation provides 5 Gbit/s, the PCIe 3.0 provides 8 Gbit/s, the PCIe 4.0 provides 16 Gbit/s, and the PCIe 5.0 provides up to 32 Gbit/s.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Compatibility: PCIe is downward compatible with PCI software.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Ease-of-use: Hot swap is supported. A PCIe bus interface slot contains the hot swap detection signal, supporting hot swap and heat exchange.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Error processing and reporting: A PCIe bus uses a layered structure, in which the software layer can process and report errors. For details, see the following slides.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158320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PCIe is future-oriented, and higher throughputs can be achieved in the future. PCIe is providing increasing throughput using the latest technologies, and the transition from PCI to PCIe can be simplified by guaranteeing compatibility with PCI software using layered protocols and drives.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PCIe protocol has the following features: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Point-to-point connection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High reliability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Tree networking</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Full duplex</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Frame-structure-based transmission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974255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physical layer in a PCIe bus architecture determines the physical features of the bus. In future, the performance of a PCIe bus can be further improved by increasing the speed or changing the encoding or decoding mode. Such changes only affect the physical layer, facilitating upgrades.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Data link layer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data link layer ensures the correctness and reliability of data packets transmitted over a PCIe bus. It checks whether the data packet encapsulation is complete and correct, adds the sequence number and CRC code to the data, and uses the ack/nack handshake protocol for error detection and correction.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Transaction layer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processing layer receives read and write requests from the software layer, or creates a request encapsulation packet and transmits it to the data link layer. Such type of packet is called transaction layer packet (TLP). The TLP receives a data link layer packet (DLLP) from the link layer, associates the DLLP with a related software request, and transmits it to the software layer for processing.</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02668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terms of the entire storage process, NVMe not only serves as a logical protocol port, but also as an instruction standard and a specified protocol.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low latency and parallelism of PCIe channels and the parallelism of contemporary processors, platforms, and applications can be used to greatly improve the read and write performance of SSDs with controllable costs. They can also reduce the latency caused by the Advanced Host Controller Interface (AHCI) and ensure enhanced performance of SSDs in the SATA era.</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230354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terms of the transmission path, I/Os of a SAS all-flash array are transmitted from the front-end server to the CPU through the FC/IP front-end interface protocol of a storage device. They are then transmitted to a SAS chip, a SAS expander, and finally a SAS SSD through PCIe links and switches.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Huawei NVMe-based all-flash storage system supports end-to-end NVMe. Data I/Os are transmitted from a front-end server to the CPU through a storage device's FC-NVMe/NVMe Over RDMA front-end interface protocol. Back-end data is transmitted directly to NVMe-based SSDs through 100 Gbit/s RDMA. The CPU of the NVMe-based all-flash storage system appears to communicate directly with NVMe SSDs via a shorter transmission path, providing higher transmission efficiency and a lower transmission latency.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terms of software protocol parsing, SAS- and NVMe-based all-flash storage systems differ greatly in protocol interaction for data writes. If the SAS back-end SCSI protocol is used, four protocol interactions are required for a complete data write operation. Huawei NVMe-based all-flash storage systems require only two protocol interactions, making them twice as efficient as SAS-based all-flash storage systems in terms of processing write requests.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518409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There are two types of NVMe queues: a single admin queue for management and a maximum of 65,535 command queues. The admin queue sets the number and mode of command queues. Each queue is actually a queue pair with a submission queue and a completion queue. The submission queue is used by the host software to submit NVMe commands to the NVMe device, and the completion queue is used by the device to post command execution status to the host. There is another queue mode, that is, multiple submission queues share a completion queue.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For more information about NVMe working principles, see the NVMe white papers at https://nvmexpress.org/white-papers/.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2777584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Advantages of NVMe: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Low latency: Data is not read from registers when commands are executed, resulting in a low I/O latency.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High bandwidth: PCIe X4 can provide up to 4 Gbit/s throughput for a single drive.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High IOPS: NVMe increases the maximum queue depth from 32 to 64,000. The IOPS of SSDs is also greatly improved.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Low power consumption: The automatic switchover between power consumption modes and dynamic power management greatly reduce power consumption.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Wide driver applicability: The driver applicability problem between different PCIe SSDs is solved.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Remote Direct Memory Access (RDMA) is an alternative networking technology that leverages related hardware and network technologies to enable NICs to directly read memory data, achieving high bandwidth, low latency, and low resource consumption. However, the RDMA-dedicated IB network architecture is incompatible with a live network, resulting in high costs. RoCE effectively solves this problem. RoCE is a network protocol that uses the Ethernet to carry RDMA. There are two versions of RoCE. RoCEv1 is a link layer protocol and cannot be used in different broadcast domains. RoCEv2 is a network layer protocol and can implement routing functions.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Huawei OceanStor Dorado all-flash storage systems use NVMe-oF to implement SSD resource sharing, and provide 32 Gbit/s FC-NVMe and NVMe over 100 Gbit/s RDMA networking designs. In this way, the same network protocol is used for front-end network connection, back-end disk enclosure connection, and scale-out controller interconnection.</a:t>
            </a: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1685256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3637216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PCIe has the following problems: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PCIe has poor scalability. A maximum of 255 nodes are supported.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It is hard to share PCIe among multiple hosts.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PCIe devices cannot be remotely connected.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80525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2581393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Comparison between the traditional mode and RDMA mode: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Compared with the internal bus I/O of traditional DMA, RDMA uses direct buffer transmission between the application software of two endpoints over a network.</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Compared with traditional network transmission, RDMA does not require operating systems or protocol stacks.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RDMA can achieve ultra-low latency and ultra-high throughput transmission between endpoints without using an abundance of CPU and OS resources. Few resources are consumed for data processing and migration.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HCA is short for host channel adapter.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022539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Currently, there are three types of RDMA networks: InfiniBand, RoCE, and iWARP. InfiniBand is designed for RDMA to ensure reliable transmission at the hardware level. RoCE and iWARP are Ethernet-based EDMA technologies and support corresponding verbs interfaces, as shown in the figure.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RoCE v1 is an RDMA protocol implemented based on the Ethernet link layer. Switches must support flow control technologies like PFC to ensure reliable transmission at the physical layer. RoCE v2 is implemented at the UDP layer in the Ethernet TCP/IP protocol.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InfiniBand (IB): a network protocol that supports RDMA. NICs and switches that support this technology are required.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RoCE is a network protocol that allows RDMA over the Ethernet. Its lower network headers are Ethernet headers, and its upper network headers (including the data) are IB headers. RoCE allows RDMA over a standard Ethernet infrastructure (switch). The NIC must support RoCE.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Internet Wide Area RDMA Protocol (iWARP): a network protocol that allows RDMA over TCP. The functions supported by IB and RoCE are not supported by iWARP. iWARP allows RDMA to be executed over a standard Ethernet infrastructure (switch). The NIC must support iWARP (if CPU offload is used). Otherwise, all iWARP stacks can be implemented in the SW, and most RDMA performance advantages are lost.</a:t>
            </a: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890775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Multi-Path is storage multipathing software that implements load balancing, redundancy, and backup among multiple paths.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3706579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1337806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3659980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3883338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Server Message Block (SMB) is a software program-level network transmission protocol developed by Microsoft. It enables machines on a network to share resources such as computer files, printers, serial ports, and communication resources.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Common Internet File System (CIFS) is a traditional file sharing protocol in the Microsoft environment. It is based on the Server Message Block (SMB) protocol.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CIFS has high requirements on network transmission reliability, so it usually uses TCP/IP.</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CIFS is mainly used for the Internet and by Windows hosts to access files or other resources over the Internet. CIFS allows Windows clients to identify and access shared resources. With CIFS, clients can quickly read, write, and create files in storage systems as on local PCs. CIFS helps maintain a high access speed and a fast system response even when many users simultaneously access the same shared file.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511215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can employ CIFS shares to share the file systems to users as directories. Users can only view or access their own shared directories.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On the network, the storage system serves as the CIFS server and employs the CIFS protocol to provide shared file system access for clients. After the clients map the shared files to the local directories, users can access the files on the server as if they are accessing local files. You can set locally authenticated user names and passwords in the storage system to determine the local authentication information that can be used for accessing the file system.</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1029964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With the expansion of LAN and WAN, many enterprises use the AD domain to manage networks in Windows. The AD domain makes network management simple and flexible.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storage system can be added to an AD domain as a client. That is, it can be seamlessly integrated with the AD domain. The AD domain controller saves information about all the clients and groups in the domain. Clients in the AD domain need to be authenticated by the AD domain controller before accessing the CIFS share provided by the storage system. By setting the permissions of AD domain users, you can allow different domain users to have different permissions for shared directories. A client in the AD domain can only access the shared directory with the same name as the client.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186043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Network File System (NFS) is a traditional file sharing protocol in the UNIX environment.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NFS is a client/server application that uses remote procedure call (RPC) for communication between computers. Users can store and update files on the remote NAS just like on local PCs.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system requires an NFS client to connect to an NFS server. NFS is used for independent transmission so uses TCP or UDP.</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Users or system administrators can use NFS to mount all file systems or a part of a file system (a part of any directory or subdirectory hierarchy). Access to the mounted file system can be controlled using permissions, for example, read-only or read-write permissions.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Differences between NFSv3 and NFSv4:</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NFSv4 is a stateful protocol. It implements the file lock function and can obtain the root node of a file system without the help of the NLM and MOUNT protocols. NFSv3 is a stateless protocol. It requires the NLM protocol to implement the file lock function.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NFSv4 has enhanced security and supports and RPCSEC-GSS identity authentication.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00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NFSv4 provides only two requests: NULL and COMPOUND. All operations are integrated into COMPOUND. A client can encapsulate multiple operations into one COMPOUND request based on actual requests to improve flexibility.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marL="540000" marR="0" lvl="1" indent="-180000" algn="l" defTabSz="1219304" rtl="0" eaLnBrk="1" fontAlgn="ctr" latinLnBrk="0" hangingPunct="1">
              <a:lnSpc>
                <a:spcPct val="100000"/>
              </a:lnSpc>
              <a:spcAft>
                <a:spcPts val="200"/>
              </a:spcAft>
              <a:buClrTx/>
              <a:buSzTx/>
              <a:buFont typeface="Huawei Sans" panose="020C0503030203020204" pitchFamily="34" charset="0"/>
              <a:buChar char="▫"/>
              <a:tabLst/>
              <a:defRPr/>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command space of the NFSv4 file system is changed. A root file system (fsid=0) must be set on the server, and other file systems are mounted to the root file system for export. </a:t>
            </a:r>
          </a:p>
          <a:p>
            <a:pPr marL="540000" marR="0" lvl="1" indent="-180000" algn="l" defTabSz="1219304" rtl="0" eaLnBrk="1" fontAlgn="ctr" latinLnBrk="0" hangingPunct="1">
              <a:lnSpc>
                <a:spcPct val="100000"/>
              </a:lnSpc>
              <a:spcAft>
                <a:spcPts val="200"/>
              </a:spcAft>
              <a:buClrTx/>
              <a:buSzTx/>
              <a:buFont typeface="Huawei Sans" panose="020C0503030203020204" pitchFamily="34" charset="0"/>
              <a:buChar char="▫"/>
              <a:tabLst/>
              <a:defRPr/>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Compared with NFSv3, the cross-platform feature of NFSv4 is enhanced.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19639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11963196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NFS share in a non-domain environment is commonly used for small- and medium-sized enterprises. On the network, the storage system serves as the NFS server and employs the NFS protocol to provide shared file system access for clients. After the clients mount the shared files to the local directories, users can access the files on the server in the same way as accessing local files. Filter criteria can be set for client IP addresses in storage systems to restrict clients that can access NFS shares.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763150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Domains enable accounts, applications, and networks to be centrally managed. In Linux, LDAP and NIS domains are available.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LDAP is an open and extendable network protocol. The purpose of LDAP-based authentication applications is to set up a directory-oriented user authentication system, specifically, an LDAP domain. When a client user needs to access applications in the LDAP domain environment, the LDAP server compares the user name and password sent by the client with corresponding authentication information in the directory database for identity verification.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NIS is a directory service technology that enables users to centrally manage system databases. It provides a yellow page function to support the centralized management of network information. It works based on client/server architecture. When the user name and password of a user are saved in the NIS server database, the user can log in to an NIS client and maintain the database to centrally manage the network information on the LAN.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When a client needs to access an NFS share provided by the storage system in a domain environment, the storage system employs the domain server network group to authenticate the accessible IP address, ensuring the reliability of file system data.</a:t>
            </a:r>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830669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storage system allows users to share a file system or dtree using NFS and CIFS at the same time. Clients using different protocols can access the same file system or dtree at the same time. Since Windows, Linux, and UNIX adopt different mechanisms to authenticate users and control access, the storage system uses a mechanism to centrally map users and control access, protecting the security of CIFS-NFS cross-protocol access.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If you use a CIFS-based client to access a storage system, the storage system authenticates local or AD domain users in the first place. If the UNIX permission (UNIX Mode bits) has been configured for the file or directory to be accessed, the CIFS user is mapped as an NFS user based on preset user mapping rules during authentication. Then implements UNIX permission authentication for the user.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If an NFS user attempts to access a file or directory that has the NT ACL on the storage system, the storage system maps the NFS user as a CIFS user based on the preset mapping rules. Then the storage system implements NT ACL permission authentication for the user.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956866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2293672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Hypertext Transfer Protocol (HTTP) is a data transfer protocol that regulates the way a browser and the web server communicate. It is used to transfer World Wide Web documents over the Internet.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HTTP defines how web clients request web pages from web servers and how web servers return web pages to web clients.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HTTP uses short connections to transmit packets. A connection is terminated each time the transmission is complete. HTTP and HTTPS use port 80 and port 443 respectively.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29604453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FTP is short for File Transfer Protocol. It is used to control bidirectional transmission of files on the Internet. It is also an application. FTP applications vary with different operating systems but these applications use the same protocol to transfer files.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FTP allows users to communicate with another host by performing file operations, such as adding, deleting, modifying, querying, and transferring files.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1117807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FTP client uses PORT commands to inform the server of the IP address and temporary port used for receiving the data connection request initiated by the FTP server from port 20. As the request is actively initiated by the FTP server, this mode is called active mode. In the following figure, the temporary port is port 30000 and the IP address is 192.168.10.50.</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data connection will be set up after a control connection is set up. If a data connection is successfully created, you can see the file list of the FTP server on the FTP client. If listing directories times out, a data connection cannot be created.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30096989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FTP client uses PASV commands to inform the FTP server that it will create a data connection request. Then the FTP server uses PORT commands to inform the FTP client of the IP address and temporary port used for receiving the data connection request. In the following figure, the FTP server uses port 30000 and IP address 192.168.10.200 to receive the data connection request from the FTP client. Then, the FTP client sends the data connection request to port 30000 and IP address 192.168.10.200. As the server passively receives the data connection request, this mode is called passive mode.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If a data connection is successfully created, you can see the file list of the FTP server on the FTP client. If listing directories times out, a data connection cannot be created.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Tree>
    <p:extLst>
      <p:ext uri="{BB962C8B-B14F-4D97-AF65-F5344CB8AC3E}">
        <p14:creationId xmlns:p14="http://schemas.microsoft.com/office/powerpoint/2010/main" val="7785362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backup process of the traditional NAS storage is as follows: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NAS device is a closed storage system. The Client Agent of the backup software can only be installed on the production system instead of the NAS device. In the traditional network backup process, data is read from a NAS device through the CIFS or NFS sharing protocol, and then transferred to a backup server over a network.</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Such a mode occupies network, production system and backup server resources, resulting in poor performance and an inability to meet the requirements for backing up a large amount of data.</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On a 2-way network, backup media is directly connected to a NAS storage system instead of being connected to a backup server. In a backup process, the backup server sends a backup command to the NAS storage system through the Ethernet. The system then directly backs up data to the tape library it is connected to.</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the NDMP 2-way backup mode, data flows are transmitted directly to backup media, greatly improving the transmission performance and reducing server resource usage. However, a tape library is connected to a NAS storage device, so the tape library can back up data only for the NAS storage device to which it is connected.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Tape libraries are expensive. To enable different NAS storage devices to share tape devices, NDMP also supports the 3-way backup mode.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a:lnSpc>
                <a:spcPct val="114000"/>
              </a:lnSpc>
              <a:spcAft>
                <a:spcPts val="200"/>
              </a:spcAft>
            </a:pPr>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 the 3-way backup mode, a NAS storage system can transfer backup data to a NAS storage device connected to a tape library through a dedicated backup network. Then, the storage device backs up the data to the tape library.</a:t>
            </a:r>
            <a:endParaRPr lang="en-US" altLang="zh-CN"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3759435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425624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SCSI reference documents cover devices, models, and links.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SCSI architecture documents discuss the basic architecture models SAM and SPC and describe the SCSI architecture in detail, covering topics like the task queue model and basic common instruction model.</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SCSI device implementation documents cover the implementation of specific devices, such as the block device (disk) SBC and stream device (tape) SSC instruction systems.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SCSI transmission link implementation documents discuss FCP, SAS, iSCSI, and FCoE and describe in detail the implementation of the SCSI protocol on media.</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8482871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31838" y="728663"/>
            <a:ext cx="5580062" cy="3138487"/>
          </a:xfrm>
        </p:spPr>
      </p:sp>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It is suitable for storing files of any type. It is generally used in large-scale data storage scenarios, such as mass Internet content (videos, images, photos, books, media, and magazines), web disks, digital media, backup, and archiving.</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Tree>
    <p:extLst>
      <p:ext uri="{BB962C8B-B14F-4D97-AF65-F5344CB8AC3E}">
        <p14:creationId xmlns:p14="http://schemas.microsoft.com/office/powerpoint/2010/main" val="133896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Simple Storage Service (S3) is an open cloud storage service that web application developers can use to store digital assets, including pictures, videos, music, and documents.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S3 provides a RESTful API to interact with the service programmatically.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Assets stored and retrieved by S3 are called objects. Objects are stored in buckets. If we compare S3 to a disk, objects are files, and buckets are folders (or directories).</a:t>
            </a:r>
            <a:endParaRPr lang="zh-CN" altLang="en-US" dirty="0">
              <a:latin typeface="Huawei Sans" panose="020C0503030203020204" pitchFamily="34" charset="0"/>
            </a:endParaRPr>
          </a:p>
        </p:txBody>
      </p:sp>
      <p:sp>
        <p:nvSpPr>
          <p:cNvPr id="4" name="幻灯片图像占位符 3"/>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2434725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5238984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28946981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Typical application scenarios include big data for finance, Internet log retention, governments, and Smart City.</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Hadoop Distributed File System (HDFS) is one of the major components in the open-source Hadoop. HDFS consists of NameNode and DataNode.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7333113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8677128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HDFS architecture consists of three parts: NameNode, DataNode, and Client.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NameNode stores and generates the metadata of file systems. It runs one instance.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DataNode stores the actual data and reports blocks it manages to the NameNode. A DataNode runs multiple instances.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 Client supports service access to HDFS. It obtains data from the NameNode and DataNode and sends to services. Multiple instances can run together with services.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1496050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42950" y="717550"/>
            <a:ext cx="5557838" cy="3125788"/>
          </a:xfrm>
        </p:spPr>
      </p:sp>
      <p:sp>
        <p:nvSpPr>
          <p:cNvPr id="3" name="备注占位符 2"/>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3299309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Answers: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ABC</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ABCD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7024020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Answers: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ACD</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ABCDE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6" name="幻灯片图像占位符 5"/>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212020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42336661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dirty="0">
              <a:latin typeface="Huawei Sans" panose="020C0503030203020204" pitchFamily="34" charset="0"/>
            </a:endParaRPr>
          </a:p>
        </p:txBody>
      </p:sp>
    </p:spTree>
    <p:extLst>
      <p:ext uri="{BB962C8B-B14F-4D97-AF65-F5344CB8AC3E}">
        <p14:creationId xmlns:p14="http://schemas.microsoft.com/office/powerpoint/2010/main" val="38520341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Popular tools: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HedEx Lite: Huawei product document management tool, which allows users to browse, search for, update, and manage product documentation.</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eStor: A graphical storage simulation platform. It simulates Huawei OceanStor all-flash storage systems to help ICT practitioners and users quickly get familiar with Huawei storage products and master the operations and configuration for related products.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Network Documentation Tool Center: The documentation tool for network products is a good assistant for bidding support, network planning, project delivery, and upgrade and maintenance.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Information query assistant: Provides command and alarm information query for Huawei products.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40551909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42950" y="717550"/>
            <a:ext cx="5557838" cy="3125788"/>
          </a:xfrm>
        </p:spPr>
      </p:sp>
      <p:sp>
        <p:nvSpPr>
          <p:cNvPr id="5" name="备注占位符 4"/>
          <p:cNvSpPr>
            <a:spLocks noGrp="1"/>
          </p:cNvSpPr>
          <p:nvPr>
            <p:ph type="body" idx="1"/>
          </p:nvPr>
        </p:nvSpPr>
        <p:spPr/>
        <p:txBody>
          <a:bodyPr/>
          <a:lstStyle/>
          <a:p>
            <a:endParaRPr lang="zh-CN" altLang="en-US">
              <a:latin typeface="Huawei Sans" panose="020C0503030203020204" pitchFamily="34" charset="0"/>
            </a:endParaRPr>
          </a:p>
        </p:txBody>
      </p:sp>
    </p:spTree>
    <p:extLst>
      <p:ext uri="{BB962C8B-B14F-4D97-AF65-F5344CB8AC3E}">
        <p14:creationId xmlns:p14="http://schemas.microsoft.com/office/powerpoint/2010/main" val="7880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Initiator: SCSI is essentially a C/S architecture in which a client acts as an initiator to send request instructions to a SCSI target. Generally, a host acts as an initiator.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Target: processes SCSI instructions. It receives and parses instructions from a host. For example, a disk array functions as a target.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LUN: a namespace resource described by a SCSI target. A target may include multiple LUNs, and attributes of the LUNs may be different. For example, LUN#0 may be a disk, and LUN#1 may be another device.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initiator and target of SCSI constitute a typical C/S model. Each instruction is implemented through the request/response mode.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initiator sends SCSI requests.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target responds to the SCSI requests, provides services through LUNs, and provides the task management function through the task manager.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endParaRPr lang="zh-CN" altLang="en-US" dirty="0">
              <a:latin typeface="Huawei Sans" panose="020C0503030203020204" pitchFamily="34" charset="0"/>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238281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On Windows, a SCSI initiator includes three logical layers: storage/tape driver, SCSI port, and mini port.</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SCSI port implements the basic framework processing procedures for SCSI, such as device discovery and namespace scanning.</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On Linux, a SCSI initiator includes three logical layers: SCSI device driver, scsi_mod middle layer, and SCSI adapter driver (HBA).</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scsi_mod middle layer processes SCSI device-irrelevant and adapter-irrelevant processes, such as exceptions and namespace maintenance.</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1"/>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HBA driver provides link implementation details such as SCSI instruction packaging and unpacking. The device driver implements specific SCSI device drivers, such as the famous sd (SCSI disk) driver, st (SCSI tape) driver, and sr (SCSI CD-ROM device) driver.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structure of Solaris comprises the SCSI device driver, SSA middle layer, and SCSI adapter driver, which is similar to the structure of Linux/Windows.</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a:p>
            <a:pPr lvl="0"/>
            <a:r>
              <a:rPr lang="en-US" altLang="zh-CN" sz="1100" kern="1200" baseline="0" dirty="0">
                <a:solidFill>
                  <a:schemeClr val="tx1"/>
                </a:solidFill>
                <a:effectLst/>
                <a:latin typeface="Huawei Sans" panose="020C0503030203020204" pitchFamily="34" charset="0"/>
                <a:ea typeface="方正兰亭黑简体" panose="02000000000000000000" pitchFamily="2" charset="-122"/>
                <a:cs typeface="+mn-cs"/>
              </a:rPr>
              <a:t>The AIX architecture is structured in three layers: SCSI device driver, SCSI middle layer, and SCSI adaptation driver.</a:t>
            </a:r>
            <a:endParaRPr lang="zh-CN" altLang="zh-CN" sz="1100" kern="1200" baseline="0" dirty="0">
              <a:solidFill>
                <a:schemeClr val="tx1"/>
              </a:solidFill>
              <a:effectLst/>
              <a:latin typeface="Huawei Sans" panose="020C0503030203020204" pitchFamily="34" charset="0"/>
              <a:ea typeface="方正兰亭黑简体" panose="02000000000000000000" pitchFamily="2" charset="-122"/>
              <a:cs typeface="+mn-cs"/>
            </a:endParaRPr>
          </a:p>
        </p:txBody>
      </p:sp>
      <p:sp>
        <p:nvSpPr>
          <p:cNvPr id="5" name="幻灯片图像占位符 4"/>
          <p:cNvSpPr>
            <a:spLocks noGrp="1" noRot="1" noChangeAspect="1"/>
          </p:cNvSpPr>
          <p:nvPr>
            <p:ph type="sldImg"/>
          </p:nvPr>
        </p:nvSpPr>
        <p:spPr>
          <a:xfrm>
            <a:off x="742950" y="717550"/>
            <a:ext cx="5557838" cy="3125788"/>
          </a:xfrm>
        </p:spPr>
      </p:sp>
    </p:spTree>
    <p:extLst>
      <p:ext uri="{BB962C8B-B14F-4D97-AF65-F5344CB8AC3E}">
        <p14:creationId xmlns:p14="http://schemas.microsoft.com/office/powerpoint/2010/main" val="632202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a:t>Click to Edit Title</a:t>
            </a:r>
            <a:endParaRPr lang="en-US" dirty="0"/>
          </a:p>
        </p:txBody>
      </p:sp>
      <p:sp>
        <p:nvSpPr>
          <p:cNvPr id="10"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16561" y="1949372"/>
            <a:ext cx="8125840" cy="643926"/>
          </a:xfrm>
          <a:prstGeom prst="rect">
            <a:avLst/>
          </a:prstGeo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a:t>Click to Edit Title</a:t>
            </a:r>
            <a:endParaRPr lang="en-US" dirty="0"/>
          </a:p>
        </p:txBody>
      </p:sp>
    </p:spTree>
    <p:extLst>
      <p:ext uri="{BB962C8B-B14F-4D97-AF65-F5344CB8AC3E}">
        <p14:creationId xmlns:p14="http://schemas.microsoft.com/office/powerpoint/2010/main" val="251091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a:t>More information for trainees</a:t>
            </a:r>
            <a:endParaRPr lang="zh-CN" altLang="en-US" dirty="0"/>
          </a:p>
          <a:p>
            <a:endParaRPr lang="zh-CN" altLang="en-US" dirty="0"/>
          </a:p>
        </p:txBody>
      </p:sp>
      <p:cxnSp>
        <p:nvCxnSpPr>
          <p:cNvPr id="12"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id="{568EC886-2612-1F43-AB51-21A76A078357}"/>
              </a:ext>
            </a:extLst>
          </p:cNvPr>
          <p:cNvSpPr txBox="1"/>
          <p:nvPr userDrawn="1"/>
        </p:nvSpPr>
        <p:spPr>
          <a:xfrm>
            <a:off x="918916" y="630373"/>
            <a:ext cx="4357283"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More Information</a:t>
            </a:r>
          </a:p>
        </p:txBody>
      </p:sp>
    </p:spTree>
    <p:extLst>
      <p:ext uri="{BB962C8B-B14F-4D97-AF65-F5344CB8AC3E}">
        <p14:creationId xmlns:p14="http://schemas.microsoft.com/office/powerpoint/2010/main" val="255644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id="{568EC886-2612-1F43-AB51-21A76A078357}"/>
              </a:ext>
            </a:extLst>
          </p:cNvPr>
          <p:cNvSpPr txBox="1"/>
          <p:nvPr userDrawn="1"/>
        </p:nvSpPr>
        <p:spPr>
          <a:xfrm>
            <a:off x="918916" y="630373"/>
            <a:ext cx="4509568"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Recommendations</a:t>
            </a:r>
          </a:p>
        </p:txBody>
      </p:sp>
    </p:spTree>
    <p:extLst>
      <p:ext uri="{BB962C8B-B14F-4D97-AF65-F5344CB8AC3E}">
        <p14:creationId xmlns:p14="http://schemas.microsoft.com/office/powerpoint/2010/main" val="263371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3" y="1484312"/>
            <a:ext cx="1129347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379071264"/>
      </p:ext>
    </p:extLst>
  </p:cSld>
  <p:clrMapOvr>
    <a:masterClrMapping/>
  </p:clrMapOvr>
  <p:extLst mod="1">
    <p:ext uri="{DCECCB84-F9BA-43D5-87BE-67443E8EF086}">
      <p15:sldGuideLst xmlns:p15="http://schemas.microsoft.com/office/powerpoint/2012/main">
        <p15:guide id="1" orient="horz" pos="93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2" y="447468"/>
            <a:ext cx="1129347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
        <p:nvSpPr>
          <p:cNvPr id="9" name="文本占位符 6"/>
          <p:cNvSpPr>
            <a:spLocks noGrp="1"/>
          </p:cNvSpPr>
          <p:nvPr>
            <p:ph type="body" sz="quarter" idx="10" hasCustomPrompt="1"/>
          </p:nvPr>
        </p:nvSpPr>
        <p:spPr>
          <a:xfrm>
            <a:off x="455612" y="1052514"/>
            <a:ext cx="1129347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a:t>Click here to edit</a:t>
            </a:r>
            <a:endParaRPr lang="zh-CN" altLang="en-US" dirty="0"/>
          </a:p>
        </p:txBody>
      </p:sp>
    </p:spTree>
    <p:extLst>
      <p:ext uri="{BB962C8B-B14F-4D97-AF65-F5344CB8AC3E}">
        <p14:creationId xmlns:p14="http://schemas.microsoft.com/office/powerpoint/2010/main" val="558146726"/>
      </p:ext>
    </p:extLst>
  </p:cSld>
  <p:clrMapOvr>
    <a:masterClrMapping/>
  </p:clrMapOvr>
  <p:extLst mod="1">
    <p:ext uri="{DCECCB84-F9BA-43D5-87BE-67443E8EF086}">
      <p15:sldGuideLst xmlns:p15="http://schemas.microsoft.com/office/powerpoint/2012/main">
        <p15:guide id="1" orient="horz" pos="595">
          <p15:clr>
            <a:srgbClr val="FBAE40"/>
          </p15:clr>
        </p15:guide>
        <p15:guide id="0" orient="horz" pos="66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3023902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455613" y="447468"/>
            <a:ext cx="1129347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a:t>Title</a:t>
            </a:r>
            <a:endParaRPr lang="zh-CN" altLang="en-US" dirty="0"/>
          </a:p>
        </p:txBody>
      </p:sp>
    </p:spTree>
    <p:extLst>
      <p:ext uri="{BB962C8B-B14F-4D97-AF65-F5344CB8AC3E}">
        <p14:creationId xmlns:p14="http://schemas.microsoft.com/office/powerpoint/2010/main" val="795438874"/>
      </p:ext>
    </p:extLst>
  </p:cSld>
  <p:clrMapOvr>
    <a:masterClrMapping/>
  </p:clrMapOvr>
  <p:extLst mod="1">
    <p:ext uri="{DCECCB84-F9BA-43D5-87BE-67443E8EF086}">
      <p15:sldGuideLst xmlns:p15="http://schemas.microsoft.com/office/powerpoint/2012/main">
        <p15:guide id="1" orient="horz" pos="59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70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3946780284"/>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42AF307D-40F4-EC4C-9108-79E948007529}"/>
              </a:ext>
            </a:extLst>
          </p:cNvPr>
          <p:cNvSpPr txBox="1"/>
          <p:nvPr userDrawn="1"/>
        </p:nvSpPr>
        <p:spPr>
          <a:xfrm>
            <a:off x="607486" y="1402064"/>
            <a:ext cx="3921034" cy="854717"/>
          </a:xfrm>
          <a:prstGeom prst="rect">
            <a:avLst/>
          </a:prstGeom>
          <a:noFill/>
        </p:spPr>
        <p:txBody>
          <a:bodyPr wrap="square" rtlCol="0">
            <a:spAutoFit/>
          </a:bodyPr>
          <a:lstStyle/>
          <a:p>
            <a:pPr algn="l"/>
            <a:r>
              <a:rPr lang="en-US" sz="4940" dirty="0">
                <a:solidFill>
                  <a:schemeClr val="tx1"/>
                </a:solidFill>
                <a:latin typeface="Huawei Sans" panose="020C0503030203020204" pitchFamily="34" charset="0"/>
              </a:rPr>
              <a:t>Thank you.</a:t>
            </a:r>
          </a:p>
        </p:txBody>
      </p:sp>
    </p:spTree>
    <p:extLst>
      <p:ext uri="{BB962C8B-B14F-4D97-AF65-F5344CB8AC3E}">
        <p14:creationId xmlns:p14="http://schemas.microsoft.com/office/powerpoint/2010/main" val="288687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en-US" altLang="zh-CN" sz="3500" b="0" baseline="0" dirty="0">
                <a:solidFill>
                  <a:srgbClr val="404040"/>
                </a:solidFill>
                <a:latin typeface="Huawei Sans" panose="020C0503030203020204" pitchFamily="34" charset="0"/>
                <a:ea typeface="方正兰亭黑简体" panose="02000000000000000000" pitchFamily="2" charset="-122"/>
              </a:rPr>
              <a:t>Revision Record</a:t>
            </a:r>
            <a:endParaRPr lang="zh-CN" altLang="en-US" sz="3500" b="0" baseline="0" dirty="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en-US" altLang="zh-CN" sz="2800" kern="1200" baseline="0" dirty="0">
                <a:solidFill>
                  <a:srgbClr val="404040"/>
                </a:solidFill>
                <a:latin typeface="Huawei Sans" panose="020C0503030203020204" pitchFamily="34" charset="0"/>
                <a:ea typeface="方正兰亭黑简体" panose="02000000000000000000" pitchFamily="2" charset="-122"/>
                <a:cs typeface="+mn-cs"/>
              </a:rPr>
              <a:t>Do Not Print This Page</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nvPr>
        </p:nvGraphicFramePr>
        <p:xfrm>
          <a:off x="1007534" y="1383305"/>
          <a:ext cx="10165988" cy="1082675"/>
        </p:xfrm>
        <a:graphic>
          <a:graphicData uri="http://schemas.openxmlformats.org/drawingml/2006/table">
            <a:tbl>
              <a:tblPr/>
              <a:tblGrid>
                <a:gridCol w="3059004">
                  <a:extLst>
                    <a:ext uri="{9D8B030D-6E8A-4147-A177-3AD203B41FA5}">
                      <a16:colId xmlns:a16="http://schemas.microsoft.com/office/drawing/2014/main" val="20000"/>
                    </a:ext>
                  </a:extLst>
                </a:gridCol>
                <a:gridCol w="2155444">
                  <a:extLst>
                    <a:ext uri="{9D8B030D-6E8A-4147-A177-3AD203B41FA5}">
                      <a16:colId xmlns:a16="http://schemas.microsoft.com/office/drawing/2014/main" val="20001"/>
                    </a:ext>
                  </a:extLst>
                </a:gridCol>
                <a:gridCol w="2873927">
                  <a:extLst>
                    <a:ext uri="{9D8B030D-6E8A-4147-A177-3AD203B41FA5}">
                      <a16:colId xmlns:a16="http://schemas.microsoft.com/office/drawing/2014/main" val="20002"/>
                    </a:ext>
                  </a:extLst>
                </a:gridCol>
                <a:gridCol w="2077613">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Code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Product Version</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8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Course Version</a:t>
                      </a: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736138285"/>
              </p:ext>
            </p:extLst>
          </p:nvPr>
        </p:nvGraphicFramePr>
        <p:xfrm>
          <a:off x="1007533" y="2680416"/>
          <a:ext cx="10177140" cy="3038475"/>
        </p:xfrm>
        <a:graphic>
          <a:graphicData uri="http://schemas.openxmlformats.org/drawingml/2006/table">
            <a:tbl>
              <a:tblPr/>
              <a:tblGrid>
                <a:gridCol w="3085809">
                  <a:extLst>
                    <a:ext uri="{9D8B030D-6E8A-4147-A177-3AD203B41FA5}">
                      <a16:colId xmlns:a16="http://schemas.microsoft.com/office/drawing/2014/main" val="20000"/>
                    </a:ext>
                  </a:extLst>
                </a:gridCol>
                <a:gridCol w="2155920">
                  <a:extLst>
                    <a:ext uri="{9D8B030D-6E8A-4147-A177-3AD203B41FA5}">
                      <a16:colId xmlns:a16="http://schemas.microsoft.com/office/drawing/2014/main" val="20001"/>
                    </a:ext>
                  </a:extLst>
                </a:gridCol>
                <a:gridCol w="2912127">
                  <a:extLst>
                    <a:ext uri="{9D8B030D-6E8A-4147-A177-3AD203B41FA5}">
                      <a16:colId xmlns:a16="http://schemas.microsoft.com/office/drawing/2014/main" val="20002"/>
                    </a:ext>
                  </a:extLst>
                </a:gridCol>
                <a:gridCol w="2023284">
                  <a:extLst>
                    <a:ext uri="{9D8B030D-6E8A-4147-A177-3AD203B41FA5}">
                      <a16:colId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Author/ID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Reviewer/ID</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New</a:t>
                      </a:r>
                      <a:r>
                        <a:rPr kumimoji="1" lang="zh-CN"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a:t>
                      </a:r>
                      <a:r>
                        <a:rPr kumimoji="1" lang="en-US" altLang="zh-CN"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rPr>
                        <a:t>Update</a:t>
                      </a:r>
                      <a:endParaRPr kumimoji="1" lang="zh-CN" altLang="en-US" sz="1600" b="1"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Huawei Sans" panose="020C0503030203020204" pitchFamily="34" charset="0"/>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Course Code</a:t>
            </a:r>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Product</a:t>
            </a:r>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V5R2</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V1.0</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3" name="文本占位符 7">
            <a:extLst>
              <a:ext uri="{FF2B5EF4-FFF2-40B4-BE49-F238E27FC236}">
                <a16:creationId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4" name="文本占位符 7">
            <a:extLst>
              <a:ext uri="{FF2B5EF4-FFF2-40B4-BE49-F238E27FC236}">
                <a16:creationId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46" name="文本占位符 7">
            <a:extLst>
              <a:ext uri="{FF2B5EF4-FFF2-40B4-BE49-F238E27FC236}">
                <a16:creationId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47" name="文本占位符 7">
            <a:extLst>
              <a:ext uri="{FF2B5EF4-FFF2-40B4-BE49-F238E27FC236}">
                <a16:creationId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48" name="文本占位符 7">
            <a:extLst>
              <a:ext uri="{FF2B5EF4-FFF2-40B4-BE49-F238E27FC236}">
                <a16:creationId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0" name="文本占位符 7">
            <a:extLst>
              <a:ext uri="{FF2B5EF4-FFF2-40B4-BE49-F238E27FC236}">
                <a16:creationId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1" name="文本占位符 7">
            <a:extLst>
              <a:ext uri="{FF2B5EF4-FFF2-40B4-BE49-F238E27FC236}">
                <a16:creationId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2" name="文本占位符 7">
            <a:extLst>
              <a:ext uri="{FF2B5EF4-FFF2-40B4-BE49-F238E27FC236}">
                <a16:creationId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4" name="文本占位符 7">
            <a:extLst>
              <a:ext uri="{FF2B5EF4-FFF2-40B4-BE49-F238E27FC236}">
                <a16:creationId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
        <p:nvSpPr>
          <p:cNvPr id="55" name="文本占位符 7">
            <a:extLst>
              <a:ext uri="{FF2B5EF4-FFF2-40B4-BE49-F238E27FC236}">
                <a16:creationId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Author/ID</a:t>
            </a:r>
          </a:p>
        </p:txBody>
      </p:sp>
      <p:sp>
        <p:nvSpPr>
          <p:cNvPr id="56" name="文本占位符 7">
            <a:extLst>
              <a:ext uri="{FF2B5EF4-FFF2-40B4-BE49-F238E27FC236}">
                <a16:creationId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Reviewer/ID</a:t>
            </a:r>
          </a:p>
        </p:txBody>
      </p:sp>
      <p:sp>
        <p:nvSpPr>
          <p:cNvPr id="58" name="文本占位符 7">
            <a:extLst>
              <a:ext uri="{FF2B5EF4-FFF2-40B4-BE49-F238E27FC236}">
                <a16:creationId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Type</a:t>
            </a:r>
            <a:endParaRPr lang="zh-CN" altLang="en-US" dirty="0"/>
          </a:p>
        </p:txBody>
      </p:sp>
    </p:spTree>
    <p:extLst>
      <p:ext uri="{BB962C8B-B14F-4D97-AF65-F5344CB8AC3E}">
        <p14:creationId xmlns:p14="http://schemas.microsoft.com/office/powerpoint/2010/main" val="417792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a:t>The chapter describes ...</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398413"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en-US" altLang="zh-CN"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Foreword</a:t>
            </a:r>
            <a:endParaRPr lang="zh-CN" altLang="en-US" sz="4000" b="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036650934"/>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a:ln>
                  <a:noFill/>
                </a:ln>
                <a:solidFill>
                  <a:srgbClr val="000000"/>
                </a:solidFill>
                <a:effectLst/>
                <a:uLnTx/>
                <a:uFillTx/>
                <a:latin typeface="+mn-lt"/>
                <a:ea typeface="+mn-ea"/>
                <a:cs typeface="+mn-cs"/>
              </a:rPr>
              <a:t>On completion of this course, you will be able to:</a:t>
            </a:r>
            <a:endParaRPr lang="en-US" altLang="zh-CN"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2576346" cy="707886"/>
          </a:xfrm>
          <a:prstGeom prst="rect">
            <a:avLst/>
          </a:prstGeom>
          <a:noFill/>
        </p:spPr>
        <p:txBody>
          <a:bodyPr wrap="none" rtlCol="0">
            <a:spAutoFit/>
          </a:bodyPr>
          <a:lstStyle/>
          <a:p>
            <a:pPr lvl="0" fontAlgn="ctr"/>
            <a:r>
              <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Objectives</a:t>
            </a:r>
          </a:p>
        </p:txBody>
      </p:sp>
    </p:spTree>
    <p:extLst>
      <p:ext uri="{BB962C8B-B14F-4D97-AF65-F5344CB8AC3E}">
        <p14:creationId xmlns:p14="http://schemas.microsoft.com/office/powerpoint/2010/main" val="3558197120"/>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id="{568EC886-2612-1F43-AB51-21A76A078357}"/>
              </a:ext>
            </a:extLst>
          </p:cNvPr>
          <p:cNvSpPr txBox="1"/>
          <p:nvPr userDrawn="1"/>
        </p:nvSpPr>
        <p:spPr>
          <a:xfrm>
            <a:off x="918916" y="630373"/>
            <a:ext cx="2252540"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Contents</a:t>
            </a:r>
          </a:p>
        </p:txBody>
      </p:sp>
    </p:spTree>
    <p:extLst>
      <p:ext uri="{BB962C8B-B14F-4D97-AF65-F5344CB8AC3E}">
        <p14:creationId xmlns:p14="http://schemas.microsoft.com/office/powerpoint/2010/main" val="2547641328"/>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p>
        </p:txBody>
      </p:sp>
    </p:spTree>
    <p:extLst>
      <p:ext uri="{BB962C8B-B14F-4D97-AF65-F5344CB8AC3E}">
        <p14:creationId xmlns:p14="http://schemas.microsoft.com/office/powerpoint/2010/main" val="31286155"/>
      </p:ext>
    </p:extLst>
  </p:cSld>
  <p:clrMapOvr>
    <a:masterClrMapping/>
  </p:clrMapOvr>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a:t>Question description.</a:t>
            </a:r>
          </a:p>
          <a:p>
            <a:pPr lvl="1"/>
            <a:endParaRPr lang="en-US" altLang="zh-CN" dirty="0"/>
          </a:p>
        </p:txBody>
      </p:sp>
      <p:cxnSp>
        <p:nvCxnSpPr>
          <p:cNvPr id="5"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id="{568EC886-2612-1F43-AB51-21A76A078357}"/>
              </a:ext>
            </a:extLst>
          </p:cNvPr>
          <p:cNvSpPr txBox="1"/>
          <p:nvPr userDrawn="1"/>
        </p:nvSpPr>
        <p:spPr>
          <a:xfrm>
            <a:off x="918916" y="630373"/>
            <a:ext cx="1258678"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Quiz</a:t>
            </a:r>
          </a:p>
        </p:txBody>
      </p:sp>
    </p:spTree>
    <p:extLst>
      <p:ext uri="{BB962C8B-B14F-4D97-AF65-F5344CB8AC3E}">
        <p14:creationId xmlns:p14="http://schemas.microsoft.com/office/powerpoint/2010/main" val="227424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a:t>Click here to edit summary</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p>
        </p:txBody>
      </p:sp>
    </p:spTree>
    <p:extLst>
      <p:ext uri="{BB962C8B-B14F-4D97-AF65-F5344CB8AC3E}">
        <p14:creationId xmlns:p14="http://schemas.microsoft.com/office/powerpoint/2010/main" val="2914774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a:t>Click to edit</a:t>
            </a:r>
            <a:endParaRPr lang="zh-CN" altLang="en-US"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id="{568EC886-2612-1F43-AB51-21A76A078357}"/>
              </a:ext>
            </a:extLst>
          </p:cNvPr>
          <p:cNvSpPr txBox="1"/>
          <p:nvPr userDrawn="1"/>
        </p:nvSpPr>
        <p:spPr>
          <a:xfrm>
            <a:off x="918916" y="630373"/>
            <a:ext cx="2417650" cy="707886"/>
          </a:xfrm>
          <a:prstGeom prst="rect">
            <a:avLst/>
          </a:prstGeom>
          <a:noFill/>
        </p:spPr>
        <p:txBody>
          <a:bodyPr wrap="none" rtlCol="0">
            <a:spAutoFit/>
          </a:bodyPr>
          <a:lstStyle/>
          <a:p>
            <a:pPr algn="l" defTabSz="1001624" rtl="0" eaLnBrk="0" fontAlgn="ctr" hangingPunct="0">
              <a:spcBef>
                <a:spcPct val="0"/>
              </a:spcBef>
              <a:spcAft>
                <a:spcPct val="0"/>
              </a:spcAft>
            </a:pPr>
            <a:r>
              <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Summary</a:t>
            </a:r>
          </a:p>
        </p:txBody>
      </p:sp>
    </p:spTree>
    <p:extLst>
      <p:ext uri="{BB962C8B-B14F-4D97-AF65-F5344CB8AC3E}">
        <p14:creationId xmlns:p14="http://schemas.microsoft.com/office/powerpoint/2010/main" val="2588915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spTree>
    <p:extLst>
      <p:ext uri="{BB962C8B-B14F-4D97-AF65-F5344CB8AC3E}">
        <p14:creationId xmlns:p14="http://schemas.microsoft.com/office/powerpoint/2010/main" val="1788681282"/>
      </p:ext>
    </p:extLst>
  </p:cSld>
  <p:clrMap bg1="lt1" tx1="dk1" bg2="lt2" tx2="dk2" accent1="accent1" accent2="accent2" accent3="accent3" accent4="accent4" accent5="accent5" accent6="accent6" hlink="hlink" folHlink="folHlink"/>
  <p:sldLayoutIdLst>
    <p:sldLayoutId id="21474838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06">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120336169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Lst>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457906" y="457499"/>
            <a:ext cx="1129118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a:t>单击此处编辑母版标题样式</a:t>
            </a:r>
          </a:p>
        </p:txBody>
      </p:sp>
      <p:sp>
        <p:nvSpPr>
          <p:cNvPr id="28" name="Rectangle 57"/>
          <p:cNvSpPr>
            <a:spLocks noGrp="1" noChangeArrowheads="1"/>
          </p:cNvSpPr>
          <p:nvPr>
            <p:ph type="body" idx="1"/>
          </p:nvPr>
        </p:nvSpPr>
        <p:spPr bwMode="auto">
          <a:xfrm>
            <a:off x="455613" y="1484313"/>
            <a:ext cx="11293596"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id="{6785A3D6-1271-D247-9E96-1B376F4BE7BE}"/>
              </a:ext>
            </a:extLst>
          </p:cNvPr>
          <p:cNvSpPr txBox="1"/>
          <p:nvPr userDrawn="1"/>
        </p:nvSpPr>
        <p:spPr>
          <a:xfrm>
            <a:off x="1095467" y="6356939"/>
            <a:ext cx="1463467" cy="242864"/>
          </a:xfrm>
          <a:prstGeom prst="rect">
            <a:avLst/>
          </a:prstGeom>
          <a:noFill/>
        </p:spPr>
        <p:txBody>
          <a:bodyPr wrap="square" rtlCol="0">
            <a:spAutoFit/>
          </a:bodyPr>
          <a:lstStyle/>
          <a:p>
            <a:r>
              <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Confidential</a:t>
            </a:r>
          </a:p>
        </p:txBody>
      </p:sp>
      <p:sp>
        <p:nvSpPr>
          <p:cNvPr id="24" name="TextBox 3">
            <a:extLst>
              <a:ext uri="{FF2B5EF4-FFF2-40B4-BE49-F238E27FC236}">
                <a16:creationId xmlns:a16="http://schemas.microsoft.com/office/drawing/2014/main"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spTree>
    <p:extLst>
      <p:ext uri="{BB962C8B-B14F-4D97-AF65-F5344CB8AC3E}">
        <p14:creationId xmlns:p14="http://schemas.microsoft.com/office/powerpoint/2010/main" val="1670733989"/>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4" r:id="rId6"/>
  </p:sldLayoutIdLst>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9">
          <p15:clr>
            <a:srgbClr val="F26B43"/>
          </p15:clr>
        </p15:guide>
        <p15:guide id="2" pos="7401">
          <p15:clr>
            <a:srgbClr val="F26B43"/>
          </p15:clr>
        </p15:guide>
        <p15:guide id="4" orient="horz" pos="3906">
          <p15:clr>
            <a:srgbClr val="F26B43"/>
          </p15:clr>
        </p15:guide>
        <p15:guide id="6" pos="3840">
          <p15:clr>
            <a:srgbClr val="F26B43"/>
          </p15:clr>
        </p15:guide>
        <p15:guide id="7" orient="horz" pos="278">
          <p15:clr>
            <a:srgbClr val="F26B43"/>
          </p15:clr>
        </p15:guide>
        <p15:guide id="8" orient="horz" pos="234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0"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Huawei Sans" panose="020C0503030203020204" pitchFamily="34" charset="0"/>
              </a:rPr>
              <a:t>Copyright©2022 Huawei Technologies Co., Ltd.</a:t>
            </a:r>
            <a:br>
              <a:rPr kumimoji="1" lang="en-US" altLang="zh-CN" sz="850" b="1" baseline="0" dirty="0">
                <a:solidFill>
                  <a:srgbClr val="1D1D1B"/>
                </a:solidFill>
                <a:latin typeface="Huawei Sans" panose="020C0503030203020204" pitchFamily="34" charset="0"/>
              </a:rPr>
            </a:br>
            <a:r>
              <a:rPr kumimoji="1" lang="en-US" altLang="zh-CN" sz="850" b="1" baseline="0" dirty="0">
                <a:solidFill>
                  <a:srgbClr val="1D1D1B"/>
                </a:solidFill>
                <a:latin typeface="Huawei Sans" panose="020C0503030203020204" pitchFamily="34" charset="0"/>
              </a:rPr>
              <a:t>All Rights Reserved.</a:t>
            </a:r>
            <a:br>
              <a:rPr kumimoji="1" lang="en-US" altLang="zh-CN" sz="779" dirty="0">
                <a:solidFill>
                  <a:srgbClr val="1D1D1B"/>
                </a:solidFill>
                <a:latin typeface="Huawei Sans" panose="020C0503030203020204" pitchFamily="34" charset="0"/>
              </a:rPr>
            </a:br>
            <a:br>
              <a:rPr kumimoji="1" lang="en-US" altLang="zh-CN" sz="779" dirty="0">
                <a:solidFill>
                  <a:srgbClr val="1D1D1B"/>
                </a:solidFill>
                <a:latin typeface="Huawei Sans" panose="020C0503030203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information in this document may contain predictive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statements including, without limitation, statements regarding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 future financial and operating results, future product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portfolio, new technology, etc. There are a number of factors that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could cause actual results and developments to differ materially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from those expressed or implied in the predictive statements.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Therefore, such information is provided for reference purpose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only and constitutes neither an offer nor an acceptance. Huawei </a:t>
            </a:r>
            <a:br>
              <a:rPr kumimoji="1" lang="en-US" altLang="zh-CN" sz="850" baseline="0" dirty="0">
                <a:solidFill>
                  <a:srgbClr val="1D1D1B"/>
                </a:solidFill>
                <a:latin typeface="Huawei Sans" panose="020C0503030203020204" pitchFamily="34" charset="0"/>
                <a:cs typeface="Arial" panose="020B0604020202020204" pitchFamily="34" charset="0"/>
              </a:rPr>
            </a:br>
            <a:r>
              <a:rPr kumimoji="1" lang="en-US" altLang="zh-CN" sz="850" baseline="0" dirty="0">
                <a:solidFill>
                  <a:srgbClr val="1D1D1B"/>
                </a:solidFill>
                <a:latin typeface="Huawei Sans" panose="020C0503030203020204" pitchFamily="34" charset="0"/>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Huawei Sans" panose="020C0503030203020204" pitchFamily="34" charset="0"/>
            </a:endParaRPr>
          </a:p>
        </p:txBody>
      </p:sp>
      <p:sp>
        <p:nvSpPr>
          <p:cNvPr id="72"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Huawei Sans" panose="020C0503030203020204" pitchFamily="34" charset="0"/>
                <a:ea typeface="Microsoft YaHei" charset="-122"/>
                <a:cs typeface="Microsoft YaHei" charset="-122"/>
              </a:rPr>
              <a:t>把数字世界带入每个人、每个家庭、</a:t>
            </a:r>
            <a:br>
              <a:rPr kumimoji="1" lang="en-US" altLang="zh-CN" sz="1300" dirty="0">
                <a:solidFill>
                  <a:srgbClr val="1D1D1B"/>
                </a:solidFill>
                <a:latin typeface="Huawei Sans" panose="020C0503030203020204" pitchFamily="34" charset="0"/>
                <a:ea typeface="Microsoft YaHei" charset="-122"/>
                <a:cs typeface="Microsoft YaHei" charset="-122"/>
              </a:rPr>
            </a:br>
            <a:r>
              <a:rPr kumimoji="1" lang="zh-CN" altLang="en-US" sz="1300" dirty="0">
                <a:solidFill>
                  <a:srgbClr val="1D1D1B"/>
                </a:solidFill>
                <a:latin typeface="Huawei Sans" panose="020C0503030203020204" pitchFamily="34" charset="0"/>
                <a:ea typeface="Microsoft YaHei" charset="-122"/>
                <a:cs typeface="Microsoft YaHei" charset="-122"/>
              </a:rPr>
              <a:t>每个组织，构建万物互联的智能世界。</a:t>
            </a:r>
          </a:p>
        </p:txBody>
      </p:sp>
      <p:sp>
        <p:nvSpPr>
          <p:cNvPr id="73"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Huawei Sans" panose="020C0503030203020204" pitchFamily="34" charset="0"/>
                <a:cs typeface="Arial" panose="020B0604020202020204" pitchFamily="34" charset="0"/>
              </a:rPr>
              <a:t>Bring digital to every person, home, and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organization for a fully connected, </a:t>
            </a:r>
            <a:br>
              <a:rPr kumimoji="1" lang="en-US" altLang="zh-CN" sz="1200" dirty="0">
                <a:solidFill>
                  <a:srgbClr val="1D1D1B"/>
                </a:solidFill>
                <a:latin typeface="Huawei Sans" panose="020C0503030203020204" pitchFamily="34" charset="0"/>
                <a:cs typeface="Arial" panose="020B0604020202020204" pitchFamily="34" charset="0"/>
              </a:rPr>
            </a:br>
            <a:r>
              <a:rPr kumimoji="1" lang="en-US" altLang="zh-CN" sz="1200" dirty="0">
                <a:solidFill>
                  <a:srgbClr val="1D1D1B"/>
                </a:solidFill>
                <a:latin typeface="Huawei Sans" panose="020C0503030203020204" pitchFamily="34" charset="0"/>
                <a:cs typeface="Arial" panose="020B0604020202020204" pitchFamily="34" charset="0"/>
              </a:rPr>
              <a:t>intelligent world.</a:t>
            </a:r>
            <a:endParaRPr kumimoji="1" lang="zh-CN" altLang="en-US" sz="1200" dirty="0">
              <a:solidFill>
                <a:srgbClr val="1D1D1B"/>
              </a:solidFill>
              <a:latin typeface="Huawei Sans" panose="020C0503030203020204" pitchFamily="34" charset="0"/>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2494104730"/>
      </p:ext>
    </p:extLst>
  </p:cSld>
  <p:clrMap bg1="lt1" tx1="dk1" bg2="lt2" tx2="dk2" accent1="accent1" accent2="accent2" accent3="accent3" accent4="accent4" accent5="accent5" accent6="accent6" hlink="hlink" folHlink="folHlink"/>
  <p:sldLayoutIdLst>
    <p:sldLayoutId id="2147483893" r:id="rId1"/>
  </p:sldLayoutIdLst>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461">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EBEBEB"/>
        </a:solidFill>
        <a:effectLst/>
      </p:bgPr>
    </p:bg>
    <p:spTree>
      <p:nvGrpSpPr>
        <p:cNvPr id="1" name=""/>
        <p:cNvGrpSpPr/>
        <p:nvPr/>
      </p:nvGrpSpPr>
      <p:grpSpPr>
        <a:xfrm>
          <a:off x="0" y="0"/>
          <a:ext cx="0" cy="0"/>
          <a:chOff x="0" y="0"/>
          <a:chExt cx="0" cy="0"/>
        </a:xfrm>
      </p:grpSpPr>
      <p:sp>
        <p:nvSpPr>
          <p:cNvPr id="9" name="文本占位符 8"/>
          <p:cNvSpPr>
            <a:spLocks noGrp="1"/>
          </p:cNvSpPr>
          <p:nvPr>
            <p:ph type="body" sz="quarter" idx="17"/>
          </p:nvPr>
        </p:nvSpPr>
        <p:spPr/>
        <p:txBody>
          <a:bodyPr wrap="square">
            <a:noAutofit/>
          </a:bodyPr>
          <a:lstStyle/>
          <a:p>
            <a:endParaRPr lang="en-US" altLang="zh-CN" dirty="0">
              <a:latin typeface="Huawei Sans" panose="020C0503030203020204" pitchFamily="34" charset="0"/>
              <a:ea typeface="+mn-ea"/>
              <a:cs typeface="+mn-ea"/>
              <a:sym typeface="+mn-lt"/>
            </a:endParaRPr>
          </a:p>
        </p:txBody>
      </p:sp>
      <p:sp>
        <p:nvSpPr>
          <p:cNvPr id="10" name="文本占位符 9"/>
          <p:cNvSpPr>
            <a:spLocks noGrp="1"/>
          </p:cNvSpPr>
          <p:nvPr>
            <p:ph type="body" sz="quarter" idx="18"/>
          </p:nvPr>
        </p:nvSpPr>
        <p:spPr/>
        <p:txBody>
          <a:bodyPr wrap="square">
            <a:noAutofit/>
          </a:bodyPr>
          <a:lstStyle/>
          <a:p>
            <a:r>
              <a:rPr lang="en-US" altLang="zh-CN" dirty="0"/>
              <a:t>Storage</a:t>
            </a:r>
            <a:endParaRPr lang="en-US" altLang="zh-CN" dirty="0">
              <a:latin typeface="Arial"/>
              <a:cs typeface="+mn-ea"/>
              <a:sym typeface="+mn-lt"/>
            </a:endParaRPr>
          </a:p>
        </p:txBody>
      </p:sp>
      <p:sp>
        <p:nvSpPr>
          <p:cNvPr id="11" name="文本占位符 10"/>
          <p:cNvSpPr>
            <a:spLocks noGrp="1"/>
          </p:cNvSpPr>
          <p:nvPr>
            <p:ph type="body" sz="quarter" idx="19"/>
          </p:nvPr>
        </p:nvSpPr>
        <p:spPr/>
        <p:txBody>
          <a:bodyPr wrap="square">
            <a:noAutofit/>
          </a:bodyPr>
          <a:lstStyle/>
          <a:p>
            <a:endParaRPr lang="en-US" altLang="zh-CN" dirty="0">
              <a:latin typeface="Huawei Sans" panose="020C0503030203020204" pitchFamily="34" charset="0"/>
              <a:ea typeface="+mn-ea"/>
              <a:cs typeface="+mn-ea"/>
              <a:sym typeface="+mn-lt"/>
            </a:endParaRPr>
          </a:p>
        </p:txBody>
      </p:sp>
      <p:sp>
        <p:nvSpPr>
          <p:cNvPr id="12" name="文本占位符 11"/>
          <p:cNvSpPr>
            <a:spLocks noGrp="1"/>
          </p:cNvSpPr>
          <p:nvPr>
            <p:ph type="body" sz="quarter" idx="20"/>
          </p:nvPr>
        </p:nvSpPr>
        <p:spPr/>
        <p:txBody>
          <a:bodyPr wrap="square">
            <a:noAutofit/>
          </a:bodyPr>
          <a:lstStyle/>
          <a:p>
            <a:r>
              <a:rPr lang="en-US" altLang="zh-CN" dirty="0"/>
              <a:t>5.0</a:t>
            </a:r>
            <a:endParaRPr lang="zh-CN" altLang="en-US" dirty="0">
              <a:latin typeface="Arial"/>
              <a:cs typeface="+mn-ea"/>
              <a:sym typeface="+mn-lt"/>
            </a:endParaRPr>
          </a:p>
        </p:txBody>
      </p:sp>
      <p:sp>
        <p:nvSpPr>
          <p:cNvPr id="2" name="文本占位符 1"/>
          <p:cNvSpPr>
            <a:spLocks noGrp="1"/>
          </p:cNvSpPr>
          <p:nvPr>
            <p:ph type="body" sz="quarter" idx="13"/>
          </p:nvPr>
        </p:nvSpPr>
        <p:spPr/>
        <p:txBody>
          <a:bodyPr wrap="square">
            <a:noAutofit/>
          </a:bodyPr>
          <a:lstStyle/>
          <a:p>
            <a:r>
              <a:rPr lang="en-US" u="none" dirty="0">
                <a:latin typeface="Huawei Sans" panose="020C0503030203020204" pitchFamily="34" charset="0"/>
              </a:rPr>
              <a:t>Tang Jiaojiao/twx498299</a:t>
            </a:r>
            <a:endParaRPr lang="en-US" altLang="zh-CN" dirty="0">
              <a:latin typeface="Huawei Sans" panose="020C0503030203020204" pitchFamily="34" charset="0"/>
              <a:ea typeface="+mn-ea"/>
              <a:cs typeface="+mn-ea"/>
              <a:sym typeface="+mn-lt"/>
            </a:endParaRPr>
          </a:p>
        </p:txBody>
      </p:sp>
      <p:sp>
        <p:nvSpPr>
          <p:cNvPr id="3" name="文本占位符 2"/>
          <p:cNvSpPr>
            <a:spLocks noGrp="1"/>
          </p:cNvSpPr>
          <p:nvPr>
            <p:ph type="body" sz="quarter" idx="14"/>
          </p:nvPr>
        </p:nvSpPr>
        <p:spPr/>
        <p:txBody>
          <a:bodyPr wrap="square">
            <a:noAutofit/>
          </a:bodyPr>
          <a:lstStyle/>
          <a:p>
            <a:r>
              <a:rPr lang="en-US" u="none" dirty="0">
                <a:latin typeface="Huawei Sans" panose="020C0503030203020204" pitchFamily="34" charset="0"/>
              </a:rPr>
              <a:t>2020.5.30</a:t>
            </a:r>
            <a:endParaRPr lang="en-US" altLang="zh-CN" dirty="0">
              <a:latin typeface="Huawei Sans" panose="020C0503030203020204" pitchFamily="34" charset="0"/>
              <a:ea typeface="+mn-ea"/>
              <a:cs typeface="+mn-ea"/>
              <a:sym typeface="+mn-lt"/>
            </a:endParaRPr>
          </a:p>
        </p:txBody>
      </p:sp>
      <p:sp>
        <p:nvSpPr>
          <p:cNvPr id="4" name="文本占位符 3"/>
          <p:cNvSpPr>
            <a:spLocks noGrp="1"/>
          </p:cNvSpPr>
          <p:nvPr>
            <p:ph type="body" sz="quarter" idx="15"/>
          </p:nvPr>
        </p:nvSpPr>
        <p:spPr/>
        <p:txBody>
          <a:bodyPr wrap="square">
            <a:noAutofit/>
          </a:bodyPr>
          <a:lstStyle/>
          <a:p>
            <a:r>
              <a:rPr lang="en-US" u="none" dirty="0">
                <a:latin typeface="Huawei Sans" panose="020C0503030203020204" pitchFamily="34" charset="0"/>
              </a:rPr>
              <a:t>Shui Shaolan/00329529</a:t>
            </a:r>
            <a:endParaRPr lang="en-US" altLang="zh-CN" dirty="0">
              <a:latin typeface="Huawei Sans" panose="020C0503030203020204" pitchFamily="34" charset="0"/>
              <a:ea typeface="+mn-ea"/>
              <a:cs typeface="+mn-ea"/>
              <a:sym typeface="+mn-lt"/>
            </a:endParaRPr>
          </a:p>
        </p:txBody>
      </p:sp>
      <p:sp>
        <p:nvSpPr>
          <p:cNvPr id="7" name="文本占位符 6"/>
          <p:cNvSpPr>
            <a:spLocks noGrp="1"/>
          </p:cNvSpPr>
          <p:nvPr>
            <p:ph type="body" sz="quarter" idx="16"/>
          </p:nvPr>
        </p:nvSpPr>
        <p:spPr>
          <a:xfrm>
            <a:off x="9168341" y="3239574"/>
            <a:ext cx="2010757" cy="504887"/>
          </a:xfrm>
        </p:spPr>
        <p:txBody>
          <a:bodyPr wrap="square">
            <a:noAutofit/>
          </a:bodyPr>
          <a:lstStyle/>
          <a:p>
            <a:r>
              <a:rPr lang="en-US" altLang="zh-CN" dirty="0">
                <a:latin typeface="Huawei Sans" panose="020C0503030203020204" pitchFamily="34" charset="0"/>
                <a:ea typeface="+mn-ea"/>
                <a:cs typeface="+mn-ea"/>
                <a:sym typeface="+mn-lt"/>
              </a:rPr>
              <a:t>New</a:t>
            </a:r>
          </a:p>
        </p:txBody>
      </p:sp>
      <p:sp>
        <p:nvSpPr>
          <p:cNvPr id="14" name="文本占位符 13"/>
          <p:cNvSpPr>
            <a:spLocks noGrp="1"/>
          </p:cNvSpPr>
          <p:nvPr>
            <p:ph type="body" sz="quarter" idx="21"/>
          </p:nvPr>
        </p:nvSpPr>
        <p:spPr/>
        <p:txBody>
          <a:bodyPr wrap="square">
            <a:noAutofit/>
          </a:bodyPr>
          <a:lstStyle/>
          <a:p>
            <a:r>
              <a:rPr lang="en-US" altLang="zh-CN" dirty="0"/>
              <a:t>Tang Jiaojiao/twx498299</a:t>
            </a:r>
            <a:endParaRPr lang="en-US" altLang="zh-CN" dirty="0">
              <a:cs typeface="+mn-ea"/>
              <a:sym typeface="+mn-lt"/>
            </a:endParaRPr>
          </a:p>
        </p:txBody>
      </p:sp>
      <p:sp>
        <p:nvSpPr>
          <p:cNvPr id="15" name="文本占位符 14"/>
          <p:cNvSpPr>
            <a:spLocks noGrp="1"/>
          </p:cNvSpPr>
          <p:nvPr>
            <p:ph type="body" sz="quarter" idx="22"/>
          </p:nvPr>
        </p:nvSpPr>
        <p:spPr/>
        <p:txBody>
          <a:bodyPr wrap="square">
            <a:noAutofit/>
          </a:bodyPr>
          <a:lstStyle/>
          <a:p>
            <a:r>
              <a:rPr lang="en-US" altLang="zh-CN" dirty="0"/>
              <a:t>2020.7.6</a:t>
            </a:r>
            <a:endParaRPr lang="zh-CN" altLang="en-US" dirty="0">
              <a:latin typeface="Arial"/>
              <a:cs typeface="+mn-ea"/>
              <a:sym typeface="+mn-lt"/>
            </a:endParaRPr>
          </a:p>
        </p:txBody>
      </p:sp>
      <p:sp>
        <p:nvSpPr>
          <p:cNvPr id="16" name="文本占位符 15"/>
          <p:cNvSpPr>
            <a:spLocks noGrp="1"/>
          </p:cNvSpPr>
          <p:nvPr>
            <p:ph type="body" sz="quarter" idx="23"/>
          </p:nvPr>
        </p:nvSpPr>
        <p:spPr/>
        <p:txBody>
          <a:bodyPr wrap="square">
            <a:noAutofit/>
          </a:bodyPr>
          <a:lstStyle/>
          <a:p>
            <a:r>
              <a:rPr lang="en-US" altLang="zh-CN" dirty="0"/>
              <a:t>Shui Shaolan/00329529</a:t>
            </a:r>
            <a:endParaRPr lang="en-US" altLang="zh-CN" dirty="0">
              <a:latin typeface="Arial"/>
              <a:cs typeface="+mn-ea"/>
              <a:sym typeface="+mn-lt"/>
            </a:endParaRPr>
          </a:p>
        </p:txBody>
      </p:sp>
      <p:sp>
        <p:nvSpPr>
          <p:cNvPr id="19" name="文本占位符 18"/>
          <p:cNvSpPr>
            <a:spLocks noGrp="1"/>
          </p:cNvSpPr>
          <p:nvPr>
            <p:ph type="body" sz="quarter" idx="25"/>
          </p:nvPr>
        </p:nvSpPr>
        <p:spPr/>
        <p:txBody>
          <a:bodyPr wrap="square">
            <a:noAutofit/>
          </a:bodyPr>
          <a:lstStyle/>
          <a:p>
            <a:r>
              <a:rPr lang="en-US" altLang="zh-CN" dirty="0"/>
              <a:t>Xu Ningyang/wx450201</a:t>
            </a:r>
            <a:endParaRPr lang="en-US" altLang="zh-CN" dirty="0">
              <a:latin typeface="Arial"/>
              <a:cs typeface="+mn-ea"/>
              <a:sym typeface="+mn-lt"/>
            </a:endParaRPr>
          </a:p>
        </p:txBody>
      </p:sp>
      <p:sp>
        <p:nvSpPr>
          <p:cNvPr id="20" name="文本占位符 19"/>
          <p:cNvSpPr>
            <a:spLocks noGrp="1"/>
          </p:cNvSpPr>
          <p:nvPr>
            <p:ph type="body" sz="quarter" idx="26"/>
          </p:nvPr>
        </p:nvSpPr>
        <p:spPr/>
        <p:txBody>
          <a:bodyPr wrap="square">
            <a:noAutofit/>
          </a:bodyPr>
          <a:lstStyle/>
          <a:p>
            <a:r>
              <a:rPr lang="en-US" altLang="zh-CN" dirty="0"/>
              <a:t>2020.7.23</a:t>
            </a:r>
            <a:endParaRPr lang="zh-CN" altLang="en-US" dirty="0">
              <a:latin typeface="Arial"/>
              <a:cs typeface="+mn-ea"/>
              <a:sym typeface="+mn-lt"/>
            </a:endParaRPr>
          </a:p>
        </p:txBody>
      </p:sp>
      <p:sp>
        <p:nvSpPr>
          <p:cNvPr id="22" name="文本占位符 21"/>
          <p:cNvSpPr>
            <a:spLocks noGrp="1"/>
          </p:cNvSpPr>
          <p:nvPr>
            <p:ph type="body" sz="quarter" idx="27"/>
          </p:nvPr>
        </p:nvSpPr>
        <p:spPr/>
        <p:txBody>
          <a:bodyPr wrap="square">
            <a:noAutofit/>
          </a:bodyPr>
          <a:lstStyle/>
          <a:p>
            <a:r>
              <a:rPr lang="en-US" altLang="zh-CN" dirty="0"/>
              <a:t>Shui Shaolan/00329529</a:t>
            </a:r>
            <a:endParaRPr lang="en-US" altLang="zh-CN" dirty="0">
              <a:latin typeface="Arial"/>
              <a:cs typeface="+mn-ea"/>
              <a:sym typeface="+mn-lt"/>
            </a:endParaRPr>
          </a:p>
        </p:txBody>
      </p:sp>
      <p:sp>
        <p:nvSpPr>
          <p:cNvPr id="23" name="文本占位符 22"/>
          <p:cNvSpPr>
            <a:spLocks noGrp="1"/>
          </p:cNvSpPr>
          <p:nvPr>
            <p:ph type="body" sz="quarter" idx="28"/>
          </p:nvPr>
        </p:nvSpPr>
        <p:spPr/>
        <p:txBody>
          <a:bodyPr wrap="square">
            <a:noAutofit/>
          </a:bodyPr>
          <a:lstStyle/>
          <a:p>
            <a:r>
              <a:rPr lang="en-US" altLang="zh-CN" dirty="0">
                <a:latin typeface="Huawei Sans" panose="020C0503030203020204" pitchFamily="34" charset="0"/>
                <a:ea typeface="+mn-ea"/>
                <a:cs typeface="+mn-ea"/>
                <a:sym typeface="+mn-lt"/>
              </a:rPr>
              <a:t>Update</a:t>
            </a:r>
          </a:p>
        </p:txBody>
      </p:sp>
      <p:sp>
        <p:nvSpPr>
          <p:cNvPr id="24" name="文本占位符 23"/>
          <p:cNvSpPr>
            <a:spLocks noGrp="1"/>
          </p:cNvSpPr>
          <p:nvPr>
            <p:ph type="body" sz="quarter" idx="29"/>
          </p:nvPr>
        </p:nvSpPr>
        <p:spPr/>
        <p:txBody>
          <a:bodyPr wrap="square">
            <a:noAutofit/>
          </a:bodyPr>
          <a:lstStyle/>
          <a:p>
            <a:r>
              <a:rPr lang="en-US" altLang="zh-CN" dirty="0"/>
              <a:t>Ma Yuqing/wx408409</a:t>
            </a:r>
            <a:endParaRPr lang="en-US" altLang="zh-CN" dirty="0">
              <a:latin typeface="Arial"/>
              <a:cs typeface="+mn-ea"/>
              <a:sym typeface="+mn-lt"/>
            </a:endParaRPr>
          </a:p>
        </p:txBody>
      </p:sp>
      <p:sp>
        <p:nvSpPr>
          <p:cNvPr id="25" name="文本占位符 24"/>
          <p:cNvSpPr>
            <a:spLocks noGrp="1"/>
          </p:cNvSpPr>
          <p:nvPr>
            <p:ph type="body" sz="quarter" idx="30"/>
          </p:nvPr>
        </p:nvSpPr>
        <p:spPr/>
        <p:txBody>
          <a:bodyPr wrap="square">
            <a:noAutofit/>
          </a:bodyPr>
          <a:lstStyle/>
          <a:p>
            <a:r>
              <a:rPr lang="en-US" altLang="zh-CN" dirty="0"/>
              <a:t>2020.8.6</a:t>
            </a:r>
            <a:endParaRPr lang="zh-CN" altLang="en-US" dirty="0">
              <a:latin typeface="Arial"/>
              <a:cs typeface="+mn-ea"/>
              <a:sym typeface="+mn-lt"/>
            </a:endParaRPr>
          </a:p>
        </p:txBody>
      </p:sp>
      <p:sp>
        <p:nvSpPr>
          <p:cNvPr id="26" name="文本占位符 25">
            <a:extLst>
              <a:ext uri="{FF2B5EF4-FFF2-40B4-BE49-F238E27FC236}">
                <a16:creationId xmlns:a16="http://schemas.microsoft.com/office/drawing/2014/main" id="{F2549E63-0B0F-4CC5-A4D5-3B29B137042D}"/>
              </a:ext>
            </a:extLst>
          </p:cNvPr>
          <p:cNvSpPr>
            <a:spLocks noGrp="1"/>
          </p:cNvSpPr>
          <p:nvPr>
            <p:ph type="body" sz="quarter" idx="31"/>
          </p:nvPr>
        </p:nvSpPr>
        <p:spPr/>
        <p:txBody>
          <a:bodyPr/>
          <a:lstStyle/>
          <a:p>
            <a:r>
              <a:rPr lang="en-US" altLang="zh-CN" dirty="0"/>
              <a:t>Shui Shaolan/00329529</a:t>
            </a:r>
            <a:endParaRPr lang="en-US" altLang="zh-CN" dirty="0">
              <a:latin typeface="Arial"/>
              <a:cs typeface="+mn-ea"/>
              <a:sym typeface="+mn-lt"/>
            </a:endParaRPr>
          </a:p>
        </p:txBody>
      </p:sp>
      <p:sp>
        <p:nvSpPr>
          <p:cNvPr id="27" name="文本占位符 26">
            <a:extLst>
              <a:ext uri="{FF2B5EF4-FFF2-40B4-BE49-F238E27FC236}">
                <a16:creationId xmlns:a16="http://schemas.microsoft.com/office/drawing/2014/main" id="{A89859AE-F1BC-4E5B-B5BF-EA3EAE4C695D}"/>
              </a:ext>
            </a:extLst>
          </p:cNvPr>
          <p:cNvSpPr>
            <a:spLocks noGrp="1"/>
          </p:cNvSpPr>
          <p:nvPr>
            <p:ph type="body" sz="quarter" idx="32"/>
          </p:nvPr>
        </p:nvSpPr>
        <p:spPr/>
        <p:txBody>
          <a:bodyPr/>
          <a:lstStyle/>
          <a:p>
            <a:r>
              <a:rPr lang="en-US" altLang="zh-CN" dirty="0"/>
              <a:t>Update</a:t>
            </a:r>
            <a:endParaRPr lang="zh-CN" altLang="en-US" dirty="0"/>
          </a:p>
        </p:txBody>
      </p:sp>
      <p:sp>
        <p:nvSpPr>
          <p:cNvPr id="28" name="文本占位符 27">
            <a:extLst>
              <a:ext uri="{FF2B5EF4-FFF2-40B4-BE49-F238E27FC236}">
                <a16:creationId xmlns:a16="http://schemas.microsoft.com/office/drawing/2014/main" id="{3FAEDC95-1F2A-41B1-8F78-7DEC630B3AF4}"/>
              </a:ext>
            </a:extLst>
          </p:cNvPr>
          <p:cNvSpPr>
            <a:spLocks noGrp="1"/>
          </p:cNvSpPr>
          <p:nvPr>
            <p:ph type="body" sz="quarter" idx="33"/>
          </p:nvPr>
        </p:nvSpPr>
        <p:spPr/>
        <p:txBody>
          <a:bodyPr/>
          <a:lstStyle/>
          <a:p>
            <a:r>
              <a:rPr lang="en-US" altLang="zh-CN" dirty="0"/>
              <a:t>Liu Dayong /wx696245</a:t>
            </a:r>
            <a:endParaRPr lang="en-US" altLang="zh-CN" dirty="0">
              <a:latin typeface="Arial"/>
              <a:cs typeface="+mn-ea"/>
              <a:sym typeface="+mn-lt"/>
            </a:endParaRPr>
          </a:p>
        </p:txBody>
      </p:sp>
      <p:sp>
        <p:nvSpPr>
          <p:cNvPr id="29" name="文本占位符 28">
            <a:extLst>
              <a:ext uri="{FF2B5EF4-FFF2-40B4-BE49-F238E27FC236}">
                <a16:creationId xmlns:a16="http://schemas.microsoft.com/office/drawing/2014/main" id="{CE0C330F-93E0-4BEC-BD71-A56A390D0B57}"/>
              </a:ext>
            </a:extLst>
          </p:cNvPr>
          <p:cNvSpPr>
            <a:spLocks noGrp="1"/>
          </p:cNvSpPr>
          <p:nvPr>
            <p:ph type="body" sz="quarter" idx="34"/>
          </p:nvPr>
        </p:nvSpPr>
        <p:spPr/>
        <p:txBody>
          <a:bodyPr/>
          <a:lstStyle/>
          <a:p>
            <a:r>
              <a:rPr lang="en-US" altLang="zh-CN" dirty="0"/>
              <a:t>2022.7.4</a:t>
            </a:r>
            <a:endParaRPr lang="zh-CN" altLang="en-US" dirty="0">
              <a:latin typeface="Arial"/>
              <a:cs typeface="+mn-ea"/>
              <a:sym typeface="+mn-lt"/>
            </a:endParaRPr>
          </a:p>
        </p:txBody>
      </p:sp>
      <p:sp>
        <p:nvSpPr>
          <p:cNvPr id="30" name="文本占位符 29">
            <a:extLst>
              <a:ext uri="{FF2B5EF4-FFF2-40B4-BE49-F238E27FC236}">
                <a16:creationId xmlns:a16="http://schemas.microsoft.com/office/drawing/2014/main" id="{65808EFA-89A5-4B64-8044-9705B4BC015A}"/>
              </a:ext>
            </a:extLst>
          </p:cNvPr>
          <p:cNvSpPr>
            <a:spLocks noGrp="1"/>
          </p:cNvSpPr>
          <p:nvPr>
            <p:ph type="body" sz="quarter" idx="35"/>
          </p:nvPr>
        </p:nvSpPr>
        <p:spPr/>
        <p:txBody>
          <a:bodyPr/>
          <a:lstStyle/>
          <a:p>
            <a:r>
              <a:rPr lang="en-US" altLang="zh-CN" dirty="0"/>
              <a:t>Liang Shuai/00569373</a:t>
            </a:r>
            <a:endParaRPr lang="en-US" altLang="zh-CN" dirty="0">
              <a:latin typeface="Arial"/>
              <a:cs typeface="+mn-ea"/>
              <a:sym typeface="+mn-lt"/>
            </a:endParaRPr>
          </a:p>
        </p:txBody>
      </p:sp>
      <p:sp>
        <p:nvSpPr>
          <p:cNvPr id="31" name="文本占位符 30">
            <a:extLst>
              <a:ext uri="{FF2B5EF4-FFF2-40B4-BE49-F238E27FC236}">
                <a16:creationId xmlns:a16="http://schemas.microsoft.com/office/drawing/2014/main" id="{60B68E91-F099-4912-A048-409A362558D8}"/>
              </a:ext>
            </a:extLst>
          </p:cNvPr>
          <p:cNvSpPr>
            <a:spLocks noGrp="1"/>
          </p:cNvSpPr>
          <p:nvPr>
            <p:ph type="body" sz="quarter" idx="36"/>
          </p:nvPr>
        </p:nvSpPr>
        <p:spPr/>
        <p:txBody>
          <a:bodyPr/>
          <a:lstStyle/>
          <a:p>
            <a:r>
              <a:rPr lang="en-US" altLang="zh-CN" dirty="0"/>
              <a:t>Update</a:t>
            </a:r>
          </a:p>
        </p:txBody>
      </p:sp>
      <p:sp>
        <p:nvSpPr>
          <p:cNvPr id="32" name="文本占位符 6">
            <a:extLst>
              <a:ext uri="{FF2B5EF4-FFF2-40B4-BE49-F238E27FC236}">
                <a16:creationId xmlns:a16="http://schemas.microsoft.com/office/drawing/2014/main" id="{B6AC6B81-64B7-465C-9758-014BF7AAE747}"/>
              </a:ext>
            </a:extLst>
          </p:cNvPr>
          <p:cNvSpPr txBox="1">
            <a:spLocks/>
          </p:cNvSpPr>
          <p:nvPr/>
        </p:nvSpPr>
        <p:spPr>
          <a:xfrm>
            <a:off x="9162766" y="3744461"/>
            <a:ext cx="2010757" cy="504887"/>
          </a:xfrm>
          <a:prstGeom prst="rect">
            <a:avLst/>
          </a:prstGeom>
        </p:spPr>
        <p:txBody>
          <a:bodyPr wrap="square" anchor="ctr">
            <a:noAutofit/>
          </a:bodyPr>
          <a:lstStyle>
            <a:lvl1pPr marL="302279" indent="-302279" algn="ctr" defTabSz="914034" rtl="0" eaLnBrk="1" fontAlgn="ctr" latinLnBrk="0" hangingPunct="1">
              <a:lnSpc>
                <a:spcPct val="100000"/>
              </a:lnSpc>
              <a:spcBef>
                <a:spcPts val="792"/>
              </a:spcBef>
              <a:buSzPct val="50000"/>
              <a:buFont typeface="Wingdings" panose="05000000000000000000" pitchFamily="2" charset="2"/>
              <a:buNone/>
              <a:defRPr sz="1600"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US" altLang="zh-CN" dirty="0">
                <a:ea typeface="+mn-ea"/>
                <a:cs typeface="+mn-ea"/>
                <a:sym typeface="+mn-lt"/>
              </a:rPr>
              <a:t>Update</a:t>
            </a:r>
          </a:p>
        </p:txBody>
      </p:sp>
    </p:spTree>
    <p:extLst>
      <p:ext uri="{BB962C8B-B14F-4D97-AF65-F5344CB8AC3E}">
        <p14:creationId xmlns:p14="http://schemas.microsoft.com/office/powerpoint/2010/main" val="114970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SCSI Target Model</a:t>
            </a:r>
            <a:endParaRPr lang="en-US" altLang="zh-CN" dirty="0">
              <a:latin typeface="Huawei Sans" panose="020C0503030203020204" pitchFamily="34" charset="0"/>
              <a:sym typeface="+mn-lt"/>
            </a:endParaRPr>
          </a:p>
        </p:txBody>
      </p:sp>
      <p:sp>
        <p:nvSpPr>
          <p:cNvPr id="3" name="文本占位符 2"/>
          <p:cNvSpPr>
            <a:spLocks noGrp="1"/>
          </p:cNvSpPr>
          <p:nvPr>
            <p:ph type="body" sz="quarter" idx="10"/>
          </p:nvPr>
        </p:nvSpPr>
        <p:spPr>
          <a:xfrm>
            <a:off x="455612" y="1062039"/>
            <a:ext cx="7640638" cy="4633911"/>
          </a:xfrm>
        </p:spPr>
        <p:txBody>
          <a:bodyPr wrap="square">
            <a:noAutofit/>
          </a:bodyPr>
          <a:lstStyle/>
          <a:p>
            <a:r>
              <a:rPr lang="en-US" u="none" dirty="0">
                <a:latin typeface="Huawei Sans" panose="020C0503030203020204" pitchFamily="34" charset="0"/>
              </a:rPr>
              <a:t>Based on the SCSI architecture, a target is divided into three layers: port layer, middle layer, and device layer.</a:t>
            </a:r>
          </a:p>
          <a:p>
            <a:r>
              <a:rPr lang="en-US" dirty="0"/>
              <a:t>The middle layer, the most important, manages </a:t>
            </a:r>
            <a:r>
              <a:rPr lang="en-US" u="none" dirty="0">
                <a:latin typeface="Huawei Sans" panose="020C0503030203020204" pitchFamily="34" charset="0"/>
              </a:rPr>
              <a:t>LUN namespaces, link ports, target devices, tasks, task sets, and sessions based on SAM/SPC specifications.</a:t>
            </a:r>
          </a:p>
          <a:p>
            <a:r>
              <a:rPr lang="en-US" u="none" dirty="0">
                <a:latin typeface="Huawei Sans" panose="020C0503030203020204" pitchFamily="34" charset="0"/>
              </a:rPr>
              <a:t>Drivers at the port layer are dynamically loaded via registration, while those at the device layer are dynamically loaded.</a:t>
            </a:r>
          </a:p>
          <a:p>
            <a:endParaRPr lang="en-US" altLang="zh-CN" dirty="0">
              <a:latin typeface="Huawei Sans" panose="020C0503030203020204" pitchFamily="34" charset="0"/>
              <a:sym typeface="+mn-lt"/>
            </a:endParaRPr>
          </a:p>
        </p:txBody>
      </p:sp>
      <p:grpSp>
        <p:nvGrpSpPr>
          <p:cNvPr id="4" name="组合 3"/>
          <p:cNvGrpSpPr/>
          <p:nvPr/>
        </p:nvGrpSpPr>
        <p:grpSpPr>
          <a:xfrm>
            <a:off x="8411697" y="1822234"/>
            <a:ext cx="3230219" cy="2889682"/>
            <a:chOff x="6265367" y="3215180"/>
            <a:chExt cx="3230219" cy="2889682"/>
          </a:xfrm>
        </p:grpSpPr>
        <p:sp>
          <p:nvSpPr>
            <p:cNvPr id="5" name="圆角矩形 4"/>
            <p:cNvSpPr/>
            <p:nvPr/>
          </p:nvSpPr>
          <p:spPr>
            <a:xfrm>
              <a:off x="6265367" y="3215180"/>
              <a:ext cx="3230217" cy="578610"/>
            </a:xfrm>
            <a:prstGeom prst="roundRect">
              <a:avLst/>
            </a:prstGeom>
            <a:solidFill>
              <a:schemeClr val="bg1"/>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Port Layer</a:t>
              </a:r>
              <a:endParaRPr lang="en-US" altLang="zh-CN" dirty="0">
                <a:solidFill>
                  <a:schemeClr val="tx1"/>
                </a:solidFill>
                <a:latin typeface="Huawei Sans" panose="020C0503030203020204" pitchFamily="34" charset="0"/>
                <a:cs typeface="+mn-ea"/>
                <a:sym typeface="+mn-lt"/>
              </a:endParaRPr>
            </a:p>
          </p:txBody>
        </p:sp>
        <p:sp>
          <p:nvSpPr>
            <p:cNvPr id="6" name="圆角矩形 5"/>
            <p:cNvSpPr/>
            <p:nvPr/>
          </p:nvSpPr>
          <p:spPr>
            <a:xfrm>
              <a:off x="6265368" y="4372400"/>
              <a:ext cx="3230217" cy="578611"/>
            </a:xfrm>
            <a:prstGeom prst="roundRect">
              <a:avLst/>
            </a:prstGeom>
            <a:solidFill>
              <a:schemeClr val="bg1"/>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Middle Layer</a:t>
              </a:r>
              <a:endParaRPr lang="en-US" altLang="zh-CN" dirty="0">
                <a:solidFill>
                  <a:schemeClr val="tx1"/>
                </a:solidFill>
                <a:latin typeface="Huawei Sans" panose="020C0503030203020204" pitchFamily="34" charset="0"/>
                <a:cs typeface="+mn-ea"/>
                <a:sym typeface="+mn-lt"/>
              </a:endParaRPr>
            </a:p>
          </p:txBody>
        </p:sp>
        <p:sp>
          <p:nvSpPr>
            <p:cNvPr id="7" name="圆角矩形 6"/>
            <p:cNvSpPr/>
            <p:nvPr/>
          </p:nvSpPr>
          <p:spPr>
            <a:xfrm>
              <a:off x="6265369" y="5529622"/>
              <a:ext cx="3230217" cy="575240"/>
            </a:xfrm>
            <a:prstGeom prst="roundRect">
              <a:avLst/>
            </a:prstGeom>
            <a:solidFill>
              <a:schemeClr val="bg1"/>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Device Layer</a:t>
              </a:r>
              <a:endParaRPr lang="en-US" altLang="zh-CN" dirty="0">
                <a:solidFill>
                  <a:schemeClr val="tx1"/>
                </a:solidFill>
                <a:latin typeface="Huawei Sans" panose="020C0503030203020204" pitchFamily="34" charset="0"/>
                <a:cs typeface="+mn-ea"/>
                <a:sym typeface="+mn-lt"/>
              </a:endParaRPr>
            </a:p>
          </p:txBody>
        </p:sp>
        <p:sp>
          <p:nvSpPr>
            <p:cNvPr id="8" name="上下箭头 7"/>
            <p:cNvSpPr/>
            <p:nvPr/>
          </p:nvSpPr>
          <p:spPr>
            <a:xfrm>
              <a:off x="7691628" y="3793791"/>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9" name="上下箭头 8"/>
            <p:cNvSpPr/>
            <p:nvPr/>
          </p:nvSpPr>
          <p:spPr>
            <a:xfrm>
              <a:off x="7656835" y="4951011"/>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295265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SCSI Protocol and Storage System</a:t>
            </a:r>
            <a:endParaRPr lang="en-US" altLang="zh-CN" dirty="0">
              <a:latin typeface="Huawei Sans" panose="020C0503030203020204" pitchFamily="34" charset="0"/>
              <a:sym typeface="+mn-lt"/>
            </a:endParaRPr>
          </a:p>
        </p:txBody>
      </p:sp>
      <p:sp>
        <p:nvSpPr>
          <p:cNvPr id="3" name="文本占位符 2"/>
          <p:cNvSpPr>
            <a:spLocks noGrp="1"/>
          </p:cNvSpPr>
          <p:nvPr>
            <p:ph type="body" sz="quarter" idx="10"/>
          </p:nvPr>
        </p:nvSpPr>
        <p:spPr>
          <a:xfrm>
            <a:off x="455612" y="1052514"/>
            <a:ext cx="10774360" cy="2033128"/>
          </a:xfrm>
        </p:spPr>
        <p:txBody>
          <a:bodyPr wrap="square">
            <a:noAutofit/>
          </a:bodyPr>
          <a:lstStyle/>
          <a:p>
            <a:pPr algn="l"/>
            <a:r>
              <a:rPr lang="en-US" u="none" dirty="0">
                <a:latin typeface="Huawei Sans" panose="020C0503030203020204" pitchFamily="34" charset="0"/>
              </a:rPr>
              <a:t>The SCSI protocol is the basic protocol used for communication between hosts and storage devices.</a:t>
            </a:r>
          </a:p>
          <a:p>
            <a:pPr algn="l"/>
            <a:r>
              <a:rPr lang="en-US" u="none" dirty="0">
                <a:latin typeface="Huawei Sans" panose="020C0503030203020204" pitchFamily="34" charset="0"/>
              </a:rPr>
              <a:t>DAS uses the SCSI protocol to achieve interconnection between hosts and storage devices.</a:t>
            </a:r>
          </a:p>
          <a:p>
            <a:pPr algn="l"/>
            <a:endParaRPr lang="en-US" altLang="zh-CN" dirty="0">
              <a:latin typeface="Huawei Sans" panose="020C0503030203020204" pitchFamily="34" charset="0"/>
              <a:sym typeface="+mn-lt"/>
            </a:endParaRPr>
          </a:p>
        </p:txBody>
      </p:sp>
      <p:grpSp>
        <p:nvGrpSpPr>
          <p:cNvPr id="4" name="组合 3"/>
          <p:cNvGrpSpPr/>
          <p:nvPr/>
        </p:nvGrpSpPr>
        <p:grpSpPr>
          <a:xfrm>
            <a:off x="2481589" y="3235458"/>
            <a:ext cx="7228822" cy="2776757"/>
            <a:chOff x="2481589" y="2992188"/>
            <a:chExt cx="7228822" cy="2776757"/>
          </a:xfrm>
        </p:grpSpPr>
        <p:sp>
          <p:nvSpPr>
            <p:cNvPr id="5" name="Line 4"/>
            <p:cNvSpPr>
              <a:spLocks noChangeShapeType="1"/>
            </p:cNvSpPr>
            <p:nvPr/>
          </p:nvSpPr>
          <p:spPr bwMode="auto">
            <a:xfrm>
              <a:off x="3581796" y="4220111"/>
              <a:ext cx="6013270" cy="0"/>
            </a:xfrm>
            <a:prstGeom prst="line">
              <a:avLst/>
            </a:prstGeom>
            <a:noFill/>
            <a:ln w="28575">
              <a:solidFill>
                <a:schemeClr val="tx1"/>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6" name="Line 5"/>
            <p:cNvSpPr>
              <a:spLocks noChangeShapeType="1"/>
            </p:cNvSpPr>
            <p:nvPr/>
          </p:nvSpPr>
          <p:spPr bwMode="auto">
            <a:xfrm>
              <a:off x="3581796" y="4143015"/>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7" name="Line 6"/>
            <p:cNvSpPr>
              <a:spLocks noChangeShapeType="1"/>
            </p:cNvSpPr>
            <p:nvPr/>
          </p:nvSpPr>
          <p:spPr bwMode="auto">
            <a:xfrm>
              <a:off x="3581796" y="4082554"/>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8" name="Line 8"/>
            <p:cNvSpPr>
              <a:spLocks noChangeShapeType="1"/>
            </p:cNvSpPr>
            <p:nvPr/>
          </p:nvSpPr>
          <p:spPr bwMode="auto">
            <a:xfrm>
              <a:off x="3637246" y="3507040"/>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9" name="0f396a1f-6eed-45ad-9d27-51afe80e81b1"/>
            <p:cNvSpPr>
              <a:spLocks noChangeShapeType="1"/>
            </p:cNvSpPr>
            <p:nvPr/>
          </p:nvSpPr>
          <p:spPr bwMode="auto">
            <a:xfrm>
              <a:off x="3614442" y="3431420"/>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0" name="e47da75e-752b-4854-9949-a15d10e989ac"/>
            <p:cNvSpPr>
              <a:spLocks noChangeShapeType="1"/>
            </p:cNvSpPr>
            <p:nvPr/>
          </p:nvSpPr>
          <p:spPr bwMode="auto">
            <a:xfrm>
              <a:off x="3648648" y="3369482"/>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1" name="4765f128-2931-42bf-9094-f1683c4f5674"/>
            <p:cNvSpPr>
              <a:spLocks noChangeShapeType="1"/>
            </p:cNvSpPr>
            <p:nvPr/>
          </p:nvSpPr>
          <p:spPr bwMode="auto">
            <a:xfrm>
              <a:off x="3546031" y="372082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2" name="edfb8ba5-ba1a-47f4-a201-431ce5583e2a"/>
            <p:cNvSpPr>
              <a:spLocks noChangeShapeType="1"/>
            </p:cNvSpPr>
            <p:nvPr/>
          </p:nvSpPr>
          <p:spPr bwMode="auto">
            <a:xfrm>
              <a:off x="3614442" y="364003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3" name="dcbc739b-da00-49a2-9a8e-ec4933fd80a3"/>
            <p:cNvSpPr>
              <a:spLocks noChangeShapeType="1"/>
            </p:cNvSpPr>
            <p:nvPr/>
          </p:nvSpPr>
          <p:spPr bwMode="auto">
            <a:xfrm>
              <a:off x="3671451" y="3568977"/>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4" name="3d0999a4-7871-4b68-bf93-53a93507d85e"/>
            <p:cNvSpPr>
              <a:spLocks noChangeShapeType="1"/>
            </p:cNvSpPr>
            <p:nvPr/>
          </p:nvSpPr>
          <p:spPr bwMode="auto">
            <a:xfrm>
              <a:off x="3557433" y="3855251"/>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5" name="e9374e43-1601-49fb-934c-00686c6c88ea"/>
            <p:cNvSpPr>
              <a:spLocks noChangeShapeType="1"/>
            </p:cNvSpPr>
            <p:nvPr/>
          </p:nvSpPr>
          <p:spPr bwMode="auto">
            <a:xfrm>
              <a:off x="3625844" y="3792706"/>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6" name="85f5d06e-a8ab-4be8-ae5b-c39492d4dbfd"/>
            <p:cNvSpPr>
              <a:spLocks noChangeShapeType="1"/>
            </p:cNvSpPr>
            <p:nvPr/>
          </p:nvSpPr>
          <p:spPr bwMode="auto">
            <a:xfrm>
              <a:off x="3614442" y="3923693"/>
              <a:ext cx="6013270" cy="0"/>
            </a:xfrm>
            <a:prstGeom prst="line">
              <a:avLst/>
            </a:prstGeom>
            <a:noFill/>
            <a:ln w="28575">
              <a:solidFill>
                <a:srgbClr val="FF9900"/>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7" name="c8a4ffb3-6042-45b3-8f22-32adfbfbaee2"/>
            <p:cNvSpPr txBox="1">
              <a:spLocks noChangeArrowheads="1"/>
            </p:cNvSpPr>
            <p:nvPr/>
          </p:nvSpPr>
          <p:spPr bwMode="auto">
            <a:xfrm>
              <a:off x="5517464" y="2992188"/>
              <a:ext cx="1804761" cy="307777"/>
            </a:xfrm>
            <a:prstGeom prst="rect">
              <a:avLst/>
            </a:prstGeom>
            <a:noFill/>
            <a:ln w="9525" algn="ctr">
              <a:noFill/>
              <a:miter lim="800000"/>
              <a:headEnd/>
              <a:tailEnd/>
            </a:ln>
          </p:spPr>
          <p:txBody>
            <a:bodyPr wrap="square">
              <a:noAutofit/>
            </a:bodyPr>
            <a:lstStyle>
              <a:defPPr>
                <a:defRPr lang="en-US"/>
              </a:defPPr>
              <a:lvl1pPr algn="ctr">
                <a:lnSpc>
                  <a:spcPct val="100000"/>
                </a:lnSpc>
                <a:spcBef>
                  <a:spcPts val="0"/>
                </a:spcBef>
                <a:buClr>
                  <a:schemeClr val="tx1"/>
                </a:buClr>
                <a:buSzPct val="60000"/>
                <a:defRPr sz="1600" b="1">
                  <a:ea typeface="宋体" pitchFamily="2" charset="-122"/>
                  <a:cs typeface="Arial" panose="020B0604020202020204" pitchFamily="34" charset="0"/>
                </a:defRPr>
              </a:lvl1pPr>
            </a:lstStyle>
            <a:p>
              <a:pPr fontAlgn="ctr"/>
              <a:r>
                <a:rPr lang="en-US" sz="1400" u="none" dirty="0">
                  <a:solidFill>
                    <a:srgbClr val="0070C0"/>
                  </a:solidFill>
                  <a:latin typeface="Huawei Sans" panose="020C0503030203020204" pitchFamily="34" charset="0"/>
                </a:rPr>
                <a:t>SCSI bus</a:t>
              </a:r>
              <a:endParaRPr lang="en-US" altLang="zh-CN" sz="1400" dirty="0">
                <a:solidFill>
                  <a:srgbClr val="0070C0"/>
                </a:solidFill>
                <a:latin typeface="Huawei Sans" panose="020C0503030203020204" pitchFamily="34" charset="0"/>
                <a:ea typeface="+mn-ea"/>
                <a:cs typeface="+mn-ea"/>
                <a:sym typeface="+mn-lt"/>
              </a:endParaRPr>
            </a:p>
          </p:txBody>
        </p:sp>
        <p:sp>
          <p:nvSpPr>
            <p:cNvPr id="18" name="f41f3aa6-1857-4a9d-84a5-8e2a5fb97483"/>
            <p:cNvSpPr>
              <a:spLocks noChangeArrowheads="1"/>
            </p:cNvSpPr>
            <p:nvPr/>
          </p:nvSpPr>
          <p:spPr bwMode="auto">
            <a:xfrm>
              <a:off x="5737574" y="4368618"/>
              <a:ext cx="1756118" cy="307777"/>
            </a:xfrm>
            <a:prstGeom prst="rect">
              <a:avLst/>
            </a:prstGeom>
            <a:solidFill>
              <a:schemeClr val="bg1"/>
            </a:solidFill>
            <a:ln w="9525" algn="ctr">
              <a:solidFill>
                <a:schemeClr val="tx1"/>
              </a:solidFill>
              <a:miter lim="800000"/>
              <a:headEnd/>
              <a:tailEnd/>
            </a:ln>
          </p:spPr>
          <p:txBody>
            <a:bodyPr wrap="square">
              <a:noAutofit/>
            </a:bodyPr>
            <a:lstStyle/>
            <a:p>
              <a:pPr algn="ctr" fontAlgn="ctr">
                <a:spcBef>
                  <a:spcPts val="0"/>
                </a:spcBef>
                <a:buClr>
                  <a:schemeClr val="tx1"/>
                </a:buClr>
                <a:buSzPct val="60000"/>
              </a:pPr>
              <a:r>
                <a:rPr lang="en-US" sz="1400" b="1" u="none" dirty="0">
                  <a:latin typeface="Huawei Sans" panose="020C0503030203020204" pitchFamily="34" charset="0"/>
                </a:rPr>
                <a:t>Control signal</a:t>
              </a:r>
              <a:endParaRPr lang="en-US" altLang="zh-CN" sz="1400" b="1" dirty="0">
                <a:latin typeface="Huawei Sans" panose="020C0503030203020204" pitchFamily="34" charset="0"/>
                <a:cs typeface="+mn-ea"/>
                <a:sym typeface="+mn-lt"/>
              </a:endParaRPr>
            </a:p>
          </p:txBody>
        </p:sp>
        <p:sp>
          <p:nvSpPr>
            <p:cNvPr id="19" name="9ae95b4a-5ca1-4649-bd08-c35b5aaa7efc"/>
            <p:cNvSpPr>
              <a:spLocks noChangeArrowheads="1"/>
            </p:cNvSpPr>
            <p:nvPr/>
          </p:nvSpPr>
          <p:spPr bwMode="auto">
            <a:xfrm>
              <a:off x="9462393" y="3234148"/>
              <a:ext cx="248018" cy="1108141"/>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latin typeface="Huawei Sans" panose="020C0503030203020204" pitchFamily="34" charset="0"/>
                <a:cs typeface="+mn-ea"/>
                <a:sym typeface="+mn-lt"/>
              </a:endParaRPr>
            </a:p>
          </p:txBody>
        </p:sp>
        <p:sp>
          <p:nvSpPr>
            <p:cNvPr id="20" name="a6679cd1-8de6-428f-aed2-3de3e63949bf"/>
            <p:cNvSpPr>
              <a:spLocks noChangeArrowheads="1"/>
            </p:cNvSpPr>
            <p:nvPr/>
          </p:nvSpPr>
          <p:spPr bwMode="auto">
            <a:xfrm>
              <a:off x="2520103" y="3235458"/>
              <a:ext cx="1344602" cy="1106831"/>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solidFill>
                  <a:schemeClr val="tx1"/>
                </a:solidFill>
                <a:latin typeface="Huawei Sans" panose="020C0503030203020204" pitchFamily="34" charset="0"/>
                <a:cs typeface="+mn-ea"/>
                <a:sym typeface="+mn-lt"/>
              </a:endParaRPr>
            </a:p>
          </p:txBody>
        </p:sp>
        <p:sp>
          <p:nvSpPr>
            <p:cNvPr id="21" name="61a4daf3-a389-4ffa-93b7-931928652ae6"/>
            <p:cNvSpPr txBox="1">
              <a:spLocks noChangeArrowheads="1"/>
            </p:cNvSpPr>
            <p:nvPr/>
          </p:nvSpPr>
          <p:spPr bwMode="auto">
            <a:xfrm>
              <a:off x="2481589" y="3376745"/>
              <a:ext cx="1414795" cy="803297"/>
            </a:xfrm>
            <a:prstGeom prst="rect">
              <a:avLst/>
            </a:prstGeom>
            <a:noFill/>
            <a:ln w="9525" algn="ctr">
              <a:noFill/>
              <a:miter lim="800000"/>
              <a:headEnd/>
              <a:tailEnd/>
            </a:ln>
          </p:spPr>
          <p:txBody>
            <a:bodyPr wrap="square">
              <a:noAutofit/>
            </a:bodyPr>
            <a:lstStyle/>
            <a:p>
              <a:pPr algn="ctr" fontAlgn="ctr">
                <a:lnSpc>
                  <a:spcPct val="140000"/>
                </a:lnSpc>
                <a:spcBef>
                  <a:spcPct val="50000"/>
                </a:spcBef>
                <a:buClr>
                  <a:schemeClr val="tx1"/>
                </a:buClr>
                <a:buSzPct val="60000"/>
              </a:pPr>
              <a:r>
                <a:rPr lang="en-US" sz="1400" u="none" dirty="0">
                  <a:latin typeface="Huawei Sans" panose="020C0503030203020204" pitchFamily="34" charset="0"/>
                </a:rPr>
                <a:t>Host adapter</a:t>
              </a:r>
            </a:p>
            <a:p>
              <a:pPr algn="ctr" fontAlgn="ctr">
                <a:lnSpc>
                  <a:spcPct val="140000"/>
                </a:lnSpc>
                <a:spcBef>
                  <a:spcPct val="50000"/>
                </a:spcBef>
                <a:buClr>
                  <a:schemeClr val="tx1"/>
                </a:buClr>
                <a:buSzPct val="60000"/>
              </a:pPr>
              <a:r>
                <a:rPr lang="en-US" sz="1400" b="1" u="none" dirty="0">
                  <a:latin typeface="Huawei Sans" panose="020C0503030203020204" pitchFamily="34" charset="0"/>
                </a:rPr>
                <a:t>SCSI ID 7</a:t>
              </a:r>
            </a:p>
          </p:txBody>
        </p:sp>
        <p:grpSp>
          <p:nvGrpSpPr>
            <p:cNvPr id="22" name="Groep 6"/>
            <p:cNvGrpSpPr/>
            <p:nvPr/>
          </p:nvGrpSpPr>
          <p:grpSpPr>
            <a:xfrm>
              <a:off x="4326951" y="3384112"/>
              <a:ext cx="1097280" cy="1605546"/>
              <a:chOff x="3008908" y="3167730"/>
              <a:chExt cx="977770" cy="1676530"/>
            </a:xfrm>
          </p:grpSpPr>
          <p:sp>
            <p:nvSpPr>
              <p:cNvPr id="53" name="Line 22"/>
              <p:cNvSpPr>
                <a:spLocks noChangeShapeType="1"/>
              </p:cNvSpPr>
              <p:nvPr/>
            </p:nvSpPr>
            <p:spPr bwMode="auto">
              <a:xfrm flipV="1">
                <a:off x="3008908" y="3167730"/>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4" name="562f0b80-d652-4604-b1ef-628e157ff698"/>
              <p:cNvSpPr>
                <a:spLocks noChangeShapeType="1"/>
              </p:cNvSpPr>
              <p:nvPr/>
            </p:nvSpPr>
            <p:spPr bwMode="auto">
              <a:xfrm flipV="1">
                <a:off x="3083362" y="3231281"/>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5" name="9187230a-35cd-4074-87a5-fee7b4ef5fb2"/>
              <p:cNvSpPr>
                <a:spLocks noChangeShapeType="1"/>
              </p:cNvSpPr>
              <p:nvPr/>
            </p:nvSpPr>
            <p:spPr bwMode="auto">
              <a:xfrm flipV="1">
                <a:off x="3153174" y="3312624"/>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6" name="58fb98bc-11f2-475a-a8fb-b8baeca757d3"/>
              <p:cNvSpPr>
                <a:spLocks noChangeShapeType="1"/>
              </p:cNvSpPr>
              <p:nvPr/>
            </p:nvSpPr>
            <p:spPr bwMode="auto">
              <a:xfrm flipV="1">
                <a:off x="3223026" y="3374920"/>
                <a:ext cx="0" cy="1457435"/>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7" name="aab4b48e-3e3c-4935-a553-6a8d1c84d29e"/>
              <p:cNvSpPr>
                <a:spLocks noChangeShapeType="1"/>
              </p:cNvSpPr>
              <p:nvPr/>
            </p:nvSpPr>
            <p:spPr bwMode="auto">
              <a:xfrm flipV="1">
                <a:off x="3295734" y="3451502"/>
                <a:ext cx="0" cy="1383234"/>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8" name="718a381c-d8dd-4ae5-9564-4355083da72e"/>
              <p:cNvSpPr>
                <a:spLocks noChangeShapeType="1"/>
              </p:cNvSpPr>
              <p:nvPr/>
            </p:nvSpPr>
            <p:spPr bwMode="auto">
              <a:xfrm flipV="1">
                <a:off x="3369833" y="3532846"/>
                <a:ext cx="0" cy="1309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9" name="d42f8329-83e5-49bd-ae5b-fa88659cf34b"/>
              <p:cNvSpPr>
                <a:spLocks noChangeShapeType="1"/>
              </p:cNvSpPr>
              <p:nvPr/>
            </p:nvSpPr>
            <p:spPr bwMode="auto">
              <a:xfrm flipH="1" flipV="1">
                <a:off x="3445558" y="3607047"/>
                <a:ext cx="695" cy="1232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60" name="672e1908-9caf-4c47-b77f-cf230ff434f6"/>
              <p:cNvSpPr>
                <a:spLocks noChangeShapeType="1"/>
              </p:cNvSpPr>
              <p:nvPr/>
            </p:nvSpPr>
            <p:spPr bwMode="auto">
              <a:xfrm flipV="1">
                <a:off x="3520649" y="3674104"/>
                <a:ext cx="0" cy="1155870"/>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61" name="8d1bb05f-d798-4aa1-a73c-778bd0962ace"/>
              <p:cNvSpPr>
                <a:spLocks noChangeShapeType="1"/>
              </p:cNvSpPr>
              <p:nvPr/>
            </p:nvSpPr>
            <p:spPr bwMode="auto">
              <a:xfrm flipV="1">
                <a:off x="3592366" y="3744669"/>
                <a:ext cx="0" cy="108292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62" name="72648764-b535-4c01-a62a-e70c4efa5c59"/>
              <p:cNvSpPr>
                <a:spLocks noChangeShapeType="1"/>
              </p:cNvSpPr>
              <p:nvPr/>
            </p:nvSpPr>
            <p:spPr bwMode="auto">
              <a:xfrm flipV="1">
                <a:off x="3819897" y="3912797"/>
                <a:ext cx="4146" cy="860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63" name="151883a8-13ca-47af-90ae-bcd276aa3d22"/>
              <p:cNvSpPr>
                <a:spLocks noChangeShapeType="1"/>
              </p:cNvSpPr>
              <p:nvPr/>
            </p:nvSpPr>
            <p:spPr bwMode="auto">
              <a:xfrm flipV="1">
                <a:off x="3893688" y="3989378"/>
                <a:ext cx="5445" cy="783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64" name="2e67a692-bcca-44ba-9a87-e94f110de131"/>
              <p:cNvSpPr>
                <a:spLocks noChangeShapeType="1"/>
              </p:cNvSpPr>
              <p:nvPr/>
            </p:nvSpPr>
            <p:spPr bwMode="auto">
              <a:xfrm flipV="1">
                <a:off x="3986678" y="4056148"/>
                <a:ext cx="0" cy="707158"/>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grpSp>
        <p:grpSp>
          <p:nvGrpSpPr>
            <p:cNvPr id="23" name="Groep 109"/>
            <p:cNvGrpSpPr/>
            <p:nvPr/>
          </p:nvGrpSpPr>
          <p:grpSpPr>
            <a:xfrm>
              <a:off x="7980751" y="3365828"/>
              <a:ext cx="1097280" cy="1605546"/>
              <a:chOff x="3008908" y="3167730"/>
              <a:chExt cx="977770" cy="1676530"/>
            </a:xfrm>
          </p:grpSpPr>
          <p:sp>
            <p:nvSpPr>
              <p:cNvPr id="41" name="Line 22"/>
              <p:cNvSpPr>
                <a:spLocks noChangeShapeType="1"/>
              </p:cNvSpPr>
              <p:nvPr/>
            </p:nvSpPr>
            <p:spPr bwMode="auto">
              <a:xfrm flipV="1">
                <a:off x="3008908" y="3167730"/>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2" name="562f0b80-d652-4604-b1ef-628e157ff698"/>
              <p:cNvSpPr>
                <a:spLocks noChangeShapeType="1"/>
              </p:cNvSpPr>
              <p:nvPr/>
            </p:nvSpPr>
            <p:spPr bwMode="auto">
              <a:xfrm flipV="1">
                <a:off x="3083362" y="3231281"/>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3" name="9187230a-35cd-4074-87a5-fee7b4ef5fb2"/>
              <p:cNvSpPr>
                <a:spLocks noChangeShapeType="1"/>
              </p:cNvSpPr>
              <p:nvPr/>
            </p:nvSpPr>
            <p:spPr bwMode="auto">
              <a:xfrm flipV="1">
                <a:off x="3153174" y="3312624"/>
                <a:ext cx="0" cy="1531636"/>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4" name="58fb98bc-11f2-475a-a8fb-b8baeca757d3"/>
              <p:cNvSpPr>
                <a:spLocks noChangeShapeType="1"/>
              </p:cNvSpPr>
              <p:nvPr/>
            </p:nvSpPr>
            <p:spPr bwMode="auto">
              <a:xfrm flipV="1">
                <a:off x="3223026" y="3374920"/>
                <a:ext cx="0" cy="1457435"/>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5" name="aab4b48e-3e3c-4935-a553-6a8d1c84d29e"/>
              <p:cNvSpPr>
                <a:spLocks noChangeShapeType="1"/>
              </p:cNvSpPr>
              <p:nvPr/>
            </p:nvSpPr>
            <p:spPr bwMode="auto">
              <a:xfrm flipV="1">
                <a:off x="3295734" y="3451502"/>
                <a:ext cx="0" cy="1383234"/>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6" name="718a381c-d8dd-4ae5-9564-4355083da72e"/>
              <p:cNvSpPr>
                <a:spLocks noChangeShapeType="1"/>
              </p:cNvSpPr>
              <p:nvPr/>
            </p:nvSpPr>
            <p:spPr bwMode="auto">
              <a:xfrm flipV="1">
                <a:off x="3369833" y="3532846"/>
                <a:ext cx="0" cy="1309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7" name="d42f8329-83e5-49bd-ae5b-fa88659cf34b"/>
              <p:cNvSpPr>
                <a:spLocks noChangeShapeType="1"/>
              </p:cNvSpPr>
              <p:nvPr/>
            </p:nvSpPr>
            <p:spPr bwMode="auto">
              <a:xfrm flipH="1" flipV="1">
                <a:off x="3445558" y="3607047"/>
                <a:ext cx="695" cy="1232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8" name="672e1908-9caf-4c47-b77f-cf230ff434f6"/>
              <p:cNvSpPr>
                <a:spLocks noChangeShapeType="1"/>
              </p:cNvSpPr>
              <p:nvPr/>
            </p:nvSpPr>
            <p:spPr bwMode="auto">
              <a:xfrm flipV="1">
                <a:off x="3520649" y="3674104"/>
                <a:ext cx="0" cy="1155870"/>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9" name="8d1bb05f-d798-4aa1-a73c-778bd0962ace"/>
              <p:cNvSpPr>
                <a:spLocks noChangeShapeType="1"/>
              </p:cNvSpPr>
              <p:nvPr/>
            </p:nvSpPr>
            <p:spPr bwMode="auto">
              <a:xfrm flipV="1">
                <a:off x="3592366" y="3744669"/>
                <a:ext cx="0" cy="108292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0" name="72648764-b535-4c01-a62a-e70c4efa5c59"/>
              <p:cNvSpPr>
                <a:spLocks noChangeShapeType="1"/>
              </p:cNvSpPr>
              <p:nvPr/>
            </p:nvSpPr>
            <p:spPr bwMode="auto">
              <a:xfrm flipV="1">
                <a:off x="3819897" y="3912797"/>
                <a:ext cx="4146" cy="860033"/>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1" name="151883a8-13ca-47af-90ae-bcd276aa3d22"/>
              <p:cNvSpPr>
                <a:spLocks noChangeShapeType="1"/>
              </p:cNvSpPr>
              <p:nvPr/>
            </p:nvSpPr>
            <p:spPr bwMode="auto">
              <a:xfrm flipV="1">
                <a:off x="3893688" y="3989378"/>
                <a:ext cx="5445" cy="783451"/>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52" name="2e67a692-bcca-44ba-9a87-e94f110de131"/>
              <p:cNvSpPr>
                <a:spLocks noChangeShapeType="1"/>
              </p:cNvSpPr>
              <p:nvPr/>
            </p:nvSpPr>
            <p:spPr bwMode="auto">
              <a:xfrm flipV="1">
                <a:off x="3986678" y="4056148"/>
                <a:ext cx="0" cy="707158"/>
              </a:xfrm>
              <a:prstGeom prst="line">
                <a:avLst/>
              </a:prstGeom>
              <a:noFill/>
              <a:ln w="38100">
                <a:solidFill>
                  <a:srgbClr val="A7A7A7">
                    <a:alpha val="80000"/>
                  </a:srgbClr>
                </a:solidFill>
                <a:round/>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grpSp>
        <p:grpSp>
          <p:nvGrpSpPr>
            <p:cNvPr id="24" name="Groep 118"/>
            <p:cNvGrpSpPr/>
            <p:nvPr/>
          </p:nvGrpSpPr>
          <p:grpSpPr>
            <a:xfrm>
              <a:off x="4176724" y="5210090"/>
              <a:ext cx="1343042" cy="514454"/>
              <a:chOff x="2808368" y="5501834"/>
              <a:chExt cx="1196765" cy="537199"/>
            </a:xfrm>
            <a:solidFill>
              <a:schemeClr val="bg1"/>
            </a:solidFill>
          </p:grpSpPr>
          <p:sp>
            <p:nvSpPr>
              <p:cNvPr id="38" name="ba24159e-518c-44bd-8fbd-85bb84641cac"/>
              <p:cNvSpPr>
                <a:spLocks noChangeArrowheads="1"/>
              </p:cNvSpPr>
              <p:nvPr/>
            </p:nvSpPr>
            <p:spPr bwMode="auto">
              <a:xfrm>
                <a:off x="2808368" y="5501834"/>
                <a:ext cx="535139" cy="306327"/>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cs typeface="+mn-ea"/>
                  <a:sym typeface="+mn-lt"/>
                </a:endParaRPr>
              </a:p>
            </p:txBody>
          </p:sp>
          <p:sp>
            <p:nvSpPr>
              <p:cNvPr id="39" name="43b0a82f-492a-46f8-b78a-f026660bf2b1"/>
              <p:cNvSpPr>
                <a:spLocks noChangeArrowheads="1"/>
              </p:cNvSpPr>
              <p:nvPr/>
            </p:nvSpPr>
            <p:spPr bwMode="auto">
              <a:xfrm>
                <a:off x="3469994" y="5527737"/>
                <a:ext cx="535139" cy="306327"/>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cs typeface="+mn-ea"/>
                  <a:sym typeface="+mn-lt"/>
                </a:endParaRPr>
              </a:p>
            </p:txBody>
          </p:sp>
          <p:sp>
            <p:nvSpPr>
              <p:cNvPr id="40" name="d67eb36f-c8c2-4315-ae50-fc629b3601b4"/>
              <p:cNvSpPr>
                <a:spLocks noChangeArrowheads="1"/>
              </p:cNvSpPr>
              <p:nvPr/>
            </p:nvSpPr>
            <p:spPr bwMode="auto">
              <a:xfrm>
                <a:off x="3091922" y="5732706"/>
                <a:ext cx="535139" cy="306327"/>
              </a:xfrm>
              <a:prstGeom prst="can">
                <a:avLst>
                  <a:gd name="adj" fmla="val 32843"/>
                </a:avLst>
              </a:prstGeom>
              <a:grp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cs typeface="+mn-ea"/>
                  <a:sym typeface="+mn-lt"/>
                </a:endParaRPr>
              </a:p>
            </p:txBody>
          </p:sp>
        </p:grpSp>
        <p:sp>
          <p:nvSpPr>
            <p:cNvPr id="25" name="8c355868-d3e6-4810-b61c-8a50a353d71f"/>
            <p:cNvSpPr txBox="1">
              <a:spLocks noChangeArrowheads="1"/>
            </p:cNvSpPr>
            <p:nvPr/>
          </p:nvSpPr>
          <p:spPr bwMode="auto">
            <a:xfrm>
              <a:off x="4498593" y="5415801"/>
              <a:ext cx="638315" cy="350865"/>
            </a:xfrm>
            <a:prstGeom prst="rect">
              <a:avLst/>
            </a:prstGeom>
            <a:solidFill>
              <a:schemeClr val="bg1"/>
            </a:solidFill>
            <a:ln>
              <a:solidFill>
                <a:schemeClr val="tx1"/>
              </a:solidFill>
            </a:ln>
          </p:spPr>
          <p:txBody>
            <a:bodyPr wrap="square">
              <a:noAutofit/>
            </a:bodyPr>
            <a:lstStyle/>
            <a:p>
              <a:pPr algn="ctr" fontAlgn="ctr">
                <a:lnSpc>
                  <a:spcPct val="140000"/>
                </a:lnSpc>
                <a:spcBef>
                  <a:spcPct val="50000"/>
                </a:spcBef>
                <a:buClr>
                  <a:schemeClr val="tx1"/>
                </a:buClr>
                <a:buSzPct val="60000"/>
              </a:pPr>
              <a:r>
                <a:rPr lang="en-US" sz="1200" b="1" u="none" dirty="0">
                  <a:latin typeface="Huawei Sans" panose="020C0503030203020204" pitchFamily="34" charset="0"/>
                </a:rPr>
                <a:t>LUN 2</a:t>
              </a:r>
            </a:p>
          </p:txBody>
        </p:sp>
        <p:grpSp>
          <p:nvGrpSpPr>
            <p:cNvPr id="26" name="Groep 122"/>
            <p:cNvGrpSpPr/>
            <p:nvPr/>
          </p:nvGrpSpPr>
          <p:grpSpPr>
            <a:xfrm>
              <a:off x="8078033" y="5202010"/>
              <a:ext cx="918759" cy="514454"/>
              <a:chOff x="2808368" y="5501834"/>
              <a:chExt cx="818693" cy="537199"/>
            </a:xfrm>
            <a:solidFill>
              <a:schemeClr val="bg1"/>
            </a:solidFill>
          </p:grpSpPr>
          <p:sp>
            <p:nvSpPr>
              <p:cNvPr id="36" name="ba24159e-518c-44bd-8fbd-85bb84641cac"/>
              <p:cNvSpPr>
                <a:spLocks noChangeArrowheads="1"/>
              </p:cNvSpPr>
              <p:nvPr/>
            </p:nvSpPr>
            <p:spPr bwMode="auto">
              <a:xfrm>
                <a:off x="2808368" y="5501834"/>
                <a:ext cx="535139" cy="306327"/>
              </a:xfrm>
              <a:prstGeom prst="can">
                <a:avLst>
                  <a:gd name="adj" fmla="val 32843"/>
                </a:avLst>
              </a:prstGeom>
              <a:grpFill/>
              <a:ln w="12700">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cs typeface="+mn-ea"/>
                  <a:sym typeface="+mn-lt"/>
                </a:endParaRPr>
              </a:p>
            </p:txBody>
          </p:sp>
          <p:sp>
            <p:nvSpPr>
              <p:cNvPr id="37" name="d67eb36f-c8c2-4315-ae50-fc629b3601b4"/>
              <p:cNvSpPr>
                <a:spLocks noChangeArrowheads="1"/>
              </p:cNvSpPr>
              <p:nvPr/>
            </p:nvSpPr>
            <p:spPr bwMode="auto">
              <a:xfrm>
                <a:off x="3091922" y="5732706"/>
                <a:ext cx="535139" cy="306327"/>
              </a:xfrm>
              <a:prstGeom prst="can">
                <a:avLst>
                  <a:gd name="adj" fmla="val 32843"/>
                </a:avLst>
              </a:prstGeom>
              <a:grpFill/>
              <a:ln w="12700">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pPr>
                <a:endParaRPr lang="en-US" altLang="zh-CN" sz="1600" dirty="0">
                  <a:solidFill>
                    <a:schemeClr val="tx1"/>
                  </a:solidFill>
                  <a:latin typeface="Huawei Sans" panose="020C0503030203020204" pitchFamily="34" charset="0"/>
                  <a:cs typeface="+mn-ea"/>
                  <a:sym typeface="+mn-lt"/>
                </a:endParaRPr>
              </a:p>
            </p:txBody>
          </p:sp>
        </p:grpSp>
        <p:sp>
          <p:nvSpPr>
            <p:cNvPr id="27" name="8c355868-d3e6-4810-b61c-8a50a353d71f"/>
            <p:cNvSpPr txBox="1">
              <a:spLocks noChangeArrowheads="1"/>
            </p:cNvSpPr>
            <p:nvPr/>
          </p:nvSpPr>
          <p:spPr bwMode="auto">
            <a:xfrm>
              <a:off x="8396291" y="5418080"/>
              <a:ext cx="638315" cy="350865"/>
            </a:xfrm>
            <a:prstGeom prst="rect">
              <a:avLst/>
            </a:prstGeom>
            <a:solidFill>
              <a:schemeClr val="bg1"/>
            </a:solidFill>
            <a:ln w="9525" algn="ctr">
              <a:solidFill>
                <a:schemeClr val="tx1"/>
              </a:solidFill>
              <a:miter lim="800000"/>
              <a:headEnd/>
              <a:tailEnd/>
            </a:ln>
          </p:spPr>
          <p:txBody>
            <a:bodyPr wrap="square">
              <a:noAutofit/>
            </a:bodyPr>
            <a:lstStyle/>
            <a:p>
              <a:pPr algn="ctr" fontAlgn="ctr">
                <a:lnSpc>
                  <a:spcPct val="140000"/>
                </a:lnSpc>
                <a:spcBef>
                  <a:spcPct val="50000"/>
                </a:spcBef>
                <a:buClr>
                  <a:schemeClr val="tx1"/>
                </a:buClr>
                <a:buSzPct val="60000"/>
              </a:pPr>
              <a:r>
                <a:rPr lang="en-US" sz="1200" b="1" u="none" dirty="0">
                  <a:latin typeface="Huawei Sans" panose="020C0503030203020204" pitchFamily="34" charset="0"/>
                </a:rPr>
                <a:t>LUN 1</a:t>
              </a:r>
              <a:endParaRPr lang="en-US" altLang="zh-CN" sz="1200" b="1" dirty="0">
                <a:latin typeface="Huawei Sans" panose="020C0503030203020204" pitchFamily="34" charset="0"/>
                <a:cs typeface="+mn-ea"/>
                <a:sym typeface="+mn-lt"/>
              </a:endParaRPr>
            </a:p>
          </p:txBody>
        </p:sp>
        <p:sp>
          <p:nvSpPr>
            <p:cNvPr id="28" name="54c017b6-20b7-46ba-9735-4cc2bc7548c1"/>
            <p:cNvSpPr txBox="1">
              <a:spLocks noChangeArrowheads="1"/>
            </p:cNvSpPr>
            <p:nvPr/>
          </p:nvSpPr>
          <p:spPr bwMode="auto">
            <a:xfrm>
              <a:off x="4146767" y="5210090"/>
              <a:ext cx="638315" cy="350865"/>
            </a:xfrm>
            <a:prstGeom prst="rect">
              <a:avLst/>
            </a:prstGeom>
            <a:solidFill>
              <a:schemeClr val="bg1"/>
            </a:solidFill>
            <a:ln>
              <a:solidFill>
                <a:schemeClr val="tx1"/>
              </a:solidFill>
            </a:ln>
          </p:spPr>
          <p:txBody>
            <a:bodyPr wrap="square">
              <a:noAutofit/>
            </a:bodyPr>
            <a:lstStyle/>
            <a:p>
              <a:pPr algn="ctr" fontAlgn="ctr">
                <a:lnSpc>
                  <a:spcPct val="140000"/>
                </a:lnSpc>
                <a:spcBef>
                  <a:spcPct val="50000"/>
                </a:spcBef>
                <a:buClr>
                  <a:schemeClr val="tx1"/>
                </a:buClr>
                <a:buSzPct val="60000"/>
              </a:pPr>
              <a:r>
                <a:rPr lang="en-US" sz="1200" b="1" u="none" dirty="0">
                  <a:latin typeface="Huawei Sans" panose="020C0503030203020204" pitchFamily="34" charset="0"/>
                </a:rPr>
                <a:t>LUN 0</a:t>
              </a:r>
            </a:p>
          </p:txBody>
        </p:sp>
        <p:sp>
          <p:nvSpPr>
            <p:cNvPr id="29" name="4f9f5991-d90c-4f42-90cb-996d138a4efe"/>
            <p:cNvSpPr txBox="1">
              <a:spLocks noChangeArrowheads="1"/>
            </p:cNvSpPr>
            <p:nvPr/>
          </p:nvSpPr>
          <p:spPr bwMode="auto">
            <a:xfrm>
              <a:off x="4914353" y="5228184"/>
              <a:ext cx="638315" cy="350865"/>
            </a:xfrm>
            <a:prstGeom prst="rect">
              <a:avLst/>
            </a:prstGeom>
            <a:solidFill>
              <a:schemeClr val="bg1"/>
            </a:solidFill>
            <a:ln>
              <a:solidFill>
                <a:schemeClr val="tx1"/>
              </a:solidFill>
            </a:ln>
          </p:spPr>
          <p:txBody>
            <a:bodyPr wrap="square">
              <a:noAutofit/>
            </a:bodyPr>
            <a:lstStyle/>
            <a:p>
              <a:pPr algn="ctr" fontAlgn="ctr">
                <a:lnSpc>
                  <a:spcPct val="140000"/>
                </a:lnSpc>
                <a:spcBef>
                  <a:spcPct val="50000"/>
                </a:spcBef>
                <a:buClr>
                  <a:schemeClr val="tx1"/>
                </a:buClr>
                <a:buSzPct val="60000"/>
              </a:pPr>
              <a:r>
                <a:rPr lang="en-US" sz="1200" b="1" u="none" dirty="0">
                  <a:latin typeface="Huawei Sans" panose="020C0503030203020204" pitchFamily="34" charset="0"/>
                </a:rPr>
                <a:t>LUN 1</a:t>
              </a:r>
            </a:p>
          </p:txBody>
        </p:sp>
        <p:sp>
          <p:nvSpPr>
            <p:cNvPr id="30" name="54c017b6-20b7-46ba-9735-4cc2bc7548c1"/>
            <p:cNvSpPr txBox="1">
              <a:spLocks noChangeArrowheads="1"/>
            </p:cNvSpPr>
            <p:nvPr/>
          </p:nvSpPr>
          <p:spPr bwMode="auto">
            <a:xfrm>
              <a:off x="8070050" y="5192760"/>
              <a:ext cx="638315" cy="350865"/>
            </a:xfrm>
            <a:prstGeom prst="rect">
              <a:avLst/>
            </a:prstGeom>
            <a:solidFill>
              <a:schemeClr val="bg1"/>
            </a:solidFill>
            <a:ln w="9525" algn="ctr">
              <a:solidFill>
                <a:schemeClr val="tx1"/>
              </a:solidFill>
              <a:miter lim="800000"/>
              <a:headEnd/>
              <a:tailEnd/>
            </a:ln>
          </p:spPr>
          <p:txBody>
            <a:bodyPr wrap="square">
              <a:noAutofit/>
            </a:bodyPr>
            <a:lstStyle/>
            <a:p>
              <a:pPr algn="ctr" fontAlgn="ctr">
                <a:lnSpc>
                  <a:spcPct val="140000"/>
                </a:lnSpc>
                <a:spcBef>
                  <a:spcPct val="50000"/>
                </a:spcBef>
                <a:buClr>
                  <a:schemeClr val="tx1"/>
                </a:buClr>
                <a:buSzPct val="60000"/>
              </a:pPr>
              <a:r>
                <a:rPr lang="en-US" sz="1200" b="1" u="none" dirty="0">
                  <a:latin typeface="Huawei Sans" panose="020C0503030203020204" pitchFamily="34" charset="0"/>
                </a:rPr>
                <a:t>LUN 0</a:t>
              </a:r>
            </a:p>
          </p:txBody>
        </p:sp>
        <p:sp>
          <p:nvSpPr>
            <p:cNvPr id="31" name="802ac149-4b07-4201-87f6-df1a663842ce"/>
            <p:cNvSpPr>
              <a:spLocks noChangeArrowheads="1"/>
            </p:cNvSpPr>
            <p:nvPr/>
          </p:nvSpPr>
          <p:spPr bwMode="auto">
            <a:xfrm>
              <a:off x="4166474" y="4459474"/>
              <a:ext cx="1381155" cy="551273"/>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sz="1600" dirty="0">
                <a:solidFill>
                  <a:schemeClr val="tx1"/>
                </a:solidFill>
                <a:latin typeface="Huawei Sans" panose="020C0503030203020204" pitchFamily="34" charset="0"/>
                <a:cs typeface="+mn-ea"/>
                <a:sym typeface="+mn-lt"/>
              </a:endParaRPr>
            </a:p>
          </p:txBody>
        </p:sp>
        <p:sp>
          <p:nvSpPr>
            <p:cNvPr id="32" name="13a394a3-c11d-49f5-9674-0096c7b3905a"/>
            <p:cNvSpPr txBox="1">
              <a:spLocks noChangeArrowheads="1"/>
            </p:cNvSpPr>
            <p:nvPr/>
          </p:nvSpPr>
          <p:spPr bwMode="auto">
            <a:xfrm>
              <a:off x="4175164" y="4502995"/>
              <a:ext cx="1344602" cy="523220"/>
            </a:xfrm>
            <a:prstGeom prst="rect">
              <a:avLst/>
            </a:prstGeom>
            <a:solidFill>
              <a:schemeClr val="bg1"/>
            </a:solidFill>
            <a:ln w="9525" algn="ctr">
              <a:solidFill>
                <a:schemeClr val="tx1"/>
              </a:solidFill>
              <a:miter lim="800000"/>
              <a:headEnd/>
              <a:tailEnd/>
            </a:ln>
          </p:spPr>
          <p:txBody>
            <a:bodyPr wrap="square">
              <a:noAutofit/>
            </a:bodyPr>
            <a:lstStyle/>
            <a:p>
              <a:pPr algn="ctr" fontAlgn="ctr">
                <a:spcBef>
                  <a:spcPts val="0"/>
                </a:spcBef>
                <a:buClr>
                  <a:schemeClr val="tx1"/>
                </a:buClr>
                <a:buSzPct val="60000"/>
              </a:pPr>
              <a:r>
                <a:rPr lang="en-US" sz="1400" b="1" u="none" dirty="0">
                  <a:latin typeface="Huawei Sans" panose="020C0503030203020204" pitchFamily="34" charset="0"/>
                </a:rPr>
                <a:t>SCSI array</a:t>
              </a:r>
              <a:endParaRPr lang="en-US" altLang="zh-CN" sz="1400" b="1" dirty="0">
                <a:latin typeface="Huawei Sans" panose="020C0503030203020204" pitchFamily="34" charset="0"/>
                <a:cs typeface="+mn-ea"/>
                <a:sym typeface="+mn-lt"/>
              </a:endParaRPr>
            </a:p>
            <a:p>
              <a:pPr algn="ctr" fontAlgn="ctr">
                <a:spcBef>
                  <a:spcPts val="0"/>
                </a:spcBef>
                <a:buClr>
                  <a:schemeClr val="tx1"/>
                </a:buClr>
                <a:buSzPct val="60000"/>
              </a:pPr>
              <a:r>
                <a:rPr lang="en-US" sz="1400" b="1" u="none" dirty="0">
                  <a:latin typeface="Huawei Sans" panose="020C0503030203020204" pitchFamily="34" charset="0"/>
                </a:rPr>
                <a:t>ID 0</a:t>
              </a:r>
            </a:p>
          </p:txBody>
        </p:sp>
        <p:sp>
          <p:nvSpPr>
            <p:cNvPr id="33" name="802ac149-4b07-4201-87f6-df1a663842ce"/>
            <p:cNvSpPr>
              <a:spLocks noChangeArrowheads="1"/>
            </p:cNvSpPr>
            <p:nvPr/>
          </p:nvSpPr>
          <p:spPr bwMode="auto">
            <a:xfrm>
              <a:off x="7831655" y="4459473"/>
              <a:ext cx="1381155" cy="551274"/>
            </a:xfrm>
            <a:prstGeom prst="rect">
              <a:avLst/>
            </a:prstGeom>
            <a:solidFill>
              <a:schemeClr val="bg1"/>
            </a:solidFill>
            <a:ln>
              <a:solidFill>
                <a:schemeClr val="tx1"/>
              </a:solidFill>
              <a:headEnd/>
              <a:tailEnd/>
            </a:ln>
          </p:spPr>
          <p:style>
            <a:lnRef idx="0">
              <a:schemeClr val="accent6"/>
            </a:lnRef>
            <a:fillRef idx="3">
              <a:schemeClr val="accent6"/>
            </a:fillRef>
            <a:effectRef idx="3">
              <a:schemeClr val="accent6"/>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sz="1600" dirty="0">
                <a:solidFill>
                  <a:schemeClr val="tx1"/>
                </a:solidFill>
                <a:latin typeface="Huawei Sans" panose="020C0503030203020204" pitchFamily="34" charset="0"/>
                <a:cs typeface="+mn-ea"/>
                <a:sym typeface="+mn-lt"/>
              </a:endParaRPr>
            </a:p>
          </p:txBody>
        </p:sp>
        <p:sp>
          <p:nvSpPr>
            <p:cNvPr id="34" name="13a394a3-c11d-49f5-9674-0096c7b3905a"/>
            <p:cNvSpPr txBox="1">
              <a:spLocks noChangeArrowheads="1"/>
            </p:cNvSpPr>
            <p:nvPr/>
          </p:nvSpPr>
          <p:spPr bwMode="auto">
            <a:xfrm>
              <a:off x="7869764" y="4496254"/>
              <a:ext cx="1344602" cy="523220"/>
            </a:xfrm>
            <a:prstGeom prst="rect">
              <a:avLst/>
            </a:prstGeom>
            <a:solidFill>
              <a:schemeClr val="bg1"/>
            </a:solidFill>
            <a:ln w="9525" algn="ctr">
              <a:solidFill>
                <a:schemeClr val="tx1"/>
              </a:solidFill>
              <a:miter lim="800000"/>
              <a:headEnd/>
              <a:tailEnd/>
            </a:ln>
          </p:spPr>
          <p:txBody>
            <a:bodyPr wrap="square">
              <a:noAutofit/>
            </a:bodyPr>
            <a:lstStyle/>
            <a:p>
              <a:pPr algn="ctr" fontAlgn="ctr">
                <a:spcBef>
                  <a:spcPts val="0"/>
                </a:spcBef>
                <a:buClr>
                  <a:schemeClr val="tx1"/>
                </a:buClr>
                <a:buSzPct val="60000"/>
              </a:pPr>
              <a:r>
                <a:rPr lang="en-US" sz="1400" b="1" u="none" dirty="0">
                  <a:latin typeface="Huawei Sans" panose="020C0503030203020204" pitchFamily="34" charset="0"/>
                </a:rPr>
                <a:t>SCSI array</a:t>
              </a:r>
              <a:endParaRPr lang="en-US" altLang="zh-CN" sz="1400" b="1" dirty="0">
                <a:latin typeface="Huawei Sans" panose="020C0503030203020204" pitchFamily="34" charset="0"/>
                <a:cs typeface="+mn-ea"/>
                <a:sym typeface="+mn-lt"/>
              </a:endParaRPr>
            </a:p>
            <a:p>
              <a:pPr algn="ctr" fontAlgn="ctr">
                <a:spcBef>
                  <a:spcPts val="0"/>
                </a:spcBef>
                <a:buClr>
                  <a:schemeClr val="tx1"/>
                </a:buClr>
                <a:buSzPct val="60000"/>
              </a:pPr>
              <a:r>
                <a:rPr lang="en-US" sz="1400" b="1" u="none" dirty="0">
                  <a:latin typeface="Huawei Sans" panose="020C0503030203020204" pitchFamily="34" charset="0"/>
                </a:rPr>
                <a:t>ID 5</a:t>
              </a:r>
              <a:endParaRPr lang="en-US" altLang="zh-CN" sz="1400" b="1" dirty="0">
                <a:latin typeface="Huawei Sans" panose="020C0503030203020204" pitchFamily="34" charset="0"/>
                <a:cs typeface="+mn-ea"/>
                <a:sym typeface="+mn-lt"/>
              </a:endParaRPr>
            </a:p>
          </p:txBody>
        </p:sp>
        <p:sp>
          <p:nvSpPr>
            <p:cNvPr id="35" name="ef137954-99f7-4163-ad56-0e02d63e8c0f"/>
            <p:cNvSpPr>
              <a:spLocks noChangeArrowheads="1"/>
            </p:cNvSpPr>
            <p:nvPr/>
          </p:nvSpPr>
          <p:spPr bwMode="auto">
            <a:xfrm>
              <a:off x="5761069" y="3431420"/>
              <a:ext cx="1709121" cy="393954"/>
            </a:xfrm>
            <a:prstGeom prst="rect">
              <a:avLst/>
            </a:prstGeom>
            <a:noFill/>
            <a:ln w="38100" algn="ctr">
              <a:noFill/>
              <a:miter lim="800000"/>
              <a:headEnd/>
              <a:tailEnd/>
            </a:ln>
          </p:spPr>
          <p:txBody>
            <a:bodyPr wrap="square">
              <a:noAutofit/>
            </a:bodyPr>
            <a:lstStyle/>
            <a:p>
              <a:pPr algn="ctr" fontAlgn="ctr">
                <a:lnSpc>
                  <a:spcPct val="140000"/>
                </a:lnSpc>
                <a:spcBef>
                  <a:spcPct val="50000"/>
                </a:spcBef>
                <a:buClr>
                  <a:schemeClr val="tx1"/>
                </a:buClr>
                <a:buSzPct val="60000"/>
              </a:pPr>
              <a:r>
                <a:rPr lang="en-US" sz="1400" b="1" u="none" dirty="0">
                  <a:latin typeface="Huawei Sans" panose="020C0503030203020204" pitchFamily="34" charset="0"/>
                </a:rPr>
                <a:t>Data/Address bus</a:t>
              </a:r>
              <a:endParaRPr lang="en-US" altLang="zh-CN" sz="1400" b="1"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320852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SCSI Protocol Addressing</a:t>
            </a:r>
            <a:endParaRPr lang="en-US" altLang="zh-CN" dirty="0">
              <a:latin typeface="Huawei Sans" panose="020C0503030203020204" pitchFamily="34" charset="0"/>
              <a:sym typeface="+mn-lt"/>
            </a:endParaRPr>
          </a:p>
        </p:txBody>
      </p:sp>
      <p:grpSp>
        <p:nvGrpSpPr>
          <p:cNvPr id="3" name="组合 2">
            <a:extLst>
              <a:ext uri="{FF2B5EF4-FFF2-40B4-BE49-F238E27FC236}">
                <a16:creationId xmlns:a16="http://schemas.microsoft.com/office/drawing/2014/main" id="{AA972922-7975-4E96-90F5-4BCF61CF69F7}"/>
              </a:ext>
            </a:extLst>
          </p:cNvPr>
          <p:cNvGrpSpPr/>
          <p:nvPr/>
        </p:nvGrpSpPr>
        <p:grpSpPr>
          <a:xfrm>
            <a:off x="2481822" y="1634948"/>
            <a:ext cx="7236803" cy="3634437"/>
            <a:chOff x="3043797" y="1634948"/>
            <a:chExt cx="7236803" cy="3634437"/>
          </a:xfrm>
        </p:grpSpPr>
        <p:pic>
          <p:nvPicPr>
            <p:cNvPr id="4" name="Picture 39" descr="D:\2012\美化PPT\新增\分层\美化24\红色条.png"/>
            <p:cNvPicPr>
              <a:picLocks noChangeAspect="1" noChangeArrowheads="1"/>
            </p:cNvPicPr>
            <p:nvPr/>
          </p:nvPicPr>
          <p:blipFill>
            <a:blip r:embed="rId3" cstate="print"/>
            <a:srcRect/>
            <a:stretch>
              <a:fillRect/>
            </a:stretch>
          </p:blipFill>
          <p:spPr bwMode="auto">
            <a:xfrm>
              <a:off x="5722341" y="4236242"/>
              <a:ext cx="4558259" cy="998123"/>
            </a:xfrm>
            <a:prstGeom prst="rect">
              <a:avLst/>
            </a:prstGeom>
            <a:noFill/>
            <a:ln w="9525">
              <a:noFill/>
              <a:miter lim="800000"/>
              <a:headEnd/>
              <a:tailEnd/>
            </a:ln>
          </p:spPr>
        </p:pic>
        <p:sp>
          <p:nvSpPr>
            <p:cNvPr id="5" name="Text Box 8"/>
            <p:cNvSpPr txBox="1">
              <a:spLocks noChangeArrowheads="1"/>
            </p:cNvSpPr>
            <p:nvPr/>
          </p:nvSpPr>
          <p:spPr bwMode="auto">
            <a:xfrm>
              <a:off x="5841974" y="4388463"/>
              <a:ext cx="1029867" cy="756691"/>
            </a:xfrm>
            <a:prstGeom prst="rect">
              <a:avLst/>
            </a:prstGeom>
            <a:noFill/>
            <a:ln w="9525">
              <a:noFill/>
              <a:miter lim="800000"/>
              <a:headEnd/>
              <a:tailEnd/>
            </a:ln>
          </p:spPr>
          <p:txBody>
            <a:bodyPr wrap="square" lIns="0" tIns="0" rIns="0" bIns="0" anchor="ctr">
              <a:noAutofit/>
            </a:bodyPr>
            <a:lstStyle/>
            <a:p>
              <a:pPr algn="ctr" fontAlgn="ctr"/>
              <a:r>
                <a:rPr lang="en-US" sz="1600" b="1" u="none" dirty="0">
                  <a:solidFill>
                    <a:schemeClr val="bg1"/>
                  </a:solidFill>
                  <a:latin typeface="Huawei Sans" panose="020C0503030203020204" pitchFamily="34" charset="0"/>
                </a:rPr>
                <a:t>Logical unit number</a:t>
              </a:r>
              <a:endParaRPr lang="en-US" altLang="zh-CN" sz="1600" b="1" dirty="0">
                <a:solidFill>
                  <a:schemeClr val="bg1"/>
                </a:solidFill>
                <a:latin typeface="Huawei Sans" panose="020C0503030203020204" pitchFamily="34" charset="0"/>
                <a:cs typeface="+mn-ea"/>
                <a:sym typeface="+mn-lt"/>
              </a:endParaRPr>
            </a:p>
          </p:txBody>
        </p:sp>
        <p:pic>
          <p:nvPicPr>
            <p:cNvPr id="6" name="Picture 3" descr="D:\2012\美化PPT\新增\分层\美化24-1\3.png"/>
            <p:cNvPicPr>
              <a:picLocks noChangeAspect="1" noChangeArrowheads="1"/>
            </p:cNvPicPr>
            <p:nvPr/>
          </p:nvPicPr>
          <p:blipFill>
            <a:blip r:embed="rId4" cstate="print"/>
            <a:srcRect/>
            <a:stretch>
              <a:fillRect/>
            </a:stretch>
          </p:blipFill>
          <p:spPr bwMode="auto">
            <a:xfrm rot="17138355" flipH="1">
              <a:off x="3186064" y="2493298"/>
              <a:ext cx="1428541" cy="1603354"/>
            </a:xfrm>
            <a:prstGeom prst="rect">
              <a:avLst/>
            </a:prstGeom>
            <a:noFill/>
            <a:ln w="9525">
              <a:noFill/>
              <a:miter lim="800000"/>
              <a:headEnd/>
              <a:tailEnd/>
            </a:ln>
          </p:spPr>
        </p:pic>
        <p:pic>
          <p:nvPicPr>
            <p:cNvPr id="7" name="Picture 36" descr="D:\2012\美化PPT\新增\分层\美化24\蓝色条.png"/>
            <p:cNvPicPr>
              <a:picLocks noChangeAspect="1" noChangeArrowheads="1"/>
            </p:cNvPicPr>
            <p:nvPr/>
          </p:nvPicPr>
          <p:blipFill>
            <a:blip r:embed="rId5" cstate="print"/>
            <a:srcRect/>
            <a:stretch>
              <a:fillRect/>
            </a:stretch>
          </p:blipFill>
          <p:spPr bwMode="auto">
            <a:xfrm>
              <a:off x="4411948" y="3003490"/>
              <a:ext cx="4976581" cy="1015408"/>
            </a:xfrm>
            <a:prstGeom prst="rect">
              <a:avLst/>
            </a:prstGeom>
            <a:noFill/>
            <a:ln w="9525">
              <a:noFill/>
              <a:miter lim="800000"/>
              <a:headEnd/>
              <a:tailEnd/>
            </a:ln>
          </p:spPr>
        </p:pic>
        <p:pic>
          <p:nvPicPr>
            <p:cNvPr id="8" name="Picture 38" descr="D:\2012\美化PPT\新增\分层\美化24\绿色条.png"/>
            <p:cNvPicPr>
              <a:picLocks noChangeAspect="1" noChangeArrowheads="1"/>
            </p:cNvPicPr>
            <p:nvPr/>
          </p:nvPicPr>
          <p:blipFill>
            <a:blip r:embed="rId6" cstate="print"/>
            <a:srcRect/>
            <a:stretch>
              <a:fillRect/>
            </a:stretch>
          </p:blipFill>
          <p:spPr bwMode="auto">
            <a:xfrm>
              <a:off x="3043797" y="1634948"/>
              <a:ext cx="4428492" cy="1006527"/>
            </a:xfrm>
            <a:prstGeom prst="rect">
              <a:avLst/>
            </a:prstGeom>
            <a:noFill/>
            <a:ln w="9525">
              <a:noFill/>
              <a:miter lim="800000"/>
              <a:headEnd/>
              <a:tailEnd/>
            </a:ln>
          </p:spPr>
        </p:pic>
        <p:sp>
          <p:nvSpPr>
            <p:cNvPr id="9" name="Text Box 8"/>
            <p:cNvSpPr txBox="1">
              <a:spLocks noChangeArrowheads="1"/>
            </p:cNvSpPr>
            <p:nvPr/>
          </p:nvSpPr>
          <p:spPr bwMode="auto">
            <a:xfrm>
              <a:off x="4162016" y="1819275"/>
              <a:ext cx="3162709" cy="723900"/>
            </a:xfrm>
            <a:prstGeom prst="rect">
              <a:avLst/>
            </a:prstGeom>
            <a:noFill/>
            <a:ln w="9525">
              <a:noFill/>
              <a:miter lim="800000"/>
              <a:headEnd/>
              <a:tailEnd/>
            </a:ln>
          </p:spPr>
          <p:txBody>
            <a:bodyPr wrap="square">
              <a:noAutofit/>
            </a:bodyPr>
            <a:lstStyle/>
            <a:p>
              <a:pPr fontAlgn="ctr"/>
              <a:r>
                <a:rPr lang="en-US" sz="2000" b="1" u="none" dirty="0">
                  <a:latin typeface="Huawei Sans" panose="020C0503030203020204" pitchFamily="34" charset="0"/>
                </a:rPr>
                <a:t>Differentiates SCSI buses.</a:t>
              </a:r>
              <a:endParaRPr lang="en-US" altLang="zh-CN" sz="2000" b="1" dirty="0">
                <a:latin typeface="Huawei Sans" panose="020C0503030203020204" pitchFamily="34" charset="0"/>
                <a:cs typeface="+mn-ea"/>
                <a:sym typeface="+mn-lt"/>
              </a:endParaRPr>
            </a:p>
          </p:txBody>
        </p:sp>
        <p:sp>
          <p:nvSpPr>
            <p:cNvPr id="10" name="Text Box 8"/>
            <p:cNvSpPr txBox="1">
              <a:spLocks noChangeArrowheads="1"/>
            </p:cNvSpPr>
            <p:nvPr/>
          </p:nvSpPr>
          <p:spPr bwMode="auto">
            <a:xfrm>
              <a:off x="5722341" y="3116263"/>
              <a:ext cx="3431184" cy="707886"/>
            </a:xfrm>
            <a:prstGeom prst="rect">
              <a:avLst/>
            </a:prstGeom>
            <a:noFill/>
            <a:ln w="9525">
              <a:noFill/>
              <a:miter lim="800000"/>
              <a:headEnd/>
              <a:tailEnd/>
            </a:ln>
          </p:spPr>
          <p:txBody>
            <a:bodyPr wrap="square">
              <a:noAutofit/>
            </a:bodyPr>
            <a:lstStyle/>
            <a:p>
              <a:pPr fontAlgn="ctr"/>
              <a:r>
                <a:rPr lang="en-US" sz="2000" b="1" u="none" dirty="0">
                  <a:latin typeface="Huawei Sans" panose="020C0503030203020204" pitchFamily="34" charset="0"/>
                </a:rPr>
                <a:t>Differentiates devices on SCSI buses.</a:t>
              </a:r>
              <a:endParaRPr lang="en-US" altLang="zh-CN" sz="2000" b="1" dirty="0">
                <a:solidFill>
                  <a:schemeClr val="bg1"/>
                </a:solidFill>
                <a:latin typeface="Huawei Sans" panose="020C0503030203020204" pitchFamily="34" charset="0"/>
                <a:cs typeface="+mn-ea"/>
                <a:sym typeface="+mn-lt"/>
              </a:endParaRPr>
            </a:p>
          </p:txBody>
        </p:sp>
        <p:sp>
          <p:nvSpPr>
            <p:cNvPr id="11" name="Text Box 8"/>
            <p:cNvSpPr txBox="1">
              <a:spLocks noChangeArrowheads="1"/>
            </p:cNvSpPr>
            <p:nvPr/>
          </p:nvSpPr>
          <p:spPr bwMode="auto">
            <a:xfrm>
              <a:off x="6932228" y="4427743"/>
              <a:ext cx="3240360" cy="707886"/>
            </a:xfrm>
            <a:prstGeom prst="rect">
              <a:avLst/>
            </a:prstGeom>
            <a:noFill/>
            <a:ln w="9525">
              <a:noFill/>
              <a:miter lim="800000"/>
              <a:headEnd/>
              <a:tailEnd/>
            </a:ln>
          </p:spPr>
          <p:txBody>
            <a:bodyPr wrap="square">
              <a:noAutofit/>
            </a:bodyPr>
            <a:lstStyle/>
            <a:p>
              <a:pPr fontAlgn="ctr"/>
              <a:r>
                <a:rPr lang="en-US" sz="2000" b="1" u="none" dirty="0">
                  <a:latin typeface="Huawei Sans" panose="020C0503030203020204" pitchFamily="34" charset="0"/>
                </a:rPr>
                <a:t>Differentiates sub-devices in SCSI devices.</a:t>
              </a:r>
              <a:endParaRPr lang="en-US" altLang="zh-CN" sz="2000" b="1" dirty="0">
                <a:solidFill>
                  <a:schemeClr val="bg1"/>
                </a:solidFill>
                <a:latin typeface="Huawei Sans" panose="020C0503030203020204" pitchFamily="34" charset="0"/>
                <a:cs typeface="+mn-ea"/>
                <a:sym typeface="+mn-lt"/>
              </a:endParaRPr>
            </a:p>
          </p:txBody>
        </p:sp>
        <p:pic>
          <p:nvPicPr>
            <p:cNvPr id="12" name="Picture 3" descr="D:\2012\美化PPT\新增\分层\美化24-1\3.png"/>
            <p:cNvPicPr>
              <a:picLocks noChangeAspect="1" noChangeArrowheads="1"/>
            </p:cNvPicPr>
            <p:nvPr/>
          </p:nvPicPr>
          <p:blipFill>
            <a:blip r:embed="rId4" cstate="print"/>
            <a:srcRect/>
            <a:stretch>
              <a:fillRect/>
            </a:stretch>
          </p:blipFill>
          <p:spPr bwMode="auto">
            <a:xfrm rot="17138355" flipH="1">
              <a:off x="4374196" y="3753438"/>
              <a:ext cx="1428541" cy="1603354"/>
            </a:xfrm>
            <a:prstGeom prst="rect">
              <a:avLst/>
            </a:prstGeom>
            <a:noFill/>
            <a:ln w="9525">
              <a:noFill/>
              <a:miter lim="800000"/>
              <a:headEnd/>
              <a:tailEnd/>
            </a:ln>
          </p:spPr>
        </p:pic>
        <p:sp>
          <p:nvSpPr>
            <p:cNvPr id="13" name="Text Box 8">
              <a:extLst>
                <a:ext uri="{FF2B5EF4-FFF2-40B4-BE49-F238E27FC236}">
                  <a16:creationId xmlns:a16="http://schemas.microsoft.com/office/drawing/2014/main" id="{33D0F70F-B88B-40EB-8991-2940B1DF160C}"/>
                </a:ext>
              </a:extLst>
            </p:cNvPr>
            <p:cNvSpPr txBox="1">
              <a:spLocks noChangeArrowheads="1"/>
            </p:cNvSpPr>
            <p:nvPr/>
          </p:nvSpPr>
          <p:spPr bwMode="auto">
            <a:xfrm>
              <a:off x="3053322" y="1792901"/>
              <a:ext cx="1120625" cy="756691"/>
            </a:xfrm>
            <a:prstGeom prst="rect">
              <a:avLst/>
            </a:prstGeom>
            <a:noFill/>
            <a:ln w="9525">
              <a:noFill/>
              <a:miter lim="800000"/>
              <a:headEnd/>
              <a:tailEnd/>
            </a:ln>
          </p:spPr>
          <p:txBody>
            <a:bodyPr wrap="square" lIns="0" tIns="0" rIns="0" bIns="0" anchor="ctr">
              <a:noAutofit/>
            </a:bodyPr>
            <a:lstStyle/>
            <a:p>
              <a:pPr algn="ctr" fontAlgn="ctr"/>
              <a:r>
                <a:rPr lang="en-US" sz="1600" b="1" dirty="0">
                  <a:solidFill>
                    <a:schemeClr val="bg1"/>
                  </a:solidFill>
                  <a:latin typeface="Huawei Sans" panose="020C0503030203020204" pitchFamily="34" charset="0"/>
                </a:rPr>
                <a:t>Bus number </a:t>
              </a:r>
              <a:endParaRPr lang="en-US" altLang="zh-CN" sz="1600" b="1" dirty="0">
                <a:solidFill>
                  <a:schemeClr val="bg1"/>
                </a:solidFill>
                <a:latin typeface="Huawei Sans" panose="020C0503030203020204" pitchFamily="34" charset="0"/>
                <a:cs typeface="+mn-ea"/>
                <a:sym typeface="+mn-lt"/>
              </a:endParaRPr>
            </a:p>
          </p:txBody>
        </p:sp>
        <p:sp>
          <p:nvSpPr>
            <p:cNvPr id="15" name="Text Box 8">
              <a:extLst>
                <a:ext uri="{FF2B5EF4-FFF2-40B4-BE49-F238E27FC236}">
                  <a16:creationId xmlns:a16="http://schemas.microsoft.com/office/drawing/2014/main" id="{66F374AF-B052-4A75-A39A-5C3EF73C1CA2}"/>
                </a:ext>
              </a:extLst>
            </p:cNvPr>
            <p:cNvSpPr txBox="1">
              <a:spLocks noChangeArrowheads="1"/>
            </p:cNvSpPr>
            <p:nvPr/>
          </p:nvSpPr>
          <p:spPr bwMode="auto">
            <a:xfrm>
              <a:off x="4591050" y="3112731"/>
              <a:ext cx="1057275" cy="756691"/>
            </a:xfrm>
            <a:prstGeom prst="rect">
              <a:avLst/>
            </a:prstGeom>
            <a:noFill/>
            <a:ln w="9525">
              <a:noFill/>
              <a:miter lim="800000"/>
              <a:headEnd/>
              <a:tailEnd/>
            </a:ln>
          </p:spPr>
          <p:txBody>
            <a:bodyPr wrap="square" lIns="0" tIns="0" rIns="0" bIns="0" anchor="ctr">
              <a:noAutofit/>
            </a:bodyPr>
            <a:lstStyle/>
            <a:p>
              <a:pPr algn="ctr" fontAlgn="ctr"/>
              <a:r>
                <a:rPr lang="en-US" altLang="zh-CN" sz="1600" b="1" dirty="0">
                  <a:solidFill>
                    <a:schemeClr val="bg1"/>
                  </a:solidFill>
                  <a:latin typeface="Huawei Sans" panose="020C0503030203020204" pitchFamily="34" charset="0"/>
                </a:rPr>
                <a:t>Device ID</a:t>
              </a:r>
              <a:endParaRPr lang="en-US" altLang="zh-CN" sz="1600" b="1" dirty="0">
                <a:solidFill>
                  <a:schemeClr val="bg1"/>
                </a:solidFill>
                <a:latin typeface="Huawei Sans" panose="020C0503030203020204" pitchFamily="34" charset="0"/>
                <a:sym typeface="+mn-lt"/>
              </a:endParaRPr>
            </a:p>
          </p:txBody>
        </p:sp>
      </p:grpSp>
    </p:spTree>
    <p:extLst>
      <p:ext uri="{BB962C8B-B14F-4D97-AF65-F5344CB8AC3E}">
        <p14:creationId xmlns:p14="http://schemas.microsoft.com/office/powerpoint/2010/main" val="227292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5613" y="447468"/>
            <a:ext cx="11293475" cy="497095"/>
          </a:xfrm>
        </p:spPr>
        <p:txBody>
          <a:bodyPr wrap="square">
            <a:noAutofit/>
          </a:bodyPr>
          <a:lstStyle/>
          <a:p>
            <a:pPr fontAlgn="ctr"/>
            <a:r>
              <a:rPr lang="en-US" u="none" dirty="0">
                <a:latin typeface="Huawei Sans" panose="020C0503030203020204" pitchFamily="34" charset="0"/>
              </a:rPr>
              <a:t>Background of SAS</a:t>
            </a:r>
            <a:endParaRPr lang="en-US" altLang="zh-CN" dirty="0">
              <a:latin typeface="Huawei Sans" panose="020C0503030203020204" pitchFamily="34" charset="0"/>
              <a:sym typeface="+mn-lt"/>
            </a:endParaRPr>
          </a:p>
        </p:txBody>
      </p:sp>
      <p:sp>
        <p:nvSpPr>
          <p:cNvPr id="5" name="Rectangle 37"/>
          <p:cNvSpPr>
            <a:spLocks noChangeArrowheads="1"/>
          </p:cNvSpPr>
          <p:nvPr/>
        </p:nvSpPr>
        <p:spPr bwMode="auto">
          <a:xfrm>
            <a:off x="888206" y="1295367"/>
            <a:ext cx="10415587" cy="3025423"/>
          </a:xfrm>
          <a:prstGeom prst="rect">
            <a:avLst/>
          </a:prstGeom>
          <a:noFill/>
          <a:ln w="12700">
            <a:solidFill>
              <a:schemeClr val="tx1"/>
            </a:solidFill>
            <a:miter lim="800000"/>
            <a:headEnd/>
            <a:tailEnd/>
          </a:ln>
          <a:effectLst/>
        </p:spPr>
        <p:txBody>
          <a:bodyPr wrap="square" lIns="45720" rIns="45720">
            <a:noAutofit/>
          </a:bodyPr>
          <a:lstStyle/>
          <a:p>
            <a:pPr marL="180975" indent="-180975" fontAlgn="ctr">
              <a:lnSpc>
                <a:spcPct val="150000"/>
              </a:lnSpc>
              <a:spcBef>
                <a:spcPct val="30000"/>
              </a:spcBef>
              <a:buFontTx/>
              <a:buChar char="•"/>
              <a:defRPr/>
            </a:pPr>
            <a:r>
              <a:rPr lang="en-US" sz="1600" u="none" dirty="0">
                <a:latin typeface="Huawei Sans" panose="020C0503030203020204" pitchFamily="34" charset="0"/>
              </a:rPr>
              <a:t>The </a:t>
            </a:r>
            <a:r>
              <a:rPr lang="en-US" altLang="zh-CN" sz="1600" u="none" dirty="0">
                <a:latin typeface="Huawei Sans" panose="020C0503030203020204" pitchFamily="34" charset="0"/>
              </a:rPr>
              <a:t>performance of the </a:t>
            </a:r>
            <a:r>
              <a:rPr lang="en-US" altLang="zh-CN" sz="1600" dirty="0">
                <a:latin typeface="Huawei Sans" panose="020C0503030203020204" pitchFamily="34" charset="0"/>
              </a:rPr>
              <a:t>p</a:t>
            </a:r>
            <a:r>
              <a:rPr lang="en-US" sz="1600" u="none" dirty="0">
                <a:latin typeface="Huawei Sans" panose="020C0503030203020204" pitchFamily="34" charset="0"/>
              </a:rPr>
              <a:t>arallel SCSI technology </a:t>
            </a:r>
            <a:r>
              <a:rPr lang="en-US" sz="1600" dirty="0">
                <a:latin typeface="Huawei Sans" panose="020C0503030203020204" pitchFamily="34" charset="0"/>
              </a:rPr>
              <a:t>has </a:t>
            </a:r>
            <a:r>
              <a:rPr lang="en-US" altLang="zh-CN" sz="1600" dirty="0"/>
              <a:t>plateaued</a:t>
            </a:r>
            <a:r>
              <a:rPr lang="en-US" sz="1600" dirty="0">
                <a:latin typeface="Huawei Sans" panose="020C0503030203020204" pitchFamily="34" charset="0"/>
              </a:rPr>
              <a:t> and the bandwidth cannot be improved</a:t>
            </a:r>
            <a:r>
              <a:rPr lang="en-US" sz="1600" u="none" dirty="0">
                <a:latin typeface="Huawei Sans" panose="020C0503030203020204" pitchFamily="34" charset="0"/>
              </a:rPr>
              <a:t>.</a:t>
            </a:r>
            <a:endParaRPr lang="en-US" altLang="zh-CN" sz="1600" dirty="0">
              <a:latin typeface="Huawei Sans" panose="020C0503030203020204" pitchFamily="34" charset="0"/>
              <a:cs typeface="+mn-ea"/>
              <a:sym typeface="+mn-lt"/>
            </a:endParaRPr>
          </a:p>
          <a:p>
            <a:pPr marL="180975" indent="-180975" fontAlgn="ctr">
              <a:lnSpc>
                <a:spcPct val="150000"/>
              </a:lnSpc>
              <a:spcBef>
                <a:spcPct val="30000"/>
              </a:spcBef>
              <a:buFontTx/>
              <a:buChar char="•"/>
              <a:defRPr/>
            </a:pPr>
            <a:r>
              <a:rPr lang="en-US" sz="1600" u="none" dirty="0">
                <a:latin typeface="Huawei Sans" panose="020C0503030203020204" pitchFamily="34" charset="0"/>
              </a:rPr>
              <a:t>Serial bus technologies, such as Fibre Channel, InfiniBand (IB), and Ethernet, have </a:t>
            </a:r>
            <a:r>
              <a:rPr lang="en-US" altLang="zh-CN" sz="1600" dirty="0"/>
              <a:t>drawbacks </a:t>
            </a:r>
            <a:r>
              <a:rPr lang="en-US" sz="1600" u="none" dirty="0">
                <a:latin typeface="Huawei Sans" panose="020C0503030203020204" pitchFamily="34" charset="0"/>
              </a:rPr>
              <a:t>in storage applications to some extent:</a:t>
            </a:r>
          </a:p>
          <a:p>
            <a:pPr marL="628650" lvl="1" indent="-342900" fontAlgn="ctr">
              <a:lnSpc>
                <a:spcPct val="150000"/>
              </a:lnSpc>
              <a:spcBef>
                <a:spcPct val="30000"/>
              </a:spcBef>
              <a:buFont typeface="+mj-lt"/>
              <a:buAutoNum type="alphaLcParenR"/>
              <a:defRPr/>
            </a:pPr>
            <a:r>
              <a:rPr lang="en-US" sz="1600" u="none" dirty="0">
                <a:latin typeface="Huawei Sans" panose="020C0503030203020204" pitchFamily="34" charset="0"/>
              </a:rPr>
              <a:t>Fibre Channel applies to complex networking and long-distance scenarios but requires a high budget.</a:t>
            </a:r>
          </a:p>
          <a:p>
            <a:pPr marL="628650" lvl="1" indent="-342900" fontAlgn="ctr">
              <a:lnSpc>
                <a:spcPct val="150000"/>
              </a:lnSpc>
              <a:spcBef>
                <a:spcPct val="30000"/>
              </a:spcBef>
              <a:buFont typeface="+mj-lt"/>
              <a:buAutoNum type="alphaLcParenR"/>
              <a:defRPr/>
            </a:pPr>
            <a:r>
              <a:rPr lang="en-US" sz="1600" u="none" dirty="0">
                <a:latin typeface="Huawei Sans" panose="020C0503030203020204" pitchFamily="34" charset="0"/>
              </a:rPr>
              <a:t>InfiniBand requires a high budget and complex networking.</a:t>
            </a:r>
            <a:endParaRPr lang="en-US" altLang="zh-CN" sz="1600" dirty="0">
              <a:latin typeface="Huawei Sans" panose="020C0503030203020204" pitchFamily="34" charset="0"/>
              <a:cs typeface="+mn-ea"/>
              <a:sym typeface="+mn-lt"/>
            </a:endParaRPr>
          </a:p>
          <a:p>
            <a:pPr marL="628650" lvl="1" indent="-342900" fontAlgn="ctr">
              <a:lnSpc>
                <a:spcPct val="150000"/>
              </a:lnSpc>
              <a:spcBef>
                <a:spcPct val="30000"/>
              </a:spcBef>
              <a:buFont typeface="+mj-lt"/>
              <a:buAutoNum type="alphaLcParenR"/>
              <a:defRPr/>
            </a:pPr>
            <a:r>
              <a:rPr lang="en-US" sz="1600" u="none" dirty="0">
                <a:latin typeface="Huawei Sans" panose="020C0503030203020204" pitchFamily="34" charset="0"/>
              </a:rPr>
              <a:t>iSCSI has high latency and low transfer speeds.</a:t>
            </a:r>
            <a:endParaRPr lang="en-US" altLang="zh-CN" sz="1600" dirty="0">
              <a:latin typeface="Huawei Sans" panose="020C0503030203020204" pitchFamily="34" charset="0"/>
              <a:cs typeface="+mn-ea"/>
              <a:sym typeface="+mn-lt"/>
            </a:endParaRPr>
          </a:p>
        </p:txBody>
      </p:sp>
      <p:sp>
        <p:nvSpPr>
          <p:cNvPr id="6" name="AutoShape 38"/>
          <p:cNvSpPr>
            <a:spLocks noChangeArrowheads="1"/>
          </p:cNvSpPr>
          <p:nvPr/>
        </p:nvSpPr>
        <p:spPr bwMode="auto">
          <a:xfrm>
            <a:off x="5520530" y="4456149"/>
            <a:ext cx="1150937" cy="719138"/>
          </a:xfrm>
          <a:prstGeom prst="downArrow">
            <a:avLst>
              <a:gd name="adj1" fmla="val 50065"/>
              <a:gd name="adj2" fmla="val 39514"/>
            </a:avLst>
          </a:prstGeom>
          <a:solidFill>
            <a:srgbClr val="0070C0"/>
          </a:solidFill>
          <a:ln w="9525" algn="ctr">
            <a:solidFill>
              <a:schemeClr val="tx1"/>
            </a:solidFill>
            <a:miter lim="800000"/>
            <a:headEnd/>
            <a:tailEnd/>
          </a:ln>
        </p:spPr>
        <p:txBody>
          <a:bodyPr wrap="square" anchor="ctr">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800" dirty="0">
              <a:solidFill>
                <a:schemeClr val="bg1"/>
              </a:solidFill>
              <a:latin typeface="Huawei Sans" panose="020C0503030203020204" pitchFamily="34" charset="0"/>
              <a:ea typeface="+mn-ea"/>
              <a:cs typeface="+mn-ea"/>
              <a:sym typeface="+mn-lt"/>
            </a:endParaRPr>
          </a:p>
        </p:txBody>
      </p:sp>
      <p:sp>
        <p:nvSpPr>
          <p:cNvPr id="7" name="Rectangle 39"/>
          <p:cNvSpPr>
            <a:spLocks noChangeArrowheads="1"/>
          </p:cNvSpPr>
          <p:nvPr/>
        </p:nvSpPr>
        <p:spPr bwMode="auto">
          <a:xfrm>
            <a:off x="2002418" y="5292329"/>
            <a:ext cx="8006292" cy="540605"/>
          </a:xfrm>
          <a:prstGeom prst="rect">
            <a:avLst/>
          </a:prstGeom>
          <a:solidFill>
            <a:schemeClr val="accent2">
              <a:lumMod val="40000"/>
              <a:lumOff val="60000"/>
            </a:schemeClr>
          </a:solidFill>
          <a:ln w="6350">
            <a:solidFill>
              <a:schemeClr val="folHlink"/>
            </a:solidFill>
            <a:miter lim="800000"/>
            <a:headEnd/>
            <a:tailEnd/>
          </a:ln>
          <a:effectLst/>
        </p:spPr>
        <p:txBody>
          <a:bodyPr wrap="square" lIns="45720" rIns="45720" anchor="ctr" anchorCtr="1">
            <a:noAutofit/>
          </a:bodyPr>
          <a:lstStyle/>
          <a:p>
            <a:pPr fontAlgn="ctr"/>
            <a:r>
              <a:rPr lang="en-US" sz="1800" b="1" u="none" dirty="0">
                <a:latin typeface="Huawei Sans" panose="020C0503030203020204" pitchFamily="34" charset="0"/>
              </a:rPr>
              <a:t>SCSI</a:t>
            </a:r>
            <a:r>
              <a:rPr lang="en-US" sz="1800" u="none" dirty="0">
                <a:latin typeface="Huawei Sans" panose="020C0503030203020204" pitchFamily="34" charset="0"/>
              </a:rPr>
              <a:t> in serial mode: </a:t>
            </a:r>
            <a:r>
              <a:rPr lang="en-US" sz="1800" b="1" u="none" dirty="0">
                <a:latin typeface="Huawei Sans" panose="020C0503030203020204" pitchFamily="34" charset="0"/>
              </a:rPr>
              <a:t>SAS</a:t>
            </a:r>
            <a:endParaRPr lang="en-US" sz="1800" b="1" dirty="0">
              <a:latin typeface="Huawei Sans" panose="020C0503030203020204" pitchFamily="34" charset="0"/>
              <a:cs typeface="+mn-ea"/>
              <a:sym typeface="+mn-lt"/>
            </a:endParaRPr>
          </a:p>
        </p:txBody>
      </p:sp>
    </p:spTree>
    <p:extLst>
      <p:ext uri="{BB962C8B-B14F-4D97-AF65-F5344CB8AC3E}">
        <p14:creationId xmlns:p14="http://schemas.microsoft.com/office/powerpoint/2010/main" val="2252934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What Is SAS</a:t>
            </a:r>
            <a:endParaRPr lang="en-US" altLang="zh-CN" dirty="0">
              <a:latin typeface="Huawei Sans" panose="020C0503030203020204" pitchFamily="34" charset="0"/>
              <a:sym typeface="+mn-lt"/>
            </a:endParaRPr>
          </a:p>
        </p:txBody>
      </p:sp>
      <p:sp>
        <p:nvSpPr>
          <p:cNvPr id="4" name="文本占位符 3"/>
          <p:cNvSpPr>
            <a:spLocks noGrp="1"/>
          </p:cNvSpPr>
          <p:nvPr>
            <p:ph type="body" sz="quarter" idx="10"/>
          </p:nvPr>
        </p:nvSpPr>
        <p:spPr>
          <a:xfrm>
            <a:off x="455612" y="1052514"/>
            <a:ext cx="11293476" cy="4875042"/>
          </a:xfrm>
        </p:spPr>
        <p:txBody>
          <a:bodyPr wrap="square">
            <a:noAutofit/>
          </a:bodyPr>
          <a:lstStyle/>
          <a:p>
            <a:r>
              <a:rPr lang="en-US" u="none" dirty="0">
                <a:latin typeface="Huawei Sans" panose="020C0503030203020204" pitchFamily="34" charset="0"/>
              </a:rPr>
              <a:t>Serial Attached SCSI (SAS) is the serial standard of the SCSI bus protocol.</a:t>
            </a:r>
          </a:p>
          <a:p>
            <a:r>
              <a:rPr lang="en-US" u="none" dirty="0">
                <a:latin typeface="Huawei Sans" panose="020C0503030203020204" pitchFamily="34" charset="0"/>
              </a:rPr>
              <a:t>SAS uses serial technology to achieve higher transmission rate and better scalability, and is compatible with SATA disks.</a:t>
            </a:r>
          </a:p>
          <a:p>
            <a:r>
              <a:rPr lang="en-US" u="none" dirty="0">
                <a:latin typeface="Huawei Sans" panose="020C0503030203020204" pitchFamily="34" charset="0"/>
              </a:rPr>
              <a:t>SAS adopts the point-to-point architecture to achieve a transmission rate of up to 3 Gbit/s, 6 Gbit/s, 12 Gbit/s, or higher. The full-duplex mode is supported.</a:t>
            </a:r>
          </a:p>
          <a:p>
            <a:endParaRPr lang="en-US" altLang="zh-CN" dirty="0">
              <a:latin typeface="Huawei Sans" panose="020C0503030203020204" pitchFamily="34" charset="0"/>
              <a:sym typeface="+mn-lt"/>
            </a:endParaRPr>
          </a:p>
        </p:txBody>
      </p:sp>
    </p:spTree>
    <p:extLst>
      <p:ext uri="{BB962C8B-B14F-4D97-AF65-F5344CB8AC3E}">
        <p14:creationId xmlns:p14="http://schemas.microsoft.com/office/powerpoint/2010/main" val="113007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5613" y="447468"/>
            <a:ext cx="11293475" cy="497095"/>
          </a:xfrm>
        </p:spPr>
        <p:txBody>
          <a:bodyPr wrap="square">
            <a:noAutofit/>
          </a:bodyPr>
          <a:lstStyle/>
          <a:p>
            <a:pPr fontAlgn="ctr"/>
            <a:r>
              <a:rPr lang="en-US" u="none" dirty="0">
                <a:latin typeface="Huawei Sans" panose="020C0503030203020204" pitchFamily="34" charset="0"/>
              </a:rPr>
              <a:t>SAS Protocol Layers</a:t>
            </a:r>
            <a:endParaRPr lang="en-US" altLang="zh-CN" dirty="0">
              <a:latin typeface="Huawei Sans" panose="020C0503030203020204" pitchFamily="34" charset="0"/>
              <a:sym typeface="+mn-lt"/>
            </a:endParaRPr>
          </a:p>
        </p:txBody>
      </p:sp>
      <p:sp>
        <p:nvSpPr>
          <p:cNvPr id="5" name="矩形 4"/>
          <p:cNvSpPr/>
          <p:nvPr/>
        </p:nvSpPr>
        <p:spPr>
          <a:xfrm>
            <a:off x="1194127" y="1572232"/>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SCSI application layer</a:t>
            </a:r>
            <a:endParaRPr lang="en-US" altLang="zh-CN" sz="1400" dirty="0">
              <a:solidFill>
                <a:schemeClr val="tx1"/>
              </a:solidFill>
              <a:latin typeface="Huawei Sans" panose="020C0503030203020204" pitchFamily="34" charset="0"/>
              <a:cs typeface="+mn-ea"/>
              <a:sym typeface="+mn-lt"/>
            </a:endParaRPr>
          </a:p>
        </p:txBody>
      </p:sp>
      <p:sp>
        <p:nvSpPr>
          <p:cNvPr id="6" name="矩形 5"/>
          <p:cNvSpPr/>
          <p:nvPr/>
        </p:nvSpPr>
        <p:spPr>
          <a:xfrm>
            <a:off x="3548958" y="1572232"/>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ATA application layer</a:t>
            </a:r>
            <a:endParaRPr lang="en-US" altLang="zh-CN" sz="1400" dirty="0">
              <a:solidFill>
                <a:schemeClr val="tx1"/>
              </a:solidFill>
              <a:latin typeface="Huawei Sans" panose="020C0503030203020204" pitchFamily="34" charset="0"/>
              <a:cs typeface="+mn-ea"/>
              <a:sym typeface="+mn-lt"/>
            </a:endParaRPr>
          </a:p>
        </p:txBody>
      </p:sp>
      <p:sp>
        <p:nvSpPr>
          <p:cNvPr id="7" name="矩形 6"/>
          <p:cNvSpPr/>
          <p:nvPr/>
        </p:nvSpPr>
        <p:spPr>
          <a:xfrm>
            <a:off x="5903788" y="1572232"/>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Management application layer</a:t>
            </a:r>
            <a:endParaRPr lang="en-US" altLang="zh-CN" sz="1400" dirty="0">
              <a:solidFill>
                <a:schemeClr val="tx1"/>
              </a:solidFill>
              <a:latin typeface="Huawei Sans" panose="020C0503030203020204" pitchFamily="34" charset="0"/>
              <a:cs typeface="+mn-ea"/>
              <a:sym typeface="+mn-lt"/>
            </a:endParaRPr>
          </a:p>
        </p:txBody>
      </p:sp>
      <p:sp>
        <p:nvSpPr>
          <p:cNvPr id="8" name="矩形 7"/>
          <p:cNvSpPr/>
          <p:nvPr/>
        </p:nvSpPr>
        <p:spPr>
          <a:xfrm>
            <a:off x="1194127" y="2167645"/>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SSP transport layer</a:t>
            </a:r>
            <a:endParaRPr lang="en-US" altLang="zh-CN" sz="1400" dirty="0">
              <a:solidFill>
                <a:schemeClr val="tx1"/>
              </a:solidFill>
              <a:latin typeface="Huawei Sans" panose="020C0503030203020204" pitchFamily="34" charset="0"/>
              <a:cs typeface="+mn-ea"/>
              <a:sym typeface="+mn-lt"/>
            </a:endParaRPr>
          </a:p>
        </p:txBody>
      </p:sp>
      <p:sp>
        <p:nvSpPr>
          <p:cNvPr id="9" name="矩形 8"/>
          <p:cNvSpPr/>
          <p:nvPr/>
        </p:nvSpPr>
        <p:spPr>
          <a:xfrm>
            <a:off x="3548958" y="2167645"/>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STP transport layer</a:t>
            </a:r>
            <a:endParaRPr lang="en-US" altLang="zh-CN" sz="1400" dirty="0">
              <a:solidFill>
                <a:schemeClr val="tx1"/>
              </a:solidFill>
              <a:latin typeface="Huawei Sans" panose="020C0503030203020204" pitchFamily="34" charset="0"/>
              <a:cs typeface="+mn-ea"/>
              <a:sym typeface="+mn-lt"/>
            </a:endParaRPr>
          </a:p>
        </p:txBody>
      </p:sp>
      <p:sp>
        <p:nvSpPr>
          <p:cNvPr id="10" name="矩形 9"/>
          <p:cNvSpPr/>
          <p:nvPr/>
        </p:nvSpPr>
        <p:spPr>
          <a:xfrm>
            <a:off x="5903788" y="2167645"/>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SMP transport layer</a:t>
            </a:r>
            <a:endParaRPr lang="en-US" altLang="zh-CN" sz="1400" dirty="0">
              <a:solidFill>
                <a:schemeClr val="tx1"/>
              </a:solidFill>
              <a:latin typeface="Huawei Sans" panose="020C0503030203020204" pitchFamily="34" charset="0"/>
              <a:cs typeface="+mn-ea"/>
              <a:sym typeface="+mn-lt"/>
            </a:endParaRPr>
          </a:p>
        </p:txBody>
      </p:sp>
      <p:sp>
        <p:nvSpPr>
          <p:cNvPr id="11" name="矩形 10"/>
          <p:cNvSpPr/>
          <p:nvPr/>
        </p:nvSpPr>
        <p:spPr>
          <a:xfrm>
            <a:off x="1194127" y="2762594"/>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SAS port layer</a:t>
            </a:r>
            <a:endParaRPr lang="en-US" altLang="zh-CN" sz="1400" dirty="0">
              <a:solidFill>
                <a:schemeClr val="tx1"/>
              </a:solidFill>
              <a:latin typeface="Huawei Sans" panose="020C0503030203020204" pitchFamily="34" charset="0"/>
              <a:cs typeface="+mn-ea"/>
              <a:sym typeface="+mn-lt"/>
            </a:endParaRPr>
          </a:p>
        </p:txBody>
      </p:sp>
      <p:sp>
        <p:nvSpPr>
          <p:cNvPr id="12" name="矩形 11"/>
          <p:cNvSpPr/>
          <p:nvPr/>
        </p:nvSpPr>
        <p:spPr>
          <a:xfrm>
            <a:off x="1194127" y="3384520"/>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SSP link layer</a:t>
            </a:r>
            <a:endParaRPr lang="en-US" altLang="zh-CN" sz="1400" dirty="0">
              <a:solidFill>
                <a:schemeClr val="tx1"/>
              </a:solidFill>
              <a:latin typeface="Huawei Sans" panose="020C0503030203020204" pitchFamily="34" charset="0"/>
              <a:cs typeface="+mn-ea"/>
              <a:sym typeface="+mn-lt"/>
            </a:endParaRPr>
          </a:p>
        </p:txBody>
      </p:sp>
      <p:sp>
        <p:nvSpPr>
          <p:cNvPr id="13" name="矩形 12"/>
          <p:cNvSpPr/>
          <p:nvPr/>
        </p:nvSpPr>
        <p:spPr>
          <a:xfrm>
            <a:off x="3548958" y="3384520"/>
            <a:ext cx="2133600"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STP link layer</a:t>
            </a:r>
            <a:endParaRPr lang="en-US" altLang="zh-CN" sz="1400" dirty="0">
              <a:solidFill>
                <a:schemeClr val="tx1"/>
              </a:solidFill>
              <a:latin typeface="Huawei Sans" panose="020C0503030203020204" pitchFamily="34" charset="0"/>
              <a:cs typeface="+mn-ea"/>
              <a:sym typeface="+mn-lt"/>
            </a:endParaRPr>
          </a:p>
        </p:txBody>
      </p:sp>
      <p:sp>
        <p:nvSpPr>
          <p:cNvPr id="14" name="矩形 13"/>
          <p:cNvSpPr/>
          <p:nvPr/>
        </p:nvSpPr>
        <p:spPr>
          <a:xfrm>
            <a:off x="5903788" y="3384637"/>
            <a:ext cx="2959793"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SMP link layer</a:t>
            </a:r>
            <a:endParaRPr lang="en-US" altLang="zh-CN" sz="1400" dirty="0">
              <a:solidFill>
                <a:schemeClr val="tx1"/>
              </a:solidFill>
              <a:latin typeface="Huawei Sans" panose="020C0503030203020204" pitchFamily="34" charset="0"/>
              <a:cs typeface="+mn-ea"/>
              <a:sym typeface="+mn-lt"/>
            </a:endParaRPr>
          </a:p>
        </p:txBody>
      </p:sp>
      <p:sp>
        <p:nvSpPr>
          <p:cNvPr id="15" name="矩形 14"/>
          <p:cNvSpPr/>
          <p:nvPr/>
        </p:nvSpPr>
        <p:spPr>
          <a:xfrm>
            <a:off x="1194127" y="3752096"/>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SAS link layer</a:t>
            </a:r>
            <a:endParaRPr lang="en-US" altLang="zh-CN" sz="1400" dirty="0">
              <a:solidFill>
                <a:schemeClr val="tx1"/>
              </a:solidFill>
              <a:latin typeface="Huawei Sans" panose="020C0503030203020204" pitchFamily="34" charset="0"/>
              <a:cs typeface="+mn-ea"/>
              <a:sym typeface="+mn-lt"/>
            </a:endParaRPr>
          </a:p>
        </p:txBody>
      </p:sp>
      <p:sp>
        <p:nvSpPr>
          <p:cNvPr id="16" name="矩形 15"/>
          <p:cNvSpPr/>
          <p:nvPr/>
        </p:nvSpPr>
        <p:spPr>
          <a:xfrm>
            <a:off x="1194127" y="4440019"/>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SAS phy layer</a:t>
            </a:r>
            <a:endParaRPr lang="en-US" altLang="zh-CN" sz="1400" dirty="0">
              <a:solidFill>
                <a:schemeClr val="tx1"/>
              </a:solidFill>
              <a:latin typeface="Huawei Sans" panose="020C0503030203020204" pitchFamily="34" charset="0"/>
              <a:cs typeface="+mn-ea"/>
              <a:sym typeface="+mn-lt"/>
            </a:endParaRPr>
          </a:p>
        </p:txBody>
      </p:sp>
      <p:sp>
        <p:nvSpPr>
          <p:cNvPr id="17" name="矩形 16"/>
          <p:cNvSpPr/>
          <p:nvPr/>
        </p:nvSpPr>
        <p:spPr>
          <a:xfrm>
            <a:off x="1194127" y="5209025"/>
            <a:ext cx="7669454" cy="368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SAS physical layer</a:t>
            </a:r>
            <a:endParaRPr lang="en-US" altLang="zh-CN" sz="1400" dirty="0">
              <a:solidFill>
                <a:schemeClr val="tx1"/>
              </a:solidFill>
              <a:latin typeface="Huawei Sans" panose="020C0503030203020204" pitchFamily="34" charset="0"/>
              <a:cs typeface="+mn-ea"/>
              <a:sym typeface="+mn-lt"/>
            </a:endParaRPr>
          </a:p>
        </p:txBody>
      </p:sp>
      <p:sp>
        <p:nvSpPr>
          <p:cNvPr id="18" name="文本框 17"/>
          <p:cNvSpPr txBox="1"/>
          <p:nvPr/>
        </p:nvSpPr>
        <p:spPr>
          <a:xfrm>
            <a:off x="9289841" y="1571716"/>
            <a:ext cx="1952779" cy="369332"/>
          </a:xfrm>
          <a:prstGeom prst="rect">
            <a:avLst/>
          </a:prstGeom>
          <a:noFill/>
        </p:spPr>
        <p:txBody>
          <a:bodyPr wrap="square" rtlCol="0">
            <a:noAutofit/>
          </a:bodyPr>
          <a:lstStyle/>
          <a:p>
            <a:pPr fontAlgn="ctr"/>
            <a:r>
              <a:rPr lang="en-US" u="none" dirty="0">
                <a:latin typeface="Huawei Sans" panose="020C0503030203020204" pitchFamily="34" charset="0"/>
              </a:rPr>
              <a:t>Application layer</a:t>
            </a:r>
          </a:p>
        </p:txBody>
      </p:sp>
      <p:sp>
        <p:nvSpPr>
          <p:cNvPr id="19" name="文本框 18"/>
          <p:cNvSpPr txBox="1"/>
          <p:nvPr/>
        </p:nvSpPr>
        <p:spPr>
          <a:xfrm>
            <a:off x="9289841" y="2167129"/>
            <a:ext cx="1782860" cy="369332"/>
          </a:xfrm>
          <a:prstGeom prst="rect">
            <a:avLst/>
          </a:prstGeom>
          <a:noFill/>
        </p:spPr>
        <p:txBody>
          <a:bodyPr wrap="square" rtlCol="0">
            <a:noAutofit/>
          </a:bodyPr>
          <a:lstStyle/>
          <a:p>
            <a:pPr fontAlgn="ctr"/>
            <a:r>
              <a:rPr lang="en-US" u="none" dirty="0">
                <a:latin typeface="Huawei Sans" panose="020C0503030203020204" pitchFamily="34" charset="0"/>
              </a:rPr>
              <a:t>Transport layer</a:t>
            </a:r>
            <a:endParaRPr lang="en-US" altLang="zh-CN" dirty="0">
              <a:latin typeface="Huawei Sans" panose="020C0503030203020204" pitchFamily="34" charset="0"/>
              <a:cs typeface="+mn-ea"/>
              <a:sym typeface="+mn-lt"/>
            </a:endParaRPr>
          </a:p>
        </p:txBody>
      </p:sp>
      <p:sp>
        <p:nvSpPr>
          <p:cNvPr id="20" name="文本框 19"/>
          <p:cNvSpPr txBox="1"/>
          <p:nvPr/>
        </p:nvSpPr>
        <p:spPr>
          <a:xfrm>
            <a:off x="9289841" y="2762078"/>
            <a:ext cx="1204176" cy="369332"/>
          </a:xfrm>
          <a:prstGeom prst="rect">
            <a:avLst/>
          </a:prstGeom>
          <a:noFill/>
        </p:spPr>
        <p:txBody>
          <a:bodyPr wrap="square" rtlCol="0">
            <a:noAutofit/>
          </a:bodyPr>
          <a:lstStyle/>
          <a:p>
            <a:pPr fontAlgn="ctr"/>
            <a:r>
              <a:rPr lang="en-US" u="none" dirty="0">
                <a:latin typeface="Huawei Sans" panose="020C0503030203020204" pitchFamily="34" charset="0"/>
              </a:rPr>
              <a:t>Port layer</a:t>
            </a:r>
            <a:endParaRPr lang="en-US" altLang="zh-CN" dirty="0">
              <a:latin typeface="Huawei Sans" panose="020C0503030203020204" pitchFamily="34" charset="0"/>
              <a:cs typeface="+mn-ea"/>
              <a:sym typeface="+mn-lt"/>
            </a:endParaRPr>
          </a:p>
        </p:txBody>
      </p:sp>
      <p:sp>
        <p:nvSpPr>
          <p:cNvPr id="21" name="文本框 20"/>
          <p:cNvSpPr txBox="1"/>
          <p:nvPr/>
        </p:nvSpPr>
        <p:spPr>
          <a:xfrm>
            <a:off x="9289841" y="3565528"/>
            <a:ext cx="1202573" cy="369332"/>
          </a:xfrm>
          <a:prstGeom prst="rect">
            <a:avLst/>
          </a:prstGeom>
          <a:noFill/>
        </p:spPr>
        <p:txBody>
          <a:bodyPr wrap="square" rtlCol="0">
            <a:noAutofit/>
          </a:bodyPr>
          <a:lstStyle/>
          <a:p>
            <a:pPr fontAlgn="ctr"/>
            <a:r>
              <a:rPr lang="en-US" u="none" dirty="0">
                <a:latin typeface="Huawei Sans" panose="020C0503030203020204" pitchFamily="34" charset="0"/>
              </a:rPr>
              <a:t>Link layer</a:t>
            </a:r>
            <a:endParaRPr lang="en-US" altLang="zh-CN" dirty="0">
              <a:latin typeface="Huawei Sans" panose="020C0503030203020204" pitchFamily="34" charset="0"/>
              <a:cs typeface="+mn-ea"/>
              <a:sym typeface="+mn-lt"/>
            </a:endParaRPr>
          </a:p>
        </p:txBody>
      </p:sp>
      <p:sp>
        <p:nvSpPr>
          <p:cNvPr id="22" name="文本框 21"/>
          <p:cNvSpPr txBox="1"/>
          <p:nvPr/>
        </p:nvSpPr>
        <p:spPr>
          <a:xfrm>
            <a:off x="9289841" y="4439503"/>
            <a:ext cx="1205779" cy="369332"/>
          </a:xfrm>
          <a:prstGeom prst="rect">
            <a:avLst/>
          </a:prstGeom>
          <a:noFill/>
        </p:spPr>
        <p:txBody>
          <a:bodyPr wrap="square" rtlCol="0">
            <a:noAutofit/>
          </a:bodyPr>
          <a:lstStyle/>
          <a:p>
            <a:pPr fontAlgn="ctr"/>
            <a:r>
              <a:rPr lang="en-US" u="none" dirty="0">
                <a:latin typeface="Huawei Sans" panose="020C0503030203020204" pitchFamily="34" charset="0"/>
              </a:rPr>
              <a:t>PHY layer</a:t>
            </a:r>
            <a:endParaRPr lang="en-US" altLang="zh-CN" dirty="0">
              <a:latin typeface="Huawei Sans" panose="020C0503030203020204" pitchFamily="34" charset="0"/>
              <a:cs typeface="+mn-ea"/>
              <a:sym typeface="+mn-lt"/>
            </a:endParaRPr>
          </a:p>
        </p:txBody>
      </p:sp>
      <p:sp>
        <p:nvSpPr>
          <p:cNvPr id="23" name="文本框 22"/>
          <p:cNvSpPr txBox="1"/>
          <p:nvPr/>
        </p:nvSpPr>
        <p:spPr>
          <a:xfrm>
            <a:off x="9289841" y="5208509"/>
            <a:ext cx="1603324" cy="369332"/>
          </a:xfrm>
          <a:prstGeom prst="rect">
            <a:avLst/>
          </a:prstGeom>
          <a:noFill/>
        </p:spPr>
        <p:txBody>
          <a:bodyPr wrap="square" rtlCol="0">
            <a:noAutofit/>
          </a:bodyPr>
          <a:lstStyle/>
          <a:p>
            <a:pPr fontAlgn="ctr"/>
            <a:r>
              <a:rPr lang="en-US" u="none" dirty="0">
                <a:latin typeface="Huawei Sans" panose="020C0503030203020204" pitchFamily="34" charset="0"/>
              </a:rPr>
              <a:t>Physical layer</a:t>
            </a:r>
            <a:endParaRPr lang="en-US" altLang="zh-CN" dirty="0">
              <a:latin typeface="Huawei Sans" panose="020C0503030203020204" pitchFamily="34" charset="0"/>
              <a:cs typeface="+mn-ea"/>
              <a:sym typeface="+mn-lt"/>
            </a:endParaRPr>
          </a:p>
        </p:txBody>
      </p:sp>
      <p:cxnSp>
        <p:nvCxnSpPr>
          <p:cNvPr id="24" name="直接箭头连接符 23"/>
          <p:cNvCxnSpPr>
            <a:stCxn id="5" idx="2"/>
            <a:endCxn id="8" idx="0"/>
          </p:cNvCxnSpPr>
          <p:nvPr/>
        </p:nvCxnSpPr>
        <p:spPr>
          <a:xfrm>
            <a:off x="2260927" y="1940532"/>
            <a:ext cx="0" cy="2271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6" idx="2"/>
            <a:endCxn id="9" idx="0"/>
          </p:cNvCxnSpPr>
          <p:nvPr/>
        </p:nvCxnSpPr>
        <p:spPr>
          <a:xfrm>
            <a:off x="4615758" y="1940532"/>
            <a:ext cx="0" cy="2271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7" idx="2"/>
            <a:endCxn id="10" idx="0"/>
          </p:cNvCxnSpPr>
          <p:nvPr/>
        </p:nvCxnSpPr>
        <p:spPr>
          <a:xfrm>
            <a:off x="7383685" y="1940532"/>
            <a:ext cx="0" cy="2271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0" idx="2"/>
          </p:cNvCxnSpPr>
          <p:nvPr/>
        </p:nvCxnSpPr>
        <p:spPr>
          <a:xfrm>
            <a:off x="7383685" y="2535945"/>
            <a:ext cx="0" cy="2383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9" idx="2"/>
          </p:cNvCxnSpPr>
          <p:nvPr/>
        </p:nvCxnSpPr>
        <p:spPr>
          <a:xfrm>
            <a:off x="4615758" y="2535945"/>
            <a:ext cx="0" cy="2383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8" idx="2"/>
          </p:cNvCxnSpPr>
          <p:nvPr/>
        </p:nvCxnSpPr>
        <p:spPr>
          <a:xfrm>
            <a:off x="2260927" y="2535945"/>
            <a:ext cx="0" cy="2383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2" idx="0"/>
          </p:cNvCxnSpPr>
          <p:nvPr/>
        </p:nvCxnSpPr>
        <p:spPr>
          <a:xfrm flipV="1">
            <a:off x="2260927" y="3120229"/>
            <a:ext cx="0" cy="2642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3" idx="0"/>
          </p:cNvCxnSpPr>
          <p:nvPr/>
        </p:nvCxnSpPr>
        <p:spPr>
          <a:xfrm flipV="1">
            <a:off x="4615758" y="3120229"/>
            <a:ext cx="0" cy="26429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4" idx="0"/>
          </p:cNvCxnSpPr>
          <p:nvPr/>
        </p:nvCxnSpPr>
        <p:spPr>
          <a:xfrm flipV="1">
            <a:off x="7383685" y="3142592"/>
            <a:ext cx="0" cy="2420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15" idx="2"/>
            <a:endCxn id="16" idx="0"/>
          </p:cNvCxnSpPr>
          <p:nvPr/>
        </p:nvCxnSpPr>
        <p:spPr>
          <a:xfrm>
            <a:off x="5028854" y="4120396"/>
            <a:ext cx="0" cy="31962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6" idx="2"/>
            <a:endCxn id="17" idx="0"/>
          </p:cNvCxnSpPr>
          <p:nvPr/>
        </p:nvCxnSpPr>
        <p:spPr>
          <a:xfrm>
            <a:off x="5028854" y="4808319"/>
            <a:ext cx="0" cy="40070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21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Highlights of SAS</a:t>
            </a:r>
            <a:endParaRPr lang="en-US" altLang="zh-CN" dirty="0">
              <a:latin typeface="Huawei Sans" panose="020C0503030203020204" pitchFamily="34" charset="0"/>
              <a:sym typeface="+mn-lt"/>
            </a:endParaRPr>
          </a:p>
        </p:txBody>
      </p:sp>
      <p:sp>
        <p:nvSpPr>
          <p:cNvPr id="4" name="文本占位符 3"/>
          <p:cNvSpPr>
            <a:spLocks noGrp="1"/>
          </p:cNvSpPr>
          <p:nvPr>
            <p:ph type="body" sz="quarter" idx="10"/>
          </p:nvPr>
        </p:nvSpPr>
        <p:spPr>
          <a:xfrm>
            <a:off x="455612" y="1052515"/>
            <a:ext cx="11293476" cy="2098892"/>
          </a:xfrm>
        </p:spPr>
        <p:txBody>
          <a:bodyPr wrap="square" anchor="ctr">
            <a:noAutofit/>
          </a:bodyPr>
          <a:lstStyle/>
          <a:p>
            <a:pPr>
              <a:lnSpc>
                <a:spcPct val="130000"/>
              </a:lnSpc>
              <a:spcBef>
                <a:spcPts val="0"/>
              </a:spcBef>
            </a:pPr>
            <a:r>
              <a:rPr lang="en-US" u="none" dirty="0">
                <a:latin typeface="Huawei Sans" panose="020C0503030203020204" pitchFamily="34" charset="0"/>
              </a:rPr>
              <a:t>Provides the serial communication mode to allow multiple data channels to communicate </a:t>
            </a:r>
            <a:r>
              <a:rPr lang="en-US" altLang="zh-CN" dirty="0"/>
              <a:t>at full speed </a:t>
            </a:r>
            <a:r>
              <a:rPr lang="en-US" u="none" dirty="0">
                <a:latin typeface="Huawei Sans" panose="020C0503030203020204" pitchFamily="34" charset="0"/>
              </a:rPr>
              <a:t>with devices.</a:t>
            </a:r>
          </a:p>
          <a:p>
            <a:pPr>
              <a:lnSpc>
                <a:spcPct val="130000"/>
              </a:lnSpc>
              <a:spcBef>
                <a:spcPts val="0"/>
              </a:spcBef>
            </a:pPr>
            <a:r>
              <a:rPr lang="en-US" u="none" dirty="0">
                <a:latin typeface="Huawei Sans" panose="020C0503030203020204" pitchFamily="34" charset="0"/>
              </a:rPr>
              <a:t>Binds multiple narrow ports to form a wide port.</a:t>
            </a:r>
          </a:p>
          <a:p>
            <a:pPr>
              <a:lnSpc>
                <a:spcPct val="130000"/>
              </a:lnSpc>
              <a:spcBef>
                <a:spcPts val="0"/>
              </a:spcBef>
            </a:pPr>
            <a:r>
              <a:rPr lang="en-US" u="none" dirty="0">
                <a:latin typeface="Huawei Sans" panose="020C0503030203020204" pitchFamily="34" charset="0"/>
              </a:rPr>
              <a:t>Uses expanders to expand interfaces, providing excellent scalability.</a:t>
            </a:r>
          </a:p>
          <a:p>
            <a:pPr>
              <a:lnSpc>
                <a:spcPct val="130000"/>
              </a:lnSpc>
              <a:spcBef>
                <a:spcPts val="0"/>
              </a:spcBef>
            </a:pPr>
            <a:r>
              <a:rPr lang="en-US" u="none" dirty="0">
                <a:latin typeface="Huawei Sans" panose="020C0503030203020204" pitchFamily="34" charset="0"/>
              </a:rPr>
              <a:t>Works in full-duplex mode.</a:t>
            </a:r>
            <a:endParaRPr lang="en-US" altLang="zh-CN" dirty="0">
              <a:latin typeface="Huawei Sans" panose="020C0503030203020204" pitchFamily="34" charset="0"/>
              <a:sym typeface="+mn-lt"/>
            </a:endParaRPr>
          </a:p>
        </p:txBody>
      </p:sp>
      <p:grpSp>
        <p:nvGrpSpPr>
          <p:cNvPr id="5" name="组合 4"/>
          <p:cNvGrpSpPr/>
          <p:nvPr/>
        </p:nvGrpSpPr>
        <p:grpSpPr>
          <a:xfrm>
            <a:off x="2700989" y="2998841"/>
            <a:ext cx="8351373" cy="3125644"/>
            <a:chOff x="2457087" y="2749974"/>
            <a:chExt cx="9079194" cy="3547922"/>
          </a:xfrm>
        </p:grpSpPr>
        <p:grpSp>
          <p:nvGrpSpPr>
            <p:cNvPr id="6" name="组合 5"/>
            <p:cNvGrpSpPr/>
            <p:nvPr/>
          </p:nvGrpSpPr>
          <p:grpSpPr>
            <a:xfrm>
              <a:off x="4556672" y="2749974"/>
              <a:ext cx="6979609" cy="2511234"/>
              <a:chOff x="4284133" y="2386971"/>
              <a:chExt cx="6979609" cy="2511234"/>
            </a:xfrm>
          </p:grpSpPr>
          <p:grpSp>
            <p:nvGrpSpPr>
              <p:cNvPr id="27" name="组合 26"/>
              <p:cNvGrpSpPr/>
              <p:nvPr/>
            </p:nvGrpSpPr>
            <p:grpSpPr>
              <a:xfrm>
                <a:off x="4284133" y="2421261"/>
                <a:ext cx="6460066" cy="2435292"/>
                <a:chOff x="2201333" y="2938763"/>
                <a:chExt cx="6460066" cy="2435292"/>
              </a:xfrm>
            </p:grpSpPr>
            <p:grpSp>
              <p:nvGrpSpPr>
                <p:cNvPr id="29" name="组合 28"/>
                <p:cNvGrpSpPr/>
                <p:nvPr/>
              </p:nvGrpSpPr>
              <p:grpSpPr>
                <a:xfrm>
                  <a:off x="2201333" y="3388634"/>
                  <a:ext cx="1591734" cy="1228710"/>
                  <a:chOff x="4258733" y="3207823"/>
                  <a:chExt cx="1591734" cy="1228710"/>
                </a:xfrm>
              </p:grpSpPr>
              <p:sp>
                <p:nvSpPr>
                  <p:cNvPr id="81" name="矩形 80"/>
                  <p:cNvSpPr/>
                  <p:nvPr/>
                </p:nvSpPr>
                <p:spPr>
                  <a:xfrm>
                    <a:off x="4258733" y="3207823"/>
                    <a:ext cx="1591734" cy="12287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r>
                      <a:rPr lang="en-US" sz="1600" u="none" dirty="0">
                        <a:solidFill>
                          <a:schemeClr val="tx1"/>
                        </a:solidFill>
                        <a:latin typeface="Huawei Sans" panose="020C0503030203020204" pitchFamily="34" charset="0"/>
                      </a:rPr>
                      <a:t>Server</a:t>
                    </a:r>
                    <a:endParaRPr lang="en-US" altLang="zh-CN" sz="1600" dirty="0">
                      <a:solidFill>
                        <a:schemeClr val="tx1"/>
                      </a:solidFill>
                      <a:latin typeface="Huawei Sans" panose="020C0503030203020204" pitchFamily="34" charset="0"/>
                      <a:cs typeface="+mn-ea"/>
                      <a:sym typeface="+mn-lt"/>
                    </a:endParaRPr>
                  </a:p>
                </p:txBody>
              </p:sp>
              <p:sp>
                <p:nvSpPr>
                  <p:cNvPr id="82" name="矩形 81"/>
                  <p:cNvSpPr/>
                  <p:nvPr/>
                </p:nvSpPr>
                <p:spPr>
                  <a:xfrm>
                    <a:off x="4368800" y="3615266"/>
                    <a:ext cx="1413933" cy="76623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r>
                      <a:rPr lang="en-US" sz="1600" u="none" dirty="0">
                        <a:solidFill>
                          <a:schemeClr val="tx1"/>
                        </a:solidFill>
                        <a:latin typeface="Huawei Sans" panose="020C0503030203020204" pitchFamily="34" charset="0"/>
                      </a:rPr>
                      <a:t>SAS</a:t>
                    </a:r>
                  </a:p>
                  <a:p>
                    <a:pPr algn="r" fontAlgn="ctr"/>
                    <a:r>
                      <a:rPr lang="en-US" sz="1600" u="none" dirty="0">
                        <a:solidFill>
                          <a:schemeClr val="tx1"/>
                        </a:solidFill>
                        <a:latin typeface="Huawei Sans" panose="020C0503030203020204" pitchFamily="34" charset="0"/>
                      </a:rPr>
                      <a:t>RAID</a:t>
                    </a:r>
                  </a:p>
                  <a:p>
                    <a:pPr algn="r" fontAlgn="ctr"/>
                    <a:r>
                      <a:rPr lang="en-US" sz="1600" u="none" dirty="0">
                        <a:solidFill>
                          <a:schemeClr val="tx1"/>
                        </a:solidFill>
                        <a:latin typeface="Huawei Sans" panose="020C0503030203020204" pitchFamily="34" charset="0"/>
                      </a:rPr>
                      <a:t>Controller</a:t>
                    </a:r>
                    <a:endParaRPr lang="en-US" altLang="zh-CN" sz="1600" dirty="0">
                      <a:solidFill>
                        <a:schemeClr val="tx1"/>
                      </a:solidFill>
                      <a:latin typeface="Huawei Sans" panose="020C0503030203020204" pitchFamily="34" charset="0"/>
                      <a:cs typeface="+mn-ea"/>
                      <a:sym typeface="+mn-lt"/>
                    </a:endParaRPr>
                  </a:p>
                </p:txBody>
              </p:sp>
            </p:grpSp>
            <p:grpSp>
              <p:nvGrpSpPr>
                <p:cNvPr id="30" name="组合 29"/>
                <p:cNvGrpSpPr/>
                <p:nvPr/>
              </p:nvGrpSpPr>
              <p:grpSpPr>
                <a:xfrm>
                  <a:off x="6383867" y="2938763"/>
                  <a:ext cx="2277532" cy="644917"/>
                  <a:chOff x="6383867" y="2938763"/>
                  <a:chExt cx="2277532" cy="644917"/>
                </a:xfrm>
              </p:grpSpPr>
              <p:sp>
                <p:nvSpPr>
                  <p:cNvPr id="72" name="矩形 71"/>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Expander</a:t>
                    </a:r>
                    <a:endParaRPr lang="en-US" altLang="zh-CN" sz="1600" dirty="0">
                      <a:solidFill>
                        <a:schemeClr val="tx1"/>
                      </a:solidFill>
                      <a:latin typeface="Huawei Sans" panose="020C0503030203020204" pitchFamily="34" charset="0"/>
                      <a:cs typeface="+mn-ea"/>
                      <a:sym typeface="+mn-lt"/>
                    </a:endParaRPr>
                  </a:p>
                </p:txBody>
              </p:sp>
              <p:sp>
                <p:nvSpPr>
                  <p:cNvPr id="73" name="圆柱形 72"/>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74" name="肘形连接符 73"/>
                  <p:cNvCxnSpPr>
                    <a:stCxn id="73"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圆柱形 74"/>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76" name="圆柱形 75"/>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77" name="圆柱形 76"/>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78" name="肘形连接符 77"/>
                  <p:cNvCxnSpPr>
                    <a:stCxn id="75"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肘形连接符 78"/>
                  <p:cNvCxnSpPr>
                    <a:stCxn id="76" idx="2"/>
                    <a:endCxn id="72"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肘形连接符 79"/>
                  <p:cNvCxnSpPr>
                    <a:stCxn id="77"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6383867" y="3541347"/>
                  <a:ext cx="2277532" cy="644917"/>
                  <a:chOff x="6383867" y="2938763"/>
                  <a:chExt cx="2277532" cy="644917"/>
                </a:xfrm>
              </p:grpSpPr>
              <p:sp>
                <p:nvSpPr>
                  <p:cNvPr id="63" name="矩形 62"/>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Expander</a:t>
                    </a:r>
                    <a:endParaRPr lang="en-US" altLang="zh-CN" sz="1600" dirty="0">
                      <a:solidFill>
                        <a:schemeClr val="tx1"/>
                      </a:solidFill>
                      <a:latin typeface="Huawei Sans" panose="020C0503030203020204" pitchFamily="34" charset="0"/>
                      <a:cs typeface="+mn-ea"/>
                      <a:sym typeface="+mn-lt"/>
                    </a:endParaRPr>
                  </a:p>
                </p:txBody>
              </p:sp>
              <p:sp>
                <p:nvSpPr>
                  <p:cNvPr id="64" name="圆柱形 63"/>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65" name="肘形连接符 64"/>
                  <p:cNvCxnSpPr>
                    <a:stCxn id="64"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圆柱形 65"/>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67" name="圆柱形 66"/>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68" name="圆柱形 67"/>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69" name="肘形连接符 68"/>
                  <p:cNvCxnSpPr>
                    <a:stCxn id="66"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67" idx="2"/>
                    <a:endCxn id="63"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肘形连接符 70"/>
                  <p:cNvCxnSpPr>
                    <a:stCxn id="68"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383867" y="4133656"/>
                  <a:ext cx="2277532" cy="644917"/>
                  <a:chOff x="6383867" y="2938763"/>
                  <a:chExt cx="2277532" cy="644917"/>
                </a:xfrm>
              </p:grpSpPr>
              <p:sp>
                <p:nvSpPr>
                  <p:cNvPr id="54" name="矩形 53"/>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Expander</a:t>
                    </a:r>
                    <a:endParaRPr lang="en-US" altLang="zh-CN" sz="1600" dirty="0">
                      <a:solidFill>
                        <a:schemeClr val="tx1"/>
                      </a:solidFill>
                      <a:latin typeface="Huawei Sans" panose="020C0503030203020204" pitchFamily="34" charset="0"/>
                      <a:cs typeface="+mn-ea"/>
                      <a:sym typeface="+mn-lt"/>
                    </a:endParaRPr>
                  </a:p>
                </p:txBody>
              </p:sp>
              <p:sp>
                <p:nvSpPr>
                  <p:cNvPr id="55" name="圆柱形 54"/>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56" name="肘形连接符 55"/>
                  <p:cNvCxnSpPr>
                    <a:stCxn id="55"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圆柱形 56"/>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58" name="圆柱形 57"/>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59" name="圆柱形 58"/>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60" name="肘形连接符 59"/>
                  <p:cNvCxnSpPr>
                    <a:stCxn id="57"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肘形连接符 60"/>
                  <p:cNvCxnSpPr>
                    <a:stCxn id="58" idx="2"/>
                    <a:endCxn id="54"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肘形连接符 61"/>
                  <p:cNvCxnSpPr>
                    <a:stCxn id="59"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383867" y="4729138"/>
                  <a:ext cx="2277532" cy="644917"/>
                  <a:chOff x="6383867" y="2938763"/>
                  <a:chExt cx="2277532" cy="644917"/>
                </a:xfrm>
              </p:grpSpPr>
              <p:sp>
                <p:nvSpPr>
                  <p:cNvPr id="45" name="矩形 44"/>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Expander</a:t>
                    </a:r>
                    <a:endParaRPr lang="en-US" altLang="zh-CN" sz="1600" dirty="0">
                      <a:solidFill>
                        <a:schemeClr val="tx1"/>
                      </a:solidFill>
                      <a:latin typeface="Huawei Sans" panose="020C0503030203020204" pitchFamily="34" charset="0"/>
                      <a:cs typeface="+mn-ea"/>
                      <a:sym typeface="+mn-lt"/>
                    </a:endParaRPr>
                  </a:p>
                </p:txBody>
              </p:sp>
              <p:sp>
                <p:nvSpPr>
                  <p:cNvPr id="46" name="圆柱形 45"/>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47" name="肘形连接符 46"/>
                  <p:cNvCxnSpPr>
                    <a:stCxn id="46"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圆柱形 47"/>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49" name="圆柱形 48"/>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50" name="圆柱形 49"/>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51" name="肘形连接符 50"/>
                  <p:cNvCxnSpPr>
                    <a:stCxn id="48"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肘形连接符 51"/>
                  <p:cNvCxnSpPr>
                    <a:stCxn id="49" idx="2"/>
                    <a:endCxn id="45"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肘形连接符 52"/>
                  <p:cNvCxnSpPr>
                    <a:stCxn id="50"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肘形连接符 33"/>
                <p:cNvCxnSpPr/>
                <p:nvPr/>
              </p:nvCxnSpPr>
              <p:spPr>
                <a:xfrm rot="10800000" flipV="1">
                  <a:off x="5520265" y="3357057"/>
                  <a:ext cx="863603" cy="722154"/>
                </a:xfrm>
                <a:prstGeom prst="bentConnector3">
                  <a:avLst>
                    <a:gd name="adj1" fmla="val 5955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10800000" flipV="1">
                  <a:off x="5520266" y="3900977"/>
                  <a:ext cx="863602" cy="244083"/>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rot="10800000">
                  <a:off x="5520265" y="4201113"/>
                  <a:ext cx="863602" cy="34822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rot="10800000">
                  <a:off x="5520265" y="4284343"/>
                  <a:ext cx="863602" cy="816295"/>
                </a:xfrm>
                <a:prstGeom prst="bentConnector3">
                  <a:avLst>
                    <a:gd name="adj1" fmla="val 5990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512731" y="4038566"/>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Expander</a:t>
                  </a:r>
                  <a:endParaRPr lang="en-US" altLang="zh-CN" sz="1600" dirty="0">
                    <a:solidFill>
                      <a:schemeClr val="tx1"/>
                    </a:solidFill>
                    <a:latin typeface="Huawei Sans" panose="020C0503030203020204" pitchFamily="34" charset="0"/>
                    <a:cs typeface="+mn-ea"/>
                    <a:sym typeface="+mn-lt"/>
                  </a:endParaRPr>
                </a:p>
              </p:txBody>
            </p:sp>
            <p:cxnSp>
              <p:nvCxnSpPr>
                <p:cNvPr id="39" name="直接连接符 38"/>
                <p:cNvCxnSpPr/>
                <p:nvPr/>
              </p:nvCxnSpPr>
              <p:spPr>
                <a:xfrm flipH="1" flipV="1">
                  <a:off x="3721632" y="4199990"/>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3721632" y="4281867"/>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3720576" y="4137525"/>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3720576" y="4078221"/>
                  <a:ext cx="787398" cy="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666065" y="3947126"/>
                  <a:ext cx="922872" cy="449204"/>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44" name="文本框 43"/>
                <p:cNvSpPr txBox="1"/>
                <p:nvPr/>
              </p:nvSpPr>
              <p:spPr>
                <a:xfrm>
                  <a:off x="3824448" y="4396330"/>
                  <a:ext cx="589383" cy="524036"/>
                </a:xfrm>
                <a:prstGeom prst="rect">
                  <a:avLst/>
                </a:prstGeom>
                <a:noFill/>
              </p:spPr>
              <p:txBody>
                <a:bodyPr wrap="square" rtlCol="0">
                  <a:noAutofit/>
                </a:bodyPr>
                <a:lstStyle/>
                <a:p>
                  <a:pPr fontAlgn="ctr"/>
                  <a:r>
                    <a:rPr lang="en-US" sz="1200" u="none" dirty="0">
                      <a:solidFill>
                        <a:srgbClr val="0070C0"/>
                      </a:solidFill>
                      <a:latin typeface="Huawei Sans" panose="020C0503030203020204" pitchFamily="34" charset="0"/>
                    </a:rPr>
                    <a:t>Wide</a:t>
                  </a:r>
                </a:p>
                <a:p>
                  <a:pPr fontAlgn="ctr"/>
                  <a:r>
                    <a:rPr lang="en-US" sz="1200" u="none" dirty="0">
                      <a:solidFill>
                        <a:srgbClr val="0070C0"/>
                      </a:solidFill>
                      <a:latin typeface="Huawei Sans" panose="020C0503030203020204" pitchFamily="34" charset="0"/>
                    </a:rPr>
                    <a:t>Link</a:t>
                  </a:r>
                  <a:endParaRPr lang="en-US" altLang="zh-CN" sz="1200" dirty="0">
                    <a:solidFill>
                      <a:srgbClr val="0070C0"/>
                    </a:solidFill>
                    <a:latin typeface="Huawei Sans" panose="020C0503030203020204" pitchFamily="34" charset="0"/>
                    <a:cs typeface="+mn-ea"/>
                    <a:sym typeface="+mn-lt"/>
                  </a:endParaRPr>
                </a:p>
              </p:txBody>
            </p:sp>
          </p:grpSp>
          <p:sp>
            <p:nvSpPr>
              <p:cNvPr id="28" name="矩形 27"/>
              <p:cNvSpPr/>
              <p:nvPr/>
            </p:nvSpPr>
            <p:spPr>
              <a:xfrm>
                <a:off x="6528069" y="2386971"/>
                <a:ext cx="4735673" cy="2511234"/>
              </a:xfrm>
              <a:prstGeom prst="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grpSp>
        <p:grpSp>
          <p:nvGrpSpPr>
            <p:cNvPr id="7" name="组合 6"/>
            <p:cNvGrpSpPr/>
            <p:nvPr/>
          </p:nvGrpSpPr>
          <p:grpSpPr>
            <a:xfrm>
              <a:off x="2457087" y="5320356"/>
              <a:ext cx="7382637" cy="977540"/>
              <a:chOff x="2447048" y="5320356"/>
              <a:chExt cx="7382637" cy="977540"/>
            </a:xfrm>
          </p:grpSpPr>
          <p:grpSp>
            <p:nvGrpSpPr>
              <p:cNvPr id="8" name="组合 7"/>
              <p:cNvGrpSpPr/>
              <p:nvPr/>
            </p:nvGrpSpPr>
            <p:grpSpPr>
              <a:xfrm>
                <a:off x="2447048" y="5320356"/>
                <a:ext cx="1591734" cy="977540"/>
                <a:chOff x="4258733" y="3458993"/>
                <a:chExt cx="1591734" cy="977540"/>
              </a:xfrm>
            </p:grpSpPr>
            <p:sp>
              <p:nvSpPr>
                <p:cNvPr id="25" name="矩形 24"/>
                <p:cNvSpPr/>
                <p:nvPr/>
              </p:nvSpPr>
              <p:spPr>
                <a:xfrm>
                  <a:off x="4258733" y="3458993"/>
                  <a:ext cx="1591734" cy="9775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fontAlgn="ctr"/>
                  <a:endParaRPr lang="en-US" altLang="zh-CN" sz="1600" dirty="0">
                    <a:solidFill>
                      <a:schemeClr val="tx1"/>
                    </a:solidFill>
                    <a:latin typeface="Huawei Sans" panose="020C0503030203020204" pitchFamily="34" charset="0"/>
                    <a:cs typeface="+mn-ea"/>
                    <a:sym typeface="+mn-lt"/>
                  </a:endParaRPr>
                </a:p>
              </p:txBody>
            </p:sp>
            <p:sp>
              <p:nvSpPr>
                <p:cNvPr id="26" name="矩形 25"/>
                <p:cNvSpPr/>
                <p:nvPr/>
              </p:nvSpPr>
              <p:spPr>
                <a:xfrm>
                  <a:off x="4368800" y="3541950"/>
                  <a:ext cx="1413933" cy="839549"/>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fontAlgn="ctr"/>
                  <a:r>
                    <a:rPr lang="en-US" sz="1600" u="none" dirty="0">
                      <a:solidFill>
                        <a:schemeClr val="tx1"/>
                      </a:solidFill>
                      <a:latin typeface="Huawei Sans" panose="020C0503030203020204" pitchFamily="34" charset="0"/>
                    </a:rPr>
                    <a:t>SAS</a:t>
                  </a:r>
                </a:p>
                <a:p>
                  <a:pPr algn="r" fontAlgn="ctr"/>
                  <a:r>
                    <a:rPr lang="en-US" sz="1600" u="none" dirty="0">
                      <a:solidFill>
                        <a:schemeClr val="tx1"/>
                      </a:solidFill>
                      <a:latin typeface="Huawei Sans" panose="020C0503030203020204" pitchFamily="34" charset="0"/>
                    </a:rPr>
                    <a:t>RAID</a:t>
                  </a:r>
                </a:p>
                <a:p>
                  <a:pPr algn="r" fontAlgn="ctr"/>
                  <a:r>
                    <a:rPr lang="en-US" sz="1600" u="none" dirty="0">
                      <a:solidFill>
                        <a:schemeClr val="tx1"/>
                      </a:solidFill>
                      <a:latin typeface="Huawei Sans" panose="020C0503030203020204" pitchFamily="34" charset="0"/>
                    </a:rPr>
                    <a:t>Controller</a:t>
                  </a:r>
                  <a:endParaRPr lang="en-US" altLang="zh-CN" sz="1600" dirty="0">
                    <a:solidFill>
                      <a:schemeClr val="tx1"/>
                    </a:solidFill>
                    <a:latin typeface="Huawei Sans" panose="020C0503030203020204" pitchFamily="34" charset="0"/>
                    <a:cs typeface="+mn-ea"/>
                    <a:sym typeface="+mn-lt"/>
                  </a:endParaRPr>
                </a:p>
              </p:txBody>
            </p:sp>
          </p:grpSp>
          <p:grpSp>
            <p:nvGrpSpPr>
              <p:cNvPr id="9" name="组合 8"/>
              <p:cNvGrpSpPr/>
              <p:nvPr/>
            </p:nvGrpSpPr>
            <p:grpSpPr>
              <a:xfrm>
                <a:off x="7045150" y="5472132"/>
                <a:ext cx="2277532" cy="644917"/>
                <a:chOff x="6383867" y="2938763"/>
                <a:chExt cx="2277532" cy="644917"/>
              </a:xfrm>
            </p:grpSpPr>
            <p:sp>
              <p:nvSpPr>
                <p:cNvPr id="16" name="矩形 15"/>
                <p:cNvSpPr/>
                <p:nvPr/>
              </p:nvSpPr>
              <p:spPr>
                <a:xfrm>
                  <a:off x="6383867" y="3193592"/>
                  <a:ext cx="1227667" cy="2862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Expander</a:t>
                  </a:r>
                  <a:endParaRPr lang="en-US" altLang="zh-CN" sz="1600" dirty="0">
                    <a:solidFill>
                      <a:schemeClr val="tx1"/>
                    </a:solidFill>
                    <a:latin typeface="Huawei Sans" panose="020C0503030203020204" pitchFamily="34" charset="0"/>
                    <a:cs typeface="+mn-ea"/>
                    <a:sym typeface="+mn-lt"/>
                  </a:endParaRPr>
                </a:p>
              </p:txBody>
            </p:sp>
            <p:sp>
              <p:nvSpPr>
                <p:cNvPr id="17" name="圆柱形 16"/>
                <p:cNvSpPr/>
                <p:nvPr/>
              </p:nvSpPr>
              <p:spPr>
                <a:xfrm>
                  <a:off x="8111067" y="2938763"/>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18" name="肘形连接符 17"/>
                <p:cNvCxnSpPr>
                  <a:stCxn id="17" idx="2"/>
                </p:cNvCxnSpPr>
                <p:nvPr/>
              </p:nvCxnSpPr>
              <p:spPr>
                <a:xfrm rot="10800000" flipV="1">
                  <a:off x="7611535" y="3066178"/>
                  <a:ext cx="499532" cy="1950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圆柱形 18"/>
                <p:cNvSpPr/>
                <p:nvPr/>
              </p:nvSpPr>
              <p:spPr>
                <a:xfrm>
                  <a:off x="8221133" y="306617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20" name="圆柱形 19"/>
                <p:cNvSpPr/>
                <p:nvPr/>
              </p:nvSpPr>
              <p:spPr>
                <a:xfrm>
                  <a:off x="8331200" y="3201437"/>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21" name="圆柱形 20"/>
                <p:cNvSpPr/>
                <p:nvPr/>
              </p:nvSpPr>
              <p:spPr>
                <a:xfrm>
                  <a:off x="8441266" y="3328851"/>
                  <a:ext cx="220133" cy="254829"/>
                </a:xfrm>
                <a:prstGeom prst="can">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22" name="肘形连接符 21"/>
                <p:cNvCxnSpPr>
                  <a:stCxn id="19" idx="2"/>
                </p:cNvCxnSpPr>
                <p:nvPr/>
              </p:nvCxnSpPr>
              <p:spPr>
                <a:xfrm rot="10800000" flipV="1">
                  <a:off x="7611537" y="3193592"/>
                  <a:ext cx="609597" cy="9752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肘形连接符 22"/>
                <p:cNvCxnSpPr>
                  <a:stCxn id="20" idx="2"/>
                  <a:endCxn id="16" idx="3"/>
                </p:cNvCxnSpPr>
                <p:nvPr/>
              </p:nvCxnSpPr>
              <p:spPr>
                <a:xfrm rot="10800000" flipV="1">
                  <a:off x="7611534" y="3328852"/>
                  <a:ext cx="719666" cy="784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21" idx="2"/>
                </p:cNvCxnSpPr>
                <p:nvPr/>
              </p:nvCxnSpPr>
              <p:spPr>
                <a:xfrm rot="10800000">
                  <a:off x="7611536" y="3388636"/>
                  <a:ext cx="829731" cy="676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直接连接符 9"/>
              <p:cNvCxnSpPr>
                <a:stCxn id="16" idx="1"/>
              </p:cNvCxnSpPr>
              <p:nvPr/>
            </p:nvCxnSpPr>
            <p:spPr>
              <a:xfrm flipH="1">
                <a:off x="3971048" y="5870065"/>
                <a:ext cx="30741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800608" y="5403314"/>
                <a:ext cx="3029077" cy="791895"/>
              </a:xfrm>
              <a:prstGeom prst="rect">
                <a:avLst/>
              </a:prstGeom>
              <a:no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2" name="文本框 11"/>
              <p:cNvSpPr txBox="1"/>
              <p:nvPr/>
            </p:nvSpPr>
            <p:spPr>
              <a:xfrm>
                <a:off x="5609095" y="5593067"/>
                <a:ext cx="1000662" cy="314422"/>
              </a:xfrm>
              <a:prstGeom prst="rect">
                <a:avLst/>
              </a:prstGeom>
              <a:noFill/>
            </p:spPr>
            <p:txBody>
              <a:bodyPr wrap="square" rtlCol="0">
                <a:noAutofit/>
              </a:bodyPr>
              <a:lstStyle/>
              <a:p>
                <a:pPr fontAlgn="ctr"/>
                <a:r>
                  <a:rPr lang="en-US" sz="1200" u="none" dirty="0">
                    <a:latin typeface="Huawei Sans" panose="020C0503030203020204" pitchFamily="34" charset="0"/>
                  </a:rPr>
                  <a:t>Read Data</a:t>
                </a:r>
              </a:p>
            </p:txBody>
          </p:sp>
          <p:sp>
            <p:nvSpPr>
              <p:cNvPr id="13" name="文本框 12"/>
              <p:cNvSpPr txBox="1"/>
              <p:nvPr/>
            </p:nvSpPr>
            <p:spPr>
              <a:xfrm>
                <a:off x="4342336" y="5874669"/>
                <a:ext cx="1059914" cy="314422"/>
              </a:xfrm>
              <a:prstGeom prst="rect">
                <a:avLst/>
              </a:prstGeom>
              <a:noFill/>
            </p:spPr>
            <p:txBody>
              <a:bodyPr wrap="square" rtlCol="0">
                <a:noAutofit/>
              </a:bodyPr>
              <a:lstStyle/>
              <a:p>
                <a:pPr fontAlgn="ctr"/>
                <a:r>
                  <a:rPr lang="en-US" sz="1200" u="none" dirty="0">
                    <a:latin typeface="Huawei Sans" panose="020C0503030203020204" pitchFamily="34" charset="0"/>
                  </a:rPr>
                  <a:t>Commands</a:t>
                </a:r>
              </a:p>
            </p:txBody>
          </p:sp>
          <p:sp>
            <p:nvSpPr>
              <p:cNvPr id="14" name="右箭头 13"/>
              <p:cNvSpPr/>
              <p:nvPr/>
            </p:nvSpPr>
            <p:spPr>
              <a:xfrm>
                <a:off x="5336813" y="5937166"/>
                <a:ext cx="1268126" cy="951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5" name="左箭头 14"/>
              <p:cNvSpPr/>
              <p:nvPr/>
            </p:nvSpPr>
            <p:spPr>
              <a:xfrm>
                <a:off x="4365648" y="5699825"/>
                <a:ext cx="1212257" cy="97546"/>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grpSp>
      </p:grpSp>
    </p:spTree>
    <p:extLst>
      <p:ext uri="{BB962C8B-B14F-4D97-AF65-F5344CB8AC3E}">
        <p14:creationId xmlns:p14="http://schemas.microsoft.com/office/powerpoint/2010/main" val="107039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Scalability of SAS</a:t>
            </a:r>
            <a:endParaRPr lang="en-US" altLang="zh-CN" dirty="0">
              <a:latin typeface="Huawei Sans" panose="020C0503030203020204" pitchFamily="34" charset="0"/>
              <a:sym typeface="+mn-lt"/>
            </a:endParaRPr>
          </a:p>
        </p:txBody>
      </p:sp>
      <p:sp>
        <p:nvSpPr>
          <p:cNvPr id="4" name="文本占位符 3"/>
          <p:cNvSpPr>
            <a:spLocks noGrp="1"/>
          </p:cNvSpPr>
          <p:nvPr>
            <p:ph type="body" sz="quarter" idx="10"/>
          </p:nvPr>
        </p:nvSpPr>
        <p:spPr>
          <a:xfrm>
            <a:off x="455612" y="1052514"/>
            <a:ext cx="11293476" cy="1115249"/>
          </a:xfrm>
        </p:spPr>
        <p:txBody>
          <a:bodyPr wrap="square">
            <a:noAutofit/>
          </a:bodyPr>
          <a:lstStyle/>
          <a:p>
            <a:r>
              <a:rPr lang="en-US" u="none" dirty="0">
                <a:latin typeface="Huawei Sans" panose="020C0503030203020204" pitchFamily="34" charset="0"/>
              </a:rPr>
              <a:t>SAS uses expanders to expand interfaces. One SAS domain supports up to 16,384 disk devices.</a:t>
            </a:r>
            <a:endParaRPr lang="en-US" altLang="zh-CN" dirty="0">
              <a:latin typeface="Huawei Sans" panose="020C0503030203020204" pitchFamily="34" charset="0"/>
              <a:sym typeface="+mn-lt"/>
            </a:endParaRPr>
          </a:p>
        </p:txBody>
      </p:sp>
      <p:grpSp>
        <p:nvGrpSpPr>
          <p:cNvPr id="5" name="组合 4"/>
          <p:cNvGrpSpPr/>
          <p:nvPr/>
        </p:nvGrpSpPr>
        <p:grpSpPr>
          <a:xfrm>
            <a:off x="3397815" y="2371046"/>
            <a:ext cx="5151421" cy="3643937"/>
            <a:chOff x="1500089" y="2231350"/>
            <a:chExt cx="5437181" cy="4080774"/>
          </a:xfrm>
        </p:grpSpPr>
        <p:sp>
          <p:nvSpPr>
            <p:cNvPr id="6" name="Line 139"/>
            <p:cNvSpPr>
              <a:spLocks noChangeShapeType="1"/>
            </p:cNvSpPr>
            <p:nvPr/>
          </p:nvSpPr>
          <p:spPr bwMode="auto">
            <a:xfrm>
              <a:off x="2469180" y="4197673"/>
              <a:ext cx="228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nvGrpSpPr>
            <p:cNvPr id="7" name="Group 17"/>
            <p:cNvGrpSpPr>
              <a:grpSpLocks/>
            </p:cNvGrpSpPr>
            <p:nvPr/>
          </p:nvGrpSpPr>
          <p:grpSpPr bwMode="auto">
            <a:xfrm>
              <a:off x="1500089" y="3848133"/>
              <a:ext cx="1055689" cy="731838"/>
              <a:chOff x="3268" y="2507"/>
              <a:chExt cx="665" cy="461"/>
            </a:xfrm>
          </p:grpSpPr>
          <p:sp>
            <p:nvSpPr>
              <p:cNvPr id="94" name="Rectangle 10"/>
              <p:cNvSpPr>
                <a:spLocks noChangeArrowheads="1"/>
              </p:cNvSpPr>
              <p:nvPr/>
            </p:nvSpPr>
            <p:spPr bwMode="auto">
              <a:xfrm>
                <a:off x="3312" y="2507"/>
                <a:ext cx="576" cy="461"/>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95" name="Text Box 11"/>
              <p:cNvSpPr txBox="1">
                <a:spLocks noChangeArrowheads="1"/>
              </p:cNvSpPr>
              <p:nvPr/>
            </p:nvSpPr>
            <p:spPr bwMode="auto">
              <a:xfrm>
                <a:off x="3268" y="2524"/>
                <a:ext cx="665"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sz="1400" u="none" dirty="0">
                    <a:latin typeface="Huawei Sans" panose="020C0503030203020204" pitchFamily="34" charset="0"/>
                  </a:rPr>
                  <a:t>SAS RAID</a:t>
                </a:r>
                <a:endParaRPr lang="en-US" altLang="nl-NL" sz="1400" dirty="0">
                  <a:latin typeface="Huawei Sans" panose="020C0503030203020204" pitchFamily="34" charset="0"/>
                  <a:cs typeface="+mn-ea"/>
                  <a:sym typeface="+mn-lt"/>
                </a:endParaRPr>
              </a:p>
              <a:p>
                <a:pPr algn="ctr" fontAlgn="ctr"/>
                <a:r>
                  <a:rPr lang="en-US" sz="1400" u="none" dirty="0">
                    <a:latin typeface="Huawei Sans" panose="020C0503030203020204" pitchFamily="34" charset="0"/>
                  </a:rPr>
                  <a:t>Controller</a:t>
                </a:r>
              </a:p>
            </p:txBody>
          </p:sp>
        </p:grpSp>
        <p:sp>
          <p:nvSpPr>
            <p:cNvPr id="8" name="Text Box 12"/>
            <p:cNvSpPr txBox="1">
              <a:spLocks noChangeArrowheads="1"/>
            </p:cNvSpPr>
            <p:nvPr/>
          </p:nvSpPr>
          <p:spPr bwMode="auto">
            <a:xfrm>
              <a:off x="4187191" y="2511459"/>
              <a:ext cx="991807" cy="3446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u="none" dirty="0">
                  <a:latin typeface="Huawei Sans" panose="020C0503030203020204" pitchFamily="34" charset="0"/>
                </a:rPr>
                <a:t>Expander</a:t>
              </a:r>
            </a:p>
          </p:txBody>
        </p:sp>
        <p:sp>
          <p:nvSpPr>
            <p:cNvPr id="9" name="Text Box 13"/>
            <p:cNvSpPr txBox="1">
              <a:spLocks noChangeArrowheads="1"/>
            </p:cNvSpPr>
            <p:nvPr/>
          </p:nvSpPr>
          <p:spPr bwMode="auto">
            <a:xfrm>
              <a:off x="4187191" y="2941353"/>
              <a:ext cx="991807" cy="3446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u="none" dirty="0">
                  <a:latin typeface="Huawei Sans" panose="020C0503030203020204" pitchFamily="34" charset="0"/>
                </a:rPr>
                <a:t>Expander</a:t>
              </a:r>
            </a:p>
          </p:txBody>
        </p:sp>
        <p:sp>
          <p:nvSpPr>
            <p:cNvPr id="10" name="Text Box 14"/>
            <p:cNvSpPr txBox="1">
              <a:spLocks noChangeArrowheads="1"/>
            </p:cNvSpPr>
            <p:nvPr/>
          </p:nvSpPr>
          <p:spPr bwMode="auto">
            <a:xfrm>
              <a:off x="4187191" y="3384836"/>
              <a:ext cx="991807" cy="3446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u="none" dirty="0">
                  <a:latin typeface="Huawei Sans" panose="020C0503030203020204" pitchFamily="34" charset="0"/>
                </a:rPr>
                <a:t>Expander</a:t>
              </a:r>
            </a:p>
          </p:txBody>
        </p:sp>
        <p:sp>
          <p:nvSpPr>
            <p:cNvPr id="11" name="Text Box 18"/>
            <p:cNvSpPr txBox="1">
              <a:spLocks noChangeArrowheads="1"/>
            </p:cNvSpPr>
            <p:nvPr/>
          </p:nvSpPr>
          <p:spPr bwMode="auto">
            <a:xfrm>
              <a:off x="2715790" y="4052917"/>
              <a:ext cx="991807" cy="3446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u="none" dirty="0">
                  <a:latin typeface="Huawei Sans" panose="020C0503030203020204" pitchFamily="34" charset="0"/>
                </a:rPr>
                <a:t>Expander</a:t>
              </a:r>
            </a:p>
          </p:txBody>
        </p:sp>
        <p:sp>
          <p:nvSpPr>
            <p:cNvPr id="12" name="Text Box 118"/>
            <p:cNvSpPr txBox="1">
              <a:spLocks noChangeArrowheads="1"/>
            </p:cNvSpPr>
            <p:nvPr/>
          </p:nvSpPr>
          <p:spPr bwMode="auto">
            <a:xfrm>
              <a:off x="4383851" y="2231350"/>
              <a:ext cx="598487" cy="34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u="none" dirty="0">
                  <a:latin typeface="Huawei Sans" panose="020C0503030203020204" pitchFamily="34" charset="0"/>
                </a:rPr>
                <a:t>1</a:t>
              </a:r>
            </a:p>
          </p:txBody>
        </p:sp>
        <p:sp>
          <p:nvSpPr>
            <p:cNvPr id="13" name="Line 119"/>
            <p:cNvSpPr>
              <a:spLocks noChangeShapeType="1"/>
            </p:cNvSpPr>
            <p:nvPr/>
          </p:nvSpPr>
          <p:spPr bwMode="auto">
            <a:xfrm>
              <a:off x="4646507" y="3795302"/>
              <a:ext cx="0" cy="118872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14" name="Line 124"/>
            <p:cNvSpPr>
              <a:spLocks noChangeShapeType="1"/>
            </p:cNvSpPr>
            <p:nvPr/>
          </p:nvSpPr>
          <p:spPr bwMode="auto">
            <a:xfrm>
              <a:off x="3862282" y="2678145"/>
              <a:ext cx="2857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15" name="Line 125"/>
            <p:cNvSpPr>
              <a:spLocks noChangeShapeType="1"/>
            </p:cNvSpPr>
            <p:nvPr/>
          </p:nvSpPr>
          <p:spPr bwMode="auto">
            <a:xfrm>
              <a:off x="3962295" y="3106770"/>
              <a:ext cx="2047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16" name="Line 126"/>
            <p:cNvSpPr>
              <a:spLocks noChangeShapeType="1"/>
            </p:cNvSpPr>
            <p:nvPr/>
          </p:nvSpPr>
          <p:spPr bwMode="auto">
            <a:xfrm>
              <a:off x="4052782" y="3544920"/>
              <a:ext cx="128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17" name="Line 127"/>
            <p:cNvSpPr>
              <a:spLocks noChangeShapeType="1"/>
            </p:cNvSpPr>
            <p:nvPr/>
          </p:nvSpPr>
          <p:spPr bwMode="auto">
            <a:xfrm>
              <a:off x="4053163" y="3541745"/>
              <a:ext cx="0" cy="6766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18" name="Line 128"/>
            <p:cNvSpPr>
              <a:spLocks noChangeShapeType="1"/>
            </p:cNvSpPr>
            <p:nvPr/>
          </p:nvSpPr>
          <p:spPr bwMode="auto">
            <a:xfrm>
              <a:off x="3961723" y="3103595"/>
              <a:ext cx="572" cy="103124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19" name="Line 129"/>
            <p:cNvSpPr>
              <a:spLocks noChangeShapeType="1"/>
            </p:cNvSpPr>
            <p:nvPr/>
          </p:nvSpPr>
          <p:spPr bwMode="auto">
            <a:xfrm>
              <a:off x="3870283" y="2679733"/>
              <a:ext cx="0" cy="1381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0" name="Line 130"/>
            <p:cNvSpPr>
              <a:spLocks noChangeShapeType="1"/>
            </p:cNvSpPr>
            <p:nvPr/>
          </p:nvSpPr>
          <p:spPr bwMode="auto">
            <a:xfrm>
              <a:off x="3686070" y="4054508"/>
              <a:ext cx="18288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1" name="Line 131"/>
            <p:cNvSpPr>
              <a:spLocks noChangeShapeType="1"/>
            </p:cNvSpPr>
            <p:nvPr/>
          </p:nvSpPr>
          <p:spPr bwMode="auto">
            <a:xfrm>
              <a:off x="3686070" y="4134836"/>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2" name="Line 132"/>
            <p:cNvSpPr>
              <a:spLocks noChangeShapeType="1"/>
            </p:cNvSpPr>
            <p:nvPr/>
          </p:nvSpPr>
          <p:spPr bwMode="auto">
            <a:xfrm>
              <a:off x="3686069" y="4215164"/>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3" name="Line 133"/>
            <p:cNvSpPr>
              <a:spLocks noChangeShapeType="1"/>
            </p:cNvSpPr>
            <p:nvPr/>
          </p:nvSpPr>
          <p:spPr bwMode="auto">
            <a:xfrm>
              <a:off x="3686070" y="4295492"/>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4" name="Line 134"/>
            <p:cNvSpPr>
              <a:spLocks noChangeShapeType="1"/>
            </p:cNvSpPr>
            <p:nvPr/>
          </p:nvSpPr>
          <p:spPr bwMode="auto">
            <a:xfrm>
              <a:off x="3686069" y="4375818"/>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5" name="Text Box 15"/>
            <p:cNvSpPr txBox="1">
              <a:spLocks noChangeArrowheads="1"/>
            </p:cNvSpPr>
            <p:nvPr/>
          </p:nvSpPr>
          <p:spPr bwMode="auto">
            <a:xfrm>
              <a:off x="4187191" y="5461038"/>
              <a:ext cx="991807" cy="3446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u="none" dirty="0">
                  <a:latin typeface="Huawei Sans" panose="020C0503030203020204" pitchFamily="34" charset="0"/>
                </a:rPr>
                <a:t>Expander</a:t>
              </a:r>
            </a:p>
          </p:txBody>
        </p:sp>
        <p:sp>
          <p:nvSpPr>
            <p:cNvPr id="26" name="Text Box 16"/>
            <p:cNvSpPr txBox="1">
              <a:spLocks noChangeArrowheads="1"/>
            </p:cNvSpPr>
            <p:nvPr/>
          </p:nvSpPr>
          <p:spPr bwMode="auto">
            <a:xfrm>
              <a:off x="4187191" y="5032413"/>
              <a:ext cx="991807" cy="3446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u="none" dirty="0">
                  <a:latin typeface="Huawei Sans" panose="020C0503030203020204" pitchFamily="34" charset="0"/>
                </a:rPr>
                <a:t>Expander</a:t>
              </a:r>
            </a:p>
          </p:txBody>
        </p:sp>
        <p:sp>
          <p:nvSpPr>
            <p:cNvPr id="27" name="Line 100"/>
            <p:cNvSpPr>
              <a:spLocks noChangeShapeType="1"/>
            </p:cNvSpPr>
            <p:nvPr/>
          </p:nvSpPr>
          <p:spPr bwMode="auto">
            <a:xfrm>
              <a:off x="5213245" y="5030191"/>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8" name="Line 101"/>
            <p:cNvSpPr>
              <a:spLocks noChangeShapeType="1"/>
            </p:cNvSpPr>
            <p:nvPr/>
          </p:nvSpPr>
          <p:spPr bwMode="auto">
            <a:xfrm flipV="1">
              <a:off x="5483120" y="4699037"/>
              <a:ext cx="0" cy="33337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29" name="Line 102"/>
            <p:cNvSpPr>
              <a:spLocks noChangeShapeType="1"/>
            </p:cNvSpPr>
            <p:nvPr/>
          </p:nvSpPr>
          <p:spPr bwMode="auto">
            <a:xfrm>
              <a:off x="5483547" y="4699038"/>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0" name="Line 103"/>
            <p:cNvSpPr>
              <a:spLocks noChangeShapeType="1"/>
            </p:cNvSpPr>
            <p:nvPr/>
          </p:nvSpPr>
          <p:spPr bwMode="auto">
            <a:xfrm>
              <a:off x="5213245" y="5108931"/>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1" name="Line 104"/>
            <p:cNvSpPr>
              <a:spLocks noChangeShapeType="1"/>
            </p:cNvSpPr>
            <p:nvPr/>
          </p:nvSpPr>
          <p:spPr bwMode="auto">
            <a:xfrm>
              <a:off x="5213245" y="5187671"/>
              <a:ext cx="457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2" name="Line 105"/>
            <p:cNvSpPr>
              <a:spLocks noChangeShapeType="1"/>
            </p:cNvSpPr>
            <p:nvPr/>
          </p:nvSpPr>
          <p:spPr bwMode="auto">
            <a:xfrm>
              <a:off x="5213245" y="5266411"/>
              <a:ext cx="3657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3" name="Line 106"/>
            <p:cNvSpPr>
              <a:spLocks noChangeShapeType="1"/>
            </p:cNvSpPr>
            <p:nvPr/>
          </p:nvSpPr>
          <p:spPr bwMode="auto">
            <a:xfrm>
              <a:off x="5213245" y="5345151"/>
              <a:ext cx="2743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4" name="Line 107"/>
            <p:cNvSpPr>
              <a:spLocks noChangeShapeType="1"/>
            </p:cNvSpPr>
            <p:nvPr/>
          </p:nvSpPr>
          <p:spPr bwMode="auto">
            <a:xfrm flipV="1">
              <a:off x="5580592" y="4980026"/>
              <a:ext cx="0" cy="12801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5" name="Line 108"/>
            <p:cNvSpPr>
              <a:spLocks noChangeShapeType="1"/>
            </p:cNvSpPr>
            <p:nvPr/>
          </p:nvSpPr>
          <p:spPr bwMode="auto">
            <a:xfrm flipV="1">
              <a:off x="5578370" y="5266411"/>
              <a:ext cx="0" cy="37903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6" name="Line 109"/>
            <p:cNvSpPr>
              <a:spLocks noChangeShapeType="1"/>
            </p:cNvSpPr>
            <p:nvPr/>
          </p:nvSpPr>
          <p:spPr bwMode="auto">
            <a:xfrm flipV="1">
              <a:off x="5483120" y="5341976"/>
              <a:ext cx="0" cy="6334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7" name="Line 110"/>
            <p:cNvSpPr>
              <a:spLocks noChangeShapeType="1"/>
            </p:cNvSpPr>
            <p:nvPr/>
          </p:nvSpPr>
          <p:spPr bwMode="auto">
            <a:xfrm>
              <a:off x="5487882" y="5975388"/>
              <a:ext cx="685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8" name="Line 111"/>
            <p:cNvSpPr>
              <a:spLocks noChangeShapeType="1"/>
            </p:cNvSpPr>
            <p:nvPr/>
          </p:nvSpPr>
          <p:spPr bwMode="auto">
            <a:xfrm>
              <a:off x="5584719" y="4983201"/>
              <a:ext cx="1169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39" name="Line 112"/>
            <p:cNvSpPr>
              <a:spLocks noChangeShapeType="1"/>
            </p:cNvSpPr>
            <p:nvPr/>
          </p:nvSpPr>
          <p:spPr bwMode="auto">
            <a:xfrm>
              <a:off x="5584720" y="5640426"/>
              <a:ext cx="116998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40" name="Line 113"/>
            <p:cNvSpPr>
              <a:spLocks noChangeShapeType="1"/>
            </p:cNvSpPr>
            <p:nvPr/>
          </p:nvSpPr>
          <p:spPr bwMode="auto">
            <a:xfrm flipV="1">
              <a:off x="5667270" y="5194338"/>
              <a:ext cx="0" cy="146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41" name="Line 114"/>
            <p:cNvSpPr>
              <a:spLocks noChangeShapeType="1"/>
            </p:cNvSpPr>
            <p:nvPr/>
          </p:nvSpPr>
          <p:spPr bwMode="auto">
            <a:xfrm>
              <a:off x="5665682" y="5335626"/>
              <a:ext cx="5175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42" name="Text Box 117"/>
            <p:cNvSpPr txBox="1">
              <a:spLocks noChangeArrowheads="1"/>
            </p:cNvSpPr>
            <p:nvPr/>
          </p:nvSpPr>
          <p:spPr bwMode="auto">
            <a:xfrm>
              <a:off x="4383851" y="5834896"/>
              <a:ext cx="598487" cy="34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1400" u="none" dirty="0">
                  <a:latin typeface="Huawei Sans" panose="020C0503030203020204" pitchFamily="34" charset="0"/>
                </a:rPr>
                <a:t>128</a:t>
              </a:r>
            </a:p>
          </p:txBody>
        </p:sp>
        <p:grpSp>
          <p:nvGrpSpPr>
            <p:cNvPr id="43" name="Group 67"/>
            <p:cNvGrpSpPr>
              <a:grpSpLocks/>
            </p:cNvGrpSpPr>
            <p:nvPr/>
          </p:nvGrpSpPr>
          <p:grpSpPr bwMode="auto">
            <a:xfrm>
              <a:off x="6037157" y="4430751"/>
              <a:ext cx="349250" cy="458787"/>
              <a:chOff x="3624" y="2931"/>
              <a:chExt cx="220" cy="289"/>
            </a:xfrm>
          </p:grpSpPr>
          <p:grpSp>
            <p:nvGrpSpPr>
              <p:cNvPr id="87" name="Group 53"/>
              <p:cNvGrpSpPr>
                <a:grpSpLocks/>
              </p:cNvGrpSpPr>
              <p:nvPr/>
            </p:nvGrpSpPr>
            <p:grpSpPr bwMode="auto">
              <a:xfrm>
                <a:off x="3625" y="2931"/>
                <a:ext cx="219" cy="289"/>
                <a:chOff x="3354" y="2753"/>
                <a:chExt cx="219" cy="289"/>
              </a:xfrm>
            </p:grpSpPr>
            <p:sp>
              <p:nvSpPr>
                <p:cNvPr id="89" name="Oval 54"/>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90" name="Oval 55"/>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91" name="Rectangle 56"/>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92" name="Line 57"/>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93" name="Line 58"/>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sp>
            <p:nvSpPr>
              <p:cNvPr id="88" name="Freeform 59"/>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grpSp>
          <p:nvGrpSpPr>
            <p:cNvPr id="44" name="Group 68"/>
            <p:cNvGrpSpPr>
              <a:grpSpLocks/>
            </p:cNvGrpSpPr>
            <p:nvPr/>
          </p:nvGrpSpPr>
          <p:grpSpPr bwMode="auto">
            <a:xfrm>
              <a:off x="6037157" y="5075276"/>
              <a:ext cx="349250" cy="458787"/>
              <a:chOff x="3624" y="2931"/>
              <a:chExt cx="220" cy="289"/>
            </a:xfrm>
          </p:grpSpPr>
          <p:grpSp>
            <p:nvGrpSpPr>
              <p:cNvPr id="80" name="Group 69"/>
              <p:cNvGrpSpPr>
                <a:grpSpLocks/>
              </p:cNvGrpSpPr>
              <p:nvPr/>
            </p:nvGrpSpPr>
            <p:grpSpPr bwMode="auto">
              <a:xfrm>
                <a:off x="3625" y="2931"/>
                <a:ext cx="219" cy="289"/>
                <a:chOff x="3354" y="2753"/>
                <a:chExt cx="219" cy="289"/>
              </a:xfrm>
            </p:grpSpPr>
            <p:sp>
              <p:nvSpPr>
                <p:cNvPr id="82" name="Oval 70"/>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83" name="Oval 71"/>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84" name="Rectangle 72"/>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85" name="Line 73"/>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86" name="Line 74"/>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sp>
            <p:nvSpPr>
              <p:cNvPr id="81" name="Freeform 75"/>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grpSp>
          <p:nvGrpSpPr>
            <p:cNvPr id="45" name="Group 76"/>
            <p:cNvGrpSpPr>
              <a:grpSpLocks/>
            </p:cNvGrpSpPr>
            <p:nvPr/>
          </p:nvGrpSpPr>
          <p:grpSpPr bwMode="auto">
            <a:xfrm>
              <a:off x="6037157" y="5718213"/>
              <a:ext cx="349250" cy="458788"/>
              <a:chOff x="3624" y="2931"/>
              <a:chExt cx="220" cy="289"/>
            </a:xfrm>
          </p:grpSpPr>
          <p:grpSp>
            <p:nvGrpSpPr>
              <p:cNvPr id="73" name="Group 77"/>
              <p:cNvGrpSpPr>
                <a:grpSpLocks/>
              </p:cNvGrpSpPr>
              <p:nvPr/>
            </p:nvGrpSpPr>
            <p:grpSpPr bwMode="auto">
              <a:xfrm>
                <a:off x="3625" y="2931"/>
                <a:ext cx="219" cy="289"/>
                <a:chOff x="3354" y="2753"/>
                <a:chExt cx="219" cy="289"/>
              </a:xfrm>
            </p:grpSpPr>
            <p:sp>
              <p:nvSpPr>
                <p:cNvPr id="75" name="Oval 78"/>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76" name="Oval 79"/>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77" name="Rectangle 80"/>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78" name="Line 81"/>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79" name="Line 82"/>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sp>
            <p:nvSpPr>
              <p:cNvPr id="74" name="Freeform 83"/>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grpSp>
          <p:nvGrpSpPr>
            <p:cNvPr id="46" name="Group 84"/>
            <p:cNvGrpSpPr>
              <a:grpSpLocks/>
            </p:cNvGrpSpPr>
            <p:nvPr/>
          </p:nvGrpSpPr>
          <p:grpSpPr bwMode="auto">
            <a:xfrm>
              <a:off x="6588020" y="4738726"/>
              <a:ext cx="349250" cy="458787"/>
              <a:chOff x="3624" y="2931"/>
              <a:chExt cx="220" cy="289"/>
            </a:xfrm>
          </p:grpSpPr>
          <p:grpSp>
            <p:nvGrpSpPr>
              <p:cNvPr id="66" name="Group 85"/>
              <p:cNvGrpSpPr>
                <a:grpSpLocks/>
              </p:cNvGrpSpPr>
              <p:nvPr/>
            </p:nvGrpSpPr>
            <p:grpSpPr bwMode="auto">
              <a:xfrm>
                <a:off x="3625" y="2931"/>
                <a:ext cx="219" cy="289"/>
                <a:chOff x="3354" y="2753"/>
                <a:chExt cx="219" cy="289"/>
              </a:xfrm>
            </p:grpSpPr>
            <p:sp>
              <p:nvSpPr>
                <p:cNvPr id="68" name="Oval 86"/>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69" name="Oval 87"/>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70" name="Rectangle 88"/>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71" name="Line 89"/>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72" name="Line 90"/>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sp>
            <p:nvSpPr>
              <p:cNvPr id="67" name="Freeform 91"/>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grpSp>
          <p:nvGrpSpPr>
            <p:cNvPr id="47" name="Group 92"/>
            <p:cNvGrpSpPr>
              <a:grpSpLocks/>
            </p:cNvGrpSpPr>
            <p:nvPr/>
          </p:nvGrpSpPr>
          <p:grpSpPr bwMode="auto">
            <a:xfrm>
              <a:off x="6588020" y="5384838"/>
              <a:ext cx="349250" cy="458788"/>
              <a:chOff x="3624" y="2931"/>
              <a:chExt cx="220" cy="289"/>
            </a:xfrm>
          </p:grpSpPr>
          <p:grpSp>
            <p:nvGrpSpPr>
              <p:cNvPr id="59" name="Group 93"/>
              <p:cNvGrpSpPr>
                <a:grpSpLocks/>
              </p:cNvGrpSpPr>
              <p:nvPr/>
            </p:nvGrpSpPr>
            <p:grpSpPr bwMode="auto">
              <a:xfrm>
                <a:off x="3625" y="2931"/>
                <a:ext cx="219" cy="289"/>
                <a:chOff x="3354" y="2753"/>
                <a:chExt cx="219" cy="289"/>
              </a:xfrm>
            </p:grpSpPr>
            <p:sp>
              <p:nvSpPr>
                <p:cNvPr id="61" name="Oval 94"/>
                <p:cNvSpPr>
                  <a:spLocks noChangeArrowheads="1"/>
                </p:cNvSpPr>
                <p:nvPr/>
              </p:nvSpPr>
              <p:spPr bwMode="auto">
                <a:xfrm>
                  <a:off x="3354" y="2753"/>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62" name="Oval 95"/>
                <p:cNvSpPr>
                  <a:spLocks noChangeArrowheads="1"/>
                </p:cNvSpPr>
                <p:nvPr/>
              </p:nvSpPr>
              <p:spPr bwMode="auto">
                <a:xfrm>
                  <a:off x="3354" y="2966"/>
                  <a:ext cx="212" cy="7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63" name="Rectangle 96"/>
                <p:cNvSpPr>
                  <a:spLocks noChangeArrowheads="1"/>
                </p:cNvSpPr>
                <p:nvPr/>
              </p:nvSpPr>
              <p:spPr bwMode="auto">
                <a:xfrm>
                  <a:off x="3354" y="2937"/>
                  <a:ext cx="219" cy="69"/>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dirty="0">
                    <a:latin typeface="Huawei Sans" panose="020C0503030203020204" pitchFamily="34" charset="0"/>
                    <a:cs typeface="+mn-ea"/>
                    <a:sym typeface="+mn-lt"/>
                  </a:endParaRPr>
                </a:p>
              </p:txBody>
            </p:sp>
            <p:sp>
              <p:nvSpPr>
                <p:cNvPr id="64" name="Line 97"/>
                <p:cNvSpPr>
                  <a:spLocks noChangeShapeType="1"/>
                </p:cNvSpPr>
                <p:nvPr/>
              </p:nvSpPr>
              <p:spPr bwMode="auto">
                <a:xfrm flipV="1">
                  <a:off x="335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65" name="Line 98"/>
                <p:cNvSpPr>
                  <a:spLocks noChangeShapeType="1"/>
                </p:cNvSpPr>
                <p:nvPr/>
              </p:nvSpPr>
              <p:spPr bwMode="auto">
                <a:xfrm flipV="1">
                  <a:off x="3564" y="2793"/>
                  <a:ext cx="0" cy="21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sp>
            <p:nvSpPr>
              <p:cNvPr id="60" name="Freeform 99"/>
              <p:cNvSpPr>
                <a:spLocks/>
              </p:cNvSpPr>
              <p:nvPr/>
            </p:nvSpPr>
            <p:spPr bwMode="auto">
              <a:xfrm>
                <a:off x="3624" y="2974"/>
                <a:ext cx="211" cy="243"/>
              </a:xfrm>
              <a:custGeom>
                <a:avLst/>
                <a:gdLst>
                  <a:gd name="T0" fmla="*/ 0 w 211"/>
                  <a:gd name="T1" fmla="*/ 0 h 243"/>
                  <a:gd name="T2" fmla="*/ 13 w 211"/>
                  <a:gd name="T3" fmla="*/ 17 h 243"/>
                  <a:gd name="T4" fmla="*/ 25 w 211"/>
                  <a:gd name="T5" fmla="*/ 20 h 243"/>
                  <a:gd name="T6" fmla="*/ 40 w 211"/>
                  <a:gd name="T7" fmla="*/ 27 h 243"/>
                  <a:gd name="T8" fmla="*/ 63 w 211"/>
                  <a:gd name="T9" fmla="*/ 32 h 243"/>
                  <a:gd name="T10" fmla="*/ 87 w 211"/>
                  <a:gd name="T11" fmla="*/ 35 h 243"/>
                  <a:gd name="T12" fmla="*/ 102 w 211"/>
                  <a:gd name="T13" fmla="*/ 35 h 243"/>
                  <a:gd name="T14" fmla="*/ 123 w 211"/>
                  <a:gd name="T15" fmla="*/ 35 h 243"/>
                  <a:gd name="T16" fmla="*/ 138 w 211"/>
                  <a:gd name="T17" fmla="*/ 33 h 243"/>
                  <a:gd name="T18" fmla="*/ 157 w 211"/>
                  <a:gd name="T19" fmla="*/ 32 h 243"/>
                  <a:gd name="T20" fmla="*/ 178 w 211"/>
                  <a:gd name="T21" fmla="*/ 26 h 243"/>
                  <a:gd name="T22" fmla="*/ 192 w 211"/>
                  <a:gd name="T23" fmla="*/ 20 h 243"/>
                  <a:gd name="T24" fmla="*/ 201 w 211"/>
                  <a:gd name="T25" fmla="*/ 15 h 243"/>
                  <a:gd name="T26" fmla="*/ 211 w 211"/>
                  <a:gd name="T27" fmla="*/ 9 h 243"/>
                  <a:gd name="T28" fmla="*/ 211 w 211"/>
                  <a:gd name="T29" fmla="*/ 213 h 243"/>
                  <a:gd name="T30" fmla="*/ 202 w 211"/>
                  <a:gd name="T31" fmla="*/ 222 h 243"/>
                  <a:gd name="T32" fmla="*/ 189 w 211"/>
                  <a:gd name="T33" fmla="*/ 231 h 243"/>
                  <a:gd name="T34" fmla="*/ 174 w 211"/>
                  <a:gd name="T35" fmla="*/ 236 h 243"/>
                  <a:gd name="T36" fmla="*/ 160 w 211"/>
                  <a:gd name="T37" fmla="*/ 237 h 243"/>
                  <a:gd name="T38" fmla="*/ 147 w 211"/>
                  <a:gd name="T39" fmla="*/ 242 h 243"/>
                  <a:gd name="T40" fmla="*/ 133 w 211"/>
                  <a:gd name="T41" fmla="*/ 242 h 243"/>
                  <a:gd name="T42" fmla="*/ 118 w 211"/>
                  <a:gd name="T43" fmla="*/ 243 h 243"/>
                  <a:gd name="T44" fmla="*/ 105 w 211"/>
                  <a:gd name="T45" fmla="*/ 243 h 243"/>
                  <a:gd name="T46" fmla="*/ 90 w 211"/>
                  <a:gd name="T47" fmla="*/ 243 h 243"/>
                  <a:gd name="T48" fmla="*/ 78 w 211"/>
                  <a:gd name="T49" fmla="*/ 243 h 243"/>
                  <a:gd name="T50" fmla="*/ 63 w 211"/>
                  <a:gd name="T51" fmla="*/ 240 h 243"/>
                  <a:gd name="T52" fmla="*/ 46 w 211"/>
                  <a:gd name="T53" fmla="*/ 240 h 243"/>
                  <a:gd name="T54" fmla="*/ 34 w 211"/>
                  <a:gd name="T55" fmla="*/ 236 h 243"/>
                  <a:gd name="T56" fmla="*/ 18 w 211"/>
                  <a:gd name="T57" fmla="*/ 227 h 243"/>
                  <a:gd name="T58" fmla="*/ 15 w 211"/>
                  <a:gd name="T59" fmla="*/ 225 h 243"/>
                  <a:gd name="T60" fmla="*/ 1 w 211"/>
                  <a:gd name="T61" fmla="*/ 218 h 243"/>
                  <a:gd name="T62" fmla="*/ 0 w 211"/>
                  <a:gd name="T6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243">
                    <a:moveTo>
                      <a:pt x="0" y="0"/>
                    </a:moveTo>
                    <a:lnTo>
                      <a:pt x="13" y="17"/>
                    </a:lnTo>
                    <a:lnTo>
                      <a:pt x="25" y="20"/>
                    </a:lnTo>
                    <a:lnTo>
                      <a:pt x="40" y="27"/>
                    </a:lnTo>
                    <a:lnTo>
                      <a:pt x="63" y="32"/>
                    </a:lnTo>
                    <a:lnTo>
                      <a:pt x="87" y="35"/>
                    </a:lnTo>
                    <a:lnTo>
                      <a:pt x="102" y="35"/>
                    </a:lnTo>
                    <a:lnTo>
                      <a:pt x="123" y="35"/>
                    </a:lnTo>
                    <a:lnTo>
                      <a:pt x="138" y="33"/>
                    </a:lnTo>
                    <a:lnTo>
                      <a:pt x="157" y="32"/>
                    </a:lnTo>
                    <a:lnTo>
                      <a:pt x="178" y="26"/>
                    </a:lnTo>
                    <a:lnTo>
                      <a:pt x="192" y="20"/>
                    </a:lnTo>
                    <a:lnTo>
                      <a:pt x="201" y="15"/>
                    </a:lnTo>
                    <a:lnTo>
                      <a:pt x="211" y="9"/>
                    </a:lnTo>
                    <a:lnTo>
                      <a:pt x="211" y="213"/>
                    </a:lnTo>
                    <a:lnTo>
                      <a:pt x="202" y="222"/>
                    </a:lnTo>
                    <a:lnTo>
                      <a:pt x="189" y="231"/>
                    </a:lnTo>
                    <a:lnTo>
                      <a:pt x="174" y="236"/>
                    </a:lnTo>
                    <a:lnTo>
                      <a:pt x="160" y="237"/>
                    </a:lnTo>
                    <a:lnTo>
                      <a:pt x="147" y="242"/>
                    </a:lnTo>
                    <a:lnTo>
                      <a:pt x="133" y="242"/>
                    </a:lnTo>
                    <a:lnTo>
                      <a:pt x="118" y="243"/>
                    </a:lnTo>
                    <a:lnTo>
                      <a:pt x="105" y="243"/>
                    </a:lnTo>
                    <a:lnTo>
                      <a:pt x="90" y="243"/>
                    </a:lnTo>
                    <a:lnTo>
                      <a:pt x="78" y="243"/>
                    </a:lnTo>
                    <a:lnTo>
                      <a:pt x="63" y="240"/>
                    </a:lnTo>
                    <a:lnTo>
                      <a:pt x="46" y="240"/>
                    </a:lnTo>
                    <a:lnTo>
                      <a:pt x="34" y="236"/>
                    </a:lnTo>
                    <a:lnTo>
                      <a:pt x="18" y="227"/>
                    </a:lnTo>
                    <a:lnTo>
                      <a:pt x="15" y="225"/>
                    </a:lnTo>
                    <a:lnTo>
                      <a:pt x="1" y="218"/>
                    </a:lnTo>
                    <a:lnTo>
                      <a:pt x="0" y="0"/>
                    </a:lnTo>
                    <a:close/>
                  </a:path>
                </a:pathLst>
              </a:custGeom>
              <a:solidFill>
                <a:srgbClr val="FF99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sp>
          <p:nvSpPr>
            <p:cNvPr id="48" name="Text Box 115"/>
            <p:cNvSpPr txBox="1">
              <a:spLocks noChangeArrowheads="1"/>
            </p:cNvSpPr>
            <p:nvPr/>
          </p:nvSpPr>
          <p:spPr bwMode="auto">
            <a:xfrm>
              <a:off x="5707750" y="4367252"/>
              <a:ext cx="301502" cy="34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u="none" dirty="0">
                  <a:latin typeface="Huawei Sans" panose="020C0503030203020204" pitchFamily="34" charset="0"/>
                </a:rPr>
                <a:t>1</a:t>
              </a:r>
            </a:p>
          </p:txBody>
        </p:sp>
        <p:sp>
          <p:nvSpPr>
            <p:cNvPr id="49" name="Text Box 116"/>
            <p:cNvSpPr txBox="1">
              <a:spLocks noChangeArrowheads="1"/>
            </p:cNvSpPr>
            <p:nvPr/>
          </p:nvSpPr>
          <p:spPr bwMode="auto">
            <a:xfrm>
              <a:off x="5611708" y="5967451"/>
              <a:ext cx="598488" cy="34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sz="1400" u="none" dirty="0">
                  <a:latin typeface="Huawei Sans" panose="020C0503030203020204" pitchFamily="34" charset="0"/>
                </a:rPr>
                <a:t>128</a:t>
              </a:r>
            </a:p>
          </p:txBody>
        </p:sp>
        <p:sp>
          <p:nvSpPr>
            <p:cNvPr id="50" name="Line 120"/>
            <p:cNvSpPr>
              <a:spLocks noChangeShapeType="1"/>
            </p:cNvSpPr>
            <p:nvPr/>
          </p:nvSpPr>
          <p:spPr bwMode="auto">
            <a:xfrm>
              <a:off x="5856182" y="5080038"/>
              <a:ext cx="0" cy="1952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51" name="Line 121"/>
            <p:cNvSpPr>
              <a:spLocks noChangeShapeType="1"/>
            </p:cNvSpPr>
            <p:nvPr/>
          </p:nvSpPr>
          <p:spPr bwMode="auto">
            <a:xfrm>
              <a:off x="5856182" y="4760952"/>
              <a:ext cx="0" cy="195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52" name="Line 122"/>
            <p:cNvSpPr>
              <a:spLocks noChangeShapeType="1"/>
            </p:cNvSpPr>
            <p:nvPr/>
          </p:nvSpPr>
          <p:spPr bwMode="auto">
            <a:xfrm>
              <a:off x="5856182" y="5408653"/>
              <a:ext cx="0" cy="1952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53" name="Line 123"/>
            <p:cNvSpPr>
              <a:spLocks noChangeShapeType="1"/>
            </p:cNvSpPr>
            <p:nvPr/>
          </p:nvSpPr>
          <p:spPr bwMode="auto">
            <a:xfrm>
              <a:off x="5856182" y="5737265"/>
              <a:ext cx="0" cy="1952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54" name="Line 135"/>
            <p:cNvSpPr>
              <a:spLocks noChangeShapeType="1"/>
            </p:cNvSpPr>
            <p:nvPr/>
          </p:nvSpPr>
          <p:spPr bwMode="auto">
            <a:xfrm>
              <a:off x="4053163" y="5187163"/>
              <a:ext cx="12801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55" name="Line 136"/>
            <p:cNvSpPr>
              <a:spLocks noChangeShapeType="1"/>
            </p:cNvSpPr>
            <p:nvPr/>
          </p:nvSpPr>
          <p:spPr bwMode="auto">
            <a:xfrm>
              <a:off x="3961723" y="5626138"/>
              <a:ext cx="20116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56" name="Line 137"/>
            <p:cNvSpPr>
              <a:spLocks noChangeShapeType="1"/>
            </p:cNvSpPr>
            <p:nvPr/>
          </p:nvSpPr>
          <p:spPr bwMode="auto">
            <a:xfrm>
              <a:off x="3960389" y="4375819"/>
              <a:ext cx="1906" cy="124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57" name="Line 138"/>
            <p:cNvSpPr>
              <a:spLocks noChangeShapeType="1"/>
            </p:cNvSpPr>
            <p:nvPr/>
          </p:nvSpPr>
          <p:spPr bwMode="auto">
            <a:xfrm flipH="1">
              <a:off x="4051830" y="4295492"/>
              <a:ext cx="0" cy="8988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77060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8787" y="125365"/>
            <a:ext cx="11293475" cy="497095"/>
          </a:xfrm>
        </p:spPr>
        <p:txBody>
          <a:bodyPr wrap="square">
            <a:noAutofit/>
          </a:bodyPr>
          <a:lstStyle/>
          <a:p>
            <a:pPr fontAlgn="ctr"/>
            <a:r>
              <a:rPr lang="en-US" u="none" dirty="0">
                <a:latin typeface="Huawei Sans" panose="020C0503030203020204" pitchFamily="34" charset="0"/>
              </a:rPr>
              <a:t>Cable Connection Principles of SAS</a:t>
            </a:r>
            <a:endParaRPr lang="en-US" altLang="zh-CN" dirty="0">
              <a:latin typeface="Huawei Sans" panose="020C0503030203020204" pitchFamily="34" charset="0"/>
              <a:sym typeface="+mn-lt"/>
            </a:endParaRPr>
          </a:p>
        </p:txBody>
      </p:sp>
      <p:sp>
        <p:nvSpPr>
          <p:cNvPr id="4" name="文本占位符 3"/>
          <p:cNvSpPr>
            <a:spLocks noGrp="1"/>
          </p:cNvSpPr>
          <p:nvPr>
            <p:ph type="body" sz="quarter" idx="10"/>
          </p:nvPr>
        </p:nvSpPr>
        <p:spPr>
          <a:xfrm>
            <a:off x="455611" y="1052514"/>
            <a:ext cx="11536363" cy="2294992"/>
          </a:xfrm>
        </p:spPr>
        <p:txBody>
          <a:bodyPr wrap="square" anchor="ctr">
            <a:noAutofit/>
          </a:bodyPr>
          <a:lstStyle/>
          <a:p>
            <a:pPr algn="l">
              <a:spcBef>
                <a:spcPts val="200"/>
              </a:spcBef>
            </a:pPr>
            <a:r>
              <a:rPr lang="en-US" u="none" dirty="0">
                <a:latin typeface="Huawei Sans" panose="020C0503030203020204" pitchFamily="34" charset="0"/>
              </a:rPr>
              <a:t>Generally, a SAS cable has four channels, each of which supports 12 Gbit/s bandwidth.</a:t>
            </a:r>
          </a:p>
          <a:p>
            <a:pPr algn="l">
              <a:spcBef>
                <a:spcPts val="200"/>
              </a:spcBef>
            </a:pPr>
            <a:r>
              <a:rPr lang="en-US" u="none" dirty="0">
                <a:latin typeface="Huawei Sans" panose="020C0503030203020204" pitchFamily="34" charset="0"/>
              </a:rPr>
              <a:t>SAS devices are connected in the form of a loop (also called a chain).</a:t>
            </a:r>
          </a:p>
          <a:p>
            <a:pPr algn="l">
              <a:spcBef>
                <a:spcPts val="200"/>
              </a:spcBef>
            </a:pPr>
            <a:r>
              <a:rPr lang="en-US" u="none" dirty="0">
                <a:latin typeface="Huawei Sans" panose="020C0503030203020204" pitchFamily="34" charset="0"/>
              </a:rPr>
              <a:t>The cable bandwidth is 4 x 12 Gbit/s, which limits the number of disks </a:t>
            </a:r>
            <a:r>
              <a:rPr lang="en-US" dirty="0"/>
              <a:t>that can be included in </a:t>
            </a:r>
            <a:r>
              <a:rPr lang="en-US" u="none" dirty="0">
                <a:latin typeface="Huawei Sans" panose="020C0503030203020204" pitchFamily="34" charset="0"/>
              </a:rPr>
              <a:t>a loop.</a:t>
            </a:r>
          </a:p>
          <a:p>
            <a:pPr algn="l">
              <a:spcBef>
                <a:spcPts val="200"/>
              </a:spcBef>
            </a:pPr>
            <a:r>
              <a:rPr lang="en-US" u="none" dirty="0">
                <a:latin typeface="Huawei Sans" panose="020C0503030203020204" pitchFamily="34" charset="0"/>
              </a:rPr>
              <a:t>A maximum of 168 disks are supported in a loop. That is, a loop consists of a maximum of seven disk enclosures with 24 disk slots each.</a:t>
            </a:r>
          </a:p>
        </p:txBody>
      </p:sp>
      <p:grpSp>
        <p:nvGrpSpPr>
          <p:cNvPr id="2" name="组合 1">
            <a:extLst>
              <a:ext uri="{FF2B5EF4-FFF2-40B4-BE49-F238E27FC236}">
                <a16:creationId xmlns:a16="http://schemas.microsoft.com/office/drawing/2014/main" id="{2F0350F2-73AE-4D06-ACB5-F2F438845D93}"/>
              </a:ext>
            </a:extLst>
          </p:cNvPr>
          <p:cNvGrpSpPr/>
          <p:nvPr/>
        </p:nvGrpSpPr>
        <p:grpSpPr>
          <a:xfrm>
            <a:off x="2971434" y="3806553"/>
            <a:ext cx="5943966" cy="2294992"/>
            <a:chOff x="2971434" y="3968478"/>
            <a:chExt cx="5943966" cy="2294992"/>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968478"/>
              <a:ext cx="2819400" cy="2294992"/>
            </a:xfrm>
            <a:prstGeom prst="rect">
              <a:avLst/>
            </a:prstGeom>
          </p:spPr>
        </p:pic>
        <p:cxnSp>
          <p:nvCxnSpPr>
            <p:cNvPr id="6" name="Straight Arrow Connector 4"/>
            <p:cNvCxnSpPr/>
            <p:nvPr/>
          </p:nvCxnSpPr>
          <p:spPr bwMode="auto">
            <a:xfrm>
              <a:off x="5838825" y="5316265"/>
              <a:ext cx="5334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7" name="Straight Arrow Connector 5"/>
            <p:cNvCxnSpPr/>
            <p:nvPr/>
          </p:nvCxnSpPr>
          <p:spPr bwMode="auto">
            <a:xfrm>
              <a:off x="5838825" y="5754415"/>
              <a:ext cx="1104900" cy="0"/>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sp>
          <p:nvSpPr>
            <p:cNvPr id="8" name="TextBox 6"/>
            <p:cNvSpPr txBox="1"/>
            <p:nvPr/>
          </p:nvSpPr>
          <p:spPr bwMode="auto">
            <a:xfrm>
              <a:off x="4729635" y="5100216"/>
              <a:ext cx="1109190" cy="316392"/>
            </a:xfrm>
            <a:prstGeom prst="rect">
              <a:avLst/>
            </a:prstGeom>
            <a:noFill/>
            <a:ln w="9525">
              <a:noFill/>
              <a:miter lim="800000"/>
              <a:headEnd/>
              <a:tailEnd/>
            </a:ln>
          </p:spPr>
          <p:txBody>
            <a:bodyPr wrap="square" lIns="99980" tIns="49986" rIns="99980" bIns="49986" rtlCol="0">
              <a:noAutofit/>
            </a:bodyPr>
            <a:lstStyle/>
            <a:p>
              <a:pPr algn="r" defTabSz="1001649" eaLnBrk="0" fontAlgn="ctr" hangingPunct="0"/>
              <a:r>
                <a:rPr lang="en-US" sz="1600" u="none" dirty="0">
                  <a:solidFill>
                    <a:srgbClr val="000000"/>
                  </a:solidFill>
                  <a:latin typeface="Huawei Sans" panose="020C0503030203020204" pitchFamily="34" charset="0"/>
                </a:rPr>
                <a:t>Mini SAS</a:t>
              </a:r>
            </a:p>
          </p:txBody>
        </p:sp>
        <p:sp>
          <p:nvSpPr>
            <p:cNvPr id="9" name="TextBox 7"/>
            <p:cNvSpPr txBox="1"/>
            <p:nvPr/>
          </p:nvSpPr>
          <p:spPr bwMode="auto">
            <a:xfrm>
              <a:off x="3431353" y="5575912"/>
              <a:ext cx="2407472" cy="316392"/>
            </a:xfrm>
            <a:prstGeom prst="rect">
              <a:avLst/>
            </a:prstGeom>
            <a:noFill/>
            <a:ln w="9525">
              <a:noFill/>
              <a:miter lim="800000"/>
              <a:headEnd/>
              <a:tailEnd/>
            </a:ln>
          </p:spPr>
          <p:txBody>
            <a:bodyPr wrap="square" lIns="99980" tIns="49986" rIns="99980" bIns="49986" rtlCol="0">
              <a:noAutofit/>
            </a:bodyPr>
            <a:lstStyle/>
            <a:p>
              <a:pPr algn="r" defTabSz="1001649" eaLnBrk="0" fontAlgn="ctr" hangingPunct="0"/>
              <a:r>
                <a:rPr lang="en-US" sz="1600" u="none" dirty="0">
                  <a:solidFill>
                    <a:srgbClr val="000000"/>
                  </a:solidFill>
                  <a:latin typeface="Huawei Sans" panose="020C0503030203020204" pitchFamily="34" charset="0"/>
                </a:rPr>
                <a:t>High-density mini SAS</a:t>
              </a:r>
            </a:p>
          </p:txBody>
        </p:sp>
        <p:sp>
          <p:nvSpPr>
            <p:cNvPr id="10" name="文本框 9"/>
            <p:cNvSpPr txBox="1"/>
            <p:nvPr/>
          </p:nvSpPr>
          <p:spPr bwMode="auto">
            <a:xfrm>
              <a:off x="2971434" y="4443955"/>
              <a:ext cx="2867391" cy="316392"/>
            </a:xfrm>
            <a:prstGeom prst="rect">
              <a:avLst/>
            </a:prstGeom>
            <a:noFill/>
            <a:ln w="9525">
              <a:noFill/>
              <a:miter lim="800000"/>
              <a:headEnd/>
              <a:tailEnd/>
            </a:ln>
          </p:spPr>
          <p:txBody>
            <a:bodyPr wrap="square" lIns="99980" tIns="49986" rIns="99980" bIns="49986" rtlCol="0">
              <a:noAutofit/>
            </a:bodyPr>
            <a:lstStyle/>
            <a:p>
              <a:pPr algn="r" defTabSz="1001649" eaLnBrk="0" fontAlgn="ctr" hangingPunct="0"/>
              <a:r>
                <a:rPr lang="en-US" sz="1600" u="none" dirty="0">
                  <a:solidFill>
                    <a:srgbClr val="000000"/>
                  </a:solidFill>
                  <a:latin typeface="Huawei Sans" panose="020C0503030203020204" pitchFamily="34" charset="0"/>
                </a:rPr>
                <a:t>SAS cable connectors:</a:t>
              </a:r>
            </a:p>
          </p:txBody>
        </p:sp>
      </p:grpSp>
    </p:spTree>
    <p:extLst>
      <p:ext uri="{BB962C8B-B14F-4D97-AF65-F5344CB8AC3E}">
        <p14:creationId xmlns:p14="http://schemas.microsoft.com/office/powerpoint/2010/main" val="174397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1019175" y="1844675"/>
            <a:ext cx="10153650" cy="4068811"/>
          </a:xfrm>
        </p:spPr>
        <p:txBody>
          <a:bodyPr wrap="square">
            <a:noAutofit/>
          </a:bodyPr>
          <a:lstStyle/>
          <a:p>
            <a:r>
              <a:rPr lang="en-US" b="1" dirty="0">
                <a:latin typeface="Huawei Sans" panose="020C0503030203020204" pitchFamily="34" charset="0"/>
              </a:rPr>
              <a:t>SAN Protocols</a:t>
            </a:r>
            <a:endParaRPr lang="en-US" altLang="zh-CN" b="1"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SCSI and SAS</a:t>
            </a:r>
          </a:p>
          <a:p>
            <a:pPr lvl="1">
              <a:buSzPct val="60000"/>
              <a:buFont typeface="Wingdings" panose="05000000000000000000" pitchFamily="2" charset="2"/>
              <a:buChar char="n"/>
            </a:pPr>
            <a:r>
              <a:rPr lang="en-US" u="none" dirty="0">
                <a:latin typeface="Huawei Sans" panose="020C0503030203020204" pitchFamily="34" charset="0"/>
              </a:rPr>
              <a:t>iSCSI and FC</a:t>
            </a:r>
          </a:p>
          <a:p>
            <a:pPr lvl="1"/>
            <a:r>
              <a:rPr lang="en-US" u="none" dirty="0">
                <a:solidFill>
                  <a:schemeClr val="bg1">
                    <a:lumMod val="50000"/>
                  </a:schemeClr>
                </a:solidFill>
                <a:latin typeface="Huawei Sans" panose="020C0503030203020204" pitchFamily="34" charset="0"/>
              </a:rPr>
              <a:t>PCIe and NVMe</a:t>
            </a:r>
            <a:endParaRPr lang="en-US" altLang="zh-CN" dirty="0">
              <a:solidFill>
                <a:schemeClr val="bg1">
                  <a:lumMod val="50000"/>
                </a:schemeClr>
              </a:solidFill>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RDMA and RoCE</a:t>
            </a:r>
            <a:endParaRPr lang="en-US" altLang="zh-CN" dirty="0">
              <a:solidFill>
                <a:schemeClr val="bg1">
                  <a:lumMod val="50000"/>
                </a:schemeClr>
              </a:solidFill>
              <a:latin typeface="Huawei Sans" panose="020C0503030203020204" pitchFamily="34" charset="0"/>
              <a:sym typeface="+mn-lt"/>
            </a:endParaRPr>
          </a:p>
          <a:p>
            <a:r>
              <a:rPr lang="en-US" u="none" dirty="0">
                <a:solidFill>
                  <a:schemeClr val="bg1">
                    <a:lumMod val="50000"/>
                  </a:schemeClr>
                </a:solidFill>
                <a:latin typeface="Huawei Sans" panose="020C0503030203020204" pitchFamily="34" charset="0"/>
              </a:rPr>
              <a:t>NAS Protocols</a:t>
            </a:r>
            <a:endParaRPr lang="en-US" altLang="zh-CN" dirty="0">
              <a:solidFill>
                <a:schemeClr val="bg1">
                  <a:lumMod val="50000"/>
                </a:schemeClr>
              </a:solidFill>
              <a:latin typeface="Huawei Sans" panose="020C0503030203020204" pitchFamily="34" charset="0"/>
              <a:sym typeface="+mn-lt"/>
            </a:endParaRPr>
          </a:p>
          <a:p>
            <a:r>
              <a:rPr lang="en-US" altLang="zh-CN" dirty="0">
                <a:solidFill>
                  <a:schemeClr val="bg1">
                    <a:lumMod val="50000"/>
                  </a:schemeClr>
                </a:solidFill>
              </a:rPr>
              <a:t>Object and HDFS Storage Protocols</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123998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wrap="square">
            <a:noAutofit/>
          </a:bodyPr>
          <a:lstStyle/>
          <a:p>
            <a:pPr fontAlgn="ctr"/>
            <a:r>
              <a:rPr lang="en-US" u="none" dirty="0">
                <a:latin typeface="Huawei Sans" panose="020C0503030203020204" pitchFamily="34" charset="0"/>
              </a:rPr>
              <a:t>Common Storage Protocols</a:t>
            </a:r>
            <a:endParaRPr lang="en-US" altLang="zh-CN" dirty="0">
              <a:latin typeface="Huawei Sans" panose="020C0503030203020204" pitchFamily="34" charset="0"/>
              <a:sym typeface="+mn-lt"/>
            </a:endParaRPr>
          </a:p>
        </p:txBody>
      </p:sp>
    </p:spTree>
    <p:extLst>
      <p:ext uri="{BB962C8B-B14F-4D97-AF65-F5344CB8AC3E}">
        <p14:creationId xmlns:p14="http://schemas.microsoft.com/office/powerpoint/2010/main" val="208028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Emergence of iSCSI</a:t>
            </a:r>
            <a:endParaRPr lang="en-US" altLang="zh-CN" dirty="0">
              <a:latin typeface="Huawei Sans" panose="020C0503030203020204" pitchFamily="34" charset="0"/>
              <a:sym typeface="+mn-lt"/>
            </a:endParaRPr>
          </a:p>
        </p:txBody>
      </p:sp>
      <p:sp>
        <p:nvSpPr>
          <p:cNvPr id="4" name="圆角矩形 3"/>
          <p:cNvSpPr/>
          <p:nvPr/>
        </p:nvSpPr>
        <p:spPr>
          <a:xfrm>
            <a:off x="2632668" y="1455740"/>
            <a:ext cx="6824982" cy="15085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fontAlgn="ctr">
              <a:lnSpc>
                <a:spcPct val="150000"/>
              </a:lnSpc>
            </a:pPr>
            <a:r>
              <a:rPr lang="en-US" sz="2000" u="none" dirty="0">
                <a:solidFill>
                  <a:schemeClr val="tx1"/>
                </a:solidFill>
                <a:latin typeface="Huawei Sans" panose="020C0503030203020204" pitchFamily="34" charset="0"/>
              </a:rPr>
              <a:t>SCSI is </a:t>
            </a:r>
            <a:r>
              <a:rPr lang="en-US" sz="2000" dirty="0">
                <a:solidFill>
                  <a:schemeClr val="tx1"/>
                </a:solidFill>
                <a:latin typeface="Huawei Sans" panose="020C0503030203020204" pitchFamily="34" charset="0"/>
              </a:rPr>
              <a:t>used to connect a small number of devices at a limited distance.</a:t>
            </a:r>
            <a:endParaRPr lang="en-US" altLang="zh-CN" sz="2000" dirty="0">
              <a:solidFill>
                <a:schemeClr val="tx1"/>
              </a:solidFill>
              <a:latin typeface="Huawei Sans" panose="020C0503030203020204" pitchFamily="34" charset="0"/>
              <a:cs typeface="+mn-ea"/>
              <a:sym typeface="+mn-lt"/>
            </a:endParaRPr>
          </a:p>
        </p:txBody>
      </p:sp>
      <p:sp>
        <p:nvSpPr>
          <p:cNvPr id="5" name="下箭头 4"/>
          <p:cNvSpPr/>
          <p:nvPr/>
        </p:nvSpPr>
        <p:spPr>
          <a:xfrm>
            <a:off x="5484495" y="3052530"/>
            <a:ext cx="1223010" cy="88011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6" name="圆角矩形 5"/>
          <p:cNvSpPr/>
          <p:nvPr/>
        </p:nvSpPr>
        <p:spPr>
          <a:xfrm>
            <a:off x="2740700" y="4148148"/>
            <a:ext cx="6710600" cy="109061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lnSpc>
                <a:spcPct val="150000"/>
              </a:lnSpc>
            </a:pPr>
            <a:r>
              <a:rPr lang="en-US" sz="2000" u="none" dirty="0">
                <a:solidFill>
                  <a:schemeClr val="tx1"/>
                </a:solidFill>
                <a:latin typeface="Huawei Sans" panose="020C0503030203020204" pitchFamily="34" charset="0"/>
              </a:rPr>
              <a:t>IP-network-based SCSI: iSCSI</a:t>
            </a:r>
          </a:p>
        </p:txBody>
      </p:sp>
    </p:spTree>
    <p:extLst>
      <p:ext uri="{BB962C8B-B14F-4D97-AF65-F5344CB8AC3E}">
        <p14:creationId xmlns:p14="http://schemas.microsoft.com/office/powerpoint/2010/main" val="36593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Introduction to iSCSI</a:t>
            </a:r>
            <a:endParaRPr lang="en-US" altLang="zh-CN" dirty="0">
              <a:latin typeface="Huawei Sans" panose="020C0503030203020204" pitchFamily="34" charset="0"/>
              <a:sym typeface="+mn-lt"/>
            </a:endParaRPr>
          </a:p>
        </p:txBody>
      </p:sp>
      <p:grpSp>
        <p:nvGrpSpPr>
          <p:cNvPr id="3" name="组合 2">
            <a:extLst>
              <a:ext uri="{FF2B5EF4-FFF2-40B4-BE49-F238E27FC236}">
                <a16:creationId xmlns:a16="http://schemas.microsoft.com/office/drawing/2014/main" id="{8A3933C0-46FD-4331-9ED2-9E3C32439F30}"/>
              </a:ext>
            </a:extLst>
          </p:cNvPr>
          <p:cNvGrpSpPr/>
          <p:nvPr/>
        </p:nvGrpSpPr>
        <p:grpSpPr>
          <a:xfrm>
            <a:off x="826105" y="1250308"/>
            <a:ext cx="6167893" cy="4975529"/>
            <a:chOff x="799373" y="1355550"/>
            <a:chExt cx="6167893" cy="4702330"/>
          </a:xfrm>
        </p:grpSpPr>
        <p:sp>
          <p:nvSpPr>
            <p:cNvPr id="5" name="Rectangle 10"/>
            <p:cNvSpPr>
              <a:spLocks noChangeArrowheads="1"/>
            </p:cNvSpPr>
            <p:nvPr/>
          </p:nvSpPr>
          <p:spPr bwMode="auto">
            <a:xfrm flipV="1">
              <a:off x="799373" y="3522035"/>
              <a:ext cx="6022505" cy="338553"/>
            </a:xfrm>
            <a:prstGeom prst="rect">
              <a:avLst/>
            </a:prstGeom>
            <a:gradFill rotWithShape="1">
              <a:gsLst>
                <a:gs pos="0">
                  <a:srgbClr val="B6E388"/>
                </a:gs>
                <a:gs pos="100000">
                  <a:srgbClr val="CCFF99"/>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CCFF99"/>
              </a:extrusionClr>
              <a:contourClr>
                <a:srgbClr val="B6E388"/>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mn-ea"/>
                <a:cs typeface="+mn-ea"/>
                <a:sym typeface="+mn-lt"/>
              </a:endParaRPr>
            </a:p>
          </p:txBody>
        </p:sp>
        <p:sp>
          <p:nvSpPr>
            <p:cNvPr id="6" name="Rectangle 11"/>
            <p:cNvSpPr>
              <a:spLocks noChangeArrowheads="1"/>
            </p:cNvSpPr>
            <p:nvPr/>
          </p:nvSpPr>
          <p:spPr bwMode="auto">
            <a:xfrm>
              <a:off x="839670" y="1355550"/>
              <a:ext cx="5982208" cy="338553"/>
            </a:xfrm>
            <a:prstGeom prst="rect">
              <a:avLst/>
            </a:prstGeom>
            <a:gradFill rotWithShape="1">
              <a:gsLst>
                <a:gs pos="0">
                  <a:schemeClr val="accent1"/>
                </a:gs>
                <a:gs pos="100000">
                  <a:schemeClr val="accent1">
                    <a:gamma/>
                    <a:shade val="95294"/>
                    <a:invGamma/>
                  </a:schemeClr>
                </a:gs>
              </a:gsLst>
              <a:lin ang="54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square" anchor="ctr">
              <a:noAutofit/>
              <a:flatTx/>
            </a:bodyPr>
            <a:lstStyle/>
            <a:p>
              <a:pPr algn="ctr" eaLnBrk="1" fontAlgn="ctr" hangingPunct="1">
                <a:defRPr/>
              </a:pPr>
              <a:endParaRPr lang="en-US" altLang="zh-CN" sz="1600" dirty="0">
                <a:latin typeface="Huawei Sans" panose="020C0503030203020204" pitchFamily="34" charset="0"/>
                <a:cs typeface="+mn-ea"/>
                <a:sym typeface="+mn-lt"/>
              </a:endParaRPr>
            </a:p>
          </p:txBody>
        </p:sp>
        <p:sp>
          <p:nvSpPr>
            <p:cNvPr id="7" name="Rectangle 12"/>
            <p:cNvSpPr>
              <a:spLocks noChangeArrowheads="1"/>
            </p:cNvSpPr>
            <p:nvPr/>
          </p:nvSpPr>
          <p:spPr bwMode="auto">
            <a:xfrm>
              <a:off x="839670" y="2058586"/>
              <a:ext cx="1994680" cy="450614"/>
            </a:xfrm>
            <a:prstGeom prst="rect">
              <a:avLst/>
            </a:prstGeom>
            <a:gradFill rotWithShape="1">
              <a:gsLst>
                <a:gs pos="0">
                  <a:srgbClr val="66FFFF"/>
                </a:gs>
                <a:gs pos="100000">
                  <a:srgbClr val="54D2D2"/>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FFFF"/>
              </a:extrusionClr>
              <a:contourClr>
                <a:srgbClr val="66FFFF"/>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mn-ea"/>
                <a:cs typeface="+mn-ea"/>
                <a:sym typeface="+mn-lt"/>
              </a:endParaRPr>
            </a:p>
          </p:txBody>
        </p:sp>
        <p:sp>
          <p:nvSpPr>
            <p:cNvPr id="8" name="Rectangle 13"/>
            <p:cNvSpPr>
              <a:spLocks noChangeArrowheads="1"/>
            </p:cNvSpPr>
            <p:nvPr/>
          </p:nvSpPr>
          <p:spPr bwMode="auto">
            <a:xfrm>
              <a:off x="799373" y="2838050"/>
              <a:ext cx="6024337" cy="338553"/>
            </a:xfrm>
            <a:prstGeom prst="rect">
              <a:avLst/>
            </a:prstGeom>
            <a:gradFill rotWithShape="1">
              <a:gsLst>
                <a:gs pos="0">
                  <a:schemeClr val="accent2"/>
                </a:gs>
                <a:gs pos="100000">
                  <a:schemeClr val="accent2">
                    <a:gamma/>
                    <a:tint val="66667"/>
                    <a:invGamma/>
                  </a:schemeClr>
                </a:gs>
              </a:gsLst>
              <a:lin ang="5400000" scaled="1"/>
            </a:gradFill>
            <a:ln w="38100" algn="ctr">
              <a:miter lim="800000"/>
              <a:headEnd/>
              <a:tailEnd/>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square" anchor="ctr">
              <a:noAutofit/>
              <a:flatTx/>
            </a:bodyPr>
            <a:lstStyle/>
            <a:p>
              <a:pPr algn="ctr" eaLnBrk="1" fontAlgn="ctr" hangingPunct="1">
                <a:defRPr/>
              </a:pPr>
              <a:endParaRPr lang="en-US" altLang="zh-CN" sz="1600" dirty="0">
                <a:latin typeface="Huawei Sans" panose="020C0503030203020204" pitchFamily="34" charset="0"/>
                <a:cs typeface="+mn-ea"/>
                <a:sym typeface="+mn-lt"/>
              </a:endParaRPr>
            </a:p>
          </p:txBody>
        </p:sp>
        <p:sp>
          <p:nvSpPr>
            <p:cNvPr id="9" name="Rectangle 14"/>
            <p:cNvSpPr>
              <a:spLocks noChangeArrowheads="1"/>
            </p:cNvSpPr>
            <p:nvPr/>
          </p:nvSpPr>
          <p:spPr bwMode="auto">
            <a:xfrm>
              <a:off x="799373" y="4168370"/>
              <a:ext cx="6022505" cy="338553"/>
            </a:xfrm>
            <a:prstGeom prst="rect">
              <a:avLst/>
            </a:prstGeom>
            <a:gradFill rotWithShape="1">
              <a:gsLst>
                <a:gs pos="0">
                  <a:srgbClr val="FFFF66"/>
                </a:gs>
                <a:gs pos="100000">
                  <a:srgbClr val="CACA51"/>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66"/>
              </a:extrusionClr>
              <a:contourClr>
                <a:srgbClr val="FFFF66"/>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mn-ea"/>
                <a:cs typeface="+mn-ea"/>
                <a:sym typeface="+mn-lt"/>
              </a:endParaRPr>
            </a:p>
          </p:txBody>
        </p:sp>
        <p:sp>
          <p:nvSpPr>
            <p:cNvPr id="10" name="Rectangle 15"/>
            <p:cNvSpPr>
              <a:spLocks noChangeArrowheads="1"/>
            </p:cNvSpPr>
            <p:nvPr/>
          </p:nvSpPr>
          <p:spPr bwMode="auto">
            <a:xfrm>
              <a:off x="799373" y="4798570"/>
              <a:ext cx="6022505" cy="338553"/>
            </a:xfrm>
            <a:prstGeom prst="rect">
              <a:avLst/>
            </a:prstGeom>
            <a:gradFill rotWithShape="1">
              <a:gsLst>
                <a:gs pos="0">
                  <a:srgbClr val="FF9999"/>
                </a:gs>
                <a:gs pos="100000">
                  <a:srgbClr val="F39292"/>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9999"/>
              </a:extrusionClr>
              <a:contourClr>
                <a:srgbClr val="FF9999"/>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mn-ea"/>
                <a:cs typeface="+mn-ea"/>
                <a:sym typeface="+mn-lt"/>
              </a:endParaRPr>
            </a:p>
          </p:txBody>
        </p:sp>
        <p:sp>
          <p:nvSpPr>
            <p:cNvPr id="11" name="Rectangle 16"/>
            <p:cNvSpPr>
              <a:spLocks noChangeArrowheads="1"/>
            </p:cNvSpPr>
            <p:nvPr/>
          </p:nvSpPr>
          <p:spPr bwMode="auto">
            <a:xfrm>
              <a:off x="799373" y="5352570"/>
              <a:ext cx="6022505" cy="338553"/>
            </a:xfrm>
            <a:prstGeom prst="rect">
              <a:avLst/>
            </a:prstGeom>
            <a:gradFill rotWithShape="1">
              <a:gsLst>
                <a:gs pos="0">
                  <a:srgbClr val="66FFFF"/>
                </a:gs>
                <a:gs pos="100000">
                  <a:srgbClr val="4ABABA"/>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66FFFF"/>
              </a:extrusionClr>
              <a:contourClr>
                <a:srgbClr val="66FFFF"/>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mn-ea"/>
                <a:cs typeface="+mn-ea"/>
                <a:sym typeface="+mn-lt"/>
              </a:endParaRPr>
            </a:p>
          </p:txBody>
        </p:sp>
        <p:sp>
          <p:nvSpPr>
            <p:cNvPr id="12" name="Rectangle 17"/>
            <p:cNvSpPr>
              <a:spLocks noChangeArrowheads="1"/>
            </p:cNvSpPr>
            <p:nvPr/>
          </p:nvSpPr>
          <p:spPr bwMode="auto">
            <a:xfrm>
              <a:off x="2977565" y="2058586"/>
              <a:ext cx="1745573" cy="450614"/>
            </a:xfrm>
            <a:prstGeom prst="rect">
              <a:avLst/>
            </a:prstGeom>
            <a:gradFill rotWithShape="1">
              <a:gsLst>
                <a:gs pos="0">
                  <a:srgbClr val="99CC00"/>
                </a:gs>
                <a:gs pos="100000">
                  <a:srgbClr val="83AF00"/>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99CC00"/>
              </a:extrusionClr>
              <a:contourClr>
                <a:srgbClr val="99CC00"/>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mn-ea"/>
                <a:cs typeface="+mn-ea"/>
                <a:sym typeface="+mn-lt"/>
              </a:endParaRPr>
            </a:p>
          </p:txBody>
        </p:sp>
        <p:sp>
          <p:nvSpPr>
            <p:cNvPr id="13" name="Rectangle 18"/>
            <p:cNvSpPr>
              <a:spLocks noChangeArrowheads="1"/>
            </p:cNvSpPr>
            <p:nvPr/>
          </p:nvSpPr>
          <p:spPr bwMode="auto">
            <a:xfrm>
              <a:off x="4869326" y="2030650"/>
              <a:ext cx="1952552" cy="450614"/>
            </a:xfrm>
            <a:prstGeom prst="rect">
              <a:avLst/>
            </a:prstGeom>
            <a:gradFill rotWithShape="1">
              <a:gsLst>
                <a:gs pos="0">
                  <a:srgbClr val="FFFF00"/>
                </a:gs>
                <a:gs pos="100000">
                  <a:srgbClr val="CACA00"/>
                </a:gs>
              </a:gsLst>
              <a:lin ang="54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00"/>
              </a:extrusionClr>
              <a:contourClr>
                <a:srgbClr val="FFFF00"/>
              </a:contourClr>
            </a:sp3d>
          </p:spPr>
          <p:txBody>
            <a:bodyPr wrap="square" anchor="ctr">
              <a:noAutofit/>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600" dirty="0">
                <a:latin typeface="Huawei Sans" panose="020C0503030203020204" pitchFamily="34" charset="0"/>
                <a:ea typeface="+mn-ea"/>
                <a:cs typeface="+mn-ea"/>
                <a:sym typeface="+mn-lt"/>
              </a:endParaRPr>
            </a:p>
          </p:txBody>
        </p:sp>
        <p:sp>
          <p:nvSpPr>
            <p:cNvPr id="14" name="Text Box 19"/>
            <p:cNvSpPr txBox="1">
              <a:spLocks noChangeArrowheads="1"/>
            </p:cNvSpPr>
            <p:nvPr/>
          </p:nvSpPr>
          <p:spPr bwMode="auto">
            <a:xfrm>
              <a:off x="1753669" y="1373330"/>
              <a:ext cx="3905105"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endParaRPr lang="en-US" altLang="zh-CN" sz="1600" b="1" dirty="0">
                <a:latin typeface="Huawei Sans" panose="020C0503030203020204" pitchFamily="34" charset="0"/>
                <a:ea typeface="+mn-ea"/>
                <a:cs typeface="+mn-ea"/>
                <a:sym typeface="+mn-lt"/>
              </a:endParaRPr>
            </a:p>
          </p:txBody>
        </p:sp>
        <p:sp>
          <p:nvSpPr>
            <p:cNvPr id="15" name="Text Box 20"/>
            <p:cNvSpPr txBox="1">
              <a:spLocks noChangeArrowheads="1"/>
            </p:cNvSpPr>
            <p:nvPr/>
          </p:nvSpPr>
          <p:spPr bwMode="auto">
            <a:xfrm>
              <a:off x="1216255" y="1386692"/>
              <a:ext cx="5411744" cy="27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0" tIns="0" rIns="0" bIns="0">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r>
                <a:rPr lang="en-US" sz="1600" b="1" u="none" dirty="0">
                  <a:latin typeface="Huawei Sans" panose="020C0503030203020204" pitchFamily="34" charset="0"/>
                </a:rPr>
                <a:t>SCSI applications (file systems and databases)</a:t>
              </a:r>
            </a:p>
          </p:txBody>
        </p:sp>
        <p:sp>
          <p:nvSpPr>
            <p:cNvPr id="16" name="Text Box 21"/>
            <p:cNvSpPr txBox="1">
              <a:spLocks noChangeArrowheads="1"/>
            </p:cNvSpPr>
            <p:nvPr/>
          </p:nvSpPr>
          <p:spPr bwMode="auto">
            <a:xfrm>
              <a:off x="880864" y="2058397"/>
              <a:ext cx="1910460" cy="4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0" tIns="0" rIns="0" bIns="0" anchor="ctr" anchorCtr="1">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buFontTx/>
                <a:buNone/>
              </a:pPr>
              <a:r>
                <a:rPr lang="en-US" sz="1600" b="1" u="none" dirty="0">
                  <a:latin typeface="Huawei Sans" panose="020C0503030203020204" pitchFamily="34" charset="0"/>
                </a:rPr>
                <a:t>SCSI block instructions</a:t>
              </a:r>
            </a:p>
          </p:txBody>
        </p:sp>
        <p:sp>
          <p:nvSpPr>
            <p:cNvPr id="17" name="Text Box 22"/>
            <p:cNvSpPr txBox="1">
              <a:spLocks noChangeArrowheads="1"/>
            </p:cNvSpPr>
            <p:nvPr/>
          </p:nvSpPr>
          <p:spPr bwMode="auto">
            <a:xfrm>
              <a:off x="2914596" y="2058397"/>
              <a:ext cx="1859486" cy="4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0" tIns="0" rIns="0" bIns="0" anchor="ctr" anchorCtr="1">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lnSpc>
                  <a:spcPct val="90000"/>
                </a:lnSpc>
                <a:spcBef>
                  <a:spcPct val="50000"/>
                </a:spcBef>
                <a:buFontTx/>
                <a:buNone/>
              </a:pPr>
              <a:r>
                <a:rPr lang="en-US" sz="1600" b="1" u="none" dirty="0">
                  <a:latin typeface="Huawei Sans" panose="020C0503030203020204" pitchFamily="34" charset="0"/>
                </a:rPr>
                <a:t>SCSI flow instructions</a:t>
              </a:r>
            </a:p>
          </p:txBody>
        </p:sp>
        <p:sp>
          <p:nvSpPr>
            <p:cNvPr id="18" name="Text Box 23"/>
            <p:cNvSpPr txBox="1">
              <a:spLocks noChangeArrowheads="1"/>
            </p:cNvSpPr>
            <p:nvPr/>
          </p:nvSpPr>
          <p:spPr bwMode="auto">
            <a:xfrm>
              <a:off x="4806362" y="2011728"/>
              <a:ext cx="2160904" cy="45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lIns="0" tIns="0" rIns="0" bIns="0" anchor="ctr" anchorCtr="1">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ts val="0"/>
                </a:spcBef>
                <a:buFontTx/>
                <a:buNone/>
              </a:pPr>
              <a:r>
                <a:rPr lang="en-US" sz="1600" b="1" u="none" dirty="0">
                  <a:latin typeface="Huawei Sans" panose="020C0503030203020204" pitchFamily="34" charset="0"/>
                </a:rPr>
                <a:t>Other SCSI instructions</a:t>
              </a:r>
            </a:p>
          </p:txBody>
        </p:sp>
        <p:sp>
          <p:nvSpPr>
            <p:cNvPr id="19" name="Text Box 24"/>
            <p:cNvSpPr txBox="1">
              <a:spLocks noChangeArrowheads="1"/>
            </p:cNvSpPr>
            <p:nvPr/>
          </p:nvSpPr>
          <p:spPr bwMode="auto">
            <a:xfrm>
              <a:off x="1795796" y="2866442"/>
              <a:ext cx="40296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50000"/>
                </a:spcBef>
                <a:buFontTx/>
                <a:buNone/>
              </a:pPr>
              <a:r>
                <a:rPr lang="en-US" sz="1600" b="1" u="none" dirty="0">
                  <a:latin typeface="Huawei Sans" panose="020C0503030203020204" pitchFamily="34" charset="0"/>
                </a:rPr>
                <a:t>SCSI instructions, data, and status</a:t>
              </a:r>
            </a:p>
          </p:txBody>
        </p:sp>
        <p:sp>
          <p:nvSpPr>
            <p:cNvPr id="20" name="Text Box 25"/>
            <p:cNvSpPr txBox="1">
              <a:spLocks noChangeArrowheads="1"/>
            </p:cNvSpPr>
            <p:nvPr/>
          </p:nvSpPr>
          <p:spPr bwMode="auto">
            <a:xfrm>
              <a:off x="1878222" y="3557698"/>
              <a:ext cx="3947231"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u="none" dirty="0">
                  <a:latin typeface="Huawei Sans" panose="020C0503030203020204" pitchFamily="34" charset="0"/>
                </a:rPr>
                <a:t>iSCSI   </a:t>
              </a:r>
            </a:p>
          </p:txBody>
        </p:sp>
        <p:sp>
          <p:nvSpPr>
            <p:cNvPr id="21" name="Text Box 26"/>
            <p:cNvSpPr txBox="1">
              <a:spLocks noChangeArrowheads="1"/>
            </p:cNvSpPr>
            <p:nvPr/>
          </p:nvSpPr>
          <p:spPr bwMode="auto">
            <a:xfrm>
              <a:off x="2543115" y="4193321"/>
              <a:ext cx="2617446"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u="none" dirty="0">
                  <a:latin typeface="Huawei Sans" panose="020C0503030203020204" pitchFamily="34" charset="0"/>
                </a:rPr>
                <a:t>TCP</a:t>
              </a:r>
            </a:p>
          </p:txBody>
        </p:sp>
        <p:sp>
          <p:nvSpPr>
            <p:cNvPr id="22" name="Text Box 27"/>
            <p:cNvSpPr txBox="1">
              <a:spLocks noChangeArrowheads="1"/>
            </p:cNvSpPr>
            <p:nvPr/>
          </p:nvSpPr>
          <p:spPr bwMode="auto">
            <a:xfrm>
              <a:off x="2970127" y="4818223"/>
              <a:ext cx="1743742"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u="none" dirty="0">
                  <a:latin typeface="Huawei Sans" panose="020C0503030203020204" pitchFamily="34" charset="0"/>
                </a:rPr>
                <a:t>IP</a:t>
              </a:r>
            </a:p>
          </p:txBody>
        </p:sp>
        <p:sp>
          <p:nvSpPr>
            <p:cNvPr id="23" name="Text Box 28"/>
            <p:cNvSpPr txBox="1">
              <a:spLocks noChangeArrowheads="1"/>
            </p:cNvSpPr>
            <p:nvPr/>
          </p:nvSpPr>
          <p:spPr bwMode="auto">
            <a:xfrm>
              <a:off x="2958903" y="5356902"/>
              <a:ext cx="1827999"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u="none" dirty="0">
                  <a:latin typeface="Huawei Sans" panose="020C0503030203020204" pitchFamily="34" charset="0"/>
                </a:rPr>
                <a:t>Ethernet</a:t>
              </a:r>
            </a:p>
          </p:txBody>
        </p:sp>
        <p:sp>
          <p:nvSpPr>
            <p:cNvPr id="24" name="Rectangle 29"/>
            <p:cNvSpPr>
              <a:spLocks noChangeArrowheads="1"/>
            </p:cNvSpPr>
            <p:nvPr/>
          </p:nvSpPr>
          <p:spPr bwMode="auto">
            <a:xfrm>
              <a:off x="2609154" y="5719327"/>
              <a:ext cx="2625944"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buFontTx/>
                <a:buNone/>
              </a:pPr>
              <a:r>
                <a:rPr lang="en-US" sz="1600" b="1" u="none" dirty="0">
                  <a:latin typeface="Huawei Sans" panose="020C0503030203020204" pitchFamily="34" charset="0"/>
                </a:rPr>
                <a:t>iSCSI protocol stack</a:t>
              </a:r>
            </a:p>
          </p:txBody>
        </p:sp>
      </p:grpSp>
      <p:sp>
        <p:nvSpPr>
          <p:cNvPr id="25" name="文本框 24"/>
          <p:cNvSpPr txBox="1"/>
          <p:nvPr/>
        </p:nvSpPr>
        <p:spPr>
          <a:xfrm>
            <a:off x="7389274" y="2406016"/>
            <a:ext cx="4126464" cy="330179"/>
          </a:xfrm>
          <a:prstGeom prst="rect">
            <a:avLst/>
          </a:prstGeom>
          <a:noFill/>
        </p:spPr>
        <p:txBody>
          <a:bodyPr wrap="square" rtlCol="0">
            <a:noAutofit/>
          </a:bodyPr>
          <a:lstStyle/>
          <a:p>
            <a:pPr fontAlgn="ctr"/>
            <a:r>
              <a:rPr lang="en-US" u="none" dirty="0">
                <a:latin typeface="Huawei Sans" panose="020C0503030203020204" pitchFamily="34" charset="0"/>
              </a:rPr>
              <a:t>SCSI commands, responses, and data</a:t>
            </a:r>
            <a:endParaRPr lang="en-US" altLang="zh-CN" dirty="0">
              <a:latin typeface="Huawei Sans" panose="020C0503030203020204" pitchFamily="34" charset="0"/>
              <a:cs typeface="+mn-ea"/>
              <a:sym typeface="+mn-lt"/>
            </a:endParaRPr>
          </a:p>
        </p:txBody>
      </p:sp>
      <p:sp>
        <p:nvSpPr>
          <p:cNvPr id="26" name="文本框 25"/>
          <p:cNvSpPr txBox="1"/>
          <p:nvPr/>
        </p:nvSpPr>
        <p:spPr>
          <a:xfrm>
            <a:off x="7389273" y="3207346"/>
            <a:ext cx="4359815" cy="825447"/>
          </a:xfrm>
          <a:prstGeom prst="rect">
            <a:avLst/>
          </a:prstGeom>
          <a:noFill/>
        </p:spPr>
        <p:txBody>
          <a:bodyPr wrap="square" rtlCol="0">
            <a:noAutofit/>
          </a:bodyPr>
          <a:lstStyle/>
          <a:p>
            <a:pPr fontAlgn="ctr"/>
            <a:r>
              <a:rPr lang="en-US" u="none" dirty="0">
                <a:latin typeface="Huawei Sans" panose="020C0503030203020204" pitchFamily="34" charset="0"/>
              </a:rPr>
              <a:t>Receives SCSI data, generates iSCSI protocol data, and encapsulates the data into iSCSI PDUs.</a:t>
            </a:r>
            <a:endParaRPr lang="en-US" altLang="zh-CN" dirty="0">
              <a:latin typeface="Huawei Sans" panose="020C0503030203020204" pitchFamily="34" charset="0"/>
              <a:cs typeface="+mn-ea"/>
              <a:sym typeface="+mn-lt"/>
            </a:endParaRPr>
          </a:p>
        </p:txBody>
      </p:sp>
      <p:sp>
        <p:nvSpPr>
          <p:cNvPr id="27" name="文本框 26"/>
          <p:cNvSpPr txBox="1"/>
          <p:nvPr/>
        </p:nvSpPr>
        <p:spPr>
          <a:xfrm>
            <a:off x="7389273" y="4321615"/>
            <a:ext cx="4359815" cy="577813"/>
          </a:xfrm>
          <a:prstGeom prst="rect">
            <a:avLst/>
          </a:prstGeom>
          <a:noFill/>
        </p:spPr>
        <p:txBody>
          <a:bodyPr wrap="square" rtlCol="0">
            <a:noAutofit/>
          </a:bodyPr>
          <a:lstStyle/>
          <a:p>
            <a:pPr fontAlgn="ctr"/>
            <a:r>
              <a:rPr lang="en-US" u="none" dirty="0">
                <a:latin typeface="Huawei Sans" panose="020C0503030203020204" pitchFamily="34" charset="0"/>
              </a:rPr>
              <a:t>Encapsulates iSCSI PDUs into TCP/IP packets for transmission and reception.</a:t>
            </a:r>
          </a:p>
        </p:txBody>
      </p:sp>
      <p:sp>
        <p:nvSpPr>
          <p:cNvPr id="28" name="文本框 27"/>
          <p:cNvSpPr txBox="1"/>
          <p:nvPr/>
        </p:nvSpPr>
        <p:spPr>
          <a:xfrm>
            <a:off x="7389273" y="5137187"/>
            <a:ext cx="4359815" cy="577813"/>
          </a:xfrm>
          <a:prstGeom prst="rect">
            <a:avLst/>
          </a:prstGeom>
          <a:noFill/>
        </p:spPr>
        <p:txBody>
          <a:bodyPr wrap="square" rtlCol="0">
            <a:noAutofit/>
          </a:bodyPr>
          <a:lstStyle/>
          <a:p>
            <a:pPr fontAlgn="ctr"/>
            <a:r>
              <a:rPr lang="en-US" u="none" dirty="0">
                <a:latin typeface="Huawei Sans" panose="020C0503030203020204" pitchFamily="34" charset="0"/>
              </a:rPr>
              <a:t>Converts bit streams and transmits them over physical links.</a:t>
            </a:r>
            <a:endParaRPr lang="en-US" altLang="zh-CN" dirty="0">
              <a:latin typeface="Huawei Sans" panose="020C0503030203020204" pitchFamily="34" charset="0"/>
              <a:cs typeface="+mn-ea"/>
              <a:sym typeface="+mn-lt"/>
            </a:endParaRPr>
          </a:p>
        </p:txBody>
      </p:sp>
    </p:spTree>
    <p:extLst>
      <p:ext uri="{BB962C8B-B14F-4D97-AF65-F5344CB8AC3E}">
        <p14:creationId xmlns:p14="http://schemas.microsoft.com/office/powerpoint/2010/main" val="1931155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iSCSI Initiator and Target</a:t>
            </a:r>
            <a:endParaRPr lang="en-US" altLang="zh-CN" dirty="0">
              <a:latin typeface="Huawei Sans" panose="020C0503030203020204" pitchFamily="34" charset="0"/>
              <a:sym typeface="+mn-lt"/>
            </a:endParaRPr>
          </a:p>
        </p:txBody>
      </p:sp>
      <p:sp>
        <p:nvSpPr>
          <p:cNvPr id="4" name="文本占位符 2"/>
          <p:cNvSpPr>
            <a:spLocks noGrp="1"/>
          </p:cNvSpPr>
          <p:nvPr>
            <p:ph type="body" sz="quarter" idx="10"/>
          </p:nvPr>
        </p:nvSpPr>
        <p:spPr>
          <a:xfrm>
            <a:off x="455612" y="1052514"/>
            <a:ext cx="7479349" cy="4875042"/>
          </a:xfrm>
        </p:spPr>
        <p:txBody>
          <a:bodyPr wrap="square">
            <a:noAutofit/>
          </a:bodyPr>
          <a:lstStyle/>
          <a:p>
            <a:r>
              <a:rPr lang="en-US" u="none" dirty="0">
                <a:latin typeface="Huawei Sans" panose="020C0503030203020204" pitchFamily="34" charset="0"/>
              </a:rPr>
              <a:t>Initiator</a:t>
            </a:r>
          </a:p>
          <a:p>
            <a:pPr lvl="1"/>
            <a:r>
              <a:rPr lang="en-US" u="none" dirty="0">
                <a:latin typeface="Huawei Sans" panose="020C0503030203020204" pitchFamily="34" charset="0"/>
              </a:rPr>
              <a:t>The SCSI layer generates command descriptor blocks (CDBs) and transfers them to the iSCSI layer.</a:t>
            </a:r>
          </a:p>
          <a:p>
            <a:pPr lvl="1"/>
            <a:r>
              <a:rPr lang="en-US" u="none" dirty="0">
                <a:latin typeface="Huawei Sans" panose="020C0503030203020204" pitchFamily="34" charset="0"/>
              </a:rPr>
              <a:t>The iSCSI layer generates iSCSI protocol data units (PDUs) and sends them to the target over an IP network.</a:t>
            </a:r>
          </a:p>
          <a:p>
            <a:r>
              <a:rPr lang="en-US" u="none" dirty="0">
                <a:latin typeface="Huawei Sans" panose="020C0503030203020204" pitchFamily="34" charset="0"/>
              </a:rPr>
              <a:t>Target</a:t>
            </a:r>
          </a:p>
          <a:p>
            <a:pPr lvl="1"/>
            <a:r>
              <a:rPr lang="en-US" u="none" dirty="0">
                <a:latin typeface="Huawei Sans" panose="020C0503030203020204" pitchFamily="34" charset="0"/>
              </a:rPr>
              <a:t>The iSCSI layer receives PDUs and sends CDBs to the SCSI layer.</a:t>
            </a:r>
          </a:p>
          <a:p>
            <a:pPr lvl="1"/>
            <a:r>
              <a:rPr lang="en-US" u="none" dirty="0">
                <a:latin typeface="Huawei Sans" panose="020C0503030203020204" pitchFamily="34" charset="0"/>
              </a:rPr>
              <a:t>The SCSI layer interprets CDBs and gives responses when necessary.</a:t>
            </a:r>
          </a:p>
          <a:p>
            <a:endParaRPr lang="en-US" altLang="zh-CN" dirty="0">
              <a:latin typeface="Huawei Sans" panose="020C0503030203020204" pitchFamily="34" charset="0"/>
              <a:sym typeface="+mn-lt"/>
            </a:endParaRPr>
          </a:p>
        </p:txBody>
      </p:sp>
      <p:grpSp>
        <p:nvGrpSpPr>
          <p:cNvPr id="5" name="组合 135"/>
          <p:cNvGrpSpPr>
            <a:grpSpLocks/>
          </p:cNvGrpSpPr>
          <p:nvPr/>
        </p:nvGrpSpPr>
        <p:grpSpPr bwMode="auto">
          <a:xfrm>
            <a:off x="8367691" y="1228556"/>
            <a:ext cx="3240162" cy="4679950"/>
            <a:chOff x="4716016" y="1412776"/>
            <a:chExt cx="3960442" cy="4680521"/>
          </a:xfrm>
        </p:grpSpPr>
        <p:sp>
          <p:nvSpPr>
            <p:cNvPr id="6" name="AutoShape 6"/>
            <p:cNvSpPr>
              <a:spLocks noChangeArrowheads="1"/>
            </p:cNvSpPr>
            <p:nvPr/>
          </p:nvSpPr>
          <p:spPr bwMode="auto">
            <a:xfrm>
              <a:off x="4716016" y="1412776"/>
              <a:ext cx="3960442" cy="4680521"/>
            </a:xfrm>
            <a:prstGeom prst="roundRect">
              <a:avLst>
                <a:gd name="adj" fmla="val 0"/>
              </a:avLst>
            </a:prstGeom>
            <a:noFill/>
            <a:ln w="19050">
              <a:solidFill>
                <a:srgbClr val="B2B2B2"/>
              </a:solidFill>
              <a:round/>
              <a:headEnd/>
              <a:tailEnd/>
            </a:ln>
          </p:spPr>
          <p:txBody>
            <a:bodyPr wrap="square" anchor="ctr">
              <a:noAutofit/>
            </a:bodyPr>
            <a:lstStyle/>
            <a:p>
              <a:pPr fontAlgn="ctr">
                <a:lnSpc>
                  <a:spcPct val="140000"/>
                </a:lnSpc>
                <a:buClr>
                  <a:schemeClr val="tx1"/>
                </a:buClr>
                <a:buSzPct val="60000"/>
                <a:buFontTx/>
                <a:buChar char="•"/>
              </a:pPr>
              <a:endParaRPr lang="en-US" altLang="zh-CN" dirty="0">
                <a:latin typeface="Huawei Sans" panose="020C0503030203020204" pitchFamily="34" charset="0"/>
                <a:cs typeface="+mn-ea"/>
                <a:sym typeface="+mn-lt"/>
              </a:endParaRPr>
            </a:p>
          </p:txBody>
        </p:sp>
        <p:sp>
          <p:nvSpPr>
            <p:cNvPr id="7" name="Text Box 5"/>
            <p:cNvSpPr txBox="1">
              <a:spLocks noChangeArrowheads="1"/>
            </p:cNvSpPr>
            <p:nvPr/>
          </p:nvSpPr>
          <p:spPr bwMode="auto">
            <a:xfrm>
              <a:off x="4716018" y="1412778"/>
              <a:ext cx="3960440" cy="328458"/>
            </a:xfrm>
            <a:prstGeom prst="rect">
              <a:avLst/>
            </a:prstGeom>
            <a:solidFill>
              <a:srgbClr val="FF6600"/>
            </a:solidFill>
            <a:ln w="9525" algn="ctr">
              <a:solidFill>
                <a:srgbClr val="DDDDDD"/>
              </a:solidFill>
              <a:miter lim="800000"/>
              <a:headEnd/>
              <a:tailEnd/>
            </a:ln>
          </p:spPr>
          <p:txBody>
            <a:bodyPr wrap="square" lIns="78314" tIns="39158" rIns="78314" bIns="39158" anchor="ctr">
              <a:noAutofit/>
            </a:bodyPr>
            <a:lstStyle/>
            <a:p>
              <a:pPr algn="ctr" defTabSz="687388" fontAlgn="ctr">
                <a:spcBef>
                  <a:spcPct val="50000"/>
                </a:spcBef>
              </a:pPr>
              <a:r>
                <a:rPr lang="en-US" sz="1700" u="none" dirty="0">
                  <a:solidFill>
                    <a:schemeClr val="bg1"/>
                  </a:solidFill>
                  <a:latin typeface="Huawei Sans" panose="020C0503030203020204" pitchFamily="34" charset="0"/>
                </a:rPr>
                <a:t>iSCSI</a:t>
              </a:r>
              <a:endParaRPr lang="en-US" altLang="zh-CN" sz="1700" dirty="0">
                <a:solidFill>
                  <a:schemeClr val="bg1"/>
                </a:solidFill>
                <a:latin typeface="Huawei Sans" panose="020C0503030203020204" pitchFamily="34" charset="0"/>
                <a:cs typeface="+mn-ea"/>
                <a:sym typeface="+mn-lt"/>
              </a:endParaRPr>
            </a:p>
          </p:txBody>
        </p:sp>
        <p:sp>
          <p:nvSpPr>
            <p:cNvPr id="8" name="Rectangle 34"/>
            <p:cNvSpPr>
              <a:spLocks noChangeArrowheads="1"/>
            </p:cNvSpPr>
            <p:nvPr/>
          </p:nvSpPr>
          <p:spPr bwMode="auto">
            <a:xfrm>
              <a:off x="5184547" y="1754228"/>
              <a:ext cx="985552" cy="344752"/>
            </a:xfrm>
            <a:prstGeom prst="rect">
              <a:avLst/>
            </a:prstGeom>
            <a:noFill/>
            <a:ln w="9525">
              <a:noFill/>
              <a:miter lim="800000"/>
              <a:headEnd/>
              <a:tailEnd/>
            </a:ln>
          </p:spPr>
          <p:txBody>
            <a:bodyPr wrap="square" lIns="0" tIns="0" rIns="0" bIns="0">
              <a:noAutofit/>
            </a:bodyPr>
            <a:lstStyle/>
            <a:p>
              <a:pPr algn="ctr" fontAlgn="ctr">
                <a:lnSpc>
                  <a:spcPct val="140000"/>
                </a:lnSpc>
                <a:spcBef>
                  <a:spcPct val="50000"/>
                </a:spcBef>
                <a:buClr>
                  <a:schemeClr val="tx1"/>
                </a:buClr>
                <a:buSzPct val="60000"/>
              </a:pPr>
              <a:r>
                <a:rPr lang="en-US" sz="1600" b="1" u="none" dirty="0">
                  <a:solidFill>
                    <a:srgbClr val="000000"/>
                  </a:solidFill>
                  <a:latin typeface="Huawei Sans" panose="020C0503030203020204" pitchFamily="34" charset="0"/>
                </a:rPr>
                <a:t>Initiator</a:t>
              </a:r>
            </a:p>
          </p:txBody>
        </p:sp>
        <p:sp>
          <p:nvSpPr>
            <p:cNvPr id="9" name="Rectangle 35"/>
            <p:cNvSpPr>
              <a:spLocks noChangeArrowheads="1"/>
            </p:cNvSpPr>
            <p:nvPr/>
          </p:nvSpPr>
          <p:spPr bwMode="auto">
            <a:xfrm>
              <a:off x="7313429" y="1754228"/>
              <a:ext cx="797454" cy="344752"/>
            </a:xfrm>
            <a:prstGeom prst="rect">
              <a:avLst/>
            </a:prstGeom>
            <a:noFill/>
            <a:ln w="9525">
              <a:noFill/>
              <a:miter lim="800000"/>
              <a:headEnd/>
              <a:tailEnd/>
            </a:ln>
          </p:spPr>
          <p:txBody>
            <a:bodyPr wrap="square" lIns="0" tIns="0" rIns="0" bIns="0">
              <a:noAutofit/>
            </a:bodyPr>
            <a:lstStyle/>
            <a:p>
              <a:pPr algn="ctr" fontAlgn="ctr">
                <a:lnSpc>
                  <a:spcPct val="140000"/>
                </a:lnSpc>
                <a:spcBef>
                  <a:spcPct val="50000"/>
                </a:spcBef>
                <a:buClr>
                  <a:schemeClr val="tx1"/>
                </a:buClr>
                <a:buSzPct val="60000"/>
              </a:pPr>
              <a:r>
                <a:rPr lang="en-US" sz="1600" b="1" u="none" dirty="0">
                  <a:solidFill>
                    <a:srgbClr val="000000"/>
                  </a:solidFill>
                  <a:latin typeface="Huawei Sans" panose="020C0503030203020204" pitchFamily="34" charset="0"/>
                </a:rPr>
                <a:t>Target</a:t>
              </a:r>
              <a:endParaRPr lang="en-US" altLang="zh-CN" sz="1600" b="1" dirty="0">
                <a:solidFill>
                  <a:schemeClr val="accent2"/>
                </a:solidFill>
                <a:latin typeface="Huawei Sans" panose="020C0503030203020204" pitchFamily="34" charset="0"/>
                <a:cs typeface="+mn-ea"/>
                <a:sym typeface="+mn-lt"/>
              </a:endParaRPr>
            </a:p>
          </p:txBody>
        </p:sp>
        <p:grpSp>
          <p:nvGrpSpPr>
            <p:cNvPr id="10" name="组合 39"/>
            <p:cNvGrpSpPr/>
            <p:nvPr/>
          </p:nvGrpSpPr>
          <p:grpSpPr>
            <a:xfrm>
              <a:off x="4832738" y="2204866"/>
              <a:ext cx="1731600" cy="460800"/>
              <a:chOff x="2181970" y="3190"/>
              <a:chExt cx="1732059" cy="461179"/>
            </a:xfrm>
            <a:effectLst>
              <a:outerShdw blurRad="50800" dist="38100" dir="2700000" algn="tl" rotWithShape="0">
                <a:prstClr val="black">
                  <a:alpha val="40000"/>
                </a:prstClr>
              </a:outerShdw>
            </a:effectLst>
          </p:grpSpPr>
          <p:sp>
            <p:nvSpPr>
              <p:cNvPr id="63" name="立方体 62"/>
              <p:cNvSpPr/>
              <p:nvPr/>
            </p:nvSpPr>
            <p:spPr>
              <a:xfrm>
                <a:off x="2181970" y="3190"/>
                <a:ext cx="1732059" cy="461179"/>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64" name="立方体 4"/>
              <p:cNvSpPr/>
              <p:nvPr/>
            </p:nvSpPr>
            <p:spPr>
              <a:xfrm>
                <a:off x="2209273" y="118485"/>
                <a:ext cx="1616764" cy="345884"/>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SCSI</a:t>
                </a:r>
                <a:endParaRPr lang="en-US" altLang="zh-CN" sz="1600" b="1" dirty="0">
                  <a:solidFill>
                    <a:schemeClr val="tx1"/>
                  </a:solidFill>
                  <a:latin typeface="Huawei Sans" panose="020C0503030203020204" pitchFamily="34" charset="0"/>
                  <a:cs typeface="+mn-ea"/>
                  <a:sym typeface="+mn-lt"/>
                </a:endParaRPr>
              </a:p>
            </p:txBody>
          </p:sp>
        </p:grpSp>
        <p:grpSp>
          <p:nvGrpSpPr>
            <p:cNvPr id="11" name="组合 40"/>
            <p:cNvGrpSpPr/>
            <p:nvPr/>
          </p:nvGrpSpPr>
          <p:grpSpPr>
            <a:xfrm>
              <a:off x="5554990" y="2706929"/>
              <a:ext cx="294369" cy="245309"/>
              <a:chOff x="2900814" y="505253"/>
              <a:chExt cx="294369" cy="245309"/>
            </a:xfrm>
            <a:solidFill>
              <a:srgbClr val="92D050"/>
            </a:solidFill>
          </p:grpSpPr>
          <p:sp>
            <p:nvSpPr>
              <p:cNvPr id="61" name="右箭头 60"/>
              <p:cNvSpPr/>
              <p:nvPr/>
            </p:nvSpPr>
            <p:spPr>
              <a:xfrm rot="5400000">
                <a:off x="2925345" y="480723"/>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62" name="右箭头 6"/>
              <p:cNvSpPr/>
              <p:nvPr/>
            </p:nvSpPr>
            <p:spPr>
              <a:xfrm>
                <a:off x="2959689" y="505253"/>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12" name="组合 41"/>
            <p:cNvGrpSpPr>
              <a:grpSpLocks/>
            </p:cNvGrpSpPr>
            <p:nvPr/>
          </p:nvGrpSpPr>
          <p:grpSpPr bwMode="auto">
            <a:xfrm>
              <a:off x="4832738" y="2968202"/>
              <a:ext cx="1731600" cy="460800"/>
              <a:chOff x="2139634" y="791446"/>
              <a:chExt cx="1816731" cy="654154"/>
            </a:xfrm>
          </p:grpSpPr>
          <p:sp>
            <p:nvSpPr>
              <p:cNvPr id="59" name="立方体 58"/>
              <p:cNvSpPr/>
              <p:nvPr/>
            </p:nvSpPr>
            <p:spPr>
              <a:xfrm>
                <a:off x="2139634" y="791446"/>
                <a:ext cx="1816731"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60" name="立方体 8"/>
              <p:cNvSpPr/>
              <p:nvPr/>
            </p:nvSpPr>
            <p:spPr>
              <a:xfrm>
                <a:off x="2200440" y="954456"/>
                <a:ext cx="1651063"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iSCSI</a:t>
                </a:r>
                <a:endParaRPr lang="en-US" altLang="zh-CN" sz="1600" b="1" dirty="0">
                  <a:solidFill>
                    <a:schemeClr val="tx1"/>
                  </a:solidFill>
                  <a:latin typeface="Huawei Sans" panose="020C0503030203020204" pitchFamily="34" charset="0"/>
                  <a:cs typeface="+mn-ea"/>
                  <a:sym typeface="+mn-lt"/>
                </a:endParaRPr>
              </a:p>
            </p:txBody>
          </p:sp>
        </p:grpSp>
        <p:grpSp>
          <p:nvGrpSpPr>
            <p:cNvPr id="13" name="组合 42"/>
            <p:cNvGrpSpPr/>
            <p:nvPr/>
          </p:nvGrpSpPr>
          <p:grpSpPr>
            <a:xfrm>
              <a:off x="5554990" y="3501010"/>
              <a:ext cx="294369" cy="245309"/>
              <a:chOff x="2900814" y="1486485"/>
              <a:chExt cx="294369" cy="245309"/>
            </a:xfrm>
            <a:solidFill>
              <a:srgbClr val="92D050"/>
            </a:solidFill>
          </p:grpSpPr>
          <p:sp>
            <p:nvSpPr>
              <p:cNvPr id="57" name="右箭头 56"/>
              <p:cNvSpPr/>
              <p:nvPr/>
            </p:nvSpPr>
            <p:spPr>
              <a:xfrm rot="5400000">
                <a:off x="2925345" y="1461955"/>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58" name="右箭头 10"/>
              <p:cNvSpPr/>
              <p:nvPr/>
            </p:nvSpPr>
            <p:spPr>
              <a:xfrm>
                <a:off x="2959689" y="1486485"/>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14" name="组合 43"/>
            <p:cNvGrpSpPr>
              <a:grpSpLocks/>
            </p:cNvGrpSpPr>
            <p:nvPr/>
          </p:nvGrpSpPr>
          <p:grpSpPr bwMode="auto">
            <a:xfrm>
              <a:off x="4832738" y="3760290"/>
              <a:ext cx="1731600" cy="460800"/>
              <a:chOff x="2459260" y="1772678"/>
              <a:chExt cx="1177478" cy="654154"/>
            </a:xfrm>
          </p:grpSpPr>
          <p:sp>
            <p:nvSpPr>
              <p:cNvPr id="55" name="立方体 54"/>
              <p:cNvSpPr/>
              <p:nvPr/>
            </p:nvSpPr>
            <p:spPr>
              <a:xfrm>
                <a:off x="2459260" y="1772678"/>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56" name="立方体 12"/>
              <p:cNvSpPr/>
              <p:nvPr/>
            </p:nvSpPr>
            <p:spPr>
              <a:xfrm>
                <a:off x="2525666" y="1935931"/>
                <a:ext cx="1012874"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TCP</a:t>
                </a:r>
                <a:endParaRPr lang="en-US" altLang="zh-CN" sz="1600" b="1" dirty="0">
                  <a:solidFill>
                    <a:schemeClr val="tx1"/>
                  </a:solidFill>
                  <a:latin typeface="Huawei Sans" panose="020C0503030203020204" pitchFamily="34" charset="0"/>
                  <a:cs typeface="+mn-ea"/>
                  <a:sym typeface="+mn-lt"/>
                </a:endParaRPr>
              </a:p>
            </p:txBody>
          </p:sp>
        </p:grpSp>
        <p:grpSp>
          <p:nvGrpSpPr>
            <p:cNvPr id="15" name="组合 44"/>
            <p:cNvGrpSpPr/>
            <p:nvPr/>
          </p:nvGrpSpPr>
          <p:grpSpPr>
            <a:xfrm>
              <a:off x="5554990" y="4293098"/>
              <a:ext cx="294369" cy="245309"/>
              <a:chOff x="2900814" y="2467717"/>
              <a:chExt cx="294369" cy="245309"/>
            </a:xfrm>
            <a:solidFill>
              <a:srgbClr val="92D050"/>
            </a:solidFill>
          </p:grpSpPr>
          <p:sp>
            <p:nvSpPr>
              <p:cNvPr id="53" name="右箭头 52"/>
              <p:cNvSpPr/>
              <p:nvPr/>
            </p:nvSpPr>
            <p:spPr>
              <a:xfrm rot="5400000">
                <a:off x="2925345" y="2443187"/>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54" name="右箭头 14"/>
              <p:cNvSpPr/>
              <p:nvPr/>
            </p:nvSpPr>
            <p:spPr>
              <a:xfrm>
                <a:off x="2959689" y="2467717"/>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16" name="组合 45"/>
            <p:cNvGrpSpPr>
              <a:grpSpLocks/>
            </p:cNvGrpSpPr>
            <p:nvPr/>
          </p:nvGrpSpPr>
          <p:grpSpPr bwMode="auto">
            <a:xfrm>
              <a:off x="4832738" y="4552379"/>
              <a:ext cx="1731600" cy="460801"/>
              <a:chOff x="2459260" y="2753910"/>
              <a:chExt cx="1177478" cy="654155"/>
            </a:xfrm>
          </p:grpSpPr>
          <p:sp>
            <p:nvSpPr>
              <p:cNvPr id="51" name="立方体 50"/>
              <p:cNvSpPr/>
              <p:nvPr/>
            </p:nvSpPr>
            <p:spPr>
              <a:xfrm>
                <a:off x="2459260" y="2753910"/>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52" name="立方体 16"/>
              <p:cNvSpPr/>
              <p:nvPr/>
            </p:nvSpPr>
            <p:spPr>
              <a:xfrm>
                <a:off x="2510548" y="2917404"/>
                <a:ext cx="1013954" cy="491349"/>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IP</a:t>
                </a:r>
                <a:endParaRPr lang="en-US" altLang="zh-CN" sz="1600" b="1" dirty="0">
                  <a:solidFill>
                    <a:schemeClr val="tx1"/>
                  </a:solidFill>
                  <a:latin typeface="Huawei Sans" panose="020C0503030203020204" pitchFamily="34" charset="0"/>
                  <a:cs typeface="+mn-ea"/>
                  <a:sym typeface="+mn-lt"/>
                </a:endParaRPr>
              </a:p>
            </p:txBody>
          </p:sp>
        </p:grpSp>
        <p:grpSp>
          <p:nvGrpSpPr>
            <p:cNvPr id="17" name="组合 46"/>
            <p:cNvGrpSpPr/>
            <p:nvPr/>
          </p:nvGrpSpPr>
          <p:grpSpPr>
            <a:xfrm>
              <a:off x="5554990" y="5085186"/>
              <a:ext cx="294369" cy="245309"/>
              <a:chOff x="2900814" y="3448949"/>
              <a:chExt cx="294369" cy="245309"/>
            </a:xfrm>
            <a:solidFill>
              <a:srgbClr val="92D050"/>
            </a:solidFill>
          </p:grpSpPr>
          <p:sp>
            <p:nvSpPr>
              <p:cNvPr id="49" name="右箭头 48"/>
              <p:cNvSpPr/>
              <p:nvPr/>
            </p:nvSpPr>
            <p:spPr>
              <a:xfrm rot="5400000">
                <a:off x="2925345" y="3424419"/>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50" name="右箭头 18"/>
              <p:cNvSpPr/>
              <p:nvPr/>
            </p:nvSpPr>
            <p:spPr>
              <a:xfrm>
                <a:off x="2959689" y="3448949"/>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18" name="组合 47"/>
            <p:cNvGrpSpPr>
              <a:grpSpLocks/>
            </p:cNvGrpSpPr>
            <p:nvPr/>
          </p:nvGrpSpPr>
          <p:grpSpPr bwMode="auto">
            <a:xfrm>
              <a:off x="4832738" y="5344466"/>
              <a:ext cx="1731600" cy="460800"/>
              <a:chOff x="2459260" y="3735142"/>
              <a:chExt cx="1177478" cy="654154"/>
            </a:xfrm>
          </p:grpSpPr>
          <p:sp>
            <p:nvSpPr>
              <p:cNvPr id="47" name="立方体 46"/>
              <p:cNvSpPr/>
              <p:nvPr/>
            </p:nvSpPr>
            <p:spPr>
              <a:xfrm>
                <a:off x="2459260" y="3735142"/>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48" name="立方体 20"/>
              <p:cNvSpPr/>
              <p:nvPr/>
            </p:nvSpPr>
            <p:spPr>
              <a:xfrm>
                <a:off x="2525666" y="3898882"/>
                <a:ext cx="1012874" cy="491350"/>
              </a:xfrm>
              <a:prstGeom prst="rect">
                <a:avLst/>
              </a:prstGeom>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Link</a:t>
                </a:r>
                <a:endParaRPr lang="en-US" altLang="zh-CN" sz="1600" b="1" dirty="0">
                  <a:solidFill>
                    <a:schemeClr val="tx1"/>
                  </a:solidFill>
                  <a:latin typeface="Huawei Sans" panose="020C0503030203020204" pitchFamily="34" charset="0"/>
                  <a:cs typeface="+mn-ea"/>
                  <a:sym typeface="+mn-lt"/>
                </a:endParaRPr>
              </a:p>
            </p:txBody>
          </p:sp>
        </p:grpSp>
        <p:grpSp>
          <p:nvGrpSpPr>
            <p:cNvPr id="19" name="组合 66"/>
            <p:cNvGrpSpPr/>
            <p:nvPr/>
          </p:nvGrpSpPr>
          <p:grpSpPr>
            <a:xfrm>
              <a:off x="6852370" y="2204866"/>
              <a:ext cx="1731600" cy="460800"/>
              <a:chOff x="2181970" y="3190"/>
              <a:chExt cx="1732059" cy="461179"/>
            </a:xfrm>
            <a:solidFill>
              <a:srgbClr val="00B0F0"/>
            </a:solidFill>
            <a:effectLst>
              <a:outerShdw blurRad="50800" dist="38100" dir="2700000" algn="tl" rotWithShape="0">
                <a:prstClr val="black">
                  <a:alpha val="40000"/>
                </a:prstClr>
              </a:outerShdw>
            </a:effectLst>
          </p:grpSpPr>
          <p:sp>
            <p:nvSpPr>
              <p:cNvPr id="45" name="立方体 44"/>
              <p:cNvSpPr/>
              <p:nvPr/>
            </p:nvSpPr>
            <p:spPr>
              <a:xfrm>
                <a:off x="2181970" y="3190"/>
                <a:ext cx="1732059" cy="461179"/>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46" name="立方体 4"/>
              <p:cNvSpPr/>
              <p:nvPr/>
            </p:nvSpPr>
            <p:spPr>
              <a:xfrm>
                <a:off x="2209273" y="118485"/>
                <a:ext cx="1616764" cy="345884"/>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SCSI</a:t>
                </a:r>
                <a:endParaRPr lang="en-US" altLang="zh-CN" sz="1600" b="1" dirty="0">
                  <a:solidFill>
                    <a:schemeClr val="tx1"/>
                  </a:solidFill>
                  <a:latin typeface="Huawei Sans" panose="020C0503030203020204" pitchFamily="34" charset="0"/>
                  <a:cs typeface="+mn-ea"/>
                  <a:sym typeface="+mn-lt"/>
                </a:endParaRPr>
              </a:p>
            </p:txBody>
          </p:sp>
        </p:grpSp>
        <p:grpSp>
          <p:nvGrpSpPr>
            <p:cNvPr id="20" name="组合 69"/>
            <p:cNvGrpSpPr/>
            <p:nvPr/>
          </p:nvGrpSpPr>
          <p:grpSpPr>
            <a:xfrm rot="10800000">
              <a:off x="7574622" y="2706929"/>
              <a:ext cx="294369" cy="245309"/>
              <a:chOff x="2900814" y="505253"/>
              <a:chExt cx="294369" cy="245309"/>
            </a:xfrm>
            <a:solidFill>
              <a:srgbClr val="00B0F0"/>
            </a:solidFill>
          </p:grpSpPr>
          <p:sp>
            <p:nvSpPr>
              <p:cNvPr id="43" name="右箭头 42"/>
              <p:cNvSpPr/>
              <p:nvPr/>
            </p:nvSpPr>
            <p:spPr>
              <a:xfrm rot="5400000">
                <a:off x="2925345" y="480723"/>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44" name="右箭头 6"/>
              <p:cNvSpPr/>
              <p:nvPr/>
            </p:nvSpPr>
            <p:spPr>
              <a:xfrm>
                <a:off x="2959689" y="505253"/>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21" name="组合 72"/>
            <p:cNvGrpSpPr/>
            <p:nvPr/>
          </p:nvGrpSpPr>
          <p:grpSpPr>
            <a:xfrm>
              <a:off x="6852370" y="2968202"/>
              <a:ext cx="1731600" cy="460800"/>
              <a:chOff x="2139634" y="791446"/>
              <a:chExt cx="1816731" cy="654154"/>
            </a:xfrm>
            <a:solidFill>
              <a:srgbClr val="00B0F0"/>
            </a:solidFill>
          </p:grpSpPr>
          <p:sp>
            <p:nvSpPr>
              <p:cNvPr id="41" name="立方体 40"/>
              <p:cNvSpPr/>
              <p:nvPr/>
            </p:nvSpPr>
            <p:spPr>
              <a:xfrm>
                <a:off x="2139634" y="791446"/>
                <a:ext cx="1816731"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42" name="立方体 8"/>
              <p:cNvSpPr/>
              <p:nvPr/>
            </p:nvSpPr>
            <p:spPr>
              <a:xfrm>
                <a:off x="2198986" y="954984"/>
                <a:ext cx="1653193"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iSCSI</a:t>
                </a:r>
                <a:endParaRPr lang="en-US" altLang="zh-CN" sz="1600" b="1" dirty="0">
                  <a:solidFill>
                    <a:schemeClr val="tx1"/>
                  </a:solidFill>
                  <a:latin typeface="Huawei Sans" panose="020C0503030203020204" pitchFamily="34" charset="0"/>
                  <a:cs typeface="+mn-ea"/>
                  <a:sym typeface="+mn-lt"/>
                </a:endParaRPr>
              </a:p>
            </p:txBody>
          </p:sp>
        </p:grpSp>
        <p:grpSp>
          <p:nvGrpSpPr>
            <p:cNvPr id="22" name="组合 75"/>
            <p:cNvGrpSpPr/>
            <p:nvPr/>
          </p:nvGrpSpPr>
          <p:grpSpPr>
            <a:xfrm rot="10800000">
              <a:off x="7574622" y="3501010"/>
              <a:ext cx="294369" cy="245309"/>
              <a:chOff x="2900814" y="1486485"/>
              <a:chExt cx="294369" cy="245309"/>
            </a:xfrm>
            <a:solidFill>
              <a:srgbClr val="00B0F0"/>
            </a:solidFill>
          </p:grpSpPr>
          <p:sp>
            <p:nvSpPr>
              <p:cNvPr id="39" name="右箭头 38"/>
              <p:cNvSpPr/>
              <p:nvPr/>
            </p:nvSpPr>
            <p:spPr>
              <a:xfrm rot="5400000">
                <a:off x="2925345" y="1461955"/>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40" name="右箭头 10"/>
              <p:cNvSpPr/>
              <p:nvPr/>
            </p:nvSpPr>
            <p:spPr>
              <a:xfrm>
                <a:off x="2959689" y="1486485"/>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23" name="组合 78"/>
            <p:cNvGrpSpPr/>
            <p:nvPr/>
          </p:nvGrpSpPr>
          <p:grpSpPr>
            <a:xfrm>
              <a:off x="6852370" y="3760290"/>
              <a:ext cx="1731600" cy="460800"/>
              <a:chOff x="2459260" y="1772678"/>
              <a:chExt cx="1177478" cy="654154"/>
            </a:xfrm>
            <a:solidFill>
              <a:srgbClr val="00B0F0"/>
            </a:solidFill>
          </p:grpSpPr>
          <p:sp>
            <p:nvSpPr>
              <p:cNvPr id="37" name="立方体 36"/>
              <p:cNvSpPr/>
              <p:nvPr/>
            </p:nvSpPr>
            <p:spPr>
              <a:xfrm>
                <a:off x="2459260" y="1772678"/>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38" name="立方体 12"/>
              <p:cNvSpPr/>
              <p:nvPr/>
            </p:nvSpPr>
            <p:spPr>
              <a:xfrm>
                <a:off x="2524868" y="1936215"/>
                <a:ext cx="1013940" cy="490615"/>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TCP</a:t>
                </a:r>
                <a:endParaRPr lang="en-US" altLang="zh-CN" sz="1600" b="1" dirty="0">
                  <a:solidFill>
                    <a:schemeClr val="tx1"/>
                  </a:solidFill>
                  <a:latin typeface="Huawei Sans" panose="020C0503030203020204" pitchFamily="34" charset="0"/>
                  <a:cs typeface="+mn-ea"/>
                  <a:sym typeface="+mn-lt"/>
                </a:endParaRPr>
              </a:p>
            </p:txBody>
          </p:sp>
        </p:grpSp>
        <p:grpSp>
          <p:nvGrpSpPr>
            <p:cNvPr id="24" name="组合 81"/>
            <p:cNvGrpSpPr/>
            <p:nvPr/>
          </p:nvGrpSpPr>
          <p:grpSpPr>
            <a:xfrm rot="10800000">
              <a:off x="7574622" y="4293098"/>
              <a:ext cx="294369" cy="245309"/>
              <a:chOff x="2900814" y="2467717"/>
              <a:chExt cx="294369" cy="245309"/>
            </a:xfrm>
            <a:solidFill>
              <a:srgbClr val="00B0F0"/>
            </a:solidFill>
          </p:grpSpPr>
          <p:sp>
            <p:nvSpPr>
              <p:cNvPr id="35" name="右箭头 34"/>
              <p:cNvSpPr/>
              <p:nvPr/>
            </p:nvSpPr>
            <p:spPr>
              <a:xfrm rot="5400000">
                <a:off x="2925345" y="2443187"/>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36" name="右箭头 14"/>
              <p:cNvSpPr/>
              <p:nvPr/>
            </p:nvSpPr>
            <p:spPr>
              <a:xfrm>
                <a:off x="2959689" y="2467717"/>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25" name="组合 84"/>
            <p:cNvGrpSpPr/>
            <p:nvPr/>
          </p:nvGrpSpPr>
          <p:grpSpPr>
            <a:xfrm>
              <a:off x="6852370" y="4552379"/>
              <a:ext cx="1731600" cy="460801"/>
              <a:chOff x="2459260" y="2753910"/>
              <a:chExt cx="1177478" cy="654155"/>
            </a:xfrm>
            <a:solidFill>
              <a:srgbClr val="00B0F0"/>
            </a:solidFill>
          </p:grpSpPr>
          <p:sp>
            <p:nvSpPr>
              <p:cNvPr id="33" name="立方体 32"/>
              <p:cNvSpPr/>
              <p:nvPr/>
            </p:nvSpPr>
            <p:spPr>
              <a:xfrm>
                <a:off x="2459260" y="2753910"/>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34" name="立方体 16"/>
              <p:cNvSpPr/>
              <p:nvPr/>
            </p:nvSpPr>
            <p:spPr>
              <a:xfrm>
                <a:off x="2510542" y="2917449"/>
                <a:ext cx="1013940"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IP</a:t>
                </a:r>
                <a:endParaRPr lang="en-US" altLang="zh-CN" sz="1600" b="1" dirty="0">
                  <a:solidFill>
                    <a:schemeClr val="tx1"/>
                  </a:solidFill>
                  <a:latin typeface="Huawei Sans" panose="020C0503030203020204" pitchFamily="34" charset="0"/>
                  <a:cs typeface="+mn-ea"/>
                  <a:sym typeface="+mn-lt"/>
                </a:endParaRPr>
              </a:p>
            </p:txBody>
          </p:sp>
        </p:grpSp>
        <p:grpSp>
          <p:nvGrpSpPr>
            <p:cNvPr id="26" name="组合 87"/>
            <p:cNvGrpSpPr/>
            <p:nvPr/>
          </p:nvGrpSpPr>
          <p:grpSpPr>
            <a:xfrm rot="10800000">
              <a:off x="7574622" y="5085186"/>
              <a:ext cx="294369" cy="245309"/>
              <a:chOff x="2900814" y="3448949"/>
              <a:chExt cx="294369" cy="245309"/>
            </a:xfrm>
            <a:solidFill>
              <a:srgbClr val="00B0F0"/>
            </a:solidFill>
          </p:grpSpPr>
          <p:sp>
            <p:nvSpPr>
              <p:cNvPr id="31" name="右箭头 30"/>
              <p:cNvSpPr/>
              <p:nvPr/>
            </p:nvSpPr>
            <p:spPr>
              <a:xfrm rot="5400000">
                <a:off x="2925345" y="3424419"/>
                <a:ext cx="245308" cy="294369"/>
              </a:xfrm>
              <a:prstGeom prst="rightArrow">
                <a:avLst>
                  <a:gd name="adj1" fmla="val 60000"/>
                  <a:gd name="adj2" fmla="val 50000"/>
                </a:avLst>
              </a:prstGeom>
              <a:grpFill/>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32" name="右箭头 18"/>
              <p:cNvSpPr/>
              <p:nvPr/>
            </p:nvSpPr>
            <p:spPr>
              <a:xfrm>
                <a:off x="2959689" y="3448949"/>
                <a:ext cx="176621" cy="171716"/>
              </a:xfrm>
              <a:prstGeom prst="rect">
                <a:avLst/>
              </a:prstGeom>
              <a:grpFill/>
            </p:spPr>
            <p:style>
              <a:lnRef idx="0">
                <a:scrgbClr r="0" g="0" b="0"/>
              </a:lnRef>
              <a:fillRef idx="0">
                <a:scrgbClr r="0" g="0" b="0"/>
              </a:fillRef>
              <a:effectRef idx="0">
                <a:scrgbClr r="0" g="0" b="0"/>
              </a:effectRef>
              <a:fontRef idx="minor">
                <a:schemeClr val="lt1"/>
              </a:fontRef>
            </p:style>
            <p:txBody>
              <a:bodyPr wrap="square" lIns="0" tIns="0" rIns="0" bIns="0" spcCol="1270" anchor="ctr">
                <a:noAutofit/>
              </a:bodyPr>
              <a:lstStyle/>
              <a:p>
                <a:pPr algn="ctr" defTabSz="577850" fontAlgn="ctr">
                  <a:lnSpc>
                    <a:spcPct val="90000"/>
                  </a:lnSpc>
                  <a:spcAft>
                    <a:spcPct val="35000"/>
                  </a:spcAft>
                  <a:buClr>
                    <a:schemeClr val="tx1"/>
                  </a:buClr>
                  <a:buSzPct val="60000"/>
                  <a:defRPr/>
                </a:pPr>
                <a:endParaRPr lang="en-US" altLang="zh-CN" sz="1300" b="1" dirty="0">
                  <a:latin typeface="Huawei Sans" panose="020C0503030203020204" pitchFamily="34" charset="0"/>
                  <a:cs typeface="+mn-ea"/>
                  <a:sym typeface="+mn-lt"/>
                </a:endParaRPr>
              </a:p>
            </p:txBody>
          </p:sp>
        </p:grpSp>
        <p:grpSp>
          <p:nvGrpSpPr>
            <p:cNvPr id="27" name="组合 90"/>
            <p:cNvGrpSpPr/>
            <p:nvPr/>
          </p:nvGrpSpPr>
          <p:grpSpPr>
            <a:xfrm>
              <a:off x="6852370" y="5344466"/>
              <a:ext cx="1731600" cy="460800"/>
              <a:chOff x="2459260" y="3735142"/>
              <a:chExt cx="1177478" cy="654154"/>
            </a:xfrm>
            <a:solidFill>
              <a:srgbClr val="00B0F0"/>
            </a:solidFill>
          </p:grpSpPr>
          <p:sp>
            <p:nvSpPr>
              <p:cNvPr id="29" name="立方体 28"/>
              <p:cNvSpPr/>
              <p:nvPr/>
            </p:nvSpPr>
            <p:spPr>
              <a:xfrm>
                <a:off x="2459260" y="3735142"/>
                <a:ext cx="1177478" cy="654154"/>
              </a:xfrm>
              <a:prstGeom prst="cube">
                <a:avLst/>
              </a:prstGeom>
              <a:solidFill>
                <a:schemeClr val="bg1"/>
              </a:solidFill>
              <a:ln>
                <a:solidFill>
                  <a:schemeClr val="tx1"/>
                </a:solidFill>
              </a:ln>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wrap="square">
                <a:noAutofit/>
              </a:bodyPr>
              <a:lstStyle/>
              <a:p>
                <a:pPr fontAlgn="ctr"/>
                <a:endParaRPr lang="en-US" altLang="zh-CN" dirty="0">
                  <a:latin typeface="Huawei Sans" panose="020C0503030203020204" pitchFamily="34" charset="0"/>
                  <a:cs typeface="+mn-ea"/>
                  <a:sym typeface="+mn-lt"/>
                </a:endParaRPr>
              </a:p>
            </p:txBody>
          </p:sp>
          <p:sp>
            <p:nvSpPr>
              <p:cNvPr id="30" name="立方体 20"/>
              <p:cNvSpPr/>
              <p:nvPr/>
            </p:nvSpPr>
            <p:spPr>
              <a:xfrm>
                <a:off x="2524868" y="3898680"/>
                <a:ext cx="1013940" cy="490616"/>
              </a:xfrm>
              <a:prstGeom prst="rect">
                <a:avLst/>
              </a:prstGeom>
              <a:noFill/>
            </p:spPr>
            <p:style>
              <a:lnRef idx="0">
                <a:scrgbClr r="0" g="0" b="0"/>
              </a:lnRef>
              <a:fillRef idx="0">
                <a:scrgbClr r="0" g="0" b="0"/>
              </a:fillRef>
              <a:effectRef idx="0">
                <a:scrgbClr r="0" g="0" b="0"/>
              </a:effectRef>
              <a:fontRef idx="minor">
                <a:schemeClr val="lt1"/>
              </a:fontRef>
            </p:style>
            <p:txBody>
              <a:bodyPr wrap="square" lIns="60960" tIns="60960" rIns="60960" bIns="60960" spcCol="1270" anchor="ctr">
                <a:noAutofit/>
              </a:bodyPr>
              <a:lstStyle/>
              <a:p>
                <a:pPr algn="ctr" defTabSz="711200" fontAlgn="ctr">
                  <a:lnSpc>
                    <a:spcPct val="90000"/>
                  </a:lnSpc>
                  <a:spcAft>
                    <a:spcPct val="35000"/>
                  </a:spcAft>
                  <a:buClr>
                    <a:schemeClr val="tx1"/>
                  </a:buClr>
                  <a:buSzPct val="60000"/>
                  <a:defRPr/>
                </a:pPr>
                <a:r>
                  <a:rPr lang="en-US" sz="1600" b="1" u="none" dirty="0">
                    <a:solidFill>
                      <a:schemeClr val="tx1"/>
                    </a:solidFill>
                    <a:latin typeface="Huawei Sans" panose="020C0503030203020204" pitchFamily="34" charset="0"/>
                  </a:rPr>
                  <a:t>Link</a:t>
                </a:r>
                <a:endParaRPr lang="en-US" altLang="zh-CN" sz="1600" b="1" dirty="0">
                  <a:solidFill>
                    <a:schemeClr val="tx1"/>
                  </a:solidFill>
                  <a:latin typeface="Huawei Sans" panose="020C0503030203020204" pitchFamily="34" charset="0"/>
                  <a:cs typeface="+mn-ea"/>
                  <a:sym typeface="+mn-lt"/>
                </a:endParaRPr>
              </a:p>
            </p:txBody>
          </p:sp>
        </p:grpSp>
        <p:cxnSp>
          <p:nvCxnSpPr>
            <p:cNvPr id="28" name="肘形连接符 61"/>
            <p:cNvCxnSpPr>
              <a:cxnSpLocks noChangeShapeType="1"/>
            </p:cNvCxnSpPr>
            <p:nvPr/>
          </p:nvCxnSpPr>
          <p:spPr bwMode="auto">
            <a:xfrm rot="16200000" flipH="1">
              <a:off x="6652794" y="4795450"/>
              <a:ext cx="12700" cy="2019632"/>
            </a:xfrm>
            <a:prstGeom prst="bentConnector3">
              <a:avLst>
                <a:gd name="adj1" fmla="val 1155231"/>
              </a:avLst>
            </a:prstGeom>
            <a:noFill/>
            <a:ln w="44450" algn="ctr">
              <a:solidFill>
                <a:schemeClr val="tx1"/>
              </a:solidFill>
              <a:round/>
              <a:headEnd/>
              <a:tailEnd/>
            </a:ln>
          </p:spPr>
        </p:cxnSp>
      </p:grpSp>
    </p:spTree>
    <p:extLst>
      <p:ext uri="{BB962C8B-B14F-4D97-AF65-F5344CB8AC3E}">
        <p14:creationId xmlns:p14="http://schemas.microsoft.com/office/powerpoint/2010/main" val="2074447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iSCSI Architecture</a:t>
            </a:r>
            <a:endParaRPr lang="en-US" altLang="zh-CN" dirty="0">
              <a:latin typeface="Huawei Sans" panose="020C0503030203020204" pitchFamily="34" charset="0"/>
              <a:sym typeface="+mn-lt"/>
            </a:endParaRPr>
          </a:p>
        </p:txBody>
      </p:sp>
      <p:sp>
        <p:nvSpPr>
          <p:cNvPr id="26" name="文本占位符 25"/>
          <p:cNvSpPr>
            <a:spLocks noGrp="1"/>
          </p:cNvSpPr>
          <p:nvPr>
            <p:ph type="body" sz="quarter" idx="10"/>
          </p:nvPr>
        </p:nvSpPr>
        <p:spPr>
          <a:xfrm>
            <a:off x="455612" y="1052514"/>
            <a:ext cx="11293476" cy="1392201"/>
          </a:xfrm>
        </p:spPr>
        <p:txBody>
          <a:bodyPr wrap="square" anchor="ctr">
            <a:noAutofit/>
          </a:bodyPr>
          <a:lstStyle/>
          <a:p>
            <a:r>
              <a:rPr lang="en-US" u="none" dirty="0">
                <a:latin typeface="Huawei Sans" panose="020C0503030203020204" pitchFamily="34" charset="0"/>
              </a:rPr>
              <a:t>iSCSI nodes encapsulate SCSI instructions and data into iSCSI packets and send the packets to the TCP/IP layer, where the packets are encapsulated into IP packets to be transmitted over an IP network.</a:t>
            </a:r>
            <a:endParaRPr lang="en-US" altLang="zh-CN" dirty="0">
              <a:latin typeface="Huawei Sans" panose="020C0503030203020204" pitchFamily="34" charset="0"/>
            </a:endParaRPr>
          </a:p>
        </p:txBody>
      </p:sp>
      <p:grpSp>
        <p:nvGrpSpPr>
          <p:cNvPr id="3" name="组合 2">
            <a:extLst>
              <a:ext uri="{FF2B5EF4-FFF2-40B4-BE49-F238E27FC236}">
                <a16:creationId xmlns:a16="http://schemas.microsoft.com/office/drawing/2014/main" id="{8911300F-84FA-41C6-8F0A-D3297E48AA4C}"/>
              </a:ext>
            </a:extLst>
          </p:cNvPr>
          <p:cNvGrpSpPr/>
          <p:nvPr/>
        </p:nvGrpSpPr>
        <p:grpSpPr>
          <a:xfrm>
            <a:off x="1719894" y="2582019"/>
            <a:ext cx="8757606" cy="3526511"/>
            <a:chOff x="2443794" y="2505819"/>
            <a:chExt cx="7517501" cy="3526511"/>
          </a:xfrm>
        </p:grpSpPr>
        <p:sp>
          <p:nvSpPr>
            <p:cNvPr id="6" name="圆角矩形 5"/>
            <p:cNvSpPr/>
            <p:nvPr/>
          </p:nvSpPr>
          <p:spPr>
            <a:xfrm>
              <a:off x="2540897" y="3761916"/>
              <a:ext cx="922493" cy="15233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iSCSI</a:t>
              </a:r>
            </a:p>
            <a:p>
              <a:pPr algn="ctr" fontAlgn="ctr"/>
              <a:r>
                <a:rPr lang="en-US" sz="1400" u="none" dirty="0">
                  <a:solidFill>
                    <a:schemeClr val="tx1"/>
                  </a:solidFill>
                  <a:latin typeface="Huawei Sans" panose="020C0503030203020204" pitchFamily="34" charset="0"/>
                </a:rPr>
                <a:t>Initiator</a:t>
              </a:r>
              <a:endParaRPr lang="en-US" altLang="zh-CN" sz="1400" dirty="0">
                <a:solidFill>
                  <a:schemeClr val="tx1"/>
                </a:solidFill>
                <a:latin typeface="Huawei Sans" panose="020C0503030203020204" pitchFamily="34" charset="0"/>
                <a:cs typeface="+mn-ea"/>
                <a:sym typeface="+mn-lt"/>
              </a:endParaRPr>
            </a:p>
          </p:txBody>
        </p:sp>
        <p:sp>
          <p:nvSpPr>
            <p:cNvPr id="7" name="圆角矩形 6"/>
            <p:cNvSpPr/>
            <p:nvPr/>
          </p:nvSpPr>
          <p:spPr>
            <a:xfrm>
              <a:off x="3867474" y="2961851"/>
              <a:ext cx="114338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IP address of the network port</a:t>
              </a:r>
              <a:endParaRPr lang="en-US" altLang="zh-CN" sz="1400" dirty="0">
                <a:solidFill>
                  <a:schemeClr val="tx1"/>
                </a:solidFill>
                <a:latin typeface="Huawei Sans" panose="020C0503030203020204" pitchFamily="34" charset="0"/>
                <a:cs typeface="+mn-ea"/>
                <a:sym typeface="+mn-lt"/>
              </a:endParaRPr>
            </a:p>
          </p:txBody>
        </p:sp>
        <p:sp>
          <p:nvSpPr>
            <p:cNvPr id="8" name="圆角矩形 7"/>
            <p:cNvSpPr/>
            <p:nvPr/>
          </p:nvSpPr>
          <p:spPr>
            <a:xfrm>
              <a:off x="3867475" y="5148585"/>
              <a:ext cx="114338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IP address of the network port</a:t>
              </a:r>
              <a:endParaRPr lang="en-US" altLang="zh-CN" sz="1400" dirty="0">
                <a:solidFill>
                  <a:schemeClr val="tx1"/>
                </a:solidFill>
                <a:latin typeface="Huawei Sans" panose="020C0503030203020204" pitchFamily="34" charset="0"/>
                <a:cs typeface="+mn-ea"/>
                <a:sym typeface="+mn-lt"/>
              </a:endParaRPr>
            </a:p>
          </p:txBody>
        </p:sp>
        <p:cxnSp>
          <p:nvCxnSpPr>
            <p:cNvPr id="9" name="肘形连接符 8"/>
            <p:cNvCxnSpPr>
              <a:stCxn id="6" idx="2"/>
              <a:endCxn id="8" idx="1"/>
            </p:cNvCxnSpPr>
            <p:nvPr/>
          </p:nvCxnSpPr>
          <p:spPr>
            <a:xfrm rot="16200000" flipH="1">
              <a:off x="3303157" y="4984299"/>
              <a:ext cx="263305" cy="86533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7" idx="1"/>
              <a:endCxn id="6" idx="0"/>
            </p:cNvCxnSpPr>
            <p:nvPr/>
          </p:nvCxnSpPr>
          <p:spPr>
            <a:xfrm rot="10800000" flipV="1">
              <a:off x="3002143" y="3361884"/>
              <a:ext cx="865331" cy="40003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190499" y="2531338"/>
              <a:ext cx="1168910" cy="338554"/>
            </a:xfrm>
            <a:prstGeom prst="rect">
              <a:avLst/>
            </a:prstGeom>
            <a:noFill/>
          </p:spPr>
          <p:txBody>
            <a:bodyPr wrap="square" rtlCol="0">
              <a:noAutofit/>
            </a:bodyPr>
            <a:lstStyle/>
            <a:p>
              <a:pPr fontAlgn="ctr"/>
              <a:r>
                <a:rPr lang="en-US" sz="1600" u="none" dirty="0">
                  <a:latin typeface="Huawei Sans" panose="020C0503030203020204" pitchFamily="34" charset="0"/>
                </a:rPr>
                <a:t>iSCSI node</a:t>
              </a:r>
              <a:endParaRPr lang="en-US" altLang="zh-CN" sz="1600" dirty="0">
                <a:latin typeface="Huawei Sans" panose="020C0503030203020204" pitchFamily="34" charset="0"/>
                <a:cs typeface="+mn-ea"/>
                <a:sym typeface="+mn-lt"/>
              </a:endParaRPr>
            </a:p>
          </p:txBody>
        </p:sp>
        <p:sp>
          <p:nvSpPr>
            <p:cNvPr id="12" name="文本框 11"/>
            <p:cNvSpPr txBox="1"/>
            <p:nvPr/>
          </p:nvSpPr>
          <p:spPr>
            <a:xfrm>
              <a:off x="8151706" y="2523845"/>
              <a:ext cx="1168910" cy="338554"/>
            </a:xfrm>
            <a:prstGeom prst="rect">
              <a:avLst/>
            </a:prstGeom>
            <a:noFill/>
          </p:spPr>
          <p:txBody>
            <a:bodyPr wrap="square" rtlCol="0">
              <a:noAutofit/>
            </a:bodyPr>
            <a:lstStyle/>
            <a:p>
              <a:pPr fontAlgn="ctr"/>
              <a:r>
                <a:rPr lang="en-US" sz="1600" u="none" dirty="0">
                  <a:latin typeface="Huawei Sans" panose="020C0503030203020204" pitchFamily="34" charset="0"/>
                </a:rPr>
                <a:t>iSCSI node</a:t>
              </a:r>
              <a:endParaRPr lang="en-US" altLang="zh-CN" sz="1600" dirty="0">
                <a:latin typeface="Huawei Sans" panose="020C0503030203020204" pitchFamily="34" charset="0"/>
                <a:cs typeface="+mn-ea"/>
                <a:sym typeface="+mn-lt"/>
              </a:endParaRPr>
            </a:p>
          </p:txBody>
        </p:sp>
        <p:sp>
          <p:nvSpPr>
            <p:cNvPr id="13" name="圆角矩形 12"/>
            <p:cNvSpPr/>
            <p:nvPr/>
          </p:nvSpPr>
          <p:spPr>
            <a:xfrm>
              <a:off x="7538744" y="2927058"/>
              <a:ext cx="114338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IP address of the network port</a:t>
              </a:r>
              <a:endParaRPr lang="en-US" altLang="zh-CN" sz="1400" dirty="0">
                <a:solidFill>
                  <a:schemeClr val="tx1"/>
                </a:solidFill>
                <a:latin typeface="Huawei Sans" panose="020C0503030203020204" pitchFamily="34" charset="0"/>
                <a:cs typeface="+mn-ea"/>
                <a:sym typeface="+mn-lt"/>
              </a:endParaRPr>
            </a:p>
          </p:txBody>
        </p:sp>
        <p:sp>
          <p:nvSpPr>
            <p:cNvPr id="14" name="圆角矩形 13"/>
            <p:cNvSpPr/>
            <p:nvPr/>
          </p:nvSpPr>
          <p:spPr>
            <a:xfrm>
              <a:off x="7538744" y="5126122"/>
              <a:ext cx="114338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IP address of the network port</a:t>
              </a:r>
              <a:endParaRPr lang="en-US" altLang="zh-CN" sz="1400" dirty="0">
                <a:solidFill>
                  <a:schemeClr val="tx1"/>
                </a:solidFill>
                <a:latin typeface="Huawei Sans" panose="020C0503030203020204" pitchFamily="34" charset="0"/>
                <a:cs typeface="+mn-ea"/>
                <a:sym typeface="+mn-lt"/>
              </a:endParaRPr>
            </a:p>
          </p:txBody>
        </p:sp>
        <p:sp>
          <p:nvSpPr>
            <p:cNvPr id="15" name="圆角矩形 14"/>
            <p:cNvSpPr/>
            <p:nvPr/>
          </p:nvSpPr>
          <p:spPr>
            <a:xfrm>
              <a:off x="8917068" y="2927058"/>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iSCSI</a:t>
              </a:r>
            </a:p>
            <a:p>
              <a:pPr algn="ctr" fontAlgn="ctr"/>
              <a:r>
                <a:rPr lang="en-US" sz="1400" u="none" dirty="0">
                  <a:solidFill>
                    <a:schemeClr val="tx1"/>
                  </a:solidFill>
                  <a:latin typeface="Huawei Sans" panose="020C0503030203020204" pitchFamily="34" charset="0"/>
                </a:rPr>
                <a:t>Target</a:t>
              </a:r>
              <a:endParaRPr lang="en-US" altLang="zh-CN" sz="1400" dirty="0">
                <a:solidFill>
                  <a:schemeClr val="tx1"/>
                </a:solidFill>
                <a:latin typeface="Huawei Sans" panose="020C0503030203020204" pitchFamily="34" charset="0"/>
                <a:cs typeface="+mn-ea"/>
                <a:sym typeface="+mn-lt"/>
              </a:endParaRPr>
            </a:p>
          </p:txBody>
        </p:sp>
        <p:sp>
          <p:nvSpPr>
            <p:cNvPr id="16" name="圆角矩形 15"/>
            <p:cNvSpPr/>
            <p:nvPr/>
          </p:nvSpPr>
          <p:spPr>
            <a:xfrm>
              <a:off x="8917068" y="5126122"/>
              <a:ext cx="962495" cy="8000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iSCSI</a:t>
              </a:r>
            </a:p>
            <a:p>
              <a:pPr algn="ctr" fontAlgn="ctr"/>
              <a:r>
                <a:rPr lang="en-US" sz="1400" u="none" dirty="0">
                  <a:solidFill>
                    <a:schemeClr val="tx1"/>
                  </a:solidFill>
                  <a:latin typeface="Huawei Sans" panose="020C0503030203020204" pitchFamily="34" charset="0"/>
                </a:rPr>
                <a:t>Target</a:t>
              </a:r>
              <a:endParaRPr lang="en-US" altLang="zh-CN" sz="1400" dirty="0">
                <a:solidFill>
                  <a:schemeClr val="tx1"/>
                </a:solidFill>
                <a:latin typeface="Huawei Sans" panose="020C0503030203020204" pitchFamily="34" charset="0"/>
                <a:cs typeface="+mn-ea"/>
                <a:sym typeface="+mn-lt"/>
              </a:endParaRPr>
            </a:p>
          </p:txBody>
        </p:sp>
        <p:cxnSp>
          <p:nvCxnSpPr>
            <p:cNvPr id="17" name="直接连接符 16"/>
            <p:cNvCxnSpPr>
              <a:stCxn id="15" idx="1"/>
              <a:endCxn id="13" idx="3"/>
            </p:cNvCxnSpPr>
            <p:nvPr/>
          </p:nvCxnSpPr>
          <p:spPr>
            <a:xfrm flipH="1">
              <a:off x="8682129" y="3327091"/>
              <a:ext cx="234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6" idx="1"/>
              <a:endCxn id="14" idx="3"/>
            </p:cNvCxnSpPr>
            <p:nvPr/>
          </p:nvCxnSpPr>
          <p:spPr>
            <a:xfrm flipH="1">
              <a:off x="8682129" y="5526155"/>
              <a:ext cx="2349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13" idx="2"/>
              <a:endCxn id="7" idx="2"/>
            </p:cNvCxnSpPr>
            <p:nvPr/>
          </p:nvCxnSpPr>
          <p:spPr>
            <a:xfrm rot="5400000">
              <a:off x="6257407" y="1908885"/>
              <a:ext cx="34793" cy="3671270"/>
            </a:xfrm>
            <a:prstGeom prst="bentConnector3">
              <a:avLst>
                <a:gd name="adj1" fmla="val 757029"/>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8" idx="0"/>
              <a:endCxn id="14" idx="0"/>
            </p:cNvCxnSpPr>
            <p:nvPr/>
          </p:nvCxnSpPr>
          <p:spPr>
            <a:xfrm rot="5400000" flipH="1" flipV="1">
              <a:off x="6263572" y="3301720"/>
              <a:ext cx="22463" cy="3671269"/>
            </a:xfrm>
            <a:prstGeom prst="bentConnector3">
              <a:avLst>
                <a:gd name="adj1" fmla="val 1117674"/>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云形 20"/>
            <p:cNvSpPr/>
            <p:nvPr/>
          </p:nvSpPr>
          <p:spPr>
            <a:xfrm>
              <a:off x="5317139" y="3789870"/>
              <a:ext cx="1864236" cy="118091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IP network</a:t>
              </a:r>
              <a:endParaRPr lang="en-US" altLang="zh-CN" dirty="0">
                <a:solidFill>
                  <a:schemeClr val="tx1"/>
                </a:solidFill>
                <a:latin typeface="Huawei Sans" panose="020C0503030203020204" pitchFamily="34" charset="0"/>
                <a:cs typeface="+mn-ea"/>
                <a:sym typeface="+mn-lt"/>
              </a:endParaRPr>
            </a:p>
          </p:txBody>
        </p:sp>
        <p:sp>
          <p:nvSpPr>
            <p:cNvPr id="22" name="矩形 21"/>
            <p:cNvSpPr/>
            <p:nvPr/>
          </p:nvSpPr>
          <p:spPr>
            <a:xfrm>
              <a:off x="7425263" y="2505819"/>
              <a:ext cx="2536032" cy="3526511"/>
            </a:xfrm>
            <a:prstGeom prst="rect">
              <a:avLst/>
            </a:prstGeom>
            <a:noFill/>
            <a:ln w="1905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23" name="矩形 22"/>
            <p:cNvSpPr/>
            <p:nvPr/>
          </p:nvSpPr>
          <p:spPr>
            <a:xfrm>
              <a:off x="2443794" y="2505819"/>
              <a:ext cx="2666299" cy="3526511"/>
            </a:xfrm>
            <a:prstGeom prst="rect">
              <a:avLst/>
            </a:prstGeom>
            <a:noFill/>
            <a:ln w="1905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275063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Relationships Between iSCSI and SCSI, TCP and IP</a:t>
            </a:r>
            <a:endParaRPr lang="en-US" altLang="zh-CN" dirty="0">
              <a:latin typeface="Huawei Sans" panose="020C0503030203020204" pitchFamily="34" charset="0"/>
              <a:sym typeface="+mn-lt"/>
            </a:endParaRPr>
          </a:p>
        </p:txBody>
      </p:sp>
      <p:sp>
        <p:nvSpPr>
          <p:cNvPr id="4" name="矩形 3"/>
          <p:cNvSpPr/>
          <p:nvPr/>
        </p:nvSpPr>
        <p:spPr>
          <a:xfrm>
            <a:off x="882664" y="1511689"/>
            <a:ext cx="1928423" cy="7791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lnSpc>
                <a:spcPct val="90000"/>
              </a:lnSpc>
            </a:pPr>
            <a:r>
              <a:rPr lang="en-US" u="none" dirty="0">
                <a:solidFill>
                  <a:schemeClr val="tx1"/>
                </a:solidFill>
                <a:latin typeface="Huawei Sans" panose="020C0503030203020204" pitchFamily="34" charset="0"/>
              </a:rPr>
              <a:t>SCSI application protocol</a:t>
            </a:r>
            <a:endParaRPr lang="en-US" altLang="zh-CN" dirty="0">
              <a:solidFill>
                <a:schemeClr val="tx1"/>
              </a:solidFill>
              <a:latin typeface="Huawei Sans" panose="020C0503030203020204" pitchFamily="34" charset="0"/>
              <a:cs typeface="+mn-ea"/>
              <a:sym typeface="+mn-lt"/>
            </a:endParaRPr>
          </a:p>
        </p:txBody>
      </p:sp>
      <p:sp>
        <p:nvSpPr>
          <p:cNvPr id="5" name="文本框 4"/>
          <p:cNvSpPr txBox="1"/>
          <p:nvPr/>
        </p:nvSpPr>
        <p:spPr>
          <a:xfrm>
            <a:off x="1261182" y="1107482"/>
            <a:ext cx="1171387" cy="369332"/>
          </a:xfrm>
          <a:prstGeom prst="rect">
            <a:avLst/>
          </a:prstGeom>
          <a:noFill/>
        </p:spPr>
        <p:txBody>
          <a:bodyPr wrap="square" rtlCol="0">
            <a:noAutofit/>
          </a:bodyPr>
          <a:lstStyle/>
          <a:p>
            <a:pPr algn="ctr" fontAlgn="ctr"/>
            <a:r>
              <a:rPr lang="en-US" u="none" dirty="0">
                <a:latin typeface="Huawei Sans" panose="020C0503030203020204" pitchFamily="34" charset="0"/>
              </a:rPr>
              <a:t>init</a:t>
            </a:r>
            <a:r>
              <a:rPr lang="en-US" altLang="zh-CN" u="none" dirty="0">
                <a:latin typeface="Huawei Sans" panose="020C0503030203020204" pitchFamily="34" charset="0"/>
              </a:rPr>
              <a:t>i</a:t>
            </a:r>
            <a:r>
              <a:rPr lang="en-US" u="none" dirty="0">
                <a:latin typeface="Huawei Sans" panose="020C0503030203020204" pitchFamily="34" charset="0"/>
              </a:rPr>
              <a:t>ator</a:t>
            </a:r>
            <a:endParaRPr lang="en-US" altLang="zh-CN" dirty="0">
              <a:latin typeface="Huawei Sans" panose="020C0503030203020204" pitchFamily="34" charset="0"/>
              <a:cs typeface="+mn-ea"/>
              <a:sym typeface="+mn-lt"/>
            </a:endParaRPr>
          </a:p>
        </p:txBody>
      </p:sp>
      <p:sp>
        <p:nvSpPr>
          <p:cNvPr id="6" name="矩形 5"/>
          <p:cNvSpPr/>
          <p:nvPr/>
        </p:nvSpPr>
        <p:spPr>
          <a:xfrm>
            <a:off x="882664" y="2684866"/>
            <a:ext cx="1928423"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iSCSI protocol</a:t>
            </a:r>
            <a:endParaRPr lang="en-US" altLang="zh-CN" dirty="0">
              <a:solidFill>
                <a:schemeClr val="tx1"/>
              </a:solidFill>
              <a:latin typeface="Huawei Sans" panose="020C0503030203020204" pitchFamily="34" charset="0"/>
              <a:cs typeface="+mn-ea"/>
              <a:sym typeface="+mn-lt"/>
            </a:endParaRPr>
          </a:p>
        </p:txBody>
      </p:sp>
      <p:sp>
        <p:nvSpPr>
          <p:cNvPr id="7" name="矩形 6"/>
          <p:cNvSpPr/>
          <p:nvPr/>
        </p:nvSpPr>
        <p:spPr>
          <a:xfrm>
            <a:off x="882664" y="3567468"/>
            <a:ext cx="1928423"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lnSpc>
                <a:spcPct val="90000"/>
              </a:lnSpc>
            </a:pPr>
            <a:r>
              <a:rPr lang="en-US" u="none" dirty="0">
                <a:solidFill>
                  <a:schemeClr val="tx1"/>
                </a:solidFill>
                <a:latin typeface="Huawei Sans" panose="020C0503030203020204" pitchFamily="34" charset="0"/>
              </a:rPr>
              <a:t>TCP/IP protocol stack</a:t>
            </a:r>
            <a:endParaRPr lang="en-US" altLang="zh-CN" dirty="0">
              <a:solidFill>
                <a:schemeClr val="tx1"/>
              </a:solidFill>
              <a:latin typeface="Huawei Sans" panose="020C0503030203020204" pitchFamily="34" charset="0"/>
              <a:cs typeface="+mn-ea"/>
              <a:sym typeface="+mn-lt"/>
            </a:endParaRPr>
          </a:p>
        </p:txBody>
      </p:sp>
      <p:sp>
        <p:nvSpPr>
          <p:cNvPr id="8" name="矩形 7"/>
          <p:cNvSpPr/>
          <p:nvPr/>
        </p:nvSpPr>
        <p:spPr>
          <a:xfrm>
            <a:off x="882664" y="4501504"/>
            <a:ext cx="1928423"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NIC driver</a:t>
            </a:r>
            <a:endParaRPr lang="en-US" altLang="zh-CN" dirty="0">
              <a:solidFill>
                <a:schemeClr val="tx1"/>
              </a:solidFill>
              <a:latin typeface="Huawei Sans" panose="020C0503030203020204" pitchFamily="34" charset="0"/>
              <a:cs typeface="+mn-ea"/>
              <a:sym typeface="+mn-lt"/>
            </a:endParaRPr>
          </a:p>
        </p:txBody>
      </p:sp>
      <p:sp>
        <p:nvSpPr>
          <p:cNvPr id="9" name="矩形 8"/>
          <p:cNvSpPr/>
          <p:nvPr/>
        </p:nvSpPr>
        <p:spPr>
          <a:xfrm>
            <a:off x="882664" y="5409823"/>
            <a:ext cx="1928423"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Physical</a:t>
            </a:r>
            <a:endParaRPr lang="en-US" altLang="zh-CN" dirty="0">
              <a:solidFill>
                <a:schemeClr val="tx1"/>
              </a:solidFill>
              <a:latin typeface="Huawei Sans" panose="020C0503030203020204" pitchFamily="34" charset="0"/>
              <a:cs typeface="+mn-ea"/>
              <a:sym typeface="+mn-lt"/>
            </a:endParaRPr>
          </a:p>
        </p:txBody>
      </p:sp>
      <p:sp>
        <p:nvSpPr>
          <p:cNvPr id="10" name="矩形 9"/>
          <p:cNvSpPr/>
          <p:nvPr/>
        </p:nvSpPr>
        <p:spPr>
          <a:xfrm>
            <a:off x="9453796" y="1511689"/>
            <a:ext cx="1921008" cy="7791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lnSpc>
                <a:spcPct val="90000"/>
              </a:lnSpc>
            </a:pPr>
            <a:r>
              <a:rPr lang="en-US" u="none" dirty="0">
                <a:solidFill>
                  <a:schemeClr val="tx1"/>
                </a:solidFill>
                <a:latin typeface="Huawei Sans" panose="020C0503030203020204" pitchFamily="34" charset="0"/>
              </a:rPr>
              <a:t>SCSI application protocol</a:t>
            </a:r>
            <a:endParaRPr lang="en-US" altLang="zh-CN" dirty="0">
              <a:solidFill>
                <a:schemeClr val="tx1"/>
              </a:solidFill>
              <a:latin typeface="Huawei Sans" panose="020C0503030203020204" pitchFamily="34" charset="0"/>
              <a:cs typeface="+mn-ea"/>
              <a:sym typeface="+mn-lt"/>
            </a:endParaRPr>
          </a:p>
        </p:txBody>
      </p:sp>
      <p:sp>
        <p:nvSpPr>
          <p:cNvPr id="11" name="文本框 10"/>
          <p:cNvSpPr txBox="1"/>
          <p:nvPr/>
        </p:nvSpPr>
        <p:spPr>
          <a:xfrm>
            <a:off x="9905724" y="1051814"/>
            <a:ext cx="1009736" cy="369332"/>
          </a:xfrm>
          <a:prstGeom prst="rect">
            <a:avLst/>
          </a:prstGeom>
          <a:noFill/>
        </p:spPr>
        <p:txBody>
          <a:bodyPr wrap="square" rtlCol="0">
            <a:noAutofit/>
          </a:bodyPr>
          <a:lstStyle/>
          <a:p>
            <a:pPr algn="ctr" fontAlgn="ctr"/>
            <a:r>
              <a:rPr lang="en-US" u="none" dirty="0">
                <a:latin typeface="Huawei Sans" panose="020C0503030203020204" pitchFamily="34" charset="0"/>
              </a:rPr>
              <a:t>target</a:t>
            </a:r>
            <a:endParaRPr lang="en-US" altLang="zh-CN" dirty="0">
              <a:latin typeface="Huawei Sans" panose="020C0503030203020204" pitchFamily="34" charset="0"/>
              <a:cs typeface="+mn-ea"/>
              <a:sym typeface="+mn-lt"/>
            </a:endParaRPr>
          </a:p>
        </p:txBody>
      </p:sp>
      <p:sp>
        <p:nvSpPr>
          <p:cNvPr id="12" name="矩形 11"/>
          <p:cNvSpPr/>
          <p:nvPr/>
        </p:nvSpPr>
        <p:spPr>
          <a:xfrm>
            <a:off x="9446381" y="2684866"/>
            <a:ext cx="1928423"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iSCSI protocol</a:t>
            </a:r>
            <a:endParaRPr lang="en-US" altLang="zh-CN" dirty="0">
              <a:solidFill>
                <a:schemeClr val="tx1"/>
              </a:solidFill>
              <a:latin typeface="Huawei Sans" panose="020C0503030203020204" pitchFamily="34" charset="0"/>
              <a:cs typeface="+mn-ea"/>
              <a:sym typeface="+mn-lt"/>
            </a:endParaRPr>
          </a:p>
        </p:txBody>
      </p:sp>
      <p:sp>
        <p:nvSpPr>
          <p:cNvPr id="13" name="矩形 12"/>
          <p:cNvSpPr/>
          <p:nvPr/>
        </p:nvSpPr>
        <p:spPr>
          <a:xfrm>
            <a:off x="9446381" y="3567468"/>
            <a:ext cx="1928423"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lnSpc>
                <a:spcPct val="90000"/>
              </a:lnSpc>
            </a:pPr>
            <a:r>
              <a:rPr lang="en-US" u="none" dirty="0">
                <a:solidFill>
                  <a:schemeClr val="tx1"/>
                </a:solidFill>
                <a:latin typeface="Huawei Sans" panose="020C0503030203020204" pitchFamily="34" charset="0"/>
              </a:rPr>
              <a:t>TCP/IP protocol stack</a:t>
            </a:r>
            <a:endParaRPr lang="en-US" altLang="zh-CN" dirty="0">
              <a:solidFill>
                <a:schemeClr val="tx1"/>
              </a:solidFill>
              <a:latin typeface="Huawei Sans" panose="020C0503030203020204" pitchFamily="34" charset="0"/>
              <a:cs typeface="+mn-ea"/>
              <a:sym typeface="+mn-lt"/>
            </a:endParaRPr>
          </a:p>
        </p:txBody>
      </p:sp>
      <p:sp>
        <p:nvSpPr>
          <p:cNvPr id="14" name="矩形 13"/>
          <p:cNvSpPr/>
          <p:nvPr/>
        </p:nvSpPr>
        <p:spPr>
          <a:xfrm>
            <a:off x="9446381" y="4501504"/>
            <a:ext cx="1928423"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NIC driver</a:t>
            </a:r>
            <a:endParaRPr lang="en-US" altLang="zh-CN" dirty="0">
              <a:solidFill>
                <a:schemeClr val="tx1"/>
              </a:solidFill>
              <a:latin typeface="Huawei Sans" panose="020C0503030203020204" pitchFamily="34" charset="0"/>
              <a:cs typeface="+mn-ea"/>
              <a:sym typeface="+mn-lt"/>
            </a:endParaRPr>
          </a:p>
        </p:txBody>
      </p:sp>
      <p:sp>
        <p:nvSpPr>
          <p:cNvPr id="15" name="矩形 14"/>
          <p:cNvSpPr/>
          <p:nvPr/>
        </p:nvSpPr>
        <p:spPr>
          <a:xfrm>
            <a:off x="9446381" y="5409823"/>
            <a:ext cx="1928423" cy="5143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Physical</a:t>
            </a:r>
            <a:endParaRPr lang="en-US" altLang="zh-CN" dirty="0">
              <a:solidFill>
                <a:schemeClr val="tx1"/>
              </a:solidFill>
              <a:latin typeface="Huawei Sans" panose="020C0503030203020204" pitchFamily="34" charset="0"/>
              <a:cs typeface="+mn-ea"/>
              <a:sym typeface="+mn-lt"/>
            </a:endParaRPr>
          </a:p>
        </p:txBody>
      </p:sp>
      <p:sp>
        <p:nvSpPr>
          <p:cNvPr id="16" name="矩形 15"/>
          <p:cNvSpPr/>
          <p:nvPr/>
        </p:nvSpPr>
        <p:spPr>
          <a:xfrm>
            <a:off x="3845219" y="1784582"/>
            <a:ext cx="4504179" cy="3977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SCSI commands, responses, and data</a:t>
            </a:r>
            <a:endParaRPr lang="en-US" altLang="zh-CN" dirty="0">
              <a:solidFill>
                <a:schemeClr val="tx1"/>
              </a:solidFill>
              <a:latin typeface="Huawei Sans" panose="020C0503030203020204" pitchFamily="34" charset="0"/>
              <a:cs typeface="+mn-ea"/>
              <a:sym typeface="+mn-lt"/>
            </a:endParaRPr>
          </a:p>
        </p:txBody>
      </p:sp>
      <p:sp>
        <p:nvSpPr>
          <p:cNvPr id="17" name="矩形 16"/>
          <p:cNvSpPr/>
          <p:nvPr/>
        </p:nvSpPr>
        <p:spPr>
          <a:xfrm>
            <a:off x="3845219" y="2313122"/>
            <a:ext cx="4504178" cy="8726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Receives SCSI data, generates iSCSI protocol data, and encapsulates the data into iSCSI PDUs.</a:t>
            </a:r>
            <a:endParaRPr lang="en-US" altLang="zh-CN" dirty="0">
              <a:solidFill>
                <a:schemeClr val="tx1"/>
              </a:solidFill>
              <a:latin typeface="Huawei Sans" panose="020C0503030203020204" pitchFamily="34" charset="0"/>
              <a:cs typeface="+mn-ea"/>
              <a:sym typeface="+mn-lt"/>
            </a:endParaRPr>
          </a:p>
        </p:txBody>
      </p:sp>
      <p:sp>
        <p:nvSpPr>
          <p:cNvPr id="18" name="矩形 17"/>
          <p:cNvSpPr/>
          <p:nvPr/>
        </p:nvSpPr>
        <p:spPr>
          <a:xfrm>
            <a:off x="3845219" y="3355137"/>
            <a:ext cx="4504178" cy="654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Encapsulates iSCSI PDUs into TCP/IP packets for transmission and reception.</a:t>
            </a:r>
            <a:endParaRPr lang="en-US" altLang="zh-CN" dirty="0">
              <a:solidFill>
                <a:schemeClr val="tx1"/>
              </a:solidFill>
              <a:latin typeface="Huawei Sans" panose="020C0503030203020204" pitchFamily="34" charset="0"/>
              <a:cs typeface="+mn-ea"/>
              <a:sym typeface="+mn-lt"/>
            </a:endParaRPr>
          </a:p>
        </p:txBody>
      </p:sp>
      <p:sp>
        <p:nvSpPr>
          <p:cNvPr id="19" name="矩形 18"/>
          <p:cNvSpPr/>
          <p:nvPr/>
        </p:nvSpPr>
        <p:spPr>
          <a:xfrm>
            <a:off x="3845219" y="4214020"/>
            <a:ext cx="4504178" cy="5884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Performs 8-bit/10-bit encoding, as well as transmits and receives data.</a:t>
            </a:r>
            <a:endParaRPr lang="en-US" altLang="zh-CN" dirty="0">
              <a:solidFill>
                <a:schemeClr val="tx1"/>
              </a:solidFill>
              <a:latin typeface="Huawei Sans" panose="020C0503030203020204" pitchFamily="34" charset="0"/>
              <a:cs typeface="+mn-ea"/>
              <a:sym typeface="+mn-lt"/>
            </a:endParaRPr>
          </a:p>
        </p:txBody>
      </p:sp>
      <p:sp>
        <p:nvSpPr>
          <p:cNvPr id="20" name="矩形 19"/>
          <p:cNvSpPr/>
          <p:nvPr/>
        </p:nvSpPr>
        <p:spPr>
          <a:xfrm>
            <a:off x="3845219" y="5007189"/>
            <a:ext cx="4504178" cy="4421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Performs 0/1 code stream transmission.</a:t>
            </a:r>
            <a:endParaRPr lang="en-US" altLang="zh-CN" dirty="0">
              <a:solidFill>
                <a:schemeClr val="tx1"/>
              </a:solidFill>
              <a:latin typeface="Huawei Sans" panose="020C0503030203020204" pitchFamily="34" charset="0"/>
              <a:cs typeface="+mn-ea"/>
              <a:sym typeface="+mn-lt"/>
            </a:endParaRPr>
          </a:p>
        </p:txBody>
      </p:sp>
      <p:cxnSp>
        <p:nvCxnSpPr>
          <p:cNvPr id="21" name="直接箭头连接符 20"/>
          <p:cNvCxnSpPr>
            <a:stCxn id="15" idx="1"/>
            <a:endCxn id="9" idx="3"/>
          </p:cNvCxnSpPr>
          <p:nvPr/>
        </p:nvCxnSpPr>
        <p:spPr>
          <a:xfrm flipH="1">
            <a:off x="2811087" y="5666998"/>
            <a:ext cx="663529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4" idx="2"/>
            <a:endCxn id="6" idx="0"/>
          </p:cNvCxnSpPr>
          <p:nvPr/>
        </p:nvCxnSpPr>
        <p:spPr>
          <a:xfrm>
            <a:off x="1846876" y="2290831"/>
            <a:ext cx="0" cy="3940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6" idx="2"/>
            <a:endCxn id="7" idx="0"/>
          </p:cNvCxnSpPr>
          <p:nvPr/>
        </p:nvCxnSpPr>
        <p:spPr>
          <a:xfrm>
            <a:off x="1846876" y="3199216"/>
            <a:ext cx="0" cy="368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7" idx="2"/>
            <a:endCxn id="8" idx="0"/>
          </p:cNvCxnSpPr>
          <p:nvPr/>
        </p:nvCxnSpPr>
        <p:spPr>
          <a:xfrm>
            <a:off x="1846876" y="4107468"/>
            <a:ext cx="0" cy="394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8" idx="2"/>
            <a:endCxn id="9" idx="0"/>
          </p:cNvCxnSpPr>
          <p:nvPr/>
        </p:nvCxnSpPr>
        <p:spPr>
          <a:xfrm>
            <a:off x="1846876" y="5015854"/>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5" idx="0"/>
            <a:endCxn id="14" idx="2"/>
          </p:cNvCxnSpPr>
          <p:nvPr/>
        </p:nvCxnSpPr>
        <p:spPr>
          <a:xfrm flipV="1">
            <a:off x="10410593" y="5015854"/>
            <a:ext cx="0" cy="3939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4" idx="0"/>
            <a:endCxn id="13" idx="2"/>
          </p:cNvCxnSpPr>
          <p:nvPr/>
        </p:nvCxnSpPr>
        <p:spPr>
          <a:xfrm flipV="1">
            <a:off x="10410593" y="4107468"/>
            <a:ext cx="0" cy="394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3" idx="0"/>
            <a:endCxn id="12" idx="2"/>
          </p:cNvCxnSpPr>
          <p:nvPr/>
        </p:nvCxnSpPr>
        <p:spPr>
          <a:xfrm flipV="1">
            <a:off x="10410593" y="3199216"/>
            <a:ext cx="0" cy="3682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2" idx="0"/>
            <a:endCxn id="10" idx="2"/>
          </p:cNvCxnSpPr>
          <p:nvPr/>
        </p:nvCxnSpPr>
        <p:spPr>
          <a:xfrm flipV="1">
            <a:off x="10410593" y="2290830"/>
            <a:ext cx="3707" cy="394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a:off x="10082224" y="2296612"/>
            <a:ext cx="1" cy="393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10082224" y="3204931"/>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10082224" y="4113250"/>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10082224" y="5021569"/>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2186571" y="5031180"/>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2186571" y="4122861"/>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2186571" y="3214542"/>
            <a:ext cx="0" cy="393969"/>
          </a:xfrm>
          <a:prstGeom prst="straightConnector1">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2186571" y="2306223"/>
            <a:ext cx="1" cy="393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2814407" y="5785108"/>
            <a:ext cx="66393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4742781" y="1277523"/>
            <a:ext cx="2709054" cy="369332"/>
          </a:xfrm>
          <a:prstGeom prst="rect">
            <a:avLst/>
          </a:prstGeom>
          <a:noFill/>
        </p:spPr>
        <p:txBody>
          <a:bodyPr wrap="square" rtlCol="0">
            <a:noAutofit/>
          </a:bodyPr>
          <a:lstStyle/>
          <a:p>
            <a:pPr algn="ctr" fontAlgn="ctr"/>
            <a:r>
              <a:rPr lang="en-US" u="none" dirty="0">
                <a:latin typeface="Huawei Sans" panose="020C0503030203020204" pitchFamily="34" charset="0"/>
              </a:rPr>
              <a:t>Feature description</a:t>
            </a:r>
            <a:endParaRPr lang="en-US" altLang="zh-CN" dirty="0">
              <a:latin typeface="Huawei Sans" panose="020C0503030203020204" pitchFamily="34" charset="0"/>
              <a:cs typeface="+mn-ea"/>
              <a:sym typeface="+mn-lt"/>
            </a:endParaRPr>
          </a:p>
        </p:txBody>
      </p:sp>
      <p:cxnSp>
        <p:nvCxnSpPr>
          <p:cNvPr id="40" name="直接连接符 39"/>
          <p:cNvCxnSpPr>
            <a:stCxn id="4" idx="3"/>
            <a:endCxn id="16" idx="1"/>
          </p:cNvCxnSpPr>
          <p:nvPr/>
        </p:nvCxnSpPr>
        <p:spPr>
          <a:xfrm>
            <a:off x="2811087" y="1901260"/>
            <a:ext cx="1034132" cy="82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6" idx="3"/>
            <a:endCxn id="17" idx="1"/>
          </p:cNvCxnSpPr>
          <p:nvPr/>
        </p:nvCxnSpPr>
        <p:spPr>
          <a:xfrm flipV="1">
            <a:off x="2811087" y="2749437"/>
            <a:ext cx="1034132" cy="192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7" idx="3"/>
            <a:endCxn id="18" idx="1"/>
          </p:cNvCxnSpPr>
          <p:nvPr/>
        </p:nvCxnSpPr>
        <p:spPr>
          <a:xfrm flipV="1">
            <a:off x="2811087" y="3682218"/>
            <a:ext cx="1034132" cy="15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8" idx="3"/>
            <a:endCxn id="19" idx="1"/>
          </p:cNvCxnSpPr>
          <p:nvPr/>
        </p:nvCxnSpPr>
        <p:spPr>
          <a:xfrm flipV="1">
            <a:off x="2811087" y="4508244"/>
            <a:ext cx="1034132" cy="25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3"/>
            <a:endCxn id="20" idx="1"/>
          </p:cNvCxnSpPr>
          <p:nvPr/>
        </p:nvCxnSpPr>
        <p:spPr>
          <a:xfrm flipV="1">
            <a:off x="2811087" y="5228244"/>
            <a:ext cx="1034132" cy="43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5" idx="1"/>
            <a:endCxn id="20" idx="3"/>
          </p:cNvCxnSpPr>
          <p:nvPr/>
        </p:nvCxnSpPr>
        <p:spPr>
          <a:xfrm flipH="1" flipV="1">
            <a:off x="8349397" y="5228244"/>
            <a:ext cx="1096984" cy="438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4" idx="1"/>
            <a:endCxn id="19" idx="3"/>
          </p:cNvCxnSpPr>
          <p:nvPr/>
        </p:nvCxnSpPr>
        <p:spPr>
          <a:xfrm flipH="1" flipV="1">
            <a:off x="8349397" y="4508244"/>
            <a:ext cx="1096984" cy="250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3" idx="1"/>
            <a:endCxn id="18" idx="3"/>
          </p:cNvCxnSpPr>
          <p:nvPr/>
        </p:nvCxnSpPr>
        <p:spPr>
          <a:xfrm flipH="1" flipV="1">
            <a:off x="8349397" y="3682218"/>
            <a:ext cx="1096984" cy="155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2" idx="1"/>
            <a:endCxn id="17" idx="3"/>
          </p:cNvCxnSpPr>
          <p:nvPr/>
        </p:nvCxnSpPr>
        <p:spPr>
          <a:xfrm flipH="1" flipV="1">
            <a:off x="8349397" y="2749437"/>
            <a:ext cx="1096984" cy="192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0" idx="1"/>
            <a:endCxn id="16" idx="3"/>
          </p:cNvCxnSpPr>
          <p:nvPr/>
        </p:nvCxnSpPr>
        <p:spPr>
          <a:xfrm flipH="1">
            <a:off x="8349398" y="1901260"/>
            <a:ext cx="1104398" cy="82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259552" y="1371595"/>
            <a:ext cx="0" cy="47843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9028594" y="1292148"/>
            <a:ext cx="0" cy="478430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91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FC in Storage</a:t>
            </a:r>
            <a:endParaRPr lang="en-US" altLang="zh-CN" dirty="0">
              <a:latin typeface="Huawei Sans" panose="020C0503030203020204" pitchFamily="34" charset="0"/>
              <a:sym typeface="+mn-lt"/>
            </a:endParaRPr>
          </a:p>
        </p:txBody>
      </p:sp>
      <p:sp>
        <p:nvSpPr>
          <p:cNvPr id="3" name="文本占位符 2"/>
          <p:cNvSpPr>
            <a:spLocks noGrp="1"/>
          </p:cNvSpPr>
          <p:nvPr>
            <p:ph type="body" sz="quarter" idx="10"/>
          </p:nvPr>
        </p:nvSpPr>
        <p:spPr>
          <a:xfrm>
            <a:off x="455612" y="1052514"/>
            <a:ext cx="11293476" cy="2797523"/>
          </a:xfrm>
        </p:spPr>
        <p:txBody>
          <a:bodyPr wrap="square">
            <a:noAutofit/>
          </a:bodyPr>
          <a:lstStyle/>
          <a:p>
            <a:pPr>
              <a:lnSpc>
                <a:spcPct val="120000"/>
              </a:lnSpc>
              <a:spcBef>
                <a:spcPts val="0"/>
              </a:spcBef>
            </a:pPr>
            <a:r>
              <a:rPr lang="en-US" u="none" dirty="0">
                <a:latin typeface="Huawei Sans" panose="020C0503030203020204" pitchFamily="34" charset="0"/>
              </a:rPr>
              <a:t>Fibre Channel (FC), also referred to as the FC protocol, FC network, or FC interconnection, delivers high performance for front-end host access on point-to-point and switch-based networks.</a:t>
            </a:r>
            <a:endParaRPr lang="en-US" altLang="zh-CN" dirty="0">
              <a:latin typeface="Huawei Sans" panose="020C0503030203020204" pitchFamily="34" charset="0"/>
              <a:sym typeface="+mn-lt"/>
            </a:endParaRPr>
          </a:p>
          <a:p>
            <a:pPr>
              <a:lnSpc>
                <a:spcPct val="120000"/>
              </a:lnSpc>
              <a:spcBef>
                <a:spcPts val="0"/>
              </a:spcBef>
            </a:pPr>
            <a:r>
              <a:rPr lang="en-US" u="none" dirty="0">
                <a:latin typeface="Huawei Sans" panose="020C0503030203020204" pitchFamily="34" charset="0"/>
              </a:rPr>
              <a:t>FC brings the following advantages to the storage network:</a:t>
            </a:r>
            <a:endParaRPr lang="en-US" altLang="zh-CN" dirty="0">
              <a:latin typeface="Huawei Sans" panose="020C0503030203020204" pitchFamily="34" charset="0"/>
              <a:sym typeface="+mn-lt"/>
            </a:endParaRPr>
          </a:p>
          <a:p>
            <a:pPr lvl="1">
              <a:lnSpc>
                <a:spcPct val="120000"/>
              </a:lnSpc>
              <a:spcBef>
                <a:spcPts val="0"/>
              </a:spcBef>
            </a:pPr>
            <a:r>
              <a:rPr lang="en-US" u="none" dirty="0">
                <a:latin typeface="Huawei Sans" panose="020C0503030203020204" pitchFamily="34" charset="0"/>
              </a:rPr>
              <a:t>Improved scalability</a:t>
            </a:r>
            <a:endParaRPr lang="en-US" altLang="zh-CN" dirty="0">
              <a:latin typeface="Huawei Sans" panose="020C0503030203020204" pitchFamily="34" charset="0"/>
              <a:sym typeface="+mn-lt"/>
            </a:endParaRPr>
          </a:p>
          <a:p>
            <a:pPr lvl="1">
              <a:lnSpc>
                <a:spcPct val="120000"/>
              </a:lnSpc>
              <a:spcBef>
                <a:spcPts val="0"/>
              </a:spcBef>
            </a:pPr>
            <a:r>
              <a:rPr lang="en-US" u="none" dirty="0">
                <a:latin typeface="Huawei Sans" panose="020C0503030203020204" pitchFamily="34" charset="0"/>
              </a:rPr>
              <a:t>Increased transmission distance</a:t>
            </a:r>
            <a:endParaRPr lang="en-US" altLang="zh-CN" dirty="0">
              <a:latin typeface="Huawei Sans" panose="020C0503030203020204" pitchFamily="34" charset="0"/>
              <a:sym typeface="+mn-lt"/>
            </a:endParaRPr>
          </a:p>
          <a:p>
            <a:pPr lvl="1">
              <a:lnSpc>
                <a:spcPct val="120000"/>
              </a:lnSpc>
              <a:spcBef>
                <a:spcPts val="0"/>
              </a:spcBef>
            </a:pPr>
            <a:r>
              <a:rPr lang="en-US" u="none" dirty="0">
                <a:latin typeface="Huawei Sans" panose="020C0503030203020204" pitchFamily="34" charset="0"/>
              </a:rPr>
              <a:t>High security</a:t>
            </a:r>
            <a:endParaRPr lang="en-US" altLang="zh-CN" dirty="0">
              <a:latin typeface="Huawei Sans" panose="020C0503030203020204" pitchFamily="34" charset="0"/>
              <a:sym typeface="+mn-lt"/>
            </a:endParaRPr>
          </a:p>
        </p:txBody>
      </p:sp>
      <p:grpSp>
        <p:nvGrpSpPr>
          <p:cNvPr id="18" name="组合 17">
            <a:extLst>
              <a:ext uri="{FF2B5EF4-FFF2-40B4-BE49-F238E27FC236}">
                <a16:creationId xmlns:a16="http://schemas.microsoft.com/office/drawing/2014/main" id="{D2C2114B-8E0C-4CB1-BAE4-DC05075BCD3C}"/>
              </a:ext>
            </a:extLst>
          </p:cNvPr>
          <p:cNvGrpSpPr/>
          <p:nvPr/>
        </p:nvGrpSpPr>
        <p:grpSpPr>
          <a:xfrm>
            <a:off x="2629201" y="3913418"/>
            <a:ext cx="9010393" cy="2190697"/>
            <a:chOff x="3881222" y="4005284"/>
            <a:chExt cx="8006206" cy="2956952"/>
          </a:xfrm>
        </p:grpSpPr>
        <p:sp>
          <p:nvSpPr>
            <p:cNvPr id="4" name="矩形 3"/>
            <p:cNvSpPr/>
            <p:nvPr/>
          </p:nvSpPr>
          <p:spPr>
            <a:xfrm>
              <a:off x="3956803" y="4005284"/>
              <a:ext cx="3674533" cy="6760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400" b="1" u="none" dirty="0">
                  <a:solidFill>
                    <a:schemeClr val="tx1"/>
                  </a:solidFill>
                  <a:latin typeface="Huawei Sans" panose="020C0503030203020204" pitchFamily="34" charset="0"/>
                </a:rPr>
                <a:t>HOST</a:t>
              </a:r>
              <a:endParaRPr lang="en-US" altLang="zh-CN" sz="2400" b="1" dirty="0">
                <a:solidFill>
                  <a:schemeClr val="tx1"/>
                </a:solidFill>
                <a:latin typeface="Huawei Sans" panose="020C0503030203020204" pitchFamily="34" charset="0"/>
                <a:cs typeface="+mn-ea"/>
                <a:sym typeface="+mn-lt"/>
              </a:endParaRPr>
            </a:p>
          </p:txBody>
        </p:sp>
        <p:sp>
          <p:nvSpPr>
            <p:cNvPr id="5" name="矩形 4"/>
            <p:cNvSpPr/>
            <p:nvPr/>
          </p:nvSpPr>
          <p:spPr>
            <a:xfrm>
              <a:off x="3956803" y="6249210"/>
              <a:ext cx="3674533" cy="7130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400" b="1" u="none" dirty="0">
                  <a:solidFill>
                    <a:schemeClr val="tx1"/>
                  </a:solidFill>
                  <a:latin typeface="Huawei Sans" panose="020C0503030203020204" pitchFamily="34" charset="0"/>
                </a:rPr>
                <a:t>Storage</a:t>
              </a:r>
              <a:endParaRPr lang="en-US" altLang="zh-CN" sz="2400" b="1" dirty="0">
                <a:solidFill>
                  <a:schemeClr val="tx1"/>
                </a:solidFill>
                <a:latin typeface="Huawei Sans" panose="020C0503030203020204" pitchFamily="34" charset="0"/>
                <a:cs typeface="+mn-ea"/>
                <a:sym typeface="+mn-lt"/>
              </a:endParaRPr>
            </a:p>
          </p:txBody>
        </p:sp>
        <p:sp>
          <p:nvSpPr>
            <p:cNvPr id="6" name="矩形 5"/>
            <p:cNvSpPr/>
            <p:nvPr/>
          </p:nvSpPr>
          <p:spPr>
            <a:xfrm>
              <a:off x="6535136" y="4285466"/>
              <a:ext cx="100753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Initiator</a:t>
              </a:r>
            </a:p>
          </p:txBody>
        </p:sp>
        <p:sp>
          <p:nvSpPr>
            <p:cNvPr id="7" name="矩形 6"/>
            <p:cNvSpPr/>
            <p:nvPr/>
          </p:nvSpPr>
          <p:spPr>
            <a:xfrm>
              <a:off x="4058404" y="4285467"/>
              <a:ext cx="110051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Initiator</a:t>
              </a:r>
            </a:p>
          </p:txBody>
        </p:sp>
        <p:sp>
          <p:nvSpPr>
            <p:cNvPr id="8" name="矩形 7"/>
            <p:cNvSpPr/>
            <p:nvPr/>
          </p:nvSpPr>
          <p:spPr>
            <a:xfrm>
              <a:off x="6535136" y="6249208"/>
              <a:ext cx="100753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Target</a:t>
              </a:r>
              <a:endParaRPr lang="en-US" altLang="zh-CN" sz="2000" dirty="0">
                <a:solidFill>
                  <a:schemeClr val="tx1"/>
                </a:solidFill>
                <a:latin typeface="Huawei Sans" panose="020C0503030203020204" pitchFamily="34" charset="0"/>
                <a:cs typeface="+mn-ea"/>
                <a:sym typeface="+mn-lt"/>
              </a:endParaRPr>
            </a:p>
          </p:txBody>
        </p:sp>
        <p:sp>
          <p:nvSpPr>
            <p:cNvPr id="9" name="矩形 8"/>
            <p:cNvSpPr/>
            <p:nvPr/>
          </p:nvSpPr>
          <p:spPr>
            <a:xfrm>
              <a:off x="4058404" y="6249208"/>
              <a:ext cx="1007533"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Target</a:t>
              </a:r>
              <a:endParaRPr lang="en-US" altLang="zh-CN" sz="2000" dirty="0">
                <a:solidFill>
                  <a:schemeClr val="tx1"/>
                </a:solidFill>
                <a:latin typeface="Huawei Sans" panose="020C0503030203020204" pitchFamily="34" charset="0"/>
                <a:cs typeface="+mn-ea"/>
                <a:sym typeface="+mn-lt"/>
              </a:endParaRPr>
            </a:p>
          </p:txBody>
        </p:sp>
        <p:sp>
          <p:nvSpPr>
            <p:cNvPr id="10" name="矩形 9"/>
            <p:cNvSpPr/>
            <p:nvPr/>
          </p:nvSpPr>
          <p:spPr>
            <a:xfrm>
              <a:off x="8021036" y="6305156"/>
              <a:ext cx="1706130" cy="601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Disk enclosure</a:t>
              </a:r>
              <a:endParaRPr lang="en-US" altLang="zh-CN" sz="2000" dirty="0">
                <a:solidFill>
                  <a:schemeClr val="tx1"/>
                </a:solidFill>
                <a:latin typeface="Huawei Sans" panose="020C0503030203020204" pitchFamily="34" charset="0"/>
                <a:cs typeface="+mn-ea"/>
                <a:sym typeface="+mn-lt"/>
              </a:endParaRPr>
            </a:p>
          </p:txBody>
        </p:sp>
        <p:sp>
          <p:nvSpPr>
            <p:cNvPr id="11" name="矩形 10"/>
            <p:cNvSpPr/>
            <p:nvPr/>
          </p:nvSpPr>
          <p:spPr>
            <a:xfrm>
              <a:off x="10188695" y="6305156"/>
              <a:ext cx="1698733" cy="6011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Disk enclosure</a:t>
              </a:r>
              <a:endParaRPr lang="en-US" altLang="zh-CN" sz="2000" dirty="0">
                <a:solidFill>
                  <a:schemeClr val="tx1"/>
                </a:solidFill>
                <a:latin typeface="Huawei Sans" panose="020C0503030203020204" pitchFamily="34" charset="0"/>
                <a:cs typeface="+mn-ea"/>
                <a:sym typeface="+mn-lt"/>
              </a:endParaRPr>
            </a:p>
          </p:txBody>
        </p:sp>
        <p:cxnSp>
          <p:nvCxnSpPr>
            <p:cNvPr id="12" name="直接连接符 11"/>
            <p:cNvCxnSpPr>
              <a:stCxn id="9" idx="0"/>
              <a:endCxn id="7" idx="2"/>
            </p:cNvCxnSpPr>
            <p:nvPr/>
          </p:nvCxnSpPr>
          <p:spPr>
            <a:xfrm flipV="1">
              <a:off x="4562170" y="4699805"/>
              <a:ext cx="46492" cy="15494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8" idx="0"/>
              <a:endCxn id="6" idx="2"/>
            </p:cNvCxnSpPr>
            <p:nvPr/>
          </p:nvCxnSpPr>
          <p:spPr>
            <a:xfrm flipV="1">
              <a:off x="7038903" y="4699804"/>
              <a:ext cx="0" cy="15494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cxnSpLocks/>
              <a:stCxn id="5" idx="3"/>
              <a:endCxn id="10" idx="1"/>
            </p:cNvCxnSpPr>
            <p:nvPr/>
          </p:nvCxnSpPr>
          <p:spPr>
            <a:xfrm>
              <a:off x="7631336" y="6605723"/>
              <a:ext cx="3897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cxnSpLocks/>
              <a:stCxn id="10" idx="3"/>
              <a:endCxn id="11" idx="1"/>
            </p:cNvCxnSpPr>
            <p:nvPr/>
          </p:nvCxnSpPr>
          <p:spPr>
            <a:xfrm>
              <a:off x="9727166" y="6605723"/>
              <a:ext cx="4615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81222" y="5208861"/>
              <a:ext cx="1277698" cy="4153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FC Switch</a:t>
              </a:r>
              <a:endParaRPr lang="en-US" altLang="zh-CN" sz="2000" dirty="0">
                <a:solidFill>
                  <a:schemeClr val="tx1"/>
                </a:solidFill>
                <a:latin typeface="Huawei Sans" panose="020C0503030203020204" pitchFamily="34" charset="0"/>
                <a:cs typeface="+mn-ea"/>
                <a:sym typeface="+mn-lt"/>
              </a:endParaRPr>
            </a:p>
          </p:txBody>
        </p:sp>
        <p:sp>
          <p:nvSpPr>
            <p:cNvPr id="17" name="矩形 16"/>
            <p:cNvSpPr/>
            <p:nvPr/>
          </p:nvSpPr>
          <p:spPr>
            <a:xfrm>
              <a:off x="6400053" y="5251724"/>
              <a:ext cx="1277698" cy="4153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2000" u="none" dirty="0">
                  <a:solidFill>
                    <a:schemeClr val="tx1"/>
                  </a:solidFill>
                  <a:latin typeface="Huawei Sans" panose="020C0503030203020204" pitchFamily="34" charset="0"/>
                </a:rPr>
                <a:t>FC Switch</a:t>
              </a:r>
              <a:endParaRPr lang="en-US" altLang="zh-CN" sz="2000" dirty="0">
                <a:solidFill>
                  <a:schemeClr val="tx1"/>
                </a:solidFill>
                <a:latin typeface="Huawei Sans" panose="020C0503030203020204" pitchFamily="34" charset="0"/>
                <a:cs typeface="+mn-ea"/>
                <a:sym typeface="+mn-lt"/>
              </a:endParaRPr>
            </a:p>
          </p:txBody>
        </p:sp>
      </p:grpSp>
    </p:spTree>
    <p:extLst>
      <p:ext uri="{BB962C8B-B14F-4D97-AF65-F5344CB8AC3E}">
        <p14:creationId xmlns:p14="http://schemas.microsoft.com/office/powerpoint/2010/main" val="1716451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FC Protocol Structure</a:t>
            </a:r>
            <a:endParaRPr lang="en-US" altLang="zh-CN" dirty="0">
              <a:latin typeface="Huawei Sans" panose="020C0503030203020204" pitchFamily="34" charset="0"/>
              <a:sym typeface="+mn-lt"/>
            </a:endParaRPr>
          </a:p>
        </p:txBody>
      </p:sp>
      <p:grpSp>
        <p:nvGrpSpPr>
          <p:cNvPr id="3" name="组合 2">
            <a:extLst>
              <a:ext uri="{FF2B5EF4-FFF2-40B4-BE49-F238E27FC236}">
                <a16:creationId xmlns:a16="http://schemas.microsoft.com/office/drawing/2014/main" id="{3DA7B0F1-E915-406D-A28F-752E8C5AF0D9}"/>
              </a:ext>
            </a:extLst>
          </p:cNvPr>
          <p:cNvGrpSpPr/>
          <p:nvPr/>
        </p:nvGrpSpPr>
        <p:grpSpPr>
          <a:xfrm>
            <a:off x="1964904" y="1736869"/>
            <a:ext cx="8262192" cy="3690821"/>
            <a:chOff x="1339009" y="1987042"/>
            <a:chExt cx="8262192" cy="3690821"/>
          </a:xfrm>
        </p:grpSpPr>
        <p:grpSp>
          <p:nvGrpSpPr>
            <p:cNvPr id="4" name="Groep 43"/>
            <p:cNvGrpSpPr/>
            <p:nvPr/>
          </p:nvGrpSpPr>
          <p:grpSpPr>
            <a:xfrm>
              <a:off x="1458343" y="4480213"/>
              <a:ext cx="3189879" cy="1197650"/>
              <a:chOff x="803546" y="4305742"/>
              <a:chExt cx="3189879" cy="1197650"/>
            </a:xfrm>
          </p:grpSpPr>
          <p:sp>
            <p:nvSpPr>
              <p:cNvPr id="5" name="dc815157-1d0a-4097-bfd5-914348d6bd81"/>
              <p:cNvSpPr/>
              <p:nvPr/>
            </p:nvSpPr>
            <p:spPr>
              <a:xfrm>
                <a:off x="803546" y="4709706"/>
                <a:ext cx="679994" cy="369332"/>
              </a:xfrm>
              <a:prstGeom prst="rect">
                <a:avLst/>
              </a:prstGeom>
            </p:spPr>
            <p:txBody>
              <a:bodyPr wrap="square">
                <a:noAutofit/>
              </a:bodyPr>
              <a:lstStyle/>
              <a:p>
                <a:pPr fontAlgn="ctr"/>
                <a:r>
                  <a:rPr lang="en-US" sz="1800" b="1" u="none" dirty="0">
                    <a:latin typeface="Huawei Sans" panose="020C0503030203020204" pitchFamily="34" charset="0"/>
                  </a:rPr>
                  <a:t>FC-1</a:t>
                </a:r>
                <a:endParaRPr lang="en-US" altLang="zh-CN" sz="1800" dirty="0">
                  <a:latin typeface="Huawei Sans" panose="020C0503030203020204" pitchFamily="34" charset="0"/>
                  <a:cs typeface="+mn-ea"/>
                  <a:sym typeface="+mn-lt"/>
                </a:endParaRPr>
              </a:p>
            </p:txBody>
          </p:sp>
          <p:sp>
            <p:nvSpPr>
              <p:cNvPr id="6" name="97e79b4b-f444-4371-b35a-3b8bdb048793"/>
              <p:cNvSpPr/>
              <p:nvPr/>
            </p:nvSpPr>
            <p:spPr>
              <a:xfrm>
                <a:off x="803980" y="5103282"/>
                <a:ext cx="679994" cy="369332"/>
              </a:xfrm>
              <a:prstGeom prst="rect">
                <a:avLst/>
              </a:prstGeom>
            </p:spPr>
            <p:txBody>
              <a:bodyPr wrap="square">
                <a:noAutofit/>
              </a:bodyPr>
              <a:lstStyle/>
              <a:p>
                <a:pPr fontAlgn="ctr"/>
                <a:r>
                  <a:rPr lang="en-US" sz="1800" b="1" u="none" dirty="0">
                    <a:latin typeface="Huawei Sans" panose="020C0503030203020204" pitchFamily="34" charset="0"/>
                  </a:rPr>
                  <a:t>FC-0</a:t>
                </a:r>
                <a:endParaRPr lang="en-US" altLang="zh-CN" sz="1800" dirty="0">
                  <a:latin typeface="Huawei Sans" panose="020C0503030203020204" pitchFamily="34" charset="0"/>
                  <a:cs typeface="+mn-ea"/>
                  <a:sym typeface="+mn-lt"/>
                </a:endParaRPr>
              </a:p>
            </p:txBody>
          </p:sp>
          <p:sp>
            <p:nvSpPr>
              <p:cNvPr id="7" name="e2c83afd-4e4b-498b-81c6-227fbdeb3a71"/>
              <p:cNvSpPr/>
              <p:nvPr/>
            </p:nvSpPr>
            <p:spPr bwMode="auto">
              <a:xfrm>
                <a:off x="1530535" y="5204342"/>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cs typeface="+mn-ea"/>
                  <a:sym typeface="+mn-lt"/>
                </a:endParaRPr>
              </a:p>
            </p:txBody>
          </p:sp>
          <p:sp>
            <p:nvSpPr>
              <p:cNvPr id="8" name="87d95260-5fca-421b-8ae1-9de7381bd0ef"/>
              <p:cNvSpPr/>
              <p:nvPr/>
            </p:nvSpPr>
            <p:spPr>
              <a:xfrm>
                <a:off x="1782563" y="5134060"/>
                <a:ext cx="2210862" cy="369332"/>
              </a:xfrm>
              <a:prstGeom prst="rect">
                <a:avLst/>
              </a:prstGeom>
            </p:spPr>
            <p:txBody>
              <a:bodyPr wrap="square">
                <a:noAutofit/>
              </a:bodyPr>
              <a:lstStyle/>
              <a:p>
                <a:pPr fontAlgn="ctr"/>
                <a:r>
                  <a:rPr lang="en-US" sz="1800" u="none" dirty="0">
                    <a:latin typeface="Huawei Sans" panose="020C0503030203020204" pitchFamily="34" charset="0"/>
                  </a:rPr>
                  <a:t>Physical conversion</a:t>
                </a:r>
                <a:endParaRPr lang="en-US" altLang="zh-CN" sz="1800" dirty="0">
                  <a:latin typeface="Huawei Sans" panose="020C0503030203020204" pitchFamily="34" charset="0"/>
                  <a:cs typeface="+mn-ea"/>
                  <a:sym typeface="+mn-lt"/>
                </a:endParaRPr>
              </a:p>
            </p:txBody>
          </p:sp>
          <p:sp>
            <p:nvSpPr>
              <p:cNvPr id="9" name="70d33188-e016-4366-b850-9d91301be6a7"/>
              <p:cNvSpPr/>
              <p:nvPr/>
            </p:nvSpPr>
            <p:spPr bwMode="auto">
              <a:xfrm>
                <a:off x="1523626" y="4810766"/>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cs typeface="+mn-ea"/>
                  <a:sym typeface="+mn-lt"/>
                </a:endParaRPr>
              </a:p>
            </p:txBody>
          </p:sp>
          <p:sp>
            <p:nvSpPr>
              <p:cNvPr id="10" name="1195be27-230b-4ad6-a244-32385e535efd"/>
              <p:cNvSpPr/>
              <p:nvPr/>
            </p:nvSpPr>
            <p:spPr>
              <a:xfrm>
                <a:off x="1775654" y="4740484"/>
                <a:ext cx="1994457" cy="369332"/>
              </a:xfrm>
              <a:prstGeom prst="rect">
                <a:avLst/>
              </a:prstGeom>
            </p:spPr>
            <p:txBody>
              <a:bodyPr wrap="square">
                <a:noAutofit/>
              </a:bodyPr>
              <a:lstStyle/>
              <a:p>
                <a:pPr fontAlgn="ctr"/>
                <a:r>
                  <a:rPr lang="en-US" sz="1800" u="none" dirty="0">
                    <a:latin typeface="Huawei Sans" panose="020C0503030203020204" pitchFamily="34" charset="0"/>
                  </a:rPr>
                  <a:t>Coding/Decoding</a:t>
                </a:r>
                <a:endParaRPr lang="en-US" altLang="zh-CN" sz="1800" dirty="0">
                  <a:latin typeface="Huawei Sans" panose="020C0503030203020204" pitchFamily="34" charset="0"/>
                  <a:cs typeface="+mn-ea"/>
                  <a:sym typeface="+mn-lt"/>
                </a:endParaRPr>
              </a:p>
            </p:txBody>
          </p:sp>
          <p:sp>
            <p:nvSpPr>
              <p:cNvPr id="11" name="abea6cd0-8e75-492d-8ccb-d15e87ef6412"/>
              <p:cNvSpPr/>
              <p:nvPr/>
            </p:nvSpPr>
            <p:spPr>
              <a:xfrm>
                <a:off x="803546" y="4305742"/>
                <a:ext cx="679994" cy="369332"/>
              </a:xfrm>
              <a:prstGeom prst="rect">
                <a:avLst/>
              </a:prstGeom>
            </p:spPr>
            <p:txBody>
              <a:bodyPr wrap="square">
                <a:noAutofit/>
              </a:bodyPr>
              <a:lstStyle/>
              <a:p>
                <a:pPr fontAlgn="ctr"/>
                <a:r>
                  <a:rPr lang="en-US" sz="1800" b="1" u="none" dirty="0">
                    <a:latin typeface="Huawei Sans" panose="020C0503030203020204" pitchFamily="34" charset="0"/>
                  </a:rPr>
                  <a:t>FC-2</a:t>
                </a:r>
                <a:endParaRPr lang="en-US" altLang="zh-CN" sz="1800" dirty="0">
                  <a:latin typeface="Huawei Sans" panose="020C0503030203020204" pitchFamily="34" charset="0"/>
                  <a:cs typeface="+mn-ea"/>
                  <a:sym typeface="+mn-lt"/>
                </a:endParaRPr>
              </a:p>
            </p:txBody>
          </p:sp>
          <p:sp>
            <p:nvSpPr>
              <p:cNvPr id="12" name="7e862580-3f0e-4b22-9f07-4e0b303ff4c2"/>
              <p:cNvSpPr/>
              <p:nvPr/>
            </p:nvSpPr>
            <p:spPr bwMode="auto">
              <a:xfrm>
                <a:off x="1523626" y="4406802"/>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cs typeface="+mn-ea"/>
                  <a:sym typeface="+mn-lt"/>
                </a:endParaRPr>
              </a:p>
            </p:txBody>
          </p:sp>
          <p:sp>
            <p:nvSpPr>
              <p:cNvPr id="13" name="e8f3ce85-fcac-42ef-b3ff-542215acabdc"/>
              <p:cNvSpPr/>
              <p:nvPr/>
            </p:nvSpPr>
            <p:spPr>
              <a:xfrm>
                <a:off x="1775654" y="4336520"/>
                <a:ext cx="2087431" cy="369332"/>
              </a:xfrm>
              <a:prstGeom prst="rect">
                <a:avLst/>
              </a:prstGeom>
            </p:spPr>
            <p:txBody>
              <a:bodyPr wrap="square">
                <a:noAutofit/>
              </a:bodyPr>
              <a:lstStyle/>
              <a:p>
                <a:pPr fontAlgn="ctr"/>
                <a:r>
                  <a:rPr lang="en-US" sz="1800" u="none" dirty="0">
                    <a:latin typeface="Huawei Sans" panose="020C0503030203020204" pitchFamily="34" charset="0"/>
                  </a:rPr>
                  <a:t>Structure protocol</a:t>
                </a:r>
                <a:endParaRPr lang="en-US" altLang="zh-CN" sz="1800" dirty="0">
                  <a:latin typeface="Huawei Sans" panose="020C0503030203020204" pitchFamily="34" charset="0"/>
                  <a:cs typeface="+mn-ea"/>
                  <a:sym typeface="+mn-lt"/>
                </a:endParaRPr>
              </a:p>
            </p:txBody>
          </p:sp>
        </p:grpSp>
        <p:grpSp>
          <p:nvGrpSpPr>
            <p:cNvPr id="14" name="Groep 42"/>
            <p:cNvGrpSpPr/>
            <p:nvPr/>
          </p:nvGrpSpPr>
          <p:grpSpPr>
            <a:xfrm>
              <a:off x="1458343" y="3838696"/>
              <a:ext cx="900100" cy="369332"/>
              <a:chOff x="803546" y="3664225"/>
              <a:chExt cx="900100" cy="369332"/>
            </a:xfrm>
          </p:grpSpPr>
          <p:sp>
            <p:nvSpPr>
              <p:cNvPr id="15" name="6affbd39-24aa-4a56-a7ce-cf44276c86c6"/>
              <p:cNvSpPr/>
              <p:nvPr/>
            </p:nvSpPr>
            <p:spPr>
              <a:xfrm>
                <a:off x="803546" y="3664225"/>
                <a:ext cx="679994" cy="369332"/>
              </a:xfrm>
              <a:prstGeom prst="rect">
                <a:avLst/>
              </a:prstGeom>
            </p:spPr>
            <p:txBody>
              <a:bodyPr wrap="square">
                <a:noAutofit/>
              </a:bodyPr>
              <a:lstStyle/>
              <a:p>
                <a:pPr fontAlgn="ctr"/>
                <a:r>
                  <a:rPr lang="en-US" sz="1800" b="1" u="none" dirty="0">
                    <a:latin typeface="Huawei Sans" panose="020C0503030203020204" pitchFamily="34" charset="0"/>
                  </a:rPr>
                  <a:t>FC-3</a:t>
                </a:r>
                <a:endParaRPr lang="en-US" altLang="zh-CN" sz="1800" dirty="0">
                  <a:latin typeface="Huawei Sans" panose="020C0503030203020204" pitchFamily="34" charset="0"/>
                  <a:cs typeface="+mn-ea"/>
                  <a:sym typeface="+mn-lt"/>
                </a:endParaRPr>
              </a:p>
            </p:txBody>
          </p:sp>
          <p:sp>
            <p:nvSpPr>
              <p:cNvPr id="16" name="1da48a7d-f76a-45e7-b588-12205ec986fd"/>
              <p:cNvSpPr/>
              <p:nvPr/>
            </p:nvSpPr>
            <p:spPr bwMode="auto">
              <a:xfrm>
                <a:off x="1523626" y="3765285"/>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cs typeface="+mn-ea"/>
                  <a:sym typeface="+mn-lt"/>
                </a:endParaRPr>
              </a:p>
            </p:txBody>
          </p:sp>
        </p:grpSp>
        <p:grpSp>
          <p:nvGrpSpPr>
            <p:cNvPr id="17" name="Groep 37"/>
            <p:cNvGrpSpPr/>
            <p:nvPr/>
          </p:nvGrpSpPr>
          <p:grpSpPr>
            <a:xfrm>
              <a:off x="1458343" y="3003032"/>
              <a:ext cx="900100" cy="369332"/>
              <a:chOff x="719138" y="2786357"/>
              <a:chExt cx="900100" cy="369332"/>
            </a:xfrm>
          </p:grpSpPr>
          <p:sp>
            <p:nvSpPr>
              <p:cNvPr id="18" name="6ac9110f-710a-4628-b8fd-836fba085cf7"/>
              <p:cNvSpPr/>
              <p:nvPr/>
            </p:nvSpPr>
            <p:spPr>
              <a:xfrm>
                <a:off x="719138" y="2786357"/>
                <a:ext cx="679994" cy="369332"/>
              </a:xfrm>
              <a:prstGeom prst="rect">
                <a:avLst/>
              </a:prstGeom>
            </p:spPr>
            <p:txBody>
              <a:bodyPr wrap="square">
                <a:noAutofit/>
              </a:bodyPr>
              <a:lstStyle/>
              <a:p>
                <a:pPr fontAlgn="ctr"/>
                <a:r>
                  <a:rPr lang="en-US" sz="1800" b="1" u="none" dirty="0">
                    <a:latin typeface="Huawei Sans" panose="020C0503030203020204" pitchFamily="34" charset="0"/>
                  </a:rPr>
                  <a:t>FC-4</a:t>
                </a:r>
                <a:endParaRPr lang="en-US" altLang="zh-CN" sz="1800" dirty="0">
                  <a:latin typeface="Huawei Sans" panose="020C0503030203020204" pitchFamily="34" charset="0"/>
                  <a:cs typeface="+mn-ea"/>
                  <a:sym typeface="+mn-lt"/>
                </a:endParaRPr>
              </a:p>
            </p:txBody>
          </p:sp>
          <p:sp>
            <p:nvSpPr>
              <p:cNvPr id="19" name="aa79eef2-6343-4248-833b-4d6bc7827093"/>
              <p:cNvSpPr/>
              <p:nvPr/>
            </p:nvSpPr>
            <p:spPr bwMode="auto">
              <a:xfrm>
                <a:off x="1439218" y="2883631"/>
                <a:ext cx="180020" cy="16721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ctr" latinLnBrk="0" hangingPunct="1">
                  <a:lnSpc>
                    <a:spcPct val="100000"/>
                  </a:lnSpc>
                  <a:spcBef>
                    <a:spcPct val="0"/>
                  </a:spcBef>
                  <a:spcAft>
                    <a:spcPct val="0"/>
                  </a:spcAft>
                  <a:buClrTx/>
                  <a:buSzTx/>
                  <a:buFontTx/>
                  <a:buNone/>
                  <a:tabLst/>
                </a:pPr>
                <a:endParaRPr kumimoji="0" lang="en-US" altLang="zh-CN" sz="1000" b="0" i="0" u="none" strike="noStrike" cap="none" normalizeH="0" baseline="0" dirty="0">
                  <a:ln>
                    <a:noFill/>
                  </a:ln>
                  <a:solidFill>
                    <a:schemeClr val="tx1"/>
                  </a:solidFill>
                  <a:effectLst/>
                  <a:latin typeface="Huawei Sans" panose="020C0503030203020204" pitchFamily="34" charset="0"/>
                  <a:cs typeface="+mn-ea"/>
                  <a:sym typeface="+mn-lt"/>
                </a:endParaRPr>
              </a:p>
            </p:txBody>
          </p:sp>
        </p:grpSp>
        <p:sp>
          <p:nvSpPr>
            <p:cNvPr id="20" name="327a09c5-4631-42de-99bc-634583becd25"/>
            <p:cNvSpPr/>
            <p:nvPr/>
          </p:nvSpPr>
          <p:spPr>
            <a:xfrm>
              <a:off x="1339009" y="1987042"/>
              <a:ext cx="2762295" cy="400110"/>
            </a:xfrm>
            <a:prstGeom prst="rect">
              <a:avLst/>
            </a:prstGeom>
          </p:spPr>
          <p:txBody>
            <a:bodyPr wrap="square" lIns="19050" tIns="19050" rIns="19050" bIns="19050">
              <a:noAutofit/>
            </a:bodyPr>
            <a:lstStyle/>
            <a:p>
              <a:pPr fontAlgn="ctr"/>
              <a:r>
                <a:rPr lang="en-US" sz="2000" b="1" u="none" dirty="0">
                  <a:latin typeface="Huawei Sans" panose="020C0503030203020204" pitchFamily="34" charset="0"/>
                </a:rPr>
                <a:t>Upper-layer protocol</a:t>
              </a:r>
              <a:endParaRPr lang="en-US" altLang="zh-CN" sz="2000" b="1" dirty="0">
                <a:latin typeface="Huawei Sans" panose="020C0503030203020204" pitchFamily="34" charset="0"/>
                <a:cs typeface="+mn-ea"/>
                <a:sym typeface="+mn-lt"/>
              </a:endParaRPr>
            </a:p>
          </p:txBody>
        </p:sp>
        <p:sp>
          <p:nvSpPr>
            <p:cNvPr id="22" name="95c75ccc-8218-43f0-9dce-57fb2fe0fed9"/>
            <p:cNvSpPr/>
            <p:nvPr/>
          </p:nvSpPr>
          <p:spPr bwMode="auto">
            <a:xfrm flipH="1">
              <a:off x="7654563" y="4188392"/>
              <a:ext cx="1600200" cy="82296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spcBef>
                  <a:spcPct val="0"/>
                </a:spcBef>
                <a:spcAft>
                  <a:spcPct val="0"/>
                </a:spcAft>
              </a:pPr>
              <a:r>
                <a:rPr lang="en-US" sz="1800" b="1" u="none" dirty="0">
                  <a:latin typeface="Huawei Sans" panose="020C0503030203020204" pitchFamily="34" charset="0"/>
                </a:rPr>
                <a:t>FC-AL2</a:t>
              </a:r>
            </a:p>
          </p:txBody>
        </p:sp>
        <p:sp>
          <p:nvSpPr>
            <p:cNvPr id="23" name="立方体 22"/>
            <p:cNvSpPr/>
            <p:nvPr/>
          </p:nvSpPr>
          <p:spPr bwMode="auto">
            <a:xfrm flipH="1">
              <a:off x="6171367" y="4202460"/>
              <a:ext cx="1574405" cy="82296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marL="168275" fontAlgn="ctr">
                <a:spcBef>
                  <a:spcPct val="0"/>
                </a:spcBef>
                <a:spcAft>
                  <a:spcPct val="0"/>
                </a:spcAft>
              </a:pPr>
              <a:r>
                <a:rPr lang="en-US" sz="1800" b="1" u="none" dirty="0">
                  <a:latin typeface="Huawei Sans" panose="020C0503030203020204" pitchFamily="34" charset="0"/>
                </a:rPr>
                <a:t>FC-AL</a:t>
              </a:r>
              <a:endParaRPr lang="en-US" altLang="zh-CN" sz="1800" b="1" dirty="0">
                <a:latin typeface="Huawei Sans" panose="020C0503030203020204" pitchFamily="34" charset="0"/>
                <a:cs typeface="+mn-ea"/>
                <a:sym typeface="+mn-lt"/>
              </a:endParaRPr>
            </a:p>
          </p:txBody>
        </p:sp>
        <p:sp>
          <p:nvSpPr>
            <p:cNvPr id="24" name="454b65fe-742d-44af-bcff-f6243ecb4688"/>
            <p:cNvSpPr/>
            <p:nvPr/>
          </p:nvSpPr>
          <p:spPr bwMode="auto">
            <a:xfrm flipH="1">
              <a:off x="4550003" y="3963304"/>
              <a:ext cx="1752198" cy="1645920"/>
            </a:xfrm>
            <a:prstGeom prst="cube">
              <a:avLst>
                <a:gd name="adj" fmla="val 26996"/>
              </a:avLst>
            </a:prstGeom>
            <a:solidFill>
              <a:srgbClr val="FFFF99"/>
            </a:solidFill>
            <a:ln w="9525" cap="flat" cmpd="sng" algn="ctr">
              <a:noFill/>
              <a:prstDash val="solid"/>
              <a:round/>
              <a:headEnd type="none" w="med" len="med"/>
              <a:tailEnd type="none" w="med" len="med"/>
            </a:ln>
            <a:effectLst/>
          </p:spPr>
          <p:txBody>
            <a:bodyPr vert="horz" wrap="square" lIns="19050" tIns="19050" rIns="19050" bIns="19050" numCol="1" rtlCol="0" anchor="t" anchorCtr="0" compatLnSpc="1">
              <a:prstTxWarp prst="textNoShape">
                <a:avLst/>
              </a:prstTxWarp>
              <a:noAutofit/>
            </a:bodyPr>
            <a:lstStyle/>
            <a:p>
              <a:pPr algn="ctr" fontAlgn="ctr"/>
              <a:endParaRPr lang="en-US" altLang="zh-CN" sz="1400" b="1" dirty="0">
                <a:latin typeface="Huawei Sans" panose="020C0503030203020204" pitchFamily="34" charset="0"/>
                <a:cs typeface="+mn-ea"/>
                <a:sym typeface="+mn-lt"/>
              </a:endParaRPr>
            </a:p>
            <a:p>
              <a:pPr marL="161925" lvl="1" fontAlgn="ctr">
                <a:spcBef>
                  <a:spcPct val="0"/>
                </a:spcBef>
                <a:spcAft>
                  <a:spcPct val="0"/>
                </a:spcAft>
              </a:pPr>
              <a:r>
                <a:rPr lang="en-US" sz="1800" b="1" u="none" dirty="0">
                  <a:latin typeface="Huawei Sans" panose="020C0503030203020204" pitchFamily="34" charset="0"/>
                </a:rPr>
                <a:t>FC-PH</a:t>
              </a:r>
            </a:p>
            <a:p>
              <a:pPr marL="161925" lvl="1" fontAlgn="ctr">
                <a:spcBef>
                  <a:spcPct val="0"/>
                </a:spcBef>
                <a:spcAft>
                  <a:spcPct val="0"/>
                </a:spcAft>
              </a:pPr>
              <a:r>
                <a:rPr lang="en-US" sz="1800" b="1" u="none" dirty="0">
                  <a:latin typeface="Huawei Sans" panose="020C0503030203020204" pitchFamily="34" charset="0"/>
                </a:rPr>
                <a:t>FC-PH2</a:t>
              </a:r>
            </a:p>
            <a:p>
              <a:pPr marL="161925" lvl="1" fontAlgn="ctr">
                <a:spcBef>
                  <a:spcPct val="0"/>
                </a:spcBef>
                <a:spcAft>
                  <a:spcPct val="0"/>
                </a:spcAft>
              </a:pPr>
              <a:r>
                <a:rPr lang="en-US" sz="1800" b="1" u="none" dirty="0">
                  <a:latin typeface="Huawei Sans" panose="020C0503030203020204" pitchFamily="34" charset="0"/>
                </a:rPr>
                <a:t>FC-PH3</a:t>
              </a:r>
              <a:endParaRPr lang="en-US" altLang="zh-CN" sz="1800" b="1" dirty="0">
                <a:latin typeface="Huawei Sans" panose="020C0503030203020204" pitchFamily="34" charset="0"/>
                <a:cs typeface="+mn-ea"/>
                <a:sym typeface="+mn-lt"/>
              </a:endParaRPr>
            </a:p>
          </p:txBody>
        </p:sp>
        <p:sp>
          <p:nvSpPr>
            <p:cNvPr id="25" name="2c57b10c-edc5-4959-9f8a-3c855a761a1e"/>
            <p:cNvSpPr/>
            <p:nvPr/>
          </p:nvSpPr>
          <p:spPr bwMode="auto">
            <a:xfrm flipH="1">
              <a:off x="3189975" y="3601330"/>
              <a:ext cx="6064788" cy="713674"/>
            </a:xfrm>
            <a:prstGeom prst="cube">
              <a:avLst>
                <a:gd name="adj" fmla="val 47947"/>
              </a:avLst>
            </a:prstGeom>
            <a:solidFill>
              <a:schemeClr val="bg1">
                <a:lumMod val="65000"/>
              </a:schemeClr>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endParaRPr lang="en-US" altLang="zh-CN" sz="1400" b="1" dirty="0">
                <a:solidFill>
                  <a:schemeClr val="bg1"/>
                </a:solidFill>
                <a:latin typeface="Huawei Sans" panose="020C0503030203020204" pitchFamily="34" charset="0"/>
                <a:cs typeface="+mn-ea"/>
                <a:sym typeface="+mn-lt"/>
              </a:endParaRPr>
            </a:p>
            <a:p>
              <a:pPr algn="ctr" fontAlgn="ctr"/>
              <a:r>
                <a:rPr lang="en-US" sz="1800" b="1" u="none" dirty="0">
                  <a:solidFill>
                    <a:schemeClr val="bg1"/>
                  </a:solidFill>
                  <a:latin typeface="Huawei Sans" panose="020C0503030203020204" pitchFamily="34" charset="0"/>
                </a:rPr>
                <a:t>General equipment</a:t>
              </a:r>
            </a:p>
            <a:p>
              <a:pPr algn="ctr" fontAlgn="ctr"/>
              <a:endParaRPr kumimoji="0" lang="en-US" altLang="zh-CN" sz="1400" b="1" i="0" u="none" strike="noStrike" cap="none" normalizeH="0" baseline="0" dirty="0">
                <a:ln>
                  <a:noFill/>
                </a:ln>
                <a:solidFill>
                  <a:schemeClr val="bg1"/>
                </a:solidFill>
                <a:effectLst/>
                <a:latin typeface="Huawei Sans" panose="020C0503030203020204" pitchFamily="34" charset="0"/>
                <a:cs typeface="+mn-ea"/>
                <a:sym typeface="+mn-lt"/>
              </a:endParaRPr>
            </a:p>
          </p:txBody>
        </p:sp>
        <p:sp>
          <p:nvSpPr>
            <p:cNvPr id="26" name="8fc2cea6-fd63-4648-bf64-f4415c7e3f61"/>
            <p:cNvSpPr/>
            <p:nvPr/>
          </p:nvSpPr>
          <p:spPr bwMode="auto">
            <a:xfrm flipH="1">
              <a:off x="7608843" y="2695539"/>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spcBef>
                  <a:spcPct val="0"/>
                </a:spcBef>
                <a:spcAft>
                  <a:spcPct val="0"/>
                </a:spcAft>
              </a:pPr>
              <a:endParaRPr lang="en-US" altLang="zh-CN" sz="1800" b="1" dirty="0">
                <a:solidFill>
                  <a:schemeClr val="bg1"/>
                </a:solidFill>
                <a:latin typeface="Huawei Sans" panose="020C0503030203020204" pitchFamily="34" charset="0"/>
                <a:cs typeface="+mn-ea"/>
                <a:sym typeface="+mn-lt"/>
              </a:endParaRPr>
            </a:p>
            <a:p>
              <a:pPr algn="ctr" fontAlgn="ctr">
                <a:spcBef>
                  <a:spcPct val="0"/>
                </a:spcBef>
                <a:spcAft>
                  <a:spcPct val="0"/>
                </a:spcAft>
              </a:pPr>
              <a:r>
                <a:rPr lang="en-US" sz="1800" b="1" u="none" dirty="0">
                  <a:solidFill>
                    <a:schemeClr val="bg1"/>
                  </a:solidFill>
                  <a:latin typeface="Huawei Sans" panose="020C0503030203020204" pitchFamily="34" charset="0"/>
                </a:rPr>
                <a:t>FC-ATM</a:t>
              </a:r>
            </a:p>
            <a:p>
              <a:pPr algn="ctr" fontAlgn="ctr">
                <a:spcBef>
                  <a:spcPct val="0"/>
                </a:spcBef>
                <a:spcAft>
                  <a:spcPct val="0"/>
                </a:spcAft>
              </a:pPr>
              <a:endParaRPr lang="en-US" altLang="zh-CN" sz="1400" b="1" dirty="0">
                <a:solidFill>
                  <a:schemeClr val="bg1"/>
                </a:solidFill>
                <a:latin typeface="Huawei Sans" panose="020C0503030203020204" pitchFamily="34" charset="0"/>
                <a:cs typeface="+mn-ea"/>
                <a:sym typeface="+mn-lt"/>
              </a:endParaRPr>
            </a:p>
            <a:p>
              <a:pPr algn="ctr" fontAlgn="ctr">
                <a:spcBef>
                  <a:spcPct val="0"/>
                </a:spcBef>
                <a:spcAft>
                  <a:spcPct val="0"/>
                </a:spcAft>
              </a:pPr>
              <a:endParaRPr lang="en-US" altLang="zh-CN" sz="1400" b="1" dirty="0">
                <a:solidFill>
                  <a:schemeClr val="bg1"/>
                </a:solidFill>
                <a:latin typeface="Huawei Sans" panose="020C0503030203020204" pitchFamily="34" charset="0"/>
                <a:cs typeface="+mn-ea"/>
                <a:sym typeface="+mn-lt"/>
              </a:endParaRPr>
            </a:p>
          </p:txBody>
        </p:sp>
        <p:sp>
          <p:nvSpPr>
            <p:cNvPr id="27" name="e88b02b8-b6c4-415f-88e5-74de0117963d"/>
            <p:cNvSpPr/>
            <p:nvPr/>
          </p:nvSpPr>
          <p:spPr bwMode="auto">
            <a:xfrm flipH="1">
              <a:off x="7654563" y="2027164"/>
              <a:ext cx="1609788"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spcBef>
                  <a:spcPct val="0"/>
                </a:spcBef>
                <a:spcAft>
                  <a:spcPct val="0"/>
                </a:spcAft>
              </a:pPr>
              <a:r>
                <a:rPr lang="en-US" sz="1800" b="1" u="none" dirty="0">
                  <a:solidFill>
                    <a:schemeClr val="bg1"/>
                  </a:solidFill>
                  <a:latin typeface="Huawei Sans" panose="020C0503030203020204" pitchFamily="34" charset="0"/>
                </a:rPr>
                <a:t>ATM</a:t>
              </a:r>
              <a:endParaRPr lang="en-US" altLang="zh-CN" sz="1800" b="1" dirty="0">
                <a:solidFill>
                  <a:schemeClr val="bg1"/>
                </a:solidFill>
                <a:latin typeface="Huawei Sans" panose="020C0503030203020204" pitchFamily="34" charset="0"/>
                <a:cs typeface="+mn-ea"/>
                <a:sym typeface="+mn-lt"/>
              </a:endParaRPr>
            </a:p>
          </p:txBody>
        </p:sp>
        <p:sp>
          <p:nvSpPr>
            <p:cNvPr id="33" name="e098e1b6-d882-4f94-a6fb-9c6a20675160"/>
            <p:cNvSpPr/>
            <p:nvPr/>
          </p:nvSpPr>
          <p:spPr bwMode="auto">
            <a:xfrm flipH="1">
              <a:off x="6129163" y="2695539"/>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spcBef>
                  <a:spcPct val="0"/>
                </a:spcBef>
                <a:spcAft>
                  <a:spcPct val="0"/>
                </a:spcAft>
              </a:pPr>
              <a:r>
                <a:rPr lang="en-US" sz="1800" b="1" u="none" dirty="0">
                  <a:solidFill>
                    <a:schemeClr val="bg1"/>
                  </a:solidFill>
                  <a:latin typeface="Huawei Sans" panose="020C0503030203020204" pitchFamily="34" charset="0"/>
                </a:rPr>
                <a:t>FC-LE</a:t>
              </a:r>
            </a:p>
            <a:p>
              <a:pPr algn="ctr" fontAlgn="ctr">
                <a:spcBef>
                  <a:spcPct val="0"/>
                </a:spcBef>
                <a:spcAft>
                  <a:spcPct val="0"/>
                </a:spcAft>
              </a:pPr>
              <a:r>
                <a:rPr lang="en-US" sz="1400" b="1" u="none" dirty="0">
                  <a:solidFill>
                    <a:schemeClr val="bg1"/>
                  </a:solidFill>
                  <a:latin typeface="Huawei Sans" panose="020C0503030203020204" pitchFamily="34" charset="0"/>
                </a:rPr>
                <a:t>Link encapsulation</a:t>
              </a:r>
              <a:endParaRPr lang="en-US" altLang="zh-CN" sz="1400" b="1" dirty="0">
                <a:solidFill>
                  <a:schemeClr val="bg1"/>
                </a:solidFill>
                <a:latin typeface="Huawei Sans" panose="020C0503030203020204" pitchFamily="34" charset="0"/>
                <a:cs typeface="+mn-ea"/>
                <a:sym typeface="+mn-lt"/>
              </a:endParaRPr>
            </a:p>
          </p:txBody>
        </p:sp>
        <p:sp>
          <p:nvSpPr>
            <p:cNvPr id="34" name="62a2c3ea-a21c-4acc-8e29-c4c1640dafaa"/>
            <p:cNvSpPr/>
            <p:nvPr/>
          </p:nvSpPr>
          <p:spPr bwMode="auto">
            <a:xfrm flipH="1">
              <a:off x="6203019" y="2027164"/>
              <a:ext cx="1554480"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spcBef>
                  <a:spcPct val="0"/>
                </a:spcBef>
                <a:spcAft>
                  <a:spcPct val="0"/>
                </a:spcAft>
              </a:pPr>
              <a:r>
                <a:rPr lang="en-US" sz="1800" b="1" u="none" dirty="0">
                  <a:solidFill>
                    <a:schemeClr val="bg1"/>
                  </a:solidFill>
                  <a:latin typeface="Huawei Sans" panose="020C0503030203020204" pitchFamily="34" charset="0"/>
                </a:rPr>
                <a:t>IP</a:t>
              </a:r>
            </a:p>
          </p:txBody>
        </p:sp>
        <p:sp>
          <p:nvSpPr>
            <p:cNvPr id="29" name="3627188e-fce9-4e03-9833-04e1352a7be8"/>
            <p:cNvSpPr/>
            <p:nvPr/>
          </p:nvSpPr>
          <p:spPr>
            <a:xfrm>
              <a:off x="6427297" y="5068842"/>
              <a:ext cx="3173904" cy="540381"/>
            </a:xfrm>
            <a:prstGeom prst="rect">
              <a:avLst/>
            </a:prstGeom>
          </p:spPr>
          <p:txBody>
            <a:bodyPr wrap="square" lIns="19050" tIns="19050" rIns="19050" bIns="19050">
              <a:noAutofit/>
            </a:bodyPr>
            <a:lstStyle/>
            <a:p>
              <a:pPr fontAlgn="ctr"/>
              <a:r>
                <a:rPr lang="en-US" sz="1600" dirty="0">
                  <a:latin typeface="Huawei Sans" panose="020C0503030203020204" pitchFamily="34" charset="0"/>
                </a:rPr>
                <a:t>Copper cables and optical cables</a:t>
              </a:r>
              <a:r>
                <a:rPr lang="en-US" u="none" dirty="0">
                  <a:latin typeface="Huawei Sans" panose="020C0503030203020204" pitchFamily="34" charset="0"/>
                </a:rPr>
                <a:t>, </a:t>
              </a:r>
              <a:r>
                <a:rPr lang="en-US" sz="1400" u="none" dirty="0">
                  <a:latin typeface="Huawei Sans" panose="020C0503030203020204" pitchFamily="34" charset="0"/>
                </a:rPr>
                <a:t>8-bit/10-bit encoding</a:t>
              </a:r>
              <a:endParaRPr lang="en-US" altLang="zh-CN" sz="1600" dirty="0">
                <a:latin typeface="Huawei Sans" panose="020C0503030203020204" pitchFamily="34" charset="0"/>
                <a:cs typeface="+mn-ea"/>
                <a:sym typeface="+mn-lt"/>
              </a:endParaRPr>
            </a:p>
          </p:txBody>
        </p:sp>
        <p:sp>
          <p:nvSpPr>
            <p:cNvPr id="30" name="4ae83d9d-41e7-4b8b-ab89-c2240a628baf"/>
            <p:cNvSpPr/>
            <p:nvPr/>
          </p:nvSpPr>
          <p:spPr bwMode="auto">
            <a:xfrm flipH="1">
              <a:off x="4659797" y="2695539"/>
              <a:ext cx="1645920"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spcBef>
                  <a:spcPct val="0"/>
                </a:spcBef>
                <a:spcAft>
                  <a:spcPct val="0"/>
                </a:spcAft>
              </a:pPr>
              <a:r>
                <a:rPr lang="en-US" sz="1800" b="1" u="none" dirty="0">
                  <a:solidFill>
                    <a:schemeClr val="bg1"/>
                  </a:solidFill>
                  <a:latin typeface="Huawei Sans" panose="020C0503030203020204" pitchFamily="34" charset="0"/>
                </a:rPr>
                <a:t>SCSI-3</a:t>
              </a:r>
            </a:p>
            <a:p>
              <a:pPr lvl="0" algn="ctr" fontAlgn="ctr">
                <a:spcBef>
                  <a:spcPct val="0"/>
                </a:spcBef>
                <a:spcAft>
                  <a:spcPct val="0"/>
                </a:spcAft>
              </a:pPr>
              <a:r>
                <a:rPr lang="en-US" sz="1400" b="1" u="none" dirty="0">
                  <a:solidFill>
                    <a:schemeClr val="bg1"/>
                  </a:solidFill>
                  <a:latin typeface="Huawei Sans" panose="020C0503030203020204" pitchFamily="34" charset="0"/>
                </a:rPr>
                <a:t>command set mapping</a:t>
              </a:r>
              <a:endParaRPr lang="en-US" altLang="zh-CN" sz="1400" b="1" dirty="0">
                <a:solidFill>
                  <a:schemeClr val="bg1"/>
                </a:solidFill>
                <a:latin typeface="Huawei Sans" panose="020C0503030203020204" pitchFamily="34" charset="0"/>
                <a:cs typeface="+mn-ea"/>
                <a:sym typeface="+mn-lt"/>
              </a:endParaRPr>
            </a:p>
          </p:txBody>
        </p:sp>
        <p:sp>
          <p:nvSpPr>
            <p:cNvPr id="31" name="5f0e7f3b-28ac-4b66-9509-21b294a45f1e"/>
            <p:cNvSpPr/>
            <p:nvPr/>
          </p:nvSpPr>
          <p:spPr bwMode="auto">
            <a:xfrm flipH="1">
              <a:off x="4747721" y="2027164"/>
              <a:ext cx="1554480" cy="822960"/>
            </a:xfrm>
            <a:prstGeom prst="cube">
              <a:avLst>
                <a:gd name="adj" fmla="val 26996"/>
              </a:avLst>
            </a:prstGeom>
            <a:solidFill>
              <a:schemeClr val="bg1">
                <a:lumMod val="75000"/>
              </a:schemeClr>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en-US" sz="1800" b="1" u="none" dirty="0">
                  <a:solidFill>
                    <a:schemeClr val="bg1"/>
                  </a:solidFill>
                  <a:latin typeface="Huawei Sans" panose="020C0503030203020204" pitchFamily="34" charset="0"/>
                </a:rPr>
                <a:t>SCSI-3</a:t>
              </a:r>
            </a:p>
          </p:txBody>
        </p:sp>
        <p:sp>
          <p:nvSpPr>
            <p:cNvPr id="32" name="7cc14acd-d0ab-42d2-bb31-4db5ac8665e4"/>
            <p:cNvSpPr/>
            <p:nvPr/>
          </p:nvSpPr>
          <p:spPr bwMode="auto">
            <a:xfrm flipH="1">
              <a:off x="3214169" y="2681471"/>
              <a:ext cx="1615384" cy="1097280"/>
            </a:xfrm>
            <a:prstGeom prst="cube">
              <a:avLst>
                <a:gd name="adj" fmla="val 26996"/>
              </a:avLst>
            </a:prstGeom>
            <a:solidFill>
              <a:srgbClr val="00CC66"/>
            </a:solidFill>
            <a:ln w="9525" cap="flat" cmpd="sng" algn="ctr">
              <a:noFill/>
              <a:prstDash val="solid"/>
              <a:round/>
              <a:headEnd type="none" w="med" len="med"/>
              <a:tailEnd type="none" w="med" len="med"/>
            </a:ln>
            <a:effectLst/>
          </p:spPr>
          <p:txBody>
            <a:bodyPr vert="horz" wrap="square" lIns="19050" tIns="19050" rIns="19050" bIns="19050" numCol="1" rtlCol="0" anchor="ctr" anchorCtr="0" compatLnSpc="1">
              <a:prstTxWarp prst="textNoShape">
                <a:avLst/>
              </a:prstTxWarp>
              <a:noAutofit/>
            </a:bodyPr>
            <a:lstStyle/>
            <a:p>
              <a:pPr algn="ctr" fontAlgn="ctr"/>
              <a:endParaRPr lang="en-US" altLang="zh-CN" sz="1400" b="1" dirty="0">
                <a:solidFill>
                  <a:schemeClr val="bg1"/>
                </a:solidFill>
                <a:latin typeface="Huawei Sans" panose="020C0503030203020204" pitchFamily="34" charset="0"/>
                <a:cs typeface="+mn-ea"/>
                <a:sym typeface="+mn-lt"/>
              </a:endParaRPr>
            </a:p>
            <a:p>
              <a:pPr algn="ctr" fontAlgn="ctr">
                <a:spcBef>
                  <a:spcPct val="0"/>
                </a:spcBef>
                <a:spcAft>
                  <a:spcPct val="0"/>
                </a:spcAft>
              </a:pPr>
              <a:r>
                <a:rPr lang="en-US" sz="1800" b="1" u="none" dirty="0">
                  <a:solidFill>
                    <a:schemeClr val="bg1"/>
                  </a:solidFill>
                  <a:latin typeface="Huawei Sans" panose="020C0503030203020204" pitchFamily="34" charset="0"/>
                </a:rPr>
                <a:t>IPI-3 </a:t>
              </a:r>
            </a:p>
            <a:p>
              <a:pPr algn="ctr" fontAlgn="ctr">
                <a:spcBef>
                  <a:spcPct val="0"/>
                </a:spcBef>
                <a:spcAft>
                  <a:spcPct val="0"/>
                </a:spcAft>
              </a:pPr>
              <a:r>
                <a:rPr lang="en-US" sz="1400" b="1" u="none" dirty="0">
                  <a:solidFill>
                    <a:schemeClr val="bg1"/>
                  </a:solidFill>
                  <a:latin typeface="Huawei Sans" panose="020C0503030203020204" pitchFamily="34" charset="0"/>
                </a:rPr>
                <a:t>command set mapping</a:t>
              </a:r>
              <a:endParaRPr lang="en-US" altLang="zh-CN" sz="1400" b="1" dirty="0">
                <a:solidFill>
                  <a:schemeClr val="bg1"/>
                </a:solidFill>
                <a:latin typeface="Huawei Sans" panose="020C0503030203020204" pitchFamily="34" charset="0"/>
                <a:cs typeface="+mn-ea"/>
                <a:sym typeface="+mn-lt"/>
              </a:endParaRPr>
            </a:p>
            <a:p>
              <a:pPr algn="ctr" fontAlgn="ctr"/>
              <a:endParaRPr kumimoji="0" lang="en-US" altLang="zh-CN" sz="1400" b="1" i="0" u="none" strike="noStrike" cap="none" normalizeH="0" baseline="0" dirty="0">
                <a:ln>
                  <a:noFill/>
                </a:ln>
                <a:solidFill>
                  <a:schemeClr val="bg1"/>
                </a:solidFill>
                <a:effectLst/>
                <a:latin typeface="Huawei Sans" panose="020C0503030203020204" pitchFamily="34" charset="0"/>
                <a:cs typeface="+mn-ea"/>
                <a:sym typeface="+mn-lt"/>
              </a:endParaRPr>
            </a:p>
          </p:txBody>
        </p:sp>
      </p:grpSp>
    </p:spTree>
    <p:extLst>
      <p:ext uri="{BB962C8B-B14F-4D97-AF65-F5344CB8AC3E}">
        <p14:creationId xmlns:p14="http://schemas.microsoft.com/office/powerpoint/2010/main" val="3668358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FC Topology</a:t>
            </a:r>
            <a:endParaRPr lang="en-US" altLang="zh-CN" dirty="0">
              <a:latin typeface="Huawei Sans" panose="020C0503030203020204" pitchFamily="34" charset="0"/>
              <a:sym typeface="+mn-lt"/>
            </a:endParaRPr>
          </a:p>
        </p:txBody>
      </p:sp>
      <p:grpSp>
        <p:nvGrpSpPr>
          <p:cNvPr id="208" name="组合 207">
            <a:extLst>
              <a:ext uri="{FF2B5EF4-FFF2-40B4-BE49-F238E27FC236}">
                <a16:creationId xmlns:a16="http://schemas.microsoft.com/office/drawing/2014/main" id="{16DC255B-E25B-4D36-8B34-BE946C8A6609}"/>
              </a:ext>
            </a:extLst>
          </p:cNvPr>
          <p:cNvGrpSpPr/>
          <p:nvPr/>
        </p:nvGrpSpPr>
        <p:grpSpPr>
          <a:xfrm>
            <a:off x="1650932" y="3563173"/>
            <a:ext cx="1132152" cy="271530"/>
            <a:chOff x="1650932" y="3563173"/>
            <a:chExt cx="1132152" cy="271530"/>
          </a:xfrm>
        </p:grpSpPr>
        <p:sp>
          <p:nvSpPr>
            <p:cNvPr id="5" name="0daa3a7a-b7d9-4704-ad5b-2901c9cf4666"/>
            <p:cNvSpPr>
              <a:spLocks noChangeArrowheads="1"/>
            </p:cNvSpPr>
            <p:nvPr/>
          </p:nvSpPr>
          <p:spPr bwMode="auto">
            <a:xfrm>
              <a:off x="1650932" y="3563173"/>
              <a:ext cx="251766" cy="2698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6" name="00999a83-ae41-4967-8e90-06f32c97ef5d"/>
            <p:cNvSpPr>
              <a:spLocks noChangeArrowheads="1"/>
            </p:cNvSpPr>
            <p:nvPr/>
          </p:nvSpPr>
          <p:spPr bwMode="auto">
            <a:xfrm>
              <a:off x="2536913" y="3564828"/>
              <a:ext cx="246171" cy="26987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7" name="e6b15dae-453e-4e23-a9ac-dcbfed8a3570"/>
            <p:cNvSpPr>
              <a:spLocks noChangeShapeType="1"/>
            </p:cNvSpPr>
            <p:nvPr/>
          </p:nvSpPr>
          <p:spPr bwMode="auto">
            <a:xfrm flipH="1">
              <a:off x="2036520" y="3645453"/>
              <a:ext cx="339884" cy="0"/>
            </a:xfrm>
            <a:prstGeom prst="line">
              <a:avLst/>
            </a:prstGeom>
            <a:noFill/>
            <a:ln w="15875">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8" name="5a49519a-eaca-4d25-8d4a-a053c5be5621"/>
            <p:cNvSpPr>
              <a:spLocks noChangeShapeType="1"/>
            </p:cNvSpPr>
            <p:nvPr/>
          </p:nvSpPr>
          <p:spPr bwMode="auto">
            <a:xfrm>
              <a:off x="2053305" y="3759314"/>
              <a:ext cx="372054" cy="0"/>
            </a:xfrm>
            <a:prstGeom prst="line">
              <a:avLst/>
            </a:prstGeom>
            <a:noFill/>
            <a:ln w="15875">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grpSp>
      <p:grpSp>
        <p:nvGrpSpPr>
          <p:cNvPr id="209" name="组合 208">
            <a:extLst>
              <a:ext uri="{FF2B5EF4-FFF2-40B4-BE49-F238E27FC236}">
                <a16:creationId xmlns:a16="http://schemas.microsoft.com/office/drawing/2014/main" id="{44898782-2536-4900-A8C9-4A769C1D19E6}"/>
              </a:ext>
            </a:extLst>
          </p:cNvPr>
          <p:cNvGrpSpPr/>
          <p:nvPr/>
        </p:nvGrpSpPr>
        <p:grpSpPr>
          <a:xfrm>
            <a:off x="4706714" y="2856691"/>
            <a:ext cx="1684494" cy="1684494"/>
            <a:chOff x="4620989" y="2856691"/>
            <a:chExt cx="1684494" cy="1684494"/>
          </a:xfrm>
        </p:grpSpPr>
        <p:sp>
          <p:nvSpPr>
            <p:cNvPr id="9" name="3ce2be17-f26b-4fef-a53f-5de23c180c95"/>
            <p:cNvSpPr>
              <a:spLocks noChangeAspect="1" noChangeArrowheads="1"/>
            </p:cNvSpPr>
            <p:nvPr/>
          </p:nvSpPr>
          <p:spPr bwMode="auto">
            <a:xfrm>
              <a:off x="5042381" y="3264014"/>
              <a:ext cx="822960" cy="822960"/>
            </a:xfrm>
            <a:custGeom>
              <a:avLst/>
              <a:gdLst>
                <a:gd name="T0" fmla="*/ 804478 w 21600"/>
                <a:gd name="T1" fmla="*/ 231246 h 21600"/>
                <a:gd name="T2" fmla="*/ 37719 w 21600"/>
                <a:gd name="T3" fmla="*/ 381000 h 21600"/>
                <a:gd name="T4" fmla="*/ 735055 w 21600"/>
                <a:gd name="T5" fmla="*/ 258233 h 21600"/>
                <a:gd name="T6" fmla="*/ 57005 w 21600"/>
                <a:gd name="T7" fmla="*/ 725170 h 21600"/>
                <a:gd name="T8" fmla="*/ 52465 w 21600"/>
                <a:gd name="T9" fmla="*/ 542008 h 21600"/>
                <a:gd name="T10" fmla="*/ 254021 w 21600"/>
                <a:gd name="T11" fmla="*/ 53791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680" y="17199"/>
                  </a:moveTo>
                  <a:cubicBezTo>
                    <a:pt x="6327" y="18775"/>
                    <a:pt x="8520" y="19655"/>
                    <a:pt x="10800" y="19655"/>
                  </a:cubicBezTo>
                  <a:cubicBezTo>
                    <a:pt x="15690" y="19655"/>
                    <a:pt x="19655" y="15690"/>
                    <a:pt x="19655" y="10800"/>
                  </a:cubicBezTo>
                  <a:cubicBezTo>
                    <a:pt x="19655" y="5909"/>
                    <a:pt x="15690" y="1945"/>
                    <a:pt x="10800" y="1945"/>
                  </a:cubicBezTo>
                  <a:cubicBezTo>
                    <a:pt x="5909" y="1945"/>
                    <a:pt x="1945" y="5909"/>
                    <a:pt x="1945" y="10800"/>
                  </a:cubicBezTo>
                  <a:lnTo>
                    <a:pt x="0" y="10800"/>
                  </a:lnTo>
                  <a:cubicBezTo>
                    <a:pt x="0" y="4835"/>
                    <a:pt x="4835" y="0"/>
                    <a:pt x="10800" y="0"/>
                  </a:cubicBezTo>
                  <a:cubicBezTo>
                    <a:pt x="16764" y="0"/>
                    <a:pt x="21600" y="4835"/>
                    <a:pt x="21600" y="10800"/>
                  </a:cubicBezTo>
                  <a:cubicBezTo>
                    <a:pt x="21600" y="16764"/>
                    <a:pt x="16764" y="21600"/>
                    <a:pt x="10800" y="21600"/>
                  </a:cubicBezTo>
                  <a:cubicBezTo>
                    <a:pt x="8019" y="21600"/>
                    <a:pt x="5345" y="20527"/>
                    <a:pt x="3335" y="18605"/>
                  </a:cubicBezTo>
                  <a:lnTo>
                    <a:pt x="1469" y="20556"/>
                  </a:lnTo>
                  <a:lnTo>
                    <a:pt x="1352" y="15364"/>
                  </a:lnTo>
                  <a:lnTo>
                    <a:pt x="6546" y="15248"/>
                  </a:lnTo>
                  <a:lnTo>
                    <a:pt x="4680" y="17199"/>
                  </a:lnTo>
                  <a:close/>
                </a:path>
              </a:pathLst>
            </a:custGeom>
            <a:solidFill>
              <a:schemeClr val="tx1"/>
            </a:solidFill>
            <a:ln w="9525">
              <a:solidFill>
                <a:schemeClr val="tx1"/>
              </a:solidFill>
              <a:miter lim="800000"/>
              <a:headEnd/>
              <a:tailEnd/>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1" name="72db4f7f-b2d1-4f35-b17e-6c70ab9c9241"/>
            <p:cNvSpPr>
              <a:spLocks noChangeArrowheads="1"/>
            </p:cNvSpPr>
            <p:nvPr/>
          </p:nvSpPr>
          <p:spPr bwMode="auto">
            <a:xfrm>
              <a:off x="4620989" y="3586987"/>
              <a:ext cx="266179" cy="24681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algn="ctr" fontAlgn="ctr">
                <a:buClr>
                  <a:schemeClr val="tx1"/>
                </a:buClr>
                <a:buSzPct val="60000"/>
                <a:defRPr/>
              </a:pPr>
              <a:r>
                <a:rPr lang="en-US" u="none" dirty="0">
                  <a:latin typeface="Huawei Sans" panose="020C0503030203020204" pitchFamily="34" charset="0"/>
                </a:rPr>
                <a:t>A</a:t>
              </a:r>
              <a:endParaRPr lang="en-US" altLang="zh-CN" dirty="0">
                <a:latin typeface="Huawei Sans" panose="020C0503030203020204" pitchFamily="34" charset="0"/>
                <a:cs typeface="+mn-ea"/>
                <a:sym typeface="+mn-lt"/>
              </a:endParaRPr>
            </a:p>
          </p:txBody>
        </p:sp>
        <p:sp>
          <p:nvSpPr>
            <p:cNvPr id="12" name="b7986517-d9f1-4ad4-924e-fdc7e10d39f4"/>
            <p:cNvSpPr>
              <a:spLocks noChangeArrowheads="1"/>
            </p:cNvSpPr>
            <p:nvPr/>
          </p:nvSpPr>
          <p:spPr bwMode="auto">
            <a:xfrm>
              <a:off x="5336527" y="4296062"/>
              <a:ext cx="262933" cy="24512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13" name="607586f9-1683-4775-a7c9-b00637d41fd7"/>
            <p:cNvSpPr>
              <a:spLocks noChangeArrowheads="1"/>
            </p:cNvSpPr>
            <p:nvPr/>
          </p:nvSpPr>
          <p:spPr bwMode="auto">
            <a:xfrm>
              <a:off x="6037681" y="3586987"/>
              <a:ext cx="267802" cy="24681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14" name="1ed3a984-ae5c-449f-b099-dc8a6d94fdc7"/>
            <p:cNvSpPr>
              <a:spLocks noChangeArrowheads="1"/>
            </p:cNvSpPr>
            <p:nvPr/>
          </p:nvSpPr>
          <p:spPr bwMode="auto">
            <a:xfrm>
              <a:off x="4834333" y="3093883"/>
              <a:ext cx="266179" cy="248504"/>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15" name="56688478-6532-41b9-8c4f-cf84c1cc8b80"/>
            <p:cNvSpPr>
              <a:spLocks noChangeArrowheads="1"/>
            </p:cNvSpPr>
            <p:nvPr/>
          </p:nvSpPr>
          <p:spPr bwMode="auto">
            <a:xfrm>
              <a:off x="5838720" y="3085142"/>
              <a:ext cx="264556" cy="248504"/>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16" name="e23db2eb-e17f-48c4-a1fc-1eac7e3e1a24"/>
            <p:cNvSpPr>
              <a:spLocks noChangeArrowheads="1"/>
            </p:cNvSpPr>
            <p:nvPr/>
          </p:nvSpPr>
          <p:spPr bwMode="auto">
            <a:xfrm>
              <a:off x="4834333" y="4043889"/>
              <a:ext cx="264556" cy="248504"/>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algn="ctr" fontAlgn="ctr">
                <a:buClr>
                  <a:schemeClr val="tx1"/>
                </a:buClr>
                <a:buSzPct val="60000"/>
                <a:defRPr/>
              </a:pPr>
              <a:r>
                <a:rPr lang="en-US" u="none" dirty="0">
                  <a:latin typeface="Huawei Sans" panose="020C0503030203020204" pitchFamily="34" charset="0"/>
                </a:rPr>
                <a:t>H</a:t>
              </a:r>
              <a:endParaRPr lang="en-US" altLang="zh-CN" dirty="0">
                <a:latin typeface="Huawei Sans" panose="020C0503030203020204" pitchFamily="34" charset="0"/>
                <a:cs typeface="+mn-ea"/>
                <a:sym typeface="+mn-lt"/>
              </a:endParaRPr>
            </a:p>
          </p:txBody>
        </p:sp>
        <p:sp>
          <p:nvSpPr>
            <p:cNvPr id="17" name="7056a832-3889-4c74-becb-1b3e5c0ccbd7"/>
            <p:cNvSpPr>
              <a:spLocks noChangeArrowheads="1"/>
            </p:cNvSpPr>
            <p:nvPr/>
          </p:nvSpPr>
          <p:spPr bwMode="auto">
            <a:xfrm>
              <a:off x="5832729" y="4058870"/>
              <a:ext cx="267802" cy="248504"/>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18" name="335897af-e0a7-4114-be97-d1920394b13f"/>
            <p:cNvSpPr>
              <a:spLocks noChangeArrowheads="1"/>
            </p:cNvSpPr>
            <p:nvPr/>
          </p:nvSpPr>
          <p:spPr bwMode="auto">
            <a:xfrm>
              <a:off x="5336527" y="2856691"/>
              <a:ext cx="262933" cy="246813"/>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grpSp>
      <p:grpSp>
        <p:nvGrpSpPr>
          <p:cNvPr id="210" name="组合 209">
            <a:extLst>
              <a:ext uri="{FF2B5EF4-FFF2-40B4-BE49-F238E27FC236}">
                <a16:creationId xmlns:a16="http://schemas.microsoft.com/office/drawing/2014/main" id="{221EC493-CEF0-4400-B01D-DDC49AC87CF4}"/>
              </a:ext>
            </a:extLst>
          </p:cNvPr>
          <p:cNvGrpSpPr/>
          <p:nvPr/>
        </p:nvGrpSpPr>
        <p:grpSpPr>
          <a:xfrm>
            <a:off x="8540180" y="2880820"/>
            <a:ext cx="1636237" cy="1636237"/>
            <a:chOff x="8540180" y="2880820"/>
            <a:chExt cx="1636237" cy="1636237"/>
          </a:xfrm>
        </p:grpSpPr>
        <p:sp>
          <p:nvSpPr>
            <p:cNvPr id="20" name="08b6d608-430c-4177-92fc-f7cda35384eb"/>
            <p:cNvSpPr>
              <a:spLocks noChangeAspect="1" noChangeArrowheads="1"/>
            </p:cNvSpPr>
            <p:nvPr/>
          </p:nvSpPr>
          <p:spPr bwMode="auto">
            <a:xfrm>
              <a:off x="9200623" y="3541568"/>
              <a:ext cx="324975" cy="324975"/>
            </a:xfrm>
            <a:prstGeom prst="ellipse">
              <a:avLst/>
            </a:prstGeom>
            <a:solidFill>
              <a:schemeClr val="bg1"/>
            </a:solidFill>
            <a:ln w="12700">
              <a:solidFill>
                <a:schemeClr val="tx1"/>
              </a:solidFill>
              <a:round/>
              <a:headEnd/>
              <a:tailEnd/>
            </a:ln>
          </p:spPr>
          <p:txBody>
            <a:bodyPr wrap="square" anchor="ctr">
              <a:noAutofit/>
            </a:bodyPr>
            <a:lstStyle/>
            <a:p>
              <a:pPr fontAlgn="ctr">
                <a:lnSpc>
                  <a:spcPct val="140000"/>
                </a:lnSpc>
                <a:buClr>
                  <a:schemeClr val="tx1"/>
                </a:buClr>
                <a:buSzPct val="60000"/>
                <a:buFontTx/>
                <a:buChar char="•"/>
              </a:pPr>
              <a:endParaRPr lang="en-US" altLang="zh-CN" dirty="0">
                <a:latin typeface="Huawei Sans" panose="020C0503030203020204" pitchFamily="34" charset="0"/>
                <a:cs typeface="+mn-ea"/>
                <a:sym typeface="+mn-lt"/>
              </a:endParaRPr>
            </a:p>
          </p:txBody>
        </p:sp>
        <p:sp>
          <p:nvSpPr>
            <p:cNvPr id="46" name="72db4f7f-b2d1-4f35-b17e-6c70ab9c9241"/>
            <p:cNvSpPr>
              <a:spLocks noChangeArrowheads="1"/>
            </p:cNvSpPr>
            <p:nvPr/>
          </p:nvSpPr>
          <p:spPr bwMode="auto">
            <a:xfrm>
              <a:off x="8540180" y="3590195"/>
              <a:ext cx="258554" cy="239742"/>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47" name="b7986517-d9f1-4ad4-924e-fdc7e10d39f4"/>
            <p:cNvSpPr>
              <a:spLocks noChangeArrowheads="1"/>
            </p:cNvSpPr>
            <p:nvPr/>
          </p:nvSpPr>
          <p:spPr bwMode="auto">
            <a:xfrm>
              <a:off x="9235219" y="4278956"/>
              <a:ext cx="255401" cy="238101"/>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48" name="607586f9-1683-4775-a7c9-b00637d41fd7"/>
            <p:cNvSpPr>
              <a:spLocks noChangeArrowheads="1"/>
            </p:cNvSpPr>
            <p:nvPr/>
          </p:nvSpPr>
          <p:spPr bwMode="auto">
            <a:xfrm>
              <a:off x="9916287" y="3590195"/>
              <a:ext cx="260130" cy="239742"/>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49" name="1ed3a984-ae5c-449f-b099-dc8a6d94fdc7"/>
            <p:cNvSpPr>
              <a:spLocks noChangeArrowheads="1"/>
            </p:cNvSpPr>
            <p:nvPr/>
          </p:nvSpPr>
          <p:spPr bwMode="auto">
            <a:xfrm>
              <a:off x="8747412" y="3111217"/>
              <a:ext cx="258554" cy="24138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50" name="56688478-6532-41b9-8c4f-cf84c1cc8b80"/>
            <p:cNvSpPr>
              <a:spLocks noChangeArrowheads="1"/>
            </p:cNvSpPr>
            <p:nvPr/>
          </p:nvSpPr>
          <p:spPr bwMode="auto">
            <a:xfrm>
              <a:off x="9723026" y="3102727"/>
              <a:ext cx="256977" cy="24138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51" name="e23db2eb-e17f-48c4-a1fc-1eac7e3e1a24"/>
            <p:cNvSpPr>
              <a:spLocks noChangeArrowheads="1"/>
            </p:cNvSpPr>
            <p:nvPr/>
          </p:nvSpPr>
          <p:spPr bwMode="auto">
            <a:xfrm>
              <a:off x="8747412" y="4034008"/>
              <a:ext cx="256977" cy="24138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52" name="7056a832-3889-4c74-becb-1b3e5c0ccbd7"/>
            <p:cNvSpPr>
              <a:spLocks noChangeArrowheads="1"/>
            </p:cNvSpPr>
            <p:nvPr/>
          </p:nvSpPr>
          <p:spPr bwMode="auto">
            <a:xfrm>
              <a:off x="9717206" y="4048559"/>
              <a:ext cx="260130" cy="241385"/>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sp>
          <p:nvSpPr>
            <p:cNvPr id="53" name="335897af-e0a7-4114-be97-d1920394b13f"/>
            <p:cNvSpPr>
              <a:spLocks noChangeArrowheads="1"/>
            </p:cNvSpPr>
            <p:nvPr/>
          </p:nvSpPr>
          <p:spPr bwMode="auto">
            <a:xfrm>
              <a:off x="9235219" y="2880820"/>
              <a:ext cx="255401" cy="239742"/>
            </a:xfrm>
            <a:prstGeom prst="roundRect">
              <a:avLst>
                <a:gd name="adj" fmla="val 0"/>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noAutofit/>
            </a:bodyPr>
            <a:lstStyle/>
            <a:p>
              <a:pPr fontAlgn="ctr">
                <a:lnSpc>
                  <a:spcPct val="140000"/>
                </a:lnSpc>
                <a:buClr>
                  <a:schemeClr val="tx1"/>
                </a:buClr>
                <a:buSzPct val="60000"/>
                <a:buFontTx/>
                <a:buChar char="•"/>
                <a:defRPr/>
              </a:pPr>
              <a:endParaRPr lang="en-US" altLang="zh-CN" dirty="0">
                <a:latin typeface="Huawei Sans" panose="020C0503030203020204" pitchFamily="34" charset="0"/>
                <a:cs typeface="+mn-ea"/>
                <a:sym typeface="+mn-lt"/>
              </a:endParaRPr>
            </a:p>
          </p:txBody>
        </p:sp>
        <p:grpSp>
          <p:nvGrpSpPr>
            <p:cNvPr id="34" name="Groep 4"/>
            <p:cNvGrpSpPr/>
            <p:nvPr/>
          </p:nvGrpSpPr>
          <p:grpSpPr>
            <a:xfrm>
              <a:off x="9318709" y="3914967"/>
              <a:ext cx="78119" cy="255373"/>
              <a:chOff x="7046314" y="3781934"/>
              <a:chExt cx="87312" cy="285427"/>
            </a:xfrm>
          </p:grpSpPr>
          <p:sp>
            <p:nvSpPr>
              <p:cNvPr id="44" name="152590c8-754d-4f67-8f13-d7d0114cd25f"/>
              <p:cNvSpPr>
                <a:spLocks noChangeShapeType="1"/>
              </p:cNvSpPr>
              <p:nvPr/>
            </p:nvSpPr>
            <p:spPr bwMode="auto">
              <a:xfrm flipV="1">
                <a:off x="7133626" y="3781934"/>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5" name="60cfffed-9c91-4083-bd4a-bc50f9cabc1b"/>
              <p:cNvSpPr>
                <a:spLocks noChangeShapeType="1"/>
              </p:cNvSpPr>
              <p:nvPr/>
            </p:nvSpPr>
            <p:spPr bwMode="auto">
              <a:xfrm>
                <a:off x="7046314" y="3793041"/>
                <a:ext cx="0" cy="274320"/>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grpSp>
        <p:sp>
          <p:nvSpPr>
            <p:cNvPr id="42" name="152590c8-754d-4f67-8f13-d7d0114cd25f"/>
            <p:cNvSpPr>
              <a:spLocks noChangeShapeType="1"/>
            </p:cNvSpPr>
            <p:nvPr/>
          </p:nvSpPr>
          <p:spPr bwMode="auto">
            <a:xfrm flipV="1">
              <a:off x="9401089" y="3241994"/>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3" name="60cfffed-9c91-4083-bd4a-bc50f9cabc1b"/>
            <p:cNvSpPr>
              <a:spLocks noChangeShapeType="1"/>
            </p:cNvSpPr>
            <p:nvPr/>
          </p:nvSpPr>
          <p:spPr bwMode="auto">
            <a:xfrm>
              <a:off x="9322970" y="3251931"/>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0" name="152590c8-754d-4f67-8f13-d7d0114cd25f"/>
            <p:cNvSpPr>
              <a:spLocks noChangeShapeType="1"/>
            </p:cNvSpPr>
            <p:nvPr/>
          </p:nvSpPr>
          <p:spPr bwMode="auto">
            <a:xfrm rot="16200000" flipV="1">
              <a:off x="9698209" y="3539733"/>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1" name="60cfffed-9c91-4083-bd4a-bc50f9cabc1b"/>
            <p:cNvSpPr>
              <a:spLocks noChangeShapeType="1"/>
            </p:cNvSpPr>
            <p:nvPr/>
          </p:nvSpPr>
          <p:spPr bwMode="auto">
            <a:xfrm rot="16200000">
              <a:off x="9708147" y="3617851"/>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8" name="152590c8-754d-4f67-8f13-d7d0114cd25f"/>
            <p:cNvSpPr>
              <a:spLocks noChangeShapeType="1"/>
            </p:cNvSpPr>
            <p:nvPr/>
          </p:nvSpPr>
          <p:spPr bwMode="auto">
            <a:xfrm rot="5400000" flipH="1" flipV="1">
              <a:off x="9036504" y="3539732"/>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9" name="60cfffed-9c91-4083-bd4a-bc50f9cabc1b"/>
            <p:cNvSpPr>
              <a:spLocks noChangeShapeType="1"/>
            </p:cNvSpPr>
            <p:nvPr/>
          </p:nvSpPr>
          <p:spPr bwMode="auto">
            <a:xfrm rot="5400000" flipH="1">
              <a:off x="9026566" y="3617850"/>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2" name="152590c8-754d-4f67-8f13-d7d0114cd25f"/>
            <p:cNvSpPr>
              <a:spLocks noChangeShapeType="1"/>
            </p:cNvSpPr>
            <p:nvPr/>
          </p:nvSpPr>
          <p:spPr bwMode="auto">
            <a:xfrm rot="2700000" flipV="1">
              <a:off x="9145239" y="3834432"/>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3" name="60cfffed-9c91-4083-bd4a-bc50f9cabc1b"/>
            <p:cNvSpPr>
              <a:spLocks noChangeShapeType="1"/>
            </p:cNvSpPr>
            <p:nvPr/>
          </p:nvSpPr>
          <p:spPr bwMode="auto">
            <a:xfrm rot="2700000">
              <a:off x="9082974" y="3786220"/>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0" name="152590c8-754d-4f67-8f13-d7d0114cd25f"/>
            <p:cNvSpPr>
              <a:spLocks noChangeShapeType="1"/>
            </p:cNvSpPr>
            <p:nvPr/>
          </p:nvSpPr>
          <p:spPr bwMode="auto">
            <a:xfrm rot="2700000" flipV="1">
              <a:off x="9624117" y="3361581"/>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1" name="60cfffed-9c91-4083-bd4a-bc50f9cabc1b"/>
            <p:cNvSpPr>
              <a:spLocks noChangeShapeType="1"/>
            </p:cNvSpPr>
            <p:nvPr/>
          </p:nvSpPr>
          <p:spPr bwMode="auto">
            <a:xfrm rot="2700000">
              <a:off x="9561852" y="3313369"/>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8" name="152590c8-754d-4f67-8f13-d7d0114cd25f"/>
            <p:cNvSpPr>
              <a:spLocks noChangeShapeType="1"/>
            </p:cNvSpPr>
            <p:nvPr/>
          </p:nvSpPr>
          <p:spPr bwMode="auto">
            <a:xfrm rot="18900000" flipV="1">
              <a:off x="9623679" y="3782209"/>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9" name="60cfffed-9c91-4083-bd4a-bc50f9cabc1b"/>
            <p:cNvSpPr>
              <a:spLocks noChangeShapeType="1"/>
            </p:cNvSpPr>
            <p:nvPr/>
          </p:nvSpPr>
          <p:spPr bwMode="auto">
            <a:xfrm rot="18900000">
              <a:off x="9575468" y="3844474"/>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6" name="152590c8-754d-4f67-8f13-d7d0114cd25f"/>
            <p:cNvSpPr>
              <a:spLocks noChangeShapeType="1"/>
            </p:cNvSpPr>
            <p:nvPr/>
          </p:nvSpPr>
          <p:spPr bwMode="auto">
            <a:xfrm rot="8100000" flipH="1" flipV="1">
              <a:off x="9155784" y="3314313"/>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7" name="60cfffed-9c91-4083-bd4a-bc50f9cabc1b"/>
            <p:cNvSpPr>
              <a:spLocks noChangeShapeType="1"/>
            </p:cNvSpPr>
            <p:nvPr/>
          </p:nvSpPr>
          <p:spPr bwMode="auto">
            <a:xfrm rot="8100000" flipH="1">
              <a:off x="9093519" y="3362524"/>
              <a:ext cx="0" cy="245436"/>
            </a:xfrm>
            <a:prstGeom prst="line">
              <a:avLst/>
            </a:prstGeom>
            <a:noFill/>
            <a:ln w="12700">
              <a:solidFill>
                <a:schemeClr val="tx1"/>
              </a:solidFill>
              <a:round/>
              <a:headEnd type="none" w="sm" len="sm"/>
              <a:tailEnd type="stealth" w="med" len="lg"/>
            </a:ln>
          </p:spPr>
          <p:txBody>
            <a:bodyPr wrap="square" anchor="ctr">
              <a:noAutofit/>
            </a:bodyPr>
            <a:lstStyle/>
            <a:p>
              <a:pPr fontAlgn="ctr"/>
              <a:endParaRPr lang="en-US" altLang="zh-CN" dirty="0">
                <a:latin typeface="Huawei Sans" panose="020C0503030203020204" pitchFamily="34" charset="0"/>
                <a:cs typeface="+mn-ea"/>
                <a:sym typeface="+mn-lt"/>
              </a:endParaRPr>
            </a:p>
          </p:txBody>
        </p:sp>
      </p:grpSp>
      <p:sp>
        <p:nvSpPr>
          <p:cNvPr id="54" name="bd32d197-fbe2-40b6-901a-85387943de2c"/>
          <p:cNvSpPr>
            <a:spLocks noChangeArrowheads="1"/>
          </p:cNvSpPr>
          <p:nvPr/>
        </p:nvSpPr>
        <p:spPr bwMode="auto">
          <a:xfrm>
            <a:off x="718251" y="5379215"/>
            <a:ext cx="3414215" cy="687038"/>
          </a:xfrm>
          <a:prstGeom prst="rect">
            <a:avLst/>
          </a:prstGeom>
          <a:noFill/>
          <a:ln w="9525">
            <a:noFill/>
            <a:miter lim="800000"/>
            <a:headEnd/>
            <a:tailEnd/>
          </a:ln>
        </p:spPr>
        <p:txBody>
          <a:bodyPr wrap="square">
            <a:noAutofit/>
          </a:bodyPr>
          <a:lstStyle/>
          <a:p>
            <a:pPr marL="227013" indent="-227013" algn="ctr" eaLnBrk="0" fontAlgn="ctr" hangingPunct="0">
              <a:buClr>
                <a:schemeClr val="tx1"/>
              </a:buClr>
              <a:buSzPct val="60000"/>
              <a:tabLst>
                <a:tab pos="230188" algn="l"/>
              </a:tabLst>
            </a:pPr>
            <a:r>
              <a:rPr lang="en-US" sz="1400" b="1" u="none" dirty="0">
                <a:latin typeface="Huawei Sans" panose="020C0503030203020204" pitchFamily="34" charset="0"/>
              </a:rPr>
              <a:t>Only two devices can be connected.</a:t>
            </a:r>
          </a:p>
          <a:p>
            <a:pPr marL="227013" indent="-227013" algn="ctr" eaLnBrk="0" fontAlgn="ctr" hangingPunct="0">
              <a:buClr>
                <a:schemeClr val="tx1"/>
              </a:buClr>
              <a:buSzPct val="60000"/>
              <a:tabLst>
                <a:tab pos="230188" algn="l"/>
              </a:tabLst>
            </a:pPr>
            <a:r>
              <a:rPr lang="en-US" sz="1400" b="1" u="none" dirty="0">
                <a:latin typeface="Huawei Sans" panose="020C0503030203020204" pitchFamily="34" charset="0"/>
              </a:rPr>
              <a:t>(Direct connection)</a:t>
            </a:r>
            <a:endParaRPr lang="en-US" altLang="zh-CN" sz="1400" b="1" dirty="0">
              <a:latin typeface="Huawei Sans" panose="020C0503030203020204" pitchFamily="34" charset="0"/>
              <a:cs typeface="+mn-ea"/>
              <a:sym typeface="+mn-lt"/>
            </a:endParaRPr>
          </a:p>
        </p:txBody>
      </p:sp>
      <p:sp>
        <p:nvSpPr>
          <p:cNvPr id="55" name="13734f90-5d03-4956-93d1-0e30ddca84e1"/>
          <p:cNvSpPr>
            <a:spLocks noChangeArrowheads="1"/>
          </p:cNvSpPr>
          <p:nvPr/>
        </p:nvSpPr>
        <p:spPr bwMode="auto">
          <a:xfrm>
            <a:off x="8405694" y="5379215"/>
            <a:ext cx="2371750" cy="490673"/>
          </a:xfrm>
          <a:prstGeom prst="rect">
            <a:avLst/>
          </a:prstGeom>
          <a:noFill/>
          <a:ln w="9525">
            <a:noFill/>
            <a:miter lim="800000"/>
            <a:headEnd/>
            <a:tailEnd/>
          </a:ln>
        </p:spPr>
        <p:txBody>
          <a:bodyPr wrap="square">
            <a:noAutofit/>
          </a:bodyPr>
          <a:lstStyle/>
          <a:p>
            <a:pPr marL="227013" indent="-227013" algn="ctr" eaLnBrk="0" fontAlgn="ctr" hangingPunct="0">
              <a:spcAft>
                <a:spcPct val="50000"/>
              </a:spcAft>
              <a:buClr>
                <a:schemeClr val="tx1"/>
              </a:buClr>
              <a:buSzPct val="60000"/>
              <a:tabLst>
                <a:tab pos="230188" algn="l"/>
              </a:tabLst>
            </a:pPr>
            <a:r>
              <a:rPr lang="en-US" sz="1400" b="1" u="none" dirty="0">
                <a:latin typeface="Huawei Sans" panose="020C0503030203020204" pitchFamily="34" charset="0"/>
              </a:rPr>
              <a:t>Up to 16 million devices can be connected.</a:t>
            </a:r>
            <a:endParaRPr lang="en-US" altLang="zh-CN" sz="1400" b="1" dirty="0">
              <a:latin typeface="Huawei Sans" panose="020C0503030203020204" pitchFamily="34" charset="0"/>
              <a:cs typeface="+mn-ea"/>
              <a:sym typeface="+mn-lt"/>
            </a:endParaRPr>
          </a:p>
        </p:txBody>
      </p:sp>
      <p:sp>
        <p:nvSpPr>
          <p:cNvPr id="56" name="d487f2dd-4bef-483b-b88f-1ce46efdb565"/>
          <p:cNvSpPr>
            <a:spLocks noChangeArrowheads="1"/>
          </p:cNvSpPr>
          <p:nvPr/>
        </p:nvSpPr>
        <p:spPr bwMode="auto">
          <a:xfrm>
            <a:off x="4505952" y="5379215"/>
            <a:ext cx="2313543" cy="497095"/>
          </a:xfrm>
          <a:prstGeom prst="rect">
            <a:avLst/>
          </a:prstGeom>
          <a:noFill/>
          <a:ln w="9525">
            <a:noFill/>
            <a:miter lim="800000"/>
            <a:headEnd/>
            <a:tailEnd/>
          </a:ln>
        </p:spPr>
        <p:txBody>
          <a:bodyPr wrap="square">
            <a:noAutofit/>
          </a:bodyPr>
          <a:lstStyle/>
          <a:p>
            <a:pPr marL="227013" indent="-227013" algn="ctr" eaLnBrk="0" fontAlgn="ctr" hangingPunct="0">
              <a:spcAft>
                <a:spcPct val="50000"/>
              </a:spcAft>
              <a:buClr>
                <a:schemeClr val="tx1"/>
              </a:buClr>
              <a:buSzPct val="60000"/>
              <a:tabLst>
                <a:tab pos="230188" algn="l"/>
              </a:tabLst>
            </a:pPr>
            <a:r>
              <a:rPr lang="en-US" sz="1400" b="1" u="none" dirty="0">
                <a:latin typeface="Huawei Sans" panose="020C0503030203020204" pitchFamily="34" charset="0"/>
              </a:rPr>
              <a:t>Up to 127 devices can be connected.</a:t>
            </a:r>
            <a:endParaRPr lang="en-US" altLang="zh-CN" sz="1400" b="1" dirty="0">
              <a:latin typeface="Huawei Sans" panose="020C0503030203020204" pitchFamily="34" charset="0"/>
              <a:cs typeface="+mn-ea"/>
              <a:sym typeface="+mn-lt"/>
            </a:endParaRPr>
          </a:p>
        </p:txBody>
      </p:sp>
      <p:sp>
        <p:nvSpPr>
          <p:cNvPr id="57" name="59e52ffd-0701-4f63-939e-edddf26c8101"/>
          <p:cNvSpPr/>
          <p:nvPr/>
        </p:nvSpPr>
        <p:spPr bwMode="auto">
          <a:xfrm rot="5400000" flipV="1">
            <a:off x="9368300" y="3628148"/>
            <a:ext cx="285748" cy="2933704"/>
          </a:xfrm>
          <a:prstGeom prst="accentBorderCallout2">
            <a:avLst>
              <a:gd name="adj1" fmla="val 19399"/>
              <a:gd name="adj2" fmla="val -21666"/>
              <a:gd name="adj3" fmla="val 19399"/>
              <a:gd name="adj4" fmla="val -93334"/>
              <a:gd name="adj5" fmla="val 26786"/>
              <a:gd name="adj6" fmla="val -166668"/>
            </a:avLst>
          </a:prstGeom>
          <a:noFill/>
          <a:ln w="9525" cap="flat" cmpd="sng" algn="ctr">
            <a:solidFill>
              <a:srgbClr val="006699"/>
            </a:solid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noAutofit/>
          </a:bodyPr>
          <a:lstStyle/>
          <a:p>
            <a:pPr marR="0" algn="ctr" defTabSz="914400" rtl="0" eaLnBrk="1" fontAlgn="ctr" latinLnBrk="0" hangingPunct="1">
              <a:lnSpc>
                <a:spcPct val="100000"/>
              </a:lnSpc>
              <a:spcBef>
                <a:spcPct val="0"/>
              </a:spcBef>
              <a:spcAft>
                <a:spcPct val="0"/>
              </a:spcAft>
              <a:buClrTx/>
              <a:buSzTx/>
              <a:buFontTx/>
              <a:buNone/>
              <a:tabLst/>
            </a:pPr>
            <a:r>
              <a:rPr lang="en-US" sz="1400" u="none" dirty="0">
                <a:latin typeface="Huawei Sans" panose="020C0503030203020204" pitchFamily="34" charset="0"/>
              </a:rPr>
              <a:t>Most widely used technology</a:t>
            </a:r>
            <a:endParaRPr kumimoji="0" lang="en-US" altLang="zh-CN" sz="1400" b="0" i="0" u="none" strike="noStrike" cap="none" normalizeH="0" baseline="0" dirty="0">
              <a:ln>
                <a:noFill/>
              </a:ln>
              <a:solidFill>
                <a:schemeClr val="tx1"/>
              </a:solidFill>
              <a:effectLst/>
              <a:latin typeface="Huawei Sans" panose="020C0503030203020204" pitchFamily="34" charset="0"/>
              <a:cs typeface="+mn-ea"/>
              <a:sym typeface="+mn-lt"/>
            </a:endParaRPr>
          </a:p>
        </p:txBody>
      </p:sp>
      <p:sp>
        <p:nvSpPr>
          <p:cNvPr id="58" name="7b776059-23bb-4285-8589-391da94dcc81"/>
          <p:cNvSpPr>
            <a:spLocks noChangeArrowheads="1"/>
          </p:cNvSpPr>
          <p:nvPr/>
        </p:nvSpPr>
        <p:spPr bwMode="auto">
          <a:xfrm>
            <a:off x="1363805" y="1289079"/>
            <a:ext cx="1606550" cy="360000"/>
          </a:xfrm>
          <a:prstGeom prst="rect">
            <a:avLst/>
          </a:prstGeom>
          <a:noFill/>
          <a:ln w="9525">
            <a:noFill/>
            <a:miter lim="800000"/>
            <a:headEnd/>
            <a:tailEnd/>
          </a:ln>
        </p:spPr>
        <p:txBody>
          <a:bodyPr wrap="square">
            <a:noAutofit/>
          </a:bodyPr>
          <a:lstStyle/>
          <a:p>
            <a:pPr eaLnBrk="0" fontAlgn="ctr" hangingPunct="0">
              <a:spcAft>
                <a:spcPts val="0"/>
              </a:spcAft>
              <a:buClr>
                <a:schemeClr val="tx1"/>
              </a:buClr>
              <a:buSzPct val="60000"/>
            </a:pPr>
            <a:r>
              <a:rPr lang="en-US" sz="1600" b="1" u="none" dirty="0">
                <a:latin typeface="Huawei Sans" panose="020C0503030203020204" pitchFamily="34" charset="0"/>
              </a:rPr>
              <a:t>Point-to-point</a:t>
            </a:r>
            <a:endParaRPr lang="en-US" altLang="zh-CN" sz="1600" b="1" dirty="0">
              <a:latin typeface="Huawei Sans" panose="020C0503030203020204" pitchFamily="34" charset="0"/>
              <a:cs typeface="+mn-ea"/>
              <a:sym typeface="+mn-lt"/>
            </a:endParaRPr>
          </a:p>
        </p:txBody>
      </p:sp>
      <p:sp>
        <p:nvSpPr>
          <p:cNvPr id="59" name="1d177b2e-e695-4ea6-a490-142fcaf57704"/>
          <p:cNvSpPr>
            <a:spLocks noChangeArrowheads="1"/>
          </p:cNvSpPr>
          <p:nvPr/>
        </p:nvSpPr>
        <p:spPr bwMode="auto">
          <a:xfrm>
            <a:off x="8039144" y="1289079"/>
            <a:ext cx="2397013" cy="360000"/>
          </a:xfrm>
          <a:prstGeom prst="rect">
            <a:avLst/>
          </a:prstGeom>
          <a:noFill/>
          <a:ln w="9525">
            <a:noFill/>
            <a:miter lim="800000"/>
            <a:headEnd/>
            <a:tailEnd/>
          </a:ln>
        </p:spPr>
        <p:txBody>
          <a:bodyPr wrap="square">
            <a:noAutofit/>
          </a:bodyPr>
          <a:lstStyle/>
          <a:p>
            <a:pPr algn="ctr" eaLnBrk="0" fontAlgn="ctr" hangingPunct="0">
              <a:buClr>
                <a:schemeClr val="tx1"/>
              </a:buClr>
              <a:buSzPct val="60000"/>
              <a:tabLst>
                <a:tab pos="230188" algn="l"/>
              </a:tabLst>
            </a:pPr>
            <a:r>
              <a:rPr lang="en-US" sz="1600" b="1" u="none" dirty="0">
                <a:latin typeface="Huawei Sans" panose="020C0503030203020204" pitchFamily="34" charset="0"/>
              </a:rPr>
              <a:t>FC switching network</a:t>
            </a:r>
            <a:endParaRPr lang="en-US" altLang="zh-CN" sz="1600" b="1" dirty="0">
              <a:latin typeface="Huawei Sans" panose="020C0503030203020204" pitchFamily="34" charset="0"/>
              <a:cs typeface="+mn-ea"/>
              <a:sym typeface="+mn-lt"/>
            </a:endParaRPr>
          </a:p>
        </p:txBody>
      </p:sp>
      <p:sp>
        <p:nvSpPr>
          <p:cNvPr id="60" name="5e8785fa-3635-4c71-8c0a-9f5c201627e7"/>
          <p:cNvSpPr>
            <a:spLocks noChangeArrowheads="1"/>
          </p:cNvSpPr>
          <p:nvPr/>
        </p:nvSpPr>
        <p:spPr bwMode="auto">
          <a:xfrm>
            <a:off x="4755209" y="1289079"/>
            <a:ext cx="1516824" cy="360000"/>
          </a:xfrm>
          <a:prstGeom prst="rect">
            <a:avLst/>
          </a:prstGeom>
          <a:noFill/>
          <a:ln w="9525">
            <a:noFill/>
            <a:miter lim="800000"/>
            <a:headEnd/>
            <a:tailEnd/>
          </a:ln>
        </p:spPr>
        <p:txBody>
          <a:bodyPr wrap="square">
            <a:noAutofit/>
          </a:bodyPr>
          <a:lstStyle/>
          <a:p>
            <a:pPr algn="ctr" eaLnBrk="0" fontAlgn="ctr" hangingPunct="0">
              <a:buClr>
                <a:schemeClr val="tx1"/>
              </a:buClr>
              <a:buSzPct val="60000"/>
              <a:tabLst>
                <a:tab pos="230188" algn="l"/>
              </a:tabLst>
            </a:pPr>
            <a:r>
              <a:rPr lang="en-US" sz="1600" b="1" u="none" dirty="0">
                <a:latin typeface="Huawei Sans" panose="020C0503030203020204" pitchFamily="34" charset="0"/>
              </a:rPr>
              <a:t>FC-AL</a:t>
            </a:r>
            <a:endParaRPr lang="en-US" altLang="zh-CN" sz="1600" b="1" dirty="0">
              <a:latin typeface="Huawei Sans" panose="020C0503030203020204" pitchFamily="34" charset="0"/>
              <a:cs typeface="+mn-ea"/>
              <a:sym typeface="+mn-lt"/>
            </a:endParaRPr>
          </a:p>
        </p:txBody>
      </p:sp>
      <p:grpSp>
        <p:nvGrpSpPr>
          <p:cNvPr id="207" name="组合 206">
            <a:extLst>
              <a:ext uri="{FF2B5EF4-FFF2-40B4-BE49-F238E27FC236}">
                <a16:creationId xmlns:a16="http://schemas.microsoft.com/office/drawing/2014/main" id="{2C2AF9F6-9309-457A-AA95-D18D2966DAF6}"/>
              </a:ext>
            </a:extLst>
          </p:cNvPr>
          <p:cNvGrpSpPr/>
          <p:nvPr/>
        </p:nvGrpSpPr>
        <p:grpSpPr>
          <a:xfrm>
            <a:off x="1546491" y="2003347"/>
            <a:ext cx="1363618" cy="451555"/>
            <a:chOff x="1546491" y="2003347"/>
            <a:chExt cx="1363618" cy="451555"/>
          </a:xfrm>
        </p:grpSpPr>
        <p:grpSp>
          <p:nvGrpSpPr>
            <p:cNvPr id="61" name="组合 60"/>
            <p:cNvGrpSpPr/>
            <p:nvPr/>
          </p:nvGrpSpPr>
          <p:grpSpPr>
            <a:xfrm>
              <a:off x="2589968" y="2046598"/>
              <a:ext cx="320141" cy="408304"/>
              <a:chOff x="8407400" y="2055813"/>
              <a:chExt cx="360363" cy="458788"/>
            </a:xfrm>
            <a:solidFill>
              <a:srgbClr val="15B0E8"/>
            </a:solidFill>
          </p:grpSpPr>
          <p:sp>
            <p:nvSpPr>
              <p:cNvPr id="62"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63"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64"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65"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67" name="Freeform 988"/>
            <p:cNvSpPr>
              <a:spLocks/>
            </p:cNvSpPr>
            <p:nvPr/>
          </p:nvSpPr>
          <p:spPr bwMode="auto">
            <a:xfrm>
              <a:off x="1546491" y="2003347"/>
              <a:ext cx="226289" cy="416181"/>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68" name="Freeform 989"/>
            <p:cNvSpPr>
              <a:spLocks noEditPoints="1"/>
            </p:cNvSpPr>
            <p:nvPr/>
          </p:nvSpPr>
          <p:spPr bwMode="auto">
            <a:xfrm>
              <a:off x="1611370" y="2046072"/>
              <a:ext cx="96529" cy="56968"/>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69" name="Freeform 990"/>
            <p:cNvSpPr>
              <a:spLocks/>
            </p:cNvSpPr>
            <p:nvPr/>
          </p:nvSpPr>
          <p:spPr bwMode="auto">
            <a:xfrm>
              <a:off x="1608206" y="2319834"/>
              <a:ext cx="102859" cy="18989"/>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0" name="Freeform 991"/>
            <p:cNvSpPr>
              <a:spLocks noEditPoints="1"/>
            </p:cNvSpPr>
            <p:nvPr/>
          </p:nvSpPr>
          <p:spPr bwMode="auto">
            <a:xfrm>
              <a:off x="1611370" y="2139437"/>
              <a:ext cx="96529" cy="56968"/>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1" name="Freeform 992"/>
            <p:cNvSpPr>
              <a:spLocks noEditPoints="1"/>
            </p:cNvSpPr>
            <p:nvPr/>
          </p:nvSpPr>
          <p:spPr bwMode="auto">
            <a:xfrm>
              <a:off x="1611370" y="2226470"/>
              <a:ext cx="96529" cy="56968"/>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2" name="Freeform 993"/>
            <p:cNvSpPr>
              <a:spLocks/>
            </p:cNvSpPr>
            <p:nvPr/>
          </p:nvSpPr>
          <p:spPr bwMode="auto">
            <a:xfrm>
              <a:off x="1557568" y="2120447"/>
              <a:ext cx="204135" cy="4748"/>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3" name="Freeform 994"/>
            <p:cNvSpPr>
              <a:spLocks/>
            </p:cNvSpPr>
            <p:nvPr/>
          </p:nvSpPr>
          <p:spPr bwMode="auto">
            <a:xfrm>
              <a:off x="1557568" y="2209064"/>
              <a:ext cx="204135" cy="4748"/>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4" name="Freeform 995"/>
            <p:cNvSpPr>
              <a:spLocks/>
            </p:cNvSpPr>
            <p:nvPr/>
          </p:nvSpPr>
          <p:spPr bwMode="auto">
            <a:xfrm>
              <a:off x="1557568" y="2300845"/>
              <a:ext cx="204135" cy="316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5" name="Freeform 996"/>
            <p:cNvSpPr>
              <a:spLocks/>
            </p:cNvSpPr>
            <p:nvPr/>
          </p:nvSpPr>
          <p:spPr bwMode="auto">
            <a:xfrm>
              <a:off x="1650932" y="2079304"/>
              <a:ext cx="17407" cy="4748"/>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6" name="Freeform 997"/>
            <p:cNvSpPr>
              <a:spLocks/>
            </p:cNvSpPr>
            <p:nvPr/>
          </p:nvSpPr>
          <p:spPr bwMode="auto">
            <a:xfrm>
              <a:off x="1650932" y="2172667"/>
              <a:ext cx="17407" cy="316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7" name="Freeform 998"/>
            <p:cNvSpPr>
              <a:spLocks/>
            </p:cNvSpPr>
            <p:nvPr/>
          </p:nvSpPr>
          <p:spPr bwMode="auto">
            <a:xfrm>
              <a:off x="1650932" y="2259702"/>
              <a:ext cx="17407" cy="4748"/>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8" name="Freeform 999"/>
            <p:cNvSpPr>
              <a:spLocks/>
            </p:cNvSpPr>
            <p:nvPr/>
          </p:nvSpPr>
          <p:spPr bwMode="auto">
            <a:xfrm>
              <a:off x="1630360" y="2386297"/>
              <a:ext cx="42726" cy="44308"/>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79" name="Freeform 1000"/>
            <p:cNvSpPr>
              <a:spLocks/>
            </p:cNvSpPr>
            <p:nvPr/>
          </p:nvSpPr>
          <p:spPr bwMode="auto">
            <a:xfrm>
              <a:off x="1696822" y="2386297"/>
              <a:ext cx="42726" cy="44308"/>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cxnSp>
          <p:nvCxnSpPr>
            <p:cNvPr id="80" name="直接连接符 79"/>
            <p:cNvCxnSpPr>
              <a:endCxn id="62" idx="27"/>
            </p:cNvCxnSpPr>
            <p:nvPr/>
          </p:nvCxnSpPr>
          <p:spPr>
            <a:xfrm>
              <a:off x="1779778" y="2235591"/>
              <a:ext cx="810190" cy="11756"/>
            </a:xfrm>
            <a:prstGeom prst="line">
              <a:avLst/>
            </a:prstGeom>
            <a:ln>
              <a:solidFill>
                <a:srgbClr val="15B0E8"/>
              </a:solidFill>
            </a:ln>
          </p:spPr>
          <p:style>
            <a:lnRef idx="1">
              <a:schemeClr val="accent1"/>
            </a:lnRef>
            <a:fillRef idx="0">
              <a:schemeClr val="accent1"/>
            </a:fillRef>
            <a:effectRef idx="0">
              <a:schemeClr val="accent1"/>
            </a:effectRef>
            <a:fontRef idx="minor">
              <a:schemeClr val="tx1"/>
            </a:fontRef>
          </p:style>
        </p:cxnSp>
      </p:grpSp>
      <p:grpSp>
        <p:nvGrpSpPr>
          <p:cNvPr id="205" name="组合 204">
            <a:extLst>
              <a:ext uri="{FF2B5EF4-FFF2-40B4-BE49-F238E27FC236}">
                <a16:creationId xmlns:a16="http://schemas.microsoft.com/office/drawing/2014/main" id="{BFF14245-61B9-422D-BB06-5A01C05BCA41}"/>
              </a:ext>
            </a:extLst>
          </p:cNvPr>
          <p:cNvGrpSpPr/>
          <p:nvPr/>
        </p:nvGrpSpPr>
        <p:grpSpPr>
          <a:xfrm>
            <a:off x="4939516" y="1757695"/>
            <a:ext cx="1148209" cy="942859"/>
            <a:chOff x="4853791" y="1757695"/>
            <a:chExt cx="1148209" cy="942859"/>
          </a:xfrm>
        </p:grpSpPr>
        <p:grpSp>
          <p:nvGrpSpPr>
            <p:cNvPr id="82" name="组合 81"/>
            <p:cNvGrpSpPr/>
            <p:nvPr/>
          </p:nvGrpSpPr>
          <p:grpSpPr>
            <a:xfrm>
              <a:off x="4853791" y="1828328"/>
              <a:ext cx="646564" cy="183072"/>
              <a:chOff x="1165225" y="1108076"/>
              <a:chExt cx="706438" cy="200025"/>
            </a:xfrm>
            <a:solidFill>
              <a:srgbClr val="15B0E8"/>
            </a:solidFill>
          </p:grpSpPr>
          <p:sp>
            <p:nvSpPr>
              <p:cNvPr id="108"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9"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0"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1"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2"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3"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4"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5"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6"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7"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8"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9"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0"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1"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2"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104" name="Freeform 219"/>
            <p:cNvSpPr>
              <a:spLocks noEditPoints="1"/>
            </p:cNvSpPr>
            <p:nvPr/>
          </p:nvSpPr>
          <p:spPr bwMode="auto">
            <a:xfrm>
              <a:off x="4951602" y="2169434"/>
              <a:ext cx="301691" cy="384772"/>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5" name="Freeform 220"/>
            <p:cNvSpPr>
              <a:spLocks/>
            </p:cNvSpPr>
            <p:nvPr/>
          </p:nvSpPr>
          <p:spPr bwMode="auto">
            <a:xfrm>
              <a:off x="4975525" y="2461008"/>
              <a:ext cx="22594" cy="21302"/>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6" name="Freeform 221"/>
            <p:cNvSpPr>
              <a:spLocks/>
            </p:cNvSpPr>
            <p:nvPr/>
          </p:nvSpPr>
          <p:spPr bwMode="auto">
            <a:xfrm>
              <a:off x="4975525" y="2390445"/>
              <a:ext cx="22594" cy="21302"/>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7" name="Freeform 222"/>
            <p:cNvSpPr>
              <a:spLocks/>
            </p:cNvSpPr>
            <p:nvPr/>
          </p:nvSpPr>
          <p:spPr bwMode="auto">
            <a:xfrm>
              <a:off x="4975525" y="2319881"/>
              <a:ext cx="22594" cy="19971"/>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0" name="Freeform 219"/>
            <p:cNvSpPr>
              <a:spLocks noEditPoints="1"/>
            </p:cNvSpPr>
            <p:nvPr/>
          </p:nvSpPr>
          <p:spPr bwMode="auto">
            <a:xfrm>
              <a:off x="5700309" y="1757695"/>
              <a:ext cx="301691" cy="384772"/>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1" name="Freeform 220"/>
            <p:cNvSpPr>
              <a:spLocks/>
            </p:cNvSpPr>
            <p:nvPr/>
          </p:nvSpPr>
          <p:spPr bwMode="auto">
            <a:xfrm>
              <a:off x="5848497" y="2087154"/>
              <a:ext cx="22594" cy="21302"/>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2" name="Freeform 221"/>
            <p:cNvSpPr>
              <a:spLocks/>
            </p:cNvSpPr>
            <p:nvPr/>
          </p:nvSpPr>
          <p:spPr bwMode="auto">
            <a:xfrm>
              <a:off x="5848497" y="2016591"/>
              <a:ext cx="22594" cy="21302"/>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3" name="Freeform 222"/>
            <p:cNvSpPr>
              <a:spLocks/>
            </p:cNvSpPr>
            <p:nvPr/>
          </p:nvSpPr>
          <p:spPr bwMode="auto">
            <a:xfrm>
              <a:off x="5848497" y="1946027"/>
              <a:ext cx="22594" cy="19971"/>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87" name="Freeform 988"/>
            <p:cNvSpPr>
              <a:spLocks/>
            </p:cNvSpPr>
            <p:nvPr/>
          </p:nvSpPr>
          <p:spPr bwMode="auto">
            <a:xfrm>
              <a:off x="5626428" y="2297920"/>
              <a:ext cx="213248" cy="392196"/>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88" name="Freeform 989"/>
            <p:cNvSpPr>
              <a:spLocks noEditPoints="1"/>
            </p:cNvSpPr>
            <p:nvPr/>
          </p:nvSpPr>
          <p:spPr bwMode="auto">
            <a:xfrm>
              <a:off x="5687568" y="2338183"/>
              <a:ext cx="90966" cy="53685"/>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89" name="Freeform 990"/>
            <p:cNvSpPr>
              <a:spLocks/>
            </p:cNvSpPr>
            <p:nvPr/>
          </p:nvSpPr>
          <p:spPr bwMode="auto">
            <a:xfrm>
              <a:off x="5684586" y="2596167"/>
              <a:ext cx="96931" cy="17895"/>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0" name="Freeform 991"/>
            <p:cNvSpPr>
              <a:spLocks noEditPoints="1"/>
            </p:cNvSpPr>
            <p:nvPr/>
          </p:nvSpPr>
          <p:spPr bwMode="auto">
            <a:xfrm>
              <a:off x="5687568" y="2426166"/>
              <a:ext cx="90966" cy="53685"/>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1" name="Freeform 992"/>
            <p:cNvSpPr>
              <a:spLocks noEditPoints="1"/>
            </p:cNvSpPr>
            <p:nvPr/>
          </p:nvSpPr>
          <p:spPr bwMode="auto">
            <a:xfrm>
              <a:off x="5687568" y="2508184"/>
              <a:ext cx="90966" cy="53685"/>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2" name="Freeform 993"/>
            <p:cNvSpPr>
              <a:spLocks/>
            </p:cNvSpPr>
            <p:nvPr/>
          </p:nvSpPr>
          <p:spPr bwMode="auto">
            <a:xfrm>
              <a:off x="5636866" y="2408272"/>
              <a:ext cx="192371" cy="447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3" name="Freeform 994"/>
            <p:cNvSpPr>
              <a:spLocks/>
            </p:cNvSpPr>
            <p:nvPr/>
          </p:nvSpPr>
          <p:spPr bwMode="auto">
            <a:xfrm>
              <a:off x="5636866" y="2491781"/>
              <a:ext cx="192371" cy="447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4" name="Freeform 995"/>
            <p:cNvSpPr>
              <a:spLocks/>
            </p:cNvSpPr>
            <p:nvPr/>
          </p:nvSpPr>
          <p:spPr bwMode="auto">
            <a:xfrm>
              <a:off x="5636866" y="2578273"/>
              <a:ext cx="192371" cy="2982"/>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5" name="Freeform 996"/>
            <p:cNvSpPr>
              <a:spLocks/>
            </p:cNvSpPr>
            <p:nvPr/>
          </p:nvSpPr>
          <p:spPr bwMode="auto">
            <a:xfrm>
              <a:off x="5724850" y="2369499"/>
              <a:ext cx="16404" cy="447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6" name="Freeform 997"/>
            <p:cNvSpPr>
              <a:spLocks/>
            </p:cNvSpPr>
            <p:nvPr/>
          </p:nvSpPr>
          <p:spPr bwMode="auto">
            <a:xfrm>
              <a:off x="5724850" y="2457482"/>
              <a:ext cx="16404" cy="2982"/>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7" name="Freeform 998"/>
            <p:cNvSpPr>
              <a:spLocks/>
            </p:cNvSpPr>
            <p:nvPr/>
          </p:nvSpPr>
          <p:spPr bwMode="auto">
            <a:xfrm>
              <a:off x="5724850" y="2539500"/>
              <a:ext cx="16404" cy="447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8" name="Freeform 999"/>
            <p:cNvSpPr>
              <a:spLocks/>
            </p:cNvSpPr>
            <p:nvPr/>
          </p:nvSpPr>
          <p:spPr bwMode="auto">
            <a:xfrm>
              <a:off x="5705463" y="2658799"/>
              <a:ext cx="40264" cy="41755"/>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99" name="Freeform 1000"/>
            <p:cNvSpPr>
              <a:spLocks/>
            </p:cNvSpPr>
            <p:nvPr/>
          </p:nvSpPr>
          <p:spPr bwMode="auto">
            <a:xfrm>
              <a:off x="5768095" y="2658799"/>
              <a:ext cx="40264" cy="41755"/>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86" name="椭圆 85"/>
            <p:cNvSpPr/>
            <p:nvPr/>
          </p:nvSpPr>
          <p:spPr>
            <a:xfrm>
              <a:off x="5178381" y="2023640"/>
              <a:ext cx="620364" cy="282659"/>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grpSp>
      <p:grpSp>
        <p:nvGrpSpPr>
          <p:cNvPr id="206" name="组合 205">
            <a:extLst>
              <a:ext uri="{FF2B5EF4-FFF2-40B4-BE49-F238E27FC236}">
                <a16:creationId xmlns:a16="http://schemas.microsoft.com/office/drawing/2014/main" id="{563AA5A8-A2E9-4005-A4C4-E1C886D3B445}"/>
              </a:ext>
            </a:extLst>
          </p:cNvPr>
          <p:cNvGrpSpPr/>
          <p:nvPr/>
        </p:nvGrpSpPr>
        <p:grpSpPr>
          <a:xfrm>
            <a:off x="8761504" y="1776200"/>
            <a:ext cx="1191716" cy="905849"/>
            <a:chOff x="8761504" y="1776200"/>
            <a:chExt cx="1191716" cy="905849"/>
          </a:xfrm>
        </p:grpSpPr>
        <p:grpSp>
          <p:nvGrpSpPr>
            <p:cNvPr id="123" name="组合 122"/>
            <p:cNvGrpSpPr/>
            <p:nvPr/>
          </p:nvGrpSpPr>
          <p:grpSpPr>
            <a:xfrm>
              <a:off x="9158054" y="2212502"/>
              <a:ext cx="366762" cy="102127"/>
              <a:chOff x="1165225" y="1108076"/>
              <a:chExt cx="706438" cy="200025"/>
            </a:xfrm>
            <a:solidFill>
              <a:srgbClr val="15B0E8"/>
            </a:solidFill>
          </p:grpSpPr>
          <p:sp>
            <p:nvSpPr>
              <p:cNvPr id="124"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5"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6"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7"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8"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29"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0"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1"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2"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3"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4"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5"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6"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7"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38"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140" name="Freeform 219"/>
            <p:cNvSpPr>
              <a:spLocks noEditPoints="1"/>
            </p:cNvSpPr>
            <p:nvPr/>
          </p:nvSpPr>
          <p:spPr bwMode="auto">
            <a:xfrm>
              <a:off x="8761504" y="2024836"/>
              <a:ext cx="203116" cy="259052"/>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41" name="Freeform 220"/>
            <p:cNvSpPr>
              <a:spLocks/>
            </p:cNvSpPr>
            <p:nvPr/>
          </p:nvSpPr>
          <p:spPr bwMode="auto">
            <a:xfrm>
              <a:off x="8777610" y="2221141"/>
              <a:ext cx="15212" cy="14342"/>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42" name="Freeform 221"/>
            <p:cNvSpPr>
              <a:spLocks/>
            </p:cNvSpPr>
            <p:nvPr/>
          </p:nvSpPr>
          <p:spPr bwMode="auto">
            <a:xfrm>
              <a:off x="8777610" y="2173634"/>
              <a:ext cx="15212" cy="14342"/>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43" name="Freeform 222"/>
            <p:cNvSpPr>
              <a:spLocks/>
            </p:cNvSpPr>
            <p:nvPr/>
          </p:nvSpPr>
          <p:spPr bwMode="auto">
            <a:xfrm>
              <a:off x="8777610" y="2126126"/>
              <a:ext cx="15212" cy="13446"/>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45" name="Freeform 219"/>
            <p:cNvSpPr>
              <a:spLocks noEditPoints="1"/>
            </p:cNvSpPr>
            <p:nvPr/>
          </p:nvSpPr>
          <p:spPr bwMode="auto">
            <a:xfrm>
              <a:off x="9750104" y="2019103"/>
              <a:ext cx="203116" cy="259052"/>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46" name="Freeform 220"/>
            <p:cNvSpPr>
              <a:spLocks/>
            </p:cNvSpPr>
            <p:nvPr/>
          </p:nvSpPr>
          <p:spPr bwMode="auto">
            <a:xfrm>
              <a:off x="9766210" y="2215408"/>
              <a:ext cx="15212" cy="14342"/>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47" name="Freeform 221"/>
            <p:cNvSpPr>
              <a:spLocks/>
            </p:cNvSpPr>
            <p:nvPr/>
          </p:nvSpPr>
          <p:spPr bwMode="auto">
            <a:xfrm>
              <a:off x="9766210" y="2167901"/>
              <a:ext cx="15212" cy="14342"/>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48" name="Freeform 222"/>
            <p:cNvSpPr>
              <a:spLocks/>
            </p:cNvSpPr>
            <p:nvPr/>
          </p:nvSpPr>
          <p:spPr bwMode="auto">
            <a:xfrm>
              <a:off x="9766210" y="2120393"/>
              <a:ext cx="15212" cy="13446"/>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0" name="Freeform 988"/>
            <p:cNvSpPr>
              <a:spLocks/>
            </p:cNvSpPr>
            <p:nvPr/>
          </p:nvSpPr>
          <p:spPr bwMode="auto">
            <a:xfrm>
              <a:off x="9606532" y="2410971"/>
              <a:ext cx="143572" cy="264050"/>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1" name="Freeform 989"/>
            <p:cNvSpPr>
              <a:spLocks noEditPoints="1"/>
            </p:cNvSpPr>
            <p:nvPr/>
          </p:nvSpPr>
          <p:spPr bwMode="auto">
            <a:xfrm>
              <a:off x="9647696" y="2438078"/>
              <a:ext cx="61244" cy="36144"/>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2" name="Freeform 990"/>
            <p:cNvSpPr>
              <a:spLocks/>
            </p:cNvSpPr>
            <p:nvPr/>
          </p:nvSpPr>
          <p:spPr bwMode="auto">
            <a:xfrm>
              <a:off x="9645688" y="2611770"/>
              <a:ext cx="65260" cy="12048"/>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3" name="Freeform 991"/>
            <p:cNvSpPr>
              <a:spLocks noEditPoints="1"/>
            </p:cNvSpPr>
            <p:nvPr/>
          </p:nvSpPr>
          <p:spPr bwMode="auto">
            <a:xfrm>
              <a:off x="9647696" y="2497314"/>
              <a:ext cx="61244" cy="36144"/>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4" name="Freeform 992"/>
            <p:cNvSpPr>
              <a:spLocks noEditPoints="1"/>
            </p:cNvSpPr>
            <p:nvPr/>
          </p:nvSpPr>
          <p:spPr bwMode="auto">
            <a:xfrm>
              <a:off x="9647696" y="2552534"/>
              <a:ext cx="61244" cy="36144"/>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5" name="Freeform 993"/>
            <p:cNvSpPr>
              <a:spLocks/>
            </p:cNvSpPr>
            <p:nvPr/>
          </p:nvSpPr>
          <p:spPr bwMode="auto">
            <a:xfrm>
              <a:off x="9613560" y="2485266"/>
              <a:ext cx="129516" cy="3012"/>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6" name="Freeform 994"/>
            <p:cNvSpPr>
              <a:spLocks/>
            </p:cNvSpPr>
            <p:nvPr/>
          </p:nvSpPr>
          <p:spPr bwMode="auto">
            <a:xfrm>
              <a:off x="9613560" y="2541490"/>
              <a:ext cx="129516" cy="3012"/>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7" name="Freeform 995"/>
            <p:cNvSpPr>
              <a:spLocks/>
            </p:cNvSpPr>
            <p:nvPr/>
          </p:nvSpPr>
          <p:spPr bwMode="auto">
            <a:xfrm>
              <a:off x="9613560" y="2599722"/>
              <a:ext cx="129516" cy="2008"/>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8" name="Freeform 996"/>
            <p:cNvSpPr>
              <a:spLocks/>
            </p:cNvSpPr>
            <p:nvPr/>
          </p:nvSpPr>
          <p:spPr bwMode="auto">
            <a:xfrm>
              <a:off x="9672796" y="2459163"/>
              <a:ext cx="11044" cy="3012"/>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9" name="Freeform 997"/>
            <p:cNvSpPr>
              <a:spLocks/>
            </p:cNvSpPr>
            <p:nvPr/>
          </p:nvSpPr>
          <p:spPr bwMode="auto">
            <a:xfrm>
              <a:off x="9672796" y="2518398"/>
              <a:ext cx="11044" cy="2008"/>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0" name="Freeform 998"/>
            <p:cNvSpPr>
              <a:spLocks/>
            </p:cNvSpPr>
            <p:nvPr/>
          </p:nvSpPr>
          <p:spPr bwMode="auto">
            <a:xfrm>
              <a:off x="9672796" y="2573618"/>
              <a:ext cx="11044" cy="3012"/>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1" name="Freeform 999"/>
            <p:cNvSpPr>
              <a:spLocks/>
            </p:cNvSpPr>
            <p:nvPr/>
          </p:nvSpPr>
          <p:spPr bwMode="auto">
            <a:xfrm>
              <a:off x="9659744" y="2653937"/>
              <a:ext cx="27108" cy="28112"/>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2" name="Freeform 1000"/>
            <p:cNvSpPr>
              <a:spLocks/>
            </p:cNvSpPr>
            <p:nvPr/>
          </p:nvSpPr>
          <p:spPr bwMode="auto">
            <a:xfrm>
              <a:off x="9701911" y="2653937"/>
              <a:ext cx="27108" cy="28112"/>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4" name="Freeform 219"/>
            <p:cNvSpPr>
              <a:spLocks noEditPoints="1"/>
            </p:cNvSpPr>
            <p:nvPr/>
          </p:nvSpPr>
          <p:spPr bwMode="auto">
            <a:xfrm>
              <a:off x="9106287" y="1789357"/>
              <a:ext cx="203116" cy="259052"/>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5" name="Freeform 220"/>
            <p:cNvSpPr>
              <a:spLocks/>
            </p:cNvSpPr>
            <p:nvPr/>
          </p:nvSpPr>
          <p:spPr bwMode="auto">
            <a:xfrm>
              <a:off x="9122393" y="1985662"/>
              <a:ext cx="15212" cy="14342"/>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6" name="Freeform 221"/>
            <p:cNvSpPr>
              <a:spLocks/>
            </p:cNvSpPr>
            <p:nvPr/>
          </p:nvSpPr>
          <p:spPr bwMode="auto">
            <a:xfrm>
              <a:off x="9122393" y="1938155"/>
              <a:ext cx="15212" cy="14342"/>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7" name="Freeform 222"/>
            <p:cNvSpPr>
              <a:spLocks/>
            </p:cNvSpPr>
            <p:nvPr/>
          </p:nvSpPr>
          <p:spPr bwMode="auto">
            <a:xfrm>
              <a:off x="9122393" y="1890647"/>
              <a:ext cx="15212" cy="13446"/>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9" name="Freeform 988"/>
            <p:cNvSpPr>
              <a:spLocks/>
            </p:cNvSpPr>
            <p:nvPr/>
          </p:nvSpPr>
          <p:spPr bwMode="auto">
            <a:xfrm>
              <a:off x="9514261" y="1776200"/>
              <a:ext cx="143572" cy="264050"/>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0" name="Freeform 989"/>
            <p:cNvSpPr>
              <a:spLocks noEditPoints="1"/>
            </p:cNvSpPr>
            <p:nvPr/>
          </p:nvSpPr>
          <p:spPr bwMode="auto">
            <a:xfrm>
              <a:off x="9555425" y="1803307"/>
              <a:ext cx="61244" cy="36144"/>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1" name="Freeform 990"/>
            <p:cNvSpPr>
              <a:spLocks/>
            </p:cNvSpPr>
            <p:nvPr/>
          </p:nvSpPr>
          <p:spPr bwMode="auto">
            <a:xfrm>
              <a:off x="9553417" y="1976999"/>
              <a:ext cx="65260" cy="12048"/>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2" name="Freeform 991"/>
            <p:cNvSpPr>
              <a:spLocks noEditPoints="1"/>
            </p:cNvSpPr>
            <p:nvPr/>
          </p:nvSpPr>
          <p:spPr bwMode="auto">
            <a:xfrm>
              <a:off x="9555425" y="1862543"/>
              <a:ext cx="61244" cy="36144"/>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3" name="Freeform 992"/>
            <p:cNvSpPr>
              <a:spLocks noEditPoints="1"/>
            </p:cNvSpPr>
            <p:nvPr/>
          </p:nvSpPr>
          <p:spPr bwMode="auto">
            <a:xfrm>
              <a:off x="9555425" y="1917763"/>
              <a:ext cx="61244" cy="36144"/>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4" name="Freeform 993"/>
            <p:cNvSpPr>
              <a:spLocks/>
            </p:cNvSpPr>
            <p:nvPr/>
          </p:nvSpPr>
          <p:spPr bwMode="auto">
            <a:xfrm>
              <a:off x="9521289" y="1850495"/>
              <a:ext cx="129516" cy="3012"/>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5" name="Freeform 994"/>
            <p:cNvSpPr>
              <a:spLocks/>
            </p:cNvSpPr>
            <p:nvPr/>
          </p:nvSpPr>
          <p:spPr bwMode="auto">
            <a:xfrm>
              <a:off x="9521289" y="1906719"/>
              <a:ext cx="129516" cy="3012"/>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6" name="Freeform 995"/>
            <p:cNvSpPr>
              <a:spLocks/>
            </p:cNvSpPr>
            <p:nvPr/>
          </p:nvSpPr>
          <p:spPr bwMode="auto">
            <a:xfrm>
              <a:off x="9521289" y="1964951"/>
              <a:ext cx="129516" cy="2008"/>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7" name="Freeform 996"/>
            <p:cNvSpPr>
              <a:spLocks/>
            </p:cNvSpPr>
            <p:nvPr/>
          </p:nvSpPr>
          <p:spPr bwMode="auto">
            <a:xfrm>
              <a:off x="9580525" y="1824392"/>
              <a:ext cx="11044" cy="3012"/>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8" name="Freeform 997"/>
            <p:cNvSpPr>
              <a:spLocks/>
            </p:cNvSpPr>
            <p:nvPr/>
          </p:nvSpPr>
          <p:spPr bwMode="auto">
            <a:xfrm>
              <a:off x="9580525" y="1883627"/>
              <a:ext cx="11044" cy="2008"/>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79" name="Freeform 998"/>
            <p:cNvSpPr>
              <a:spLocks/>
            </p:cNvSpPr>
            <p:nvPr/>
          </p:nvSpPr>
          <p:spPr bwMode="auto">
            <a:xfrm>
              <a:off x="9580525" y="1938847"/>
              <a:ext cx="11044" cy="3012"/>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0" name="Freeform 999"/>
            <p:cNvSpPr>
              <a:spLocks/>
            </p:cNvSpPr>
            <p:nvPr/>
          </p:nvSpPr>
          <p:spPr bwMode="auto">
            <a:xfrm>
              <a:off x="9567473" y="2019166"/>
              <a:ext cx="27108" cy="28112"/>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1" name="Freeform 1000"/>
            <p:cNvSpPr>
              <a:spLocks/>
            </p:cNvSpPr>
            <p:nvPr/>
          </p:nvSpPr>
          <p:spPr bwMode="auto">
            <a:xfrm>
              <a:off x="9609640" y="2019166"/>
              <a:ext cx="27108" cy="28112"/>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3" name="Freeform 988"/>
            <p:cNvSpPr>
              <a:spLocks/>
            </p:cNvSpPr>
            <p:nvPr/>
          </p:nvSpPr>
          <p:spPr bwMode="auto">
            <a:xfrm>
              <a:off x="8962581" y="2394878"/>
              <a:ext cx="143572" cy="264050"/>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4" name="Freeform 989"/>
            <p:cNvSpPr>
              <a:spLocks noEditPoints="1"/>
            </p:cNvSpPr>
            <p:nvPr/>
          </p:nvSpPr>
          <p:spPr bwMode="auto">
            <a:xfrm>
              <a:off x="9003745" y="2421985"/>
              <a:ext cx="61244" cy="36144"/>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5" name="Freeform 990"/>
            <p:cNvSpPr>
              <a:spLocks/>
            </p:cNvSpPr>
            <p:nvPr/>
          </p:nvSpPr>
          <p:spPr bwMode="auto">
            <a:xfrm>
              <a:off x="9001737" y="2595677"/>
              <a:ext cx="65260" cy="12048"/>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6" name="Freeform 991"/>
            <p:cNvSpPr>
              <a:spLocks noEditPoints="1"/>
            </p:cNvSpPr>
            <p:nvPr/>
          </p:nvSpPr>
          <p:spPr bwMode="auto">
            <a:xfrm>
              <a:off x="9003745" y="2481221"/>
              <a:ext cx="61244" cy="36144"/>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7" name="Freeform 992"/>
            <p:cNvSpPr>
              <a:spLocks noEditPoints="1"/>
            </p:cNvSpPr>
            <p:nvPr/>
          </p:nvSpPr>
          <p:spPr bwMode="auto">
            <a:xfrm>
              <a:off x="9003745" y="2536441"/>
              <a:ext cx="61244" cy="36144"/>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8" name="Freeform 993"/>
            <p:cNvSpPr>
              <a:spLocks/>
            </p:cNvSpPr>
            <p:nvPr/>
          </p:nvSpPr>
          <p:spPr bwMode="auto">
            <a:xfrm>
              <a:off x="8969609" y="2469173"/>
              <a:ext cx="129516" cy="3012"/>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89" name="Freeform 994"/>
            <p:cNvSpPr>
              <a:spLocks/>
            </p:cNvSpPr>
            <p:nvPr/>
          </p:nvSpPr>
          <p:spPr bwMode="auto">
            <a:xfrm>
              <a:off x="8969609" y="2525397"/>
              <a:ext cx="129516" cy="3012"/>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90" name="Freeform 995"/>
            <p:cNvSpPr>
              <a:spLocks/>
            </p:cNvSpPr>
            <p:nvPr/>
          </p:nvSpPr>
          <p:spPr bwMode="auto">
            <a:xfrm>
              <a:off x="8969609" y="2583629"/>
              <a:ext cx="129516" cy="2008"/>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91" name="Freeform 996"/>
            <p:cNvSpPr>
              <a:spLocks/>
            </p:cNvSpPr>
            <p:nvPr/>
          </p:nvSpPr>
          <p:spPr bwMode="auto">
            <a:xfrm>
              <a:off x="9028845" y="2443070"/>
              <a:ext cx="11044" cy="3012"/>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92" name="Freeform 997"/>
            <p:cNvSpPr>
              <a:spLocks/>
            </p:cNvSpPr>
            <p:nvPr/>
          </p:nvSpPr>
          <p:spPr bwMode="auto">
            <a:xfrm>
              <a:off x="9028845" y="2502305"/>
              <a:ext cx="11044" cy="2008"/>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93" name="Freeform 998"/>
            <p:cNvSpPr>
              <a:spLocks/>
            </p:cNvSpPr>
            <p:nvPr/>
          </p:nvSpPr>
          <p:spPr bwMode="auto">
            <a:xfrm>
              <a:off x="9028845" y="2557525"/>
              <a:ext cx="11044" cy="3012"/>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94" name="Freeform 999"/>
            <p:cNvSpPr>
              <a:spLocks/>
            </p:cNvSpPr>
            <p:nvPr/>
          </p:nvSpPr>
          <p:spPr bwMode="auto">
            <a:xfrm>
              <a:off x="9015793" y="2637844"/>
              <a:ext cx="27108" cy="28112"/>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95" name="Freeform 1000"/>
            <p:cNvSpPr>
              <a:spLocks/>
            </p:cNvSpPr>
            <p:nvPr/>
          </p:nvSpPr>
          <p:spPr bwMode="auto">
            <a:xfrm>
              <a:off x="9057960" y="2637844"/>
              <a:ext cx="27108" cy="28112"/>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cxnSp>
          <p:nvCxnSpPr>
            <p:cNvPr id="196" name="直接连接符 195"/>
            <p:cNvCxnSpPr>
              <a:stCxn id="164" idx="46"/>
            </p:cNvCxnSpPr>
            <p:nvPr/>
          </p:nvCxnSpPr>
          <p:spPr>
            <a:xfrm>
              <a:off x="9286835" y="2033298"/>
              <a:ext cx="51716" cy="171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直接连接符 196"/>
            <p:cNvCxnSpPr>
              <a:stCxn id="169" idx="9"/>
              <a:endCxn id="124" idx="20"/>
            </p:cNvCxnSpPr>
            <p:nvPr/>
          </p:nvCxnSpPr>
          <p:spPr>
            <a:xfrm flipH="1">
              <a:off x="9510234" y="2040250"/>
              <a:ext cx="65327" cy="172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直接连接符 197"/>
            <p:cNvCxnSpPr>
              <a:stCxn id="124" idx="22"/>
              <a:endCxn id="145" idx="39"/>
            </p:cNvCxnSpPr>
            <p:nvPr/>
          </p:nvCxnSpPr>
          <p:spPr>
            <a:xfrm flipV="1">
              <a:off x="9524816" y="2194503"/>
              <a:ext cx="236035" cy="100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直接连接符 198"/>
            <p:cNvCxnSpPr>
              <a:stCxn id="124" idx="15"/>
              <a:endCxn id="150" idx="12"/>
            </p:cNvCxnSpPr>
            <p:nvPr/>
          </p:nvCxnSpPr>
          <p:spPr>
            <a:xfrm>
              <a:off x="9452789" y="2308956"/>
              <a:ext cx="153743" cy="108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直接连接符 199"/>
            <p:cNvCxnSpPr>
              <a:stCxn id="124" idx="16"/>
              <a:endCxn id="183" idx="15"/>
            </p:cNvCxnSpPr>
            <p:nvPr/>
          </p:nvCxnSpPr>
          <p:spPr>
            <a:xfrm flipH="1">
              <a:off x="9106153" y="2308956"/>
              <a:ext cx="66041" cy="92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直接连接符 200"/>
            <p:cNvCxnSpPr>
              <a:stCxn id="140" idx="54"/>
              <a:endCxn id="124" idx="19"/>
            </p:cNvCxnSpPr>
            <p:nvPr/>
          </p:nvCxnSpPr>
          <p:spPr>
            <a:xfrm>
              <a:off x="8964620" y="2152203"/>
              <a:ext cx="207574" cy="6029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857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Seven Port Types of the FC Protocol</a:t>
            </a:r>
            <a:endParaRPr lang="en-US" altLang="zh-CN" dirty="0">
              <a:latin typeface="Huawei Sans" panose="020C0503030203020204" pitchFamily="34" charset="0"/>
              <a:sym typeface="+mn-lt"/>
            </a:endParaRPr>
          </a:p>
        </p:txBody>
      </p:sp>
      <p:sp>
        <p:nvSpPr>
          <p:cNvPr id="42" name="文本占位符 41"/>
          <p:cNvSpPr>
            <a:spLocks noGrp="1"/>
          </p:cNvSpPr>
          <p:nvPr>
            <p:ph type="body" sz="quarter" idx="10"/>
          </p:nvPr>
        </p:nvSpPr>
        <p:spPr>
          <a:xfrm>
            <a:off x="455612" y="1052514"/>
            <a:ext cx="11293476" cy="538259"/>
          </a:xfrm>
        </p:spPr>
        <p:txBody>
          <a:bodyPr wrap="square">
            <a:noAutofit/>
          </a:bodyPr>
          <a:lstStyle/>
          <a:p>
            <a:r>
              <a:rPr lang="en-US" u="none" dirty="0">
                <a:latin typeface="Huawei Sans" panose="020C0503030203020204" pitchFamily="34" charset="0"/>
              </a:rPr>
              <a:t>There are seven types of ports in FC networks.</a:t>
            </a:r>
          </a:p>
          <a:p>
            <a:endParaRPr lang="en-US" altLang="zh-CN" dirty="0">
              <a:latin typeface="Huawei Sans" panose="020C0503030203020204" pitchFamily="34" charset="0"/>
            </a:endParaRPr>
          </a:p>
        </p:txBody>
      </p:sp>
      <p:grpSp>
        <p:nvGrpSpPr>
          <p:cNvPr id="40" name="组合 39">
            <a:extLst>
              <a:ext uri="{FF2B5EF4-FFF2-40B4-BE49-F238E27FC236}">
                <a16:creationId xmlns:a16="http://schemas.microsoft.com/office/drawing/2014/main" id="{A0A3E818-97B2-41D8-8BF4-3C932A702A31}"/>
              </a:ext>
            </a:extLst>
          </p:cNvPr>
          <p:cNvGrpSpPr/>
          <p:nvPr/>
        </p:nvGrpSpPr>
        <p:grpSpPr>
          <a:xfrm>
            <a:off x="1674343" y="2121831"/>
            <a:ext cx="8847662" cy="3641817"/>
            <a:chOff x="1464793" y="2121831"/>
            <a:chExt cx="8847662" cy="3641817"/>
          </a:xfrm>
        </p:grpSpPr>
        <p:sp>
          <p:nvSpPr>
            <p:cNvPr id="5" name="矩形 4"/>
            <p:cNvSpPr/>
            <p:nvPr/>
          </p:nvSpPr>
          <p:spPr>
            <a:xfrm>
              <a:off x="4258792" y="2121831"/>
              <a:ext cx="3259667" cy="6180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switch</a:t>
              </a:r>
              <a:endParaRPr lang="en-US" altLang="zh-CN" sz="1600" dirty="0">
                <a:solidFill>
                  <a:schemeClr val="tx1"/>
                </a:solidFill>
                <a:latin typeface="Huawei Sans" panose="020C0503030203020204" pitchFamily="34" charset="0"/>
                <a:cs typeface="+mn-ea"/>
                <a:sym typeface="+mn-lt"/>
              </a:endParaRPr>
            </a:p>
          </p:txBody>
        </p:sp>
        <p:sp>
          <p:nvSpPr>
            <p:cNvPr id="6" name="矩形 5"/>
            <p:cNvSpPr/>
            <p:nvPr/>
          </p:nvSpPr>
          <p:spPr>
            <a:xfrm>
              <a:off x="8796922" y="2121831"/>
              <a:ext cx="1515533" cy="618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terminal</a:t>
              </a:r>
              <a:endParaRPr lang="en-US" altLang="zh-CN" sz="1600" dirty="0">
                <a:solidFill>
                  <a:schemeClr val="tx1"/>
                </a:solidFill>
                <a:latin typeface="Huawei Sans" panose="020C0503030203020204" pitchFamily="34" charset="0"/>
                <a:cs typeface="+mn-ea"/>
                <a:sym typeface="+mn-lt"/>
              </a:endParaRPr>
            </a:p>
          </p:txBody>
        </p:sp>
        <p:sp>
          <p:nvSpPr>
            <p:cNvPr id="7" name="矩形 6"/>
            <p:cNvSpPr/>
            <p:nvPr/>
          </p:nvSpPr>
          <p:spPr>
            <a:xfrm>
              <a:off x="1464793" y="2126065"/>
              <a:ext cx="1515533" cy="6095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terminal</a:t>
              </a:r>
              <a:endParaRPr lang="en-US" altLang="zh-CN" sz="1600" dirty="0">
                <a:solidFill>
                  <a:schemeClr val="tx1"/>
                </a:solidFill>
                <a:latin typeface="Huawei Sans" panose="020C0503030203020204" pitchFamily="34" charset="0"/>
                <a:cs typeface="+mn-ea"/>
                <a:sym typeface="+mn-lt"/>
              </a:endParaRPr>
            </a:p>
          </p:txBody>
        </p:sp>
        <p:sp>
          <p:nvSpPr>
            <p:cNvPr id="8" name="矩形 7"/>
            <p:cNvSpPr/>
            <p:nvPr/>
          </p:nvSpPr>
          <p:spPr>
            <a:xfrm>
              <a:off x="8492121" y="2210731"/>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N</a:t>
              </a:r>
              <a:endParaRPr lang="en-US" altLang="zh-CN" sz="1600" dirty="0">
                <a:solidFill>
                  <a:schemeClr val="tx1"/>
                </a:solidFill>
                <a:latin typeface="Huawei Sans" panose="020C0503030203020204" pitchFamily="34" charset="0"/>
                <a:cs typeface="+mn-ea"/>
                <a:sym typeface="+mn-lt"/>
              </a:endParaRPr>
            </a:p>
          </p:txBody>
        </p:sp>
        <p:sp>
          <p:nvSpPr>
            <p:cNvPr id="9" name="矩形 8"/>
            <p:cNvSpPr/>
            <p:nvPr/>
          </p:nvSpPr>
          <p:spPr>
            <a:xfrm>
              <a:off x="2980327" y="2210731"/>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N</a:t>
              </a:r>
              <a:endParaRPr lang="en-US" altLang="zh-CN" sz="1600" dirty="0">
                <a:solidFill>
                  <a:schemeClr val="tx1"/>
                </a:solidFill>
                <a:latin typeface="Huawei Sans" panose="020C0503030203020204" pitchFamily="34" charset="0"/>
                <a:cs typeface="+mn-ea"/>
                <a:sym typeface="+mn-lt"/>
              </a:endParaRPr>
            </a:p>
          </p:txBody>
        </p:sp>
        <p:sp>
          <p:nvSpPr>
            <p:cNvPr id="10" name="矩形 9"/>
            <p:cNvSpPr/>
            <p:nvPr/>
          </p:nvSpPr>
          <p:spPr>
            <a:xfrm>
              <a:off x="3953991" y="2210731"/>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a:t>
              </a:r>
              <a:endParaRPr lang="en-US" altLang="zh-CN" sz="1600" dirty="0">
                <a:solidFill>
                  <a:schemeClr val="tx1"/>
                </a:solidFill>
                <a:latin typeface="Huawei Sans" panose="020C0503030203020204" pitchFamily="34" charset="0"/>
                <a:cs typeface="+mn-ea"/>
                <a:sym typeface="+mn-lt"/>
              </a:endParaRPr>
            </a:p>
          </p:txBody>
        </p:sp>
        <p:sp>
          <p:nvSpPr>
            <p:cNvPr id="11" name="矩形 10"/>
            <p:cNvSpPr/>
            <p:nvPr/>
          </p:nvSpPr>
          <p:spPr>
            <a:xfrm>
              <a:off x="7518459" y="2210731"/>
              <a:ext cx="304801" cy="44026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a:t>
              </a:r>
              <a:endParaRPr lang="en-US" altLang="zh-CN" sz="1600" dirty="0">
                <a:solidFill>
                  <a:schemeClr val="tx1"/>
                </a:solidFill>
                <a:latin typeface="Huawei Sans" panose="020C0503030203020204" pitchFamily="34" charset="0"/>
                <a:cs typeface="+mn-ea"/>
                <a:sym typeface="+mn-lt"/>
              </a:endParaRPr>
            </a:p>
          </p:txBody>
        </p:sp>
        <p:sp>
          <p:nvSpPr>
            <p:cNvPr id="12" name="矩形 11"/>
            <p:cNvSpPr/>
            <p:nvPr/>
          </p:nvSpPr>
          <p:spPr>
            <a:xfrm>
              <a:off x="5664257" y="2739896"/>
              <a:ext cx="448734" cy="237067"/>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FL</a:t>
              </a:r>
              <a:endParaRPr lang="en-US" altLang="zh-CN" sz="1600" dirty="0">
                <a:solidFill>
                  <a:schemeClr val="tx1"/>
                </a:solidFill>
                <a:latin typeface="Huawei Sans" panose="020C0503030203020204" pitchFamily="34" charset="0"/>
                <a:cs typeface="+mn-ea"/>
                <a:sym typeface="+mn-lt"/>
              </a:endParaRPr>
            </a:p>
          </p:txBody>
        </p:sp>
        <p:sp>
          <p:nvSpPr>
            <p:cNvPr id="13" name="椭圆 12"/>
            <p:cNvSpPr/>
            <p:nvPr/>
          </p:nvSpPr>
          <p:spPr>
            <a:xfrm>
              <a:off x="4652491" y="3569630"/>
              <a:ext cx="2472267" cy="889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FC-AL device</a:t>
              </a:r>
              <a:endParaRPr lang="en-US" altLang="zh-CN" sz="1600" dirty="0">
                <a:solidFill>
                  <a:schemeClr val="tx1"/>
                </a:solidFill>
                <a:latin typeface="Huawei Sans" panose="020C0503030203020204" pitchFamily="34" charset="0"/>
                <a:cs typeface="+mn-ea"/>
                <a:sym typeface="+mn-lt"/>
              </a:endParaRPr>
            </a:p>
          </p:txBody>
        </p:sp>
        <p:sp>
          <p:nvSpPr>
            <p:cNvPr id="14" name="矩形 13"/>
            <p:cNvSpPr/>
            <p:nvPr/>
          </p:nvSpPr>
          <p:spPr>
            <a:xfrm>
              <a:off x="3580010" y="2939796"/>
              <a:ext cx="1332000" cy="4990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terminal</a:t>
              </a:r>
              <a:endParaRPr lang="en-US" altLang="zh-CN" sz="1600" dirty="0">
                <a:solidFill>
                  <a:schemeClr val="tx1"/>
                </a:solidFill>
                <a:latin typeface="Huawei Sans" panose="020C0503030203020204" pitchFamily="34" charset="0"/>
                <a:cs typeface="+mn-ea"/>
                <a:sym typeface="+mn-lt"/>
              </a:endParaRPr>
            </a:p>
          </p:txBody>
        </p:sp>
        <p:sp>
          <p:nvSpPr>
            <p:cNvPr id="15" name="矩形 14"/>
            <p:cNvSpPr/>
            <p:nvPr/>
          </p:nvSpPr>
          <p:spPr>
            <a:xfrm>
              <a:off x="3937587" y="3447555"/>
              <a:ext cx="539752" cy="1698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NL</a:t>
              </a:r>
              <a:endParaRPr lang="en-US" altLang="zh-CN" sz="1600" dirty="0">
                <a:solidFill>
                  <a:schemeClr val="tx1"/>
                </a:solidFill>
                <a:latin typeface="Huawei Sans" panose="020C0503030203020204" pitchFamily="34" charset="0"/>
                <a:cs typeface="+mn-ea"/>
                <a:sym typeface="+mn-lt"/>
              </a:endParaRPr>
            </a:p>
          </p:txBody>
        </p:sp>
        <p:sp>
          <p:nvSpPr>
            <p:cNvPr id="16" name="矩形 15"/>
            <p:cNvSpPr/>
            <p:nvPr/>
          </p:nvSpPr>
          <p:spPr>
            <a:xfrm>
              <a:off x="6887234" y="2939796"/>
              <a:ext cx="1332000" cy="4990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terminal</a:t>
              </a:r>
              <a:endParaRPr lang="en-US" altLang="zh-CN" sz="1600" dirty="0">
                <a:solidFill>
                  <a:schemeClr val="tx1"/>
                </a:solidFill>
                <a:latin typeface="Huawei Sans" panose="020C0503030203020204" pitchFamily="34" charset="0"/>
                <a:cs typeface="+mn-ea"/>
                <a:sym typeface="+mn-lt"/>
              </a:endParaRPr>
            </a:p>
          </p:txBody>
        </p:sp>
        <p:sp>
          <p:nvSpPr>
            <p:cNvPr id="17" name="矩形 16"/>
            <p:cNvSpPr/>
            <p:nvPr/>
          </p:nvSpPr>
          <p:spPr>
            <a:xfrm>
              <a:off x="7304676" y="3446595"/>
              <a:ext cx="539752" cy="1698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NL</a:t>
              </a:r>
              <a:endParaRPr lang="en-US" altLang="zh-CN" sz="1600" dirty="0">
                <a:solidFill>
                  <a:schemeClr val="tx1"/>
                </a:solidFill>
                <a:latin typeface="Huawei Sans" panose="020C0503030203020204" pitchFamily="34" charset="0"/>
                <a:cs typeface="+mn-ea"/>
                <a:sym typeface="+mn-lt"/>
              </a:endParaRPr>
            </a:p>
          </p:txBody>
        </p:sp>
        <p:sp>
          <p:nvSpPr>
            <p:cNvPr id="18" name="矩形 17"/>
            <p:cNvSpPr/>
            <p:nvPr/>
          </p:nvSpPr>
          <p:spPr>
            <a:xfrm>
              <a:off x="2812656" y="4992693"/>
              <a:ext cx="1288233" cy="4503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terminal</a:t>
              </a:r>
              <a:endParaRPr lang="en-US" altLang="zh-CN" sz="1600" dirty="0">
                <a:solidFill>
                  <a:schemeClr val="tx1"/>
                </a:solidFill>
                <a:latin typeface="Huawei Sans" panose="020C0503030203020204" pitchFamily="34" charset="0"/>
                <a:cs typeface="+mn-ea"/>
                <a:sym typeface="+mn-lt"/>
              </a:endParaRPr>
            </a:p>
          </p:txBody>
        </p:sp>
        <p:sp>
          <p:nvSpPr>
            <p:cNvPr id="19" name="矩形 18"/>
            <p:cNvSpPr/>
            <p:nvPr/>
          </p:nvSpPr>
          <p:spPr>
            <a:xfrm>
              <a:off x="3186896" y="4813174"/>
              <a:ext cx="539752" cy="186791"/>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L</a:t>
              </a:r>
              <a:endParaRPr lang="en-US" altLang="zh-CN" sz="1600" dirty="0">
                <a:solidFill>
                  <a:schemeClr val="tx1"/>
                </a:solidFill>
                <a:latin typeface="Huawei Sans" panose="020C0503030203020204" pitchFamily="34" charset="0"/>
                <a:cs typeface="+mn-ea"/>
                <a:sym typeface="+mn-lt"/>
              </a:endParaRPr>
            </a:p>
          </p:txBody>
        </p:sp>
        <p:sp>
          <p:nvSpPr>
            <p:cNvPr id="20" name="矩形 19"/>
            <p:cNvSpPr/>
            <p:nvPr/>
          </p:nvSpPr>
          <p:spPr>
            <a:xfrm>
              <a:off x="5202780" y="4985551"/>
              <a:ext cx="1371495" cy="4646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terminal</a:t>
              </a:r>
              <a:endParaRPr lang="en-US" altLang="zh-CN" sz="1600" dirty="0">
                <a:solidFill>
                  <a:schemeClr val="tx1"/>
                </a:solidFill>
                <a:latin typeface="Huawei Sans" panose="020C0503030203020204" pitchFamily="34" charset="0"/>
                <a:cs typeface="+mn-ea"/>
                <a:sym typeface="+mn-lt"/>
              </a:endParaRPr>
            </a:p>
          </p:txBody>
        </p:sp>
        <p:sp>
          <p:nvSpPr>
            <p:cNvPr id="21" name="矩形 20"/>
            <p:cNvSpPr/>
            <p:nvPr/>
          </p:nvSpPr>
          <p:spPr>
            <a:xfrm>
              <a:off x="5618651" y="4809338"/>
              <a:ext cx="539752" cy="194463"/>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L</a:t>
              </a:r>
              <a:endParaRPr lang="en-US" altLang="zh-CN" sz="1600" dirty="0">
                <a:solidFill>
                  <a:schemeClr val="tx1"/>
                </a:solidFill>
                <a:latin typeface="Huawei Sans" panose="020C0503030203020204" pitchFamily="34" charset="0"/>
                <a:cs typeface="+mn-ea"/>
                <a:sym typeface="+mn-lt"/>
              </a:endParaRPr>
            </a:p>
          </p:txBody>
        </p:sp>
        <p:sp>
          <p:nvSpPr>
            <p:cNvPr id="22" name="矩形 21"/>
            <p:cNvSpPr/>
            <p:nvPr/>
          </p:nvSpPr>
          <p:spPr>
            <a:xfrm>
              <a:off x="7769450" y="4985551"/>
              <a:ext cx="1273633" cy="4646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FC terminal</a:t>
              </a:r>
              <a:endParaRPr lang="en-US" altLang="zh-CN" sz="1600" dirty="0">
                <a:solidFill>
                  <a:schemeClr val="tx1"/>
                </a:solidFill>
                <a:latin typeface="Huawei Sans" panose="020C0503030203020204" pitchFamily="34" charset="0"/>
                <a:cs typeface="+mn-ea"/>
                <a:sym typeface="+mn-lt"/>
              </a:endParaRPr>
            </a:p>
          </p:txBody>
        </p:sp>
        <p:sp>
          <p:nvSpPr>
            <p:cNvPr id="23" name="矩形 22"/>
            <p:cNvSpPr/>
            <p:nvPr/>
          </p:nvSpPr>
          <p:spPr>
            <a:xfrm>
              <a:off x="8136390" y="4820846"/>
              <a:ext cx="539752" cy="171446"/>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u="none" dirty="0">
                  <a:solidFill>
                    <a:schemeClr val="tx1"/>
                  </a:solidFill>
                  <a:latin typeface="Huawei Sans" panose="020C0503030203020204" pitchFamily="34" charset="0"/>
                </a:rPr>
                <a:t>L</a:t>
              </a:r>
              <a:endParaRPr lang="en-US" altLang="zh-CN" sz="1600" dirty="0">
                <a:solidFill>
                  <a:schemeClr val="tx1"/>
                </a:solidFill>
                <a:latin typeface="Huawei Sans" panose="020C0503030203020204" pitchFamily="34" charset="0"/>
                <a:cs typeface="+mn-ea"/>
                <a:sym typeface="+mn-lt"/>
              </a:endParaRPr>
            </a:p>
          </p:txBody>
        </p:sp>
        <p:cxnSp>
          <p:nvCxnSpPr>
            <p:cNvPr id="24" name="直接连接符 23"/>
            <p:cNvCxnSpPr/>
            <p:nvPr/>
          </p:nvCxnSpPr>
          <p:spPr>
            <a:xfrm>
              <a:off x="3285128" y="2430864"/>
              <a:ext cx="6688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823260" y="2430864"/>
              <a:ext cx="66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2" idx="2"/>
              <a:endCxn id="13" idx="0"/>
            </p:cNvCxnSpPr>
            <p:nvPr/>
          </p:nvCxnSpPr>
          <p:spPr>
            <a:xfrm>
              <a:off x="5888624" y="2976963"/>
              <a:ext cx="1" cy="5926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5" idx="2"/>
              <a:endCxn id="13" idx="2"/>
            </p:cNvCxnSpPr>
            <p:nvPr/>
          </p:nvCxnSpPr>
          <p:spPr>
            <a:xfrm>
              <a:off x="4207463" y="3617418"/>
              <a:ext cx="445028" cy="396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3" idx="3"/>
              <a:endCxn id="19" idx="0"/>
            </p:cNvCxnSpPr>
            <p:nvPr/>
          </p:nvCxnSpPr>
          <p:spPr>
            <a:xfrm flipH="1">
              <a:off x="3456772" y="4328439"/>
              <a:ext cx="1557774" cy="4847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3" idx="4"/>
              <a:endCxn id="21" idx="0"/>
            </p:cNvCxnSpPr>
            <p:nvPr/>
          </p:nvCxnSpPr>
          <p:spPr>
            <a:xfrm flipH="1">
              <a:off x="5888527" y="4458630"/>
              <a:ext cx="98" cy="35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3" idx="0"/>
              <a:endCxn id="13" idx="5"/>
            </p:cNvCxnSpPr>
            <p:nvPr/>
          </p:nvCxnSpPr>
          <p:spPr>
            <a:xfrm flipH="1" flipV="1">
              <a:off x="6762703" y="4328439"/>
              <a:ext cx="1643563" cy="492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7" idx="2"/>
              <a:endCxn id="13" idx="6"/>
            </p:cNvCxnSpPr>
            <p:nvPr/>
          </p:nvCxnSpPr>
          <p:spPr>
            <a:xfrm flipH="1">
              <a:off x="7124758" y="3616458"/>
              <a:ext cx="449794" cy="397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239784" y="3569630"/>
              <a:ext cx="1568058" cy="307777"/>
            </a:xfrm>
            <a:prstGeom prst="rect">
              <a:avLst/>
            </a:prstGeom>
            <a:noFill/>
          </p:spPr>
          <p:txBody>
            <a:bodyPr wrap="square" rtlCol="0">
              <a:noAutofit/>
            </a:bodyPr>
            <a:lstStyle/>
            <a:p>
              <a:pPr fontAlgn="ctr"/>
              <a:r>
                <a:rPr lang="en-US" sz="1400" u="none" dirty="0">
                  <a:latin typeface="Huawei Sans" panose="020C0503030203020204" pitchFamily="34" charset="0"/>
                </a:rPr>
                <a:t>Open ring device</a:t>
              </a:r>
              <a:endParaRPr lang="en-US" altLang="zh-CN" sz="1400" dirty="0">
                <a:latin typeface="Huawei Sans" panose="020C0503030203020204" pitchFamily="34" charset="0"/>
                <a:cs typeface="+mn-ea"/>
                <a:sym typeface="+mn-lt"/>
              </a:endParaRPr>
            </a:p>
          </p:txBody>
        </p:sp>
        <p:sp>
          <p:nvSpPr>
            <p:cNvPr id="33" name="文本框 32"/>
            <p:cNvSpPr txBox="1"/>
            <p:nvPr/>
          </p:nvSpPr>
          <p:spPr>
            <a:xfrm>
              <a:off x="1888714" y="3579056"/>
              <a:ext cx="1568058" cy="307777"/>
            </a:xfrm>
            <a:prstGeom prst="rect">
              <a:avLst/>
            </a:prstGeom>
            <a:noFill/>
          </p:spPr>
          <p:txBody>
            <a:bodyPr wrap="square" rtlCol="0">
              <a:noAutofit/>
            </a:bodyPr>
            <a:lstStyle/>
            <a:p>
              <a:pPr fontAlgn="ctr"/>
              <a:r>
                <a:rPr lang="en-US" sz="1400" u="none" dirty="0">
                  <a:latin typeface="Huawei Sans" panose="020C0503030203020204" pitchFamily="34" charset="0"/>
                </a:rPr>
                <a:t>Open ring device</a:t>
              </a:r>
              <a:endParaRPr lang="en-US" altLang="zh-CN" sz="1400" dirty="0">
                <a:latin typeface="Huawei Sans" panose="020C0503030203020204" pitchFamily="34" charset="0"/>
                <a:cs typeface="+mn-ea"/>
                <a:sym typeface="+mn-lt"/>
              </a:endParaRPr>
            </a:p>
          </p:txBody>
        </p:sp>
        <p:sp>
          <p:nvSpPr>
            <p:cNvPr id="34" name="文本框 33"/>
            <p:cNvSpPr txBox="1"/>
            <p:nvPr/>
          </p:nvSpPr>
          <p:spPr>
            <a:xfrm>
              <a:off x="7561323" y="5455871"/>
              <a:ext cx="1689886" cy="307777"/>
            </a:xfrm>
            <a:prstGeom prst="rect">
              <a:avLst/>
            </a:prstGeom>
            <a:noFill/>
          </p:spPr>
          <p:txBody>
            <a:bodyPr wrap="square" rtlCol="0">
              <a:noAutofit/>
            </a:bodyPr>
            <a:lstStyle/>
            <a:p>
              <a:pPr fontAlgn="ctr"/>
              <a:r>
                <a:rPr lang="en-US" sz="1400" u="none" dirty="0">
                  <a:latin typeface="Huawei Sans" panose="020C0503030203020204" pitchFamily="34" charset="0"/>
                </a:rPr>
                <a:t>Private ring device</a:t>
              </a:r>
              <a:endParaRPr lang="en-US" altLang="zh-CN" sz="1400" dirty="0">
                <a:latin typeface="Huawei Sans" panose="020C0503030203020204" pitchFamily="34" charset="0"/>
                <a:cs typeface="+mn-ea"/>
                <a:sym typeface="+mn-lt"/>
              </a:endParaRPr>
            </a:p>
          </p:txBody>
        </p:sp>
        <p:sp>
          <p:nvSpPr>
            <p:cNvPr id="35" name="文本框 34"/>
            <p:cNvSpPr txBox="1"/>
            <p:nvPr/>
          </p:nvSpPr>
          <p:spPr>
            <a:xfrm>
              <a:off x="5043584" y="5455871"/>
              <a:ext cx="1689886" cy="307777"/>
            </a:xfrm>
            <a:prstGeom prst="rect">
              <a:avLst/>
            </a:prstGeom>
            <a:noFill/>
          </p:spPr>
          <p:txBody>
            <a:bodyPr wrap="square" rtlCol="0">
              <a:noAutofit/>
            </a:bodyPr>
            <a:lstStyle/>
            <a:p>
              <a:pPr fontAlgn="ctr"/>
              <a:r>
                <a:rPr lang="en-US" sz="1400" u="none" dirty="0">
                  <a:latin typeface="Huawei Sans" panose="020C0503030203020204" pitchFamily="34" charset="0"/>
                </a:rPr>
                <a:t>Private ring device</a:t>
              </a:r>
              <a:endParaRPr lang="en-US" altLang="zh-CN" sz="1400" dirty="0">
                <a:latin typeface="Huawei Sans" panose="020C0503030203020204" pitchFamily="34" charset="0"/>
                <a:cs typeface="+mn-ea"/>
                <a:sym typeface="+mn-lt"/>
              </a:endParaRPr>
            </a:p>
          </p:txBody>
        </p:sp>
        <p:sp>
          <p:nvSpPr>
            <p:cNvPr id="36" name="文本框 35"/>
            <p:cNvSpPr txBox="1"/>
            <p:nvPr/>
          </p:nvSpPr>
          <p:spPr>
            <a:xfrm>
              <a:off x="2611829" y="5455871"/>
              <a:ext cx="1689886" cy="307777"/>
            </a:xfrm>
            <a:prstGeom prst="rect">
              <a:avLst/>
            </a:prstGeom>
            <a:noFill/>
          </p:spPr>
          <p:txBody>
            <a:bodyPr wrap="square" rtlCol="0">
              <a:noAutofit/>
            </a:bodyPr>
            <a:lstStyle/>
            <a:p>
              <a:pPr fontAlgn="ctr"/>
              <a:r>
                <a:rPr lang="en-US" sz="1400" u="none" dirty="0">
                  <a:latin typeface="Huawei Sans" panose="020C0503030203020204" pitchFamily="34" charset="0"/>
                </a:rPr>
                <a:t>Private ring device</a:t>
              </a:r>
              <a:endParaRPr lang="en-US" altLang="zh-CN" sz="1400" dirty="0">
                <a:latin typeface="Huawei Sans" panose="020C0503030203020204" pitchFamily="34" charset="0"/>
                <a:cs typeface="+mn-ea"/>
                <a:sym typeface="+mn-lt"/>
              </a:endParaRPr>
            </a:p>
          </p:txBody>
        </p:sp>
        <p:sp>
          <p:nvSpPr>
            <p:cNvPr id="37" name="文本框 36"/>
            <p:cNvSpPr txBox="1"/>
            <p:nvPr/>
          </p:nvSpPr>
          <p:spPr>
            <a:xfrm>
              <a:off x="8934166" y="2754571"/>
              <a:ext cx="1241045" cy="307777"/>
            </a:xfrm>
            <a:prstGeom prst="rect">
              <a:avLst/>
            </a:prstGeom>
            <a:noFill/>
          </p:spPr>
          <p:txBody>
            <a:bodyPr wrap="square" rtlCol="0">
              <a:noAutofit/>
            </a:bodyPr>
            <a:lstStyle/>
            <a:p>
              <a:pPr fontAlgn="ctr"/>
              <a:r>
                <a:rPr lang="en-US" sz="1400" u="none" dirty="0">
                  <a:latin typeface="Huawei Sans" panose="020C0503030203020204" pitchFamily="34" charset="0"/>
                </a:rPr>
                <a:t>Fabric device</a:t>
              </a:r>
              <a:endParaRPr lang="en-US" altLang="zh-CN" sz="1400" dirty="0">
                <a:latin typeface="Huawei Sans" panose="020C0503030203020204" pitchFamily="34" charset="0"/>
                <a:cs typeface="+mn-ea"/>
                <a:sym typeface="+mn-lt"/>
              </a:endParaRPr>
            </a:p>
          </p:txBody>
        </p:sp>
        <p:sp>
          <p:nvSpPr>
            <p:cNvPr id="38" name="文本框 37"/>
            <p:cNvSpPr txBox="1"/>
            <p:nvPr/>
          </p:nvSpPr>
          <p:spPr>
            <a:xfrm>
              <a:off x="1602037" y="2754571"/>
              <a:ext cx="1241045" cy="307777"/>
            </a:xfrm>
            <a:prstGeom prst="rect">
              <a:avLst/>
            </a:prstGeom>
            <a:noFill/>
          </p:spPr>
          <p:txBody>
            <a:bodyPr wrap="square" rtlCol="0">
              <a:noAutofit/>
            </a:bodyPr>
            <a:lstStyle/>
            <a:p>
              <a:pPr fontAlgn="ctr"/>
              <a:r>
                <a:rPr lang="en-US" sz="1400" u="none" dirty="0">
                  <a:latin typeface="Huawei Sans" panose="020C0503030203020204" pitchFamily="34" charset="0"/>
                </a:rPr>
                <a:t>Fabric device</a:t>
              </a:r>
              <a:endParaRPr lang="en-US" altLang="zh-CN" sz="1400"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72699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FC Adapter</a:t>
            </a:r>
            <a:endParaRPr lang="en-US" altLang="zh-CN" dirty="0">
              <a:latin typeface="Huawei Sans" panose="020C0503030203020204" pitchFamily="34" charset="0"/>
              <a:sym typeface="+mn-lt"/>
            </a:endParaRPr>
          </a:p>
        </p:txBody>
      </p:sp>
      <p:sp>
        <p:nvSpPr>
          <p:cNvPr id="2" name="文本占位符 1"/>
          <p:cNvSpPr>
            <a:spLocks noGrp="1"/>
          </p:cNvSpPr>
          <p:nvPr>
            <p:ph type="body" sz="quarter" idx="10"/>
          </p:nvPr>
        </p:nvSpPr>
        <p:spPr>
          <a:xfrm>
            <a:off x="455612" y="1052514"/>
            <a:ext cx="11293476" cy="1214436"/>
          </a:xfrm>
        </p:spPr>
        <p:txBody>
          <a:bodyPr wrap="square">
            <a:noAutofit/>
          </a:bodyPr>
          <a:lstStyle/>
          <a:p>
            <a:r>
              <a:rPr lang="en-US" u="none" dirty="0">
                <a:latin typeface="Huawei Sans" panose="020C0503030203020204" pitchFamily="34" charset="0"/>
              </a:rPr>
              <a:t>The FC host bus adapter (HBA) supports FC network applications and provides high-bandwidth and -performance storage network solutions.</a:t>
            </a:r>
          </a:p>
          <a:p>
            <a:endParaRPr lang="en-US" altLang="zh-CN" dirty="0">
              <a:latin typeface="Huawei Sans" panose="020C0503030203020204" pitchFamily="34" charset="0"/>
            </a:endParaRPr>
          </a:p>
        </p:txBody>
      </p:sp>
      <p:pic>
        <p:nvPicPr>
          <p:cNvPr id="4" name="图片 3"/>
          <p:cNvPicPr>
            <a:picLocks noChangeAspect="1"/>
          </p:cNvPicPr>
          <p:nvPr/>
        </p:nvPicPr>
        <p:blipFill>
          <a:blip r:embed="rId3"/>
          <a:stretch>
            <a:fillRect/>
          </a:stretch>
        </p:blipFill>
        <p:spPr>
          <a:xfrm>
            <a:off x="2916939" y="2523381"/>
            <a:ext cx="6395827" cy="2811113"/>
          </a:xfrm>
          <a:prstGeom prst="rect">
            <a:avLst/>
          </a:prstGeom>
        </p:spPr>
      </p:pic>
    </p:spTree>
    <p:extLst>
      <p:ext uri="{BB962C8B-B14F-4D97-AF65-F5344CB8AC3E}">
        <p14:creationId xmlns:p14="http://schemas.microsoft.com/office/powerpoint/2010/main" val="83683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noAutofit/>
          </a:bodyPr>
          <a:lstStyle/>
          <a:p>
            <a:r>
              <a:rPr lang="en-US" u="none" dirty="0">
                <a:latin typeface="Huawei Sans" panose="020C0503030203020204" pitchFamily="34" charset="0"/>
              </a:rPr>
              <a:t>A protocol is a set of conventions that both computers must comply with to communicate. For example, the protocol may establish conventions to set up connections or identify each other.</a:t>
            </a:r>
            <a:endParaRPr lang="en-US" altLang="zh-CN" dirty="0">
              <a:latin typeface="Huawei Sans" panose="020C0503030203020204" pitchFamily="34" charset="0"/>
              <a:sym typeface="+mn-lt"/>
            </a:endParaRPr>
          </a:p>
          <a:p>
            <a:r>
              <a:rPr lang="en-US" u="none" dirty="0">
                <a:latin typeface="Huawei Sans" panose="020C0503030203020204" pitchFamily="34" charset="0"/>
              </a:rPr>
              <a:t>A protocol not only defines the language used for communication, but also specifies the hardware, transmission medium, transmission protocol, and interface technology. This course describes the definitions and principles of different storage protocols.</a:t>
            </a:r>
          </a:p>
          <a:p>
            <a:endParaRPr lang="en-US" altLang="zh-CN" dirty="0">
              <a:latin typeface="Huawei Sans" panose="020C0503030203020204" pitchFamily="34" charset="0"/>
              <a:sym typeface="+mn-lt"/>
            </a:endParaRPr>
          </a:p>
        </p:txBody>
      </p:sp>
    </p:spTree>
    <p:extLst>
      <p:ext uri="{BB962C8B-B14F-4D97-AF65-F5344CB8AC3E}">
        <p14:creationId xmlns:p14="http://schemas.microsoft.com/office/powerpoint/2010/main" val="83051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b="1" dirty="0">
                <a:latin typeface="Huawei Sans" panose="020C0503030203020204" pitchFamily="34" charset="0"/>
              </a:rPr>
              <a:t>SAN Protocols</a:t>
            </a:r>
            <a:endParaRPr lang="en-US" altLang="zh-CN" b="1"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SCSI and SAS</a:t>
            </a:r>
          </a:p>
          <a:p>
            <a:pPr lvl="1"/>
            <a:r>
              <a:rPr lang="en-US" u="none" dirty="0">
                <a:solidFill>
                  <a:schemeClr val="bg1">
                    <a:lumMod val="50000"/>
                  </a:schemeClr>
                </a:solidFill>
                <a:latin typeface="Huawei Sans" panose="020C0503030203020204" pitchFamily="34" charset="0"/>
              </a:rPr>
              <a:t>iSCSI and FC</a:t>
            </a:r>
          </a:p>
          <a:p>
            <a:pPr lvl="1">
              <a:buSzPct val="60000"/>
              <a:buFont typeface="Wingdings" panose="05000000000000000000" pitchFamily="2" charset="2"/>
              <a:buChar char="n"/>
            </a:pPr>
            <a:r>
              <a:rPr lang="en-US" u="none" dirty="0">
                <a:latin typeface="Huawei Sans" panose="020C0503030203020204" pitchFamily="34" charset="0"/>
              </a:rPr>
              <a:t>PCIe and NVMe</a:t>
            </a:r>
            <a:endParaRPr lang="en-US" altLang="zh-CN"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RDMA and RoCE</a:t>
            </a:r>
            <a:endParaRPr lang="en-US" altLang="zh-CN" dirty="0">
              <a:solidFill>
                <a:schemeClr val="bg1">
                  <a:lumMod val="50000"/>
                </a:schemeClr>
              </a:solidFill>
              <a:latin typeface="Huawei Sans" panose="020C0503030203020204" pitchFamily="34" charset="0"/>
              <a:sym typeface="+mn-lt"/>
            </a:endParaRPr>
          </a:p>
          <a:p>
            <a:r>
              <a:rPr lang="en-US" u="none" dirty="0">
                <a:solidFill>
                  <a:schemeClr val="bg1">
                    <a:lumMod val="50000"/>
                  </a:schemeClr>
                </a:solidFill>
                <a:latin typeface="Huawei Sans" panose="020C0503030203020204" pitchFamily="34" charset="0"/>
              </a:rPr>
              <a:t>NAS Protocols</a:t>
            </a:r>
            <a:endParaRPr lang="en-US" altLang="zh-CN" dirty="0">
              <a:solidFill>
                <a:schemeClr val="bg1">
                  <a:lumMod val="50000"/>
                </a:schemeClr>
              </a:solidFill>
              <a:latin typeface="Huawei Sans" panose="020C0503030203020204" pitchFamily="34" charset="0"/>
              <a:sym typeface="+mn-lt"/>
            </a:endParaRPr>
          </a:p>
          <a:p>
            <a:r>
              <a:rPr lang="en-US" altLang="zh-CN" dirty="0">
                <a:solidFill>
                  <a:schemeClr val="bg1">
                    <a:lumMod val="50000"/>
                  </a:schemeClr>
                </a:solidFill>
              </a:rPr>
              <a:t>Object and HDFS Storage Protocols</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332827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PCIe</a:t>
            </a:r>
            <a:endParaRPr lang="en-US" altLang="zh-CN" dirty="0">
              <a:latin typeface="Huawei Sans" panose="020C0503030203020204" pitchFamily="34" charset="0"/>
              <a:sym typeface="+mn-lt"/>
            </a:endParaRPr>
          </a:p>
        </p:txBody>
      </p:sp>
      <p:sp>
        <p:nvSpPr>
          <p:cNvPr id="4" name="文本占位符 3"/>
          <p:cNvSpPr>
            <a:spLocks noGrp="1"/>
          </p:cNvSpPr>
          <p:nvPr>
            <p:ph type="body" sz="quarter" idx="10"/>
          </p:nvPr>
        </p:nvSpPr>
        <p:spPr>
          <a:xfrm>
            <a:off x="455612" y="1052514"/>
            <a:ext cx="11293476" cy="2457143"/>
          </a:xfrm>
        </p:spPr>
        <p:txBody>
          <a:bodyPr wrap="square" anchor="ctr">
            <a:noAutofit/>
          </a:bodyPr>
          <a:lstStyle/>
          <a:p>
            <a:r>
              <a:rPr lang="en-US" u="none" dirty="0">
                <a:latin typeface="Huawei Sans" panose="020C0503030203020204" pitchFamily="34" charset="0"/>
              </a:rPr>
              <a:t>PCIe is short for PCI Express, which is a high-performance and high-bandwidth serial communication interconnection standard. It was first proposed by Intel and then developed by the Peripheral Component Interconnect Special Interest Group (PCI-SIG) to replace the bus-based communication architecture, such as PCI, PCI Extended (PCI-X), and Accelerated Graphics Port (AGP).</a:t>
            </a:r>
            <a:endParaRPr lang="en-US" altLang="zh-CN" dirty="0">
              <a:latin typeface="Huawei Sans" panose="020C0503030203020204" pitchFamily="34" charset="0"/>
              <a:sym typeface="+mn-lt"/>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716" y="3716338"/>
            <a:ext cx="5038095" cy="2457143"/>
          </a:xfrm>
          <a:prstGeom prst="rect">
            <a:avLst/>
          </a:prstGeom>
        </p:spPr>
      </p:pic>
      <p:pic>
        <p:nvPicPr>
          <p:cNvPr id="10" name="图片 9"/>
          <p:cNvPicPr>
            <a:picLocks noChangeAspect="1"/>
          </p:cNvPicPr>
          <p:nvPr/>
        </p:nvPicPr>
        <p:blipFill>
          <a:blip r:embed="rId4"/>
          <a:stretch>
            <a:fillRect/>
          </a:stretch>
        </p:blipFill>
        <p:spPr>
          <a:xfrm>
            <a:off x="6308196" y="4226019"/>
            <a:ext cx="5032232" cy="1437780"/>
          </a:xfrm>
          <a:prstGeom prst="rect">
            <a:avLst/>
          </a:prstGeom>
        </p:spPr>
      </p:pic>
    </p:spTree>
    <p:extLst>
      <p:ext uri="{BB962C8B-B14F-4D97-AF65-F5344CB8AC3E}">
        <p14:creationId xmlns:p14="http://schemas.microsoft.com/office/powerpoint/2010/main" val="515298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Why PCIe?</a:t>
            </a:r>
            <a:endParaRPr lang="en-US" altLang="zh-CN" dirty="0">
              <a:latin typeface="Huawei Sans" panose="020C0503030203020204" pitchFamily="34" charset="0"/>
              <a:sym typeface="+mn-lt"/>
            </a:endParaRPr>
          </a:p>
        </p:txBody>
      </p:sp>
      <p:sp>
        <p:nvSpPr>
          <p:cNvPr id="5" name="Rectangle 37"/>
          <p:cNvSpPr>
            <a:spLocks noChangeArrowheads="1"/>
          </p:cNvSpPr>
          <p:nvPr/>
        </p:nvSpPr>
        <p:spPr bwMode="auto">
          <a:xfrm>
            <a:off x="1476375" y="1623557"/>
            <a:ext cx="9252000" cy="1440000"/>
          </a:xfrm>
          <a:prstGeom prst="rect">
            <a:avLst/>
          </a:prstGeom>
          <a:noFill/>
          <a:ln w="6350">
            <a:solidFill>
              <a:schemeClr val="folHlink"/>
            </a:solidFill>
            <a:miter lim="800000"/>
            <a:headEnd/>
            <a:tailEnd/>
          </a:ln>
          <a:effectLst/>
        </p:spPr>
        <p:txBody>
          <a:bodyPr wrap="square" lIns="72000" tIns="72000" rIns="72000" bIns="72000" anchor="ctr" anchorCtr="0">
            <a:noAutofit/>
          </a:bodyPr>
          <a:lstStyle/>
          <a:p>
            <a:pPr lvl="0" fontAlgn="ctr">
              <a:lnSpc>
                <a:spcPct val="125000"/>
              </a:lnSpc>
              <a:spcAft>
                <a:spcPts val="600"/>
              </a:spcAft>
              <a:buClr>
                <a:schemeClr val="bg1">
                  <a:lumMod val="50000"/>
                </a:schemeClr>
              </a:buClr>
              <a:buSzPct val="60000"/>
              <a:defRPr/>
            </a:pPr>
            <a:r>
              <a:rPr lang="en-US" sz="1800" u="none" dirty="0">
                <a:latin typeface="Huawei Sans" panose="020C0503030203020204" pitchFamily="34" charset="0"/>
              </a:rPr>
              <a:t>PCIe is used to significantly improve system throughput, scalability, and flexibility at lower production costs, which are almost impossible to achieve using the traditional bus-based interconnection.</a:t>
            </a:r>
            <a:endParaRPr lang="en-US" altLang="zh-CN" sz="1800" dirty="0">
              <a:latin typeface="Huawei Sans" panose="020C0503030203020204" pitchFamily="34" charset="0"/>
              <a:cs typeface="+mn-ea"/>
              <a:sym typeface="+mn-lt"/>
            </a:endParaRPr>
          </a:p>
        </p:txBody>
      </p:sp>
      <p:sp>
        <p:nvSpPr>
          <p:cNvPr id="6" name="AutoShape 38"/>
          <p:cNvSpPr>
            <a:spLocks noChangeArrowheads="1"/>
          </p:cNvSpPr>
          <p:nvPr/>
        </p:nvSpPr>
        <p:spPr bwMode="auto">
          <a:xfrm>
            <a:off x="5526907" y="3175734"/>
            <a:ext cx="1150937" cy="719138"/>
          </a:xfrm>
          <a:prstGeom prst="downArrow">
            <a:avLst>
              <a:gd name="adj1" fmla="val 50065"/>
              <a:gd name="adj2" fmla="val 39514"/>
            </a:avLst>
          </a:prstGeom>
          <a:solidFill>
            <a:srgbClr val="0070C0"/>
          </a:solidFill>
          <a:ln w="9525" algn="ctr">
            <a:solidFill>
              <a:schemeClr val="tx1"/>
            </a:solidFill>
            <a:miter lim="800000"/>
            <a:headEnd/>
            <a:tailEnd/>
          </a:ln>
        </p:spPr>
        <p:txBody>
          <a:bodyPr wrap="square" anchor="ctr">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FontTx/>
              <a:buNone/>
            </a:pPr>
            <a:endParaRPr lang="en-US" altLang="zh-CN" sz="1800" dirty="0">
              <a:solidFill>
                <a:schemeClr val="bg1"/>
              </a:solidFill>
              <a:latin typeface="Huawei Sans" panose="020C0503030203020204" pitchFamily="34" charset="0"/>
              <a:ea typeface="+mn-ea"/>
              <a:cs typeface="+mn-ea"/>
              <a:sym typeface="+mn-lt"/>
            </a:endParaRPr>
          </a:p>
        </p:txBody>
      </p:sp>
      <p:sp>
        <p:nvSpPr>
          <p:cNvPr id="7" name="Rectangle 39"/>
          <p:cNvSpPr>
            <a:spLocks noChangeArrowheads="1"/>
          </p:cNvSpPr>
          <p:nvPr/>
        </p:nvSpPr>
        <p:spPr bwMode="auto">
          <a:xfrm>
            <a:off x="1476375" y="4007048"/>
            <a:ext cx="9252000" cy="1440000"/>
          </a:xfrm>
          <a:prstGeom prst="rect">
            <a:avLst/>
          </a:prstGeom>
          <a:noFill/>
          <a:ln w="6350">
            <a:solidFill>
              <a:schemeClr val="folHlink"/>
            </a:solidFill>
            <a:miter lim="800000"/>
            <a:headEnd/>
            <a:tailEnd/>
          </a:ln>
          <a:effectLst/>
        </p:spPr>
        <p:txBody>
          <a:bodyPr wrap="square" lIns="72000" tIns="72000" rIns="72000" bIns="72000" anchor="ctr" anchorCtr="1">
            <a:noAutofit/>
          </a:bodyPr>
          <a:lstStyle/>
          <a:p>
            <a:pPr lvl="0"/>
            <a:r>
              <a:rPr lang="en-US" altLang="zh-CN" dirty="0">
                <a:solidFill>
                  <a:prstClr val="black"/>
                </a:solidFill>
              </a:rPr>
              <a:t>High-performance and high-bandwidth serial interconnection standard: PCIe</a:t>
            </a:r>
          </a:p>
        </p:txBody>
      </p:sp>
    </p:spTree>
    <p:extLst>
      <p:ext uri="{BB962C8B-B14F-4D97-AF65-F5344CB8AC3E}">
        <p14:creationId xmlns:p14="http://schemas.microsoft.com/office/powerpoint/2010/main" val="6584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Effect transition="in" filter="wipe(left)">
                                      <p:cBhvr>
                                        <p:cTn id="10" dur="500"/>
                                        <p:tgtEl>
                                          <p:spTgt spid="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PCIe Protocol Structure</a:t>
            </a:r>
            <a:endParaRPr lang="en-US" altLang="zh-CN" dirty="0">
              <a:latin typeface="Huawei Sans" panose="020C0503030203020204" pitchFamily="34" charset="0"/>
              <a:sym typeface="+mn-lt"/>
            </a:endParaRPr>
          </a:p>
        </p:txBody>
      </p:sp>
      <p:sp>
        <p:nvSpPr>
          <p:cNvPr id="2" name="文本占位符 1"/>
          <p:cNvSpPr>
            <a:spLocks noGrp="1"/>
          </p:cNvSpPr>
          <p:nvPr>
            <p:ph type="body" sz="quarter" idx="10"/>
          </p:nvPr>
        </p:nvSpPr>
        <p:spPr>
          <a:xfrm>
            <a:off x="455612" y="1052514"/>
            <a:ext cx="11293476" cy="2983655"/>
          </a:xfrm>
        </p:spPr>
        <p:txBody>
          <a:bodyPr wrap="square" anchor="ctr">
            <a:noAutofit/>
          </a:bodyPr>
          <a:lstStyle/>
          <a:p>
            <a:r>
              <a:rPr lang="en-US" u="none" dirty="0">
                <a:latin typeface="Huawei Sans" panose="020C0503030203020204" pitchFamily="34" charset="0"/>
              </a:rPr>
              <a:t>PCIe device layers comprise the physical, data link, transaction, and application layers.</a:t>
            </a:r>
            <a:endParaRPr lang="en-US" altLang="zh-CN" dirty="0">
              <a:latin typeface="Huawei Sans" panose="020C0503030203020204" pitchFamily="34" charset="0"/>
              <a:sym typeface="+mn-lt"/>
            </a:endParaRPr>
          </a:p>
          <a:p>
            <a:pPr lvl="1"/>
            <a:r>
              <a:rPr lang="en-US" u="none" dirty="0">
                <a:latin typeface="Huawei Sans" panose="020C0503030203020204" pitchFamily="34" charset="0"/>
              </a:rPr>
              <a:t>Physical layer</a:t>
            </a:r>
            <a:endParaRPr lang="en-US" altLang="zh-CN" dirty="0">
              <a:latin typeface="Huawei Sans" panose="020C0503030203020204" pitchFamily="34" charset="0"/>
              <a:sym typeface="+mn-lt"/>
            </a:endParaRPr>
          </a:p>
          <a:p>
            <a:pPr lvl="1"/>
            <a:r>
              <a:rPr lang="en-US" u="none" dirty="0">
                <a:latin typeface="Huawei Sans" panose="020C0503030203020204" pitchFamily="34" charset="0"/>
              </a:rPr>
              <a:t>Data link layer</a:t>
            </a:r>
            <a:endParaRPr lang="en-US" altLang="zh-CN" dirty="0">
              <a:latin typeface="Huawei Sans" panose="020C0503030203020204" pitchFamily="34" charset="0"/>
              <a:sym typeface="+mn-lt"/>
            </a:endParaRPr>
          </a:p>
          <a:p>
            <a:pPr lvl="1"/>
            <a:r>
              <a:rPr lang="en-US" u="none" dirty="0">
                <a:latin typeface="Huawei Sans" panose="020C0503030203020204" pitchFamily="34" charset="0"/>
              </a:rPr>
              <a:t>Transaction layer</a:t>
            </a:r>
          </a:p>
          <a:p>
            <a:pPr lvl="1"/>
            <a:r>
              <a:rPr lang="en-US" u="none" dirty="0">
                <a:latin typeface="Huawei Sans" panose="020C0503030203020204" pitchFamily="34" charset="0"/>
              </a:rPr>
              <a:t>Application layer</a:t>
            </a:r>
            <a:endParaRPr lang="en-US" altLang="zh-CN" dirty="0">
              <a:latin typeface="Huawei Sans" panose="020C0503030203020204" pitchFamily="34" charset="0"/>
              <a:sym typeface="+mn-lt"/>
            </a:endParaRPr>
          </a:p>
        </p:txBody>
      </p:sp>
      <p:grpSp>
        <p:nvGrpSpPr>
          <p:cNvPr id="5" name="Group 210"/>
          <p:cNvGrpSpPr>
            <a:grpSpLocks/>
          </p:cNvGrpSpPr>
          <p:nvPr/>
        </p:nvGrpSpPr>
        <p:grpSpPr bwMode="auto">
          <a:xfrm>
            <a:off x="3635847" y="4075527"/>
            <a:ext cx="2626556" cy="2036989"/>
            <a:chOff x="368" y="2248"/>
            <a:chExt cx="1270" cy="1724"/>
          </a:xfrm>
          <a:solidFill>
            <a:schemeClr val="bg1"/>
          </a:solidFill>
        </p:grpSpPr>
        <p:sp>
          <p:nvSpPr>
            <p:cNvPr id="6" name="AutoShape 206"/>
            <p:cNvSpPr>
              <a:spLocks noChangeArrowheads="1"/>
            </p:cNvSpPr>
            <p:nvPr/>
          </p:nvSpPr>
          <p:spPr bwMode="gray">
            <a:xfrm>
              <a:off x="368" y="2248"/>
              <a:ext cx="1270" cy="1724"/>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cs typeface="+mn-ea"/>
                <a:sym typeface="+mn-lt"/>
              </a:endParaRPr>
            </a:p>
          </p:txBody>
        </p:sp>
        <p:sp>
          <p:nvSpPr>
            <p:cNvPr id="7" name="Text Box 208"/>
            <p:cNvSpPr txBox="1">
              <a:spLocks noChangeArrowheads="1"/>
            </p:cNvSpPr>
            <p:nvPr/>
          </p:nvSpPr>
          <p:spPr bwMode="white">
            <a:xfrm>
              <a:off x="413" y="2293"/>
              <a:ext cx="1179" cy="352"/>
            </a:xfrm>
            <a:prstGeom prst="rect">
              <a:avLst/>
            </a:prstGeom>
            <a:noFill/>
            <a:ln w="28575">
              <a:noFill/>
              <a:miter lim="800000"/>
              <a:headEnd/>
              <a:tailEnd/>
            </a:ln>
          </p:spPr>
          <p:txBody>
            <a:bodyPr wrap="square">
              <a:noAutofit/>
            </a:bodyPr>
            <a:lstStyle/>
            <a:p>
              <a:pPr marL="104193" indent="-104193" fontAlgn="ctr">
                <a:spcBef>
                  <a:spcPct val="10000"/>
                </a:spcBef>
              </a:pPr>
              <a:r>
                <a:rPr lang="en-US" sz="2100" u="none" dirty="0">
                  <a:latin typeface="Huawei Sans" panose="020C0503030203020204" pitchFamily="34" charset="0"/>
                </a:rPr>
                <a:t>Physical</a:t>
              </a:r>
            </a:p>
          </p:txBody>
        </p:sp>
      </p:grpSp>
      <p:sp>
        <p:nvSpPr>
          <p:cNvPr id="8" name="AutoShape 141"/>
          <p:cNvSpPr>
            <a:spLocks noChangeArrowheads="1"/>
          </p:cNvSpPr>
          <p:nvPr/>
        </p:nvSpPr>
        <p:spPr bwMode="gray">
          <a:xfrm>
            <a:off x="7543969" y="3150338"/>
            <a:ext cx="2752024" cy="2469696"/>
          </a:xfrm>
          <a:prstGeom prst="roundRect">
            <a:avLst>
              <a:gd name="adj" fmla="val 16667"/>
            </a:avLst>
          </a:prstGeom>
          <a:solidFill>
            <a:schemeClr val="bg1"/>
          </a:solidFill>
          <a:ln w="28575">
            <a:solidFill>
              <a:schemeClr val="tx1"/>
            </a:solidFill>
            <a:round/>
            <a:headEnd/>
            <a:tailEnd/>
          </a:ln>
          <a:effectLst>
            <a:outerShdw dist="107763" dir="2700000" algn="ctr" rotWithShape="0">
              <a:srgbClr val="808080">
                <a:alpha val="50000"/>
              </a:srgbClr>
            </a:outerShdw>
          </a:effectLst>
        </p:spPr>
        <p:txBody>
          <a:bodyPr wrap="square" lIns="78968" tIns="39484" rIns="78968" bIns="39484" anchor="ctr">
            <a:noAutofit/>
          </a:bodyPr>
          <a:lstStyle/>
          <a:p>
            <a:pPr fontAlgn="ctr">
              <a:defRPr/>
            </a:pPr>
            <a:endParaRPr lang="en-US" altLang="zh-CN" dirty="0">
              <a:latin typeface="Huawei Sans" panose="020C0503030203020204" pitchFamily="34" charset="0"/>
              <a:cs typeface="+mn-ea"/>
              <a:sym typeface="+mn-lt"/>
            </a:endParaRPr>
          </a:p>
        </p:txBody>
      </p:sp>
      <p:sp>
        <p:nvSpPr>
          <p:cNvPr id="9" name="AutoShape 125"/>
          <p:cNvSpPr>
            <a:spLocks noChangeArrowheads="1"/>
          </p:cNvSpPr>
          <p:nvPr/>
        </p:nvSpPr>
        <p:spPr bwMode="gray">
          <a:xfrm>
            <a:off x="8044463" y="2471342"/>
            <a:ext cx="1751037" cy="555171"/>
          </a:xfrm>
          <a:prstGeom prst="roundRect">
            <a:avLst>
              <a:gd name="adj" fmla="val 16667"/>
            </a:avLst>
          </a:prstGeom>
          <a:solidFill>
            <a:schemeClr val="bg1"/>
          </a:solidFill>
          <a:ln w="28575">
            <a:solidFill>
              <a:schemeClr val="tx1"/>
            </a:solidFill>
            <a:round/>
            <a:headEnd/>
            <a:tailEnd/>
          </a:ln>
          <a:effectLst>
            <a:outerShdw dist="107763" dir="2700000" algn="ctr" rotWithShape="0">
              <a:srgbClr val="808080">
                <a:alpha val="50000"/>
              </a:srgbClr>
            </a:outerShdw>
          </a:effectLst>
        </p:spPr>
        <p:txBody>
          <a:bodyPr wrap="square" lIns="78968" tIns="39484" rIns="78968" bIns="39484" anchor="ctr">
            <a:noAutofit/>
          </a:bodyPr>
          <a:lstStyle/>
          <a:p>
            <a:pPr fontAlgn="ctr">
              <a:defRPr/>
            </a:pPr>
            <a:endParaRPr lang="en-US" altLang="zh-CN" dirty="0">
              <a:latin typeface="Huawei Sans" panose="020C0503030203020204" pitchFamily="34" charset="0"/>
              <a:cs typeface="+mn-ea"/>
              <a:sym typeface="+mn-lt"/>
            </a:endParaRPr>
          </a:p>
        </p:txBody>
      </p:sp>
      <p:sp>
        <p:nvSpPr>
          <p:cNvPr id="10" name="Text Box 127"/>
          <p:cNvSpPr txBox="1">
            <a:spLocks noChangeArrowheads="1"/>
          </p:cNvSpPr>
          <p:nvPr/>
        </p:nvSpPr>
        <p:spPr bwMode="gray">
          <a:xfrm>
            <a:off x="8140977" y="2595167"/>
            <a:ext cx="1558010" cy="325960"/>
          </a:xfrm>
          <a:prstGeom prst="rect">
            <a:avLst/>
          </a:prstGeom>
          <a:noFill/>
          <a:ln w="28575">
            <a:noFill/>
            <a:miter lim="800000"/>
            <a:headEnd/>
            <a:tailEnd/>
          </a:ln>
        </p:spPr>
        <p:txBody>
          <a:bodyPr wrap="square" lIns="78968" tIns="39484" rIns="78968" bIns="39484">
            <a:noAutofit/>
          </a:bodyPr>
          <a:lstStyle/>
          <a:p>
            <a:pPr marL="104193" indent="-104193" algn="ctr" fontAlgn="ctr">
              <a:spcBef>
                <a:spcPct val="10000"/>
              </a:spcBef>
            </a:pPr>
            <a:r>
              <a:rPr lang="en-US" sz="1600" u="none" dirty="0">
                <a:latin typeface="Huawei Sans" panose="020C0503030203020204" pitchFamily="34" charset="0"/>
              </a:rPr>
              <a:t>AP</a:t>
            </a:r>
            <a:endParaRPr lang="en-US" altLang="zh-CN" sz="1000" dirty="0">
              <a:latin typeface="Huawei Sans" panose="020C0503030203020204" pitchFamily="34" charset="0"/>
              <a:cs typeface="+mn-ea"/>
              <a:sym typeface="+mn-lt"/>
            </a:endParaRPr>
          </a:p>
        </p:txBody>
      </p:sp>
      <p:grpSp>
        <p:nvGrpSpPr>
          <p:cNvPr id="11" name="Group 162"/>
          <p:cNvGrpSpPr>
            <a:grpSpLocks/>
          </p:cNvGrpSpPr>
          <p:nvPr/>
        </p:nvGrpSpPr>
        <p:grpSpPr bwMode="gray">
          <a:xfrm>
            <a:off x="8044463" y="3397988"/>
            <a:ext cx="1751037" cy="555171"/>
            <a:chOff x="4223" y="2475"/>
            <a:chExt cx="1270" cy="408"/>
          </a:xfrm>
          <a:solidFill>
            <a:schemeClr val="bg1"/>
          </a:solidFill>
        </p:grpSpPr>
        <p:sp>
          <p:nvSpPr>
            <p:cNvPr id="12" name="AutoShape 129" descr="5%"/>
            <p:cNvSpPr>
              <a:spLocks noChangeArrowheads="1"/>
            </p:cNvSpPr>
            <p:nvPr/>
          </p:nvSpPr>
          <p:spPr bwMode="gray">
            <a:xfrm>
              <a:off x="4223" y="2475"/>
              <a:ext cx="1270"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cs typeface="+mn-ea"/>
                <a:sym typeface="+mn-lt"/>
              </a:endParaRPr>
            </a:p>
          </p:txBody>
        </p:sp>
        <p:sp>
          <p:nvSpPr>
            <p:cNvPr id="13" name="Text Box 131"/>
            <p:cNvSpPr txBox="1">
              <a:spLocks noChangeArrowheads="1"/>
            </p:cNvSpPr>
            <p:nvPr/>
          </p:nvSpPr>
          <p:spPr bwMode="gray">
            <a:xfrm>
              <a:off x="4286" y="2566"/>
              <a:ext cx="1144"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u="none" dirty="0">
                  <a:latin typeface="Huawei Sans" panose="020C0503030203020204" pitchFamily="34" charset="0"/>
                </a:rPr>
                <a:t>Transaction</a:t>
              </a:r>
              <a:endParaRPr lang="en-US" altLang="zh-CN" sz="1000" dirty="0">
                <a:latin typeface="Huawei Sans" panose="020C0503030203020204" pitchFamily="34" charset="0"/>
                <a:cs typeface="+mn-ea"/>
                <a:sym typeface="+mn-lt"/>
              </a:endParaRPr>
            </a:p>
          </p:txBody>
        </p:sp>
      </p:grpSp>
      <p:grpSp>
        <p:nvGrpSpPr>
          <p:cNvPr id="14" name="Group 194"/>
          <p:cNvGrpSpPr>
            <a:grpSpLocks/>
          </p:cNvGrpSpPr>
          <p:nvPr/>
        </p:nvGrpSpPr>
        <p:grpSpPr bwMode="gray">
          <a:xfrm>
            <a:off x="8044463" y="4076985"/>
            <a:ext cx="1749658" cy="555171"/>
            <a:chOff x="4223" y="2974"/>
            <a:chExt cx="1269" cy="408"/>
          </a:xfrm>
          <a:solidFill>
            <a:schemeClr val="bg1"/>
          </a:solidFill>
        </p:grpSpPr>
        <p:sp>
          <p:nvSpPr>
            <p:cNvPr id="15" name="AutoShape 133"/>
            <p:cNvSpPr>
              <a:spLocks noChangeArrowheads="1"/>
            </p:cNvSpPr>
            <p:nvPr/>
          </p:nvSpPr>
          <p:spPr bwMode="gray">
            <a:xfrm>
              <a:off x="4223" y="2974"/>
              <a:ext cx="1269"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cs typeface="+mn-ea"/>
                <a:sym typeface="+mn-lt"/>
              </a:endParaRPr>
            </a:p>
          </p:txBody>
        </p:sp>
        <p:sp>
          <p:nvSpPr>
            <p:cNvPr id="16" name="Text Box 135"/>
            <p:cNvSpPr txBox="1">
              <a:spLocks noChangeArrowheads="1"/>
            </p:cNvSpPr>
            <p:nvPr/>
          </p:nvSpPr>
          <p:spPr bwMode="gray">
            <a:xfrm>
              <a:off x="4283" y="3060"/>
              <a:ext cx="1149"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u="none" dirty="0">
                  <a:latin typeface="Huawei Sans" panose="020C0503030203020204" pitchFamily="34" charset="0"/>
                </a:rPr>
                <a:t>Data Link</a:t>
              </a:r>
              <a:endParaRPr lang="en-US" altLang="zh-CN" sz="1000" dirty="0">
                <a:latin typeface="Huawei Sans" panose="020C0503030203020204" pitchFamily="34" charset="0"/>
                <a:cs typeface="+mn-ea"/>
                <a:sym typeface="+mn-lt"/>
              </a:endParaRPr>
            </a:p>
          </p:txBody>
        </p:sp>
      </p:grpSp>
      <p:grpSp>
        <p:nvGrpSpPr>
          <p:cNvPr id="17" name="Group 164"/>
          <p:cNvGrpSpPr>
            <a:grpSpLocks/>
          </p:cNvGrpSpPr>
          <p:nvPr/>
        </p:nvGrpSpPr>
        <p:grpSpPr bwMode="gray">
          <a:xfrm>
            <a:off x="8044463" y="4755981"/>
            <a:ext cx="1751037" cy="555171"/>
            <a:chOff x="4223" y="3473"/>
            <a:chExt cx="1270" cy="408"/>
          </a:xfrm>
          <a:solidFill>
            <a:schemeClr val="bg1"/>
          </a:solidFill>
        </p:grpSpPr>
        <p:sp>
          <p:nvSpPr>
            <p:cNvPr id="18" name="AutoShape 149"/>
            <p:cNvSpPr>
              <a:spLocks noChangeArrowheads="1"/>
            </p:cNvSpPr>
            <p:nvPr/>
          </p:nvSpPr>
          <p:spPr bwMode="gray">
            <a:xfrm>
              <a:off x="4223" y="3473"/>
              <a:ext cx="1270"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cs typeface="+mn-ea"/>
                <a:sym typeface="+mn-lt"/>
              </a:endParaRPr>
            </a:p>
          </p:txBody>
        </p:sp>
        <p:sp>
          <p:nvSpPr>
            <p:cNvPr id="19" name="Text Box 151"/>
            <p:cNvSpPr txBox="1">
              <a:spLocks noChangeArrowheads="1"/>
            </p:cNvSpPr>
            <p:nvPr/>
          </p:nvSpPr>
          <p:spPr bwMode="gray">
            <a:xfrm>
              <a:off x="4287" y="3559"/>
              <a:ext cx="1143"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u="none" dirty="0">
                  <a:latin typeface="Huawei Sans" panose="020C0503030203020204" pitchFamily="34" charset="0"/>
                </a:rPr>
                <a:t>Physical</a:t>
              </a:r>
              <a:endParaRPr lang="en-US" altLang="zh-CN" sz="1000" dirty="0">
                <a:latin typeface="Huawei Sans" panose="020C0503030203020204" pitchFamily="34" charset="0"/>
                <a:cs typeface="+mn-ea"/>
                <a:sym typeface="+mn-lt"/>
              </a:endParaRPr>
            </a:p>
          </p:txBody>
        </p:sp>
      </p:grpSp>
      <p:sp>
        <p:nvSpPr>
          <p:cNvPr id="20" name="AutoShape 158"/>
          <p:cNvSpPr>
            <a:spLocks noChangeArrowheads="1"/>
          </p:cNvSpPr>
          <p:nvPr/>
        </p:nvSpPr>
        <p:spPr bwMode="gray">
          <a:xfrm>
            <a:off x="7356456" y="2286285"/>
            <a:ext cx="3190473" cy="3641271"/>
          </a:xfrm>
          <a:prstGeom prst="roundRect">
            <a:avLst>
              <a:gd name="adj" fmla="val 16667"/>
            </a:avLst>
          </a:prstGeom>
          <a:noFill/>
          <a:ln w="28575">
            <a:solidFill>
              <a:schemeClr val="tx1"/>
            </a:solidFill>
            <a:prstDash val="dash"/>
            <a:round/>
            <a:headEnd/>
            <a:tailEnd/>
          </a:ln>
        </p:spPr>
        <p:txBody>
          <a:bodyPr wrap="square" lIns="78968" tIns="39484" rIns="78968" bIns="39484" anchor="ctr">
            <a:noAutofit/>
          </a:bodyPr>
          <a:lstStyle/>
          <a:p>
            <a:pPr fontAlgn="ctr"/>
            <a:endParaRPr lang="en-US" altLang="zh-CN" dirty="0">
              <a:latin typeface="Huawei Sans" panose="020C0503030203020204" pitchFamily="34" charset="0"/>
              <a:cs typeface="+mn-ea"/>
              <a:sym typeface="+mn-lt"/>
            </a:endParaRPr>
          </a:p>
        </p:txBody>
      </p:sp>
      <p:sp>
        <p:nvSpPr>
          <p:cNvPr id="21" name="Text Box 182"/>
          <p:cNvSpPr txBox="1">
            <a:spLocks noChangeArrowheads="1"/>
          </p:cNvSpPr>
          <p:nvPr/>
        </p:nvSpPr>
        <p:spPr bwMode="gray">
          <a:xfrm>
            <a:off x="7918994" y="1916170"/>
            <a:ext cx="2064019" cy="340179"/>
          </a:xfrm>
          <a:prstGeom prst="rect">
            <a:avLst/>
          </a:prstGeom>
          <a:noFill/>
          <a:ln w="9525">
            <a:noFill/>
            <a:miter lim="800000"/>
            <a:headEnd/>
            <a:tailEnd/>
          </a:ln>
        </p:spPr>
        <p:txBody>
          <a:bodyPr wrap="square" lIns="78968" tIns="39484" rIns="78968" bIns="39484">
            <a:noAutofit/>
          </a:bodyPr>
          <a:lstStyle/>
          <a:p>
            <a:pPr marL="104193" indent="-104193" algn="ctr" fontAlgn="ctr">
              <a:spcBef>
                <a:spcPct val="10000"/>
              </a:spcBef>
            </a:pPr>
            <a:r>
              <a:rPr lang="en-US" sz="1700" b="1" u="none" dirty="0">
                <a:solidFill>
                  <a:schemeClr val="hlink"/>
                </a:solidFill>
                <a:latin typeface="Huawei Sans" panose="020C0503030203020204" pitchFamily="34" charset="0"/>
              </a:rPr>
              <a:t>PCIe Device</a:t>
            </a:r>
          </a:p>
        </p:txBody>
      </p:sp>
      <p:sp>
        <p:nvSpPr>
          <p:cNvPr id="22" name="Text Box 186"/>
          <p:cNvSpPr txBox="1">
            <a:spLocks noChangeArrowheads="1"/>
          </p:cNvSpPr>
          <p:nvPr/>
        </p:nvSpPr>
        <p:spPr bwMode="gray">
          <a:xfrm>
            <a:off x="7794905" y="5927556"/>
            <a:ext cx="751430" cy="295183"/>
          </a:xfrm>
          <a:prstGeom prst="rect">
            <a:avLst/>
          </a:prstGeom>
          <a:noFill/>
          <a:ln w="28575">
            <a:noFill/>
            <a:miter lim="800000"/>
            <a:headEnd/>
            <a:tailEnd/>
          </a:ln>
        </p:spPr>
        <p:txBody>
          <a:bodyPr wrap="square" lIns="78968" tIns="39484" rIns="78968" bIns="39484">
            <a:noAutofit/>
          </a:bodyPr>
          <a:lstStyle/>
          <a:p>
            <a:pPr marL="104193" indent="-104193" algn="r" fontAlgn="ctr">
              <a:spcBef>
                <a:spcPct val="10000"/>
              </a:spcBef>
            </a:pPr>
            <a:r>
              <a:rPr lang="en-US" sz="1400" u="none" dirty="0">
                <a:latin typeface="Huawei Sans" panose="020C0503030203020204" pitchFamily="34" charset="0"/>
              </a:rPr>
              <a:t>Tx</a:t>
            </a:r>
            <a:endParaRPr lang="en-US" altLang="zh-CN" sz="1400" dirty="0">
              <a:latin typeface="Huawei Sans" panose="020C0503030203020204" pitchFamily="34" charset="0"/>
              <a:cs typeface="+mn-ea"/>
              <a:sym typeface="+mn-lt"/>
            </a:endParaRPr>
          </a:p>
        </p:txBody>
      </p:sp>
      <p:sp>
        <p:nvSpPr>
          <p:cNvPr id="23" name="Line 190"/>
          <p:cNvSpPr>
            <a:spLocks noChangeShapeType="1"/>
          </p:cNvSpPr>
          <p:nvPr/>
        </p:nvSpPr>
        <p:spPr bwMode="gray">
          <a:xfrm flipH="1" flipV="1">
            <a:off x="9358429" y="5311153"/>
            <a:ext cx="0" cy="864053"/>
          </a:xfrm>
          <a:prstGeom prst="line">
            <a:avLst/>
          </a:prstGeom>
          <a:noFill/>
          <a:ln w="28575">
            <a:solidFill>
              <a:schemeClr val="tx1"/>
            </a:solidFill>
            <a:round/>
            <a:headEn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cs typeface="+mn-ea"/>
              <a:sym typeface="+mn-lt"/>
            </a:endParaRPr>
          </a:p>
        </p:txBody>
      </p:sp>
      <p:sp>
        <p:nvSpPr>
          <p:cNvPr id="24" name="Line 191"/>
          <p:cNvSpPr>
            <a:spLocks noChangeShapeType="1"/>
          </p:cNvSpPr>
          <p:nvPr/>
        </p:nvSpPr>
        <p:spPr bwMode="gray">
          <a:xfrm flipH="1">
            <a:off x="8544955" y="5311153"/>
            <a:ext cx="0" cy="864053"/>
          </a:xfrm>
          <a:prstGeom prst="line">
            <a:avLst/>
          </a:prstGeom>
          <a:noFill/>
          <a:ln w="28575">
            <a:solidFill>
              <a:schemeClr val="tx1"/>
            </a:solidFill>
            <a:round/>
            <a:headEn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cs typeface="+mn-ea"/>
              <a:sym typeface="+mn-lt"/>
            </a:endParaRPr>
          </a:p>
        </p:txBody>
      </p:sp>
      <p:sp>
        <p:nvSpPr>
          <p:cNvPr id="25" name="Text Box 192"/>
          <p:cNvSpPr txBox="1">
            <a:spLocks noChangeArrowheads="1"/>
          </p:cNvSpPr>
          <p:nvPr/>
        </p:nvSpPr>
        <p:spPr bwMode="gray">
          <a:xfrm>
            <a:off x="9358429" y="5927556"/>
            <a:ext cx="751430" cy="295183"/>
          </a:xfrm>
          <a:prstGeom prst="rect">
            <a:avLst/>
          </a:prstGeom>
          <a:noFill/>
          <a:ln w="28575">
            <a:noFill/>
            <a:miter lim="800000"/>
            <a:headEnd/>
            <a:tailEnd/>
          </a:ln>
        </p:spPr>
        <p:txBody>
          <a:bodyPr wrap="square" lIns="78968" tIns="39484" rIns="78968" bIns="39484">
            <a:noAutofit/>
          </a:bodyPr>
          <a:lstStyle/>
          <a:p>
            <a:pPr marL="104193" indent="-104193" fontAlgn="ctr">
              <a:spcBef>
                <a:spcPct val="10000"/>
              </a:spcBef>
            </a:pPr>
            <a:r>
              <a:rPr lang="en-US" sz="1400" u="none" dirty="0">
                <a:latin typeface="Huawei Sans" panose="020C0503030203020204" pitchFamily="34" charset="0"/>
              </a:rPr>
              <a:t>Rx</a:t>
            </a:r>
          </a:p>
        </p:txBody>
      </p:sp>
      <p:sp>
        <p:nvSpPr>
          <p:cNvPr id="26" name="Line 193"/>
          <p:cNvSpPr>
            <a:spLocks noChangeShapeType="1"/>
          </p:cNvSpPr>
          <p:nvPr/>
        </p:nvSpPr>
        <p:spPr bwMode="gray">
          <a:xfrm flipH="1" flipV="1">
            <a:off x="8919981" y="3026513"/>
            <a:ext cx="0" cy="371475"/>
          </a:xfrm>
          <a:prstGeom prst="line">
            <a:avLst/>
          </a:prstGeom>
          <a:noFill/>
          <a:ln w="28575">
            <a:solidFill>
              <a:schemeClr val="tx1"/>
            </a:solidFill>
            <a:prstDash val="sysDot"/>
            <a:round/>
            <a:headEnd type="triangle" w="med" len="med"/>
            <a:tailEnd type="triangle" w="med" len="med"/>
          </a:ln>
        </p:spPr>
        <p:txBody>
          <a:bodyPr wrap="square" lIns="78968" tIns="39484" rIns="78968" bIns="39484" anchor="ctr">
            <a:noAutofit/>
          </a:bodyPr>
          <a:lstStyle/>
          <a:p>
            <a:pPr fontAlgn="ctr"/>
            <a:endParaRPr lang="en-US" altLang="zh-CN" dirty="0">
              <a:latin typeface="Huawei Sans" panose="020C0503030203020204" pitchFamily="34" charset="0"/>
              <a:cs typeface="+mn-ea"/>
              <a:sym typeface="+mn-lt"/>
            </a:endParaRPr>
          </a:p>
        </p:txBody>
      </p:sp>
      <p:grpSp>
        <p:nvGrpSpPr>
          <p:cNvPr id="27" name="Group 204"/>
          <p:cNvGrpSpPr>
            <a:grpSpLocks/>
          </p:cNvGrpSpPr>
          <p:nvPr/>
        </p:nvGrpSpPr>
        <p:grpSpPr bwMode="auto">
          <a:xfrm>
            <a:off x="3823359" y="4632059"/>
            <a:ext cx="2189486" cy="555171"/>
            <a:chOff x="1456" y="2838"/>
            <a:chExt cx="1588" cy="408"/>
          </a:xfrm>
          <a:solidFill>
            <a:schemeClr val="bg1"/>
          </a:solidFill>
        </p:grpSpPr>
        <p:sp>
          <p:nvSpPr>
            <p:cNvPr id="28" name="AutoShape 196"/>
            <p:cNvSpPr>
              <a:spLocks noChangeArrowheads="1"/>
            </p:cNvSpPr>
            <p:nvPr/>
          </p:nvSpPr>
          <p:spPr bwMode="gray">
            <a:xfrm>
              <a:off x="1456" y="2838"/>
              <a:ext cx="1588"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cs typeface="+mn-ea"/>
                <a:sym typeface="+mn-lt"/>
              </a:endParaRPr>
            </a:p>
          </p:txBody>
        </p:sp>
        <p:sp>
          <p:nvSpPr>
            <p:cNvPr id="29" name="Text Box 198"/>
            <p:cNvSpPr txBox="1">
              <a:spLocks noChangeArrowheads="1"/>
            </p:cNvSpPr>
            <p:nvPr/>
          </p:nvSpPr>
          <p:spPr bwMode="white">
            <a:xfrm>
              <a:off x="1563" y="2929"/>
              <a:ext cx="1430" cy="249"/>
            </a:xfrm>
            <a:prstGeom prst="rect">
              <a:avLst/>
            </a:prstGeom>
            <a:grpFill/>
            <a:ln w="28575">
              <a:noFill/>
              <a:miter lim="800000"/>
              <a:headEnd/>
              <a:tailEnd/>
            </a:ln>
          </p:spPr>
          <p:txBody>
            <a:bodyPr wrap="square">
              <a:noAutofit/>
            </a:bodyPr>
            <a:lstStyle/>
            <a:p>
              <a:pPr marL="104193" indent="-104193" algn="ctr" fontAlgn="ctr">
                <a:spcBef>
                  <a:spcPct val="10000"/>
                </a:spcBef>
              </a:pPr>
              <a:r>
                <a:rPr lang="en-US" sz="1600" u="none" dirty="0">
                  <a:latin typeface="Huawei Sans" panose="020C0503030203020204" pitchFamily="34" charset="0"/>
                </a:rPr>
                <a:t>Logical Sub-Block</a:t>
              </a:r>
              <a:endParaRPr lang="en-US" altLang="zh-CN" sz="1000" dirty="0">
                <a:latin typeface="Huawei Sans" panose="020C0503030203020204" pitchFamily="34" charset="0"/>
                <a:cs typeface="+mn-ea"/>
                <a:sym typeface="+mn-lt"/>
              </a:endParaRPr>
            </a:p>
          </p:txBody>
        </p:sp>
      </p:grpSp>
      <p:grpSp>
        <p:nvGrpSpPr>
          <p:cNvPr id="30" name="Group 203"/>
          <p:cNvGrpSpPr>
            <a:grpSpLocks/>
          </p:cNvGrpSpPr>
          <p:nvPr/>
        </p:nvGrpSpPr>
        <p:grpSpPr bwMode="auto">
          <a:xfrm>
            <a:off x="3823359" y="5309694"/>
            <a:ext cx="2189486" cy="555171"/>
            <a:chOff x="1456" y="3336"/>
            <a:chExt cx="1588" cy="408"/>
          </a:xfrm>
          <a:solidFill>
            <a:schemeClr val="bg1"/>
          </a:solidFill>
        </p:grpSpPr>
        <p:sp>
          <p:nvSpPr>
            <p:cNvPr id="31" name="AutoShape 200"/>
            <p:cNvSpPr>
              <a:spLocks noChangeArrowheads="1"/>
            </p:cNvSpPr>
            <p:nvPr/>
          </p:nvSpPr>
          <p:spPr bwMode="gray">
            <a:xfrm>
              <a:off x="1456" y="3336"/>
              <a:ext cx="1588" cy="408"/>
            </a:xfrm>
            <a:prstGeom prst="roundRect">
              <a:avLst>
                <a:gd name="adj" fmla="val 16667"/>
              </a:avLst>
            </a:prstGeom>
            <a:grpFill/>
            <a:ln w="28575">
              <a:solidFill>
                <a:schemeClr val="tx1"/>
              </a:solidFill>
              <a:round/>
              <a:headEnd/>
              <a:tailEnd/>
            </a:ln>
            <a:effectLst>
              <a:outerShdw dist="107763" dir="2700000" algn="ctr" rotWithShape="0">
                <a:srgbClr val="808080">
                  <a:alpha val="50000"/>
                </a:srgbClr>
              </a:outerShdw>
            </a:effectLst>
          </p:spPr>
          <p:txBody>
            <a:bodyPr wrap="square" anchor="ctr">
              <a:noAutofit/>
            </a:bodyPr>
            <a:lstStyle/>
            <a:p>
              <a:pPr fontAlgn="ctr">
                <a:defRPr/>
              </a:pPr>
              <a:endParaRPr lang="en-US" altLang="zh-CN" dirty="0">
                <a:latin typeface="Huawei Sans" panose="020C0503030203020204" pitchFamily="34" charset="0"/>
                <a:cs typeface="+mn-ea"/>
                <a:sym typeface="+mn-lt"/>
              </a:endParaRPr>
            </a:p>
          </p:txBody>
        </p:sp>
        <p:sp>
          <p:nvSpPr>
            <p:cNvPr id="32" name="Text Box 202"/>
            <p:cNvSpPr txBox="1">
              <a:spLocks noChangeArrowheads="1"/>
            </p:cNvSpPr>
            <p:nvPr/>
          </p:nvSpPr>
          <p:spPr bwMode="white">
            <a:xfrm>
              <a:off x="1537" y="3423"/>
              <a:ext cx="1503" cy="249"/>
            </a:xfrm>
            <a:prstGeom prst="rect">
              <a:avLst/>
            </a:prstGeom>
            <a:grpFill/>
            <a:ln w="28575">
              <a:noFill/>
              <a:miter lim="800000"/>
              <a:headEnd/>
              <a:tailEnd/>
            </a:ln>
          </p:spPr>
          <p:txBody>
            <a:bodyPr wrap="square">
              <a:noAutofit/>
            </a:bodyPr>
            <a:lstStyle/>
            <a:p>
              <a:pPr marL="104193" indent="-104193" algn="ctr" fontAlgn="ctr"/>
              <a:r>
                <a:rPr lang="en-US" sz="1600" u="none" dirty="0">
                  <a:latin typeface="Huawei Sans" panose="020C0503030203020204" pitchFamily="34" charset="0"/>
                </a:rPr>
                <a:t>Electrical Sub-Block</a:t>
              </a:r>
            </a:p>
          </p:txBody>
        </p:sp>
      </p:grpSp>
    </p:spTree>
    <p:extLst>
      <p:ext uri="{BB962C8B-B14F-4D97-AF65-F5344CB8AC3E}">
        <p14:creationId xmlns:p14="http://schemas.microsoft.com/office/powerpoint/2010/main" val="230332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7"/>
                                        </p:tgtEl>
                                      </p:cBhvr>
                                    </p:animEffect>
                                    <p:animScale>
                                      <p:cBhvr>
                                        <p:cTn id="7" dur="500" autoRev="1" fill="hold"/>
                                        <p:tgtEl>
                                          <p:spTgt spid="17"/>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1000" tmFilter="0, 0; .2, .5; .8, .5; 1, 0"/>
                                        <p:tgtEl>
                                          <p:spTgt spid="14"/>
                                        </p:tgtEl>
                                      </p:cBhvr>
                                    </p:animEffect>
                                    <p:animScale>
                                      <p:cBhvr>
                                        <p:cTn id="11" dur="500" autoRev="1" fill="hold"/>
                                        <p:tgtEl>
                                          <p:spTgt spid="14"/>
                                        </p:tgtEl>
                                      </p:cBhvr>
                                      <p:by x="105000" y="105000"/>
                                    </p:animScale>
                                  </p:childTnLst>
                                </p:cTn>
                              </p:par>
                            </p:childTnLst>
                          </p:cTn>
                        </p:par>
                        <p:par>
                          <p:cTn id="12" fill="hold">
                            <p:stCondLst>
                              <p:cond delay="2000"/>
                            </p:stCondLst>
                            <p:childTnLst>
                              <p:par>
                                <p:cTn id="13" presetID="26" presetClass="emph" presetSubtype="0" fill="hold" nodeType="afterEffect">
                                  <p:stCondLst>
                                    <p:cond delay="0"/>
                                  </p:stCondLst>
                                  <p:childTnLst>
                                    <p:animEffect transition="out" filter="fade">
                                      <p:cBhvr>
                                        <p:cTn id="14" dur="1000" tmFilter="0, 0; .2, .5; .8, .5; 1, 0"/>
                                        <p:tgtEl>
                                          <p:spTgt spid="11"/>
                                        </p:tgtEl>
                                      </p:cBhvr>
                                    </p:animEffect>
                                    <p:animScale>
                                      <p:cBhvr>
                                        <p:cTn id="15" dur="500" autoRev="1" fill="hold"/>
                                        <p:tgtEl>
                                          <p:spTgt spid="11"/>
                                        </p:tgtEl>
                                      </p:cBhvr>
                                      <p:by x="105000" y="105000"/>
                                    </p:animScale>
                                  </p:childTnLst>
                                </p:cTn>
                              </p:par>
                            </p:childTnLst>
                          </p:cTn>
                        </p:par>
                        <p:par>
                          <p:cTn id="16" fill="hold">
                            <p:stCondLst>
                              <p:cond delay="3000"/>
                            </p:stCondLst>
                            <p:childTnLst>
                              <p:par>
                                <p:cTn id="17" presetID="26" presetClass="emph" presetSubtype="0" fill="hold" grpId="0" nodeType="afterEffect">
                                  <p:stCondLst>
                                    <p:cond delay="0"/>
                                  </p:stCondLst>
                                  <p:childTnLst>
                                    <p:animEffect transition="out" filter="fade">
                                      <p:cBhvr>
                                        <p:cTn id="18" dur="1000" tmFilter="0, 0; .2, .5; .8, .5; 1, 0"/>
                                        <p:tgtEl>
                                          <p:spTgt spid="8"/>
                                        </p:tgtEl>
                                      </p:cBhvr>
                                    </p:animEffect>
                                    <p:animScale>
                                      <p:cBhvr>
                                        <p:cTn id="19" dur="500" autoRev="1" fill="hold"/>
                                        <p:tgtEl>
                                          <p:spTgt spid="8"/>
                                        </p:tgtEl>
                                      </p:cBhvr>
                                      <p:by x="105000" y="105000"/>
                                    </p:animScale>
                                  </p:childTnLst>
                                </p:cTn>
                              </p:par>
                              <p:par>
                                <p:cTn id="20" presetID="26" presetClass="emph" presetSubtype="0" fill="hold" nodeType="withEffect">
                                  <p:stCondLst>
                                    <p:cond delay="0"/>
                                  </p:stCondLst>
                                  <p:childTnLst>
                                    <p:animEffect transition="out" filter="fade">
                                      <p:cBhvr>
                                        <p:cTn id="21" dur="1000" tmFilter="0, 0; .2, .5; .8, .5; 1, 0"/>
                                        <p:tgtEl>
                                          <p:spTgt spid="11"/>
                                        </p:tgtEl>
                                      </p:cBhvr>
                                    </p:animEffect>
                                    <p:animScale>
                                      <p:cBhvr>
                                        <p:cTn id="22" dur="500" autoRev="1" fill="hold"/>
                                        <p:tgtEl>
                                          <p:spTgt spid="11"/>
                                        </p:tgtEl>
                                      </p:cBhvr>
                                      <p:by x="105000" y="105000"/>
                                    </p:animScale>
                                  </p:childTnLst>
                                </p:cTn>
                              </p:par>
                              <p:par>
                                <p:cTn id="23" presetID="26" presetClass="emph" presetSubtype="0" fill="hold" nodeType="withEffect">
                                  <p:stCondLst>
                                    <p:cond delay="0"/>
                                  </p:stCondLst>
                                  <p:childTnLst>
                                    <p:animEffect transition="out" filter="fade">
                                      <p:cBhvr>
                                        <p:cTn id="24" dur="1000" tmFilter="0, 0; .2, .5; .8, .5; 1, 0"/>
                                        <p:tgtEl>
                                          <p:spTgt spid="14"/>
                                        </p:tgtEl>
                                      </p:cBhvr>
                                    </p:animEffect>
                                    <p:animScale>
                                      <p:cBhvr>
                                        <p:cTn id="25" dur="500" autoRev="1" fill="hold"/>
                                        <p:tgtEl>
                                          <p:spTgt spid="1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17"/>
                                        </p:tgtEl>
                                      </p:cBhvr>
                                    </p:animEffect>
                                    <p:animScale>
                                      <p:cBhvr>
                                        <p:cTn id="28" dur="500" autoRev="1" fill="hold"/>
                                        <p:tgtEl>
                                          <p:spTgt spid="17"/>
                                        </p:tgtEl>
                                      </p:cBhvr>
                                      <p:by x="105000" y="105000"/>
                                    </p:animScale>
                                  </p:childTnLst>
                                </p:cTn>
                              </p:par>
                            </p:childTnLst>
                          </p:cTn>
                        </p:par>
                        <p:par>
                          <p:cTn id="29" fill="hold">
                            <p:stCondLst>
                              <p:cond delay="4000"/>
                            </p:stCondLst>
                            <p:childTnLst>
                              <p:par>
                                <p:cTn id="30" presetID="3" presetClass="entr" presetSubtype="1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1000"/>
                                        <p:tgtEl>
                                          <p:spTgt spid="5"/>
                                        </p:tgtEl>
                                      </p:cBhvr>
                                    </p:animEffect>
                                  </p:childTnLst>
                                </p:cTn>
                              </p:par>
                              <p:par>
                                <p:cTn id="33" presetID="3" presetClass="entr" presetSubtype="1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1000"/>
                                        <p:tgtEl>
                                          <p:spTgt spid="27"/>
                                        </p:tgtEl>
                                      </p:cBhvr>
                                    </p:animEffect>
                                  </p:childTnLst>
                                </p:cTn>
                              </p:par>
                              <p:par>
                                <p:cTn id="36" presetID="3" presetClass="entr" presetSubtype="1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1000"/>
                                        <p:tgtEl>
                                          <p:spTgt spid="30"/>
                                        </p:tgtEl>
                                      </p:cBhvr>
                                    </p:animEffect>
                                  </p:childTnLst>
                                </p:cTn>
                              </p:par>
                            </p:childTnLst>
                          </p:cTn>
                        </p:par>
                        <p:par>
                          <p:cTn id="39" fill="hold">
                            <p:stCondLst>
                              <p:cond delay="5000"/>
                            </p:stCondLst>
                            <p:childTnLst>
                              <p:par>
                                <p:cTn id="40" presetID="26" presetClass="emph" presetSubtype="0" fill="hold" nodeType="afterEffect">
                                  <p:stCondLst>
                                    <p:cond delay="0"/>
                                  </p:stCondLst>
                                  <p:childTnLst>
                                    <p:animEffect transition="out" filter="fade">
                                      <p:cBhvr>
                                        <p:cTn id="41" dur="1000" tmFilter="0, 0; .2, .5; .8, .5; 1, 0"/>
                                        <p:tgtEl>
                                          <p:spTgt spid="30"/>
                                        </p:tgtEl>
                                      </p:cBhvr>
                                    </p:animEffect>
                                    <p:animScale>
                                      <p:cBhvr>
                                        <p:cTn id="42" dur="500" autoRev="1" fill="hold"/>
                                        <p:tgtEl>
                                          <p:spTgt spid="30"/>
                                        </p:tgtEl>
                                      </p:cBhvr>
                                      <p:by x="105000" y="105000"/>
                                    </p:animScale>
                                  </p:childTnLst>
                                </p:cTn>
                              </p:par>
                            </p:childTnLst>
                          </p:cTn>
                        </p:par>
                        <p:par>
                          <p:cTn id="43" fill="hold">
                            <p:stCondLst>
                              <p:cond delay="6000"/>
                            </p:stCondLst>
                            <p:childTnLst>
                              <p:par>
                                <p:cTn id="44" presetID="26" presetClass="emph" presetSubtype="0" fill="hold" nodeType="afterEffect">
                                  <p:stCondLst>
                                    <p:cond delay="0"/>
                                  </p:stCondLst>
                                  <p:childTnLst>
                                    <p:animEffect transition="out" filter="fade">
                                      <p:cBhvr>
                                        <p:cTn id="45" dur="1000" tmFilter="0, 0; .2, .5; .8, .5; 1, 0"/>
                                        <p:tgtEl>
                                          <p:spTgt spid="27"/>
                                        </p:tgtEl>
                                      </p:cBhvr>
                                    </p:animEffect>
                                    <p:animScale>
                                      <p:cBhvr>
                                        <p:cTn id="46" dur="50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NVMe</a:t>
            </a:r>
            <a:endParaRPr lang="en-US" altLang="zh-CN" dirty="0">
              <a:latin typeface="Huawei Sans" panose="020C0503030203020204" pitchFamily="34" charset="0"/>
              <a:sym typeface="+mn-lt"/>
            </a:endParaRPr>
          </a:p>
        </p:txBody>
      </p:sp>
      <p:sp>
        <p:nvSpPr>
          <p:cNvPr id="5" name="文本占位符 4"/>
          <p:cNvSpPr>
            <a:spLocks noGrp="1"/>
          </p:cNvSpPr>
          <p:nvPr>
            <p:ph type="body" sz="quarter" idx="10"/>
          </p:nvPr>
        </p:nvSpPr>
        <p:spPr>
          <a:xfrm>
            <a:off x="455612" y="1052515"/>
            <a:ext cx="11293476" cy="2500310"/>
          </a:xfrm>
        </p:spPr>
        <p:txBody>
          <a:bodyPr wrap="square" anchor="ctr">
            <a:noAutofit/>
          </a:bodyPr>
          <a:lstStyle/>
          <a:p>
            <a:pPr>
              <a:lnSpc>
                <a:spcPct val="120000"/>
              </a:lnSpc>
              <a:spcBef>
                <a:spcPts val="300"/>
              </a:spcBef>
            </a:pPr>
            <a:r>
              <a:rPr lang="en-US" u="none" dirty="0">
                <a:latin typeface="Huawei Sans" panose="020C0503030203020204" pitchFamily="34" charset="0"/>
              </a:rPr>
              <a:t>NVMe is short for Non-Volatile Memory Express.</a:t>
            </a:r>
            <a:endParaRPr lang="en-US" altLang="zh-CN" dirty="0">
              <a:latin typeface="Huawei Sans" panose="020C0503030203020204" pitchFamily="34" charset="0"/>
              <a:sym typeface="+mn-lt"/>
            </a:endParaRPr>
          </a:p>
          <a:p>
            <a:pPr>
              <a:lnSpc>
                <a:spcPct val="120000"/>
              </a:lnSpc>
              <a:spcBef>
                <a:spcPts val="300"/>
              </a:spcBef>
            </a:pPr>
            <a:r>
              <a:rPr lang="en-US" u="none" dirty="0">
                <a:latin typeface="Huawei Sans" panose="020C0503030203020204" pitchFamily="34" charset="0"/>
              </a:rPr>
              <a:t>The NVMe standard is oriented to PCIe SSDs. Direct connection from the native PCIe channel to the CPU can avoid the latency caused by communication between the external controller (PCH) of the SATA and SAS interface and the CPU.</a:t>
            </a:r>
            <a:endParaRPr lang="en-US" altLang="zh-CN" dirty="0">
              <a:latin typeface="Huawei Sans" panose="020C0503030203020204" pitchFamily="34" charset="0"/>
              <a:sym typeface="+mn-lt"/>
            </a:endParaRPr>
          </a:p>
          <a:p>
            <a:pPr>
              <a:lnSpc>
                <a:spcPct val="120000"/>
              </a:lnSpc>
              <a:spcBef>
                <a:spcPts val="300"/>
              </a:spcBef>
            </a:pPr>
            <a:r>
              <a:rPr lang="en-US" u="none" dirty="0">
                <a:latin typeface="Huawei Sans" panose="020C0503030203020204" pitchFamily="34" charset="0"/>
              </a:rPr>
              <a:t>PCIe is an interface form and a bus standard, and NVMe is a standard interface protocol customized for PCIe SSDs.</a:t>
            </a:r>
            <a:endParaRPr lang="en-US" altLang="zh-CN" dirty="0">
              <a:latin typeface="Huawei Sans" panose="020C0503030203020204" pitchFamily="34" charset="0"/>
              <a:sym typeface="+mn-lt"/>
            </a:endParaRPr>
          </a:p>
        </p:txBody>
      </p:sp>
      <p:pic>
        <p:nvPicPr>
          <p:cNvPr id="6" name="图片 5"/>
          <p:cNvPicPr>
            <a:picLocks noChangeAspect="1"/>
          </p:cNvPicPr>
          <p:nvPr/>
        </p:nvPicPr>
        <p:blipFill>
          <a:blip r:embed="rId3"/>
          <a:stretch>
            <a:fillRect/>
          </a:stretch>
        </p:blipFill>
        <p:spPr>
          <a:xfrm>
            <a:off x="2923690" y="3828923"/>
            <a:ext cx="6344620" cy="2257552"/>
          </a:xfrm>
          <a:prstGeom prst="rect">
            <a:avLst/>
          </a:prstGeom>
        </p:spPr>
      </p:pic>
    </p:spTree>
    <p:extLst>
      <p:ext uri="{BB962C8B-B14F-4D97-AF65-F5344CB8AC3E}">
        <p14:creationId xmlns:p14="http://schemas.microsoft.com/office/powerpoint/2010/main" val="2497174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NVMe Protocol Stack</a:t>
            </a:r>
            <a:endParaRPr lang="en-US" altLang="zh-CN" dirty="0">
              <a:latin typeface="Huawei Sans" panose="020C0503030203020204" pitchFamily="34" charset="0"/>
              <a:sym typeface="+mn-lt"/>
            </a:endParaRPr>
          </a:p>
        </p:txBody>
      </p:sp>
      <p:grpSp>
        <p:nvGrpSpPr>
          <p:cNvPr id="6" name="组合 5"/>
          <p:cNvGrpSpPr/>
          <p:nvPr/>
        </p:nvGrpSpPr>
        <p:grpSpPr bwMode="gray">
          <a:xfrm>
            <a:off x="775636" y="1203540"/>
            <a:ext cx="10711514" cy="4923419"/>
            <a:chOff x="699795" y="1220755"/>
            <a:chExt cx="10711514" cy="4923419"/>
          </a:xfrm>
        </p:grpSpPr>
        <p:sp>
          <p:nvSpPr>
            <p:cNvPr id="7" name="矩形 3"/>
            <p:cNvSpPr/>
            <p:nvPr/>
          </p:nvSpPr>
          <p:spPr bwMode="gray">
            <a:xfrm>
              <a:off x="5818603" y="1360131"/>
              <a:ext cx="1377810" cy="4311815"/>
            </a:xfrm>
            <a:prstGeom prst="rect">
              <a:avLst/>
            </a:prstGeom>
            <a:solidFill>
              <a:schemeClr val="tx1">
                <a:lumMod val="10000"/>
                <a:lumOff val="90000"/>
              </a:schemeClr>
            </a:solidFill>
            <a:ln>
              <a:noFill/>
            </a:ln>
          </p:spPr>
          <p:txBody>
            <a:bodyPr vert="horz" wrap="square" lIns="121920" tIns="60960" rIns="121920" bIns="60960" numCol="1" rtlCol="0" anchor="t" anchorCtr="0" compatLnSpc="1">
              <a:prstTxWarp prst="textNoShape">
                <a:avLst/>
              </a:prstTxWarp>
              <a:noAutofit/>
            </a:bodyPr>
            <a:lstStyle/>
            <a:p>
              <a:pPr defTabSz="1219170" fontAlgn="ctr">
                <a:spcBef>
                  <a:spcPct val="0"/>
                </a:spcBef>
                <a:spcAft>
                  <a:spcPct val="0"/>
                </a:spcAft>
              </a:pPr>
              <a:endParaRPr lang="en-US" sz="1867" dirty="0">
                <a:solidFill>
                  <a:srgbClr val="1D1D1A"/>
                </a:solidFill>
                <a:latin typeface="Huawei Sans" panose="020C0503030203020204" pitchFamily="34" charset="0"/>
                <a:cs typeface="+mn-ea"/>
                <a:sym typeface="+mn-lt"/>
              </a:endParaRPr>
            </a:p>
          </p:txBody>
        </p:sp>
        <p:sp>
          <p:nvSpPr>
            <p:cNvPr id="8" name="Content Placeholder 2"/>
            <p:cNvSpPr txBox="1">
              <a:spLocks/>
            </p:cNvSpPr>
            <p:nvPr/>
          </p:nvSpPr>
          <p:spPr bwMode="gray">
            <a:xfrm>
              <a:off x="6010017" y="1403869"/>
              <a:ext cx="5401292" cy="627920"/>
            </a:xfrm>
            <a:prstGeom prst="rect">
              <a:avLst/>
            </a:prstGeom>
            <a:noFill/>
          </p:spPr>
          <p:txBody>
            <a:bodyPr vert="horz" wrap="square" lIns="0" tIns="0" rIns="0" bIns="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9pPr>
            </a:lstStyle>
            <a:p>
              <a:pPr marL="0" indent="0" algn="ctr" fontAlgn="ctr">
                <a:lnSpc>
                  <a:spcPct val="120000"/>
                </a:lnSpc>
                <a:buFont typeface="Arial" pitchFamily="34" charset="0"/>
                <a:buNone/>
              </a:pPr>
              <a:r>
                <a:rPr lang="en-US" b="1" dirty="0">
                  <a:solidFill>
                    <a:srgbClr val="C00000"/>
                  </a:solidFill>
                  <a:latin typeface="Huawei Sans" panose="020C0503030203020204" pitchFamily="34" charset="0"/>
                </a:rPr>
                <a:t>Reduced interaction</a:t>
              </a:r>
              <a:r>
                <a:rPr lang="en-US" u="none" dirty="0">
                  <a:solidFill>
                    <a:srgbClr val="C00000"/>
                  </a:solidFill>
                  <a:latin typeface="Huawei Sans" panose="020C0503030203020204" pitchFamily="34" charset="0"/>
                </a:rPr>
                <a:t>: </a:t>
              </a:r>
              <a:r>
                <a:rPr lang="en-US" u="none" dirty="0">
                  <a:latin typeface="Huawei Sans" panose="020C0503030203020204" pitchFamily="34" charset="0"/>
                </a:rPr>
                <a:t>The number of communication interactions is reduced </a:t>
              </a:r>
              <a:r>
                <a:rPr lang="en-US" b="1" u="none" dirty="0">
                  <a:solidFill>
                    <a:srgbClr val="C00000"/>
                  </a:solidFill>
                  <a:latin typeface="Huawei Sans" panose="020C0503030203020204" pitchFamily="34" charset="0"/>
                </a:rPr>
                <a:t>from 4 to 2</a:t>
              </a:r>
              <a:r>
                <a:rPr lang="en-US" u="none" dirty="0">
                  <a:latin typeface="Huawei Sans" panose="020C0503030203020204" pitchFamily="34" charset="0"/>
                </a:rPr>
                <a:t>, reducing the latency.</a:t>
              </a:r>
              <a:endParaRPr lang="en-US" altLang="zh-CN" dirty="0">
                <a:solidFill>
                  <a:srgbClr val="1D1D1A"/>
                </a:solidFill>
                <a:latin typeface="Huawei Sans" panose="020C0503030203020204" pitchFamily="34" charset="0"/>
                <a:cs typeface="+mn-ea"/>
                <a:sym typeface="+mn-lt"/>
              </a:endParaRPr>
            </a:p>
          </p:txBody>
        </p:sp>
        <p:sp>
          <p:nvSpPr>
            <p:cNvPr id="9" name="圆角矩形 9"/>
            <p:cNvSpPr/>
            <p:nvPr/>
          </p:nvSpPr>
          <p:spPr bwMode="gray">
            <a:xfrm>
              <a:off x="6635258" y="2253725"/>
              <a:ext cx="1035269" cy="309879"/>
            </a:xfrm>
            <a:prstGeom prst="roundRect">
              <a:avLst/>
            </a:prstGeom>
            <a:noFill/>
            <a:ln w="19050">
              <a:solidFill>
                <a:srgbClr val="C00000"/>
              </a:solidFill>
            </a:ln>
            <a:effectLst/>
            <a:extLst/>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rtlCol="0" anchor="ctr" anchorCtr="0" compatLnSpc="1">
              <a:prstTxWarp prst="textNoShape">
                <a:avLst/>
              </a:prstTxWarp>
              <a:noAutofit/>
            </a:bodyPr>
            <a:lstStyle/>
            <a:p>
              <a:pPr algn="ctr" defTabSz="1219170" fontAlgn="ctr">
                <a:spcBef>
                  <a:spcPct val="0"/>
                </a:spcBef>
                <a:spcAft>
                  <a:spcPct val="0"/>
                </a:spcAft>
                <a:buClr>
                  <a:srgbClr val="CC9900"/>
                </a:buClr>
              </a:pPr>
              <a:r>
                <a:rPr lang="en-US" sz="1200" u="none" dirty="0">
                  <a:solidFill>
                    <a:srgbClr val="1D1D1A"/>
                  </a:solidFill>
                  <a:latin typeface="Huawei Sans" panose="020C0503030203020204" pitchFamily="34" charset="0"/>
                </a:rPr>
                <a:t>Controller</a:t>
              </a:r>
              <a:endParaRPr lang="en-US" altLang="zh-CN" sz="1200" dirty="0">
                <a:solidFill>
                  <a:srgbClr val="1D1D1A"/>
                </a:solidFill>
                <a:latin typeface="Huawei Sans" panose="020C0503030203020204" pitchFamily="34" charset="0"/>
                <a:cs typeface="+mn-ea"/>
                <a:sym typeface="+mn-lt"/>
              </a:endParaRPr>
            </a:p>
          </p:txBody>
        </p:sp>
        <p:sp>
          <p:nvSpPr>
            <p:cNvPr id="10" name="圆角矩形 9"/>
            <p:cNvSpPr/>
            <p:nvPr/>
          </p:nvSpPr>
          <p:spPr bwMode="gray">
            <a:xfrm>
              <a:off x="9807354" y="2253726"/>
              <a:ext cx="870799" cy="309536"/>
            </a:xfrm>
            <a:prstGeom prst="roundRect">
              <a:avLst/>
            </a:prstGeom>
            <a:noFill/>
            <a:ln w="19050">
              <a:solidFill>
                <a:srgbClr val="C00000"/>
              </a:solidFill>
            </a:ln>
            <a:effectLst/>
            <a:extLst/>
          </p:spPr>
          <p:style>
            <a:lnRef idx="3">
              <a:schemeClr val="lt1"/>
            </a:lnRef>
            <a:fillRef idx="1">
              <a:schemeClr val="accent1"/>
            </a:fillRef>
            <a:effectRef idx="1">
              <a:schemeClr val="accent1"/>
            </a:effectRef>
            <a:fontRef idx="minor">
              <a:schemeClr val="lt1"/>
            </a:fontRef>
          </p:style>
          <p:txBody>
            <a:bodyPr vert="horz" wrap="square" lIns="121920" tIns="60960" rIns="121920" bIns="60960" numCol="1" rtlCol="0" anchor="ctr" anchorCtr="0" compatLnSpc="1">
              <a:prstTxWarp prst="textNoShape">
                <a:avLst/>
              </a:prstTxWarp>
              <a:noAutofit/>
            </a:bodyPr>
            <a:lstStyle/>
            <a:p>
              <a:pPr algn="ctr" defTabSz="1219170" fontAlgn="ctr">
                <a:spcBef>
                  <a:spcPct val="0"/>
                </a:spcBef>
                <a:spcAft>
                  <a:spcPct val="0"/>
                </a:spcAft>
                <a:buClr>
                  <a:srgbClr val="CC9900"/>
                </a:buClr>
              </a:pPr>
              <a:r>
                <a:rPr lang="en-US" sz="1200" u="none" dirty="0">
                  <a:solidFill>
                    <a:srgbClr val="1D1D1A"/>
                  </a:solidFill>
                  <a:latin typeface="Huawei Sans" panose="020C0503030203020204" pitchFamily="34" charset="0"/>
                </a:rPr>
                <a:t>SSD</a:t>
              </a:r>
              <a:endParaRPr lang="en-US" altLang="zh-CN" sz="1200" dirty="0">
                <a:solidFill>
                  <a:srgbClr val="1D1D1A"/>
                </a:solidFill>
                <a:latin typeface="Huawei Sans" panose="020C0503030203020204" pitchFamily="34" charset="0"/>
                <a:cs typeface="+mn-ea"/>
                <a:sym typeface="+mn-lt"/>
              </a:endParaRPr>
            </a:p>
          </p:txBody>
        </p:sp>
        <p:sp>
          <p:nvSpPr>
            <p:cNvPr id="11" name="TextBox 131"/>
            <p:cNvSpPr txBox="1"/>
            <p:nvPr/>
          </p:nvSpPr>
          <p:spPr bwMode="gray">
            <a:xfrm>
              <a:off x="7978775" y="3652013"/>
              <a:ext cx="1942659" cy="276999"/>
            </a:xfrm>
            <a:prstGeom prst="rect">
              <a:avLst/>
            </a:prstGeom>
            <a:noFill/>
          </p:spPr>
          <p:txBody>
            <a:bodyPr wrap="square" rtlCol="0">
              <a:noAutofit/>
            </a:bodyPr>
            <a:lstStyle/>
            <a:p>
              <a:pPr fontAlgn="ctr"/>
              <a:r>
                <a:rPr lang="en-US" sz="1200" u="none" dirty="0">
                  <a:solidFill>
                    <a:srgbClr val="1D1D1A"/>
                  </a:solidFill>
                  <a:latin typeface="Huawei Sans" panose="020C0503030203020204" pitchFamily="34" charset="0"/>
                </a:rPr>
                <a:t>4. Response feedback</a:t>
              </a:r>
              <a:endParaRPr lang="en-US" sz="1200" dirty="0">
                <a:solidFill>
                  <a:srgbClr val="1D1D1A"/>
                </a:solidFill>
                <a:latin typeface="Huawei Sans" panose="020C0503030203020204" pitchFamily="34" charset="0"/>
                <a:cs typeface="+mn-ea"/>
                <a:sym typeface="+mn-lt"/>
              </a:endParaRPr>
            </a:p>
          </p:txBody>
        </p:sp>
        <p:sp>
          <p:nvSpPr>
            <p:cNvPr id="12" name="TextBox 132"/>
            <p:cNvSpPr txBox="1"/>
            <p:nvPr/>
          </p:nvSpPr>
          <p:spPr bwMode="gray">
            <a:xfrm>
              <a:off x="7978775" y="2496211"/>
              <a:ext cx="2046889" cy="276999"/>
            </a:xfrm>
            <a:prstGeom prst="rect">
              <a:avLst/>
            </a:prstGeom>
            <a:noFill/>
          </p:spPr>
          <p:txBody>
            <a:bodyPr wrap="square" rtlCol="0">
              <a:noAutofit/>
            </a:bodyPr>
            <a:lstStyle/>
            <a:p>
              <a:pPr fontAlgn="ctr"/>
              <a:r>
                <a:rPr lang="en-US" sz="1200" u="none" dirty="0">
                  <a:solidFill>
                    <a:srgbClr val="1D1D1A"/>
                  </a:solidFill>
                  <a:latin typeface="Huawei Sans" panose="020C0503030203020204" pitchFamily="34" charset="0"/>
                </a:rPr>
                <a:t>1. Transfer command</a:t>
              </a:r>
              <a:endParaRPr lang="en-US" sz="1200" dirty="0">
                <a:solidFill>
                  <a:srgbClr val="1D1D1A"/>
                </a:solidFill>
                <a:latin typeface="Huawei Sans" panose="020C0503030203020204" pitchFamily="34" charset="0"/>
                <a:cs typeface="+mn-ea"/>
                <a:sym typeface="+mn-lt"/>
              </a:endParaRPr>
            </a:p>
          </p:txBody>
        </p:sp>
        <p:sp>
          <p:nvSpPr>
            <p:cNvPr id="13" name="TextBox 133"/>
            <p:cNvSpPr txBox="1"/>
            <p:nvPr/>
          </p:nvSpPr>
          <p:spPr bwMode="gray">
            <a:xfrm>
              <a:off x="7978775" y="3287908"/>
              <a:ext cx="1415950" cy="276999"/>
            </a:xfrm>
            <a:prstGeom prst="rect">
              <a:avLst/>
            </a:prstGeom>
            <a:noFill/>
          </p:spPr>
          <p:txBody>
            <a:bodyPr wrap="square" rtlCol="0">
              <a:noAutofit/>
            </a:bodyPr>
            <a:lstStyle/>
            <a:p>
              <a:pPr fontAlgn="ctr"/>
              <a:r>
                <a:rPr lang="en-US" sz="1200" u="none" dirty="0">
                  <a:solidFill>
                    <a:srgbClr val="1D1D1A"/>
                  </a:solidFill>
                  <a:latin typeface="Huawei Sans" panose="020C0503030203020204" pitchFamily="34" charset="0"/>
                </a:rPr>
                <a:t>3. Transfer data</a:t>
              </a:r>
            </a:p>
          </p:txBody>
        </p:sp>
        <p:sp>
          <p:nvSpPr>
            <p:cNvPr id="14" name="TextBox 134"/>
            <p:cNvSpPr txBox="1"/>
            <p:nvPr/>
          </p:nvSpPr>
          <p:spPr bwMode="gray">
            <a:xfrm>
              <a:off x="7978775" y="2880321"/>
              <a:ext cx="2145948" cy="276999"/>
            </a:xfrm>
            <a:prstGeom prst="rect">
              <a:avLst/>
            </a:prstGeom>
            <a:noFill/>
          </p:spPr>
          <p:txBody>
            <a:bodyPr wrap="square" rtlCol="0">
              <a:noAutofit/>
            </a:bodyPr>
            <a:lstStyle/>
            <a:p>
              <a:pPr fontAlgn="ctr"/>
              <a:r>
                <a:rPr lang="en-US" sz="1200" u="none" dirty="0">
                  <a:solidFill>
                    <a:srgbClr val="1D1D1A"/>
                  </a:solidFill>
                  <a:latin typeface="Huawei Sans" panose="020C0503030203020204" pitchFamily="34" charset="0"/>
                </a:rPr>
                <a:t>2. Ready to transfer</a:t>
              </a:r>
            </a:p>
          </p:txBody>
        </p:sp>
        <p:cxnSp>
          <p:nvCxnSpPr>
            <p:cNvPr id="15" name="Straight Connector 136"/>
            <p:cNvCxnSpPr/>
            <p:nvPr/>
          </p:nvCxnSpPr>
          <p:spPr bwMode="gray">
            <a:xfrm>
              <a:off x="6964225" y="2563606"/>
              <a:ext cx="0" cy="25149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38"/>
            <p:cNvCxnSpPr/>
            <p:nvPr/>
          </p:nvCxnSpPr>
          <p:spPr bwMode="gray">
            <a:xfrm>
              <a:off x="10153622" y="2563606"/>
              <a:ext cx="0" cy="25149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Arrow Connector 140"/>
            <p:cNvCxnSpPr/>
            <p:nvPr/>
          </p:nvCxnSpPr>
          <p:spPr bwMode="gray">
            <a:xfrm flipV="1">
              <a:off x="6959569" y="2785199"/>
              <a:ext cx="3194052" cy="321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41"/>
            <p:cNvCxnSpPr/>
            <p:nvPr/>
          </p:nvCxnSpPr>
          <p:spPr bwMode="gray">
            <a:xfrm flipV="1">
              <a:off x="6914938" y="3602927"/>
              <a:ext cx="3262204" cy="159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42"/>
            <p:cNvCxnSpPr/>
            <p:nvPr/>
          </p:nvCxnSpPr>
          <p:spPr bwMode="gray">
            <a:xfrm flipH="1">
              <a:off x="6964225" y="3210514"/>
              <a:ext cx="3207535" cy="102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44"/>
            <p:cNvCxnSpPr/>
            <p:nvPr/>
          </p:nvCxnSpPr>
          <p:spPr bwMode="gray">
            <a:xfrm flipH="1">
              <a:off x="6914938" y="4019580"/>
              <a:ext cx="3262205" cy="118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146"/>
            <p:cNvCxnSpPr/>
            <p:nvPr/>
          </p:nvCxnSpPr>
          <p:spPr bwMode="gray">
            <a:xfrm flipV="1">
              <a:off x="6959569" y="4622979"/>
              <a:ext cx="3194053" cy="1041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148"/>
            <p:cNvCxnSpPr/>
            <p:nvPr/>
          </p:nvCxnSpPr>
          <p:spPr bwMode="gray">
            <a:xfrm flipH="1" flipV="1">
              <a:off x="6959569" y="5121608"/>
              <a:ext cx="3191494"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66"/>
            <p:cNvSpPr txBox="1"/>
            <p:nvPr/>
          </p:nvSpPr>
          <p:spPr bwMode="gray">
            <a:xfrm>
              <a:off x="7781736" y="4215186"/>
              <a:ext cx="2395407" cy="307777"/>
            </a:xfrm>
            <a:prstGeom prst="rect">
              <a:avLst/>
            </a:prstGeom>
            <a:noFill/>
            <a:ln>
              <a:noFill/>
            </a:ln>
          </p:spPr>
          <p:txBody>
            <a:bodyPr wrap="square" rtlCol="0">
              <a:noAutofit/>
            </a:bodyPr>
            <a:lstStyle/>
            <a:p>
              <a:pPr fontAlgn="ctr"/>
              <a:r>
                <a:rPr lang="en-US" sz="1400" u="none" dirty="0">
                  <a:solidFill>
                    <a:srgbClr val="C00000"/>
                  </a:solidFill>
                  <a:latin typeface="Huawei Sans" panose="020C0503030203020204" pitchFamily="34" charset="0"/>
                </a:rPr>
                <a:t>1. NVMe write command</a:t>
              </a:r>
              <a:endParaRPr lang="en-US" sz="1400" dirty="0">
                <a:solidFill>
                  <a:srgbClr val="C00000"/>
                </a:solidFill>
                <a:latin typeface="Huawei Sans" panose="020C0503030203020204" pitchFamily="34" charset="0"/>
                <a:cs typeface="+mn-ea"/>
                <a:sym typeface="+mn-lt"/>
              </a:endParaRPr>
            </a:p>
          </p:txBody>
        </p:sp>
        <p:sp>
          <p:nvSpPr>
            <p:cNvPr id="24" name="TextBox 67"/>
            <p:cNvSpPr txBox="1"/>
            <p:nvPr/>
          </p:nvSpPr>
          <p:spPr bwMode="gray">
            <a:xfrm>
              <a:off x="7781736" y="4736221"/>
              <a:ext cx="2187403" cy="307777"/>
            </a:xfrm>
            <a:prstGeom prst="rect">
              <a:avLst/>
            </a:prstGeom>
            <a:noFill/>
            <a:ln>
              <a:noFill/>
            </a:ln>
          </p:spPr>
          <p:txBody>
            <a:bodyPr wrap="square" rtlCol="0">
              <a:noAutofit/>
            </a:bodyPr>
            <a:lstStyle/>
            <a:p>
              <a:pPr fontAlgn="ctr"/>
              <a:r>
                <a:rPr lang="en-US" sz="1400" u="none" dirty="0">
                  <a:solidFill>
                    <a:srgbClr val="C00000"/>
                  </a:solidFill>
                  <a:latin typeface="Huawei Sans" panose="020C0503030203020204" pitchFamily="34" charset="0"/>
                </a:rPr>
                <a:t>2. NVMe write finished</a:t>
              </a:r>
              <a:endParaRPr lang="en-US" sz="1400" dirty="0">
                <a:solidFill>
                  <a:srgbClr val="C00000"/>
                </a:solidFill>
                <a:latin typeface="Huawei Sans" panose="020C0503030203020204" pitchFamily="34" charset="0"/>
                <a:cs typeface="+mn-ea"/>
                <a:sym typeface="+mn-lt"/>
              </a:endParaRPr>
            </a:p>
          </p:txBody>
        </p:sp>
        <p:cxnSp>
          <p:nvCxnSpPr>
            <p:cNvPr id="25" name="Straight Connector 82"/>
            <p:cNvCxnSpPr/>
            <p:nvPr/>
          </p:nvCxnSpPr>
          <p:spPr bwMode="gray">
            <a:xfrm>
              <a:off x="6316309" y="4224708"/>
              <a:ext cx="4493832"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84"/>
            <p:cNvSpPr txBox="1"/>
            <p:nvPr/>
          </p:nvSpPr>
          <p:spPr bwMode="gray">
            <a:xfrm>
              <a:off x="6203979" y="3107792"/>
              <a:ext cx="1421918" cy="318101"/>
            </a:xfrm>
            <a:prstGeom prst="rect">
              <a:avLst/>
            </a:prstGeom>
            <a:noFill/>
          </p:spPr>
          <p:txBody>
            <a:bodyPr wrap="square" rtlCol="0">
              <a:noAutofit/>
            </a:bodyPr>
            <a:lstStyle/>
            <a:p>
              <a:pPr fontAlgn="ctr"/>
              <a:r>
                <a:rPr lang="en-US" sz="1467" b="1" u="none" dirty="0">
                  <a:solidFill>
                    <a:srgbClr val="C00000"/>
                  </a:solidFill>
                  <a:latin typeface="Huawei Sans" panose="020C0503030203020204" pitchFamily="34" charset="0"/>
                </a:rPr>
                <a:t>SAS</a:t>
              </a:r>
              <a:endParaRPr lang="en-US" altLang="zh-CN" sz="1467" b="1" dirty="0">
                <a:solidFill>
                  <a:srgbClr val="C00000"/>
                </a:solidFill>
                <a:latin typeface="Huawei Sans" panose="020C0503030203020204" pitchFamily="34" charset="0"/>
                <a:cs typeface="+mn-ea"/>
                <a:sym typeface="+mn-lt"/>
              </a:endParaRPr>
            </a:p>
          </p:txBody>
        </p:sp>
        <p:sp>
          <p:nvSpPr>
            <p:cNvPr id="27" name="TextBox 85"/>
            <p:cNvSpPr txBox="1"/>
            <p:nvPr/>
          </p:nvSpPr>
          <p:spPr bwMode="gray">
            <a:xfrm>
              <a:off x="6248612" y="4652757"/>
              <a:ext cx="1421918" cy="318101"/>
            </a:xfrm>
            <a:prstGeom prst="rect">
              <a:avLst/>
            </a:prstGeom>
            <a:noFill/>
          </p:spPr>
          <p:txBody>
            <a:bodyPr wrap="square" rtlCol="0">
              <a:noAutofit/>
            </a:bodyPr>
            <a:lstStyle/>
            <a:p>
              <a:pPr fontAlgn="ctr"/>
              <a:r>
                <a:rPr lang="en-US" sz="1467" b="1" u="none" dirty="0">
                  <a:solidFill>
                    <a:srgbClr val="C00000"/>
                  </a:solidFill>
                  <a:latin typeface="Huawei Sans" panose="020C0503030203020204" pitchFamily="34" charset="0"/>
                </a:rPr>
                <a:t>NVMe</a:t>
              </a:r>
              <a:endParaRPr lang="en-US" altLang="zh-CN" sz="1467" b="1" dirty="0">
                <a:solidFill>
                  <a:srgbClr val="C00000"/>
                </a:solidFill>
                <a:latin typeface="Huawei Sans" panose="020C0503030203020204" pitchFamily="34" charset="0"/>
                <a:cs typeface="+mn-ea"/>
                <a:sym typeface="+mn-lt"/>
              </a:endParaRPr>
            </a:p>
          </p:txBody>
        </p:sp>
        <p:sp>
          <p:nvSpPr>
            <p:cNvPr id="28" name="Rectangle 106"/>
            <p:cNvSpPr/>
            <p:nvPr/>
          </p:nvSpPr>
          <p:spPr bwMode="gray">
            <a:xfrm>
              <a:off x="2798306" y="1768848"/>
              <a:ext cx="1808909" cy="3926469"/>
            </a:xfrm>
            <a:prstGeom prst="rect">
              <a:avLst/>
            </a:prstGeom>
            <a:solidFill>
              <a:srgbClr val="C00000"/>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fontAlgn="ctr"/>
              <a:endParaRPr lang="en-US" sz="1867" dirty="0">
                <a:solidFill>
                  <a:srgbClr val="1D1D1A"/>
                </a:solidFill>
                <a:latin typeface="Huawei Sans" panose="020C0503030203020204" pitchFamily="34" charset="0"/>
                <a:cs typeface="+mn-ea"/>
                <a:sym typeface="+mn-lt"/>
              </a:endParaRPr>
            </a:p>
          </p:txBody>
        </p:sp>
        <p:sp>
          <p:nvSpPr>
            <p:cNvPr id="29" name="Rectangle 1"/>
            <p:cNvSpPr/>
            <p:nvPr/>
          </p:nvSpPr>
          <p:spPr bwMode="gray">
            <a:xfrm>
              <a:off x="989196" y="1736830"/>
              <a:ext cx="1808909" cy="3926469"/>
            </a:xfrm>
            <a:prstGeom prst="rect">
              <a:avLst/>
            </a:prstGeom>
            <a:solidFill>
              <a:schemeClr val="tx1">
                <a:lumMod val="10000"/>
                <a:lumOff val="90000"/>
              </a:schemeClr>
            </a:solidFill>
            <a:ln>
              <a:noFill/>
            </a:ln>
          </p:spPr>
          <p:style>
            <a:lnRef idx="1">
              <a:schemeClr val="dk1"/>
            </a:lnRef>
            <a:fillRef idx="2">
              <a:schemeClr val="dk1"/>
            </a:fillRef>
            <a:effectRef idx="1">
              <a:schemeClr val="dk1"/>
            </a:effectRef>
            <a:fontRef idx="minor">
              <a:schemeClr val="dk1"/>
            </a:fontRef>
          </p:style>
          <p:txBody>
            <a:bodyPr wrap="square" rtlCol="0" anchor="ctr">
              <a:noAutofit/>
            </a:bodyPr>
            <a:lstStyle/>
            <a:p>
              <a:pPr algn="ctr" fontAlgn="ctr"/>
              <a:endParaRPr lang="en-US" sz="1867" dirty="0">
                <a:solidFill>
                  <a:srgbClr val="1D1D1A"/>
                </a:solidFill>
                <a:latin typeface="Huawei Sans" panose="020C0503030203020204" pitchFamily="34" charset="0"/>
                <a:cs typeface="+mn-ea"/>
                <a:sym typeface="+mn-lt"/>
              </a:endParaRPr>
            </a:p>
          </p:txBody>
        </p:sp>
        <p:sp>
          <p:nvSpPr>
            <p:cNvPr id="30" name="TextBox 20"/>
            <p:cNvSpPr txBox="1"/>
            <p:nvPr/>
          </p:nvSpPr>
          <p:spPr bwMode="gray">
            <a:xfrm>
              <a:off x="2664386" y="5715622"/>
              <a:ext cx="2103914" cy="295345"/>
            </a:xfrm>
            <a:prstGeom prst="rect">
              <a:avLst/>
            </a:prstGeom>
            <a:noFill/>
          </p:spPr>
          <p:txBody>
            <a:bodyPr wrap="square" rtlCol="0">
              <a:noAutofit/>
            </a:bodyPr>
            <a:lstStyle/>
            <a:p>
              <a:pPr algn="ctr" fontAlgn="ctr"/>
              <a:r>
                <a:rPr lang="en-US" sz="1400" b="1" u="none" dirty="0">
                  <a:solidFill>
                    <a:srgbClr val="C00000"/>
                  </a:solidFill>
                  <a:latin typeface="Huawei Sans" panose="020C0503030203020204" pitchFamily="34" charset="0"/>
                </a:rPr>
                <a:t>NVMe protocol stack</a:t>
              </a:r>
              <a:endParaRPr lang="en-US" altLang="zh-CN" sz="1400" b="1" dirty="0">
                <a:solidFill>
                  <a:srgbClr val="C00000"/>
                </a:solidFill>
                <a:latin typeface="Huawei Sans" panose="020C0503030203020204" pitchFamily="34" charset="0"/>
                <a:cs typeface="+mn-ea"/>
                <a:sym typeface="+mn-lt"/>
              </a:endParaRPr>
            </a:p>
          </p:txBody>
        </p:sp>
        <p:sp>
          <p:nvSpPr>
            <p:cNvPr id="31" name="圆角矩形 9"/>
            <p:cNvSpPr/>
            <p:nvPr/>
          </p:nvSpPr>
          <p:spPr bwMode="gray">
            <a:xfrm>
              <a:off x="1247640" y="1220755"/>
              <a:ext cx="2971780" cy="365395"/>
            </a:xfrm>
            <a:prstGeom prst="roundRect">
              <a:avLst/>
            </a:prstGeom>
            <a:noFill/>
            <a:ln w="19050">
              <a:solidFill>
                <a:schemeClr val="bg1">
                  <a:lumMod val="65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u="none" dirty="0">
                  <a:solidFill>
                    <a:srgbClr val="1D1D1A"/>
                  </a:solidFill>
                  <a:latin typeface="Huawei Sans" panose="020C0503030203020204" pitchFamily="34" charset="0"/>
                </a:rPr>
                <a:t>App</a:t>
              </a:r>
              <a:endParaRPr lang="en-US" altLang="zh-CN" sz="1400" dirty="0">
                <a:solidFill>
                  <a:srgbClr val="1D1D1A"/>
                </a:solidFill>
                <a:latin typeface="Huawei Sans" panose="020C0503030203020204" pitchFamily="34" charset="0"/>
                <a:cs typeface="+mn-ea"/>
                <a:sym typeface="+mn-lt"/>
              </a:endParaRPr>
            </a:p>
          </p:txBody>
        </p:sp>
        <p:sp>
          <p:nvSpPr>
            <p:cNvPr id="32" name="圆角矩形 10"/>
            <p:cNvSpPr/>
            <p:nvPr/>
          </p:nvSpPr>
          <p:spPr bwMode="gray">
            <a:xfrm>
              <a:off x="1247640" y="1951546"/>
              <a:ext cx="2971780" cy="365395"/>
            </a:xfrm>
            <a:prstGeom prst="roundRect">
              <a:avLst/>
            </a:prstGeom>
            <a:noFill/>
            <a:ln w="19050">
              <a:solidFill>
                <a:schemeClr val="bg1">
                  <a:lumMod val="65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b="1" u="none" dirty="0">
                  <a:solidFill>
                    <a:srgbClr val="666666"/>
                  </a:solidFill>
                  <a:latin typeface="Huawei Sans" panose="020C0503030203020204" pitchFamily="34" charset="0"/>
                </a:rPr>
                <a:t>  </a:t>
              </a:r>
              <a:r>
                <a:rPr lang="en-US" sz="1400" u="none" dirty="0">
                  <a:solidFill>
                    <a:srgbClr val="1D1D1A"/>
                  </a:solidFill>
                  <a:latin typeface="Huawei Sans" panose="020C0503030203020204" pitchFamily="34" charset="0"/>
                </a:rPr>
                <a:t>Block Layer</a:t>
              </a:r>
              <a:endParaRPr lang="en-US" altLang="zh-CN" sz="1400" dirty="0">
                <a:solidFill>
                  <a:srgbClr val="1D1D1A"/>
                </a:solidFill>
                <a:latin typeface="Huawei Sans" panose="020C0503030203020204" pitchFamily="34" charset="0"/>
                <a:cs typeface="+mn-ea"/>
                <a:sym typeface="+mn-lt"/>
              </a:endParaRPr>
            </a:p>
          </p:txBody>
        </p:sp>
        <p:sp>
          <p:nvSpPr>
            <p:cNvPr id="33" name="圆角矩形 11"/>
            <p:cNvSpPr/>
            <p:nvPr/>
          </p:nvSpPr>
          <p:spPr bwMode="gray">
            <a:xfrm>
              <a:off x="1247640" y="2694578"/>
              <a:ext cx="1072055" cy="365395"/>
            </a:xfrm>
            <a:prstGeom prst="roundRect">
              <a:avLst/>
            </a:prstGeom>
            <a:no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u="none" dirty="0">
                  <a:solidFill>
                    <a:srgbClr val="1D1D1A"/>
                  </a:solidFill>
                  <a:latin typeface="Huawei Sans" panose="020C0503030203020204" pitchFamily="34" charset="0"/>
                </a:rPr>
                <a:t>SCSI</a:t>
              </a:r>
              <a:endParaRPr lang="en-US" altLang="zh-CN" sz="1400" dirty="0">
                <a:solidFill>
                  <a:srgbClr val="1D1D1A"/>
                </a:solidFill>
                <a:latin typeface="Huawei Sans" panose="020C0503030203020204" pitchFamily="34" charset="0"/>
                <a:cs typeface="+mn-ea"/>
                <a:sym typeface="+mn-lt"/>
              </a:endParaRPr>
            </a:p>
          </p:txBody>
        </p:sp>
        <p:sp>
          <p:nvSpPr>
            <p:cNvPr id="34" name="圆角矩形 13"/>
            <p:cNvSpPr/>
            <p:nvPr/>
          </p:nvSpPr>
          <p:spPr bwMode="gray">
            <a:xfrm>
              <a:off x="1247640" y="3448031"/>
              <a:ext cx="1072055" cy="365395"/>
            </a:xfrm>
            <a:prstGeom prst="roundRect">
              <a:avLst/>
            </a:prstGeom>
            <a:no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u="none" dirty="0">
                  <a:solidFill>
                    <a:srgbClr val="1D1D1A"/>
                  </a:solidFill>
                  <a:latin typeface="Huawei Sans" panose="020C0503030203020204" pitchFamily="34" charset="0"/>
                </a:rPr>
                <a:t>SAS</a:t>
              </a:r>
              <a:endParaRPr lang="en-US" altLang="zh-CN" sz="1400" dirty="0">
                <a:solidFill>
                  <a:srgbClr val="1D1D1A"/>
                </a:solidFill>
                <a:latin typeface="Huawei Sans" panose="020C0503030203020204" pitchFamily="34" charset="0"/>
                <a:cs typeface="+mn-ea"/>
                <a:sym typeface="+mn-lt"/>
              </a:endParaRPr>
            </a:p>
          </p:txBody>
        </p:sp>
        <p:sp>
          <p:nvSpPr>
            <p:cNvPr id="35" name="圆角矩形 14"/>
            <p:cNvSpPr/>
            <p:nvPr/>
          </p:nvSpPr>
          <p:spPr bwMode="gray">
            <a:xfrm>
              <a:off x="1247640" y="4296391"/>
              <a:ext cx="1072055" cy="365395"/>
            </a:xfrm>
            <a:prstGeom prst="roundRect">
              <a:avLst/>
            </a:prstGeom>
            <a:no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u="none" dirty="0">
                  <a:solidFill>
                    <a:srgbClr val="1D1D1A"/>
                  </a:solidFill>
                  <a:latin typeface="Huawei Sans" panose="020C0503030203020204" pitchFamily="34" charset="0"/>
                </a:rPr>
                <a:t>SAS</a:t>
              </a:r>
              <a:endParaRPr lang="en-US" altLang="zh-CN" sz="1400" dirty="0">
                <a:solidFill>
                  <a:srgbClr val="1D1D1A"/>
                </a:solidFill>
                <a:latin typeface="Huawei Sans" panose="020C0503030203020204" pitchFamily="34" charset="0"/>
                <a:cs typeface="+mn-ea"/>
                <a:sym typeface="+mn-lt"/>
              </a:endParaRPr>
            </a:p>
          </p:txBody>
        </p:sp>
        <p:sp>
          <p:nvSpPr>
            <p:cNvPr id="36" name="圆角矩形 15"/>
            <p:cNvSpPr/>
            <p:nvPr/>
          </p:nvSpPr>
          <p:spPr bwMode="gray">
            <a:xfrm>
              <a:off x="3260195" y="2717636"/>
              <a:ext cx="1033768" cy="365395"/>
            </a:xfrm>
            <a:prstGeom prst="roundRect">
              <a:avLst/>
            </a:prstGeom>
            <a:noFill/>
            <a:ln w="19050">
              <a:solidFill>
                <a:schemeClr val="tx2"/>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b="1" u="none" dirty="0">
                  <a:solidFill>
                    <a:srgbClr val="FFFFFF"/>
                  </a:solidFill>
                  <a:latin typeface="Huawei Sans" panose="020C0503030203020204" pitchFamily="34" charset="0"/>
                </a:rPr>
                <a:t>NVMe</a:t>
              </a:r>
              <a:endParaRPr lang="en-US" altLang="zh-CN" sz="1400" b="1" dirty="0">
                <a:solidFill>
                  <a:srgbClr val="FFFFFF"/>
                </a:solidFill>
                <a:latin typeface="Huawei Sans" panose="020C0503030203020204" pitchFamily="34" charset="0"/>
                <a:cs typeface="+mn-ea"/>
                <a:sym typeface="+mn-lt"/>
              </a:endParaRPr>
            </a:p>
          </p:txBody>
        </p:sp>
        <p:sp>
          <p:nvSpPr>
            <p:cNvPr id="37" name="圆角矩形 16"/>
            <p:cNvSpPr/>
            <p:nvPr/>
          </p:nvSpPr>
          <p:spPr bwMode="gray">
            <a:xfrm>
              <a:off x="3248284" y="4307683"/>
              <a:ext cx="1072055" cy="365395"/>
            </a:xfrm>
            <a:prstGeom prst="roundRect">
              <a:avLst/>
            </a:prstGeom>
            <a:noFill/>
            <a:ln w="19050">
              <a:solidFill>
                <a:schemeClr val="tx2"/>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b="1" u="none" dirty="0">
                  <a:solidFill>
                    <a:srgbClr val="FFFFFF"/>
                  </a:solidFill>
                  <a:latin typeface="Huawei Sans" panose="020C0503030203020204" pitchFamily="34" charset="0"/>
                </a:rPr>
                <a:t>NVMe</a:t>
              </a:r>
              <a:endParaRPr lang="en-US" altLang="zh-CN" sz="1400" b="1" dirty="0">
                <a:solidFill>
                  <a:srgbClr val="FFFFFF"/>
                </a:solidFill>
                <a:latin typeface="Huawei Sans" panose="020C0503030203020204" pitchFamily="34" charset="0"/>
                <a:cs typeface="+mn-ea"/>
                <a:sym typeface="+mn-lt"/>
              </a:endParaRPr>
            </a:p>
          </p:txBody>
        </p:sp>
        <p:cxnSp>
          <p:nvCxnSpPr>
            <p:cNvPr id="38" name="直接箭头连接符 20"/>
            <p:cNvCxnSpPr/>
            <p:nvPr/>
          </p:nvCxnSpPr>
          <p:spPr bwMode="gray">
            <a:xfrm>
              <a:off x="3796224" y="2373907"/>
              <a:ext cx="0" cy="376684"/>
            </a:xfrm>
            <a:prstGeom prst="straightConnector1">
              <a:avLst/>
            </a:prstGeom>
            <a:noFill/>
            <a:ln w="25400">
              <a:solidFill>
                <a:schemeClr val="tx2"/>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箭头连接符 23"/>
            <p:cNvCxnSpPr>
              <a:stCxn id="36" idx="2"/>
              <a:endCxn id="37" idx="0"/>
            </p:cNvCxnSpPr>
            <p:nvPr/>
          </p:nvCxnSpPr>
          <p:spPr bwMode="gray">
            <a:xfrm>
              <a:off x="3777079" y="3083031"/>
              <a:ext cx="7233" cy="1224652"/>
            </a:xfrm>
            <a:prstGeom prst="straightConnector1">
              <a:avLst/>
            </a:prstGeom>
            <a:noFill/>
            <a:ln w="25400">
              <a:solidFill>
                <a:schemeClr val="tx2"/>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箭头连接符 25"/>
            <p:cNvCxnSpPr/>
            <p:nvPr/>
          </p:nvCxnSpPr>
          <p:spPr bwMode="gray">
            <a:xfrm>
              <a:off x="2798306" y="1586150"/>
              <a:ext cx="0" cy="365396"/>
            </a:xfrm>
            <a:prstGeom prst="straightConnector1">
              <a:avLst/>
            </a:prstGeom>
            <a:noFill/>
            <a:ln w="25400">
              <a:solidFill>
                <a:schemeClr val="bg1">
                  <a:lumMod val="65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箭头连接符 30"/>
            <p:cNvCxnSpPr/>
            <p:nvPr/>
          </p:nvCxnSpPr>
          <p:spPr bwMode="gray">
            <a:xfrm>
              <a:off x="1758602" y="2362615"/>
              <a:ext cx="0" cy="376684"/>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箭头连接符 35"/>
            <p:cNvCxnSpPr/>
            <p:nvPr/>
          </p:nvCxnSpPr>
          <p:spPr bwMode="gray">
            <a:xfrm>
              <a:off x="1797014" y="3082604"/>
              <a:ext cx="0" cy="410929"/>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接箭头连接符 37"/>
            <p:cNvCxnSpPr>
              <a:stCxn id="34" idx="2"/>
              <a:endCxn id="35" idx="0"/>
            </p:cNvCxnSpPr>
            <p:nvPr/>
          </p:nvCxnSpPr>
          <p:spPr bwMode="gray">
            <a:xfrm>
              <a:off x="1783668" y="3813426"/>
              <a:ext cx="0" cy="482966"/>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接连接符 40"/>
            <p:cNvCxnSpPr/>
            <p:nvPr/>
          </p:nvCxnSpPr>
          <p:spPr bwMode="gray">
            <a:xfrm flipH="1">
              <a:off x="2798104" y="2408289"/>
              <a:ext cx="203" cy="2629606"/>
            </a:xfrm>
            <a:prstGeom prst="line">
              <a:avLst/>
            </a:prstGeom>
            <a:noFill/>
            <a:ln cmpd="dbl">
              <a:solidFill>
                <a:schemeClr val="bg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21"/>
            <p:cNvSpPr txBox="1"/>
            <p:nvPr/>
          </p:nvSpPr>
          <p:spPr bwMode="gray">
            <a:xfrm>
              <a:off x="699795" y="5709406"/>
              <a:ext cx="2098309" cy="307777"/>
            </a:xfrm>
            <a:prstGeom prst="rect">
              <a:avLst/>
            </a:prstGeom>
            <a:noFill/>
          </p:spPr>
          <p:txBody>
            <a:bodyPr wrap="square" rtlCol="0">
              <a:noAutofit/>
            </a:bodyPr>
            <a:lstStyle/>
            <a:p>
              <a:pPr algn="ctr" fontAlgn="ctr"/>
              <a:r>
                <a:rPr lang="en-US" sz="1400" b="1" u="none" dirty="0">
                  <a:solidFill>
                    <a:srgbClr val="666666">
                      <a:lumMod val="50000"/>
                    </a:srgbClr>
                  </a:solidFill>
                  <a:latin typeface="Huawei Sans" panose="020C0503030203020204" pitchFamily="34" charset="0"/>
                </a:rPr>
                <a:t>SAS protocol stack</a:t>
              </a:r>
            </a:p>
          </p:txBody>
        </p:sp>
        <p:sp>
          <p:nvSpPr>
            <p:cNvPr id="46" name="Rectangle 22"/>
            <p:cNvSpPr/>
            <p:nvPr/>
          </p:nvSpPr>
          <p:spPr bwMode="gray">
            <a:xfrm>
              <a:off x="1007710" y="1768848"/>
              <a:ext cx="3599706" cy="2260107"/>
            </a:xfrm>
            <a:prstGeom prst="rect">
              <a:avLst/>
            </a:prstGeom>
            <a:noFill/>
            <a:ln w="25400" cap="flat" cmpd="sng" algn="ctr">
              <a:solidFill>
                <a:schemeClr val="tx1">
                  <a:lumMod val="50000"/>
                  <a:lumOff val="50000"/>
                </a:schemeClr>
              </a:solidFill>
              <a:prstDash val="sysDot"/>
              <a:round/>
              <a:headEnd type="none" w="med" len="med"/>
              <a:tailEnd type="none" w="med" len="med"/>
            </a:ln>
            <a:effectLst/>
          </p:spPr>
          <p:txBody>
            <a:bodyPr rot="0" spcFirstLastPara="0" vertOverflow="overflow" horzOverflow="overflow" vert="horz" wrap="square" lIns="121948" tIns="60975" rIns="121948" bIns="60975" numCol="1" spcCol="0" rtlCol="0" fromWordArt="0" anchor="t" anchorCtr="0" forceAA="0" compatLnSpc="1">
              <a:prstTxWarp prst="textNoShape">
                <a:avLst/>
              </a:prstTxWarp>
              <a:noAutofit/>
            </a:bodyPr>
            <a:lstStyle/>
            <a:p>
              <a:pPr defTabSz="1219414" fontAlgn="ctr">
                <a:spcBef>
                  <a:spcPct val="0"/>
                </a:spcBef>
                <a:spcAft>
                  <a:spcPct val="0"/>
                </a:spcAft>
              </a:pPr>
              <a:endParaRPr lang="en-US" sz="1400" dirty="0">
                <a:solidFill>
                  <a:srgbClr val="1D1D1A"/>
                </a:solidFill>
                <a:latin typeface="Huawei Sans" panose="020C0503030203020204" pitchFamily="34" charset="0"/>
                <a:cs typeface="+mn-ea"/>
                <a:sym typeface="+mn-lt"/>
              </a:endParaRPr>
            </a:p>
          </p:txBody>
        </p:sp>
        <p:sp>
          <p:nvSpPr>
            <p:cNvPr id="47" name="Rectangle 23"/>
            <p:cNvSpPr/>
            <p:nvPr/>
          </p:nvSpPr>
          <p:spPr bwMode="gray">
            <a:xfrm>
              <a:off x="1007710" y="4132989"/>
              <a:ext cx="3599706" cy="1549210"/>
            </a:xfrm>
            <a:prstGeom prst="rect">
              <a:avLst/>
            </a:prstGeom>
            <a:noFill/>
            <a:ln w="25400" cap="flat" cmpd="sng" algn="ctr">
              <a:solidFill>
                <a:schemeClr val="tx1">
                  <a:lumMod val="50000"/>
                  <a:lumOff val="50000"/>
                </a:schemeClr>
              </a:solidFill>
              <a:prstDash val="sysDot"/>
              <a:round/>
              <a:headEnd type="none" w="med" len="med"/>
              <a:tailEnd type="none" w="med" len="med"/>
            </a:ln>
            <a:effectLst/>
          </p:spPr>
          <p:txBody>
            <a:bodyPr rot="0" spcFirstLastPara="0" vertOverflow="overflow" horzOverflow="overflow" vert="horz" wrap="square" lIns="121948" tIns="60975" rIns="121948" bIns="60975" numCol="1" spcCol="0" rtlCol="0" fromWordArt="0" anchor="t" anchorCtr="0" forceAA="0" compatLnSpc="1">
              <a:prstTxWarp prst="textNoShape">
                <a:avLst/>
              </a:prstTxWarp>
              <a:noAutofit/>
            </a:bodyPr>
            <a:lstStyle/>
            <a:p>
              <a:pPr defTabSz="1219414" fontAlgn="ctr">
                <a:spcBef>
                  <a:spcPct val="0"/>
                </a:spcBef>
                <a:spcAft>
                  <a:spcPct val="0"/>
                </a:spcAft>
              </a:pPr>
              <a:endParaRPr lang="en-US" sz="1400" dirty="0">
                <a:solidFill>
                  <a:srgbClr val="1D1D1A"/>
                </a:solidFill>
                <a:latin typeface="Huawei Sans" panose="020C0503030203020204" pitchFamily="34" charset="0"/>
                <a:cs typeface="+mn-ea"/>
                <a:sym typeface="+mn-lt"/>
              </a:endParaRPr>
            </a:p>
          </p:txBody>
        </p:sp>
        <p:sp>
          <p:nvSpPr>
            <p:cNvPr id="48" name="圆角矩形 11"/>
            <p:cNvSpPr/>
            <p:nvPr/>
          </p:nvSpPr>
          <p:spPr bwMode="gray">
            <a:xfrm>
              <a:off x="1247640" y="5023432"/>
              <a:ext cx="1072055" cy="365395"/>
            </a:xfrm>
            <a:prstGeom prst="roundRect">
              <a:avLst/>
            </a:prstGeom>
            <a:noFill/>
            <a:ln w="19050">
              <a:solidFill>
                <a:schemeClr val="bg1">
                  <a:lumMod val="50000"/>
                </a:schemeClr>
              </a:solidFill>
            </a:ln>
            <a:extLst/>
          </p:spPr>
          <p:style>
            <a:lnRef idx="3">
              <a:schemeClr val="lt1"/>
            </a:lnRef>
            <a:fillRef idx="1">
              <a:schemeClr val="accent1"/>
            </a:fillRef>
            <a:effectRef idx="1">
              <a:schemeClr val="accent1"/>
            </a:effectRef>
            <a:fontRef idx="minor">
              <a:schemeClr val="lt1"/>
            </a:fontRef>
          </p:style>
          <p:txBody>
            <a:bodyPr vert="horz" wrap="square" lIns="121948" tIns="60975" rIns="121948" bIns="60975" numCol="1" rtlCol="0" anchor="t" anchorCtr="0" compatLnSpc="1">
              <a:prstTxWarp prst="textNoShape">
                <a:avLst/>
              </a:prstTxWarp>
              <a:noAutofit/>
            </a:bodyPr>
            <a:lstStyle/>
            <a:p>
              <a:pPr algn="ctr" defTabSz="1219414" fontAlgn="ctr">
                <a:spcBef>
                  <a:spcPct val="0"/>
                </a:spcBef>
                <a:spcAft>
                  <a:spcPct val="0"/>
                </a:spcAft>
                <a:buClr>
                  <a:srgbClr val="CC9900"/>
                </a:buClr>
              </a:pPr>
              <a:r>
                <a:rPr lang="en-US" sz="1400" u="none" dirty="0">
                  <a:solidFill>
                    <a:srgbClr val="1D1D1A"/>
                  </a:solidFill>
                  <a:latin typeface="Huawei Sans" panose="020C0503030203020204" pitchFamily="34" charset="0"/>
                </a:rPr>
                <a:t>SCSI</a:t>
              </a:r>
              <a:endParaRPr lang="en-US" altLang="zh-CN" sz="1400" dirty="0">
                <a:solidFill>
                  <a:srgbClr val="1D1D1A"/>
                </a:solidFill>
                <a:latin typeface="Huawei Sans" panose="020C0503030203020204" pitchFamily="34" charset="0"/>
                <a:cs typeface="+mn-ea"/>
                <a:sym typeface="+mn-lt"/>
              </a:endParaRPr>
            </a:p>
          </p:txBody>
        </p:sp>
        <p:cxnSp>
          <p:nvCxnSpPr>
            <p:cNvPr id="49" name="直接箭头连接符 30"/>
            <p:cNvCxnSpPr/>
            <p:nvPr/>
          </p:nvCxnSpPr>
          <p:spPr bwMode="gray">
            <a:xfrm>
              <a:off x="1796889" y="4661786"/>
              <a:ext cx="0" cy="376684"/>
            </a:xfrm>
            <a:prstGeom prst="straightConnector1">
              <a:avLst/>
            </a:prstGeom>
            <a:noFill/>
            <a:ln w="25400">
              <a:solidFill>
                <a:schemeClr val="bg1">
                  <a:lumMod val="50000"/>
                </a:schemeClr>
              </a:solidFill>
              <a:headEnd type="arrow"/>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28"/>
            <p:cNvSpPr txBox="1"/>
            <p:nvPr/>
          </p:nvSpPr>
          <p:spPr bwMode="gray">
            <a:xfrm>
              <a:off x="2113560" y="2475287"/>
              <a:ext cx="1353708" cy="318100"/>
            </a:xfrm>
            <a:prstGeom prst="rect">
              <a:avLst/>
            </a:prstGeom>
            <a:noFill/>
          </p:spPr>
          <p:txBody>
            <a:bodyPr wrap="square" rtlCol="0">
              <a:noAutofit/>
            </a:bodyPr>
            <a:lstStyle/>
            <a:p>
              <a:pPr algn="ctr" fontAlgn="ctr"/>
              <a:r>
                <a:rPr lang="en-US" sz="1467" b="1" u="none" dirty="0">
                  <a:solidFill>
                    <a:srgbClr val="1D1D1A"/>
                  </a:solidFill>
                  <a:latin typeface="Huawei Sans" panose="020C0503030203020204" pitchFamily="34" charset="0"/>
                </a:rPr>
                <a:t>Controller</a:t>
              </a:r>
              <a:endParaRPr lang="en-US" altLang="zh-CN" sz="1467" b="1" dirty="0">
                <a:solidFill>
                  <a:srgbClr val="1D1D1A"/>
                </a:solidFill>
                <a:latin typeface="Huawei Sans" panose="020C0503030203020204" pitchFamily="34" charset="0"/>
                <a:cs typeface="+mn-ea"/>
                <a:sym typeface="+mn-lt"/>
              </a:endParaRPr>
            </a:p>
          </p:txBody>
        </p:sp>
        <p:sp>
          <p:nvSpPr>
            <p:cNvPr id="51" name="TextBox 34"/>
            <p:cNvSpPr txBox="1"/>
            <p:nvPr/>
          </p:nvSpPr>
          <p:spPr bwMode="gray">
            <a:xfrm>
              <a:off x="2325673" y="2707585"/>
              <a:ext cx="929482" cy="318100"/>
            </a:xfrm>
            <a:prstGeom prst="rect">
              <a:avLst/>
            </a:prstGeom>
            <a:noFill/>
          </p:spPr>
          <p:txBody>
            <a:bodyPr wrap="square" rtlCol="0">
              <a:noAutofit/>
            </a:bodyPr>
            <a:lstStyle/>
            <a:p>
              <a:pPr fontAlgn="ctr"/>
              <a:r>
                <a:rPr lang="en-US" sz="1467" b="1" u="none" dirty="0">
                  <a:solidFill>
                    <a:srgbClr val="1D1D1A"/>
                  </a:solidFill>
                  <a:latin typeface="Huawei Sans" panose="020C0503030203020204" pitchFamily="34" charset="0"/>
                </a:rPr>
                <a:t>Initiator</a:t>
              </a:r>
              <a:endParaRPr lang="en-US" altLang="zh-CN" sz="1467" b="1" dirty="0">
                <a:solidFill>
                  <a:srgbClr val="1D1D1A"/>
                </a:solidFill>
                <a:latin typeface="Huawei Sans" panose="020C0503030203020204" pitchFamily="34" charset="0"/>
                <a:cs typeface="+mn-ea"/>
                <a:sym typeface="+mn-lt"/>
              </a:endParaRPr>
            </a:p>
          </p:txBody>
        </p:sp>
        <p:sp>
          <p:nvSpPr>
            <p:cNvPr id="52" name="TextBox 35"/>
            <p:cNvSpPr txBox="1"/>
            <p:nvPr/>
          </p:nvSpPr>
          <p:spPr bwMode="gray">
            <a:xfrm>
              <a:off x="2367564" y="4192098"/>
              <a:ext cx="1569796" cy="318100"/>
            </a:xfrm>
            <a:prstGeom prst="rect">
              <a:avLst/>
            </a:prstGeom>
            <a:noFill/>
          </p:spPr>
          <p:txBody>
            <a:bodyPr wrap="square" rtlCol="0">
              <a:noAutofit/>
            </a:bodyPr>
            <a:lstStyle/>
            <a:p>
              <a:pPr fontAlgn="ctr"/>
              <a:r>
                <a:rPr lang="en-US" sz="1467" b="1" u="none" dirty="0">
                  <a:solidFill>
                    <a:srgbClr val="1D1D1A"/>
                  </a:solidFill>
                  <a:latin typeface="Huawei Sans" panose="020C0503030203020204" pitchFamily="34" charset="0"/>
                </a:rPr>
                <a:t>Target</a:t>
              </a:r>
              <a:endParaRPr lang="en-US" altLang="zh-CN" sz="1467" b="1" dirty="0">
                <a:solidFill>
                  <a:srgbClr val="1D1D1A"/>
                </a:solidFill>
                <a:latin typeface="Huawei Sans" panose="020C0503030203020204" pitchFamily="34" charset="0"/>
                <a:cs typeface="+mn-ea"/>
                <a:sym typeface="+mn-lt"/>
              </a:endParaRPr>
            </a:p>
          </p:txBody>
        </p:sp>
        <p:cxnSp>
          <p:nvCxnSpPr>
            <p:cNvPr id="53" name="Straight Arrow Connector 53"/>
            <p:cNvCxnSpPr/>
            <p:nvPr/>
          </p:nvCxnSpPr>
          <p:spPr bwMode="gray">
            <a:xfrm>
              <a:off x="816900" y="1768848"/>
              <a:ext cx="0" cy="3931676"/>
            </a:xfrm>
            <a:prstGeom prst="straightConnector1">
              <a:avLst/>
            </a:prstGeom>
            <a:ln w="1905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1936274718"/>
            <p:cNvSpPr txBox="1">
              <a:spLocks/>
            </p:cNvSpPr>
            <p:nvPr/>
          </p:nvSpPr>
          <p:spPr bwMode="gray">
            <a:xfrm>
              <a:off x="5818603" y="5715278"/>
              <a:ext cx="5592705" cy="428896"/>
            </a:xfrm>
            <a:prstGeom prst="rect">
              <a:avLst/>
            </a:prstGeom>
          </p:spPr>
          <p:txBody>
            <a:bodyPr wrap="square" lIns="0" tIns="0" rIns="0" bIns="0">
              <a:noAutofit/>
            </a:bodyPr>
            <a:lstStyle>
              <a:lvl1pPr algn="ctr" defTabSz="1219444" rtl="0" eaLnBrk="1" latinLnBrk="0" hangingPunct="1">
                <a:spcBef>
                  <a:spcPct val="0"/>
                </a:spcBef>
                <a:buNone/>
                <a:defRPr sz="5900" kern="1200">
                  <a:solidFill>
                    <a:schemeClr val="bg1"/>
                  </a:solidFill>
                  <a:latin typeface="Arial"/>
                  <a:ea typeface="+mj-ea"/>
                  <a:cs typeface="+mj-cs"/>
                </a:defRPr>
              </a:lvl1pPr>
            </a:lstStyle>
            <a:p>
              <a:pPr fontAlgn="ctr"/>
              <a:r>
                <a:rPr lang="en-US" sz="1600" u="none" dirty="0">
                  <a:solidFill>
                    <a:srgbClr val="1D1D1A"/>
                  </a:solidFill>
                  <a:latin typeface="Huawei Sans" panose="020C0503030203020204" pitchFamily="34" charset="0"/>
                </a:rPr>
                <a:t>The average I/O latency when NVMe is used is less than that when SAS 3.0 is used.</a:t>
              </a:r>
              <a:endParaRPr lang="en-US" altLang="zh-CN" sz="1600" dirty="0">
                <a:solidFill>
                  <a:srgbClr val="1D1D1A"/>
                </a:solidFill>
                <a:latin typeface="Huawei Sans" panose="020C0503030203020204" pitchFamily="34" charset="0"/>
                <a:ea typeface="+mn-ea"/>
                <a:cs typeface="+mn-ea"/>
                <a:sym typeface="+mn-lt"/>
              </a:endParaRPr>
            </a:p>
          </p:txBody>
        </p:sp>
      </p:grpSp>
    </p:spTree>
    <p:extLst>
      <p:ext uri="{BB962C8B-B14F-4D97-AF65-F5344CB8AC3E}">
        <p14:creationId xmlns:p14="http://schemas.microsoft.com/office/powerpoint/2010/main" val="732932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C578DF-EBB8-47C3-8FDE-B99625B99C43}"/>
              </a:ext>
            </a:extLst>
          </p:cNvPr>
          <p:cNvSpPr>
            <a:spLocks noGrp="1"/>
          </p:cNvSpPr>
          <p:nvPr>
            <p:ph type="title"/>
          </p:nvPr>
        </p:nvSpPr>
        <p:spPr/>
        <p:txBody>
          <a:bodyPr wrap="square">
            <a:noAutofit/>
          </a:bodyPr>
          <a:lstStyle/>
          <a:p>
            <a:pPr fontAlgn="ctr"/>
            <a:r>
              <a:rPr lang="en-US" u="none" dirty="0">
                <a:latin typeface="Huawei Sans" panose="020C0503030203020204" pitchFamily="34" charset="0"/>
              </a:rPr>
              <a:t>NVMe Working Principle (DMA)</a:t>
            </a:r>
          </a:p>
        </p:txBody>
      </p:sp>
      <p:sp>
        <p:nvSpPr>
          <p:cNvPr id="3" name="文本占位符 2">
            <a:extLst>
              <a:ext uri="{FF2B5EF4-FFF2-40B4-BE49-F238E27FC236}">
                <a16:creationId xmlns:a16="http://schemas.microsoft.com/office/drawing/2014/main" id="{BC654B56-CDBF-4DAB-9D48-1C8F48AF5A2F}"/>
              </a:ext>
            </a:extLst>
          </p:cNvPr>
          <p:cNvSpPr>
            <a:spLocks noGrp="1"/>
          </p:cNvSpPr>
          <p:nvPr>
            <p:ph type="body" sz="quarter" idx="10"/>
          </p:nvPr>
        </p:nvSpPr>
        <p:spPr>
          <a:xfrm>
            <a:off x="455612" y="1052514"/>
            <a:ext cx="11293476" cy="468773"/>
          </a:xfrm>
        </p:spPr>
        <p:txBody>
          <a:bodyPr wrap="square">
            <a:noAutofit/>
          </a:bodyPr>
          <a:lstStyle/>
          <a:p>
            <a:r>
              <a:rPr lang="en-US" sz="1600" u="none" dirty="0">
                <a:latin typeface="Huawei Sans" panose="020C0503030203020204" pitchFamily="34" charset="0"/>
              </a:rPr>
              <a:t>NVMe uses Direct Memory Access (DMA) to transfer NVMe commands.</a:t>
            </a:r>
          </a:p>
        </p:txBody>
      </p:sp>
      <p:sp>
        <p:nvSpPr>
          <p:cNvPr id="53" name="内容占位符 2">
            <a:extLst>
              <a:ext uri="{FF2B5EF4-FFF2-40B4-BE49-F238E27FC236}">
                <a16:creationId xmlns:a16="http://schemas.microsoft.com/office/drawing/2014/main" id="{6DAE0073-46A1-4C81-B781-5709EF98AFD7}"/>
              </a:ext>
            </a:extLst>
          </p:cNvPr>
          <p:cNvSpPr txBox="1">
            <a:spLocks/>
          </p:cNvSpPr>
          <p:nvPr/>
        </p:nvSpPr>
        <p:spPr bwMode="auto">
          <a:xfrm>
            <a:off x="7655731" y="1729455"/>
            <a:ext cx="4193369" cy="3052927"/>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fontAlgn="ctr">
              <a:lnSpc>
                <a:spcPct val="140000"/>
              </a:lnSpc>
              <a:spcBef>
                <a:spcPts val="792"/>
              </a:spcBef>
              <a:buClrTx/>
              <a:buSzPct val="50000"/>
              <a:buFont typeface="Wingdings" panose="05000000000000000000" pitchFamily="2" charset="2"/>
              <a:buChar char="l"/>
              <a:defRPr baseline="0">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defTabSz="914034" fontAlgn="ctr">
              <a:lnSpc>
                <a:spcPct val="140000"/>
              </a:lnSpc>
              <a:spcBef>
                <a:spcPts val="720"/>
              </a:spcBef>
              <a:buClrTx/>
              <a:buSzPct val="50000"/>
              <a:buFont typeface="Wingdings" panose="05000000000000000000" pitchFamily="2" charset="2"/>
              <a:buChar char="p"/>
              <a:defRPr sz="1999" baseline="0">
                <a:latin typeface="Arial" panose="020C0503030203020204" pitchFamily="34" charset="0"/>
                <a:ea typeface="方正兰亭黑简体" panose="02000000000000000000" pitchFamily="2" charset="-122"/>
              </a:defRPr>
            </a:lvl2pPr>
            <a:lvl3pPr marL="1003998" indent="-201519" defTabSz="914034" fontAlgn="ctr">
              <a:lnSpc>
                <a:spcPct val="140000"/>
              </a:lnSpc>
              <a:spcBef>
                <a:spcPts val="648"/>
              </a:spcBef>
              <a:buClrTx/>
              <a:buSzPct val="50000"/>
              <a:buFont typeface="Wingdings" panose="05000000000000000000" pitchFamily="2" charset="2"/>
              <a:buChar char="n"/>
              <a:defRPr sz="1799" baseline="0">
                <a:latin typeface="Arial" panose="020C0503030203020204" pitchFamily="34" charset="0"/>
                <a:ea typeface="方正兰亭黑简体" panose="02000000000000000000" pitchFamily="2" charset="-122"/>
              </a:defRPr>
            </a:lvl3pPr>
            <a:lvl4pPr marL="1399840" indent="-197921" defTabSz="914034" fontAlgn="ctr">
              <a:lnSpc>
                <a:spcPct val="140000"/>
              </a:lnSpc>
              <a:spcBef>
                <a:spcPts val="576"/>
              </a:spcBef>
              <a:buFont typeface="Huawei Sans" panose="020C0503030203020204" pitchFamily="34" charset="0"/>
              <a:buChar char="−"/>
              <a:defRPr sz="1599" baseline="0">
                <a:latin typeface="Arial" panose="020C0503030203020204" pitchFamily="34" charset="0"/>
                <a:ea typeface="方正兰亭黑简体" panose="02000000000000000000" pitchFamily="2" charset="-122"/>
              </a:defRPr>
            </a:lvl4pPr>
            <a:lvl5pPr marL="1802879" indent="-201519" defTabSz="914034" fontAlgn="ctr">
              <a:lnSpc>
                <a:spcPct val="140000"/>
              </a:lnSpc>
              <a:spcBef>
                <a:spcPts val="576"/>
              </a:spcBef>
              <a:buFont typeface="Huawei Sans" panose="020C0503030203020204" pitchFamily="34" charset="0"/>
              <a:buChar char="~"/>
              <a:defRPr sz="1399" baseline="0">
                <a:latin typeface="Arial" panose="020C0503030203020204" pitchFamily="34" charset="0"/>
                <a:ea typeface="方正兰亭黑简体" panose="02000000000000000000" pitchFamily="2" charset="-122"/>
              </a:defRPr>
            </a:lvl5pPr>
            <a:lvl6pPr marL="2513594" indent="-228509" defTabSz="914034">
              <a:lnSpc>
                <a:spcPct val="90000"/>
              </a:lnSpc>
              <a:spcBef>
                <a:spcPts val="500"/>
              </a:spcBef>
              <a:buFont typeface="Arial" panose="020B0604020202020204" pitchFamily="34" charset="0"/>
              <a:buChar char="•"/>
              <a:defRPr sz="1799"/>
            </a:lvl6pPr>
            <a:lvl7pPr marL="2970611" indent="-228509" defTabSz="914034">
              <a:lnSpc>
                <a:spcPct val="90000"/>
              </a:lnSpc>
              <a:spcBef>
                <a:spcPts val="500"/>
              </a:spcBef>
              <a:buFont typeface="Arial" panose="020B0604020202020204" pitchFamily="34" charset="0"/>
              <a:buChar char="•"/>
              <a:defRPr sz="1799"/>
            </a:lvl7pPr>
            <a:lvl8pPr marL="3427628" indent="-228509" defTabSz="914034">
              <a:lnSpc>
                <a:spcPct val="90000"/>
              </a:lnSpc>
              <a:spcBef>
                <a:spcPts val="500"/>
              </a:spcBef>
              <a:buFont typeface="Arial" panose="020B0604020202020204" pitchFamily="34" charset="0"/>
              <a:buChar char="•"/>
              <a:defRPr sz="1799"/>
            </a:lvl8pPr>
            <a:lvl9pPr marL="3884646" indent="-228509" defTabSz="914034">
              <a:lnSpc>
                <a:spcPct val="90000"/>
              </a:lnSpc>
              <a:spcBef>
                <a:spcPts val="500"/>
              </a:spcBef>
              <a:buFont typeface="Arial" panose="020B0604020202020204" pitchFamily="34" charset="0"/>
              <a:buChar char="•"/>
              <a:defRPr sz="1799"/>
            </a:lvl9pPr>
          </a:lstStyle>
          <a:p>
            <a:pPr marL="266700" indent="-266700" algn="l">
              <a:lnSpc>
                <a:spcPct val="100000"/>
              </a:lnSpc>
              <a:buSzPct val="100000"/>
              <a:buFont typeface="+mj-lt"/>
              <a:buAutoNum type="arabicPeriod"/>
            </a:pPr>
            <a:r>
              <a:rPr lang="en-US" sz="1600" u="none" dirty="0">
                <a:latin typeface="Huawei Sans" panose="020C0503030203020204" pitchFamily="34" charset="0"/>
              </a:rPr>
              <a:t>The NVMe driver maps the controller register of the storage device to the host memory.</a:t>
            </a:r>
            <a:endParaRPr lang="en-US" altLang="zh-CN" sz="1600" dirty="0">
              <a:latin typeface="Huawei Sans" panose="020C0503030203020204" pitchFamily="34" charset="0"/>
              <a:sym typeface="+mn-lt"/>
            </a:endParaRPr>
          </a:p>
          <a:p>
            <a:pPr marL="266700" indent="-266700" algn="l">
              <a:lnSpc>
                <a:spcPct val="100000"/>
              </a:lnSpc>
              <a:buSzPct val="100000"/>
              <a:buFont typeface="+mj-lt"/>
              <a:buAutoNum type="arabicPeriod"/>
            </a:pPr>
            <a:r>
              <a:rPr lang="en-US" sz="1600" u="none" dirty="0">
                <a:latin typeface="Huawei Sans" panose="020C0503030203020204" pitchFamily="34" charset="0"/>
              </a:rPr>
              <a:t>The host controls the storage device and reads the device status using the register.</a:t>
            </a:r>
            <a:endParaRPr lang="en-US" altLang="zh-CN" sz="1600" dirty="0">
              <a:latin typeface="Huawei Sans" panose="020C0503030203020204" pitchFamily="34" charset="0"/>
              <a:sym typeface="+mn-lt"/>
            </a:endParaRPr>
          </a:p>
          <a:p>
            <a:pPr marL="266700" indent="-266700" algn="l">
              <a:lnSpc>
                <a:spcPct val="100000"/>
              </a:lnSpc>
              <a:buSzPct val="100000"/>
              <a:buFont typeface="+mj-lt"/>
              <a:buAutoNum type="arabicPeriod"/>
            </a:pPr>
            <a:r>
              <a:rPr lang="en-US" sz="1600" u="none" dirty="0">
                <a:latin typeface="Huawei Sans" panose="020C0503030203020204" pitchFamily="34" charset="0"/>
              </a:rPr>
              <a:t>The host writes I/O requests into the submission queue for sending NVMe commands.</a:t>
            </a:r>
            <a:endParaRPr lang="en-US" altLang="zh-CN" sz="1600" dirty="0">
              <a:latin typeface="Huawei Sans" panose="020C0503030203020204" pitchFamily="34" charset="0"/>
              <a:sym typeface="+mn-lt"/>
            </a:endParaRPr>
          </a:p>
          <a:p>
            <a:pPr marL="266700" indent="-266700" algn="l">
              <a:lnSpc>
                <a:spcPct val="100000"/>
              </a:lnSpc>
              <a:buSzPct val="100000"/>
              <a:buFont typeface="+mj-lt"/>
              <a:buAutoNum type="arabicPeriod"/>
            </a:pPr>
            <a:r>
              <a:rPr lang="en-US" sz="1600" u="none" dirty="0">
                <a:latin typeface="Huawei Sans" panose="020C0503030203020204" pitchFamily="34" charset="0"/>
              </a:rPr>
              <a:t>The NVMe device transfers data via DMA and writes completion to the host.</a:t>
            </a:r>
            <a:endParaRPr lang="en-US" altLang="zh-CN" sz="1600" dirty="0">
              <a:latin typeface="Huawei Sans" panose="020C0503030203020204" pitchFamily="34" charset="0"/>
              <a:sym typeface="+mn-lt"/>
            </a:endParaRPr>
          </a:p>
        </p:txBody>
      </p:sp>
      <p:grpSp>
        <p:nvGrpSpPr>
          <p:cNvPr id="13" name="组合 12">
            <a:extLst>
              <a:ext uri="{FF2B5EF4-FFF2-40B4-BE49-F238E27FC236}">
                <a16:creationId xmlns:a16="http://schemas.microsoft.com/office/drawing/2014/main" id="{BE35A8FB-431C-4333-97BD-086B2ADC50E9}"/>
              </a:ext>
            </a:extLst>
          </p:cNvPr>
          <p:cNvGrpSpPr/>
          <p:nvPr/>
        </p:nvGrpSpPr>
        <p:grpSpPr>
          <a:xfrm>
            <a:off x="455612" y="1666602"/>
            <a:ext cx="7109478" cy="4302926"/>
            <a:chOff x="455612" y="1898348"/>
            <a:chExt cx="7109478" cy="4302926"/>
          </a:xfrm>
        </p:grpSpPr>
        <p:sp>
          <p:nvSpPr>
            <p:cNvPr id="59" name="矩形 58">
              <a:extLst>
                <a:ext uri="{FF2B5EF4-FFF2-40B4-BE49-F238E27FC236}">
                  <a16:creationId xmlns:a16="http://schemas.microsoft.com/office/drawing/2014/main" id="{D411C54C-6BBA-4B48-90E4-D4C7D909C5CD}"/>
                </a:ext>
              </a:extLst>
            </p:cNvPr>
            <p:cNvSpPr/>
            <p:nvPr/>
          </p:nvSpPr>
          <p:spPr>
            <a:xfrm>
              <a:off x="455612" y="4376314"/>
              <a:ext cx="7109478" cy="182446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cxnSp>
          <p:nvCxnSpPr>
            <p:cNvPr id="41" name="直接连接符 40">
              <a:extLst>
                <a:ext uri="{FF2B5EF4-FFF2-40B4-BE49-F238E27FC236}">
                  <a16:creationId xmlns:a16="http://schemas.microsoft.com/office/drawing/2014/main" id="{136C1FF0-0A2D-4FC9-BF11-F12875068890}"/>
                </a:ext>
              </a:extLst>
            </p:cNvPr>
            <p:cNvCxnSpPr>
              <a:stCxn id="5" idx="2"/>
            </p:cNvCxnSpPr>
            <p:nvPr/>
          </p:nvCxnSpPr>
          <p:spPr>
            <a:xfrm flipH="1">
              <a:off x="1271917" y="2295115"/>
              <a:ext cx="1" cy="20811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AA044E37-6EB9-4B8E-9939-C6BC1CAB38F3}"/>
                </a:ext>
              </a:extLst>
            </p:cNvPr>
            <p:cNvSpPr/>
            <p:nvPr/>
          </p:nvSpPr>
          <p:spPr>
            <a:xfrm>
              <a:off x="598873" y="1898348"/>
              <a:ext cx="1346090" cy="396767"/>
            </a:xfrm>
            <a:prstGeom prst="rect">
              <a:avLst/>
            </a:prstGeom>
            <a:solidFill>
              <a:schemeClr val="bg1">
                <a:lumMod val="95000"/>
              </a:schemeClr>
            </a:solidFill>
            <a:ln w="12700" cap="flat" cmpd="sng" algn="ctr">
              <a:solidFill>
                <a:sysClr val="window" lastClr="FFFFFF"/>
              </a:solidFill>
              <a:prstDash val="solid"/>
              <a:miter lim="800000"/>
            </a:ln>
            <a:effectLst/>
          </p:spPr>
          <p:txBody>
            <a:bodyPr wrap="square" lIns="0" tIns="0" rIns="0" bIns="0" rtlCol="0" anchor="ctr">
              <a:noAutofit/>
            </a:bodyPr>
            <a:lstStyle/>
            <a:p>
              <a:pPr algn="ctr" defTabSz="914400" fontAlgn="ctr"/>
              <a:r>
                <a:rPr lang="en-US" sz="1400" u="none" dirty="0">
                  <a:latin typeface="Huawei Sans" panose="020C0503030203020204" pitchFamily="34" charset="0"/>
                </a:rPr>
                <a:t>CPU</a:t>
              </a:r>
              <a:endParaRPr lang="en-US" altLang="zh-CN" sz="1400" kern="0" dirty="0">
                <a:latin typeface="Huawei Sans" panose="020C0503030203020204" pitchFamily="34" charset="0"/>
                <a:cs typeface="+mn-ea"/>
                <a:sym typeface="+mn-lt"/>
              </a:endParaRPr>
            </a:p>
          </p:txBody>
        </p:sp>
        <p:sp>
          <p:nvSpPr>
            <p:cNvPr id="6" name="矩形 5">
              <a:extLst>
                <a:ext uri="{FF2B5EF4-FFF2-40B4-BE49-F238E27FC236}">
                  <a16:creationId xmlns:a16="http://schemas.microsoft.com/office/drawing/2014/main" id="{08EDE471-B4A9-41A3-9594-C5B376435DAF}"/>
                </a:ext>
              </a:extLst>
            </p:cNvPr>
            <p:cNvSpPr/>
            <p:nvPr/>
          </p:nvSpPr>
          <p:spPr>
            <a:xfrm>
              <a:off x="598873" y="2569824"/>
              <a:ext cx="1346090" cy="436444"/>
            </a:xfrm>
            <a:prstGeom prst="rect">
              <a:avLst/>
            </a:prstGeom>
            <a:solidFill>
              <a:schemeClr val="bg1">
                <a:lumMod val="95000"/>
              </a:schemeClr>
            </a:solidFill>
            <a:ln w="12700" cap="flat" cmpd="sng" algn="ctr">
              <a:solidFill>
                <a:sysClr val="window" lastClr="FFFFFF"/>
              </a:solidFill>
              <a:prstDash val="solid"/>
              <a:miter lim="800000"/>
            </a:ln>
            <a:effectLst/>
          </p:spPr>
          <p:txBody>
            <a:bodyPr wrap="square" lIns="0" tIns="0" rIns="0" bIns="0" rtlCol="0" anchor="ctr">
              <a:noAutofit/>
            </a:bodyPr>
            <a:lstStyle/>
            <a:p>
              <a:pPr algn="ctr" defTabSz="914400" fontAlgn="ctr"/>
              <a:r>
                <a:rPr lang="en-US" sz="1400" u="none" dirty="0">
                  <a:latin typeface="Huawei Sans" panose="020C0503030203020204" pitchFamily="34" charset="0"/>
                </a:rPr>
                <a:t>Root complex</a:t>
              </a:r>
            </a:p>
          </p:txBody>
        </p:sp>
        <p:sp>
          <p:nvSpPr>
            <p:cNvPr id="7" name="六边形 6">
              <a:extLst>
                <a:ext uri="{FF2B5EF4-FFF2-40B4-BE49-F238E27FC236}">
                  <a16:creationId xmlns:a16="http://schemas.microsoft.com/office/drawing/2014/main" id="{7FD6FA7F-FC30-49FB-B223-00E8CE47FBDF}"/>
                </a:ext>
              </a:extLst>
            </p:cNvPr>
            <p:cNvSpPr/>
            <p:nvPr/>
          </p:nvSpPr>
          <p:spPr>
            <a:xfrm>
              <a:off x="819040" y="3370918"/>
              <a:ext cx="954155" cy="671321"/>
            </a:xfrm>
            <a:prstGeom prst="hexagon">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ctr"/>
              <a:endParaRPr lang="en-US" altLang="zh-CN" sz="1400" b="1" dirty="0">
                <a:latin typeface="Huawei Sans" panose="020C0503030203020204" pitchFamily="34" charset="0"/>
              </a:endParaRPr>
            </a:p>
          </p:txBody>
        </p:sp>
        <p:sp>
          <p:nvSpPr>
            <p:cNvPr id="8" name="文本框 7">
              <a:extLst>
                <a:ext uri="{FF2B5EF4-FFF2-40B4-BE49-F238E27FC236}">
                  <a16:creationId xmlns:a16="http://schemas.microsoft.com/office/drawing/2014/main" id="{7FDC6877-143C-48F4-87D4-E1E1FC96EC91}"/>
                </a:ext>
              </a:extLst>
            </p:cNvPr>
            <p:cNvSpPr txBox="1"/>
            <p:nvPr/>
          </p:nvSpPr>
          <p:spPr>
            <a:xfrm>
              <a:off x="831862" y="3548309"/>
              <a:ext cx="931792" cy="307777"/>
            </a:xfrm>
            <a:prstGeom prst="rect">
              <a:avLst/>
            </a:prstGeom>
            <a:noFill/>
          </p:spPr>
          <p:txBody>
            <a:bodyPr wrap="square" lIns="0" tIns="0" rIns="0" bIns="0" rtlCol="0" anchor="ctr">
              <a:noAutofit/>
            </a:bodyPr>
            <a:lstStyle>
              <a:defPPr>
                <a:defRPr lang="en-US"/>
              </a:defPPr>
              <a:lvl1pPr algn="ctr">
                <a:defRPr sz="1600" b="1">
                  <a:solidFill>
                    <a:schemeClr val="bg1"/>
                  </a:solidFill>
                  <a:latin typeface="Arial" panose="020C0503030203020204" pitchFamily="34" charset="0"/>
                  <a:ea typeface="方正兰亭黑简体" panose="02000000000000000000" pitchFamily="2" charset="-122"/>
                </a:defRPr>
              </a:lvl1pPr>
            </a:lstStyle>
            <a:p>
              <a:pPr fontAlgn="ctr"/>
              <a:r>
                <a:rPr lang="en-US" sz="1400" u="none" dirty="0">
                  <a:latin typeface="Huawei Sans" panose="020C0503030203020204" pitchFamily="34" charset="0"/>
                </a:rPr>
                <a:t>Switch</a:t>
              </a:r>
              <a:endParaRPr lang="en-US" altLang="zh-CN" sz="1400" dirty="0">
                <a:latin typeface="Huawei Sans" panose="020C0503030203020204" pitchFamily="34" charset="0"/>
                <a:sym typeface="Huawei Sans" panose="020C0503030203020204" pitchFamily="34" charset="0"/>
              </a:endParaRPr>
            </a:p>
          </p:txBody>
        </p:sp>
        <p:sp>
          <p:nvSpPr>
            <p:cNvPr id="10" name="矩形 9">
              <a:extLst>
                <a:ext uri="{FF2B5EF4-FFF2-40B4-BE49-F238E27FC236}">
                  <a16:creationId xmlns:a16="http://schemas.microsoft.com/office/drawing/2014/main" id="{767790F6-D5CC-469E-90D7-9401FDA8CB15}"/>
                </a:ext>
              </a:extLst>
            </p:cNvPr>
            <p:cNvSpPr/>
            <p:nvPr/>
          </p:nvSpPr>
          <p:spPr>
            <a:xfrm>
              <a:off x="2385018" y="1914825"/>
              <a:ext cx="5180071" cy="202803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11" name="矩形 10">
              <a:extLst>
                <a:ext uri="{FF2B5EF4-FFF2-40B4-BE49-F238E27FC236}">
                  <a16:creationId xmlns:a16="http://schemas.microsoft.com/office/drawing/2014/main" id="{0FF1785B-5FFD-4971-AA06-7B4C56821C2C}"/>
                </a:ext>
              </a:extLst>
            </p:cNvPr>
            <p:cNvSpPr/>
            <p:nvPr/>
          </p:nvSpPr>
          <p:spPr>
            <a:xfrm>
              <a:off x="3464185" y="2457855"/>
              <a:ext cx="1032645" cy="1104900"/>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4" name="文本框 3">
              <a:extLst>
                <a:ext uri="{FF2B5EF4-FFF2-40B4-BE49-F238E27FC236}">
                  <a16:creationId xmlns:a16="http://schemas.microsoft.com/office/drawing/2014/main" id="{D6C38A58-A79C-4072-B194-C6E465E7C1E2}"/>
                </a:ext>
              </a:extLst>
            </p:cNvPr>
            <p:cNvSpPr txBox="1"/>
            <p:nvPr/>
          </p:nvSpPr>
          <p:spPr>
            <a:xfrm>
              <a:off x="3475343" y="2781279"/>
              <a:ext cx="1010328" cy="458053"/>
            </a:xfrm>
            <a:prstGeom prst="rect">
              <a:avLst/>
            </a:prstGeom>
            <a:noFill/>
          </p:spPr>
          <p:txBody>
            <a:bodyPr wrap="square" lIns="0" tIns="0" rIns="0" bIns="0" rtlCol="0">
              <a:noAutofit/>
            </a:bodyPr>
            <a:lstStyle/>
            <a:p>
              <a:pPr algn="ctr" fontAlgn="ctr"/>
              <a:r>
                <a:rPr lang="en-US" sz="1400" u="none" dirty="0">
                  <a:latin typeface="Huawei Sans" panose="020C0503030203020204" pitchFamily="34" charset="0"/>
                </a:rPr>
                <a:t>Submission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u="none" dirty="0">
                  <a:latin typeface="Huawei Sans" panose="020C0503030203020204" pitchFamily="34" charset="0"/>
                </a:rPr>
                <a:t>queue</a:t>
              </a:r>
            </a:p>
          </p:txBody>
        </p:sp>
        <p:sp>
          <p:nvSpPr>
            <p:cNvPr id="16" name="矩形 15">
              <a:extLst>
                <a:ext uri="{FF2B5EF4-FFF2-40B4-BE49-F238E27FC236}">
                  <a16:creationId xmlns:a16="http://schemas.microsoft.com/office/drawing/2014/main" id="{EB3BFCB3-B0FE-4A23-86A7-B91DA5460404}"/>
                </a:ext>
              </a:extLst>
            </p:cNvPr>
            <p:cNvSpPr/>
            <p:nvPr/>
          </p:nvSpPr>
          <p:spPr>
            <a:xfrm>
              <a:off x="4571926" y="2457855"/>
              <a:ext cx="1032645" cy="1104900"/>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17" name="文本框 16">
              <a:extLst>
                <a:ext uri="{FF2B5EF4-FFF2-40B4-BE49-F238E27FC236}">
                  <a16:creationId xmlns:a16="http://schemas.microsoft.com/office/drawing/2014/main" id="{8564646C-4A54-47A8-8EDA-64AE4203F8C0}"/>
                </a:ext>
              </a:extLst>
            </p:cNvPr>
            <p:cNvSpPr txBox="1"/>
            <p:nvPr/>
          </p:nvSpPr>
          <p:spPr>
            <a:xfrm>
              <a:off x="4568541" y="2797547"/>
              <a:ext cx="1039415" cy="425516"/>
            </a:xfrm>
            <a:prstGeom prst="rect">
              <a:avLst/>
            </a:prstGeom>
            <a:noFill/>
          </p:spPr>
          <p:txBody>
            <a:bodyPr wrap="square" lIns="0" tIns="0" rIns="0" bIns="0" rtlCol="0">
              <a:noAutofit/>
            </a:bodyPr>
            <a:lstStyle/>
            <a:p>
              <a:pPr algn="ctr" fontAlgn="ctr"/>
              <a:r>
                <a:rPr lang="en-US" sz="1400" u="none" dirty="0">
                  <a:latin typeface="Huawei Sans" panose="020C0503030203020204" pitchFamily="34" charset="0"/>
                </a:rPr>
                <a:t>Completion</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a:p>
              <a:pPr algn="ctr" fontAlgn="ctr"/>
              <a:r>
                <a:rPr lang="en-US" sz="1400" u="none" dirty="0">
                  <a:latin typeface="Huawei Sans" panose="020C0503030203020204" pitchFamily="34" charset="0"/>
                </a:rPr>
                <a:t>queue</a:t>
              </a:r>
            </a:p>
          </p:txBody>
        </p:sp>
        <p:sp>
          <p:nvSpPr>
            <p:cNvPr id="18" name="矩形 17">
              <a:extLst>
                <a:ext uri="{FF2B5EF4-FFF2-40B4-BE49-F238E27FC236}">
                  <a16:creationId xmlns:a16="http://schemas.microsoft.com/office/drawing/2014/main" id="{A110AA8D-44A7-46F8-B236-8EDF9CBC6927}"/>
                </a:ext>
              </a:extLst>
            </p:cNvPr>
            <p:cNvSpPr/>
            <p:nvPr/>
          </p:nvSpPr>
          <p:spPr>
            <a:xfrm>
              <a:off x="5698598" y="2874005"/>
              <a:ext cx="1588274" cy="425516"/>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19" name="文本框 18">
              <a:extLst>
                <a:ext uri="{FF2B5EF4-FFF2-40B4-BE49-F238E27FC236}">
                  <a16:creationId xmlns:a16="http://schemas.microsoft.com/office/drawing/2014/main" id="{4AAFC852-60CF-457A-9A75-CCF042C3E70A}"/>
                </a:ext>
              </a:extLst>
            </p:cNvPr>
            <p:cNvSpPr txBox="1"/>
            <p:nvPr/>
          </p:nvSpPr>
          <p:spPr>
            <a:xfrm>
              <a:off x="5770209" y="2932875"/>
              <a:ext cx="1488758" cy="307777"/>
            </a:xfrm>
            <a:prstGeom prst="rect">
              <a:avLst/>
            </a:prstGeom>
            <a:noFill/>
          </p:spPr>
          <p:txBody>
            <a:bodyPr wrap="square" lIns="0" tIns="0" rIns="0" bIns="0" rtlCol="0" anchor="ctr">
              <a:noAutofit/>
            </a:bodyPr>
            <a:lstStyle/>
            <a:p>
              <a:pPr fontAlgn="ctr"/>
              <a:r>
                <a:rPr lang="en-US" sz="1400" u="none" dirty="0">
                  <a:latin typeface="Huawei Sans" panose="020C0503030203020204" pitchFamily="34" charset="0"/>
                </a:rPr>
                <a:t>Controller register</a:t>
              </a:r>
            </a:p>
          </p:txBody>
        </p:sp>
        <p:sp>
          <p:nvSpPr>
            <p:cNvPr id="22" name="文本框 21">
              <a:extLst>
                <a:ext uri="{FF2B5EF4-FFF2-40B4-BE49-F238E27FC236}">
                  <a16:creationId xmlns:a16="http://schemas.microsoft.com/office/drawing/2014/main" id="{477E81BA-AB88-4E75-B2C4-5BA50503FF44}"/>
                </a:ext>
              </a:extLst>
            </p:cNvPr>
            <p:cNvSpPr txBox="1"/>
            <p:nvPr/>
          </p:nvSpPr>
          <p:spPr>
            <a:xfrm>
              <a:off x="2448589" y="2840793"/>
              <a:ext cx="975082" cy="307777"/>
            </a:xfrm>
            <a:prstGeom prst="rect">
              <a:avLst/>
            </a:prstGeom>
            <a:noFill/>
          </p:spPr>
          <p:txBody>
            <a:bodyPr wrap="square" lIns="0" tIns="0" rIns="0" bIns="0" rtlCol="0">
              <a:noAutofit/>
            </a:bodyPr>
            <a:lstStyle/>
            <a:p>
              <a:pPr fontAlgn="ctr"/>
              <a:r>
                <a:rPr lang="en-US" sz="1400" u="none" dirty="0">
                  <a:latin typeface="Huawei Sans" panose="020C0503030203020204" pitchFamily="34" charset="0"/>
                </a:rPr>
                <a:t>Memory</a:t>
              </a:r>
            </a:p>
          </p:txBody>
        </p:sp>
        <p:sp>
          <p:nvSpPr>
            <p:cNvPr id="23" name="矩形 22">
              <a:extLst>
                <a:ext uri="{FF2B5EF4-FFF2-40B4-BE49-F238E27FC236}">
                  <a16:creationId xmlns:a16="http://schemas.microsoft.com/office/drawing/2014/main" id="{71F77475-7016-4EF6-A147-F8783F810CE2}"/>
                </a:ext>
              </a:extLst>
            </p:cNvPr>
            <p:cNvSpPr/>
            <p:nvPr/>
          </p:nvSpPr>
          <p:spPr>
            <a:xfrm>
              <a:off x="3237842" y="2084172"/>
              <a:ext cx="4158924" cy="168834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24" name="文本框 23">
              <a:extLst>
                <a:ext uri="{FF2B5EF4-FFF2-40B4-BE49-F238E27FC236}">
                  <a16:creationId xmlns:a16="http://schemas.microsoft.com/office/drawing/2014/main" id="{AADF526F-8936-4761-AC6A-5B018AC11512}"/>
                </a:ext>
              </a:extLst>
            </p:cNvPr>
            <p:cNvSpPr txBox="1"/>
            <p:nvPr/>
          </p:nvSpPr>
          <p:spPr>
            <a:xfrm>
              <a:off x="5647677" y="2147612"/>
              <a:ext cx="1829090" cy="307777"/>
            </a:xfrm>
            <a:prstGeom prst="rect">
              <a:avLst/>
            </a:prstGeom>
            <a:noFill/>
          </p:spPr>
          <p:txBody>
            <a:bodyPr wrap="square" lIns="0" tIns="0" rIns="0" bIns="0" rtlCol="0">
              <a:noAutofit/>
            </a:bodyPr>
            <a:lstStyle/>
            <a:p>
              <a:pPr fontAlgn="ctr"/>
              <a:r>
                <a:rPr lang="en-US" sz="1400" u="none" dirty="0">
                  <a:latin typeface="Huawei Sans" panose="020C0503030203020204" pitchFamily="34" charset="0"/>
                </a:rPr>
                <a:t>NVMe host driver</a:t>
              </a:r>
            </a:p>
          </p:txBody>
        </p:sp>
        <p:sp>
          <p:nvSpPr>
            <p:cNvPr id="25" name="矩形 24">
              <a:extLst>
                <a:ext uri="{FF2B5EF4-FFF2-40B4-BE49-F238E27FC236}">
                  <a16:creationId xmlns:a16="http://schemas.microsoft.com/office/drawing/2014/main" id="{2260EFC0-3050-4287-91A4-E5849B961275}"/>
                </a:ext>
              </a:extLst>
            </p:cNvPr>
            <p:cNvSpPr/>
            <p:nvPr/>
          </p:nvSpPr>
          <p:spPr>
            <a:xfrm>
              <a:off x="533400" y="4409672"/>
              <a:ext cx="6936239" cy="101727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26" name="矩形 25">
              <a:extLst>
                <a:ext uri="{FF2B5EF4-FFF2-40B4-BE49-F238E27FC236}">
                  <a16:creationId xmlns:a16="http://schemas.microsoft.com/office/drawing/2014/main" id="{0FF49F16-2F17-4FAB-8517-ED29F55A5759}"/>
                </a:ext>
              </a:extLst>
            </p:cNvPr>
            <p:cNvSpPr/>
            <p:nvPr/>
          </p:nvSpPr>
          <p:spPr>
            <a:xfrm>
              <a:off x="533400" y="5449009"/>
              <a:ext cx="1346090" cy="396767"/>
            </a:xfrm>
            <a:prstGeom prst="rect">
              <a:avLst/>
            </a:prstGeom>
            <a:solidFill>
              <a:schemeClr val="bg1">
                <a:lumMod val="95000"/>
              </a:schemeClr>
            </a:solidFill>
            <a:ln w="12700" cap="flat" cmpd="sng" algn="ctr">
              <a:solidFill>
                <a:sysClr val="window" lastClr="FFFFFF"/>
              </a:solidFill>
              <a:prstDash val="solid"/>
              <a:miter lim="800000"/>
            </a:ln>
            <a:effectLst/>
          </p:spPr>
          <p:txBody>
            <a:bodyPr wrap="square" lIns="0" tIns="0" rIns="0" bIns="0" rtlCol="0" anchor="ctr">
              <a:noAutofit/>
            </a:bodyPr>
            <a:lstStyle/>
            <a:p>
              <a:pPr algn="ctr" defTabSz="914400" fontAlgn="ctr"/>
              <a:r>
                <a:rPr lang="en-US" sz="1400" u="none" dirty="0">
                  <a:latin typeface="Huawei Sans" panose="020C0503030203020204" pitchFamily="34" charset="0"/>
                </a:rPr>
                <a:t>SSD</a:t>
              </a:r>
              <a:endParaRPr lang="en-US" altLang="zh-CN" sz="1400" kern="0" dirty="0">
                <a:latin typeface="Huawei Sans" panose="020C0503030203020204" pitchFamily="34" charset="0"/>
                <a:cs typeface="+mn-ea"/>
                <a:sym typeface="+mn-lt"/>
              </a:endParaRPr>
            </a:p>
          </p:txBody>
        </p:sp>
        <p:sp>
          <p:nvSpPr>
            <p:cNvPr id="27" name="矩形 26">
              <a:extLst>
                <a:ext uri="{FF2B5EF4-FFF2-40B4-BE49-F238E27FC236}">
                  <a16:creationId xmlns:a16="http://schemas.microsoft.com/office/drawing/2014/main" id="{3A532C6E-B656-4AAD-AAC6-043D8DE2F9AD}"/>
                </a:ext>
              </a:extLst>
            </p:cNvPr>
            <p:cNvSpPr/>
            <p:nvPr/>
          </p:nvSpPr>
          <p:spPr>
            <a:xfrm>
              <a:off x="2352068" y="5449009"/>
              <a:ext cx="1346090" cy="396767"/>
            </a:xfrm>
            <a:prstGeom prst="rect">
              <a:avLst/>
            </a:prstGeom>
            <a:solidFill>
              <a:schemeClr val="bg1">
                <a:lumMod val="95000"/>
              </a:schemeClr>
            </a:solidFill>
            <a:ln w="12700" cap="flat" cmpd="sng" algn="ctr">
              <a:solidFill>
                <a:sysClr val="window" lastClr="FFFFFF"/>
              </a:solidFill>
              <a:prstDash val="solid"/>
              <a:miter lim="800000"/>
            </a:ln>
            <a:effectLst/>
          </p:spPr>
          <p:txBody>
            <a:bodyPr wrap="square" lIns="0" tIns="0" rIns="0" bIns="0" rtlCol="0" anchor="ctr">
              <a:noAutofit/>
            </a:bodyPr>
            <a:lstStyle/>
            <a:p>
              <a:pPr algn="ctr" defTabSz="914400" fontAlgn="ctr"/>
              <a:r>
                <a:rPr lang="en-US" sz="1400" u="none" dirty="0">
                  <a:latin typeface="Huawei Sans" panose="020C0503030203020204" pitchFamily="34" charset="0"/>
                </a:rPr>
                <a:t>SSD</a:t>
              </a:r>
              <a:endParaRPr lang="en-US" altLang="zh-CN" sz="1400" kern="0" dirty="0">
                <a:latin typeface="Huawei Sans" panose="020C0503030203020204" pitchFamily="34" charset="0"/>
                <a:cs typeface="+mn-ea"/>
                <a:sym typeface="+mn-lt"/>
              </a:endParaRPr>
            </a:p>
          </p:txBody>
        </p:sp>
        <p:sp>
          <p:nvSpPr>
            <p:cNvPr id="28" name="矩形 27">
              <a:extLst>
                <a:ext uri="{FF2B5EF4-FFF2-40B4-BE49-F238E27FC236}">
                  <a16:creationId xmlns:a16="http://schemas.microsoft.com/office/drawing/2014/main" id="{67FED466-46B0-4942-BE87-D493414084DD}"/>
                </a:ext>
              </a:extLst>
            </p:cNvPr>
            <p:cNvSpPr/>
            <p:nvPr/>
          </p:nvSpPr>
          <p:spPr>
            <a:xfrm>
              <a:off x="4105263" y="5449009"/>
              <a:ext cx="1346090" cy="396767"/>
            </a:xfrm>
            <a:prstGeom prst="rect">
              <a:avLst/>
            </a:prstGeom>
            <a:solidFill>
              <a:schemeClr val="bg1">
                <a:lumMod val="95000"/>
              </a:schemeClr>
            </a:solidFill>
            <a:ln w="12700" cap="flat" cmpd="sng" algn="ctr">
              <a:solidFill>
                <a:sysClr val="window" lastClr="FFFFFF"/>
              </a:solidFill>
              <a:prstDash val="solid"/>
              <a:miter lim="800000"/>
            </a:ln>
            <a:effectLst/>
          </p:spPr>
          <p:txBody>
            <a:bodyPr wrap="square" lIns="0" tIns="0" rIns="0" bIns="0" rtlCol="0" anchor="ctr">
              <a:noAutofit/>
            </a:bodyPr>
            <a:lstStyle/>
            <a:p>
              <a:pPr algn="ctr" defTabSz="914400" fontAlgn="ctr"/>
              <a:r>
                <a:rPr lang="en-US" sz="1400" u="none" dirty="0">
                  <a:latin typeface="Huawei Sans" panose="020C0503030203020204" pitchFamily="34" charset="0"/>
                </a:rPr>
                <a:t>SSD</a:t>
              </a:r>
              <a:endParaRPr lang="en-US" altLang="zh-CN" sz="1400" kern="0" dirty="0">
                <a:latin typeface="Huawei Sans" panose="020C0503030203020204" pitchFamily="34" charset="0"/>
                <a:cs typeface="+mn-ea"/>
                <a:sym typeface="+mn-lt"/>
              </a:endParaRPr>
            </a:p>
          </p:txBody>
        </p:sp>
        <p:sp>
          <p:nvSpPr>
            <p:cNvPr id="29" name="矩形 28">
              <a:extLst>
                <a:ext uri="{FF2B5EF4-FFF2-40B4-BE49-F238E27FC236}">
                  <a16:creationId xmlns:a16="http://schemas.microsoft.com/office/drawing/2014/main" id="{0860CA81-B49D-46BA-BF12-DA5BC20255BD}"/>
                </a:ext>
              </a:extLst>
            </p:cNvPr>
            <p:cNvSpPr/>
            <p:nvPr/>
          </p:nvSpPr>
          <p:spPr>
            <a:xfrm>
              <a:off x="6043641" y="5449009"/>
              <a:ext cx="1346090" cy="396767"/>
            </a:xfrm>
            <a:prstGeom prst="rect">
              <a:avLst/>
            </a:prstGeom>
            <a:solidFill>
              <a:schemeClr val="bg1">
                <a:lumMod val="95000"/>
              </a:schemeClr>
            </a:solidFill>
            <a:ln w="12700" cap="flat" cmpd="sng" algn="ctr">
              <a:solidFill>
                <a:sysClr val="window" lastClr="FFFFFF"/>
              </a:solidFill>
              <a:prstDash val="solid"/>
              <a:miter lim="800000"/>
            </a:ln>
            <a:effectLst/>
          </p:spPr>
          <p:txBody>
            <a:bodyPr wrap="square" lIns="0" tIns="0" rIns="0" bIns="0" rtlCol="0" anchor="ctr">
              <a:noAutofit/>
            </a:bodyPr>
            <a:lstStyle/>
            <a:p>
              <a:pPr algn="ctr" defTabSz="914400" fontAlgn="ctr"/>
              <a:r>
                <a:rPr lang="en-US" sz="1400" u="none" dirty="0">
                  <a:latin typeface="Huawei Sans" panose="020C0503030203020204" pitchFamily="34" charset="0"/>
                </a:rPr>
                <a:t>SSD</a:t>
              </a:r>
              <a:endParaRPr lang="en-US" altLang="zh-CN" sz="1400" kern="0" dirty="0">
                <a:latin typeface="Huawei Sans" panose="020C0503030203020204" pitchFamily="34" charset="0"/>
                <a:cs typeface="+mn-ea"/>
                <a:sym typeface="+mn-lt"/>
              </a:endParaRPr>
            </a:p>
          </p:txBody>
        </p:sp>
        <p:sp>
          <p:nvSpPr>
            <p:cNvPr id="31" name="矩形 30">
              <a:extLst>
                <a:ext uri="{FF2B5EF4-FFF2-40B4-BE49-F238E27FC236}">
                  <a16:creationId xmlns:a16="http://schemas.microsoft.com/office/drawing/2014/main" id="{B8AB42BC-69B5-4A22-A9C9-9191E6684B53}"/>
                </a:ext>
              </a:extLst>
            </p:cNvPr>
            <p:cNvSpPr/>
            <p:nvPr/>
          </p:nvSpPr>
          <p:spPr>
            <a:xfrm>
              <a:off x="933684" y="4908882"/>
              <a:ext cx="1489810" cy="425516"/>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32" name="文本框 31">
              <a:extLst>
                <a:ext uri="{FF2B5EF4-FFF2-40B4-BE49-F238E27FC236}">
                  <a16:creationId xmlns:a16="http://schemas.microsoft.com/office/drawing/2014/main" id="{CC4E4421-0060-492F-8900-71751716640D}"/>
                </a:ext>
              </a:extLst>
            </p:cNvPr>
            <p:cNvSpPr txBox="1"/>
            <p:nvPr/>
          </p:nvSpPr>
          <p:spPr>
            <a:xfrm>
              <a:off x="1005203" y="4967752"/>
              <a:ext cx="1346773" cy="307777"/>
            </a:xfrm>
            <a:prstGeom prst="rect">
              <a:avLst/>
            </a:prstGeom>
            <a:noFill/>
          </p:spPr>
          <p:txBody>
            <a:bodyPr wrap="square" lIns="0" tIns="0" rIns="0" bIns="0" rtlCol="0" anchor="ctr">
              <a:noAutofit/>
            </a:bodyPr>
            <a:lstStyle/>
            <a:p>
              <a:pPr algn="ctr" fontAlgn="ctr"/>
              <a:r>
                <a:rPr lang="en-US" sz="1400" u="none" dirty="0">
                  <a:latin typeface="Huawei Sans" panose="020C0503030203020204" pitchFamily="34" charset="0"/>
                </a:rPr>
                <a:t>Other registers</a:t>
              </a:r>
            </a:p>
          </p:txBody>
        </p:sp>
        <p:sp>
          <p:nvSpPr>
            <p:cNvPr id="33" name="文本框 32">
              <a:extLst>
                <a:ext uri="{FF2B5EF4-FFF2-40B4-BE49-F238E27FC236}">
                  <a16:creationId xmlns:a16="http://schemas.microsoft.com/office/drawing/2014/main" id="{A3A9705F-3FA1-455D-9C43-3CE225D579EA}"/>
                </a:ext>
              </a:extLst>
            </p:cNvPr>
            <p:cNvSpPr txBox="1"/>
            <p:nvPr/>
          </p:nvSpPr>
          <p:spPr>
            <a:xfrm>
              <a:off x="689894" y="4511130"/>
              <a:ext cx="1733600" cy="307777"/>
            </a:xfrm>
            <a:prstGeom prst="rect">
              <a:avLst/>
            </a:prstGeom>
            <a:noFill/>
          </p:spPr>
          <p:txBody>
            <a:bodyPr wrap="square" lIns="0" tIns="0" rIns="0" bIns="0" rtlCol="0">
              <a:noAutofit/>
            </a:bodyPr>
            <a:lstStyle/>
            <a:p>
              <a:pPr fontAlgn="ctr"/>
              <a:r>
                <a:rPr lang="en-US" sz="1400" u="none" dirty="0">
                  <a:latin typeface="Huawei Sans" panose="020C0503030203020204" pitchFamily="34" charset="0"/>
                </a:rPr>
                <a:t>NVMe controller</a:t>
              </a:r>
            </a:p>
          </p:txBody>
        </p:sp>
        <p:sp>
          <p:nvSpPr>
            <p:cNvPr id="34" name="矩形 33">
              <a:extLst>
                <a:ext uri="{FF2B5EF4-FFF2-40B4-BE49-F238E27FC236}">
                  <a16:creationId xmlns:a16="http://schemas.microsoft.com/office/drawing/2014/main" id="{CFDDA1FE-EFBE-4625-9228-1D7E834A1404}"/>
                </a:ext>
              </a:extLst>
            </p:cNvPr>
            <p:cNvSpPr/>
            <p:nvPr/>
          </p:nvSpPr>
          <p:spPr>
            <a:xfrm>
              <a:off x="3464186" y="4645424"/>
              <a:ext cx="2025136" cy="425516"/>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35" name="文本框 34">
              <a:extLst>
                <a:ext uri="{FF2B5EF4-FFF2-40B4-BE49-F238E27FC236}">
                  <a16:creationId xmlns:a16="http://schemas.microsoft.com/office/drawing/2014/main" id="{71ADD729-6EF8-4404-86E1-A2629C91CAF5}"/>
                </a:ext>
              </a:extLst>
            </p:cNvPr>
            <p:cNvSpPr txBox="1"/>
            <p:nvPr/>
          </p:nvSpPr>
          <p:spPr>
            <a:xfrm>
              <a:off x="3528690" y="4704294"/>
              <a:ext cx="1896129" cy="307777"/>
            </a:xfrm>
            <a:prstGeom prst="rect">
              <a:avLst/>
            </a:prstGeom>
            <a:noFill/>
          </p:spPr>
          <p:txBody>
            <a:bodyPr wrap="square" lIns="0" tIns="0" rIns="0" bIns="0" rtlCol="0" anchor="ctr">
              <a:noAutofit/>
            </a:bodyPr>
            <a:lstStyle/>
            <a:p>
              <a:pPr algn="ctr" fontAlgn="ctr"/>
              <a:r>
                <a:rPr lang="en-US" sz="1400" u="none" dirty="0">
                  <a:latin typeface="Huawei Sans" panose="020C0503030203020204" pitchFamily="34" charset="0"/>
                </a:rPr>
                <a:t>Command/Response</a:t>
              </a:r>
            </a:p>
          </p:txBody>
        </p:sp>
        <p:sp>
          <p:nvSpPr>
            <p:cNvPr id="36" name="矩形 35">
              <a:extLst>
                <a:ext uri="{FF2B5EF4-FFF2-40B4-BE49-F238E27FC236}">
                  <a16:creationId xmlns:a16="http://schemas.microsoft.com/office/drawing/2014/main" id="{298EF183-3633-4349-B8EE-7D5A7BBEEE9F}"/>
                </a:ext>
              </a:extLst>
            </p:cNvPr>
            <p:cNvSpPr/>
            <p:nvPr/>
          </p:nvSpPr>
          <p:spPr>
            <a:xfrm>
              <a:off x="5696693" y="4647481"/>
              <a:ext cx="1606363" cy="425516"/>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37" name="文本框 36">
              <a:extLst>
                <a:ext uri="{FF2B5EF4-FFF2-40B4-BE49-F238E27FC236}">
                  <a16:creationId xmlns:a16="http://schemas.microsoft.com/office/drawing/2014/main" id="{5CCF0885-4A29-444E-AE14-74372EF66C23}"/>
                </a:ext>
              </a:extLst>
            </p:cNvPr>
            <p:cNvSpPr txBox="1"/>
            <p:nvPr/>
          </p:nvSpPr>
          <p:spPr>
            <a:xfrm>
              <a:off x="5656837" y="4706351"/>
              <a:ext cx="1686074" cy="307777"/>
            </a:xfrm>
            <a:prstGeom prst="rect">
              <a:avLst/>
            </a:prstGeom>
            <a:noFill/>
          </p:spPr>
          <p:txBody>
            <a:bodyPr wrap="square" lIns="0" tIns="0" rIns="0" bIns="0" rtlCol="0" anchor="ctr">
              <a:noAutofit/>
            </a:bodyPr>
            <a:lstStyle/>
            <a:p>
              <a:pPr algn="ctr" fontAlgn="ctr"/>
              <a:r>
                <a:rPr lang="en-US" sz="1400" u="none" dirty="0">
                  <a:latin typeface="Huawei Sans" panose="020C0503030203020204" pitchFamily="34" charset="0"/>
                </a:rPr>
                <a:t>Controller register</a:t>
              </a:r>
            </a:p>
          </p:txBody>
        </p:sp>
        <p:cxnSp>
          <p:nvCxnSpPr>
            <p:cNvPr id="42" name="直接连接符 41">
              <a:extLst>
                <a:ext uri="{FF2B5EF4-FFF2-40B4-BE49-F238E27FC236}">
                  <a16:creationId xmlns:a16="http://schemas.microsoft.com/office/drawing/2014/main" id="{E16C39EF-43EA-43AA-95F7-BAC0BD603B3B}"/>
                </a:ext>
              </a:extLst>
            </p:cNvPr>
            <p:cNvCxnSpPr>
              <a:cxnSpLocks/>
              <a:stCxn id="6" idx="3"/>
            </p:cNvCxnSpPr>
            <p:nvPr/>
          </p:nvCxnSpPr>
          <p:spPr>
            <a:xfrm>
              <a:off x="1944962" y="2788046"/>
              <a:ext cx="432000"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箭头: 上下 44">
              <a:extLst>
                <a:ext uri="{FF2B5EF4-FFF2-40B4-BE49-F238E27FC236}">
                  <a16:creationId xmlns:a16="http://schemas.microsoft.com/office/drawing/2014/main" id="{E279F9FA-6F90-4075-A3FB-155117C59626}"/>
                </a:ext>
              </a:extLst>
            </p:cNvPr>
            <p:cNvSpPr/>
            <p:nvPr/>
          </p:nvSpPr>
          <p:spPr>
            <a:xfrm>
              <a:off x="3843707" y="3562755"/>
              <a:ext cx="261556" cy="1082668"/>
            </a:xfrm>
            <a:prstGeom prst="upDownArrow">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46" name="箭头: 上下 45">
              <a:extLst>
                <a:ext uri="{FF2B5EF4-FFF2-40B4-BE49-F238E27FC236}">
                  <a16:creationId xmlns:a16="http://schemas.microsoft.com/office/drawing/2014/main" id="{F6EB38F9-66C5-4EEC-9B9B-7CA93D51534F}"/>
                </a:ext>
              </a:extLst>
            </p:cNvPr>
            <p:cNvSpPr/>
            <p:nvPr/>
          </p:nvSpPr>
          <p:spPr>
            <a:xfrm>
              <a:off x="4877868" y="3562755"/>
              <a:ext cx="261556" cy="1082668"/>
            </a:xfrm>
            <a:prstGeom prst="upDownArrow">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47" name="箭头: 上下 46">
              <a:extLst>
                <a:ext uri="{FF2B5EF4-FFF2-40B4-BE49-F238E27FC236}">
                  <a16:creationId xmlns:a16="http://schemas.microsoft.com/office/drawing/2014/main" id="{90CD9914-4CCB-48F1-B89B-079A7F6C630D}"/>
                </a:ext>
              </a:extLst>
            </p:cNvPr>
            <p:cNvSpPr/>
            <p:nvPr/>
          </p:nvSpPr>
          <p:spPr>
            <a:xfrm>
              <a:off x="6404781" y="3350152"/>
              <a:ext cx="261556" cy="1204068"/>
            </a:xfrm>
            <a:prstGeom prst="upDownArrow">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50" name="文本框 49">
              <a:extLst>
                <a:ext uri="{FF2B5EF4-FFF2-40B4-BE49-F238E27FC236}">
                  <a16:creationId xmlns:a16="http://schemas.microsoft.com/office/drawing/2014/main" id="{B5F97F41-371D-4577-AF1F-2CF9B20F9916}"/>
                </a:ext>
              </a:extLst>
            </p:cNvPr>
            <p:cNvSpPr txBox="1"/>
            <p:nvPr/>
          </p:nvSpPr>
          <p:spPr>
            <a:xfrm>
              <a:off x="3018675" y="3997453"/>
              <a:ext cx="672396" cy="307777"/>
            </a:xfrm>
            <a:prstGeom prst="rect">
              <a:avLst/>
            </a:prstGeom>
            <a:noFill/>
          </p:spPr>
          <p:txBody>
            <a:bodyPr wrap="square" lIns="0" tIns="0" rIns="0" bIns="0" rtlCol="0">
              <a:noAutofit/>
            </a:bodyPr>
            <a:lstStyle/>
            <a:p>
              <a:pPr fontAlgn="ctr"/>
              <a:r>
                <a:rPr lang="en-US" sz="1400" u="none" dirty="0">
                  <a:latin typeface="Huawei Sans" panose="020C0503030203020204" pitchFamily="34" charset="0"/>
                </a:rPr>
                <a:t>DMA</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1" name="文本框 50">
              <a:extLst>
                <a:ext uri="{FF2B5EF4-FFF2-40B4-BE49-F238E27FC236}">
                  <a16:creationId xmlns:a16="http://schemas.microsoft.com/office/drawing/2014/main" id="{6315DC28-AD3C-49F8-BAB9-4AD37215021F}"/>
                </a:ext>
              </a:extLst>
            </p:cNvPr>
            <p:cNvSpPr txBox="1"/>
            <p:nvPr/>
          </p:nvSpPr>
          <p:spPr>
            <a:xfrm>
              <a:off x="5242549" y="4025350"/>
              <a:ext cx="1090517" cy="354449"/>
            </a:xfrm>
            <a:prstGeom prst="rect">
              <a:avLst/>
            </a:prstGeom>
            <a:noFill/>
          </p:spPr>
          <p:txBody>
            <a:bodyPr wrap="square" lIns="0" tIns="0" rIns="0" bIns="0" rtlCol="0">
              <a:noAutofit/>
            </a:bodyPr>
            <a:lstStyle/>
            <a:p>
              <a:pPr algn="ctr" fontAlgn="ctr"/>
              <a:r>
                <a:rPr lang="en-US" sz="1100" u="none" dirty="0">
                  <a:latin typeface="Huawei Sans" panose="020C0503030203020204" pitchFamily="34" charset="0"/>
                </a:rPr>
                <a:t>Mapped to Host memory</a:t>
              </a:r>
            </a:p>
          </p:txBody>
        </p:sp>
        <p:sp>
          <p:nvSpPr>
            <p:cNvPr id="52" name="文本框 51">
              <a:extLst>
                <a:ext uri="{FF2B5EF4-FFF2-40B4-BE49-F238E27FC236}">
                  <a16:creationId xmlns:a16="http://schemas.microsoft.com/office/drawing/2014/main" id="{E4A86940-EF36-44B7-918B-26563B358DC6}"/>
                </a:ext>
              </a:extLst>
            </p:cNvPr>
            <p:cNvSpPr txBox="1"/>
            <p:nvPr/>
          </p:nvSpPr>
          <p:spPr>
            <a:xfrm>
              <a:off x="482288" y="3054824"/>
              <a:ext cx="609337" cy="307777"/>
            </a:xfrm>
            <a:prstGeom prst="rect">
              <a:avLst/>
            </a:prstGeom>
            <a:noFill/>
          </p:spPr>
          <p:txBody>
            <a:bodyPr wrap="square" lIns="0" tIns="0" rIns="0" bIns="0" rtlCol="0">
              <a:noAutofit/>
            </a:bodyPr>
            <a:lstStyle/>
            <a:p>
              <a:pPr fontAlgn="ctr"/>
              <a:r>
                <a:rPr lang="en-US" sz="1400" u="none" dirty="0">
                  <a:latin typeface="Huawei Sans" panose="020C0503030203020204" pitchFamily="34" charset="0"/>
                </a:rPr>
                <a:t>PCIe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4" name="椭圆 53">
              <a:extLst>
                <a:ext uri="{FF2B5EF4-FFF2-40B4-BE49-F238E27FC236}">
                  <a16:creationId xmlns:a16="http://schemas.microsoft.com/office/drawing/2014/main" id="{01F13D4E-0A30-402A-A760-F90D46FFB2C6}"/>
                </a:ext>
              </a:extLst>
            </p:cNvPr>
            <p:cNvSpPr/>
            <p:nvPr/>
          </p:nvSpPr>
          <p:spPr>
            <a:xfrm>
              <a:off x="5656837" y="3818065"/>
              <a:ext cx="260530" cy="231797"/>
            </a:xfrm>
            <a:prstGeom prst="ellipse">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u="none" dirty="0">
                  <a:latin typeface="Huawei Sans" panose="020C0503030203020204" pitchFamily="34" charset="0"/>
                </a:rPr>
                <a:t>1</a:t>
              </a:r>
              <a:endParaRPr lang="en-US" altLang="zh-CN" dirty="0">
                <a:latin typeface="Huawei Sans" panose="020C0503030203020204" pitchFamily="34" charset="0"/>
              </a:endParaRPr>
            </a:p>
          </p:txBody>
        </p:sp>
        <p:sp>
          <p:nvSpPr>
            <p:cNvPr id="55" name="椭圆 54">
              <a:extLst>
                <a:ext uri="{FF2B5EF4-FFF2-40B4-BE49-F238E27FC236}">
                  <a16:creationId xmlns:a16="http://schemas.microsoft.com/office/drawing/2014/main" id="{EE59C8F1-0074-4056-8CB0-19AA599DF82D}"/>
                </a:ext>
              </a:extLst>
            </p:cNvPr>
            <p:cNvSpPr/>
            <p:nvPr/>
          </p:nvSpPr>
          <p:spPr>
            <a:xfrm>
              <a:off x="6371166" y="2555445"/>
              <a:ext cx="260530" cy="231797"/>
            </a:xfrm>
            <a:prstGeom prst="ellipse">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u="none" dirty="0">
                  <a:latin typeface="Huawei Sans" panose="020C0503030203020204" pitchFamily="34" charset="0"/>
                </a:rPr>
                <a:t>2</a:t>
              </a:r>
              <a:endParaRPr lang="en-US" altLang="zh-CN" dirty="0">
                <a:latin typeface="Huawei Sans" panose="020C0503030203020204" pitchFamily="34" charset="0"/>
              </a:endParaRPr>
            </a:p>
          </p:txBody>
        </p:sp>
        <p:sp>
          <p:nvSpPr>
            <p:cNvPr id="56" name="椭圆 55">
              <a:extLst>
                <a:ext uri="{FF2B5EF4-FFF2-40B4-BE49-F238E27FC236}">
                  <a16:creationId xmlns:a16="http://schemas.microsoft.com/office/drawing/2014/main" id="{931CA426-046B-4D71-AAE0-0215DE31C0AD}"/>
                </a:ext>
              </a:extLst>
            </p:cNvPr>
            <p:cNvSpPr/>
            <p:nvPr/>
          </p:nvSpPr>
          <p:spPr>
            <a:xfrm>
              <a:off x="3706806" y="2300376"/>
              <a:ext cx="260530" cy="231797"/>
            </a:xfrm>
            <a:prstGeom prst="ellipse">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u="none" dirty="0">
                  <a:latin typeface="Huawei Sans" panose="020C0503030203020204" pitchFamily="34" charset="0"/>
                </a:rPr>
                <a:t>3</a:t>
              </a:r>
              <a:endParaRPr lang="en-US" altLang="zh-CN" dirty="0">
                <a:latin typeface="Huawei Sans" panose="020C0503030203020204" pitchFamily="34" charset="0"/>
              </a:endParaRPr>
            </a:p>
          </p:txBody>
        </p:sp>
        <p:sp>
          <p:nvSpPr>
            <p:cNvPr id="58" name="椭圆 57">
              <a:extLst>
                <a:ext uri="{FF2B5EF4-FFF2-40B4-BE49-F238E27FC236}">
                  <a16:creationId xmlns:a16="http://schemas.microsoft.com/office/drawing/2014/main" id="{AFECF15D-C999-415D-A1ED-1400DF7A842C}"/>
                </a:ext>
              </a:extLst>
            </p:cNvPr>
            <p:cNvSpPr/>
            <p:nvPr/>
          </p:nvSpPr>
          <p:spPr>
            <a:xfrm>
              <a:off x="4845181" y="2300376"/>
              <a:ext cx="260530" cy="231797"/>
            </a:xfrm>
            <a:prstGeom prst="ellipse">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400" u="none" dirty="0">
                  <a:latin typeface="Huawei Sans" panose="020C0503030203020204" pitchFamily="34" charset="0"/>
                </a:rPr>
                <a:t>4</a:t>
              </a:r>
              <a:endParaRPr lang="en-US" altLang="zh-CN" dirty="0">
                <a:latin typeface="Huawei Sans" panose="020C0503030203020204" pitchFamily="34" charset="0"/>
              </a:endParaRPr>
            </a:p>
          </p:txBody>
        </p:sp>
        <p:sp>
          <p:nvSpPr>
            <p:cNvPr id="60" name="文本框 59">
              <a:extLst>
                <a:ext uri="{FF2B5EF4-FFF2-40B4-BE49-F238E27FC236}">
                  <a16:creationId xmlns:a16="http://schemas.microsoft.com/office/drawing/2014/main" id="{477D2618-737E-45EF-B4F5-F6B8A0C68A24}"/>
                </a:ext>
              </a:extLst>
            </p:cNvPr>
            <p:cNvSpPr txBox="1"/>
            <p:nvPr/>
          </p:nvSpPr>
          <p:spPr>
            <a:xfrm>
              <a:off x="3368200" y="5893497"/>
              <a:ext cx="1549827" cy="307777"/>
            </a:xfrm>
            <a:prstGeom prst="rect">
              <a:avLst/>
            </a:prstGeom>
            <a:noFill/>
          </p:spPr>
          <p:txBody>
            <a:bodyPr wrap="square" lIns="0" tIns="0" rIns="0" bIns="0" rtlCol="0">
              <a:noAutofit/>
            </a:bodyPr>
            <a:lstStyle/>
            <a:p>
              <a:pPr fontAlgn="ctr"/>
              <a:r>
                <a:rPr lang="en-US" sz="1400" u="none" dirty="0">
                  <a:latin typeface="Huawei Sans" panose="020C0503030203020204" pitchFamily="34" charset="0"/>
                </a:rPr>
                <a:t>Storage device</a:t>
              </a:r>
            </a:p>
          </p:txBody>
        </p:sp>
      </p:grpSp>
      <p:sp>
        <p:nvSpPr>
          <p:cNvPr id="48" name="矩形 47">
            <a:extLst>
              <a:ext uri="{FF2B5EF4-FFF2-40B4-BE49-F238E27FC236}">
                <a16:creationId xmlns:a16="http://schemas.microsoft.com/office/drawing/2014/main" id="{01621332-F57A-4DF2-9930-A83075B26089}"/>
              </a:ext>
            </a:extLst>
          </p:cNvPr>
          <p:cNvSpPr/>
          <p:nvPr/>
        </p:nvSpPr>
        <p:spPr>
          <a:xfrm>
            <a:off x="7708349" y="5090159"/>
            <a:ext cx="4028039" cy="529958"/>
          </a:xfrm>
          <a:prstGeom prst="rect">
            <a:avLst/>
          </a:prstGeom>
          <a:solidFill>
            <a:schemeClr val="accent6">
              <a:lumMod val="20000"/>
              <a:lumOff val="80000"/>
            </a:schemeClr>
          </a:solidFill>
          <a:ln w="12700" cap="flat" cmpd="sng" algn="ctr">
            <a:solidFill>
              <a:sysClr val="window" lastClr="FFFFFF"/>
            </a:solidFill>
            <a:prstDash val="solid"/>
            <a:miter lim="800000"/>
          </a:ln>
          <a:effectLst/>
        </p:spPr>
        <p:txBody>
          <a:bodyPr wrap="square" rtlCol="0" anchor="ctr">
            <a:noAutofit/>
          </a:bodyPr>
          <a:lstStyle/>
          <a:p>
            <a:pPr defTabSz="914400" fontAlgn="ctr"/>
            <a:r>
              <a:rPr lang="en-US" sz="1400" u="none" dirty="0">
                <a:latin typeface="Huawei Sans" panose="020C0503030203020204" pitchFamily="34" charset="0"/>
              </a:rPr>
              <a:t>NVMe supports multi-queue data transmission with high concurrency and low latency.</a:t>
            </a:r>
          </a:p>
        </p:txBody>
      </p:sp>
    </p:spTree>
    <p:extLst>
      <p:ext uri="{BB962C8B-B14F-4D97-AF65-F5344CB8AC3E}">
        <p14:creationId xmlns:p14="http://schemas.microsoft.com/office/powerpoint/2010/main" val="2602376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Advantages and Application of NVMe</a:t>
            </a:r>
            <a:endParaRPr lang="en-US" altLang="zh-CN" dirty="0">
              <a:latin typeface="Huawei Sans" panose="020C0503030203020204" pitchFamily="34" charset="0"/>
              <a:sym typeface="+mn-lt"/>
            </a:endParaRPr>
          </a:p>
        </p:txBody>
      </p:sp>
      <p:grpSp>
        <p:nvGrpSpPr>
          <p:cNvPr id="6" name="组合 5"/>
          <p:cNvGrpSpPr/>
          <p:nvPr/>
        </p:nvGrpSpPr>
        <p:grpSpPr>
          <a:xfrm>
            <a:off x="1225947" y="1548500"/>
            <a:ext cx="9782953" cy="4420685"/>
            <a:chOff x="1340351" y="1754747"/>
            <a:chExt cx="9782953" cy="4420685"/>
          </a:xfrm>
        </p:grpSpPr>
        <p:sp>
          <p:nvSpPr>
            <p:cNvPr id="7" name="梯形 6"/>
            <p:cNvSpPr/>
            <p:nvPr/>
          </p:nvSpPr>
          <p:spPr>
            <a:xfrm>
              <a:off x="5287873" y="2561900"/>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8" name="梯形 7"/>
            <p:cNvSpPr/>
            <p:nvPr/>
          </p:nvSpPr>
          <p:spPr>
            <a:xfrm>
              <a:off x="5287873" y="4129681"/>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9" name="梯形 8"/>
            <p:cNvSpPr/>
            <p:nvPr/>
          </p:nvSpPr>
          <p:spPr>
            <a:xfrm>
              <a:off x="5271935" y="5693224"/>
              <a:ext cx="2525906" cy="364308"/>
            </a:xfrm>
            <a:prstGeom prst="trapezoid">
              <a:avLst>
                <a:gd name="adj" fmla="val 8735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0" name="平行四边形 9"/>
            <p:cNvSpPr/>
            <p:nvPr/>
          </p:nvSpPr>
          <p:spPr>
            <a:xfrm>
              <a:off x="1340352" y="2464534"/>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1" name="文本框 10"/>
            <p:cNvSpPr txBox="1"/>
            <p:nvPr/>
          </p:nvSpPr>
          <p:spPr>
            <a:xfrm>
              <a:off x="2946284" y="2030836"/>
              <a:ext cx="838691" cy="369332"/>
            </a:xfrm>
            <a:prstGeom prst="rect">
              <a:avLst/>
            </a:prstGeom>
            <a:noFill/>
          </p:spPr>
          <p:txBody>
            <a:bodyPr wrap="square" rtlCol="0">
              <a:noAutofit/>
            </a:bodyPr>
            <a:lstStyle/>
            <a:p>
              <a:pPr fontAlgn="ctr"/>
              <a:r>
                <a:rPr lang="en-US" u="none" dirty="0">
                  <a:latin typeface="Huawei Sans" panose="020C0503030203020204" pitchFamily="34" charset="0"/>
                </a:rPr>
                <a:t>Server</a:t>
              </a:r>
              <a:endParaRPr lang="en-US" altLang="zh-CN" dirty="0">
                <a:latin typeface="Huawei Sans" panose="020C0503030203020204" pitchFamily="34" charset="0"/>
                <a:cs typeface="+mn-ea"/>
                <a:sym typeface="+mn-lt"/>
              </a:endParaRPr>
            </a:p>
          </p:txBody>
        </p:sp>
        <p:sp>
          <p:nvSpPr>
            <p:cNvPr id="12" name="文本框 11"/>
            <p:cNvSpPr txBox="1"/>
            <p:nvPr/>
          </p:nvSpPr>
          <p:spPr>
            <a:xfrm>
              <a:off x="2900095" y="3023575"/>
              <a:ext cx="1499128" cy="646331"/>
            </a:xfrm>
            <a:prstGeom prst="rect">
              <a:avLst/>
            </a:prstGeom>
            <a:noFill/>
          </p:spPr>
          <p:txBody>
            <a:bodyPr wrap="square" rtlCol="0">
              <a:noAutofit/>
            </a:bodyPr>
            <a:lstStyle/>
            <a:p>
              <a:pPr fontAlgn="ctr"/>
              <a:r>
                <a:rPr lang="en-US" u="none" dirty="0">
                  <a:latin typeface="Huawei Sans" panose="020C0503030203020204" pitchFamily="34" charset="0"/>
                </a:rPr>
                <a:t>CloudEngine</a:t>
              </a:r>
              <a:endParaRPr lang="en-US" altLang="zh-CN" dirty="0">
                <a:latin typeface="Huawei Sans" panose="020C0503030203020204" pitchFamily="34" charset="0"/>
                <a:cs typeface="+mn-ea"/>
                <a:sym typeface="+mn-lt"/>
              </a:endParaRPr>
            </a:p>
            <a:p>
              <a:pPr fontAlgn="ctr"/>
              <a:r>
                <a:rPr lang="en-US" u="none" dirty="0">
                  <a:latin typeface="Huawei Sans" panose="020C0503030203020204" pitchFamily="34" charset="0"/>
                </a:rPr>
                <a:t>CE8800</a:t>
              </a:r>
              <a:endParaRPr lang="en-US" altLang="zh-CN" dirty="0">
                <a:latin typeface="Huawei Sans" panose="020C0503030203020204" pitchFamily="34" charset="0"/>
                <a:cs typeface="+mn-ea"/>
                <a:sym typeface="+mn-lt"/>
              </a:endParaRPr>
            </a:p>
          </p:txBody>
        </p:sp>
        <p:sp>
          <p:nvSpPr>
            <p:cNvPr id="13" name="文本框 12"/>
            <p:cNvSpPr txBox="1"/>
            <p:nvPr/>
          </p:nvSpPr>
          <p:spPr>
            <a:xfrm>
              <a:off x="2937347" y="3888688"/>
              <a:ext cx="1466014" cy="923330"/>
            </a:xfrm>
            <a:prstGeom prst="rect">
              <a:avLst/>
            </a:prstGeom>
            <a:noFill/>
          </p:spPr>
          <p:txBody>
            <a:bodyPr wrap="square" rtlCol="0">
              <a:noAutofit/>
            </a:bodyPr>
            <a:lstStyle/>
            <a:p>
              <a:pPr fontAlgn="ctr"/>
              <a:r>
                <a:rPr lang="en-US" u="none" dirty="0">
                  <a:latin typeface="Huawei Sans" panose="020C0503030203020204" pitchFamily="34" charset="0"/>
                </a:rPr>
                <a:t>Huawei OceanStor</a:t>
              </a:r>
              <a:endParaRPr lang="en-US" altLang="zh-CN" dirty="0">
                <a:latin typeface="Huawei Sans" panose="020C0503030203020204" pitchFamily="34" charset="0"/>
                <a:cs typeface="+mn-ea"/>
                <a:sym typeface="+mn-lt"/>
              </a:endParaRPr>
            </a:p>
            <a:p>
              <a:pPr fontAlgn="ctr"/>
              <a:r>
                <a:rPr lang="en-US" u="none" dirty="0">
                  <a:latin typeface="Huawei Sans" panose="020C0503030203020204" pitchFamily="34" charset="0"/>
                </a:rPr>
                <a:t>Dorado</a:t>
              </a:r>
              <a:endParaRPr lang="en-US" altLang="zh-CN" dirty="0">
                <a:latin typeface="Huawei Sans" panose="020C0503030203020204" pitchFamily="34" charset="0"/>
                <a:cs typeface="+mn-ea"/>
                <a:sym typeface="+mn-lt"/>
              </a:endParaRPr>
            </a:p>
          </p:txBody>
        </p:sp>
        <p:sp>
          <p:nvSpPr>
            <p:cNvPr id="14" name="文本框 13"/>
            <p:cNvSpPr txBox="1"/>
            <p:nvPr/>
          </p:nvSpPr>
          <p:spPr>
            <a:xfrm>
              <a:off x="2903257" y="5539890"/>
              <a:ext cx="1329210" cy="369332"/>
            </a:xfrm>
            <a:prstGeom prst="rect">
              <a:avLst/>
            </a:prstGeom>
            <a:noFill/>
          </p:spPr>
          <p:txBody>
            <a:bodyPr wrap="square" rtlCol="0">
              <a:noAutofit/>
            </a:bodyPr>
            <a:lstStyle/>
            <a:p>
              <a:pPr fontAlgn="ctr"/>
              <a:r>
                <a:rPr lang="en-US" u="none" dirty="0">
                  <a:latin typeface="Huawei Sans" panose="020C0503030203020204" pitchFamily="34" charset="0"/>
                </a:rPr>
                <a:t>NVMe SSD</a:t>
              </a:r>
              <a:endParaRPr lang="en-US" altLang="zh-CN" dirty="0">
                <a:latin typeface="Huawei Sans" panose="020C0503030203020204" pitchFamily="34" charset="0"/>
                <a:cs typeface="+mn-ea"/>
                <a:sym typeface="+mn-lt"/>
              </a:endParaRPr>
            </a:p>
          </p:txBody>
        </p:sp>
        <p:sp>
          <p:nvSpPr>
            <p:cNvPr id="15" name="上下箭头 14"/>
            <p:cNvSpPr/>
            <p:nvPr/>
          </p:nvSpPr>
          <p:spPr>
            <a:xfrm rot="10800000">
              <a:off x="4485501" y="2111464"/>
              <a:ext cx="533400" cy="4052454"/>
            </a:xfrm>
            <a:prstGeom prst="upDown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wrap="square" rtlCol="0" anchor="ctr">
              <a:noAutofit/>
            </a:bodyPr>
            <a:lstStyle/>
            <a:p>
              <a:pPr algn="ctr" fontAlgn="ctr"/>
              <a:r>
                <a:rPr lang="en-US" u="none" dirty="0">
                  <a:solidFill>
                    <a:schemeClr val="tx1"/>
                  </a:solidFill>
                  <a:latin typeface="Huawei Sans" panose="020C0503030203020204" pitchFamily="34" charset="0"/>
                </a:rPr>
                <a:t>100GE NVMe-oF</a:t>
              </a:r>
              <a:endParaRPr lang="en-US" altLang="zh-CN" dirty="0">
                <a:solidFill>
                  <a:schemeClr val="tx1"/>
                </a:solidFill>
                <a:latin typeface="Huawei Sans" panose="020C0503030203020204" pitchFamily="34" charset="0"/>
                <a:cs typeface="+mn-ea"/>
                <a:sym typeface="+mn-lt"/>
              </a:endParaRPr>
            </a:p>
          </p:txBody>
        </p:sp>
        <p:sp>
          <p:nvSpPr>
            <p:cNvPr id="16" name="平行四边形 15"/>
            <p:cNvSpPr/>
            <p:nvPr/>
          </p:nvSpPr>
          <p:spPr>
            <a:xfrm>
              <a:off x="1340352" y="3629589"/>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7" name="平行四边形 16"/>
            <p:cNvSpPr/>
            <p:nvPr/>
          </p:nvSpPr>
          <p:spPr>
            <a:xfrm>
              <a:off x="1340352" y="4799387"/>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8" name="平行四边形 17"/>
            <p:cNvSpPr/>
            <p:nvPr/>
          </p:nvSpPr>
          <p:spPr>
            <a:xfrm>
              <a:off x="1340351" y="5969185"/>
              <a:ext cx="3146213" cy="194733"/>
            </a:xfrm>
            <a:prstGeom prst="parallelogram">
              <a:avLst>
                <a:gd name="adj" fmla="val 171087"/>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9" name="文本框 18"/>
            <p:cNvSpPr txBox="1"/>
            <p:nvPr/>
          </p:nvSpPr>
          <p:spPr>
            <a:xfrm>
              <a:off x="5597747" y="1977125"/>
              <a:ext cx="1906291" cy="584775"/>
            </a:xfrm>
            <a:prstGeom prst="rect">
              <a:avLst/>
            </a:prstGeom>
            <a:noFill/>
          </p:spPr>
          <p:txBody>
            <a:bodyPr wrap="square" rtlCol="0">
              <a:noAutofit/>
            </a:bodyPr>
            <a:lstStyle/>
            <a:p>
              <a:pPr fontAlgn="ctr"/>
              <a:r>
                <a:rPr lang="en-US" sz="1600" b="1" u="none" dirty="0">
                  <a:solidFill>
                    <a:srgbClr val="0070C0"/>
                  </a:solidFill>
                  <a:latin typeface="Huawei Sans" panose="020C0503030203020204" pitchFamily="34" charset="0"/>
                </a:rPr>
                <a:t>Over Fabric</a:t>
              </a:r>
            </a:p>
            <a:p>
              <a:pPr fontAlgn="ctr"/>
              <a:r>
                <a:rPr lang="en-US" sz="1600" u="none" dirty="0">
                  <a:latin typeface="Huawei Sans" panose="020C0503030203020204" pitchFamily="34" charset="0"/>
                </a:rPr>
                <a:t>End-to-end </a:t>
              </a:r>
              <a:r>
                <a:rPr lang="en-US" sz="1600" u="none" dirty="0">
                  <a:solidFill>
                    <a:srgbClr val="0070C0"/>
                  </a:solidFill>
                  <a:latin typeface="Huawei Sans" panose="020C0503030203020204" pitchFamily="34" charset="0"/>
                </a:rPr>
                <a:t>100GE</a:t>
              </a:r>
              <a:endParaRPr lang="en-US" altLang="zh-CN" sz="1600" dirty="0">
                <a:solidFill>
                  <a:srgbClr val="0070C0"/>
                </a:solidFill>
                <a:latin typeface="Huawei Sans" panose="020C0503030203020204" pitchFamily="34" charset="0"/>
                <a:cs typeface="+mn-ea"/>
                <a:sym typeface="+mn-lt"/>
              </a:endParaRPr>
            </a:p>
          </p:txBody>
        </p:sp>
        <p:sp>
          <p:nvSpPr>
            <p:cNvPr id="20" name="文本框 19"/>
            <p:cNvSpPr txBox="1"/>
            <p:nvPr/>
          </p:nvSpPr>
          <p:spPr>
            <a:xfrm>
              <a:off x="5597747" y="3328105"/>
              <a:ext cx="2376449" cy="804190"/>
            </a:xfrm>
            <a:prstGeom prst="rect">
              <a:avLst/>
            </a:prstGeom>
            <a:noFill/>
          </p:spPr>
          <p:txBody>
            <a:bodyPr wrap="square" rtlCol="0">
              <a:noAutofit/>
            </a:bodyPr>
            <a:lstStyle/>
            <a:p>
              <a:pPr fontAlgn="ctr"/>
              <a:r>
                <a:rPr lang="en-US" sz="1600" u="none" dirty="0">
                  <a:latin typeface="Huawei Sans" panose="020C0503030203020204" pitchFamily="34" charset="0"/>
                </a:rPr>
                <a:t>End-to-end </a:t>
              </a:r>
              <a:r>
                <a:rPr lang="en-US" sz="1600" b="1" u="none" dirty="0">
                  <a:solidFill>
                    <a:srgbClr val="0070C0"/>
                  </a:solidFill>
                  <a:latin typeface="Huawei Sans" panose="020C0503030203020204" pitchFamily="34" charset="0"/>
                </a:rPr>
                <a:t>hardware uninstallation</a:t>
              </a:r>
              <a:endParaRPr lang="en-US" altLang="zh-CN" sz="1600" b="1" dirty="0">
                <a:solidFill>
                  <a:srgbClr val="0070C0"/>
                </a:solidFill>
                <a:latin typeface="Huawei Sans" panose="020C0503030203020204" pitchFamily="34" charset="0"/>
                <a:cs typeface="+mn-ea"/>
                <a:sym typeface="+mn-lt"/>
              </a:endParaRPr>
            </a:p>
            <a:p>
              <a:pPr fontAlgn="ctr"/>
              <a:r>
                <a:rPr lang="en-US" sz="1600" u="none" dirty="0">
                  <a:latin typeface="Huawei Sans" panose="020C0503030203020204" pitchFamily="34" charset="0"/>
                </a:rPr>
                <a:t>NVMe-oF protocol</a:t>
              </a:r>
              <a:endParaRPr lang="en-US" altLang="zh-CN" sz="1600" dirty="0">
                <a:latin typeface="Huawei Sans" panose="020C0503030203020204" pitchFamily="34" charset="0"/>
                <a:cs typeface="+mn-ea"/>
                <a:sym typeface="+mn-lt"/>
              </a:endParaRPr>
            </a:p>
          </p:txBody>
        </p:sp>
        <p:sp>
          <p:nvSpPr>
            <p:cNvPr id="21" name="文本框 20"/>
            <p:cNvSpPr txBox="1"/>
            <p:nvPr/>
          </p:nvSpPr>
          <p:spPr>
            <a:xfrm>
              <a:off x="5597747" y="5103502"/>
              <a:ext cx="2525906" cy="584775"/>
            </a:xfrm>
            <a:prstGeom prst="rect">
              <a:avLst/>
            </a:prstGeom>
            <a:noFill/>
          </p:spPr>
          <p:txBody>
            <a:bodyPr wrap="square" rtlCol="0">
              <a:noAutofit/>
            </a:bodyPr>
            <a:lstStyle/>
            <a:p>
              <a:pPr fontAlgn="ctr"/>
              <a:r>
                <a:rPr lang="en-US" sz="1600" u="none" dirty="0">
                  <a:latin typeface="Huawei Sans" panose="020C0503030203020204" pitchFamily="34" charset="0"/>
                </a:rPr>
                <a:t>End-to-end </a:t>
              </a:r>
              <a:r>
                <a:rPr lang="en-US" sz="1600" b="1" u="none" dirty="0">
                  <a:solidFill>
                    <a:srgbClr val="0070C0"/>
                  </a:solidFill>
                  <a:latin typeface="Huawei Sans" panose="020C0503030203020204" pitchFamily="34" charset="0"/>
                </a:rPr>
                <a:t>DIF</a:t>
              </a:r>
            </a:p>
            <a:p>
              <a:pPr fontAlgn="ctr"/>
              <a:r>
                <a:rPr lang="en-US" sz="1600" u="none" dirty="0">
                  <a:latin typeface="Huawei Sans" panose="020C0503030203020204" pitchFamily="34" charset="0"/>
                </a:rPr>
                <a:t>Data integrity protection</a:t>
              </a:r>
              <a:endParaRPr lang="en-US" altLang="zh-CN" sz="1600" dirty="0">
                <a:latin typeface="Huawei Sans" panose="020C0503030203020204" pitchFamily="34" charset="0"/>
                <a:cs typeface="+mn-ea"/>
                <a:sym typeface="+mn-lt"/>
              </a:endParaRPr>
            </a:p>
          </p:txBody>
        </p:sp>
        <p:grpSp>
          <p:nvGrpSpPr>
            <p:cNvPr id="22" name="组合 21"/>
            <p:cNvGrpSpPr/>
            <p:nvPr/>
          </p:nvGrpSpPr>
          <p:grpSpPr>
            <a:xfrm>
              <a:off x="8144646" y="1754747"/>
              <a:ext cx="2667792" cy="1419574"/>
              <a:chOff x="8657167" y="1696103"/>
              <a:chExt cx="2667792" cy="1419574"/>
            </a:xfrm>
          </p:grpSpPr>
          <p:grpSp>
            <p:nvGrpSpPr>
              <p:cNvPr id="48" name="组合 47"/>
              <p:cNvGrpSpPr/>
              <p:nvPr/>
            </p:nvGrpSpPr>
            <p:grpSpPr>
              <a:xfrm>
                <a:off x="8657167" y="1898073"/>
                <a:ext cx="2387600" cy="1048327"/>
                <a:chOff x="8657167" y="1898073"/>
                <a:chExt cx="2387600" cy="1048327"/>
              </a:xfrm>
            </p:grpSpPr>
            <p:sp>
              <p:nvSpPr>
                <p:cNvPr id="52" name="梯形 51"/>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53" name="梯形 52"/>
                <p:cNvSpPr/>
                <p:nvPr/>
              </p:nvSpPr>
              <p:spPr>
                <a:xfrm rot="16200000">
                  <a:off x="9787978" y="2237751"/>
                  <a:ext cx="1018024"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54" name="矩形 53"/>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55" name="直接箭头连接符 54"/>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8999723" y="2777123"/>
                <a:ext cx="418704" cy="338554"/>
              </a:xfrm>
              <a:prstGeom prst="rect">
                <a:avLst/>
              </a:prstGeom>
              <a:noFill/>
            </p:spPr>
            <p:txBody>
              <a:bodyPr wrap="square" rtlCol="0">
                <a:noAutofit/>
              </a:bodyPr>
              <a:lstStyle/>
              <a:p>
                <a:pPr fontAlgn="ctr"/>
                <a:r>
                  <a:rPr lang="en-US" sz="1600" u="none" dirty="0">
                    <a:latin typeface="Huawei Sans" panose="020C0503030203020204" pitchFamily="34" charset="0"/>
                  </a:rPr>
                  <a:t>FC</a:t>
                </a:r>
                <a:endParaRPr lang="en-US" altLang="zh-CN" sz="1600" dirty="0">
                  <a:latin typeface="Huawei Sans" panose="020C0503030203020204" pitchFamily="34" charset="0"/>
                  <a:cs typeface="+mn-ea"/>
                  <a:sym typeface="+mn-lt"/>
                </a:endParaRPr>
              </a:p>
            </p:txBody>
          </p:sp>
          <p:sp>
            <p:nvSpPr>
              <p:cNvPr id="50" name="文本框 49"/>
              <p:cNvSpPr txBox="1"/>
              <p:nvPr/>
            </p:nvSpPr>
            <p:spPr>
              <a:xfrm>
                <a:off x="9828753" y="2777123"/>
                <a:ext cx="1016496" cy="338554"/>
              </a:xfrm>
              <a:prstGeom prst="rect">
                <a:avLst/>
              </a:prstGeom>
              <a:noFill/>
            </p:spPr>
            <p:txBody>
              <a:bodyPr wrap="square" rtlCol="0">
                <a:noAutofit/>
              </a:bodyPr>
              <a:lstStyle/>
              <a:p>
                <a:pPr fontAlgn="ctr"/>
                <a:r>
                  <a:rPr lang="en-US" sz="1600" u="none" dirty="0">
                    <a:latin typeface="Huawei Sans" panose="020C0503030203020204" pitchFamily="34" charset="0"/>
                  </a:rPr>
                  <a:t>NVMeoF</a:t>
                </a:r>
                <a:endParaRPr lang="en-US" altLang="zh-CN" sz="1600" dirty="0">
                  <a:latin typeface="Huawei Sans" panose="020C0503030203020204" pitchFamily="34" charset="0"/>
                  <a:cs typeface="+mn-ea"/>
                  <a:sym typeface="+mn-lt"/>
                </a:endParaRPr>
              </a:p>
            </p:txBody>
          </p:sp>
          <p:sp>
            <p:nvSpPr>
              <p:cNvPr id="51" name="文本框 50"/>
              <p:cNvSpPr txBox="1"/>
              <p:nvPr/>
            </p:nvSpPr>
            <p:spPr>
              <a:xfrm>
                <a:off x="10694658" y="1696103"/>
                <a:ext cx="630301" cy="338554"/>
              </a:xfrm>
              <a:prstGeom prst="rect">
                <a:avLst/>
              </a:prstGeom>
              <a:noFill/>
            </p:spPr>
            <p:txBody>
              <a:bodyPr wrap="square" rtlCol="0">
                <a:noAutofit/>
              </a:bodyPr>
              <a:lstStyle/>
              <a:p>
                <a:pPr fontAlgn="ctr"/>
                <a:r>
                  <a:rPr lang="en-US" sz="1600" u="none" dirty="0">
                    <a:latin typeface="Huawei Sans" panose="020C0503030203020204" pitchFamily="34" charset="0"/>
                  </a:rPr>
                  <a:t>IOPS</a:t>
                </a:r>
                <a:endParaRPr lang="en-US" altLang="zh-CN" sz="1600" dirty="0">
                  <a:latin typeface="Huawei Sans" panose="020C0503030203020204" pitchFamily="34" charset="0"/>
                  <a:cs typeface="+mn-ea"/>
                  <a:sym typeface="+mn-lt"/>
                </a:endParaRPr>
              </a:p>
            </p:txBody>
          </p:sp>
        </p:grpSp>
        <p:grpSp>
          <p:nvGrpSpPr>
            <p:cNvPr id="23" name="组合 22"/>
            <p:cNvGrpSpPr/>
            <p:nvPr/>
          </p:nvGrpSpPr>
          <p:grpSpPr>
            <a:xfrm>
              <a:off x="8144646" y="3327659"/>
              <a:ext cx="2978658" cy="1593439"/>
              <a:chOff x="8628433" y="3315733"/>
              <a:chExt cx="2978658" cy="1593439"/>
            </a:xfrm>
          </p:grpSpPr>
          <p:grpSp>
            <p:nvGrpSpPr>
              <p:cNvPr id="37" name="组合 36"/>
              <p:cNvGrpSpPr/>
              <p:nvPr/>
            </p:nvGrpSpPr>
            <p:grpSpPr>
              <a:xfrm>
                <a:off x="8628433" y="3436412"/>
                <a:ext cx="2978658" cy="1472760"/>
                <a:chOff x="8657167" y="1889138"/>
                <a:chExt cx="2978658" cy="1472760"/>
              </a:xfrm>
            </p:grpSpPr>
            <p:grpSp>
              <p:nvGrpSpPr>
                <p:cNvPr id="40" name="组合 39"/>
                <p:cNvGrpSpPr/>
                <p:nvPr/>
              </p:nvGrpSpPr>
              <p:grpSpPr>
                <a:xfrm>
                  <a:off x="8657167" y="1974272"/>
                  <a:ext cx="2387600" cy="972128"/>
                  <a:chOff x="8657167" y="1974272"/>
                  <a:chExt cx="2387600" cy="972128"/>
                </a:xfrm>
              </p:grpSpPr>
              <p:sp>
                <p:nvSpPr>
                  <p:cNvPr id="44" name="梯形 43"/>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45" name="梯形 44"/>
                  <p:cNvSpPr/>
                  <p:nvPr/>
                </p:nvSpPr>
                <p:spPr>
                  <a:xfrm rot="16200000">
                    <a:off x="9952789" y="2402560"/>
                    <a:ext cx="688404"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46" name="矩形 45"/>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47" name="直接箭头连接符 46"/>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文本框 40"/>
                <p:cNvSpPr txBox="1"/>
                <p:nvPr/>
              </p:nvSpPr>
              <p:spPr>
                <a:xfrm>
                  <a:off x="8999723" y="2777123"/>
                  <a:ext cx="418704" cy="338554"/>
                </a:xfrm>
                <a:prstGeom prst="rect">
                  <a:avLst/>
                </a:prstGeom>
                <a:noFill/>
              </p:spPr>
              <p:txBody>
                <a:bodyPr wrap="square" rtlCol="0">
                  <a:noAutofit/>
                </a:bodyPr>
                <a:lstStyle/>
                <a:p>
                  <a:pPr fontAlgn="ctr"/>
                  <a:r>
                    <a:rPr lang="en-US" sz="1600" u="none" dirty="0">
                      <a:latin typeface="Huawei Sans" panose="020C0503030203020204" pitchFamily="34" charset="0"/>
                    </a:rPr>
                    <a:t>FC</a:t>
                  </a:r>
                  <a:endParaRPr lang="en-US" altLang="zh-CN" sz="1600" dirty="0">
                    <a:latin typeface="Huawei Sans" panose="020C0503030203020204" pitchFamily="34" charset="0"/>
                    <a:cs typeface="+mn-ea"/>
                    <a:sym typeface="+mn-lt"/>
                  </a:endParaRPr>
                </a:p>
              </p:txBody>
            </p:sp>
            <p:sp>
              <p:nvSpPr>
                <p:cNvPr id="42" name="文本框 41"/>
                <p:cNvSpPr txBox="1"/>
                <p:nvPr/>
              </p:nvSpPr>
              <p:spPr>
                <a:xfrm>
                  <a:off x="9828753" y="2777123"/>
                  <a:ext cx="1016496" cy="584775"/>
                </a:xfrm>
                <a:prstGeom prst="rect">
                  <a:avLst/>
                </a:prstGeom>
                <a:noFill/>
              </p:spPr>
              <p:txBody>
                <a:bodyPr wrap="square" rtlCol="0">
                  <a:noAutofit/>
                </a:bodyPr>
                <a:lstStyle/>
                <a:p>
                  <a:pPr fontAlgn="ctr"/>
                  <a:r>
                    <a:rPr lang="en-US" sz="1600" u="none" dirty="0">
                      <a:latin typeface="Huawei Sans" panose="020C0503030203020204" pitchFamily="34" charset="0"/>
                    </a:rPr>
                    <a:t>NVMe-oF</a:t>
                  </a:r>
                  <a:endParaRPr lang="en-US" altLang="zh-CN" sz="1600" dirty="0">
                    <a:latin typeface="Huawei Sans" panose="020C0503030203020204" pitchFamily="34" charset="0"/>
                    <a:cs typeface="+mn-ea"/>
                    <a:sym typeface="+mn-lt"/>
                  </a:endParaRPr>
                </a:p>
              </p:txBody>
            </p:sp>
            <p:sp>
              <p:nvSpPr>
                <p:cNvPr id="43" name="文本框 42"/>
                <p:cNvSpPr txBox="1"/>
                <p:nvPr/>
              </p:nvSpPr>
              <p:spPr>
                <a:xfrm>
                  <a:off x="10733014" y="1889138"/>
                  <a:ext cx="902811" cy="338554"/>
                </a:xfrm>
                <a:prstGeom prst="rect">
                  <a:avLst/>
                </a:prstGeom>
                <a:noFill/>
              </p:spPr>
              <p:txBody>
                <a:bodyPr wrap="square" rtlCol="0">
                  <a:noAutofit/>
                </a:bodyPr>
                <a:lstStyle/>
                <a:p>
                  <a:pPr fontAlgn="ctr"/>
                  <a:r>
                    <a:rPr lang="en-US" sz="1600" u="none" dirty="0">
                      <a:latin typeface="Huawei Sans" panose="020C0503030203020204" pitchFamily="34" charset="0"/>
                    </a:rPr>
                    <a:t>Latency</a:t>
                  </a:r>
                </a:p>
              </p:txBody>
            </p:sp>
          </p:grpSp>
          <p:cxnSp>
            <p:nvCxnSpPr>
              <p:cNvPr id="38" name="直接箭头连接符 37"/>
              <p:cNvCxnSpPr/>
              <p:nvPr/>
            </p:nvCxnSpPr>
            <p:spPr>
              <a:xfrm>
                <a:off x="9418427" y="3551730"/>
                <a:ext cx="563773" cy="140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9397504" y="3315733"/>
                <a:ext cx="1362874" cy="276999"/>
              </a:xfrm>
              <a:prstGeom prst="rect">
                <a:avLst/>
              </a:prstGeom>
              <a:noFill/>
            </p:spPr>
            <p:txBody>
              <a:bodyPr wrap="square" rtlCol="0">
                <a:noAutofit/>
              </a:bodyPr>
              <a:lstStyle/>
              <a:p>
                <a:pPr fontAlgn="ctr"/>
                <a:r>
                  <a:rPr lang="en-US" sz="1200" u="none" dirty="0">
                    <a:latin typeface="Huawei Sans" panose="020C0503030203020204" pitchFamily="34" charset="0"/>
                  </a:rPr>
                  <a:t>Reduced by </a:t>
                </a:r>
                <a:r>
                  <a:rPr lang="en-US" sz="1200" b="1" dirty="0">
                    <a:solidFill>
                      <a:srgbClr val="0070C0"/>
                    </a:solidFill>
                    <a:latin typeface="+mn-lt"/>
                    <a:cs typeface="+mn-ea"/>
                  </a:rPr>
                  <a:t>50%</a:t>
                </a:r>
                <a:endParaRPr lang="en-US" altLang="zh-CN" sz="1200" b="1" dirty="0">
                  <a:solidFill>
                    <a:srgbClr val="0070C0"/>
                  </a:solidFill>
                  <a:latin typeface="+mn-lt"/>
                  <a:cs typeface="+mn-ea"/>
                  <a:sym typeface="+mn-lt"/>
                </a:endParaRPr>
              </a:p>
            </p:txBody>
          </p:sp>
        </p:grpSp>
        <p:grpSp>
          <p:nvGrpSpPr>
            <p:cNvPr id="24" name="组合 23"/>
            <p:cNvGrpSpPr/>
            <p:nvPr/>
          </p:nvGrpSpPr>
          <p:grpSpPr>
            <a:xfrm>
              <a:off x="8144646" y="4828214"/>
              <a:ext cx="2662867" cy="1347218"/>
              <a:chOff x="8628433" y="4710119"/>
              <a:chExt cx="2662867" cy="1347218"/>
            </a:xfrm>
          </p:grpSpPr>
          <p:grpSp>
            <p:nvGrpSpPr>
              <p:cNvPr id="26" name="组合 25"/>
              <p:cNvGrpSpPr/>
              <p:nvPr/>
            </p:nvGrpSpPr>
            <p:grpSpPr>
              <a:xfrm>
                <a:off x="8628433" y="4830798"/>
                <a:ext cx="2662867" cy="1226539"/>
                <a:chOff x="8657167" y="1889138"/>
                <a:chExt cx="2662867" cy="1226539"/>
              </a:xfrm>
            </p:grpSpPr>
            <p:grpSp>
              <p:nvGrpSpPr>
                <p:cNvPr id="29" name="组合 28"/>
                <p:cNvGrpSpPr/>
                <p:nvPr/>
              </p:nvGrpSpPr>
              <p:grpSpPr>
                <a:xfrm>
                  <a:off x="8657167" y="1974272"/>
                  <a:ext cx="2387600" cy="972128"/>
                  <a:chOff x="8657167" y="1974272"/>
                  <a:chExt cx="2387600" cy="972128"/>
                </a:xfrm>
              </p:grpSpPr>
              <p:sp>
                <p:nvSpPr>
                  <p:cNvPr id="33" name="梯形 32"/>
                  <p:cNvSpPr/>
                  <p:nvPr/>
                </p:nvSpPr>
                <p:spPr>
                  <a:xfrm rot="16200000">
                    <a:off x="8717475" y="2275850"/>
                    <a:ext cx="941824" cy="338667"/>
                  </a:xfrm>
                  <a:prstGeom prst="trapezoid">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34" name="梯形 33"/>
                  <p:cNvSpPr/>
                  <p:nvPr/>
                </p:nvSpPr>
                <p:spPr>
                  <a:xfrm rot="16200000">
                    <a:off x="10028185" y="2477957"/>
                    <a:ext cx="537612" cy="338667"/>
                  </a:xfrm>
                  <a:prstGeom prst="trapezoid">
                    <a:avLst>
                      <a:gd name="adj" fmla="val 37499"/>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35" name="矩形 34"/>
                  <p:cNvSpPr/>
                  <p:nvPr/>
                </p:nvSpPr>
                <p:spPr>
                  <a:xfrm>
                    <a:off x="8782050" y="2780631"/>
                    <a:ext cx="1809750" cy="1657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36" name="直接箭头连接符 35"/>
                  <p:cNvCxnSpPr/>
                  <p:nvPr/>
                </p:nvCxnSpPr>
                <p:spPr>
                  <a:xfrm>
                    <a:off x="8657167" y="2780631"/>
                    <a:ext cx="23876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8999723" y="2777123"/>
                  <a:ext cx="418704" cy="338554"/>
                </a:xfrm>
                <a:prstGeom prst="rect">
                  <a:avLst/>
                </a:prstGeom>
                <a:noFill/>
              </p:spPr>
              <p:txBody>
                <a:bodyPr wrap="square" rtlCol="0">
                  <a:noAutofit/>
                </a:bodyPr>
                <a:lstStyle/>
                <a:p>
                  <a:pPr fontAlgn="ctr"/>
                  <a:r>
                    <a:rPr lang="en-US" sz="1600" u="none" dirty="0">
                      <a:latin typeface="Huawei Sans" panose="020C0503030203020204" pitchFamily="34" charset="0"/>
                    </a:rPr>
                    <a:t>FC</a:t>
                  </a:r>
                  <a:endParaRPr lang="en-US" altLang="zh-CN" sz="1600" dirty="0">
                    <a:latin typeface="Huawei Sans" panose="020C0503030203020204" pitchFamily="34" charset="0"/>
                    <a:cs typeface="+mn-ea"/>
                    <a:sym typeface="+mn-lt"/>
                  </a:endParaRPr>
                </a:p>
              </p:txBody>
            </p:sp>
            <p:sp>
              <p:nvSpPr>
                <p:cNvPr id="31" name="文本框 30"/>
                <p:cNvSpPr txBox="1"/>
                <p:nvPr/>
              </p:nvSpPr>
              <p:spPr>
                <a:xfrm>
                  <a:off x="9828753" y="2777123"/>
                  <a:ext cx="1016496" cy="338554"/>
                </a:xfrm>
                <a:prstGeom prst="rect">
                  <a:avLst/>
                </a:prstGeom>
                <a:noFill/>
              </p:spPr>
              <p:txBody>
                <a:bodyPr wrap="square" rtlCol="0">
                  <a:noAutofit/>
                </a:bodyPr>
                <a:lstStyle/>
                <a:p>
                  <a:pPr fontAlgn="ctr"/>
                  <a:r>
                    <a:rPr lang="en-US" sz="1600" u="none" dirty="0">
                      <a:latin typeface="Huawei Sans" panose="020C0503030203020204" pitchFamily="34" charset="0"/>
                    </a:rPr>
                    <a:t>NVMeoF</a:t>
                  </a:r>
                  <a:endParaRPr lang="en-US" altLang="zh-CN" sz="1600" dirty="0">
                    <a:latin typeface="Huawei Sans" panose="020C0503030203020204" pitchFamily="34" charset="0"/>
                    <a:cs typeface="+mn-ea"/>
                    <a:sym typeface="+mn-lt"/>
                  </a:endParaRPr>
                </a:p>
              </p:txBody>
            </p:sp>
            <p:sp>
              <p:nvSpPr>
                <p:cNvPr id="32" name="文本框 31"/>
                <p:cNvSpPr txBox="1"/>
                <p:nvPr/>
              </p:nvSpPr>
              <p:spPr>
                <a:xfrm>
                  <a:off x="10733014" y="1889138"/>
                  <a:ext cx="587020" cy="338554"/>
                </a:xfrm>
                <a:prstGeom prst="rect">
                  <a:avLst/>
                </a:prstGeom>
                <a:noFill/>
              </p:spPr>
              <p:txBody>
                <a:bodyPr wrap="square" rtlCol="0">
                  <a:noAutofit/>
                </a:bodyPr>
                <a:lstStyle/>
                <a:p>
                  <a:pPr fontAlgn="ctr"/>
                  <a:r>
                    <a:rPr lang="en-US" sz="1600" u="none" dirty="0">
                      <a:latin typeface="Huawei Sans" panose="020C0503030203020204" pitchFamily="34" charset="0"/>
                    </a:rPr>
                    <a:t>TCO</a:t>
                  </a:r>
                  <a:endParaRPr lang="en-US" altLang="zh-CN" sz="1600" dirty="0">
                    <a:latin typeface="Huawei Sans" panose="020C0503030203020204" pitchFamily="34" charset="0"/>
                    <a:cs typeface="+mn-ea"/>
                    <a:sym typeface="+mn-lt"/>
                  </a:endParaRPr>
                </a:p>
              </p:txBody>
            </p:sp>
          </p:grpSp>
          <p:cxnSp>
            <p:nvCxnSpPr>
              <p:cNvPr id="27" name="直接箭头连接符 26"/>
              <p:cNvCxnSpPr/>
              <p:nvPr/>
            </p:nvCxnSpPr>
            <p:spPr>
              <a:xfrm>
                <a:off x="9418427" y="4946116"/>
                <a:ext cx="563773" cy="140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9378929" y="4710119"/>
                <a:ext cx="1362874" cy="276999"/>
              </a:xfrm>
              <a:prstGeom prst="rect">
                <a:avLst/>
              </a:prstGeom>
              <a:noFill/>
            </p:spPr>
            <p:txBody>
              <a:bodyPr wrap="square" rtlCol="0">
                <a:noAutofit/>
              </a:bodyPr>
              <a:lstStyle/>
              <a:p>
                <a:pPr fontAlgn="ctr"/>
                <a:r>
                  <a:rPr lang="en-US" sz="1200" u="none" dirty="0">
                    <a:latin typeface="Huawei Sans" panose="020C0503030203020204" pitchFamily="34" charset="0"/>
                  </a:rPr>
                  <a:t>Reduced by </a:t>
                </a:r>
                <a:r>
                  <a:rPr lang="en-US" sz="1200" b="1" dirty="0">
                    <a:solidFill>
                      <a:srgbClr val="0070C0"/>
                    </a:solidFill>
                    <a:latin typeface="+mn-lt"/>
                    <a:cs typeface="+mn-ea"/>
                  </a:rPr>
                  <a:t>66%</a:t>
                </a:r>
                <a:endParaRPr lang="en-US" altLang="zh-CN" sz="1200" b="1" dirty="0">
                  <a:solidFill>
                    <a:srgbClr val="0070C0"/>
                  </a:solidFill>
                  <a:latin typeface="+mn-lt"/>
                  <a:cs typeface="+mn-ea"/>
                  <a:sym typeface="+mn-lt"/>
                </a:endParaRPr>
              </a:p>
            </p:txBody>
          </p:sp>
        </p:grpSp>
      </p:grpSp>
      <p:pic>
        <p:nvPicPr>
          <p:cNvPr id="56" name="图片 55"/>
          <p:cNvPicPr>
            <a:picLocks noChangeAspect="1"/>
          </p:cNvPicPr>
          <p:nvPr/>
        </p:nvPicPr>
        <p:blipFill rotWithShape="1">
          <a:blip r:embed="rId3"/>
          <a:srcRect l="7457" t="9348" r="7757" b="8276"/>
          <a:stretch/>
        </p:blipFill>
        <p:spPr>
          <a:xfrm>
            <a:off x="1223486" y="1389287"/>
            <a:ext cx="1433246" cy="795731"/>
          </a:xfrm>
          <a:prstGeom prst="rect">
            <a:avLst/>
          </a:prstGeom>
        </p:spPr>
      </p:pic>
      <p:pic>
        <p:nvPicPr>
          <p:cNvPr id="57" name="图片 56"/>
          <p:cNvPicPr>
            <a:picLocks noChangeAspect="1"/>
          </p:cNvPicPr>
          <p:nvPr/>
        </p:nvPicPr>
        <p:blipFill rotWithShape="1">
          <a:blip r:embed="rId4"/>
          <a:srcRect t="11021" b="9760"/>
          <a:stretch/>
        </p:blipFill>
        <p:spPr>
          <a:xfrm>
            <a:off x="1120469" y="2716262"/>
            <a:ext cx="1660390" cy="579666"/>
          </a:xfrm>
          <a:prstGeom prst="rect">
            <a:avLst/>
          </a:prstGeom>
        </p:spPr>
      </p:pic>
      <p:pic>
        <p:nvPicPr>
          <p:cNvPr id="58" name="图片 57"/>
          <p:cNvPicPr>
            <a:picLocks noChangeAspect="1"/>
          </p:cNvPicPr>
          <p:nvPr/>
        </p:nvPicPr>
        <p:blipFill rotWithShape="1">
          <a:blip r:embed="rId5"/>
          <a:srcRect l="5437" b="2103"/>
          <a:stretch/>
        </p:blipFill>
        <p:spPr>
          <a:xfrm>
            <a:off x="1366354" y="4866374"/>
            <a:ext cx="1147509" cy="812357"/>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38" y="3766744"/>
            <a:ext cx="2175815" cy="689008"/>
          </a:xfrm>
          <a:prstGeom prst="rect">
            <a:avLst/>
          </a:prstGeom>
        </p:spPr>
      </p:pic>
      <p:pic>
        <p:nvPicPr>
          <p:cNvPr id="4" name="图片 3"/>
          <p:cNvPicPr>
            <a:picLocks noChangeAspect="1"/>
          </p:cNvPicPr>
          <p:nvPr/>
        </p:nvPicPr>
        <p:blipFill>
          <a:blip r:embed="rId7"/>
          <a:stretch>
            <a:fillRect/>
          </a:stretch>
        </p:blipFill>
        <p:spPr>
          <a:xfrm>
            <a:off x="1031788" y="3766744"/>
            <a:ext cx="1750731" cy="519372"/>
          </a:xfrm>
          <a:prstGeom prst="rect">
            <a:avLst/>
          </a:prstGeom>
        </p:spPr>
      </p:pic>
    </p:spTree>
    <p:extLst>
      <p:ext uri="{BB962C8B-B14F-4D97-AF65-F5344CB8AC3E}">
        <p14:creationId xmlns:p14="http://schemas.microsoft.com/office/powerpoint/2010/main" val="377278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b="1" dirty="0">
                <a:latin typeface="Huawei Sans" panose="020C0503030203020204" pitchFamily="34" charset="0"/>
              </a:rPr>
              <a:t>SAN Protocols</a:t>
            </a:r>
            <a:endParaRPr lang="en-US" altLang="zh-CN" b="1"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SCSI and SAS</a:t>
            </a:r>
          </a:p>
          <a:p>
            <a:pPr lvl="1"/>
            <a:r>
              <a:rPr lang="en-US" u="none" dirty="0">
                <a:solidFill>
                  <a:schemeClr val="bg1">
                    <a:lumMod val="50000"/>
                  </a:schemeClr>
                </a:solidFill>
                <a:latin typeface="Huawei Sans" panose="020C0503030203020204" pitchFamily="34" charset="0"/>
              </a:rPr>
              <a:t>iSCSI and FC</a:t>
            </a:r>
          </a:p>
          <a:p>
            <a:pPr lvl="1"/>
            <a:r>
              <a:rPr lang="en-US" u="none" dirty="0">
                <a:solidFill>
                  <a:schemeClr val="bg1">
                    <a:lumMod val="50000"/>
                  </a:schemeClr>
                </a:solidFill>
                <a:latin typeface="Huawei Sans" panose="020C0503030203020204" pitchFamily="34" charset="0"/>
              </a:rPr>
              <a:t>PCIe and NVMe</a:t>
            </a:r>
            <a:endParaRPr lang="en-US" altLang="zh-CN" dirty="0">
              <a:solidFill>
                <a:schemeClr val="bg1">
                  <a:lumMod val="50000"/>
                </a:schemeClr>
              </a:solidFill>
              <a:latin typeface="Huawei Sans" panose="020C0503030203020204" pitchFamily="34" charset="0"/>
              <a:sym typeface="+mn-lt"/>
            </a:endParaRPr>
          </a:p>
          <a:p>
            <a:pPr lvl="1">
              <a:buSzPct val="60000"/>
              <a:buFont typeface="Wingdings" panose="05000000000000000000" pitchFamily="2" charset="2"/>
              <a:buChar char="n"/>
            </a:pPr>
            <a:r>
              <a:rPr lang="en-US" u="none" dirty="0">
                <a:latin typeface="Huawei Sans" panose="020C0503030203020204" pitchFamily="34" charset="0"/>
              </a:rPr>
              <a:t>RDMA and RoCE</a:t>
            </a:r>
            <a:endParaRPr lang="en-US" altLang="zh-CN" dirty="0">
              <a:latin typeface="Huawei Sans" panose="020C0503030203020204" pitchFamily="34" charset="0"/>
              <a:sym typeface="+mn-lt"/>
            </a:endParaRPr>
          </a:p>
          <a:p>
            <a:r>
              <a:rPr lang="en-US" u="none" dirty="0">
                <a:solidFill>
                  <a:schemeClr val="bg1">
                    <a:lumMod val="50000"/>
                  </a:schemeClr>
                </a:solidFill>
                <a:latin typeface="Huawei Sans" panose="020C0503030203020204" pitchFamily="34" charset="0"/>
              </a:rPr>
              <a:t>NAS Protocols</a:t>
            </a:r>
            <a:endParaRPr lang="en-US" altLang="zh-CN" dirty="0">
              <a:solidFill>
                <a:schemeClr val="bg1">
                  <a:lumMod val="50000"/>
                </a:schemeClr>
              </a:solidFill>
              <a:latin typeface="Huawei Sans" panose="020C0503030203020204" pitchFamily="34" charset="0"/>
              <a:sym typeface="+mn-lt"/>
            </a:endParaRPr>
          </a:p>
          <a:p>
            <a:r>
              <a:rPr lang="en-US" altLang="zh-CN" dirty="0">
                <a:solidFill>
                  <a:schemeClr val="bg1">
                    <a:lumMod val="50000"/>
                  </a:schemeClr>
                </a:solidFill>
              </a:rPr>
              <a:t>Object and HDFS Storage Protocols</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2318115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5FEFA-01C0-4BEA-AE6B-64B3625EA94A}"/>
              </a:ext>
            </a:extLst>
          </p:cNvPr>
          <p:cNvSpPr>
            <a:spLocks noGrp="1"/>
          </p:cNvSpPr>
          <p:nvPr>
            <p:ph type="title"/>
          </p:nvPr>
        </p:nvSpPr>
        <p:spPr/>
        <p:txBody>
          <a:bodyPr wrap="square">
            <a:noAutofit/>
          </a:bodyPr>
          <a:lstStyle/>
          <a:p>
            <a:pPr fontAlgn="ctr"/>
            <a:r>
              <a:rPr lang="en-US" u="none" dirty="0">
                <a:latin typeface="Huawei Sans" panose="020C0503030203020204" pitchFamily="34" charset="0"/>
              </a:rPr>
              <a:t>Introduction to NVMe over Fabrics</a:t>
            </a:r>
          </a:p>
        </p:txBody>
      </p:sp>
      <p:sp>
        <p:nvSpPr>
          <p:cNvPr id="3" name="文本占位符 2">
            <a:extLst>
              <a:ext uri="{FF2B5EF4-FFF2-40B4-BE49-F238E27FC236}">
                <a16:creationId xmlns:a16="http://schemas.microsoft.com/office/drawing/2014/main" id="{FD802AB4-5FD4-4999-ACD7-E0F3947F8D18}"/>
              </a:ext>
            </a:extLst>
          </p:cNvPr>
          <p:cNvSpPr>
            <a:spLocks noGrp="1"/>
          </p:cNvSpPr>
          <p:nvPr>
            <p:ph type="body" sz="quarter" idx="10"/>
          </p:nvPr>
        </p:nvSpPr>
        <p:spPr>
          <a:xfrm>
            <a:off x="455612" y="1052514"/>
            <a:ext cx="11293476" cy="2436237"/>
          </a:xfrm>
        </p:spPr>
        <p:txBody>
          <a:bodyPr wrap="square">
            <a:noAutofit/>
          </a:bodyPr>
          <a:lstStyle/>
          <a:p>
            <a:r>
              <a:rPr lang="en-US" sz="1600" u="none" dirty="0">
                <a:latin typeface="Huawei Sans" panose="020C0503030203020204" pitchFamily="34" charset="0"/>
              </a:rPr>
              <a:t>NVMe over Fabrics (NVMe-oF) is an extension of the NVMe protocol to Ethernet and Fibre Channel. It allows accessing remote NVMe devices as if accessing local NVMe devices.</a:t>
            </a:r>
            <a:endParaRPr lang="en-US" altLang="zh-CN" sz="1600" dirty="0">
              <a:latin typeface="Huawei Sans" panose="020C0503030203020204" pitchFamily="34" charset="0"/>
            </a:endParaRPr>
          </a:p>
          <a:p>
            <a:r>
              <a:rPr lang="en-US" sz="1600" u="none" dirty="0">
                <a:latin typeface="Huawei Sans" panose="020C0503030203020204" pitchFamily="34" charset="0"/>
              </a:rPr>
              <a:t>To address the PCIe scalability problem, NVMe released a specification in 2016, which defines two types of fabric transports, implementing the end-to-end NVMe protocol.</a:t>
            </a:r>
            <a:endParaRPr lang="en-US" altLang="zh-CN" sz="1600" dirty="0">
              <a:latin typeface="Huawei Sans" panose="020C0503030203020204" pitchFamily="34" charset="0"/>
            </a:endParaRPr>
          </a:p>
          <a:p>
            <a:pPr lvl="1"/>
            <a:r>
              <a:rPr lang="en-US" sz="1600" b="1" u="none" dirty="0">
                <a:latin typeface="Huawei Sans" panose="020C0503030203020204" pitchFamily="34" charset="0"/>
              </a:rPr>
              <a:t>NVMe over Fabrics using RDMA</a:t>
            </a:r>
          </a:p>
          <a:p>
            <a:pPr lvl="1"/>
            <a:r>
              <a:rPr lang="en-US" sz="1600" u="none" dirty="0">
                <a:latin typeface="Huawei Sans" panose="020C0503030203020204" pitchFamily="34" charset="0"/>
              </a:rPr>
              <a:t>NVMe over Fabrics using Fibre Channel (FC-NVMe)</a:t>
            </a:r>
            <a:endParaRPr lang="en-US" altLang="zh-CN" sz="1600" dirty="0">
              <a:latin typeface="Huawei Sans" panose="020C0503030203020204" pitchFamily="34" charset="0"/>
            </a:endParaRPr>
          </a:p>
          <a:p>
            <a:endParaRPr lang="en-US" altLang="zh-CN" sz="1600" dirty="0">
              <a:latin typeface="Huawei Sans" panose="020C0503030203020204" pitchFamily="34" charset="0"/>
            </a:endParaRPr>
          </a:p>
        </p:txBody>
      </p:sp>
      <p:grpSp>
        <p:nvGrpSpPr>
          <p:cNvPr id="9" name="组合 8">
            <a:extLst>
              <a:ext uri="{FF2B5EF4-FFF2-40B4-BE49-F238E27FC236}">
                <a16:creationId xmlns:a16="http://schemas.microsoft.com/office/drawing/2014/main" id="{834DBC63-0D03-40A1-AC23-56F0723141D6}"/>
              </a:ext>
            </a:extLst>
          </p:cNvPr>
          <p:cNvGrpSpPr/>
          <p:nvPr/>
        </p:nvGrpSpPr>
        <p:grpSpPr>
          <a:xfrm>
            <a:off x="861651" y="3695728"/>
            <a:ext cx="10478640" cy="2419171"/>
            <a:chOff x="909276" y="3619528"/>
            <a:chExt cx="10478640" cy="2419171"/>
          </a:xfrm>
        </p:grpSpPr>
        <p:cxnSp>
          <p:nvCxnSpPr>
            <p:cNvPr id="10" name="直接连接符 9">
              <a:extLst>
                <a:ext uri="{FF2B5EF4-FFF2-40B4-BE49-F238E27FC236}">
                  <a16:creationId xmlns:a16="http://schemas.microsoft.com/office/drawing/2014/main" id="{76853D8A-6E50-4A1C-88F7-067AF4D2B35A}"/>
                </a:ext>
              </a:extLst>
            </p:cNvPr>
            <p:cNvCxnSpPr>
              <a:endCxn id="8" idx="1"/>
            </p:cNvCxnSpPr>
            <p:nvPr/>
          </p:nvCxnSpPr>
          <p:spPr>
            <a:xfrm>
              <a:off x="5015188" y="3919562"/>
              <a:ext cx="363130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53CB6885-D740-4600-A38A-822990037C9C}"/>
                </a:ext>
              </a:extLst>
            </p:cNvPr>
            <p:cNvSpPr/>
            <p:nvPr/>
          </p:nvSpPr>
          <p:spPr>
            <a:xfrm>
              <a:off x="3817552" y="3619528"/>
              <a:ext cx="1197636" cy="600069"/>
            </a:xfrm>
            <a:prstGeom prst="rect">
              <a:avLst/>
            </a:prstGeom>
            <a:solidFill>
              <a:schemeClr val="bg1"/>
            </a:solidFill>
            <a:ln w="12700" cap="flat" cmpd="sng" algn="ctr">
              <a:solidFill>
                <a:schemeClr val="tx1"/>
              </a:solidFill>
              <a:prstDash val="solid"/>
              <a:miter lim="800000"/>
            </a:ln>
            <a:effectLst/>
          </p:spPr>
          <p:txBody>
            <a:bodyPr wrap="square" rtlCol="0" anchor="ctr">
              <a:noAutofit/>
            </a:bodyPr>
            <a:lstStyle/>
            <a:p>
              <a:pPr algn="ctr" defTabSz="914400" fontAlgn="ctr"/>
              <a:r>
                <a:rPr lang="en-US" sz="1400" u="none" dirty="0">
                  <a:latin typeface="Huawei Sans" panose="020C0503030203020204" pitchFamily="34" charset="0"/>
                </a:rPr>
                <a:t>Host</a:t>
              </a:r>
              <a:endParaRPr lang="en-US" altLang="zh-CN" sz="1400" kern="0" dirty="0">
                <a:latin typeface="Huawei Sans" panose="020C0503030203020204" pitchFamily="34" charset="0"/>
                <a:cs typeface="+mn-ea"/>
                <a:sym typeface="+mn-lt"/>
              </a:endParaRPr>
            </a:p>
          </p:txBody>
        </p:sp>
        <p:sp>
          <p:nvSpPr>
            <p:cNvPr id="6" name="文本框 5">
              <a:extLst>
                <a:ext uri="{FF2B5EF4-FFF2-40B4-BE49-F238E27FC236}">
                  <a16:creationId xmlns:a16="http://schemas.microsoft.com/office/drawing/2014/main" id="{65E72A66-4B83-4573-9153-F01E9A1966EC}"/>
                </a:ext>
              </a:extLst>
            </p:cNvPr>
            <p:cNvSpPr txBox="1"/>
            <p:nvPr/>
          </p:nvSpPr>
          <p:spPr>
            <a:xfrm>
              <a:off x="4227802" y="4909031"/>
              <a:ext cx="542136" cy="307777"/>
            </a:xfrm>
            <a:prstGeom prst="rect">
              <a:avLst/>
            </a:prstGeom>
            <a:noFill/>
          </p:spPr>
          <p:txBody>
            <a:bodyPr wrap="square" rtlCol="0">
              <a:noAutofit/>
            </a:bodyPr>
            <a:lstStyle/>
            <a:p>
              <a:pPr fontAlgn="ctr"/>
              <a:r>
                <a:rPr lang="en-US" sz="1400" u="none" dirty="0">
                  <a:latin typeface="Huawei Sans" panose="020C0503030203020204" pitchFamily="34" charset="0"/>
                </a:rPr>
                <a:t>PCIe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a:extLst>
                <a:ext uri="{FF2B5EF4-FFF2-40B4-BE49-F238E27FC236}">
                  <a16:creationId xmlns:a16="http://schemas.microsoft.com/office/drawing/2014/main" id="{7ED70350-1A09-4209-A76A-4549E29F7D86}"/>
                </a:ext>
              </a:extLst>
            </p:cNvPr>
            <p:cNvSpPr/>
            <p:nvPr/>
          </p:nvSpPr>
          <p:spPr>
            <a:xfrm>
              <a:off x="6232021" y="3619528"/>
              <a:ext cx="1197636" cy="600069"/>
            </a:xfrm>
            <a:prstGeom prst="rect">
              <a:avLst/>
            </a:prstGeom>
            <a:solidFill>
              <a:schemeClr val="bg1"/>
            </a:solidFill>
            <a:ln w="12700" cap="flat" cmpd="sng" algn="ctr">
              <a:solidFill>
                <a:schemeClr val="tx1"/>
              </a:solidFill>
              <a:prstDash val="solid"/>
              <a:miter lim="800000"/>
            </a:ln>
            <a:effectLst/>
          </p:spPr>
          <p:txBody>
            <a:bodyPr wrap="square" rtlCol="0" anchor="ctr">
              <a:noAutofit/>
            </a:bodyPr>
            <a:lstStyle/>
            <a:p>
              <a:pPr algn="ctr" defTabSz="914400" fontAlgn="ctr"/>
              <a:r>
                <a:rPr lang="en-US" sz="1400" u="none" dirty="0">
                  <a:latin typeface="Huawei Sans" panose="020C0503030203020204" pitchFamily="34" charset="0"/>
                </a:rPr>
                <a:t>PCIe Switch</a:t>
              </a:r>
              <a:endParaRPr lang="en-US" altLang="zh-CN" sz="1400" kern="0" dirty="0">
                <a:latin typeface="Huawei Sans" panose="020C0503030203020204" pitchFamily="34" charset="0"/>
                <a:cs typeface="+mn-ea"/>
                <a:sym typeface="+mn-lt"/>
              </a:endParaRPr>
            </a:p>
          </p:txBody>
        </p:sp>
        <p:sp>
          <p:nvSpPr>
            <p:cNvPr id="8" name="矩形 7">
              <a:extLst>
                <a:ext uri="{FF2B5EF4-FFF2-40B4-BE49-F238E27FC236}">
                  <a16:creationId xmlns:a16="http://schemas.microsoft.com/office/drawing/2014/main" id="{3ADB55FB-044B-4715-9310-F2BD1854D313}"/>
                </a:ext>
              </a:extLst>
            </p:cNvPr>
            <p:cNvSpPr/>
            <p:nvPr/>
          </p:nvSpPr>
          <p:spPr>
            <a:xfrm>
              <a:off x="8646490" y="3619528"/>
              <a:ext cx="1197636" cy="600069"/>
            </a:xfrm>
            <a:prstGeom prst="rect">
              <a:avLst/>
            </a:prstGeom>
            <a:solidFill>
              <a:schemeClr val="bg1"/>
            </a:solidFill>
            <a:ln w="12700" cap="flat" cmpd="sng" algn="ctr">
              <a:solidFill>
                <a:schemeClr val="tx1"/>
              </a:solidFill>
              <a:prstDash val="solid"/>
              <a:miter lim="800000"/>
            </a:ln>
            <a:effectLst/>
          </p:spPr>
          <p:txBody>
            <a:bodyPr wrap="square" rtlCol="0" anchor="ctr">
              <a:noAutofit/>
            </a:bodyPr>
            <a:lstStyle/>
            <a:p>
              <a:pPr algn="ctr" defTabSz="914400" fontAlgn="ctr"/>
              <a:r>
                <a:rPr lang="en-US" sz="1400" u="none" dirty="0">
                  <a:latin typeface="Huawei Sans" panose="020C0503030203020204" pitchFamily="34" charset="0"/>
                </a:rPr>
                <a:t>NVMe SSD</a:t>
              </a:r>
              <a:endParaRPr lang="en-US" altLang="zh-CN" sz="1400" kern="0" dirty="0">
                <a:latin typeface="Huawei Sans" panose="020C0503030203020204" pitchFamily="34" charset="0"/>
                <a:cs typeface="+mn-ea"/>
                <a:sym typeface="+mn-lt"/>
              </a:endParaRPr>
            </a:p>
          </p:txBody>
        </p:sp>
        <p:cxnSp>
          <p:nvCxnSpPr>
            <p:cNvPr id="11" name="直接连接符 10">
              <a:extLst>
                <a:ext uri="{FF2B5EF4-FFF2-40B4-BE49-F238E27FC236}">
                  <a16:creationId xmlns:a16="http://schemas.microsoft.com/office/drawing/2014/main" id="{FC0153ED-4A63-4CA3-BA44-C44C94AA200C}"/>
                </a:ext>
              </a:extLst>
            </p:cNvPr>
            <p:cNvCxnSpPr>
              <a:cxnSpLocks/>
              <a:stCxn id="12" idx="3"/>
              <a:endCxn id="14" idx="1"/>
            </p:cNvCxnSpPr>
            <p:nvPr/>
          </p:nvCxnSpPr>
          <p:spPr>
            <a:xfrm>
              <a:off x="4146133" y="5362955"/>
              <a:ext cx="58681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E0A630E6-1291-4CF9-BBA3-D5AD1EBD9E65}"/>
                </a:ext>
              </a:extLst>
            </p:cNvPr>
            <p:cNvSpPr/>
            <p:nvPr/>
          </p:nvSpPr>
          <p:spPr>
            <a:xfrm>
              <a:off x="2948497" y="5062920"/>
              <a:ext cx="1197636" cy="600069"/>
            </a:xfrm>
            <a:prstGeom prst="rect">
              <a:avLst/>
            </a:prstGeom>
            <a:solidFill>
              <a:schemeClr val="bg1"/>
            </a:solidFill>
            <a:ln w="12700" cap="flat" cmpd="sng" algn="ctr">
              <a:solidFill>
                <a:schemeClr val="tx1"/>
              </a:solidFill>
              <a:prstDash val="solid"/>
              <a:miter lim="800000"/>
            </a:ln>
            <a:effectLst/>
          </p:spPr>
          <p:txBody>
            <a:bodyPr wrap="square" rtlCol="0" anchor="ctr">
              <a:noAutofit/>
            </a:bodyPr>
            <a:lstStyle/>
            <a:p>
              <a:pPr algn="ctr" defTabSz="914400" fontAlgn="ctr"/>
              <a:r>
                <a:rPr lang="en-US" sz="1400" u="none" dirty="0">
                  <a:latin typeface="Huawei Sans" panose="020C0503030203020204" pitchFamily="34" charset="0"/>
                </a:rPr>
                <a:t>Host</a:t>
              </a:r>
              <a:endParaRPr lang="en-US" altLang="zh-CN" sz="1400" kern="0" dirty="0">
                <a:latin typeface="Huawei Sans" panose="020C0503030203020204" pitchFamily="34" charset="0"/>
                <a:cs typeface="+mn-ea"/>
                <a:sym typeface="+mn-lt"/>
              </a:endParaRPr>
            </a:p>
          </p:txBody>
        </p:sp>
        <p:sp>
          <p:nvSpPr>
            <p:cNvPr id="13" name="矩形 12">
              <a:extLst>
                <a:ext uri="{FF2B5EF4-FFF2-40B4-BE49-F238E27FC236}">
                  <a16:creationId xmlns:a16="http://schemas.microsoft.com/office/drawing/2014/main" id="{EC0ECF57-7893-4F28-9E37-E9F59AA63DC8}"/>
                </a:ext>
              </a:extLst>
            </p:cNvPr>
            <p:cNvSpPr/>
            <p:nvPr/>
          </p:nvSpPr>
          <p:spPr>
            <a:xfrm>
              <a:off x="4851607" y="5062920"/>
              <a:ext cx="915509" cy="600069"/>
            </a:xfrm>
            <a:prstGeom prst="rect">
              <a:avLst/>
            </a:prstGeom>
            <a:solidFill>
              <a:schemeClr val="bg1"/>
            </a:solidFill>
            <a:ln w="12700" cap="flat" cmpd="sng" algn="ctr">
              <a:solidFill>
                <a:schemeClr val="tx1"/>
              </a:solidFill>
              <a:prstDash val="solid"/>
              <a:miter lim="800000"/>
            </a:ln>
            <a:effectLst/>
          </p:spPr>
          <p:txBody>
            <a:bodyPr wrap="square" rtlCol="0" anchor="ctr">
              <a:noAutofit/>
            </a:bodyPr>
            <a:lstStyle/>
            <a:p>
              <a:pPr algn="ctr" defTabSz="914400" fontAlgn="ctr"/>
              <a:r>
                <a:rPr lang="en-US" sz="1400" u="none" dirty="0">
                  <a:latin typeface="Huawei Sans" panose="020C0503030203020204" pitchFamily="34" charset="0"/>
                </a:rPr>
                <a:t>HBA/NIC</a:t>
              </a:r>
              <a:endParaRPr lang="en-US" altLang="zh-CN" sz="1400" kern="0" dirty="0">
                <a:latin typeface="Huawei Sans" panose="020C0503030203020204" pitchFamily="34" charset="0"/>
                <a:cs typeface="+mn-ea"/>
                <a:sym typeface="+mn-lt"/>
              </a:endParaRPr>
            </a:p>
          </p:txBody>
        </p:sp>
        <p:sp>
          <p:nvSpPr>
            <p:cNvPr id="14" name="矩形 13">
              <a:extLst>
                <a:ext uri="{FF2B5EF4-FFF2-40B4-BE49-F238E27FC236}">
                  <a16:creationId xmlns:a16="http://schemas.microsoft.com/office/drawing/2014/main" id="{7615D827-2C12-497F-B177-A0E4AC9853BF}"/>
                </a:ext>
              </a:extLst>
            </p:cNvPr>
            <p:cNvSpPr/>
            <p:nvPr/>
          </p:nvSpPr>
          <p:spPr>
            <a:xfrm>
              <a:off x="10014307" y="5062920"/>
              <a:ext cx="1197636" cy="600069"/>
            </a:xfrm>
            <a:prstGeom prst="rect">
              <a:avLst/>
            </a:prstGeom>
            <a:solidFill>
              <a:schemeClr val="bg1"/>
            </a:solidFill>
            <a:ln w="12700" cap="flat" cmpd="sng" algn="ctr">
              <a:solidFill>
                <a:schemeClr val="tx1"/>
              </a:solidFill>
              <a:prstDash val="solid"/>
              <a:miter lim="800000"/>
            </a:ln>
            <a:effectLst/>
          </p:spPr>
          <p:txBody>
            <a:bodyPr wrap="square" rtlCol="0" anchor="ctr">
              <a:noAutofit/>
            </a:bodyPr>
            <a:lstStyle/>
            <a:p>
              <a:pPr algn="ctr" defTabSz="914400" fontAlgn="ctr"/>
              <a:r>
                <a:rPr lang="en-US" sz="1400" u="none" dirty="0">
                  <a:latin typeface="Huawei Sans" panose="020C0503030203020204" pitchFamily="34" charset="0"/>
                </a:rPr>
                <a:t>NVMe SSD</a:t>
              </a:r>
              <a:endParaRPr lang="en-US" altLang="zh-CN" sz="1400" kern="0" dirty="0">
                <a:latin typeface="Huawei Sans" panose="020C0503030203020204" pitchFamily="34" charset="0"/>
                <a:cs typeface="+mn-ea"/>
                <a:sym typeface="+mn-lt"/>
              </a:endParaRPr>
            </a:p>
          </p:txBody>
        </p:sp>
        <p:sp>
          <p:nvSpPr>
            <p:cNvPr id="16" name="文本框 15">
              <a:extLst>
                <a:ext uri="{FF2B5EF4-FFF2-40B4-BE49-F238E27FC236}">
                  <a16:creationId xmlns:a16="http://schemas.microsoft.com/office/drawing/2014/main" id="{D16882E5-243D-452D-9379-722027968312}"/>
                </a:ext>
              </a:extLst>
            </p:cNvPr>
            <p:cNvSpPr txBox="1"/>
            <p:nvPr/>
          </p:nvSpPr>
          <p:spPr>
            <a:xfrm>
              <a:off x="9337757" y="4909031"/>
              <a:ext cx="542136" cy="307777"/>
            </a:xfrm>
            <a:prstGeom prst="rect">
              <a:avLst/>
            </a:prstGeom>
            <a:noFill/>
          </p:spPr>
          <p:txBody>
            <a:bodyPr wrap="square" rtlCol="0">
              <a:noAutofit/>
            </a:bodyPr>
            <a:lstStyle/>
            <a:p>
              <a:pPr fontAlgn="ctr"/>
              <a:r>
                <a:rPr lang="en-US" sz="1400" u="none" dirty="0">
                  <a:latin typeface="Huawei Sans" panose="020C0503030203020204" pitchFamily="34" charset="0"/>
                </a:rPr>
                <a:t>PCIe</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矩形 16">
              <a:extLst>
                <a:ext uri="{FF2B5EF4-FFF2-40B4-BE49-F238E27FC236}">
                  <a16:creationId xmlns:a16="http://schemas.microsoft.com/office/drawing/2014/main" id="{FEFE4D6D-83F2-4917-8952-D07AB13066F5}"/>
                </a:ext>
              </a:extLst>
            </p:cNvPr>
            <p:cNvSpPr/>
            <p:nvPr/>
          </p:nvSpPr>
          <p:spPr>
            <a:xfrm>
              <a:off x="8306579" y="5062920"/>
              <a:ext cx="915509" cy="600069"/>
            </a:xfrm>
            <a:prstGeom prst="rect">
              <a:avLst/>
            </a:prstGeom>
            <a:solidFill>
              <a:schemeClr val="bg1"/>
            </a:solidFill>
            <a:ln w="12700" cap="flat" cmpd="sng" algn="ctr">
              <a:solidFill>
                <a:schemeClr val="tx1"/>
              </a:solidFill>
              <a:prstDash val="solid"/>
              <a:miter lim="800000"/>
            </a:ln>
            <a:effectLst/>
          </p:spPr>
          <p:txBody>
            <a:bodyPr wrap="square" rtlCol="0" anchor="ctr">
              <a:noAutofit/>
            </a:bodyPr>
            <a:lstStyle/>
            <a:p>
              <a:pPr algn="ctr" defTabSz="914400" fontAlgn="ctr"/>
              <a:r>
                <a:rPr lang="en-US" sz="1400" u="none" dirty="0">
                  <a:latin typeface="Huawei Sans" panose="020C0503030203020204" pitchFamily="34" charset="0"/>
                </a:rPr>
                <a:t>HBA/NIC</a:t>
              </a:r>
              <a:endParaRPr lang="en-US" altLang="zh-CN" sz="1400" kern="0" dirty="0">
                <a:latin typeface="Huawei Sans" panose="020C0503030203020204" pitchFamily="34" charset="0"/>
                <a:cs typeface="+mn-ea"/>
                <a:sym typeface="+mn-lt"/>
              </a:endParaRPr>
            </a:p>
          </p:txBody>
        </p:sp>
        <p:sp>
          <p:nvSpPr>
            <p:cNvPr id="18" name="Freeform 159">
              <a:extLst>
                <a:ext uri="{FF2B5EF4-FFF2-40B4-BE49-F238E27FC236}">
                  <a16:creationId xmlns:a16="http://schemas.microsoft.com/office/drawing/2014/main" id="{331E5876-C41F-4BCE-8BB2-78F5864AF615}"/>
                </a:ext>
              </a:extLst>
            </p:cNvPr>
            <p:cNvSpPr/>
            <p:nvPr/>
          </p:nvSpPr>
          <p:spPr>
            <a:xfrm flipH="1">
              <a:off x="6451122" y="4942917"/>
              <a:ext cx="1027259" cy="567769"/>
            </a:xfrm>
            <a:custGeom>
              <a:avLst/>
              <a:gdLst>
                <a:gd name="connsiteX0" fmla="*/ 2693983 w 4431601"/>
                <a:gd name="connsiteY0" fmla="*/ 0 h 2316519"/>
                <a:gd name="connsiteX1" fmla="*/ 1918242 w 4431601"/>
                <a:gd name="connsiteY1" fmla="*/ 324162 h 2316519"/>
                <a:gd name="connsiteX2" fmla="*/ 1859647 w 4431601"/>
                <a:gd name="connsiteY2" fmla="*/ 395807 h 2316519"/>
                <a:gd name="connsiteX3" fmla="*/ 1815580 w 4431601"/>
                <a:gd name="connsiteY3" fmla="*/ 362462 h 2316519"/>
                <a:gd name="connsiteX4" fmla="*/ 1347603 w 4431601"/>
                <a:gd name="connsiteY4" fmla="*/ 231362 h 2316519"/>
                <a:gd name="connsiteX5" fmla="*/ 527605 w 4431601"/>
                <a:gd name="connsiteY5" fmla="*/ 844290 h 2316519"/>
                <a:gd name="connsiteX6" fmla="*/ 523639 w 4431601"/>
                <a:gd name="connsiteY6" fmla="*/ 880372 h 2316519"/>
                <a:gd name="connsiteX7" fmla="*/ 444716 w 4431601"/>
                <a:gd name="connsiteY7" fmla="*/ 905088 h 2316519"/>
                <a:gd name="connsiteX8" fmla="*/ 0 w 4431601"/>
                <a:gd name="connsiteY8" fmla="*/ 1581940 h 2316519"/>
                <a:gd name="connsiteX9" fmla="*/ 653694 w 4431601"/>
                <a:gd name="connsiteY9" fmla="*/ 2312727 h 2316519"/>
                <a:gd name="connsiteX10" fmla="*/ 653931 w 4431601"/>
                <a:gd name="connsiteY10" fmla="*/ 2312739 h 2316519"/>
                <a:gd name="connsiteX11" fmla="*/ 653931 w 4431601"/>
                <a:gd name="connsiteY11" fmla="*/ 2316518 h 2316519"/>
                <a:gd name="connsiteX12" fmla="*/ 728123 w 4431601"/>
                <a:gd name="connsiteY12" fmla="*/ 2316518 h 2316519"/>
                <a:gd name="connsiteX13" fmla="*/ 728142 w 4431601"/>
                <a:gd name="connsiteY13" fmla="*/ 2316519 h 2316519"/>
                <a:gd name="connsiteX14" fmla="*/ 728162 w 4431601"/>
                <a:gd name="connsiteY14" fmla="*/ 2316518 h 2316519"/>
                <a:gd name="connsiteX15" fmla="*/ 3745239 w 4431601"/>
                <a:gd name="connsiteY15" fmla="*/ 2316518 h 2316519"/>
                <a:gd name="connsiteX16" fmla="*/ 3745249 w 4431601"/>
                <a:gd name="connsiteY16" fmla="*/ 2316519 h 2316519"/>
                <a:gd name="connsiteX17" fmla="*/ 3745259 w 4431601"/>
                <a:gd name="connsiteY17" fmla="*/ 2316518 h 2316519"/>
                <a:gd name="connsiteX18" fmla="*/ 3788771 w 4431601"/>
                <a:gd name="connsiteY18" fmla="*/ 2316518 h 2316519"/>
                <a:gd name="connsiteX19" fmla="*/ 3788771 w 4431601"/>
                <a:gd name="connsiteY19" fmla="*/ 2312093 h 2316519"/>
                <a:gd name="connsiteX20" fmla="*/ 3883573 w 4431601"/>
                <a:gd name="connsiteY20" fmla="*/ 2302452 h 2316519"/>
                <a:gd name="connsiteX21" fmla="*/ 4431601 w 4431601"/>
                <a:gd name="connsiteY21" fmla="*/ 1624103 h 2316519"/>
                <a:gd name="connsiteX22" fmla="*/ 3883573 w 4431601"/>
                <a:gd name="connsiteY22" fmla="*/ 945754 h 2316519"/>
                <a:gd name="connsiteX23" fmla="*/ 3773844 w 4431601"/>
                <a:gd name="connsiteY23" fmla="*/ 934595 h 2316519"/>
                <a:gd name="connsiteX24" fmla="*/ 3768759 w 4431601"/>
                <a:gd name="connsiteY24" fmla="*/ 883707 h 2316519"/>
                <a:gd name="connsiteX25" fmla="*/ 2693983 w 4431601"/>
                <a:gd name="connsiteY25" fmla="*/ 0 h 2316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31601" h="2316519">
                  <a:moveTo>
                    <a:pt x="2693983" y="0"/>
                  </a:moveTo>
                  <a:cubicBezTo>
                    <a:pt x="2391037" y="0"/>
                    <a:pt x="2116771" y="123878"/>
                    <a:pt x="1918242" y="324162"/>
                  </a:cubicBezTo>
                  <a:lnTo>
                    <a:pt x="1859647" y="395807"/>
                  </a:lnTo>
                  <a:lnTo>
                    <a:pt x="1815580" y="362462"/>
                  </a:lnTo>
                  <a:cubicBezTo>
                    <a:pt x="1681993" y="279692"/>
                    <a:pt x="1520952" y="231362"/>
                    <a:pt x="1347603" y="231362"/>
                  </a:cubicBezTo>
                  <a:cubicBezTo>
                    <a:pt x="943122" y="231362"/>
                    <a:pt x="605652" y="494493"/>
                    <a:pt x="527605" y="844290"/>
                  </a:cubicBezTo>
                  <a:lnTo>
                    <a:pt x="523639" y="880372"/>
                  </a:lnTo>
                  <a:lnTo>
                    <a:pt x="444716" y="905088"/>
                  </a:lnTo>
                  <a:cubicBezTo>
                    <a:pt x="183375" y="1016603"/>
                    <a:pt x="0" y="1277667"/>
                    <a:pt x="0" y="1581940"/>
                  </a:cubicBezTo>
                  <a:cubicBezTo>
                    <a:pt x="0" y="1962281"/>
                    <a:pt x="286523" y="2275109"/>
                    <a:pt x="653694" y="2312727"/>
                  </a:cubicBezTo>
                  <a:lnTo>
                    <a:pt x="653931" y="2312739"/>
                  </a:lnTo>
                  <a:lnTo>
                    <a:pt x="653931" y="2316518"/>
                  </a:lnTo>
                  <a:lnTo>
                    <a:pt x="728123" y="2316518"/>
                  </a:lnTo>
                  <a:lnTo>
                    <a:pt x="728142" y="2316519"/>
                  </a:lnTo>
                  <a:lnTo>
                    <a:pt x="728162" y="2316518"/>
                  </a:lnTo>
                  <a:lnTo>
                    <a:pt x="3745239" y="2316518"/>
                  </a:lnTo>
                  <a:lnTo>
                    <a:pt x="3745249" y="2316519"/>
                  </a:lnTo>
                  <a:lnTo>
                    <a:pt x="3745259" y="2316518"/>
                  </a:lnTo>
                  <a:lnTo>
                    <a:pt x="3788771" y="2316518"/>
                  </a:lnTo>
                  <a:lnTo>
                    <a:pt x="3788771" y="2312093"/>
                  </a:lnTo>
                  <a:lnTo>
                    <a:pt x="3883573" y="2302452"/>
                  </a:lnTo>
                  <a:cubicBezTo>
                    <a:pt x="4196332" y="2237887"/>
                    <a:pt x="4431601" y="1958713"/>
                    <a:pt x="4431601" y="1624103"/>
                  </a:cubicBezTo>
                  <a:cubicBezTo>
                    <a:pt x="4431601" y="1289493"/>
                    <a:pt x="4196332" y="1010319"/>
                    <a:pt x="3883573" y="945754"/>
                  </a:cubicBezTo>
                  <a:lnTo>
                    <a:pt x="3773844" y="934595"/>
                  </a:lnTo>
                  <a:lnTo>
                    <a:pt x="3768759" y="883707"/>
                  </a:lnTo>
                  <a:cubicBezTo>
                    <a:pt x="3666462" y="379376"/>
                    <a:pt x="3224139" y="0"/>
                    <a:pt x="2693983" y="0"/>
                  </a:cubicBezTo>
                  <a:close/>
                </a:path>
              </a:pathLst>
            </a:cu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文本框 18">
              <a:extLst>
                <a:ext uri="{FF2B5EF4-FFF2-40B4-BE49-F238E27FC236}">
                  <a16:creationId xmlns:a16="http://schemas.microsoft.com/office/drawing/2014/main" id="{0ECEEFC1-5EA7-4060-AE28-5442774B41C6}"/>
                </a:ext>
              </a:extLst>
            </p:cNvPr>
            <p:cNvSpPr txBox="1"/>
            <p:nvPr/>
          </p:nvSpPr>
          <p:spPr>
            <a:xfrm>
              <a:off x="6515768" y="5129343"/>
              <a:ext cx="889987" cy="307777"/>
            </a:xfrm>
            <a:prstGeom prst="rect">
              <a:avLst/>
            </a:prstGeom>
            <a:noFill/>
          </p:spPr>
          <p:txBody>
            <a:bodyPr wrap="square" rtlCol="0">
              <a:noAutofit/>
            </a:bodyPr>
            <a:lstStyle/>
            <a:p>
              <a:pPr fontAlgn="ctr"/>
              <a:r>
                <a:rPr lang="en-US" sz="1400" u="none" dirty="0">
                  <a:latin typeface="Huawei Sans" panose="020C0503030203020204" pitchFamily="34" charset="0"/>
                </a:rPr>
                <a:t>Network</a:t>
              </a:r>
            </a:p>
          </p:txBody>
        </p:sp>
        <p:sp>
          <p:nvSpPr>
            <p:cNvPr id="21" name="矩形 20">
              <a:extLst>
                <a:ext uri="{FF2B5EF4-FFF2-40B4-BE49-F238E27FC236}">
                  <a16:creationId xmlns:a16="http://schemas.microsoft.com/office/drawing/2014/main" id="{403A6B93-998E-4F35-A0C8-2A56CD7E5AD8}"/>
                </a:ext>
              </a:extLst>
            </p:cNvPr>
            <p:cNvSpPr/>
            <p:nvPr/>
          </p:nvSpPr>
          <p:spPr>
            <a:xfrm>
              <a:off x="2823965" y="4761376"/>
              <a:ext cx="3123409" cy="1177790"/>
            </a:xfrm>
            <a:prstGeom prst="rect">
              <a:avLst/>
            </a:prstGeom>
            <a:noFill/>
            <a:ln w="12700" cap="flat" cmpd="sng" algn="ctr">
              <a:solidFill>
                <a:schemeClr val="tx1"/>
              </a:solidFill>
              <a:prstDash val="dash"/>
              <a:miter lim="800000"/>
            </a:ln>
            <a:effectLst/>
          </p:spPr>
          <p:txBody>
            <a:bodyPr wrap="square" rtlCol="0" anchor="ctr">
              <a:noAutofit/>
            </a:bodyPr>
            <a:lstStyle/>
            <a:p>
              <a:pPr algn="ctr" defTabSz="914400" fontAlgn="ctr"/>
              <a:endParaRPr lang="en-US" altLang="zh-CN" sz="1400" kern="0" dirty="0">
                <a:latin typeface="Huawei Sans" panose="020C0503030203020204" pitchFamily="34" charset="0"/>
                <a:cs typeface="+mn-ea"/>
                <a:sym typeface="+mn-lt"/>
              </a:endParaRPr>
            </a:p>
          </p:txBody>
        </p:sp>
        <p:sp>
          <p:nvSpPr>
            <p:cNvPr id="22" name="矩形 21">
              <a:extLst>
                <a:ext uri="{FF2B5EF4-FFF2-40B4-BE49-F238E27FC236}">
                  <a16:creationId xmlns:a16="http://schemas.microsoft.com/office/drawing/2014/main" id="{25ED3BA1-63CE-4E80-83D5-838BB36277DA}"/>
                </a:ext>
              </a:extLst>
            </p:cNvPr>
            <p:cNvSpPr/>
            <p:nvPr/>
          </p:nvSpPr>
          <p:spPr>
            <a:xfrm>
              <a:off x="8144111" y="4761376"/>
              <a:ext cx="3243805" cy="1177790"/>
            </a:xfrm>
            <a:prstGeom prst="rect">
              <a:avLst/>
            </a:prstGeom>
            <a:noFill/>
            <a:ln w="12700" cap="flat" cmpd="sng" algn="ctr">
              <a:solidFill>
                <a:schemeClr val="tx1"/>
              </a:solidFill>
              <a:prstDash val="dash"/>
              <a:miter lim="800000"/>
            </a:ln>
            <a:effectLst/>
          </p:spPr>
          <p:txBody>
            <a:bodyPr wrap="square" rtlCol="0" anchor="ctr">
              <a:noAutofit/>
            </a:bodyPr>
            <a:lstStyle/>
            <a:p>
              <a:pPr algn="ctr" defTabSz="914400" fontAlgn="ctr"/>
              <a:endParaRPr lang="en-US" altLang="zh-CN" sz="1400" kern="0" dirty="0">
                <a:latin typeface="Huawei Sans" panose="020C0503030203020204" pitchFamily="34" charset="0"/>
                <a:cs typeface="+mn-ea"/>
                <a:sym typeface="+mn-lt"/>
              </a:endParaRPr>
            </a:p>
          </p:txBody>
        </p:sp>
        <p:sp>
          <p:nvSpPr>
            <p:cNvPr id="23" name="文本框 22">
              <a:extLst>
                <a:ext uri="{FF2B5EF4-FFF2-40B4-BE49-F238E27FC236}">
                  <a16:creationId xmlns:a16="http://schemas.microsoft.com/office/drawing/2014/main" id="{A3AD5F54-B908-4DF5-BEE2-614D27309E44}"/>
                </a:ext>
              </a:extLst>
            </p:cNvPr>
            <p:cNvSpPr txBox="1"/>
            <p:nvPr/>
          </p:nvSpPr>
          <p:spPr>
            <a:xfrm>
              <a:off x="6214438" y="5730922"/>
              <a:ext cx="1731564" cy="307777"/>
            </a:xfrm>
            <a:prstGeom prst="rect">
              <a:avLst/>
            </a:prstGeom>
            <a:noFill/>
          </p:spPr>
          <p:txBody>
            <a:bodyPr wrap="square" rtlCol="0">
              <a:noAutofit/>
            </a:bodyPr>
            <a:lstStyle/>
            <a:p>
              <a:pPr fontAlgn="ctr"/>
              <a:r>
                <a:rPr lang="en-US" sz="1400" u="none" dirty="0">
                  <a:latin typeface="Huawei Sans" panose="020C0503030203020204" pitchFamily="34" charset="0"/>
                </a:rPr>
                <a:t>NVMe over Fabrics</a:t>
              </a:r>
              <a:endParaRPr lang="en-US" altLang="zh-CN" sz="14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矩形 23">
              <a:extLst>
                <a:ext uri="{FF2B5EF4-FFF2-40B4-BE49-F238E27FC236}">
                  <a16:creationId xmlns:a16="http://schemas.microsoft.com/office/drawing/2014/main" id="{210ADE09-FC47-4D5D-8106-35D701D141FB}"/>
                </a:ext>
              </a:extLst>
            </p:cNvPr>
            <p:cNvSpPr/>
            <p:nvPr/>
          </p:nvSpPr>
          <p:spPr>
            <a:xfrm>
              <a:off x="909276" y="3750286"/>
              <a:ext cx="1624374" cy="360000"/>
            </a:xfrm>
            <a:prstGeom prst="rect">
              <a:avLst/>
            </a:prstGeom>
            <a:solidFill>
              <a:srgbClr val="30B5C5"/>
            </a:solidFill>
          </p:spPr>
          <p:txBody>
            <a:bodyPr wrap="square" rtlCol="0" anchor="ctr">
              <a:noAutofit/>
            </a:bodyPr>
            <a:lstStyle/>
            <a:p>
              <a:pPr algn="ctr" fontAlgn="ctr"/>
              <a:r>
                <a:rPr lang="en-US" b="1" u="none" dirty="0">
                  <a:solidFill>
                    <a:schemeClr val="bg1"/>
                  </a:solidFill>
                  <a:latin typeface="Huawei Sans" panose="020C0503030203020204" pitchFamily="34" charset="0"/>
                </a:rPr>
                <a:t>Local NVMe</a:t>
              </a:r>
              <a:endParaRPr lang="en-US" altLang="zh-CN" b="1" dirty="0">
                <a:solidFill>
                  <a:schemeClr val="bg1"/>
                </a:solidFill>
                <a:latin typeface="Huawei Sans" panose="020C0503030203020204" pitchFamily="34" charset="0"/>
                <a:ea typeface="方正兰亭黑简体" panose="02000000000000000000" pitchFamily="2" charset="-122"/>
                <a:sym typeface="+mn-lt"/>
              </a:endParaRPr>
            </a:p>
          </p:txBody>
        </p:sp>
        <p:sp>
          <p:nvSpPr>
            <p:cNvPr id="25" name="矩形 24">
              <a:extLst>
                <a:ext uri="{FF2B5EF4-FFF2-40B4-BE49-F238E27FC236}">
                  <a16:creationId xmlns:a16="http://schemas.microsoft.com/office/drawing/2014/main" id="{F99E17A4-8577-41B9-8556-DFD217776244}"/>
                </a:ext>
              </a:extLst>
            </p:cNvPr>
            <p:cNvSpPr/>
            <p:nvPr/>
          </p:nvSpPr>
          <p:spPr>
            <a:xfrm>
              <a:off x="909276" y="5170271"/>
              <a:ext cx="1624374" cy="360000"/>
            </a:xfrm>
            <a:prstGeom prst="rect">
              <a:avLst/>
            </a:prstGeom>
            <a:solidFill>
              <a:srgbClr val="30B5C5"/>
            </a:solidFill>
          </p:spPr>
          <p:txBody>
            <a:bodyPr wrap="square" rtlCol="0" anchor="ctr">
              <a:noAutofit/>
            </a:bodyPr>
            <a:lstStyle/>
            <a:p>
              <a:pPr algn="ctr" fontAlgn="ctr"/>
              <a:r>
                <a:rPr lang="en-US" b="1" u="none" dirty="0">
                  <a:solidFill>
                    <a:schemeClr val="bg1"/>
                  </a:solidFill>
                  <a:latin typeface="Huawei Sans" panose="020C0503030203020204" pitchFamily="34" charset="0"/>
                </a:rPr>
                <a:t>NVMe-oF</a:t>
              </a:r>
              <a:endParaRPr lang="en-US" altLang="zh-CN" b="1" dirty="0">
                <a:solidFill>
                  <a:schemeClr val="bg1"/>
                </a:solidFill>
                <a:latin typeface="Huawei Sans" panose="020C0503030203020204" pitchFamily="34" charset="0"/>
                <a:ea typeface="方正兰亭黑简体" panose="02000000000000000000" pitchFamily="2" charset="-122"/>
                <a:sym typeface="+mn-lt"/>
              </a:endParaRPr>
            </a:p>
          </p:txBody>
        </p:sp>
      </p:grpSp>
    </p:spTree>
    <p:extLst>
      <p:ext uri="{BB962C8B-B14F-4D97-AF65-F5344CB8AC3E}">
        <p14:creationId xmlns:p14="http://schemas.microsoft.com/office/powerpoint/2010/main" val="32932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wrap="square">
            <a:noAutofit/>
          </a:bodyPr>
          <a:lstStyle/>
          <a:p>
            <a:r>
              <a:rPr lang="en-US" u="none" dirty="0">
                <a:latin typeface="Huawei Sans" panose="020C0503030203020204" pitchFamily="34" charset="0"/>
              </a:rPr>
              <a:t>Upon completion of this course, you will learn:</a:t>
            </a:r>
            <a:endParaRPr lang="en-US" altLang="zh-CN" dirty="0">
              <a:latin typeface="Huawei Sans" panose="020C0503030203020204" pitchFamily="34" charset="0"/>
              <a:sym typeface="+mn-lt"/>
            </a:endParaRPr>
          </a:p>
          <a:p>
            <a:pPr lvl="1"/>
            <a:r>
              <a:rPr lang="en-US" u="none" dirty="0">
                <a:latin typeface="Huawei Sans" panose="020C0503030203020204" pitchFamily="34" charset="0"/>
              </a:rPr>
              <a:t>Common protocols used in storage systems; and</a:t>
            </a:r>
            <a:endParaRPr lang="en-US" altLang="zh-CN" dirty="0">
              <a:latin typeface="Huawei Sans" panose="020C0503030203020204" pitchFamily="34" charset="0"/>
              <a:sym typeface="+mn-lt"/>
            </a:endParaRPr>
          </a:p>
          <a:p>
            <a:pPr lvl="1"/>
            <a:r>
              <a:rPr lang="en-US" u="none" dirty="0">
                <a:latin typeface="Huawei Sans" panose="020C0503030203020204" pitchFamily="34" charset="0"/>
              </a:rPr>
              <a:t>Working principles and characteristics of these protocols</a:t>
            </a:r>
            <a:endParaRPr lang="en-US" altLang="zh-CN" dirty="0">
              <a:latin typeface="Huawei Sans" panose="020C0503030203020204" pitchFamily="34" charset="0"/>
              <a:sym typeface="+mn-lt"/>
            </a:endParaRPr>
          </a:p>
          <a:p>
            <a:endParaRPr lang="en-US" altLang="zh-CN" dirty="0">
              <a:latin typeface="Huawei Sans" panose="020C0503030203020204" pitchFamily="34" charset="0"/>
              <a:sym typeface="+mn-lt"/>
            </a:endParaRPr>
          </a:p>
        </p:txBody>
      </p:sp>
    </p:spTree>
    <p:extLst>
      <p:ext uri="{BB962C8B-B14F-4D97-AF65-F5344CB8AC3E}">
        <p14:creationId xmlns:p14="http://schemas.microsoft.com/office/powerpoint/2010/main" val="1405184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RDMA</a:t>
            </a:r>
            <a:endParaRPr lang="en-US" altLang="zh-CN" dirty="0">
              <a:latin typeface="Huawei Sans" panose="020C0503030203020204" pitchFamily="34" charset="0"/>
              <a:sym typeface="+mn-lt"/>
            </a:endParaRPr>
          </a:p>
        </p:txBody>
      </p:sp>
      <p:sp>
        <p:nvSpPr>
          <p:cNvPr id="5" name="文本占位符 4"/>
          <p:cNvSpPr>
            <a:spLocks noGrp="1"/>
          </p:cNvSpPr>
          <p:nvPr>
            <p:ph type="body" sz="quarter" idx="10"/>
          </p:nvPr>
        </p:nvSpPr>
        <p:spPr>
          <a:xfrm>
            <a:off x="455612" y="1052514"/>
            <a:ext cx="5192652" cy="3844809"/>
          </a:xfrm>
        </p:spPr>
        <p:txBody>
          <a:bodyPr wrap="square" anchor="ctr">
            <a:noAutofit/>
          </a:bodyPr>
          <a:lstStyle/>
          <a:p>
            <a:pPr algn="l"/>
            <a:r>
              <a:rPr lang="en-US" u="none" dirty="0">
                <a:latin typeface="Huawei Sans" panose="020C0503030203020204" pitchFamily="34" charset="0"/>
              </a:rPr>
              <a:t>RDMA is short for Remote Direct Memory Access, which is a method of transferring data in a buffer between application software on two servers over a network.</a:t>
            </a:r>
          </a:p>
          <a:p>
            <a:pPr lvl="1"/>
            <a:r>
              <a:rPr lang="en-US" u="none" dirty="0">
                <a:latin typeface="Huawei Sans" panose="020C0503030203020204" pitchFamily="34" charset="0"/>
              </a:rPr>
              <a:t>Low latency</a:t>
            </a:r>
          </a:p>
          <a:p>
            <a:pPr lvl="1"/>
            <a:r>
              <a:rPr lang="en-US" u="none" dirty="0">
                <a:latin typeface="Huawei Sans" panose="020C0503030203020204" pitchFamily="34" charset="0"/>
              </a:rPr>
              <a:t>High throughput</a:t>
            </a:r>
          </a:p>
          <a:p>
            <a:pPr lvl="1"/>
            <a:r>
              <a:rPr lang="en-US" u="none" dirty="0">
                <a:latin typeface="Huawei Sans" panose="020C0503030203020204" pitchFamily="34" charset="0"/>
              </a:rPr>
              <a:t>Low CPU and OS resource occupancy</a:t>
            </a:r>
            <a:endParaRPr lang="en-US" altLang="zh-CN" dirty="0">
              <a:latin typeface="Huawei Sans" panose="020C0503030203020204" pitchFamily="34" charset="0"/>
              <a:sym typeface="+mn-lt"/>
            </a:endParaRPr>
          </a:p>
        </p:txBody>
      </p:sp>
      <p:grpSp>
        <p:nvGrpSpPr>
          <p:cNvPr id="7" name="组合 6">
            <a:extLst>
              <a:ext uri="{FF2B5EF4-FFF2-40B4-BE49-F238E27FC236}">
                <a16:creationId xmlns:a16="http://schemas.microsoft.com/office/drawing/2014/main" id="{1998B7EF-C979-45A0-86AE-0BE56604CBBD}"/>
              </a:ext>
            </a:extLst>
          </p:cNvPr>
          <p:cNvGrpSpPr/>
          <p:nvPr/>
        </p:nvGrpSpPr>
        <p:grpSpPr>
          <a:xfrm>
            <a:off x="5931924" y="1132337"/>
            <a:ext cx="5796706" cy="4034357"/>
            <a:chOff x="5931924" y="1046612"/>
            <a:chExt cx="5796706" cy="4034357"/>
          </a:xfrm>
        </p:grpSpPr>
        <p:sp>
          <p:nvSpPr>
            <p:cNvPr id="3" name="圆角矩形 2"/>
            <p:cNvSpPr/>
            <p:nvPr/>
          </p:nvSpPr>
          <p:spPr>
            <a:xfrm>
              <a:off x="9745538" y="1447120"/>
              <a:ext cx="1745199" cy="3621974"/>
            </a:xfrm>
            <a:prstGeom prst="round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grpSp>
          <p:nvGrpSpPr>
            <p:cNvPr id="14" name="组合 13"/>
            <p:cNvGrpSpPr/>
            <p:nvPr/>
          </p:nvGrpSpPr>
          <p:grpSpPr>
            <a:xfrm>
              <a:off x="10357117" y="1589624"/>
              <a:ext cx="1056392" cy="729559"/>
              <a:chOff x="6620493" y="1971304"/>
              <a:chExt cx="1056392" cy="729559"/>
            </a:xfrm>
          </p:grpSpPr>
          <p:sp>
            <p:nvSpPr>
              <p:cNvPr id="6" name="圆角矩形 5"/>
              <p:cNvSpPr/>
              <p:nvPr/>
            </p:nvSpPr>
            <p:spPr>
              <a:xfrm>
                <a:off x="6620493" y="1971304"/>
                <a:ext cx="1056392" cy="729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4" name="圆角矩形 3"/>
              <p:cNvSpPr/>
              <p:nvPr/>
            </p:nvSpPr>
            <p:spPr>
              <a:xfrm>
                <a:off x="6679868" y="2510858"/>
                <a:ext cx="635330" cy="19000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9" name="文本框 8"/>
              <p:cNvSpPr txBox="1"/>
              <p:nvPr/>
            </p:nvSpPr>
            <p:spPr>
              <a:xfrm>
                <a:off x="6687623" y="2155248"/>
                <a:ext cx="970137" cy="276999"/>
              </a:xfrm>
              <a:prstGeom prst="rect">
                <a:avLst/>
              </a:prstGeom>
              <a:noFill/>
            </p:spPr>
            <p:txBody>
              <a:bodyPr wrap="square" rtlCol="0">
                <a:noAutofit/>
              </a:bodyPr>
              <a:lstStyle/>
              <a:p>
                <a:pPr fontAlgn="ctr"/>
                <a:r>
                  <a:rPr lang="en-US" sz="1200" u="none" dirty="0">
                    <a:latin typeface="Huawei Sans" panose="020C0503030203020204" pitchFamily="34" charset="0"/>
                  </a:rPr>
                  <a:t>Application</a:t>
                </a:r>
                <a:endParaRPr lang="en-US" altLang="zh-CN" sz="1200" dirty="0">
                  <a:latin typeface="Huawei Sans" panose="020C0503030203020204" pitchFamily="34" charset="0"/>
                </a:endParaRPr>
              </a:p>
            </p:txBody>
          </p:sp>
        </p:grpSp>
        <p:grpSp>
          <p:nvGrpSpPr>
            <p:cNvPr id="16" name="组合 15"/>
            <p:cNvGrpSpPr/>
            <p:nvPr/>
          </p:nvGrpSpPr>
          <p:grpSpPr>
            <a:xfrm>
              <a:off x="10357117" y="2539650"/>
              <a:ext cx="1056392" cy="729559"/>
              <a:chOff x="6620493" y="1971304"/>
              <a:chExt cx="1056392" cy="729559"/>
            </a:xfrm>
          </p:grpSpPr>
          <p:sp>
            <p:nvSpPr>
              <p:cNvPr id="17" name="圆角矩形 16"/>
              <p:cNvSpPr/>
              <p:nvPr/>
            </p:nvSpPr>
            <p:spPr>
              <a:xfrm>
                <a:off x="6620493" y="1971304"/>
                <a:ext cx="1056392" cy="729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8" name="圆角矩形 17"/>
              <p:cNvSpPr/>
              <p:nvPr/>
            </p:nvSpPr>
            <p:spPr>
              <a:xfrm>
                <a:off x="6679868" y="2510858"/>
                <a:ext cx="635330" cy="19000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19" name="圆角矩形 18"/>
              <p:cNvSpPr/>
              <p:nvPr/>
            </p:nvSpPr>
            <p:spPr>
              <a:xfrm>
                <a:off x="6679868" y="1971304"/>
                <a:ext cx="635330" cy="19000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20" name="文本框 19"/>
              <p:cNvSpPr txBox="1"/>
              <p:nvPr/>
            </p:nvSpPr>
            <p:spPr>
              <a:xfrm>
                <a:off x="7074717" y="2201975"/>
                <a:ext cx="386644" cy="276999"/>
              </a:xfrm>
              <a:prstGeom prst="rect">
                <a:avLst/>
              </a:prstGeom>
              <a:noFill/>
            </p:spPr>
            <p:txBody>
              <a:bodyPr wrap="square" rtlCol="0">
                <a:noAutofit/>
              </a:bodyPr>
              <a:lstStyle/>
              <a:p>
                <a:pPr fontAlgn="ctr"/>
                <a:r>
                  <a:rPr lang="en-US" sz="1200" u="none" dirty="0">
                    <a:latin typeface="Huawei Sans" panose="020C0503030203020204" pitchFamily="34" charset="0"/>
                  </a:rPr>
                  <a:t>OS</a:t>
                </a:r>
                <a:endParaRPr lang="en-US" altLang="zh-CN" sz="1200" dirty="0">
                  <a:latin typeface="Huawei Sans" panose="020C0503030203020204" pitchFamily="34" charset="0"/>
                </a:endParaRPr>
              </a:p>
            </p:txBody>
          </p:sp>
        </p:grpSp>
        <p:grpSp>
          <p:nvGrpSpPr>
            <p:cNvPr id="21" name="组合 20"/>
            <p:cNvGrpSpPr/>
            <p:nvPr/>
          </p:nvGrpSpPr>
          <p:grpSpPr>
            <a:xfrm>
              <a:off x="10357116" y="3786559"/>
              <a:ext cx="1056393" cy="365836"/>
              <a:chOff x="6620493" y="1971304"/>
              <a:chExt cx="1056393" cy="729559"/>
            </a:xfrm>
          </p:grpSpPr>
          <p:sp>
            <p:nvSpPr>
              <p:cNvPr id="22" name="圆角矩形 21"/>
              <p:cNvSpPr/>
              <p:nvPr/>
            </p:nvSpPr>
            <p:spPr>
              <a:xfrm>
                <a:off x="6620493" y="1971304"/>
                <a:ext cx="1056393" cy="729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5" name="文本框 24"/>
              <p:cNvSpPr txBox="1"/>
              <p:nvPr/>
            </p:nvSpPr>
            <p:spPr>
              <a:xfrm>
                <a:off x="6997533" y="2052371"/>
                <a:ext cx="479618" cy="552398"/>
              </a:xfrm>
              <a:prstGeom prst="rect">
                <a:avLst/>
              </a:prstGeom>
              <a:noFill/>
            </p:spPr>
            <p:txBody>
              <a:bodyPr wrap="square" rtlCol="0">
                <a:noAutofit/>
              </a:bodyPr>
              <a:lstStyle/>
              <a:p>
                <a:pPr fontAlgn="ctr"/>
                <a:r>
                  <a:rPr lang="en-US" sz="1200" u="none" dirty="0">
                    <a:latin typeface="Huawei Sans" panose="020C0503030203020204" pitchFamily="34" charset="0"/>
                  </a:rPr>
                  <a:t>CPU</a:t>
                </a:r>
                <a:endParaRPr lang="en-US" altLang="zh-CN" sz="1200" dirty="0">
                  <a:latin typeface="Huawei Sans" panose="020C0503030203020204" pitchFamily="34" charset="0"/>
                </a:endParaRPr>
              </a:p>
            </p:txBody>
          </p:sp>
        </p:grpSp>
        <p:grpSp>
          <p:nvGrpSpPr>
            <p:cNvPr id="26" name="组合 25"/>
            <p:cNvGrpSpPr/>
            <p:nvPr/>
          </p:nvGrpSpPr>
          <p:grpSpPr>
            <a:xfrm>
              <a:off x="10357116" y="4514696"/>
              <a:ext cx="1092018" cy="448169"/>
              <a:chOff x="6620493" y="1971304"/>
              <a:chExt cx="1092018" cy="729559"/>
            </a:xfrm>
          </p:grpSpPr>
          <p:sp>
            <p:nvSpPr>
              <p:cNvPr id="27" name="圆角矩形 26"/>
              <p:cNvSpPr/>
              <p:nvPr/>
            </p:nvSpPr>
            <p:spPr>
              <a:xfrm>
                <a:off x="6620493" y="1971304"/>
                <a:ext cx="1056393" cy="729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28" name="圆角矩形 27"/>
              <p:cNvSpPr/>
              <p:nvPr/>
            </p:nvSpPr>
            <p:spPr>
              <a:xfrm>
                <a:off x="6670127" y="2169967"/>
                <a:ext cx="635330" cy="30361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31" name="文本框 30"/>
              <p:cNvSpPr txBox="1"/>
              <p:nvPr/>
            </p:nvSpPr>
            <p:spPr>
              <a:xfrm>
                <a:off x="7272967" y="2151066"/>
                <a:ext cx="439544" cy="450917"/>
              </a:xfrm>
              <a:prstGeom prst="rect">
                <a:avLst/>
              </a:prstGeom>
              <a:noFill/>
            </p:spPr>
            <p:txBody>
              <a:bodyPr wrap="square" rtlCol="0">
                <a:noAutofit/>
              </a:bodyPr>
              <a:lstStyle/>
              <a:p>
                <a:pPr fontAlgn="ctr"/>
                <a:r>
                  <a:rPr lang="en-US" sz="1200" u="none" dirty="0">
                    <a:latin typeface="Huawei Sans" panose="020C0503030203020204" pitchFamily="34" charset="0"/>
                  </a:rPr>
                  <a:t>NIC</a:t>
                </a:r>
                <a:endParaRPr lang="en-US" altLang="zh-CN" sz="1200" dirty="0">
                  <a:latin typeface="Huawei Sans" panose="020C0503030203020204" pitchFamily="34" charset="0"/>
                </a:endParaRPr>
              </a:p>
            </p:txBody>
          </p:sp>
        </p:grpSp>
        <p:sp>
          <p:nvSpPr>
            <p:cNvPr id="51" name="圆角矩形 50"/>
            <p:cNvSpPr/>
            <p:nvPr/>
          </p:nvSpPr>
          <p:spPr>
            <a:xfrm>
              <a:off x="6305175" y="1458995"/>
              <a:ext cx="1762476" cy="3621974"/>
            </a:xfrm>
            <a:prstGeom prst="roundRect">
              <a:avLst/>
            </a:prstGeom>
            <a:solidFill>
              <a:srgbClr val="F2F2F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65" name="圆角矩形 64"/>
            <p:cNvSpPr/>
            <p:nvPr/>
          </p:nvSpPr>
          <p:spPr>
            <a:xfrm>
              <a:off x="6381629" y="1575027"/>
              <a:ext cx="1056392" cy="729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66" name="圆角矩形 65"/>
            <p:cNvSpPr/>
            <p:nvPr/>
          </p:nvSpPr>
          <p:spPr>
            <a:xfrm>
              <a:off x="6737879" y="2114581"/>
              <a:ext cx="635330" cy="19000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67" name="文本框 66"/>
            <p:cNvSpPr txBox="1"/>
            <p:nvPr/>
          </p:nvSpPr>
          <p:spPr>
            <a:xfrm>
              <a:off x="6448759" y="1758971"/>
              <a:ext cx="970137" cy="276999"/>
            </a:xfrm>
            <a:prstGeom prst="rect">
              <a:avLst/>
            </a:prstGeom>
            <a:noFill/>
          </p:spPr>
          <p:txBody>
            <a:bodyPr wrap="square" rtlCol="0">
              <a:noAutofit/>
            </a:bodyPr>
            <a:lstStyle/>
            <a:p>
              <a:pPr fontAlgn="ctr"/>
              <a:r>
                <a:rPr lang="en-US" sz="1200" u="none" dirty="0">
                  <a:latin typeface="Huawei Sans" panose="020C0503030203020204" pitchFamily="34" charset="0"/>
                </a:rPr>
                <a:t>Application</a:t>
              </a:r>
              <a:endParaRPr lang="en-US" altLang="zh-CN" sz="1200" dirty="0">
                <a:latin typeface="Huawei Sans" panose="020C0503030203020204" pitchFamily="34" charset="0"/>
              </a:endParaRPr>
            </a:p>
          </p:txBody>
        </p:sp>
        <p:sp>
          <p:nvSpPr>
            <p:cNvPr id="61" name="圆角矩形 60"/>
            <p:cNvSpPr/>
            <p:nvPr/>
          </p:nvSpPr>
          <p:spPr>
            <a:xfrm>
              <a:off x="6369754" y="2525053"/>
              <a:ext cx="1056392" cy="7295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62" name="圆角矩形 61"/>
            <p:cNvSpPr/>
            <p:nvPr/>
          </p:nvSpPr>
          <p:spPr>
            <a:xfrm>
              <a:off x="6737879" y="3064607"/>
              <a:ext cx="635330" cy="19000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63" name="圆角矩形 62"/>
            <p:cNvSpPr/>
            <p:nvPr/>
          </p:nvSpPr>
          <p:spPr>
            <a:xfrm>
              <a:off x="6737879" y="2525053"/>
              <a:ext cx="635330" cy="19000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64" name="文本框 63"/>
            <p:cNvSpPr txBox="1"/>
            <p:nvPr/>
          </p:nvSpPr>
          <p:spPr>
            <a:xfrm>
              <a:off x="6550146" y="2769562"/>
              <a:ext cx="386644" cy="276999"/>
            </a:xfrm>
            <a:prstGeom prst="rect">
              <a:avLst/>
            </a:prstGeom>
            <a:noFill/>
          </p:spPr>
          <p:txBody>
            <a:bodyPr wrap="square" rtlCol="0">
              <a:noAutofit/>
            </a:bodyPr>
            <a:lstStyle/>
            <a:p>
              <a:pPr fontAlgn="ctr"/>
              <a:r>
                <a:rPr lang="en-US" sz="1200" u="none" dirty="0">
                  <a:latin typeface="Huawei Sans" panose="020C0503030203020204" pitchFamily="34" charset="0"/>
                </a:rPr>
                <a:t>OS</a:t>
              </a:r>
              <a:endParaRPr lang="en-US" altLang="zh-CN" sz="1200" dirty="0">
                <a:latin typeface="Huawei Sans" panose="020C0503030203020204" pitchFamily="34" charset="0"/>
              </a:endParaRPr>
            </a:p>
          </p:txBody>
        </p:sp>
        <p:sp>
          <p:nvSpPr>
            <p:cNvPr id="59" name="圆角矩形 58"/>
            <p:cNvSpPr/>
            <p:nvPr/>
          </p:nvSpPr>
          <p:spPr>
            <a:xfrm>
              <a:off x="6381628" y="3771962"/>
              <a:ext cx="1056393" cy="3658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60" name="文本框 59"/>
            <p:cNvSpPr txBox="1"/>
            <p:nvPr/>
          </p:nvSpPr>
          <p:spPr>
            <a:xfrm>
              <a:off x="6518859" y="3801510"/>
              <a:ext cx="479618" cy="276999"/>
            </a:xfrm>
            <a:prstGeom prst="rect">
              <a:avLst/>
            </a:prstGeom>
            <a:noFill/>
          </p:spPr>
          <p:txBody>
            <a:bodyPr wrap="square" rtlCol="0">
              <a:noAutofit/>
            </a:bodyPr>
            <a:lstStyle/>
            <a:p>
              <a:pPr fontAlgn="ctr"/>
              <a:r>
                <a:rPr lang="en-US" sz="1200" u="none" dirty="0">
                  <a:latin typeface="Huawei Sans" panose="020C0503030203020204" pitchFamily="34" charset="0"/>
                </a:rPr>
                <a:t>CPU</a:t>
              </a:r>
              <a:endParaRPr lang="en-US" altLang="zh-CN" sz="1200" dirty="0">
                <a:latin typeface="Huawei Sans" panose="020C0503030203020204" pitchFamily="34" charset="0"/>
              </a:endParaRPr>
            </a:p>
          </p:txBody>
        </p:sp>
        <p:sp>
          <p:nvSpPr>
            <p:cNvPr id="56" name="圆角矩形 55"/>
            <p:cNvSpPr/>
            <p:nvPr/>
          </p:nvSpPr>
          <p:spPr>
            <a:xfrm>
              <a:off x="6381628" y="4500099"/>
              <a:ext cx="1056393" cy="4481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57" name="圆角矩形 56"/>
            <p:cNvSpPr/>
            <p:nvPr/>
          </p:nvSpPr>
          <p:spPr>
            <a:xfrm>
              <a:off x="6740012" y="4622138"/>
              <a:ext cx="635330" cy="18651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200" u="none" dirty="0">
                  <a:latin typeface="Huawei Sans" panose="020C0503030203020204" pitchFamily="34" charset="0"/>
                </a:rPr>
                <a:t>Buffer</a:t>
              </a:r>
              <a:endParaRPr lang="en-US" altLang="zh-CN" sz="1200" dirty="0">
                <a:latin typeface="Huawei Sans" panose="020C0503030203020204" pitchFamily="34" charset="0"/>
              </a:endParaRPr>
            </a:p>
          </p:txBody>
        </p:sp>
        <p:sp>
          <p:nvSpPr>
            <p:cNvPr id="58" name="文本框 57"/>
            <p:cNvSpPr txBox="1"/>
            <p:nvPr/>
          </p:nvSpPr>
          <p:spPr>
            <a:xfrm>
              <a:off x="6356708" y="4610527"/>
              <a:ext cx="439544" cy="276999"/>
            </a:xfrm>
            <a:prstGeom prst="rect">
              <a:avLst/>
            </a:prstGeom>
            <a:noFill/>
          </p:spPr>
          <p:txBody>
            <a:bodyPr wrap="square" rtlCol="0">
              <a:noAutofit/>
            </a:bodyPr>
            <a:lstStyle/>
            <a:p>
              <a:pPr fontAlgn="ctr"/>
              <a:r>
                <a:rPr lang="en-US" sz="1200" u="none" dirty="0">
                  <a:latin typeface="Huawei Sans" panose="020C0503030203020204" pitchFamily="34" charset="0"/>
                </a:rPr>
                <a:t>NIC</a:t>
              </a:r>
              <a:endParaRPr lang="en-US" altLang="zh-CN" sz="1200" dirty="0">
                <a:latin typeface="Huawei Sans" panose="020C0503030203020204" pitchFamily="34" charset="0"/>
              </a:endParaRPr>
            </a:p>
          </p:txBody>
        </p:sp>
        <p:sp>
          <p:nvSpPr>
            <p:cNvPr id="69" name="圆角矩形 68"/>
            <p:cNvSpPr/>
            <p:nvPr/>
          </p:nvSpPr>
          <p:spPr>
            <a:xfrm>
              <a:off x="9758034" y="4200392"/>
              <a:ext cx="455306" cy="235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200" u="none" dirty="0">
                  <a:latin typeface="Huawei Sans" panose="020C0503030203020204" pitchFamily="34" charset="0"/>
                </a:rPr>
                <a:t>HCA</a:t>
              </a:r>
              <a:endParaRPr lang="en-US" altLang="zh-CN" sz="1200" dirty="0">
                <a:latin typeface="Huawei Sans" panose="020C0503030203020204" pitchFamily="34" charset="0"/>
              </a:endParaRPr>
            </a:p>
          </p:txBody>
        </p:sp>
        <p:sp>
          <p:nvSpPr>
            <p:cNvPr id="70" name="圆角矩形 69"/>
            <p:cNvSpPr/>
            <p:nvPr/>
          </p:nvSpPr>
          <p:spPr>
            <a:xfrm>
              <a:off x="7607636" y="4212267"/>
              <a:ext cx="455306" cy="235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200" u="none" dirty="0">
                  <a:latin typeface="Huawei Sans" panose="020C0503030203020204" pitchFamily="34" charset="0"/>
                </a:rPr>
                <a:t>HCA</a:t>
              </a:r>
              <a:endParaRPr lang="en-US" altLang="zh-CN" sz="1200" dirty="0">
                <a:latin typeface="Huawei Sans" panose="020C0503030203020204" pitchFamily="34" charset="0"/>
              </a:endParaRPr>
            </a:p>
          </p:txBody>
        </p:sp>
        <p:cxnSp>
          <p:nvCxnSpPr>
            <p:cNvPr id="72" name="直接箭头连接符 71"/>
            <p:cNvCxnSpPr/>
            <p:nvPr/>
          </p:nvCxnSpPr>
          <p:spPr>
            <a:xfrm>
              <a:off x="7045978" y="2316462"/>
              <a:ext cx="0" cy="1982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flipH="1">
              <a:off x="7055544" y="2638284"/>
              <a:ext cx="5941" cy="53955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2" idx="2"/>
              <a:endCxn id="57" idx="0"/>
            </p:cNvCxnSpPr>
            <p:nvPr/>
          </p:nvCxnSpPr>
          <p:spPr>
            <a:xfrm>
              <a:off x="7055544" y="3254612"/>
              <a:ext cx="2133" cy="1367526"/>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57" idx="3"/>
              <a:endCxn id="28" idx="1"/>
            </p:cNvCxnSpPr>
            <p:nvPr/>
          </p:nvCxnSpPr>
          <p:spPr>
            <a:xfrm>
              <a:off x="7375342" y="4715394"/>
              <a:ext cx="3031408" cy="14597"/>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28" idx="0"/>
              <a:endCxn id="18" idx="2"/>
            </p:cNvCxnSpPr>
            <p:nvPr/>
          </p:nvCxnSpPr>
          <p:spPr>
            <a:xfrm flipV="1">
              <a:off x="10724415" y="3269209"/>
              <a:ext cx="9742" cy="1367526"/>
            </a:xfrm>
            <a:prstGeom prst="straightConnector1">
              <a:avLst/>
            </a:prstGeom>
            <a:ln w="285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flipV="1">
              <a:off x="10734157" y="2634655"/>
              <a:ext cx="0" cy="539554"/>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stCxn id="19" idx="0"/>
              <a:endCxn id="4" idx="2"/>
            </p:cNvCxnSpPr>
            <p:nvPr/>
          </p:nvCxnSpPr>
          <p:spPr>
            <a:xfrm flipV="1">
              <a:off x="10734157" y="2319183"/>
              <a:ext cx="0" cy="220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曲线连接符 92"/>
            <p:cNvCxnSpPr>
              <a:stCxn id="66" idx="3"/>
              <a:endCxn id="70" idx="1"/>
            </p:cNvCxnSpPr>
            <p:nvPr/>
          </p:nvCxnSpPr>
          <p:spPr>
            <a:xfrm>
              <a:off x="7373209" y="2209584"/>
              <a:ext cx="234427" cy="2120452"/>
            </a:xfrm>
            <a:prstGeom prst="curvedConnector3">
              <a:avLst>
                <a:gd name="adj1" fmla="val 7026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0" idx="3"/>
              <a:endCxn id="69" idx="1"/>
            </p:cNvCxnSpPr>
            <p:nvPr/>
          </p:nvCxnSpPr>
          <p:spPr>
            <a:xfrm flipV="1">
              <a:off x="8062942" y="4318161"/>
              <a:ext cx="1695092" cy="118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8" name="曲线连接符 97"/>
            <p:cNvCxnSpPr>
              <a:stCxn id="69" idx="3"/>
              <a:endCxn id="4" idx="1"/>
            </p:cNvCxnSpPr>
            <p:nvPr/>
          </p:nvCxnSpPr>
          <p:spPr>
            <a:xfrm flipV="1">
              <a:off x="10213340" y="2224181"/>
              <a:ext cx="203152" cy="2093980"/>
            </a:xfrm>
            <a:prstGeom prst="curvedConnector3">
              <a:avLst>
                <a:gd name="adj1" fmla="val 3830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8532322" y="4756171"/>
              <a:ext cx="644728" cy="276999"/>
            </a:xfrm>
            <a:prstGeom prst="rect">
              <a:avLst/>
            </a:prstGeom>
            <a:noFill/>
          </p:spPr>
          <p:txBody>
            <a:bodyPr wrap="square" rtlCol="0">
              <a:noAutofit/>
            </a:bodyPr>
            <a:lstStyle/>
            <a:p>
              <a:pPr fontAlgn="ctr"/>
              <a:r>
                <a:rPr lang="en-US" sz="1200" u="none" dirty="0">
                  <a:solidFill>
                    <a:srgbClr val="FF0000"/>
                  </a:solidFill>
                  <a:latin typeface="Huawei Sans" panose="020C0503030203020204" pitchFamily="34" charset="0"/>
                </a:rPr>
                <a:t>TCP/IP</a:t>
              </a:r>
              <a:endParaRPr lang="en-US" altLang="zh-CN" sz="1200" dirty="0">
                <a:solidFill>
                  <a:srgbClr val="FF0000"/>
                </a:solidFill>
                <a:latin typeface="Huawei Sans" panose="020C0503030203020204" pitchFamily="34" charset="0"/>
              </a:endParaRPr>
            </a:p>
          </p:txBody>
        </p:sp>
        <p:cxnSp>
          <p:nvCxnSpPr>
            <p:cNvPr id="109" name="直接连接符 108"/>
            <p:cNvCxnSpPr/>
            <p:nvPr/>
          </p:nvCxnSpPr>
          <p:spPr>
            <a:xfrm>
              <a:off x="5996807" y="2426973"/>
              <a:ext cx="5731823"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5996807" y="3424367"/>
              <a:ext cx="5731823" cy="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rot="10800000">
              <a:off x="5931925" y="3851905"/>
              <a:ext cx="369332" cy="784830"/>
            </a:xfrm>
            <a:prstGeom prst="rect">
              <a:avLst/>
            </a:prstGeom>
            <a:noFill/>
          </p:spPr>
          <p:txBody>
            <a:bodyPr vert="eaVert" wrap="square" rtlCol="0">
              <a:noAutofit/>
            </a:bodyPr>
            <a:lstStyle/>
            <a:p>
              <a:pPr fontAlgn="ctr"/>
              <a:r>
                <a:rPr lang="en-US" sz="1200" u="none" dirty="0">
                  <a:latin typeface="Huawei Sans" panose="020C0503030203020204" pitchFamily="34" charset="0"/>
                </a:rPr>
                <a:t>Hardware</a:t>
              </a:r>
              <a:endParaRPr lang="en-US" altLang="zh-CN" sz="1200" dirty="0">
                <a:latin typeface="Huawei Sans" panose="020C0503030203020204" pitchFamily="34" charset="0"/>
              </a:endParaRPr>
            </a:p>
          </p:txBody>
        </p:sp>
        <p:sp>
          <p:nvSpPr>
            <p:cNvPr id="112" name="文本框 111"/>
            <p:cNvSpPr txBox="1"/>
            <p:nvPr/>
          </p:nvSpPr>
          <p:spPr>
            <a:xfrm rot="10800000">
              <a:off x="5931924" y="2620047"/>
              <a:ext cx="369332" cy="539571"/>
            </a:xfrm>
            <a:prstGeom prst="rect">
              <a:avLst/>
            </a:prstGeom>
            <a:noFill/>
          </p:spPr>
          <p:txBody>
            <a:bodyPr vert="eaVert" wrap="square" rtlCol="0">
              <a:noAutofit/>
            </a:bodyPr>
            <a:lstStyle/>
            <a:p>
              <a:pPr fontAlgn="ctr"/>
              <a:r>
                <a:rPr lang="en-US" sz="1200" u="none" dirty="0">
                  <a:latin typeface="Huawei Sans" panose="020C0503030203020204" pitchFamily="34" charset="0"/>
                </a:rPr>
                <a:t>Kernel</a:t>
              </a:r>
              <a:endParaRPr lang="en-US" altLang="zh-CN" sz="1200" dirty="0">
                <a:latin typeface="Huawei Sans" panose="020C0503030203020204" pitchFamily="34" charset="0"/>
              </a:endParaRPr>
            </a:p>
          </p:txBody>
        </p:sp>
        <p:sp>
          <p:nvSpPr>
            <p:cNvPr id="113" name="文本框 112"/>
            <p:cNvSpPr txBox="1"/>
            <p:nvPr/>
          </p:nvSpPr>
          <p:spPr>
            <a:xfrm rot="10800000">
              <a:off x="5931924" y="1714616"/>
              <a:ext cx="369332" cy="409728"/>
            </a:xfrm>
            <a:prstGeom prst="rect">
              <a:avLst/>
            </a:prstGeom>
            <a:noFill/>
          </p:spPr>
          <p:txBody>
            <a:bodyPr vert="eaVert" wrap="square" rtlCol="0">
              <a:noAutofit/>
            </a:bodyPr>
            <a:lstStyle/>
            <a:p>
              <a:pPr fontAlgn="ctr"/>
              <a:r>
                <a:rPr lang="en-US" sz="1200" u="none" dirty="0">
                  <a:latin typeface="Huawei Sans" panose="020C0503030203020204" pitchFamily="34" charset="0"/>
                </a:rPr>
                <a:t>User</a:t>
              </a:r>
              <a:endParaRPr lang="en-US" altLang="zh-CN" sz="1200" dirty="0">
                <a:latin typeface="Huawei Sans" panose="020C0503030203020204" pitchFamily="34" charset="0"/>
              </a:endParaRPr>
            </a:p>
          </p:txBody>
        </p:sp>
        <p:sp>
          <p:nvSpPr>
            <p:cNvPr id="114" name="文本框 113"/>
            <p:cNvSpPr txBox="1"/>
            <p:nvPr/>
          </p:nvSpPr>
          <p:spPr>
            <a:xfrm>
              <a:off x="8280675" y="2136884"/>
              <a:ext cx="1378904" cy="1015663"/>
            </a:xfrm>
            <a:prstGeom prst="rect">
              <a:avLst/>
            </a:prstGeom>
            <a:noFill/>
          </p:spPr>
          <p:txBody>
            <a:bodyPr wrap="square" rtlCol="0">
              <a:noAutofit/>
            </a:bodyPr>
            <a:lstStyle/>
            <a:p>
              <a:pPr marL="228600" indent="-228600" fontAlgn="ctr">
                <a:buAutoNum type="arabicPeriod"/>
              </a:pPr>
              <a:r>
                <a:rPr lang="en-US" sz="1200" u="none" dirty="0">
                  <a:latin typeface="Huawei Sans" panose="020C0503030203020204" pitchFamily="34" charset="0"/>
                </a:rPr>
                <a:t>Kernel bypass</a:t>
              </a:r>
            </a:p>
            <a:p>
              <a:pPr marL="228600" indent="-228600" fontAlgn="ctr">
                <a:buAutoNum type="arabicPeriod"/>
              </a:pPr>
              <a:endParaRPr lang="en-US" altLang="zh-CN" sz="1200" dirty="0">
                <a:latin typeface="Huawei Sans" panose="020C0503030203020204" pitchFamily="34" charset="0"/>
              </a:endParaRPr>
            </a:p>
            <a:p>
              <a:pPr marL="228600" indent="-228600" fontAlgn="ctr">
                <a:buAutoNum type="arabicPeriod"/>
              </a:pPr>
              <a:r>
                <a:rPr lang="en-US" sz="1200" u="none" dirty="0">
                  <a:latin typeface="Huawei Sans" panose="020C0503030203020204" pitchFamily="34" charset="0"/>
                </a:rPr>
                <a:t>Offload</a:t>
              </a:r>
            </a:p>
            <a:p>
              <a:pPr marL="228600" indent="-228600" fontAlgn="ctr">
                <a:buAutoNum type="arabicPeriod"/>
              </a:pPr>
              <a:endParaRPr lang="en-US" altLang="zh-CN" sz="1200" dirty="0">
                <a:latin typeface="Huawei Sans" panose="020C0503030203020204" pitchFamily="34" charset="0"/>
              </a:endParaRPr>
            </a:p>
            <a:p>
              <a:pPr marL="228600" indent="-228600" fontAlgn="ctr">
                <a:buAutoNum type="arabicPeriod"/>
              </a:pPr>
              <a:r>
                <a:rPr lang="en-US" sz="1200" u="none" dirty="0">
                  <a:latin typeface="Huawei Sans" panose="020C0503030203020204" pitchFamily="34" charset="0"/>
                </a:rPr>
                <a:t>Zero copy</a:t>
              </a:r>
              <a:endParaRPr lang="en-US" altLang="zh-CN" sz="1200" dirty="0">
                <a:latin typeface="Huawei Sans" panose="020C0503030203020204" pitchFamily="34" charset="0"/>
              </a:endParaRPr>
            </a:p>
          </p:txBody>
        </p:sp>
        <p:sp>
          <p:nvSpPr>
            <p:cNvPr id="115" name="文本框 114"/>
            <p:cNvSpPr txBox="1"/>
            <p:nvPr/>
          </p:nvSpPr>
          <p:spPr>
            <a:xfrm>
              <a:off x="6808745" y="1093243"/>
              <a:ext cx="755335" cy="276999"/>
            </a:xfrm>
            <a:prstGeom prst="rect">
              <a:avLst/>
            </a:prstGeom>
            <a:noFill/>
          </p:spPr>
          <p:txBody>
            <a:bodyPr wrap="square" rtlCol="0">
              <a:noAutofit/>
            </a:bodyPr>
            <a:lstStyle/>
            <a:p>
              <a:pPr fontAlgn="ctr"/>
              <a:r>
                <a:rPr lang="en-US" sz="1200" u="none" dirty="0">
                  <a:latin typeface="Huawei Sans" panose="020C0503030203020204" pitchFamily="34" charset="0"/>
                </a:rPr>
                <a:t>Server 1</a:t>
              </a:r>
              <a:endParaRPr lang="en-US" altLang="zh-CN" sz="1200" dirty="0">
                <a:latin typeface="Huawei Sans" panose="020C0503030203020204" pitchFamily="34" charset="0"/>
              </a:endParaRPr>
            </a:p>
          </p:txBody>
        </p:sp>
        <p:sp>
          <p:nvSpPr>
            <p:cNvPr id="116" name="文本框 115"/>
            <p:cNvSpPr txBox="1"/>
            <p:nvPr/>
          </p:nvSpPr>
          <p:spPr>
            <a:xfrm>
              <a:off x="10280212" y="1046612"/>
              <a:ext cx="755335" cy="276999"/>
            </a:xfrm>
            <a:prstGeom prst="rect">
              <a:avLst/>
            </a:prstGeom>
            <a:noFill/>
          </p:spPr>
          <p:txBody>
            <a:bodyPr wrap="square" rtlCol="0">
              <a:noAutofit/>
            </a:bodyPr>
            <a:lstStyle/>
            <a:p>
              <a:pPr fontAlgn="ctr"/>
              <a:r>
                <a:rPr lang="en-US" sz="1200" u="none" dirty="0">
                  <a:latin typeface="Huawei Sans" panose="020C0503030203020204" pitchFamily="34" charset="0"/>
                </a:rPr>
                <a:t>Server 2</a:t>
              </a:r>
              <a:endParaRPr lang="en-US" altLang="zh-CN" sz="1200" dirty="0">
                <a:latin typeface="Huawei Sans" panose="020C0503030203020204" pitchFamily="34" charset="0"/>
              </a:endParaRPr>
            </a:p>
          </p:txBody>
        </p:sp>
        <p:sp>
          <p:nvSpPr>
            <p:cNvPr id="103" name="云形 102"/>
            <p:cNvSpPr/>
            <p:nvPr/>
          </p:nvSpPr>
          <p:spPr>
            <a:xfrm>
              <a:off x="8518335" y="4085608"/>
              <a:ext cx="688768" cy="465106"/>
            </a:xfrm>
            <a:prstGeom prst="cloud">
              <a:avLst/>
            </a:prstGeom>
            <a:solidFill>
              <a:srgbClr val="DBEEF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ndParaRPr>
            </a:p>
          </p:txBody>
        </p:sp>
        <p:sp>
          <p:nvSpPr>
            <p:cNvPr id="104" name="文本框 103"/>
            <p:cNvSpPr txBox="1"/>
            <p:nvPr/>
          </p:nvSpPr>
          <p:spPr>
            <a:xfrm>
              <a:off x="8558972" y="3875396"/>
              <a:ext cx="635110" cy="276999"/>
            </a:xfrm>
            <a:prstGeom prst="rect">
              <a:avLst/>
            </a:prstGeom>
            <a:noFill/>
          </p:spPr>
          <p:txBody>
            <a:bodyPr wrap="square" rtlCol="0">
              <a:noAutofit/>
            </a:bodyPr>
            <a:lstStyle/>
            <a:p>
              <a:pPr fontAlgn="ctr"/>
              <a:r>
                <a:rPr lang="en-US" sz="1200" u="none" dirty="0">
                  <a:solidFill>
                    <a:srgbClr val="5B9BD5"/>
                  </a:solidFill>
                  <a:latin typeface="Huawei Sans" panose="020C0503030203020204" pitchFamily="34" charset="0"/>
                </a:rPr>
                <a:t>RDMA</a:t>
              </a:r>
              <a:endParaRPr lang="en-US" altLang="zh-CN" sz="1200" dirty="0">
                <a:solidFill>
                  <a:srgbClr val="5B9BD5"/>
                </a:solidFill>
                <a:latin typeface="Huawei Sans" panose="020C0503030203020204" pitchFamily="34" charset="0"/>
              </a:endParaRPr>
            </a:p>
          </p:txBody>
        </p:sp>
      </p:grpSp>
    </p:spTree>
    <p:extLst>
      <p:ext uri="{BB962C8B-B14F-4D97-AF65-F5344CB8AC3E}">
        <p14:creationId xmlns:p14="http://schemas.microsoft.com/office/powerpoint/2010/main" val="1142351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RDMA Bearer Network</a:t>
            </a:r>
            <a:endParaRPr lang="en-US" altLang="zh-CN" dirty="0">
              <a:latin typeface="Huawei Sans" panose="020C0503030203020204" pitchFamily="34" charset="0"/>
              <a:sym typeface="+mn-lt"/>
            </a:endParaRPr>
          </a:p>
        </p:txBody>
      </p:sp>
      <p:grpSp>
        <p:nvGrpSpPr>
          <p:cNvPr id="3" name="组合 2">
            <a:extLst>
              <a:ext uri="{FF2B5EF4-FFF2-40B4-BE49-F238E27FC236}">
                <a16:creationId xmlns:a16="http://schemas.microsoft.com/office/drawing/2014/main" id="{43129603-7156-4897-AE7B-77B793EC030D}"/>
              </a:ext>
            </a:extLst>
          </p:cNvPr>
          <p:cNvGrpSpPr/>
          <p:nvPr/>
        </p:nvGrpSpPr>
        <p:grpSpPr>
          <a:xfrm>
            <a:off x="1274269" y="1133475"/>
            <a:ext cx="9664822" cy="5067300"/>
            <a:chOff x="1017094" y="1331975"/>
            <a:chExt cx="9664822" cy="4729325"/>
          </a:xfrm>
        </p:grpSpPr>
        <p:sp>
          <p:nvSpPr>
            <p:cNvPr id="6" name="矩形 5"/>
            <p:cNvSpPr/>
            <p:nvPr/>
          </p:nvSpPr>
          <p:spPr>
            <a:xfrm>
              <a:off x="1668958" y="1331975"/>
              <a:ext cx="9002682" cy="36227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RDMA Application/ULP</a:t>
              </a:r>
              <a:endParaRPr lang="en-US" altLang="zh-CN" dirty="0">
                <a:solidFill>
                  <a:schemeClr val="tx1"/>
                </a:solidFill>
                <a:latin typeface="Huawei Sans" panose="020C0503030203020204" pitchFamily="34" charset="0"/>
                <a:cs typeface="+mn-ea"/>
                <a:sym typeface="+mn-lt"/>
              </a:endParaRPr>
            </a:p>
          </p:txBody>
        </p:sp>
        <p:cxnSp>
          <p:nvCxnSpPr>
            <p:cNvPr id="7" name="直接连接符 6"/>
            <p:cNvCxnSpPr/>
            <p:nvPr/>
          </p:nvCxnSpPr>
          <p:spPr>
            <a:xfrm>
              <a:off x="1668958" y="1860500"/>
              <a:ext cx="9002683"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bwMode="gray">
            <a:xfrm>
              <a:off x="5135365" y="1729899"/>
              <a:ext cx="1635384" cy="307777"/>
            </a:xfrm>
            <a:prstGeom prst="rect">
              <a:avLst/>
            </a:prstGeom>
            <a:solidFill>
              <a:schemeClr val="bg1"/>
            </a:solidFill>
            <a:ln>
              <a:noFill/>
            </a:ln>
          </p:spPr>
          <p:txBody>
            <a:bodyPr wrap="square" rtlCol="0" anchor="ctr">
              <a:noAutofit/>
            </a:bodyPr>
            <a:lstStyle/>
            <a:p>
              <a:pPr fontAlgn="ctr"/>
              <a:r>
                <a:rPr lang="en-US" sz="1400" u="none" dirty="0">
                  <a:latin typeface="Huawei Sans" panose="020C0503030203020204" pitchFamily="34" charset="0"/>
                </a:rPr>
                <a:t>RDMA API(Verbs)</a:t>
              </a:r>
              <a:endParaRPr lang="en-US" altLang="zh-CN" sz="1400" dirty="0">
                <a:latin typeface="Huawei Sans" panose="020C0503030203020204" pitchFamily="34" charset="0"/>
                <a:cs typeface="+mn-ea"/>
                <a:sym typeface="+mn-lt"/>
              </a:endParaRPr>
            </a:p>
          </p:txBody>
        </p:sp>
        <p:sp>
          <p:nvSpPr>
            <p:cNvPr id="9" name="矩形 8"/>
            <p:cNvSpPr/>
            <p:nvPr/>
          </p:nvSpPr>
          <p:spPr>
            <a:xfrm>
              <a:off x="1668958" y="2082091"/>
              <a:ext cx="9002682" cy="358238"/>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RDMA Software Stack</a:t>
              </a:r>
              <a:endParaRPr lang="en-US" altLang="zh-CN" dirty="0">
                <a:solidFill>
                  <a:schemeClr val="tx1"/>
                </a:solidFill>
                <a:latin typeface="Huawei Sans" panose="020C0503030203020204" pitchFamily="34" charset="0"/>
                <a:cs typeface="+mn-ea"/>
                <a:sym typeface="+mn-lt"/>
              </a:endParaRPr>
            </a:p>
          </p:txBody>
        </p:sp>
        <p:sp>
          <p:nvSpPr>
            <p:cNvPr id="10" name="矩形 9"/>
            <p:cNvSpPr/>
            <p:nvPr/>
          </p:nvSpPr>
          <p:spPr>
            <a:xfrm>
              <a:off x="1668959" y="2520059"/>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IB Transport Protocol</a:t>
              </a:r>
              <a:endParaRPr lang="en-US" altLang="zh-CN" sz="1400" dirty="0">
                <a:solidFill>
                  <a:schemeClr val="tx1"/>
                </a:solidFill>
                <a:latin typeface="Huawei Sans" panose="020C0503030203020204" pitchFamily="34" charset="0"/>
                <a:cs typeface="+mn-ea"/>
                <a:sym typeface="+mn-lt"/>
              </a:endParaRPr>
            </a:p>
          </p:txBody>
        </p:sp>
        <p:sp>
          <p:nvSpPr>
            <p:cNvPr id="11" name="矩形 10"/>
            <p:cNvSpPr/>
            <p:nvPr/>
          </p:nvSpPr>
          <p:spPr>
            <a:xfrm>
              <a:off x="1668958" y="3186169"/>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IB Network Layer</a:t>
              </a:r>
              <a:endParaRPr lang="en-US" altLang="zh-CN" sz="1400" dirty="0">
                <a:solidFill>
                  <a:schemeClr val="tx1"/>
                </a:solidFill>
                <a:latin typeface="Huawei Sans" panose="020C0503030203020204" pitchFamily="34" charset="0"/>
                <a:cs typeface="+mn-ea"/>
                <a:sym typeface="+mn-lt"/>
              </a:endParaRPr>
            </a:p>
          </p:txBody>
        </p:sp>
        <p:sp>
          <p:nvSpPr>
            <p:cNvPr id="12" name="矩形 11"/>
            <p:cNvSpPr/>
            <p:nvPr/>
          </p:nvSpPr>
          <p:spPr>
            <a:xfrm>
              <a:off x="1668959" y="3852279"/>
              <a:ext cx="2136370" cy="44888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IB Link Layer</a:t>
              </a:r>
              <a:endParaRPr lang="en-US" altLang="zh-CN" sz="1400" dirty="0">
                <a:solidFill>
                  <a:schemeClr val="tx1"/>
                </a:solidFill>
                <a:latin typeface="Huawei Sans" panose="020C0503030203020204" pitchFamily="34" charset="0"/>
                <a:cs typeface="+mn-ea"/>
                <a:sym typeface="+mn-lt"/>
              </a:endParaRPr>
            </a:p>
          </p:txBody>
        </p:sp>
        <p:sp>
          <p:nvSpPr>
            <p:cNvPr id="13" name="矩形 12"/>
            <p:cNvSpPr/>
            <p:nvPr/>
          </p:nvSpPr>
          <p:spPr>
            <a:xfrm>
              <a:off x="1668958" y="4704309"/>
              <a:ext cx="2136370" cy="493776"/>
            </a:xfrm>
            <a:prstGeom prst="rect">
              <a:avLst/>
            </a:prstGeom>
            <a:solidFill>
              <a:srgbClr val="15B0E8"/>
            </a:solidFill>
            <a:ln>
              <a:solidFill>
                <a:srgbClr val="15B0E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InfiniBand Management</a:t>
              </a:r>
              <a:endParaRPr lang="en-US" altLang="zh-CN" sz="1400" dirty="0">
                <a:solidFill>
                  <a:schemeClr val="tx1"/>
                </a:solidFill>
                <a:latin typeface="Huawei Sans" panose="020C0503030203020204" pitchFamily="34" charset="0"/>
                <a:cs typeface="+mn-ea"/>
                <a:sym typeface="+mn-lt"/>
              </a:endParaRPr>
            </a:p>
          </p:txBody>
        </p:sp>
        <p:sp>
          <p:nvSpPr>
            <p:cNvPr id="14" name="矩形 13"/>
            <p:cNvSpPr/>
            <p:nvPr/>
          </p:nvSpPr>
          <p:spPr>
            <a:xfrm>
              <a:off x="3957729" y="2520059"/>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IB Transport Protocol</a:t>
              </a:r>
              <a:endParaRPr lang="en-US" altLang="zh-CN" sz="1400" dirty="0">
                <a:solidFill>
                  <a:schemeClr val="tx1"/>
                </a:solidFill>
                <a:latin typeface="Huawei Sans" panose="020C0503030203020204" pitchFamily="34" charset="0"/>
                <a:cs typeface="+mn-ea"/>
                <a:sym typeface="+mn-lt"/>
              </a:endParaRPr>
            </a:p>
          </p:txBody>
        </p:sp>
        <p:sp>
          <p:nvSpPr>
            <p:cNvPr id="15" name="矩形 14"/>
            <p:cNvSpPr/>
            <p:nvPr/>
          </p:nvSpPr>
          <p:spPr>
            <a:xfrm>
              <a:off x="3957728" y="3186169"/>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IB Network Layer</a:t>
              </a:r>
              <a:endParaRPr lang="en-US" altLang="zh-CN" sz="1400" dirty="0">
                <a:solidFill>
                  <a:schemeClr val="tx1"/>
                </a:solidFill>
                <a:latin typeface="Huawei Sans" panose="020C0503030203020204" pitchFamily="34" charset="0"/>
                <a:cs typeface="+mn-ea"/>
                <a:sym typeface="+mn-lt"/>
              </a:endParaRPr>
            </a:p>
          </p:txBody>
        </p:sp>
        <p:sp>
          <p:nvSpPr>
            <p:cNvPr id="16" name="矩形 15"/>
            <p:cNvSpPr/>
            <p:nvPr/>
          </p:nvSpPr>
          <p:spPr>
            <a:xfrm>
              <a:off x="3968004" y="3852279"/>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Ethernet Link Layer</a:t>
              </a:r>
              <a:endParaRPr lang="en-US" altLang="zh-CN" sz="1400" dirty="0">
                <a:solidFill>
                  <a:schemeClr val="tx1"/>
                </a:solidFill>
                <a:latin typeface="Huawei Sans" panose="020C0503030203020204" pitchFamily="34" charset="0"/>
                <a:cs typeface="+mn-ea"/>
                <a:sym typeface="+mn-lt"/>
              </a:endParaRPr>
            </a:p>
          </p:txBody>
        </p:sp>
        <p:sp>
          <p:nvSpPr>
            <p:cNvPr id="17" name="矩形 16"/>
            <p:cNvSpPr/>
            <p:nvPr/>
          </p:nvSpPr>
          <p:spPr>
            <a:xfrm>
              <a:off x="3957728" y="4704309"/>
              <a:ext cx="2136370" cy="4937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Ethernet/IP Management</a:t>
              </a:r>
              <a:endParaRPr lang="en-US" altLang="zh-CN" sz="1400" dirty="0">
                <a:solidFill>
                  <a:schemeClr val="tx1"/>
                </a:solidFill>
                <a:latin typeface="Huawei Sans" panose="020C0503030203020204" pitchFamily="34" charset="0"/>
                <a:cs typeface="+mn-ea"/>
                <a:sym typeface="+mn-lt"/>
              </a:endParaRPr>
            </a:p>
          </p:txBody>
        </p:sp>
        <p:sp>
          <p:nvSpPr>
            <p:cNvPr id="18" name="矩形 17"/>
            <p:cNvSpPr/>
            <p:nvPr/>
          </p:nvSpPr>
          <p:spPr>
            <a:xfrm>
              <a:off x="6246500" y="2520059"/>
              <a:ext cx="2136370" cy="6156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IB Transport Protocol</a:t>
              </a:r>
              <a:endParaRPr lang="en-US" altLang="zh-CN" sz="1400" dirty="0">
                <a:solidFill>
                  <a:schemeClr val="tx1"/>
                </a:solidFill>
                <a:latin typeface="Huawei Sans" panose="020C0503030203020204" pitchFamily="34" charset="0"/>
                <a:cs typeface="+mn-ea"/>
                <a:sym typeface="+mn-lt"/>
              </a:endParaRPr>
            </a:p>
          </p:txBody>
        </p:sp>
        <p:sp>
          <p:nvSpPr>
            <p:cNvPr id="19" name="矩形 18"/>
            <p:cNvSpPr/>
            <p:nvPr/>
          </p:nvSpPr>
          <p:spPr>
            <a:xfrm>
              <a:off x="6256774" y="3186169"/>
              <a:ext cx="2136370" cy="29708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UDP</a:t>
              </a:r>
              <a:endParaRPr lang="en-US" altLang="zh-CN" sz="1400" dirty="0">
                <a:solidFill>
                  <a:schemeClr val="tx1"/>
                </a:solidFill>
                <a:latin typeface="Huawei Sans" panose="020C0503030203020204" pitchFamily="34" charset="0"/>
                <a:cs typeface="+mn-ea"/>
                <a:sym typeface="+mn-lt"/>
              </a:endParaRPr>
            </a:p>
          </p:txBody>
        </p:sp>
        <p:sp>
          <p:nvSpPr>
            <p:cNvPr id="20" name="矩形 19"/>
            <p:cNvSpPr/>
            <p:nvPr/>
          </p:nvSpPr>
          <p:spPr>
            <a:xfrm>
              <a:off x="6256775" y="3852279"/>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Ethernet Link Layer</a:t>
              </a:r>
              <a:endParaRPr lang="en-US" altLang="zh-CN" sz="1400" dirty="0">
                <a:solidFill>
                  <a:schemeClr val="tx1"/>
                </a:solidFill>
                <a:latin typeface="Huawei Sans" panose="020C0503030203020204" pitchFamily="34" charset="0"/>
                <a:cs typeface="+mn-ea"/>
                <a:sym typeface="+mn-lt"/>
              </a:endParaRPr>
            </a:p>
          </p:txBody>
        </p:sp>
        <p:sp>
          <p:nvSpPr>
            <p:cNvPr id="21" name="矩形 20"/>
            <p:cNvSpPr/>
            <p:nvPr/>
          </p:nvSpPr>
          <p:spPr>
            <a:xfrm>
              <a:off x="6246499" y="4704309"/>
              <a:ext cx="2136370" cy="49377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Ethernet/IP Management</a:t>
              </a:r>
              <a:endParaRPr lang="en-US" altLang="zh-CN" sz="1400" dirty="0">
                <a:solidFill>
                  <a:schemeClr val="tx1"/>
                </a:solidFill>
                <a:latin typeface="Huawei Sans" panose="020C0503030203020204" pitchFamily="34" charset="0"/>
                <a:cs typeface="+mn-ea"/>
                <a:sym typeface="+mn-lt"/>
              </a:endParaRPr>
            </a:p>
          </p:txBody>
        </p:sp>
        <p:sp>
          <p:nvSpPr>
            <p:cNvPr id="22" name="矩形 21"/>
            <p:cNvSpPr/>
            <p:nvPr/>
          </p:nvSpPr>
          <p:spPr>
            <a:xfrm>
              <a:off x="6256774" y="3533671"/>
              <a:ext cx="2136370" cy="268186"/>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IP</a:t>
              </a:r>
              <a:endParaRPr lang="en-US" altLang="zh-CN" sz="1400" dirty="0">
                <a:solidFill>
                  <a:schemeClr val="tx1"/>
                </a:solidFill>
                <a:latin typeface="Huawei Sans" panose="020C0503030203020204" pitchFamily="34" charset="0"/>
                <a:cs typeface="+mn-ea"/>
                <a:sym typeface="+mn-lt"/>
              </a:endParaRPr>
            </a:p>
          </p:txBody>
        </p:sp>
        <p:sp>
          <p:nvSpPr>
            <p:cNvPr id="23" name="矩形 22"/>
            <p:cNvSpPr/>
            <p:nvPr/>
          </p:nvSpPr>
          <p:spPr>
            <a:xfrm>
              <a:off x="8545546" y="2520059"/>
              <a:ext cx="2136370" cy="615688"/>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iWARP Protocol</a:t>
              </a:r>
              <a:endParaRPr lang="en-US" altLang="zh-CN" sz="1400" dirty="0">
                <a:solidFill>
                  <a:schemeClr val="tx1"/>
                </a:solidFill>
                <a:latin typeface="Huawei Sans" panose="020C0503030203020204" pitchFamily="34" charset="0"/>
                <a:cs typeface="+mn-ea"/>
                <a:sym typeface="+mn-lt"/>
              </a:endParaRPr>
            </a:p>
          </p:txBody>
        </p:sp>
        <p:sp>
          <p:nvSpPr>
            <p:cNvPr id="24" name="矩形 23"/>
            <p:cNvSpPr/>
            <p:nvPr/>
          </p:nvSpPr>
          <p:spPr>
            <a:xfrm>
              <a:off x="8545545" y="3186169"/>
              <a:ext cx="2136370" cy="29708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TCP</a:t>
              </a:r>
              <a:endParaRPr lang="en-US" altLang="zh-CN" sz="1400" dirty="0">
                <a:solidFill>
                  <a:schemeClr val="tx1"/>
                </a:solidFill>
                <a:latin typeface="Huawei Sans" panose="020C0503030203020204" pitchFamily="34" charset="0"/>
                <a:cs typeface="+mn-ea"/>
                <a:sym typeface="+mn-lt"/>
              </a:endParaRPr>
            </a:p>
          </p:txBody>
        </p:sp>
        <p:sp>
          <p:nvSpPr>
            <p:cNvPr id="25" name="矩形 24"/>
            <p:cNvSpPr/>
            <p:nvPr/>
          </p:nvSpPr>
          <p:spPr>
            <a:xfrm>
              <a:off x="8535271" y="3852279"/>
              <a:ext cx="2136370" cy="448887"/>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Ethernet Link Layer</a:t>
              </a:r>
              <a:endParaRPr lang="en-US" altLang="zh-CN" sz="1400" dirty="0">
                <a:solidFill>
                  <a:schemeClr val="tx1"/>
                </a:solidFill>
                <a:latin typeface="Huawei Sans" panose="020C0503030203020204" pitchFamily="34" charset="0"/>
                <a:cs typeface="+mn-ea"/>
                <a:sym typeface="+mn-lt"/>
              </a:endParaRPr>
            </a:p>
          </p:txBody>
        </p:sp>
        <p:sp>
          <p:nvSpPr>
            <p:cNvPr id="26" name="矩形 25"/>
            <p:cNvSpPr/>
            <p:nvPr/>
          </p:nvSpPr>
          <p:spPr>
            <a:xfrm>
              <a:off x="8535270" y="4726753"/>
              <a:ext cx="2136370" cy="448887"/>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Ethernet/IP Management</a:t>
              </a:r>
              <a:endParaRPr lang="en-US" altLang="zh-CN" sz="1400" dirty="0">
                <a:solidFill>
                  <a:schemeClr val="tx1"/>
                </a:solidFill>
                <a:latin typeface="Huawei Sans" panose="020C0503030203020204" pitchFamily="34" charset="0"/>
                <a:cs typeface="+mn-ea"/>
                <a:sym typeface="+mn-lt"/>
              </a:endParaRPr>
            </a:p>
          </p:txBody>
        </p:sp>
        <p:sp>
          <p:nvSpPr>
            <p:cNvPr id="27" name="矩形 26"/>
            <p:cNvSpPr/>
            <p:nvPr/>
          </p:nvSpPr>
          <p:spPr>
            <a:xfrm>
              <a:off x="8545545" y="3533671"/>
              <a:ext cx="2136370" cy="268186"/>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IP</a:t>
              </a:r>
              <a:endParaRPr lang="en-US" altLang="zh-CN" sz="1400" dirty="0">
                <a:solidFill>
                  <a:schemeClr val="tx1"/>
                </a:solidFill>
                <a:latin typeface="Huawei Sans" panose="020C0503030203020204" pitchFamily="34" charset="0"/>
                <a:cs typeface="+mn-ea"/>
                <a:sym typeface="+mn-lt"/>
              </a:endParaRPr>
            </a:p>
          </p:txBody>
        </p:sp>
        <p:cxnSp>
          <p:nvCxnSpPr>
            <p:cNvPr id="28" name="直接连接符 27"/>
            <p:cNvCxnSpPr/>
            <p:nvPr/>
          </p:nvCxnSpPr>
          <p:spPr>
            <a:xfrm>
              <a:off x="1668959" y="4600549"/>
              <a:ext cx="9002683"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2230433" y="4305787"/>
              <a:ext cx="1013419" cy="307777"/>
            </a:xfrm>
            <a:prstGeom prst="rect">
              <a:avLst/>
            </a:prstGeom>
            <a:noFill/>
          </p:spPr>
          <p:txBody>
            <a:bodyPr wrap="square" rtlCol="0" anchor="ctr">
              <a:noAutofit/>
            </a:bodyPr>
            <a:lstStyle/>
            <a:p>
              <a:pPr fontAlgn="ctr"/>
              <a:r>
                <a:rPr lang="en-US" sz="1400" u="none" dirty="0">
                  <a:latin typeface="Huawei Sans" panose="020C0503030203020204" pitchFamily="34" charset="0"/>
                </a:rPr>
                <a:t>InfiniBand</a:t>
              </a:r>
              <a:endParaRPr lang="en-US" altLang="zh-CN" sz="1400" dirty="0">
                <a:latin typeface="Huawei Sans" panose="020C0503030203020204" pitchFamily="34" charset="0"/>
                <a:cs typeface="+mn-ea"/>
                <a:sym typeface="+mn-lt"/>
              </a:endParaRPr>
            </a:p>
          </p:txBody>
        </p:sp>
        <p:sp>
          <p:nvSpPr>
            <p:cNvPr id="30" name="文本框 29"/>
            <p:cNvSpPr txBox="1"/>
            <p:nvPr/>
          </p:nvSpPr>
          <p:spPr>
            <a:xfrm>
              <a:off x="4519203" y="4315483"/>
              <a:ext cx="849913" cy="307777"/>
            </a:xfrm>
            <a:prstGeom prst="rect">
              <a:avLst/>
            </a:prstGeom>
            <a:noFill/>
          </p:spPr>
          <p:txBody>
            <a:bodyPr wrap="square" rtlCol="0" anchor="ctr">
              <a:noAutofit/>
            </a:bodyPr>
            <a:lstStyle/>
            <a:p>
              <a:pPr fontAlgn="ctr"/>
              <a:r>
                <a:rPr lang="en-US" sz="1400" u="none" dirty="0">
                  <a:latin typeface="Huawei Sans" panose="020C0503030203020204" pitchFamily="34" charset="0"/>
                </a:rPr>
                <a:t>RoCE v1</a:t>
              </a:r>
              <a:endParaRPr lang="en-US" altLang="zh-CN" sz="1400" dirty="0">
                <a:latin typeface="Huawei Sans" panose="020C0503030203020204" pitchFamily="34" charset="0"/>
                <a:cs typeface="+mn-ea"/>
                <a:sym typeface="+mn-lt"/>
              </a:endParaRPr>
            </a:p>
          </p:txBody>
        </p:sp>
        <p:sp>
          <p:nvSpPr>
            <p:cNvPr id="31" name="文本框 30"/>
            <p:cNvSpPr txBox="1"/>
            <p:nvPr/>
          </p:nvSpPr>
          <p:spPr>
            <a:xfrm>
              <a:off x="6889727" y="4315483"/>
              <a:ext cx="849913" cy="307777"/>
            </a:xfrm>
            <a:prstGeom prst="rect">
              <a:avLst/>
            </a:prstGeom>
            <a:noFill/>
          </p:spPr>
          <p:txBody>
            <a:bodyPr wrap="square" rtlCol="0" anchor="ctr">
              <a:noAutofit/>
            </a:bodyPr>
            <a:lstStyle/>
            <a:p>
              <a:pPr fontAlgn="ctr"/>
              <a:r>
                <a:rPr lang="en-US" sz="1400" u="none" dirty="0">
                  <a:latin typeface="Huawei Sans" panose="020C0503030203020204" pitchFamily="34" charset="0"/>
                </a:rPr>
                <a:t>RoCE v2</a:t>
              </a:r>
              <a:endParaRPr lang="en-US" altLang="zh-CN" sz="1400" dirty="0">
                <a:latin typeface="Huawei Sans" panose="020C0503030203020204" pitchFamily="34" charset="0"/>
                <a:cs typeface="+mn-ea"/>
                <a:sym typeface="+mn-lt"/>
              </a:endParaRPr>
            </a:p>
          </p:txBody>
        </p:sp>
        <p:sp>
          <p:nvSpPr>
            <p:cNvPr id="32" name="文本框 31"/>
            <p:cNvSpPr txBox="1"/>
            <p:nvPr/>
          </p:nvSpPr>
          <p:spPr>
            <a:xfrm>
              <a:off x="9178498" y="4301166"/>
              <a:ext cx="734496" cy="307777"/>
            </a:xfrm>
            <a:prstGeom prst="rect">
              <a:avLst/>
            </a:prstGeom>
            <a:noFill/>
          </p:spPr>
          <p:txBody>
            <a:bodyPr wrap="square" rtlCol="0" anchor="ctr">
              <a:noAutofit/>
            </a:bodyPr>
            <a:lstStyle/>
            <a:p>
              <a:pPr fontAlgn="ctr"/>
              <a:r>
                <a:rPr lang="en-US" sz="1400" u="none" dirty="0">
                  <a:latin typeface="Huawei Sans" panose="020C0503030203020204" pitchFamily="34" charset="0"/>
                </a:rPr>
                <a:t>iWARP</a:t>
              </a:r>
              <a:endParaRPr lang="en-US" altLang="zh-CN" sz="1400" dirty="0">
                <a:latin typeface="Huawei Sans" panose="020C0503030203020204" pitchFamily="34" charset="0"/>
                <a:cs typeface="+mn-ea"/>
                <a:sym typeface="+mn-lt"/>
              </a:endParaRPr>
            </a:p>
          </p:txBody>
        </p:sp>
        <p:cxnSp>
          <p:nvCxnSpPr>
            <p:cNvPr id="33" name="直接箭头连接符 32"/>
            <p:cNvCxnSpPr/>
            <p:nvPr/>
          </p:nvCxnSpPr>
          <p:spPr>
            <a:xfrm>
              <a:off x="1502703" y="1331975"/>
              <a:ext cx="0" cy="110835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502703" y="2520059"/>
              <a:ext cx="0" cy="179542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flipV="1">
              <a:off x="1034418" y="1435887"/>
              <a:ext cx="430887" cy="906658"/>
            </a:xfrm>
            <a:prstGeom prst="rect">
              <a:avLst/>
            </a:prstGeom>
            <a:noFill/>
          </p:spPr>
          <p:txBody>
            <a:bodyPr vert="eaVert" wrap="square" rtlCol="0" anchor="ctr">
              <a:noAutofit/>
            </a:bodyPr>
            <a:lstStyle/>
            <a:p>
              <a:pPr fontAlgn="ctr"/>
              <a:r>
                <a:rPr lang="en-US" sz="1600" u="none" dirty="0">
                  <a:latin typeface="Huawei Sans" panose="020C0503030203020204" pitchFamily="34" charset="0"/>
                </a:rPr>
                <a:t>software</a:t>
              </a:r>
              <a:endParaRPr lang="en-US" altLang="zh-CN" sz="1600" dirty="0">
                <a:latin typeface="Huawei Sans" panose="020C0503030203020204" pitchFamily="34" charset="0"/>
                <a:cs typeface="+mn-ea"/>
                <a:sym typeface="+mn-lt"/>
              </a:endParaRPr>
            </a:p>
          </p:txBody>
        </p:sp>
        <p:sp>
          <p:nvSpPr>
            <p:cNvPr id="36" name="文本框 35"/>
            <p:cNvSpPr txBox="1"/>
            <p:nvPr/>
          </p:nvSpPr>
          <p:spPr>
            <a:xfrm flipV="1">
              <a:off x="1017094" y="2492391"/>
              <a:ext cx="430887" cy="1890902"/>
            </a:xfrm>
            <a:prstGeom prst="rect">
              <a:avLst/>
            </a:prstGeom>
            <a:noFill/>
          </p:spPr>
          <p:txBody>
            <a:bodyPr vert="eaVert" wrap="square" rtlCol="0" anchor="ctr">
              <a:noAutofit/>
            </a:bodyPr>
            <a:lstStyle/>
            <a:p>
              <a:pPr fontAlgn="ctr"/>
              <a:r>
                <a:rPr lang="en-US" sz="1600" u="none" dirty="0">
                  <a:latin typeface="Huawei Sans" panose="020C0503030203020204" pitchFamily="34" charset="0"/>
                </a:rPr>
                <a:t>Typically Hardware</a:t>
              </a:r>
              <a:endParaRPr lang="en-US" altLang="zh-CN" sz="1600" dirty="0">
                <a:latin typeface="Huawei Sans" panose="020C0503030203020204" pitchFamily="34" charset="0"/>
                <a:cs typeface="+mn-ea"/>
                <a:sym typeface="+mn-lt"/>
              </a:endParaRPr>
            </a:p>
          </p:txBody>
        </p:sp>
        <p:sp>
          <p:nvSpPr>
            <p:cNvPr id="37" name="矩形 36"/>
            <p:cNvSpPr/>
            <p:nvPr/>
          </p:nvSpPr>
          <p:spPr>
            <a:xfrm>
              <a:off x="6983562" y="5541525"/>
              <a:ext cx="437804" cy="171591"/>
            </a:xfrm>
            <a:prstGeom prst="rect">
              <a:avLst/>
            </a:prstGeom>
            <a:solidFill>
              <a:srgbClr val="15B0E8"/>
            </a:solidFill>
            <a:ln>
              <a:solidFill>
                <a:srgbClr val="15B0E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cs typeface="+mn-ea"/>
                <a:sym typeface="+mn-lt"/>
              </a:endParaRPr>
            </a:p>
          </p:txBody>
        </p:sp>
        <p:sp>
          <p:nvSpPr>
            <p:cNvPr id="38" name="矩形 37"/>
            <p:cNvSpPr/>
            <p:nvPr/>
          </p:nvSpPr>
          <p:spPr>
            <a:xfrm>
              <a:off x="6983562" y="5813537"/>
              <a:ext cx="437804" cy="148540"/>
            </a:xfrm>
            <a:prstGeom prst="rect">
              <a:avLst/>
            </a:prstGeom>
            <a:solidFill>
              <a:schemeClr val="accent6">
                <a:lumMod val="40000"/>
                <a:lumOff val="60000"/>
              </a:schemeClr>
            </a:solid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cs typeface="+mn-ea"/>
                <a:sym typeface="+mn-lt"/>
              </a:endParaRPr>
            </a:p>
          </p:txBody>
        </p:sp>
        <p:sp>
          <p:nvSpPr>
            <p:cNvPr id="39" name="文本框 38"/>
            <p:cNvSpPr txBox="1"/>
            <p:nvPr/>
          </p:nvSpPr>
          <p:spPr>
            <a:xfrm>
              <a:off x="7543231" y="5447235"/>
              <a:ext cx="2175596" cy="307777"/>
            </a:xfrm>
            <a:prstGeom prst="rect">
              <a:avLst/>
            </a:prstGeom>
            <a:noFill/>
          </p:spPr>
          <p:txBody>
            <a:bodyPr wrap="square" rtlCol="0" anchor="ctr">
              <a:noAutofit/>
            </a:bodyPr>
            <a:lstStyle/>
            <a:p>
              <a:pPr fontAlgn="ctr"/>
              <a:r>
                <a:rPr lang="en-US" sz="1400" u="none" dirty="0">
                  <a:latin typeface="Huawei Sans" panose="020C0503030203020204" pitchFamily="34" charset="0"/>
                </a:rPr>
                <a:t>Content defined by IBTA</a:t>
              </a:r>
              <a:endParaRPr lang="en-US" altLang="zh-CN" sz="1400" dirty="0">
                <a:latin typeface="Huawei Sans" panose="020C0503030203020204" pitchFamily="34" charset="0"/>
                <a:cs typeface="+mn-ea"/>
                <a:sym typeface="+mn-lt"/>
              </a:endParaRPr>
            </a:p>
          </p:txBody>
        </p:sp>
        <p:sp>
          <p:nvSpPr>
            <p:cNvPr id="40" name="文本框 39"/>
            <p:cNvSpPr txBox="1"/>
            <p:nvPr/>
          </p:nvSpPr>
          <p:spPr>
            <a:xfrm>
              <a:off x="7543231" y="5753523"/>
              <a:ext cx="2557110" cy="307777"/>
            </a:xfrm>
            <a:prstGeom prst="rect">
              <a:avLst/>
            </a:prstGeom>
            <a:noFill/>
          </p:spPr>
          <p:txBody>
            <a:bodyPr wrap="square" rtlCol="0" anchor="ctr">
              <a:noAutofit/>
            </a:bodyPr>
            <a:lstStyle/>
            <a:p>
              <a:pPr fontAlgn="ctr"/>
              <a:r>
                <a:rPr lang="en-US" sz="1400" u="none" dirty="0">
                  <a:latin typeface="Huawei Sans" panose="020C0503030203020204" pitchFamily="34" charset="0"/>
                </a:rPr>
                <a:t>Content defined by IEEE/IETF</a:t>
              </a:r>
              <a:endParaRPr lang="en-US" altLang="zh-CN" sz="1400"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1208701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wrap="square">
            <a:noAutofit/>
          </a:bodyPr>
          <a:lstStyle/>
          <a:p>
            <a:pPr fontAlgn="ctr"/>
            <a:r>
              <a:rPr lang="en-US" u="none" dirty="0">
                <a:latin typeface="Huawei Sans" panose="020C0503030203020204" pitchFamily="34" charset="0"/>
              </a:rPr>
              <a:t>Introduction to NVMe over RoCE</a:t>
            </a:r>
            <a:endParaRPr lang="en-US" altLang="zh-CN" dirty="0">
              <a:latin typeface="Huawei Sans" panose="020C0503030203020204" pitchFamily="34" charset="0"/>
              <a:ea typeface="+mn-ea"/>
              <a:sym typeface="+mn-lt"/>
            </a:endParaRPr>
          </a:p>
        </p:txBody>
      </p:sp>
      <p:sp>
        <p:nvSpPr>
          <p:cNvPr id="23" name="文本占位符 22">
            <a:extLst>
              <a:ext uri="{FF2B5EF4-FFF2-40B4-BE49-F238E27FC236}">
                <a16:creationId xmlns:a16="http://schemas.microsoft.com/office/drawing/2014/main" id="{E227BFFA-D372-4129-BD64-C0CE7B2DB06B}"/>
              </a:ext>
            </a:extLst>
          </p:cNvPr>
          <p:cNvSpPr>
            <a:spLocks noGrp="1"/>
          </p:cNvSpPr>
          <p:nvPr>
            <p:ph type="body" sz="quarter" idx="10"/>
          </p:nvPr>
        </p:nvSpPr>
        <p:spPr>
          <a:xfrm>
            <a:off x="455612" y="1052515"/>
            <a:ext cx="11293476" cy="1122198"/>
          </a:xfrm>
        </p:spPr>
        <p:txBody>
          <a:bodyPr wrap="square" anchor="ctr">
            <a:noAutofit/>
          </a:bodyPr>
          <a:lstStyle/>
          <a:p>
            <a:r>
              <a:rPr lang="en-US" sz="1700" u="none" dirty="0">
                <a:latin typeface="Huawei Sans" panose="020C0503030203020204" pitchFamily="34" charset="0"/>
              </a:rPr>
              <a:t>NVMe over RoCE is a type of the NVMe over Fabrics protocol based on RDMA. It has been significantly optimized in terms of performance, cost, network management, and technology development, and is gradually becoming an optimal application of NVMe over Fabrics.</a:t>
            </a:r>
            <a:endParaRPr lang="en-US" altLang="zh-CN" sz="1700" dirty="0">
              <a:latin typeface="Huawei Sans" panose="020C0503030203020204" pitchFamily="34" charset="0"/>
              <a:ea typeface="+mn-ea"/>
            </a:endParaRPr>
          </a:p>
        </p:txBody>
      </p:sp>
      <p:grpSp>
        <p:nvGrpSpPr>
          <p:cNvPr id="30" name="组合 29">
            <a:extLst>
              <a:ext uri="{FF2B5EF4-FFF2-40B4-BE49-F238E27FC236}">
                <a16:creationId xmlns:a16="http://schemas.microsoft.com/office/drawing/2014/main" id="{58CC87F3-9115-4559-BA6E-76149AE3CA54}"/>
              </a:ext>
            </a:extLst>
          </p:cNvPr>
          <p:cNvGrpSpPr/>
          <p:nvPr/>
        </p:nvGrpSpPr>
        <p:grpSpPr>
          <a:xfrm>
            <a:off x="538577" y="2301715"/>
            <a:ext cx="11105736" cy="3737128"/>
            <a:chOff x="643352" y="2282665"/>
            <a:chExt cx="11105736" cy="3737128"/>
          </a:xfrm>
        </p:grpSpPr>
        <p:sp>
          <p:nvSpPr>
            <p:cNvPr id="3" name="圆角矩形 2"/>
            <p:cNvSpPr/>
            <p:nvPr/>
          </p:nvSpPr>
          <p:spPr>
            <a:xfrm>
              <a:off x="2299156" y="2282665"/>
              <a:ext cx="2297445" cy="1519827"/>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latin typeface="Huawei Sans" panose="020C0503030203020204" pitchFamily="34" charset="0"/>
                <a:cs typeface="+mn-ea"/>
                <a:sym typeface="+mn-lt"/>
              </a:endParaRPr>
            </a:p>
          </p:txBody>
        </p:sp>
        <p:sp>
          <p:nvSpPr>
            <p:cNvPr id="8" name="TextBox 7"/>
            <p:cNvSpPr txBox="1"/>
            <p:nvPr/>
          </p:nvSpPr>
          <p:spPr>
            <a:xfrm>
              <a:off x="5694019" y="2763844"/>
              <a:ext cx="6055067" cy="276477"/>
            </a:xfrm>
            <a:prstGeom prst="rect">
              <a:avLst/>
            </a:prstGeom>
            <a:solidFill>
              <a:schemeClr val="bg1">
                <a:lumMod val="95000"/>
              </a:schemeClr>
            </a:solid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fontAlgn="ctr">
                <a:lnSpc>
                  <a:spcPct val="140000"/>
                </a:lnSpc>
                <a:spcBef>
                  <a:spcPts val="792"/>
                </a:spcBef>
                <a:buClrTx/>
                <a:buSzPct val="50000"/>
                <a:buFont typeface="Wingdings" panose="05000000000000000000" pitchFamily="2" charset="2"/>
                <a:buChar char="l"/>
                <a:defRPr sz="1600" baseline="0">
                  <a:cs typeface="Huawei Sans" panose="020C0503030203020204" pitchFamily="34" charset="0"/>
                </a:defRPr>
              </a:lvl1pPr>
              <a:lvl2pPr marL="654938" indent="-251899" defTabSz="914034" fontAlgn="ctr">
                <a:lnSpc>
                  <a:spcPct val="140000"/>
                </a:lnSpc>
                <a:spcBef>
                  <a:spcPts val="720"/>
                </a:spcBef>
                <a:buClrTx/>
                <a:buSzPct val="50000"/>
                <a:buFont typeface="Wingdings" panose="05000000000000000000" pitchFamily="2" charset="2"/>
                <a:buChar char="p"/>
                <a:defRPr sz="1999" baseline="0">
                  <a:latin typeface="Arial" panose="020C0503030203020204" pitchFamily="34" charset="0"/>
                  <a:ea typeface="方正兰亭黑简体" panose="02000000000000000000" pitchFamily="2" charset="-122"/>
                </a:defRPr>
              </a:lvl2pPr>
              <a:lvl3pPr marL="1003998" indent="-201519" defTabSz="914034" fontAlgn="ctr">
                <a:lnSpc>
                  <a:spcPct val="140000"/>
                </a:lnSpc>
                <a:spcBef>
                  <a:spcPts val="648"/>
                </a:spcBef>
                <a:buClrTx/>
                <a:buSzPct val="50000"/>
                <a:buFont typeface="Wingdings" panose="05000000000000000000" pitchFamily="2" charset="2"/>
                <a:buChar char="n"/>
                <a:defRPr sz="1799" baseline="0">
                  <a:latin typeface="Arial" panose="020C0503030203020204" pitchFamily="34" charset="0"/>
                  <a:ea typeface="方正兰亭黑简体" panose="02000000000000000000" pitchFamily="2" charset="-122"/>
                </a:defRPr>
              </a:lvl3pPr>
              <a:lvl4pPr marL="1399840" indent="-197921" defTabSz="914034" fontAlgn="ctr">
                <a:lnSpc>
                  <a:spcPct val="140000"/>
                </a:lnSpc>
                <a:spcBef>
                  <a:spcPts val="576"/>
                </a:spcBef>
                <a:buFont typeface="Huawei Sans" panose="020C0503030203020204" pitchFamily="34" charset="0"/>
                <a:buChar char="−"/>
                <a:defRPr sz="1599" baseline="0">
                  <a:latin typeface="Arial" panose="020C0503030203020204" pitchFamily="34" charset="0"/>
                  <a:ea typeface="方正兰亭黑简体" panose="02000000000000000000" pitchFamily="2" charset="-122"/>
                </a:defRPr>
              </a:lvl4pPr>
              <a:lvl5pPr marL="1802879" indent="-201519" defTabSz="914034" fontAlgn="ctr">
                <a:lnSpc>
                  <a:spcPct val="140000"/>
                </a:lnSpc>
                <a:spcBef>
                  <a:spcPts val="576"/>
                </a:spcBef>
                <a:buFont typeface="Huawei Sans" panose="020C0503030203020204" pitchFamily="34" charset="0"/>
                <a:buChar char="~"/>
                <a:defRPr sz="1399" baseline="0">
                  <a:latin typeface="Arial" panose="020C0503030203020204" pitchFamily="34" charset="0"/>
                  <a:ea typeface="方正兰亭黑简体" panose="02000000000000000000" pitchFamily="2" charset="-122"/>
                </a:defRPr>
              </a:lvl5pPr>
              <a:lvl6pPr marL="2513594" indent="-228509" defTabSz="914034">
                <a:lnSpc>
                  <a:spcPct val="90000"/>
                </a:lnSpc>
                <a:spcBef>
                  <a:spcPts val="500"/>
                </a:spcBef>
                <a:buFont typeface="Arial" panose="020B0604020202020204" pitchFamily="34" charset="0"/>
                <a:buChar char="•"/>
                <a:defRPr sz="1799"/>
              </a:lvl6pPr>
              <a:lvl7pPr marL="2970611" indent="-228509" defTabSz="914034">
                <a:lnSpc>
                  <a:spcPct val="90000"/>
                </a:lnSpc>
                <a:spcBef>
                  <a:spcPts val="500"/>
                </a:spcBef>
                <a:buFont typeface="Arial" panose="020B0604020202020204" pitchFamily="34" charset="0"/>
                <a:buChar char="•"/>
                <a:defRPr sz="1799"/>
              </a:lvl7pPr>
              <a:lvl8pPr marL="3427628" indent="-228509" defTabSz="914034">
                <a:lnSpc>
                  <a:spcPct val="90000"/>
                </a:lnSpc>
                <a:spcBef>
                  <a:spcPts val="500"/>
                </a:spcBef>
                <a:buFont typeface="Arial" panose="020B0604020202020204" pitchFamily="34" charset="0"/>
                <a:buChar char="•"/>
                <a:defRPr sz="1799"/>
              </a:lvl8pPr>
              <a:lvl9pPr marL="3884646" indent="-228509" defTabSz="914034">
                <a:lnSpc>
                  <a:spcPct val="90000"/>
                </a:lnSpc>
                <a:spcBef>
                  <a:spcPts val="500"/>
                </a:spcBef>
                <a:buFont typeface="Arial" panose="020B0604020202020204" pitchFamily="34" charset="0"/>
                <a:buChar char="•"/>
                <a:defRPr sz="1799"/>
              </a:lvl9pPr>
            </a:lstStyle>
            <a:p>
              <a:pPr>
                <a:lnSpc>
                  <a:spcPct val="100000"/>
                </a:lnSpc>
              </a:pPr>
              <a:r>
                <a:rPr lang="en-US" sz="1400" u="none" dirty="0">
                  <a:latin typeface="Huawei Sans" panose="020C0503030203020204" pitchFamily="34" charset="0"/>
                </a:rPr>
                <a:t>Linux hosts support NVMe over Fabrics Host Driver.</a:t>
              </a:r>
              <a:endParaRPr lang="en-US" altLang="zh-CN" sz="1400" dirty="0">
                <a:latin typeface="Huawei Sans" panose="020C0503030203020204" pitchFamily="34" charset="0"/>
                <a:sym typeface="+mn-lt"/>
              </a:endParaRPr>
            </a:p>
          </p:txBody>
        </p:sp>
        <p:sp>
          <p:nvSpPr>
            <p:cNvPr id="12" name="文本框 11"/>
            <p:cNvSpPr txBox="1"/>
            <p:nvPr/>
          </p:nvSpPr>
          <p:spPr>
            <a:xfrm>
              <a:off x="643352" y="2796907"/>
              <a:ext cx="508152" cy="215444"/>
            </a:xfrm>
            <a:prstGeom prst="rect">
              <a:avLst/>
            </a:prstGeom>
            <a:noFill/>
          </p:spPr>
          <p:txBody>
            <a:bodyPr wrap="square" lIns="0" tIns="0" rIns="0" bIns="0" rtlCol="0">
              <a:noAutofit/>
            </a:bodyPr>
            <a:lstStyle/>
            <a:p>
              <a:pPr algn="l" fontAlgn="ctr"/>
              <a:r>
                <a:rPr lang="en-US" sz="1400" u="none" dirty="0">
                  <a:solidFill>
                    <a:srgbClr val="000000"/>
                  </a:solidFill>
                  <a:latin typeface="Huawei Sans" panose="020C0503030203020204" pitchFamily="34" charset="0"/>
                </a:rPr>
                <a:t>Server</a:t>
              </a:r>
            </a:p>
          </p:txBody>
        </p:sp>
        <p:sp>
          <p:nvSpPr>
            <p:cNvPr id="13" name="文本框 12"/>
            <p:cNvSpPr txBox="1"/>
            <p:nvPr/>
          </p:nvSpPr>
          <p:spPr>
            <a:xfrm>
              <a:off x="643352" y="5371637"/>
              <a:ext cx="629981" cy="215444"/>
            </a:xfrm>
            <a:prstGeom prst="rect">
              <a:avLst/>
            </a:prstGeom>
            <a:noFill/>
          </p:spPr>
          <p:txBody>
            <a:bodyPr wrap="square" lIns="0" tIns="0" rIns="0" bIns="0" rtlCol="0">
              <a:noAutofit/>
            </a:bodyPr>
            <a:lstStyle/>
            <a:p>
              <a:pPr algn="l" fontAlgn="ctr"/>
              <a:r>
                <a:rPr lang="en-US" sz="1400" u="none" dirty="0">
                  <a:solidFill>
                    <a:srgbClr val="000000"/>
                  </a:solidFill>
                  <a:latin typeface="Huawei Sans" panose="020C0503030203020204" pitchFamily="34" charset="0"/>
                </a:rPr>
                <a:t>Storage</a:t>
              </a:r>
            </a:p>
          </p:txBody>
        </p:sp>
        <p:sp>
          <p:nvSpPr>
            <p:cNvPr id="14" name="ff65b214-7499-46d8-9dbc-836d8d1e3d8a"/>
            <p:cNvSpPr/>
            <p:nvPr/>
          </p:nvSpPr>
          <p:spPr>
            <a:xfrm>
              <a:off x="1489284" y="5151873"/>
              <a:ext cx="467162" cy="557080"/>
            </a:xfrm>
            <a:custGeom>
              <a:avLst/>
              <a:gdLst>
                <a:gd name="connsiteX0" fmla="*/ 84696 w 482600"/>
                <a:gd name="connsiteY0" fmla="*/ 479425 h 607384"/>
                <a:gd name="connsiteX1" fmla="*/ 101600 w 482600"/>
                <a:gd name="connsiteY1" fmla="*/ 492919 h 607384"/>
                <a:gd name="connsiteX2" fmla="*/ 84696 w 482600"/>
                <a:gd name="connsiteY2" fmla="*/ 506413 h 607384"/>
                <a:gd name="connsiteX3" fmla="*/ 68262 w 482600"/>
                <a:gd name="connsiteY3" fmla="*/ 492919 h 607384"/>
                <a:gd name="connsiteX4" fmla="*/ 84696 w 482600"/>
                <a:gd name="connsiteY4" fmla="*/ 479425 h 607384"/>
                <a:gd name="connsiteX5" fmla="*/ 84696 w 482600"/>
                <a:gd name="connsiteY5" fmla="*/ 366712 h 607384"/>
                <a:gd name="connsiteX6" fmla="*/ 101600 w 482600"/>
                <a:gd name="connsiteY6" fmla="*/ 380206 h 607384"/>
                <a:gd name="connsiteX7" fmla="*/ 84696 w 482600"/>
                <a:gd name="connsiteY7" fmla="*/ 393700 h 607384"/>
                <a:gd name="connsiteX8" fmla="*/ 68262 w 482600"/>
                <a:gd name="connsiteY8" fmla="*/ 380206 h 607384"/>
                <a:gd name="connsiteX9" fmla="*/ 84696 w 482600"/>
                <a:gd name="connsiteY9" fmla="*/ 366712 h 607384"/>
                <a:gd name="connsiteX10" fmla="*/ 25003 w 482600"/>
                <a:gd name="connsiteY10" fmla="*/ 300272 h 607384"/>
                <a:gd name="connsiteX11" fmla="*/ 25003 w 482600"/>
                <a:gd name="connsiteY11" fmla="*/ 355812 h 607384"/>
                <a:gd name="connsiteX12" fmla="*/ 241064 w 482600"/>
                <a:gd name="connsiteY12" fmla="*/ 456066 h 607384"/>
                <a:gd name="connsiteX13" fmla="*/ 457125 w 482600"/>
                <a:gd name="connsiteY13" fmla="*/ 355812 h 607384"/>
                <a:gd name="connsiteX14" fmla="*/ 457125 w 482600"/>
                <a:gd name="connsiteY14" fmla="*/ 300272 h 607384"/>
                <a:gd name="connsiteX15" fmla="*/ 241064 w 482600"/>
                <a:gd name="connsiteY15" fmla="*/ 368991 h 607384"/>
                <a:gd name="connsiteX16" fmla="*/ 25003 w 482600"/>
                <a:gd name="connsiteY16" fmla="*/ 300272 h 607384"/>
                <a:gd name="connsiteX17" fmla="*/ 84696 w 482600"/>
                <a:gd name="connsiteY17" fmla="*/ 250825 h 607384"/>
                <a:gd name="connsiteX18" fmla="*/ 101600 w 482600"/>
                <a:gd name="connsiteY18" fmla="*/ 264555 h 607384"/>
                <a:gd name="connsiteX19" fmla="*/ 84696 w 482600"/>
                <a:gd name="connsiteY19" fmla="*/ 277813 h 607384"/>
                <a:gd name="connsiteX20" fmla="*/ 68262 w 482600"/>
                <a:gd name="connsiteY20" fmla="*/ 264555 h 607384"/>
                <a:gd name="connsiteX21" fmla="*/ 84696 w 482600"/>
                <a:gd name="connsiteY21" fmla="*/ 250825 h 607384"/>
                <a:gd name="connsiteX22" fmla="*/ 25003 w 482600"/>
                <a:gd name="connsiteY22" fmla="*/ 180927 h 607384"/>
                <a:gd name="connsiteX23" fmla="*/ 25003 w 482600"/>
                <a:gd name="connsiteY23" fmla="*/ 243791 h 607384"/>
                <a:gd name="connsiteX24" fmla="*/ 241064 w 482600"/>
                <a:gd name="connsiteY24" fmla="*/ 344045 h 607384"/>
                <a:gd name="connsiteX25" fmla="*/ 457125 w 482600"/>
                <a:gd name="connsiteY25" fmla="*/ 243791 h 607384"/>
                <a:gd name="connsiteX26" fmla="*/ 457125 w 482600"/>
                <a:gd name="connsiteY26" fmla="*/ 181291 h 607384"/>
                <a:gd name="connsiteX27" fmla="*/ 441876 w 482600"/>
                <a:gd name="connsiteY27" fmla="*/ 196056 h 607384"/>
                <a:gd name="connsiteX28" fmla="*/ 241064 w 482600"/>
                <a:gd name="connsiteY28" fmla="*/ 250825 h 607384"/>
                <a:gd name="connsiteX29" fmla="*/ 40575 w 482600"/>
                <a:gd name="connsiteY29" fmla="*/ 196056 h 607384"/>
                <a:gd name="connsiteX30" fmla="*/ 241064 w 482600"/>
                <a:gd name="connsiteY30" fmla="*/ 25364 h 607384"/>
                <a:gd name="connsiteX31" fmla="*/ 25003 w 482600"/>
                <a:gd name="connsiteY31" fmla="*/ 125412 h 607384"/>
                <a:gd name="connsiteX32" fmla="*/ 241064 w 482600"/>
                <a:gd name="connsiteY32" fmla="*/ 225460 h 607384"/>
                <a:gd name="connsiteX33" fmla="*/ 457125 w 482600"/>
                <a:gd name="connsiteY33" fmla="*/ 125412 h 607384"/>
                <a:gd name="connsiteX34" fmla="*/ 241064 w 482600"/>
                <a:gd name="connsiteY34" fmla="*/ 25364 h 607384"/>
                <a:gd name="connsiteX35" fmla="*/ 241064 w 482600"/>
                <a:gd name="connsiteY35" fmla="*/ 0 h 607384"/>
                <a:gd name="connsiteX36" fmla="*/ 482600 w 482600"/>
                <a:gd name="connsiteY36" fmla="*/ 125412 h 607384"/>
                <a:gd name="connsiteX37" fmla="*/ 481402 w 482600"/>
                <a:gd name="connsiteY37" fmla="*/ 131770 h 607384"/>
                <a:gd name="connsiteX38" fmla="*/ 482600 w 482600"/>
                <a:gd name="connsiteY38" fmla="*/ 131770 h 607384"/>
                <a:gd name="connsiteX39" fmla="*/ 482600 w 482600"/>
                <a:gd name="connsiteY39" fmla="*/ 300140 h 607384"/>
                <a:gd name="connsiteX40" fmla="*/ 482600 w 482600"/>
                <a:gd name="connsiteY40" fmla="*/ 355812 h 607384"/>
                <a:gd name="connsiteX41" fmla="*/ 482600 w 482600"/>
                <a:gd name="connsiteY41" fmla="*/ 384072 h 607384"/>
                <a:gd name="connsiteX42" fmla="*/ 481910 w 482600"/>
                <a:gd name="connsiteY42" fmla="*/ 385762 h 607384"/>
                <a:gd name="connsiteX43" fmla="*/ 482600 w 482600"/>
                <a:gd name="connsiteY43" fmla="*/ 385762 h 607384"/>
                <a:gd name="connsiteX44" fmla="*/ 482600 w 482600"/>
                <a:gd name="connsiteY44" fmla="*/ 469291 h 607384"/>
                <a:gd name="connsiteX45" fmla="*/ 469026 w 482600"/>
                <a:gd name="connsiteY45" fmla="*/ 510006 h 607384"/>
                <a:gd name="connsiteX46" fmla="*/ 435535 w 482600"/>
                <a:gd name="connsiteY46" fmla="*/ 541477 h 607384"/>
                <a:gd name="connsiteX47" fmla="*/ 433787 w 482600"/>
                <a:gd name="connsiteY47" fmla="*/ 559668 h 607384"/>
                <a:gd name="connsiteX48" fmla="*/ 414471 w 482600"/>
                <a:gd name="connsiteY48" fmla="*/ 575408 h 607384"/>
                <a:gd name="connsiteX49" fmla="*/ 373482 w 482600"/>
                <a:gd name="connsiteY49" fmla="*/ 554343 h 607384"/>
                <a:gd name="connsiteX50" fmla="*/ 395154 w 482600"/>
                <a:gd name="connsiteY50" fmla="*/ 513618 h 607384"/>
                <a:gd name="connsiteX51" fmla="*/ 420242 w 482600"/>
                <a:gd name="connsiteY51" fmla="*/ 515783 h 607384"/>
                <a:gd name="connsiteX52" fmla="*/ 423293 w 482600"/>
                <a:gd name="connsiteY52" fmla="*/ 519499 h 607384"/>
                <a:gd name="connsiteX53" fmla="*/ 443835 w 482600"/>
                <a:gd name="connsiteY53" fmla="*/ 501664 h 607384"/>
                <a:gd name="connsiteX54" fmla="*/ 456994 w 482600"/>
                <a:gd name="connsiteY54" fmla="*/ 468358 h 607384"/>
                <a:gd name="connsiteX55" fmla="*/ 456994 w 482600"/>
                <a:gd name="connsiteY55" fmla="*/ 411634 h 607384"/>
                <a:gd name="connsiteX56" fmla="*/ 441876 w 482600"/>
                <a:gd name="connsiteY56" fmla="*/ 426245 h 607384"/>
                <a:gd name="connsiteX57" fmla="*/ 241064 w 482600"/>
                <a:gd name="connsiteY57" fmla="*/ 481012 h 607384"/>
                <a:gd name="connsiteX58" fmla="*/ 25003 w 482600"/>
                <a:gd name="connsiteY58" fmla="*/ 412293 h 607384"/>
                <a:gd name="connsiteX59" fmla="*/ 25003 w 482600"/>
                <a:gd name="connsiteY59" fmla="*/ 468086 h 607384"/>
                <a:gd name="connsiteX60" fmla="*/ 29428 w 482600"/>
                <a:gd name="connsiteY60" fmla="*/ 487873 h 607384"/>
                <a:gd name="connsiteX61" fmla="*/ 240575 w 482600"/>
                <a:gd name="connsiteY61" fmla="*/ 568269 h 607384"/>
                <a:gd name="connsiteX62" fmla="*/ 280030 w 482600"/>
                <a:gd name="connsiteY62" fmla="*/ 565191 h 607384"/>
                <a:gd name="connsiteX63" fmla="*/ 280588 w 482600"/>
                <a:gd name="connsiteY63" fmla="*/ 559245 h 607384"/>
                <a:gd name="connsiteX64" fmla="*/ 299904 w 482600"/>
                <a:gd name="connsiteY64" fmla="*/ 543345 h 607384"/>
                <a:gd name="connsiteX65" fmla="*/ 340893 w 482600"/>
                <a:gd name="connsiteY65" fmla="*/ 565017 h 607384"/>
                <a:gd name="connsiteX66" fmla="*/ 319221 w 482600"/>
                <a:gd name="connsiteY66" fmla="*/ 606005 h 607384"/>
                <a:gd name="connsiteX67" fmla="*/ 294310 w 482600"/>
                <a:gd name="connsiteY67" fmla="*/ 603473 h 607384"/>
                <a:gd name="connsiteX68" fmla="*/ 283053 w 482600"/>
                <a:gd name="connsiteY68" fmla="*/ 590072 h 607384"/>
                <a:gd name="connsiteX69" fmla="*/ 240575 w 482600"/>
                <a:gd name="connsiteY69" fmla="*/ 593725 h 607384"/>
                <a:gd name="connsiteX70" fmla="*/ 4795 w 482600"/>
                <a:gd name="connsiteY70" fmla="*/ 493433 h 607384"/>
                <a:gd name="connsiteX71" fmla="*/ 312 w 482600"/>
                <a:gd name="connsiteY71" fmla="*/ 469522 h 607384"/>
                <a:gd name="connsiteX72" fmla="*/ 0 w 482600"/>
                <a:gd name="connsiteY72" fmla="*/ 468774 h 607384"/>
                <a:gd name="connsiteX73" fmla="*/ 0 w 482600"/>
                <a:gd name="connsiteY73" fmla="*/ 467858 h 607384"/>
                <a:gd name="connsiteX74" fmla="*/ 0 w 482600"/>
                <a:gd name="connsiteY74" fmla="*/ 300037 h 607384"/>
                <a:gd name="connsiteX75" fmla="*/ 0 w 482600"/>
                <a:gd name="connsiteY75" fmla="*/ 131770 h 607384"/>
                <a:gd name="connsiteX76" fmla="*/ 816 w 482600"/>
                <a:gd name="connsiteY76" fmla="*/ 129762 h 607384"/>
                <a:gd name="connsiteX77" fmla="*/ 0 w 482600"/>
                <a:gd name="connsiteY77" fmla="*/ 125412 h 607384"/>
                <a:gd name="connsiteX78" fmla="*/ 241064 w 482600"/>
                <a:gd name="connsiteY78" fmla="*/ 0 h 6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2600" h="607384">
                  <a:moveTo>
                    <a:pt x="84696" y="479425"/>
                  </a:moveTo>
                  <a:cubicBezTo>
                    <a:pt x="94087" y="479425"/>
                    <a:pt x="101600" y="485474"/>
                    <a:pt x="101600" y="492919"/>
                  </a:cubicBezTo>
                  <a:cubicBezTo>
                    <a:pt x="101600" y="500364"/>
                    <a:pt x="94087" y="506413"/>
                    <a:pt x="84696" y="506413"/>
                  </a:cubicBezTo>
                  <a:cubicBezTo>
                    <a:pt x="75775" y="506413"/>
                    <a:pt x="68262" y="500364"/>
                    <a:pt x="68262" y="492919"/>
                  </a:cubicBezTo>
                  <a:cubicBezTo>
                    <a:pt x="68262" y="485474"/>
                    <a:pt x="75775" y="479425"/>
                    <a:pt x="84696" y="479425"/>
                  </a:cubicBezTo>
                  <a:close/>
                  <a:moveTo>
                    <a:pt x="84696" y="366712"/>
                  </a:moveTo>
                  <a:cubicBezTo>
                    <a:pt x="94087" y="366712"/>
                    <a:pt x="101600" y="372761"/>
                    <a:pt x="101600" y="380206"/>
                  </a:cubicBezTo>
                  <a:cubicBezTo>
                    <a:pt x="101600" y="387651"/>
                    <a:pt x="94087" y="393700"/>
                    <a:pt x="84696" y="393700"/>
                  </a:cubicBezTo>
                  <a:cubicBezTo>
                    <a:pt x="75775" y="393700"/>
                    <a:pt x="68262" y="387651"/>
                    <a:pt x="68262" y="380206"/>
                  </a:cubicBezTo>
                  <a:cubicBezTo>
                    <a:pt x="68262" y="372761"/>
                    <a:pt x="75775" y="366712"/>
                    <a:pt x="84696" y="366712"/>
                  </a:cubicBezTo>
                  <a:close/>
                  <a:moveTo>
                    <a:pt x="25003" y="300272"/>
                  </a:moveTo>
                  <a:lnTo>
                    <a:pt x="25003" y="355812"/>
                  </a:lnTo>
                  <a:cubicBezTo>
                    <a:pt x="25003" y="409940"/>
                    <a:pt x="124070" y="456066"/>
                    <a:pt x="241064" y="456066"/>
                  </a:cubicBezTo>
                  <a:cubicBezTo>
                    <a:pt x="358058" y="456066"/>
                    <a:pt x="457125" y="409940"/>
                    <a:pt x="457125" y="355812"/>
                  </a:cubicBezTo>
                  <a:lnTo>
                    <a:pt x="457125" y="300272"/>
                  </a:lnTo>
                  <a:cubicBezTo>
                    <a:pt x="417970" y="341692"/>
                    <a:pt x="336829" y="368991"/>
                    <a:pt x="241064" y="368991"/>
                  </a:cubicBezTo>
                  <a:cubicBezTo>
                    <a:pt x="145299" y="368991"/>
                    <a:pt x="64158" y="341692"/>
                    <a:pt x="25003" y="300272"/>
                  </a:cubicBezTo>
                  <a:close/>
                  <a:moveTo>
                    <a:pt x="84696" y="250825"/>
                  </a:moveTo>
                  <a:cubicBezTo>
                    <a:pt x="94087" y="250825"/>
                    <a:pt x="101600" y="256506"/>
                    <a:pt x="101600" y="264555"/>
                  </a:cubicBezTo>
                  <a:cubicBezTo>
                    <a:pt x="101600" y="272131"/>
                    <a:pt x="94087" y="277813"/>
                    <a:pt x="84696" y="277813"/>
                  </a:cubicBezTo>
                  <a:cubicBezTo>
                    <a:pt x="75775" y="277813"/>
                    <a:pt x="68262" y="272131"/>
                    <a:pt x="68262" y="264555"/>
                  </a:cubicBezTo>
                  <a:cubicBezTo>
                    <a:pt x="68262" y="256506"/>
                    <a:pt x="75775" y="250825"/>
                    <a:pt x="84696" y="250825"/>
                  </a:cubicBezTo>
                  <a:close/>
                  <a:moveTo>
                    <a:pt x="25003" y="180927"/>
                  </a:moveTo>
                  <a:lnTo>
                    <a:pt x="25003" y="243791"/>
                  </a:lnTo>
                  <a:cubicBezTo>
                    <a:pt x="25003" y="297919"/>
                    <a:pt x="124070" y="344045"/>
                    <a:pt x="241064" y="344045"/>
                  </a:cubicBezTo>
                  <a:cubicBezTo>
                    <a:pt x="358058" y="344045"/>
                    <a:pt x="457125" y="297919"/>
                    <a:pt x="457125" y="243791"/>
                  </a:cubicBezTo>
                  <a:lnTo>
                    <a:pt x="457125" y="181291"/>
                  </a:lnTo>
                  <a:lnTo>
                    <a:pt x="441876" y="196056"/>
                  </a:lnTo>
                  <a:cubicBezTo>
                    <a:pt x="398879" y="229358"/>
                    <a:pt x="325684" y="250825"/>
                    <a:pt x="241064" y="250825"/>
                  </a:cubicBezTo>
                  <a:cubicBezTo>
                    <a:pt x="156444" y="250825"/>
                    <a:pt x="83433" y="229358"/>
                    <a:pt x="40575" y="196056"/>
                  </a:cubicBezTo>
                  <a:close/>
                  <a:moveTo>
                    <a:pt x="241064" y="25364"/>
                  </a:moveTo>
                  <a:cubicBezTo>
                    <a:pt x="124070" y="25364"/>
                    <a:pt x="25003" y="70926"/>
                    <a:pt x="25003" y="125412"/>
                  </a:cubicBezTo>
                  <a:cubicBezTo>
                    <a:pt x="25003" y="179899"/>
                    <a:pt x="124070" y="225460"/>
                    <a:pt x="241064" y="225460"/>
                  </a:cubicBezTo>
                  <a:cubicBezTo>
                    <a:pt x="358058" y="225460"/>
                    <a:pt x="457125" y="179899"/>
                    <a:pt x="457125" y="125412"/>
                  </a:cubicBezTo>
                  <a:cubicBezTo>
                    <a:pt x="457125" y="70926"/>
                    <a:pt x="358058" y="25364"/>
                    <a:pt x="241064" y="25364"/>
                  </a:cubicBezTo>
                  <a:close/>
                  <a:moveTo>
                    <a:pt x="241064" y="0"/>
                  </a:moveTo>
                  <a:cubicBezTo>
                    <a:pt x="376456" y="0"/>
                    <a:pt x="482600" y="55426"/>
                    <a:pt x="482600" y="125412"/>
                  </a:cubicBezTo>
                  <a:lnTo>
                    <a:pt x="481402" y="131770"/>
                  </a:lnTo>
                  <a:lnTo>
                    <a:pt x="482600" y="131770"/>
                  </a:lnTo>
                  <a:lnTo>
                    <a:pt x="482600" y="300140"/>
                  </a:lnTo>
                  <a:lnTo>
                    <a:pt x="482600" y="355812"/>
                  </a:lnTo>
                  <a:lnTo>
                    <a:pt x="482600" y="384072"/>
                  </a:lnTo>
                  <a:lnTo>
                    <a:pt x="481910" y="385762"/>
                  </a:lnTo>
                  <a:lnTo>
                    <a:pt x="482600" y="385762"/>
                  </a:lnTo>
                  <a:lnTo>
                    <a:pt x="482600" y="469291"/>
                  </a:lnTo>
                  <a:cubicBezTo>
                    <a:pt x="482363" y="483523"/>
                    <a:pt x="477740" y="497173"/>
                    <a:pt x="469026" y="510006"/>
                  </a:cubicBezTo>
                  <a:lnTo>
                    <a:pt x="435535" y="541477"/>
                  </a:lnTo>
                  <a:lnTo>
                    <a:pt x="433787" y="559668"/>
                  </a:lnTo>
                  <a:cubicBezTo>
                    <a:pt x="429900" y="566982"/>
                    <a:pt x="423186" y="572833"/>
                    <a:pt x="414471" y="575408"/>
                  </a:cubicBezTo>
                  <a:cubicBezTo>
                    <a:pt x="397039" y="581025"/>
                    <a:pt x="379136" y="571195"/>
                    <a:pt x="373482" y="554343"/>
                  </a:cubicBezTo>
                  <a:cubicBezTo>
                    <a:pt x="368300" y="537023"/>
                    <a:pt x="377723" y="518767"/>
                    <a:pt x="395154" y="513618"/>
                  </a:cubicBezTo>
                  <a:cubicBezTo>
                    <a:pt x="403870" y="510809"/>
                    <a:pt x="412822" y="511862"/>
                    <a:pt x="420242" y="515783"/>
                  </a:cubicBezTo>
                  <a:lnTo>
                    <a:pt x="423293" y="519499"/>
                  </a:lnTo>
                  <a:lnTo>
                    <a:pt x="443835" y="501664"/>
                  </a:lnTo>
                  <a:cubicBezTo>
                    <a:pt x="451541" y="492156"/>
                    <a:pt x="456994" y="480957"/>
                    <a:pt x="456994" y="468358"/>
                  </a:cubicBezTo>
                  <a:lnTo>
                    <a:pt x="456994" y="411634"/>
                  </a:lnTo>
                  <a:lnTo>
                    <a:pt x="441876" y="426245"/>
                  </a:lnTo>
                  <a:cubicBezTo>
                    <a:pt x="398879" y="459500"/>
                    <a:pt x="325684" y="481012"/>
                    <a:pt x="241064" y="481012"/>
                  </a:cubicBezTo>
                  <a:cubicBezTo>
                    <a:pt x="145299" y="481012"/>
                    <a:pt x="64158" y="453713"/>
                    <a:pt x="25003" y="412293"/>
                  </a:cubicBezTo>
                  <a:lnTo>
                    <a:pt x="25003" y="468086"/>
                  </a:lnTo>
                  <a:lnTo>
                    <a:pt x="29428" y="487873"/>
                  </a:lnTo>
                  <a:cubicBezTo>
                    <a:pt x="49948" y="533260"/>
                    <a:pt x="138413" y="568269"/>
                    <a:pt x="240575" y="568269"/>
                  </a:cubicBezTo>
                  <a:lnTo>
                    <a:pt x="280030" y="565191"/>
                  </a:lnTo>
                  <a:lnTo>
                    <a:pt x="280588" y="559245"/>
                  </a:lnTo>
                  <a:cubicBezTo>
                    <a:pt x="284475" y="551825"/>
                    <a:pt x="291188" y="545936"/>
                    <a:pt x="299904" y="543345"/>
                  </a:cubicBezTo>
                  <a:cubicBezTo>
                    <a:pt x="317336" y="538162"/>
                    <a:pt x="335710" y="547585"/>
                    <a:pt x="340893" y="565017"/>
                  </a:cubicBezTo>
                  <a:cubicBezTo>
                    <a:pt x="346075" y="581977"/>
                    <a:pt x="336652" y="600351"/>
                    <a:pt x="319221" y="606005"/>
                  </a:cubicBezTo>
                  <a:cubicBezTo>
                    <a:pt x="310505" y="608596"/>
                    <a:pt x="301671" y="607418"/>
                    <a:pt x="294310" y="603473"/>
                  </a:cubicBezTo>
                  <a:lnTo>
                    <a:pt x="283053" y="590072"/>
                  </a:lnTo>
                  <a:lnTo>
                    <a:pt x="240575" y="593725"/>
                  </a:lnTo>
                  <a:cubicBezTo>
                    <a:pt x="122347" y="593725"/>
                    <a:pt x="26828" y="551136"/>
                    <a:pt x="4795" y="493433"/>
                  </a:cubicBezTo>
                  <a:lnTo>
                    <a:pt x="312" y="469522"/>
                  </a:lnTo>
                  <a:lnTo>
                    <a:pt x="0" y="468774"/>
                  </a:lnTo>
                  <a:lnTo>
                    <a:pt x="0" y="467858"/>
                  </a:lnTo>
                  <a:lnTo>
                    <a:pt x="0" y="300037"/>
                  </a:lnTo>
                  <a:lnTo>
                    <a:pt x="0" y="131770"/>
                  </a:lnTo>
                  <a:lnTo>
                    <a:pt x="816" y="129762"/>
                  </a:lnTo>
                  <a:lnTo>
                    <a:pt x="0" y="125412"/>
                  </a:lnTo>
                  <a:cubicBezTo>
                    <a:pt x="0" y="55426"/>
                    <a:pt x="105672" y="0"/>
                    <a:pt x="241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latin typeface="Huawei Sans" panose="020C0503030203020204" pitchFamily="34" charset="0"/>
                <a:cs typeface="+mn-ea"/>
                <a:sym typeface="+mn-lt"/>
              </a:endParaRPr>
            </a:p>
          </p:txBody>
        </p:sp>
        <p:sp>
          <p:nvSpPr>
            <p:cNvPr id="15" name="038db6e6-d9ef-47b8-97b8-f03af5042d48"/>
            <p:cNvSpPr/>
            <p:nvPr/>
          </p:nvSpPr>
          <p:spPr>
            <a:xfrm>
              <a:off x="1519924" y="2581826"/>
              <a:ext cx="405882" cy="610775"/>
            </a:xfrm>
            <a:custGeom>
              <a:avLst/>
              <a:gdLst>
                <a:gd name="connsiteX0" fmla="*/ 105220 w 339725"/>
                <a:gd name="connsiteY0" fmla="*/ 479020 h 642938"/>
                <a:gd name="connsiteX1" fmla="*/ 232448 w 339725"/>
                <a:gd name="connsiteY1" fmla="*/ 479020 h 642938"/>
                <a:gd name="connsiteX2" fmla="*/ 246063 w 339725"/>
                <a:gd name="connsiteY2" fmla="*/ 492547 h 642938"/>
                <a:gd name="connsiteX3" fmla="*/ 232448 w 339725"/>
                <a:gd name="connsiteY3" fmla="*/ 506075 h 642938"/>
                <a:gd name="connsiteX4" fmla="*/ 105220 w 339725"/>
                <a:gd name="connsiteY4" fmla="*/ 506075 h 642938"/>
                <a:gd name="connsiteX5" fmla="*/ 92075 w 339725"/>
                <a:gd name="connsiteY5" fmla="*/ 492547 h 642938"/>
                <a:gd name="connsiteX6" fmla="*/ 105220 w 339725"/>
                <a:gd name="connsiteY6" fmla="*/ 479020 h 642938"/>
                <a:gd name="connsiteX7" fmla="*/ 182563 w 339725"/>
                <a:gd name="connsiteY7" fmla="*/ 386717 h 642938"/>
                <a:gd name="connsiteX8" fmla="*/ 206376 w 339725"/>
                <a:gd name="connsiteY8" fmla="*/ 386717 h 642938"/>
                <a:gd name="connsiteX9" fmla="*/ 206376 w 339725"/>
                <a:gd name="connsiteY9" fmla="*/ 394675 h 642938"/>
                <a:gd name="connsiteX10" fmla="*/ 182563 w 339725"/>
                <a:gd name="connsiteY10" fmla="*/ 394675 h 642938"/>
                <a:gd name="connsiteX11" fmla="*/ 116783 w 339725"/>
                <a:gd name="connsiteY11" fmla="*/ 356023 h 642938"/>
                <a:gd name="connsiteX12" fmla="*/ 113974 w 339725"/>
                <a:gd name="connsiteY12" fmla="*/ 358353 h 642938"/>
                <a:gd name="connsiteX13" fmla="*/ 113974 w 339725"/>
                <a:gd name="connsiteY13" fmla="*/ 400759 h 642938"/>
                <a:gd name="connsiteX14" fmla="*/ 116783 w 339725"/>
                <a:gd name="connsiteY14" fmla="*/ 403089 h 642938"/>
                <a:gd name="connsiteX15" fmla="*/ 220235 w 339725"/>
                <a:gd name="connsiteY15" fmla="*/ 403089 h 642938"/>
                <a:gd name="connsiteX16" fmla="*/ 222576 w 339725"/>
                <a:gd name="connsiteY16" fmla="*/ 400759 h 642938"/>
                <a:gd name="connsiteX17" fmla="*/ 222576 w 339725"/>
                <a:gd name="connsiteY17" fmla="*/ 358353 h 642938"/>
                <a:gd name="connsiteX18" fmla="*/ 220235 w 339725"/>
                <a:gd name="connsiteY18" fmla="*/ 356023 h 642938"/>
                <a:gd name="connsiteX19" fmla="*/ 116783 w 339725"/>
                <a:gd name="connsiteY19" fmla="*/ 337383 h 642938"/>
                <a:gd name="connsiteX20" fmla="*/ 220235 w 339725"/>
                <a:gd name="connsiteY20" fmla="*/ 337383 h 642938"/>
                <a:gd name="connsiteX21" fmla="*/ 241300 w 339725"/>
                <a:gd name="connsiteY21" fmla="*/ 358353 h 642938"/>
                <a:gd name="connsiteX22" fmla="*/ 241300 w 339725"/>
                <a:gd name="connsiteY22" fmla="*/ 400759 h 642938"/>
                <a:gd name="connsiteX23" fmla="*/ 220235 w 339725"/>
                <a:gd name="connsiteY23" fmla="*/ 421729 h 642938"/>
                <a:gd name="connsiteX24" fmla="*/ 116783 w 339725"/>
                <a:gd name="connsiteY24" fmla="*/ 421729 h 642938"/>
                <a:gd name="connsiteX25" fmla="*/ 95250 w 339725"/>
                <a:gd name="connsiteY25" fmla="*/ 400759 h 642938"/>
                <a:gd name="connsiteX26" fmla="*/ 95250 w 339725"/>
                <a:gd name="connsiteY26" fmla="*/ 358353 h 642938"/>
                <a:gd name="connsiteX27" fmla="*/ 116783 w 339725"/>
                <a:gd name="connsiteY27" fmla="*/ 337383 h 642938"/>
                <a:gd name="connsiteX28" fmla="*/ 31613 w 339725"/>
                <a:gd name="connsiteY28" fmla="*/ 318286 h 642938"/>
                <a:gd name="connsiteX29" fmla="*/ 31613 w 339725"/>
                <a:gd name="connsiteY29" fmla="*/ 447192 h 642938"/>
                <a:gd name="connsiteX30" fmla="*/ 308584 w 339725"/>
                <a:gd name="connsiteY30" fmla="*/ 447192 h 642938"/>
                <a:gd name="connsiteX31" fmla="*/ 308584 w 339725"/>
                <a:gd name="connsiteY31" fmla="*/ 318286 h 642938"/>
                <a:gd name="connsiteX32" fmla="*/ 182563 w 339725"/>
                <a:gd name="connsiteY32" fmla="*/ 254629 h 642938"/>
                <a:gd name="connsiteX33" fmla="*/ 206376 w 339725"/>
                <a:gd name="connsiteY33" fmla="*/ 254629 h 642938"/>
                <a:gd name="connsiteX34" fmla="*/ 206376 w 339725"/>
                <a:gd name="connsiteY34" fmla="*/ 260995 h 642938"/>
                <a:gd name="connsiteX35" fmla="*/ 182563 w 339725"/>
                <a:gd name="connsiteY35" fmla="*/ 260995 h 642938"/>
                <a:gd name="connsiteX36" fmla="*/ 116783 w 339725"/>
                <a:gd name="connsiteY36" fmla="*/ 224285 h 642938"/>
                <a:gd name="connsiteX37" fmla="*/ 113974 w 339725"/>
                <a:gd name="connsiteY37" fmla="*/ 226659 h 642938"/>
                <a:gd name="connsiteX38" fmla="*/ 113974 w 339725"/>
                <a:gd name="connsiteY38" fmla="*/ 269865 h 642938"/>
                <a:gd name="connsiteX39" fmla="*/ 116783 w 339725"/>
                <a:gd name="connsiteY39" fmla="*/ 272239 h 642938"/>
                <a:gd name="connsiteX40" fmla="*/ 220235 w 339725"/>
                <a:gd name="connsiteY40" fmla="*/ 272239 h 642938"/>
                <a:gd name="connsiteX41" fmla="*/ 222576 w 339725"/>
                <a:gd name="connsiteY41" fmla="*/ 269865 h 642938"/>
                <a:gd name="connsiteX42" fmla="*/ 222576 w 339725"/>
                <a:gd name="connsiteY42" fmla="*/ 226659 h 642938"/>
                <a:gd name="connsiteX43" fmla="*/ 220235 w 339725"/>
                <a:gd name="connsiteY43" fmla="*/ 224285 h 642938"/>
                <a:gd name="connsiteX44" fmla="*/ 116783 w 339725"/>
                <a:gd name="connsiteY44" fmla="*/ 205294 h 642938"/>
                <a:gd name="connsiteX45" fmla="*/ 220235 w 339725"/>
                <a:gd name="connsiteY45" fmla="*/ 205294 h 642938"/>
                <a:gd name="connsiteX46" fmla="*/ 241300 w 339725"/>
                <a:gd name="connsiteY46" fmla="*/ 226659 h 642938"/>
                <a:gd name="connsiteX47" fmla="*/ 241300 w 339725"/>
                <a:gd name="connsiteY47" fmla="*/ 269865 h 642938"/>
                <a:gd name="connsiteX48" fmla="*/ 220235 w 339725"/>
                <a:gd name="connsiteY48" fmla="*/ 291231 h 642938"/>
                <a:gd name="connsiteX49" fmla="*/ 116783 w 339725"/>
                <a:gd name="connsiteY49" fmla="*/ 291231 h 642938"/>
                <a:gd name="connsiteX50" fmla="*/ 95250 w 339725"/>
                <a:gd name="connsiteY50" fmla="*/ 269865 h 642938"/>
                <a:gd name="connsiteX51" fmla="*/ 95250 w 339725"/>
                <a:gd name="connsiteY51" fmla="*/ 226659 h 642938"/>
                <a:gd name="connsiteX52" fmla="*/ 116783 w 339725"/>
                <a:gd name="connsiteY52" fmla="*/ 205294 h 642938"/>
                <a:gd name="connsiteX53" fmla="*/ 31613 w 339725"/>
                <a:gd name="connsiteY53" fmla="*/ 186198 h 642938"/>
                <a:gd name="connsiteX54" fmla="*/ 31613 w 339725"/>
                <a:gd name="connsiteY54" fmla="*/ 310328 h 642938"/>
                <a:gd name="connsiteX55" fmla="*/ 308584 w 339725"/>
                <a:gd name="connsiteY55" fmla="*/ 310328 h 642938"/>
                <a:gd name="connsiteX56" fmla="*/ 308584 w 339725"/>
                <a:gd name="connsiteY56" fmla="*/ 186198 h 642938"/>
                <a:gd name="connsiteX57" fmla="*/ 182563 w 339725"/>
                <a:gd name="connsiteY57" fmla="*/ 116174 h 642938"/>
                <a:gd name="connsiteX58" fmla="*/ 206376 w 339725"/>
                <a:gd name="connsiteY58" fmla="*/ 116174 h 642938"/>
                <a:gd name="connsiteX59" fmla="*/ 206376 w 339725"/>
                <a:gd name="connsiteY59" fmla="*/ 120949 h 642938"/>
                <a:gd name="connsiteX60" fmla="*/ 182563 w 339725"/>
                <a:gd name="connsiteY60" fmla="*/ 120949 h 642938"/>
                <a:gd name="connsiteX61" fmla="*/ 116783 w 339725"/>
                <a:gd name="connsiteY61" fmla="*/ 84239 h 642938"/>
                <a:gd name="connsiteX62" fmla="*/ 113974 w 339725"/>
                <a:gd name="connsiteY62" fmla="*/ 86613 h 642938"/>
                <a:gd name="connsiteX63" fmla="*/ 113974 w 339725"/>
                <a:gd name="connsiteY63" fmla="*/ 129819 h 642938"/>
                <a:gd name="connsiteX64" fmla="*/ 116783 w 339725"/>
                <a:gd name="connsiteY64" fmla="*/ 132193 h 642938"/>
                <a:gd name="connsiteX65" fmla="*/ 220235 w 339725"/>
                <a:gd name="connsiteY65" fmla="*/ 132193 h 642938"/>
                <a:gd name="connsiteX66" fmla="*/ 222576 w 339725"/>
                <a:gd name="connsiteY66" fmla="*/ 129819 h 642938"/>
                <a:gd name="connsiteX67" fmla="*/ 222576 w 339725"/>
                <a:gd name="connsiteY67" fmla="*/ 86613 h 642938"/>
                <a:gd name="connsiteX68" fmla="*/ 220235 w 339725"/>
                <a:gd name="connsiteY68" fmla="*/ 84239 h 642938"/>
                <a:gd name="connsiteX69" fmla="*/ 116783 w 339725"/>
                <a:gd name="connsiteY69" fmla="*/ 65248 h 642938"/>
                <a:gd name="connsiteX70" fmla="*/ 220235 w 339725"/>
                <a:gd name="connsiteY70" fmla="*/ 65248 h 642938"/>
                <a:gd name="connsiteX71" fmla="*/ 241300 w 339725"/>
                <a:gd name="connsiteY71" fmla="*/ 86613 h 642938"/>
                <a:gd name="connsiteX72" fmla="*/ 241300 w 339725"/>
                <a:gd name="connsiteY72" fmla="*/ 129819 h 642938"/>
                <a:gd name="connsiteX73" fmla="*/ 220235 w 339725"/>
                <a:gd name="connsiteY73" fmla="*/ 151185 h 642938"/>
                <a:gd name="connsiteX74" fmla="*/ 116783 w 339725"/>
                <a:gd name="connsiteY74" fmla="*/ 151185 h 642938"/>
                <a:gd name="connsiteX75" fmla="*/ 95250 w 339725"/>
                <a:gd name="connsiteY75" fmla="*/ 129819 h 642938"/>
                <a:gd name="connsiteX76" fmla="*/ 95250 w 339725"/>
                <a:gd name="connsiteY76" fmla="*/ 86613 h 642938"/>
                <a:gd name="connsiteX77" fmla="*/ 116783 w 339725"/>
                <a:gd name="connsiteY77" fmla="*/ 65248 h 642938"/>
                <a:gd name="connsiteX78" fmla="*/ 31613 w 339725"/>
                <a:gd name="connsiteY78" fmla="*/ 31602 h 642938"/>
                <a:gd name="connsiteX79" fmla="*/ 31613 w 339725"/>
                <a:gd name="connsiteY79" fmla="*/ 178240 h 642938"/>
                <a:gd name="connsiteX80" fmla="*/ 308584 w 339725"/>
                <a:gd name="connsiteY80" fmla="*/ 178240 h 642938"/>
                <a:gd name="connsiteX81" fmla="*/ 308584 w 339725"/>
                <a:gd name="connsiteY81" fmla="*/ 31602 h 642938"/>
                <a:gd name="connsiteX82" fmla="*/ 16042 w 339725"/>
                <a:gd name="connsiteY82" fmla="*/ 0 h 642938"/>
                <a:gd name="connsiteX83" fmla="*/ 324155 w 339725"/>
                <a:gd name="connsiteY83" fmla="*/ 0 h 642938"/>
                <a:gd name="connsiteX84" fmla="*/ 339725 w 339725"/>
                <a:gd name="connsiteY84" fmla="*/ 16037 h 642938"/>
                <a:gd name="connsiteX85" fmla="*/ 339725 w 339725"/>
                <a:gd name="connsiteY85" fmla="*/ 609868 h 642938"/>
                <a:gd name="connsiteX86" fmla="*/ 324155 w 339725"/>
                <a:gd name="connsiteY86" fmla="*/ 625433 h 642938"/>
                <a:gd name="connsiteX87" fmla="*/ 271518 w 339725"/>
                <a:gd name="connsiteY87" fmla="*/ 625433 h 642938"/>
                <a:gd name="connsiteX88" fmla="*/ 268262 w 339725"/>
                <a:gd name="connsiteY88" fmla="*/ 633374 h 642938"/>
                <a:gd name="connsiteX89" fmla="*/ 245269 w 339725"/>
                <a:gd name="connsiteY89" fmla="*/ 642938 h 642938"/>
                <a:gd name="connsiteX90" fmla="*/ 212725 w 339725"/>
                <a:gd name="connsiteY90" fmla="*/ 610079 h 642938"/>
                <a:gd name="connsiteX91" fmla="*/ 245269 w 339725"/>
                <a:gd name="connsiteY91" fmla="*/ 577689 h 642938"/>
                <a:gd name="connsiteX92" fmla="*/ 268262 w 339725"/>
                <a:gd name="connsiteY92" fmla="*/ 587195 h 642938"/>
                <a:gd name="connsiteX93" fmla="*/ 271229 w 339725"/>
                <a:gd name="connsiteY93" fmla="*/ 594303 h 642938"/>
                <a:gd name="connsiteX94" fmla="*/ 308584 w 339725"/>
                <a:gd name="connsiteY94" fmla="*/ 594303 h 642938"/>
                <a:gd name="connsiteX95" fmla="*/ 308584 w 339725"/>
                <a:gd name="connsiteY95" fmla="*/ 455150 h 642938"/>
                <a:gd name="connsiteX96" fmla="*/ 31613 w 339725"/>
                <a:gd name="connsiteY96" fmla="*/ 455150 h 642938"/>
                <a:gd name="connsiteX97" fmla="*/ 31613 w 339725"/>
                <a:gd name="connsiteY97" fmla="*/ 594303 h 642938"/>
                <a:gd name="connsiteX98" fmla="*/ 119250 w 339725"/>
                <a:gd name="connsiteY98" fmla="*/ 594303 h 642938"/>
                <a:gd name="connsiteX99" fmla="*/ 122195 w 339725"/>
                <a:gd name="connsiteY99" fmla="*/ 587195 h 642938"/>
                <a:gd name="connsiteX100" fmla="*/ 145023 w 339725"/>
                <a:gd name="connsiteY100" fmla="*/ 577689 h 642938"/>
                <a:gd name="connsiteX101" fmla="*/ 177801 w 339725"/>
                <a:gd name="connsiteY101" fmla="*/ 610079 h 642938"/>
                <a:gd name="connsiteX102" fmla="*/ 145023 w 339725"/>
                <a:gd name="connsiteY102" fmla="*/ 642938 h 642938"/>
                <a:gd name="connsiteX103" fmla="*/ 122195 w 339725"/>
                <a:gd name="connsiteY103" fmla="*/ 633198 h 642938"/>
                <a:gd name="connsiteX104" fmla="*/ 119010 w 339725"/>
                <a:gd name="connsiteY104" fmla="*/ 625433 h 642938"/>
                <a:gd name="connsiteX105" fmla="*/ 16042 w 339725"/>
                <a:gd name="connsiteY105" fmla="*/ 625433 h 642938"/>
                <a:gd name="connsiteX106" fmla="*/ 0 w 339725"/>
                <a:gd name="connsiteY106" fmla="*/ 609868 h 642938"/>
                <a:gd name="connsiteX107" fmla="*/ 0 w 339725"/>
                <a:gd name="connsiteY107" fmla="*/ 16037 h 642938"/>
                <a:gd name="connsiteX108" fmla="*/ 16042 w 339725"/>
                <a:gd name="connsiteY108" fmla="*/ 0 h 64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39725" h="642938">
                  <a:moveTo>
                    <a:pt x="105220" y="479020"/>
                  </a:moveTo>
                  <a:lnTo>
                    <a:pt x="232448" y="479020"/>
                  </a:lnTo>
                  <a:cubicBezTo>
                    <a:pt x="239960" y="479020"/>
                    <a:pt x="246063" y="485084"/>
                    <a:pt x="246063" y="492547"/>
                  </a:cubicBezTo>
                  <a:cubicBezTo>
                    <a:pt x="246063" y="500011"/>
                    <a:pt x="239960" y="506075"/>
                    <a:pt x="232448" y="506075"/>
                  </a:cubicBezTo>
                  <a:lnTo>
                    <a:pt x="105220" y="506075"/>
                  </a:lnTo>
                  <a:cubicBezTo>
                    <a:pt x="98178" y="506075"/>
                    <a:pt x="92075" y="500011"/>
                    <a:pt x="92075" y="492547"/>
                  </a:cubicBezTo>
                  <a:cubicBezTo>
                    <a:pt x="92075" y="485084"/>
                    <a:pt x="98178" y="479020"/>
                    <a:pt x="105220" y="479020"/>
                  </a:cubicBezTo>
                  <a:close/>
                  <a:moveTo>
                    <a:pt x="182563" y="386717"/>
                  </a:moveTo>
                  <a:lnTo>
                    <a:pt x="206376" y="386717"/>
                  </a:lnTo>
                  <a:lnTo>
                    <a:pt x="206376" y="394675"/>
                  </a:lnTo>
                  <a:lnTo>
                    <a:pt x="182563" y="394675"/>
                  </a:lnTo>
                  <a:close/>
                  <a:moveTo>
                    <a:pt x="116783" y="356023"/>
                  </a:moveTo>
                  <a:cubicBezTo>
                    <a:pt x="115378" y="356023"/>
                    <a:pt x="113974" y="357421"/>
                    <a:pt x="113974" y="358353"/>
                  </a:cubicBezTo>
                  <a:lnTo>
                    <a:pt x="113974" y="400759"/>
                  </a:lnTo>
                  <a:cubicBezTo>
                    <a:pt x="113974" y="402157"/>
                    <a:pt x="115378" y="403089"/>
                    <a:pt x="116783" y="403089"/>
                  </a:cubicBezTo>
                  <a:lnTo>
                    <a:pt x="220235" y="403089"/>
                  </a:lnTo>
                  <a:cubicBezTo>
                    <a:pt x="221640" y="403089"/>
                    <a:pt x="222576" y="402157"/>
                    <a:pt x="222576" y="400759"/>
                  </a:cubicBezTo>
                  <a:lnTo>
                    <a:pt x="222576" y="358353"/>
                  </a:lnTo>
                  <a:cubicBezTo>
                    <a:pt x="222576" y="357421"/>
                    <a:pt x="221640" y="356023"/>
                    <a:pt x="220235" y="356023"/>
                  </a:cubicBezTo>
                  <a:close/>
                  <a:moveTo>
                    <a:pt x="116783" y="337383"/>
                  </a:moveTo>
                  <a:lnTo>
                    <a:pt x="220235" y="337383"/>
                  </a:lnTo>
                  <a:cubicBezTo>
                    <a:pt x="231938" y="337383"/>
                    <a:pt x="241300" y="347169"/>
                    <a:pt x="241300" y="358353"/>
                  </a:cubicBezTo>
                  <a:lnTo>
                    <a:pt x="241300" y="400759"/>
                  </a:lnTo>
                  <a:cubicBezTo>
                    <a:pt x="241300" y="412409"/>
                    <a:pt x="231938" y="421729"/>
                    <a:pt x="220235" y="421729"/>
                  </a:cubicBezTo>
                  <a:lnTo>
                    <a:pt x="116783" y="421729"/>
                  </a:lnTo>
                  <a:cubicBezTo>
                    <a:pt x="105080" y="421729"/>
                    <a:pt x="95250" y="412409"/>
                    <a:pt x="95250" y="400759"/>
                  </a:cubicBezTo>
                  <a:lnTo>
                    <a:pt x="95250" y="358353"/>
                  </a:lnTo>
                  <a:cubicBezTo>
                    <a:pt x="95250" y="347169"/>
                    <a:pt x="105080" y="337383"/>
                    <a:pt x="116783" y="337383"/>
                  </a:cubicBezTo>
                  <a:close/>
                  <a:moveTo>
                    <a:pt x="31613" y="318286"/>
                  </a:moveTo>
                  <a:lnTo>
                    <a:pt x="31613" y="447192"/>
                  </a:lnTo>
                  <a:lnTo>
                    <a:pt x="308584" y="447192"/>
                  </a:lnTo>
                  <a:lnTo>
                    <a:pt x="308584" y="318286"/>
                  </a:lnTo>
                  <a:close/>
                  <a:moveTo>
                    <a:pt x="182563" y="254629"/>
                  </a:moveTo>
                  <a:lnTo>
                    <a:pt x="206376" y="254629"/>
                  </a:lnTo>
                  <a:lnTo>
                    <a:pt x="206376" y="260995"/>
                  </a:lnTo>
                  <a:lnTo>
                    <a:pt x="182563" y="260995"/>
                  </a:lnTo>
                  <a:close/>
                  <a:moveTo>
                    <a:pt x="116783" y="224285"/>
                  </a:moveTo>
                  <a:cubicBezTo>
                    <a:pt x="115378" y="224285"/>
                    <a:pt x="113974" y="225235"/>
                    <a:pt x="113974" y="226659"/>
                  </a:cubicBezTo>
                  <a:lnTo>
                    <a:pt x="113974" y="269865"/>
                  </a:lnTo>
                  <a:cubicBezTo>
                    <a:pt x="113974" y="271290"/>
                    <a:pt x="115378" y="272239"/>
                    <a:pt x="116783" y="272239"/>
                  </a:cubicBezTo>
                  <a:lnTo>
                    <a:pt x="220235" y="272239"/>
                  </a:lnTo>
                  <a:cubicBezTo>
                    <a:pt x="221640" y="272239"/>
                    <a:pt x="222576" y="271290"/>
                    <a:pt x="222576" y="269865"/>
                  </a:cubicBezTo>
                  <a:lnTo>
                    <a:pt x="222576" y="226659"/>
                  </a:lnTo>
                  <a:cubicBezTo>
                    <a:pt x="222576" y="225235"/>
                    <a:pt x="221640" y="224285"/>
                    <a:pt x="220235" y="224285"/>
                  </a:cubicBezTo>
                  <a:close/>
                  <a:moveTo>
                    <a:pt x="116783" y="205294"/>
                  </a:moveTo>
                  <a:lnTo>
                    <a:pt x="220235" y="205294"/>
                  </a:lnTo>
                  <a:cubicBezTo>
                    <a:pt x="231938" y="205294"/>
                    <a:pt x="241300" y="214790"/>
                    <a:pt x="241300" y="226659"/>
                  </a:cubicBezTo>
                  <a:lnTo>
                    <a:pt x="241300" y="269865"/>
                  </a:lnTo>
                  <a:cubicBezTo>
                    <a:pt x="241300" y="281735"/>
                    <a:pt x="231938" y="291231"/>
                    <a:pt x="220235" y="291231"/>
                  </a:cubicBezTo>
                  <a:lnTo>
                    <a:pt x="116783" y="291231"/>
                  </a:lnTo>
                  <a:cubicBezTo>
                    <a:pt x="105080" y="291231"/>
                    <a:pt x="95250" y="281735"/>
                    <a:pt x="95250" y="269865"/>
                  </a:cubicBezTo>
                  <a:lnTo>
                    <a:pt x="95250" y="226659"/>
                  </a:lnTo>
                  <a:cubicBezTo>
                    <a:pt x="95250" y="214790"/>
                    <a:pt x="105080" y="205294"/>
                    <a:pt x="116783" y="205294"/>
                  </a:cubicBezTo>
                  <a:close/>
                  <a:moveTo>
                    <a:pt x="31613" y="186198"/>
                  </a:moveTo>
                  <a:lnTo>
                    <a:pt x="31613" y="310328"/>
                  </a:lnTo>
                  <a:lnTo>
                    <a:pt x="308584" y="310328"/>
                  </a:lnTo>
                  <a:lnTo>
                    <a:pt x="308584" y="186198"/>
                  </a:lnTo>
                  <a:close/>
                  <a:moveTo>
                    <a:pt x="182563" y="116174"/>
                  </a:moveTo>
                  <a:lnTo>
                    <a:pt x="206376" y="116174"/>
                  </a:lnTo>
                  <a:lnTo>
                    <a:pt x="206376" y="120949"/>
                  </a:lnTo>
                  <a:lnTo>
                    <a:pt x="182563" y="120949"/>
                  </a:lnTo>
                  <a:close/>
                  <a:moveTo>
                    <a:pt x="116783" y="84239"/>
                  </a:moveTo>
                  <a:cubicBezTo>
                    <a:pt x="115378" y="84239"/>
                    <a:pt x="113974" y="85189"/>
                    <a:pt x="113974" y="86613"/>
                  </a:cubicBezTo>
                  <a:lnTo>
                    <a:pt x="113974" y="129819"/>
                  </a:lnTo>
                  <a:cubicBezTo>
                    <a:pt x="113974" y="130769"/>
                    <a:pt x="115378" y="132193"/>
                    <a:pt x="116783" y="132193"/>
                  </a:cubicBezTo>
                  <a:lnTo>
                    <a:pt x="220235" y="132193"/>
                  </a:lnTo>
                  <a:cubicBezTo>
                    <a:pt x="221640" y="132193"/>
                    <a:pt x="222576" y="130769"/>
                    <a:pt x="222576" y="129819"/>
                  </a:cubicBezTo>
                  <a:lnTo>
                    <a:pt x="222576" y="86613"/>
                  </a:lnTo>
                  <a:cubicBezTo>
                    <a:pt x="222576" y="85189"/>
                    <a:pt x="221640" y="84239"/>
                    <a:pt x="220235" y="84239"/>
                  </a:cubicBezTo>
                  <a:close/>
                  <a:moveTo>
                    <a:pt x="116783" y="65248"/>
                  </a:moveTo>
                  <a:lnTo>
                    <a:pt x="220235" y="65248"/>
                  </a:lnTo>
                  <a:cubicBezTo>
                    <a:pt x="231938" y="65248"/>
                    <a:pt x="241300" y="74744"/>
                    <a:pt x="241300" y="86613"/>
                  </a:cubicBezTo>
                  <a:lnTo>
                    <a:pt x="241300" y="129819"/>
                  </a:lnTo>
                  <a:cubicBezTo>
                    <a:pt x="241300" y="141214"/>
                    <a:pt x="231938" y="151185"/>
                    <a:pt x="220235" y="151185"/>
                  </a:cubicBezTo>
                  <a:lnTo>
                    <a:pt x="116783" y="151185"/>
                  </a:lnTo>
                  <a:cubicBezTo>
                    <a:pt x="105080" y="151185"/>
                    <a:pt x="95250" y="141214"/>
                    <a:pt x="95250" y="129819"/>
                  </a:cubicBezTo>
                  <a:lnTo>
                    <a:pt x="95250" y="86613"/>
                  </a:lnTo>
                  <a:cubicBezTo>
                    <a:pt x="95250" y="74744"/>
                    <a:pt x="105080" y="65248"/>
                    <a:pt x="116783" y="65248"/>
                  </a:cubicBezTo>
                  <a:close/>
                  <a:moveTo>
                    <a:pt x="31613" y="31602"/>
                  </a:moveTo>
                  <a:lnTo>
                    <a:pt x="31613" y="178240"/>
                  </a:lnTo>
                  <a:lnTo>
                    <a:pt x="308584" y="178240"/>
                  </a:lnTo>
                  <a:lnTo>
                    <a:pt x="308584" y="31602"/>
                  </a:lnTo>
                  <a:close/>
                  <a:moveTo>
                    <a:pt x="16042" y="0"/>
                  </a:moveTo>
                  <a:lnTo>
                    <a:pt x="324155" y="0"/>
                  </a:lnTo>
                  <a:cubicBezTo>
                    <a:pt x="332648" y="0"/>
                    <a:pt x="339725" y="7075"/>
                    <a:pt x="339725" y="16037"/>
                  </a:cubicBezTo>
                  <a:lnTo>
                    <a:pt x="339725" y="609868"/>
                  </a:lnTo>
                  <a:cubicBezTo>
                    <a:pt x="339725" y="618358"/>
                    <a:pt x="332648" y="625433"/>
                    <a:pt x="324155" y="625433"/>
                  </a:cubicBezTo>
                  <a:lnTo>
                    <a:pt x="271518" y="625433"/>
                  </a:lnTo>
                  <a:lnTo>
                    <a:pt x="268262" y="633374"/>
                  </a:lnTo>
                  <a:cubicBezTo>
                    <a:pt x="262367" y="639300"/>
                    <a:pt x="254231" y="642938"/>
                    <a:pt x="245269" y="642938"/>
                  </a:cubicBezTo>
                  <a:cubicBezTo>
                    <a:pt x="226875" y="642938"/>
                    <a:pt x="212725" y="628386"/>
                    <a:pt x="212725" y="610079"/>
                  </a:cubicBezTo>
                  <a:cubicBezTo>
                    <a:pt x="212725" y="592241"/>
                    <a:pt x="226875" y="577689"/>
                    <a:pt x="245269" y="577689"/>
                  </a:cubicBezTo>
                  <a:cubicBezTo>
                    <a:pt x="254231" y="577689"/>
                    <a:pt x="262367" y="581327"/>
                    <a:pt x="268262" y="587195"/>
                  </a:cubicBezTo>
                  <a:lnTo>
                    <a:pt x="271229" y="594303"/>
                  </a:lnTo>
                  <a:lnTo>
                    <a:pt x="308584" y="594303"/>
                  </a:lnTo>
                  <a:lnTo>
                    <a:pt x="308584" y="455150"/>
                  </a:lnTo>
                  <a:lnTo>
                    <a:pt x="31613" y="455150"/>
                  </a:lnTo>
                  <a:lnTo>
                    <a:pt x="31613" y="594303"/>
                  </a:lnTo>
                  <a:lnTo>
                    <a:pt x="119250" y="594303"/>
                  </a:lnTo>
                  <a:lnTo>
                    <a:pt x="122195" y="587195"/>
                  </a:lnTo>
                  <a:cubicBezTo>
                    <a:pt x="128048" y="581327"/>
                    <a:pt x="136126" y="577689"/>
                    <a:pt x="145023" y="577689"/>
                  </a:cubicBezTo>
                  <a:cubicBezTo>
                    <a:pt x="162816" y="577689"/>
                    <a:pt x="177801" y="592241"/>
                    <a:pt x="177801" y="610079"/>
                  </a:cubicBezTo>
                  <a:cubicBezTo>
                    <a:pt x="177801" y="627917"/>
                    <a:pt x="162816" y="642938"/>
                    <a:pt x="145023" y="642938"/>
                  </a:cubicBezTo>
                  <a:cubicBezTo>
                    <a:pt x="136126" y="642938"/>
                    <a:pt x="128048" y="639183"/>
                    <a:pt x="122195" y="633198"/>
                  </a:cubicBezTo>
                  <a:lnTo>
                    <a:pt x="119010" y="625433"/>
                  </a:lnTo>
                  <a:lnTo>
                    <a:pt x="16042" y="625433"/>
                  </a:lnTo>
                  <a:cubicBezTo>
                    <a:pt x="7077" y="625433"/>
                    <a:pt x="0" y="618358"/>
                    <a:pt x="0" y="609868"/>
                  </a:cubicBezTo>
                  <a:lnTo>
                    <a:pt x="0" y="16037"/>
                  </a:lnTo>
                  <a:cubicBezTo>
                    <a:pt x="0" y="7075"/>
                    <a:pt x="7077" y="0"/>
                    <a:pt x="1604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latin typeface="Huawei Sans" panose="020C0503030203020204" pitchFamily="34" charset="0"/>
                <a:cs typeface="+mn-ea"/>
                <a:sym typeface="+mn-lt"/>
              </a:endParaRPr>
            </a:p>
          </p:txBody>
        </p:sp>
        <p:pic>
          <p:nvPicPr>
            <p:cNvPr id="16" name="图片 15"/>
            <p:cNvPicPr/>
            <p:nvPr/>
          </p:nvPicPr>
          <p:blipFill>
            <a:blip r:embed="rId4" cstate="print">
              <a:extLst>
                <a:ext uri="{28A0092B-C50C-407E-A947-70E740481C1C}">
                  <a14:useLocalDpi xmlns:a14="http://schemas.microsoft.com/office/drawing/2010/main" val="0"/>
                </a:ext>
              </a:extLst>
            </a:blip>
            <a:stretch>
              <a:fillRect/>
            </a:stretch>
          </p:blipFill>
          <p:spPr>
            <a:xfrm>
              <a:off x="1514564" y="3893843"/>
              <a:ext cx="416603" cy="322360"/>
            </a:xfrm>
            <a:prstGeom prst="rect">
              <a:avLst/>
            </a:prstGeom>
          </p:spPr>
        </p:pic>
        <p:grpSp>
          <p:nvGrpSpPr>
            <p:cNvPr id="24" name="组合 23">
              <a:extLst>
                <a:ext uri="{FF2B5EF4-FFF2-40B4-BE49-F238E27FC236}">
                  <a16:creationId xmlns:a16="http://schemas.microsoft.com/office/drawing/2014/main" id="{AC379846-9F1E-47A0-B64A-B5E36A1568EC}"/>
                </a:ext>
              </a:extLst>
            </p:cNvPr>
            <p:cNvGrpSpPr/>
            <p:nvPr/>
          </p:nvGrpSpPr>
          <p:grpSpPr>
            <a:xfrm>
              <a:off x="1442275" y="3359225"/>
              <a:ext cx="561181" cy="330186"/>
              <a:chOff x="1416333" y="3359225"/>
              <a:chExt cx="561181" cy="330186"/>
            </a:xfrm>
          </p:grpSpPr>
          <p:sp>
            <p:nvSpPr>
              <p:cNvPr id="17" name="智能网卡INIC Intelligent NIC (iNIC)"/>
              <p:cNvSpPr/>
              <p:nvPr/>
            </p:nvSpPr>
            <p:spPr>
              <a:xfrm rot="16200000">
                <a:off x="1394715" y="3380843"/>
                <a:ext cx="330186" cy="286950"/>
              </a:xfrm>
              <a:custGeom>
                <a:avLst/>
                <a:gdLst>
                  <a:gd name="connsiteX0" fmla="*/ 213170 w 1137095"/>
                  <a:gd name="connsiteY0" fmla="*/ 652081 h 936308"/>
                  <a:gd name="connsiteX1" fmla="*/ 213170 w 1137095"/>
                  <a:gd name="connsiteY1" fmla="*/ 702278 h 936308"/>
                  <a:gd name="connsiteX2" fmla="*/ 508445 w 1137095"/>
                  <a:gd name="connsiteY2" fmla="*/ 702278 h 936308"/>
                  <a:gd name="connsiteX3" fmla="*/ 508445 w 1137095"/>
                  <a:gd name="connsiteY3" fmla="*/ 652081 h 936308"/>
                  <a:gd name="connsiteX4" fmla="*/ 213170 w 1137095"/>
                  <a:gd name="connsiteY4" fmla="*/ 596836 h 936308"/>
                  <a:gd name="connsiteX5" fmla="*/ 213170 w 1137095"/>
                  <a:gd name="connsiteY5" fmla="*/ 633031 h 936308"/>
                  <a:gd name="connsiteX6" fmla="*/ 508445 w 1137095"/>
                  <a:gd name="connsiteY6" fmla="*/ 633031 h 936308"/>
                  <a:gd name="connsiteX7" fmla="*/ 508445 w 1137095"/>
                  <a:gd name="connsiteY7" fmla="*/ 596836 h 936308"/>
                  <a:gd name="connsiteX8" fmla="*/ 213170 w 1137095"/>
                  <a:gd name="connsiteY8" fmla="*/ 541591 h 936308"/>
                  <a:gd name="connsiteX9" fmla="*/ 213170 w 1137095"/>
                  <a:gd name="connsiteY9" fmla="*/ 577786 h 936308"/>
                  <a:gd name="connsiteX10" fmla="*/ 508445 w 1137095"/>
                  <a:gd name="connsiteY10" fmla="*/ 577786 h 936308"/>
                  <a:gd name="connsiteX11" fmla="*/ 508445 w 1137095"/>
                  <a:gd name="connsiteY11" fmla="*/ 541591 h 936308"/>
                  <a:gd name="connsiteX12" fmla="*/ 213170 w 1137095"/>
                  <a:gd name="connsiteY12" fmla="*/ 486346 h 936308"/>
                  <a:gd name="connsiteX13" fmla="*/ 213170 w 1137095"/>
                  <a:gd name="connsiteY13" fmla="*/ 522541 h 936308"/>
                  <a:gd name="connsiteX14" fmla="*/ 508445 w 1137095"/>
                  <a:gd name="connsiteY14" fmla="*/ 522541 h 936308"/>
                  <a:gd name="connsiteX15" fmla="*/ 508445 w 1137095"/>
                  <a:gd name="connsiteY15" fmla="*/ 486346 h 936308"/>
                  <a:gd name="connsiteX16" fmla="*/ 213170 w 1137095"/>
                  <a:gd name="connsiteY16" fmla="*/ 431101 h 936308"/>
                  <a:gd name="connsiteX17" fmla="*/ 213170 w 1137095"/>
                  <a:gd name="connsiteY17" fmla="*/ 467296 h 936308"/>
                  <a:gd name="connsiteX18" fmla="*/ 508445 w 1137095"/>
                  <a:gd name="connsiteY18" fmla="*/ 467296 h 936308"/>
                  <a:gd name="connsiteX19" fmla="*/ 508445 w 1137095"/>
                  <a:gd name="connsiteY19" fmla="*/ 431101 h 936308"/>
                  <a:gd name="connsiteX20" fmla="*/ 213170 w 1137095"/>
                  <a:gd name="connsiteY20" fmla="*/ 375856 h 936308"/>
                  <a:gd name="connsiteX21" fmla="*/ 213170 w 1137095"/>
                  <a:gd name="connsiteY21" fmla="*/ 412051 h 936308"/>
                  <a:gd name="connsiteX22" fmla="*/ 508445 w 1137095"/>
                  <a:gd name="connsiteY22" fmla="*/ 412051 h 936308"/>
                  <a:gd name="connsiteX23" fmla="*/ 508445 w 1137095"/>
                  <a:gd name="connsiteY23" fmla="*/ 375856 h 936308"/>
                  <a:gd name="connsiteX24" fmla="*/ 1051370 w 1137095"/>
                  <a:gd name="connsiteY24" fmla="*/ 309181 h 936308"/>
                  <a:gd name="connsiteX25" fmla="*/ 1051370 w 1137095"/>
                  <a:gd name="connsiteY25" fmla="*/ 385381 h 936308"/>
                  <a:gd name="connsiteX26" fmla="*/ 1060895 w 1137095"/>
                  <a:gd name="connsiteY26" fmla="*/ 385381 h 936308"/>
                  <a:gd name="connsiteX27" fmla="*/ 1060895 w 1137095"/>
                  <a:gd name="connsiteY27" fmla="*/ 309181 h 936308"/>
                  <a:gd name="connsiteX28" fmla="*/ 213170 w 1137095"/>
                  <a:gd name="connsiteY28" fmla="*/ 309181 h 936308"/>
                  <a:gd name="connsiteX29" fmla="*/ 213170 w 1137095"/>
                  <a:gd name="connsiteY29" fmla="*/ 356806 h 936308"/>
                  <a:gd name="connsiteX30" fmla="*/ 508445 w 1137095"/>
                  <a:gd name="connsiteY30" fmla="*/ 356806 h 936308"/>
                  <a:gd name="connsiteX31" fmla="*/ 508445 w 1137095"/>
                  <a:gd name="connsiteY31" fmla="*/ 309181 h 936308"/>
                  <a:gd name="connsiteX32" fmla="*/ 1032320 w 1137095"/>
                  <a:gd name="connsiteY32" fmla="*/ 290131 h 936308"/>
                  <a:gd name="connsiteX33" fmla="*/ 1079945 w 1137095"/>
                  <a:gd name="connsiteY33" fmla="*/ 290131 h 936308"/>
                  <a:gd name="connsiteX34" fmla="*/ 1079945 w 1137095"/>
                  <a:gd name="connsiteY34" fmla="*/ 404431 h 936308"/>
                  <a:gd name="connsiteX35" fmla="*/ 1032320 w 1137095"/>
                  <a:gd name="connsiteY35" fmla="*/ 404431 h 936308"/>
                  <a:gd name="connsiteX36" fmla="*/ 194120 w 1137095"/>
                  <a:gd name="connsiteY36" fmla="*/ 290131 h 936308"/>
                  <a:gd name="connsiteX37" fmla="*/ 527495 w 1137095"/>
                  <a:gd name="connsiteY37" fmla="*/ 290131 h 936308"/>
                  <a:gd name="connsiteX38" fmla="*/ 527495 w 1137095"/>
                  <a:gd name="connsiteY38" fmla="*/ 721328 h 936308"/>
                  <a:gd name="connsiteX39" fmla="*/ 194120 w 1137095"/>
                  <a:gd name="connsiteY39" fmla="*/ 721328 h 936308"/>
                  <a:gd name="connsiteX40" fmla="*/ 988791 w 1137095"/>
                  <a:gd name="connsiteY40" fmla="*/ 283083 h 936308"/>
                  <a:gd name="connsiteX41" fmla="*/ 1010794 w 1137095"/>
                  <a:gd name="connsiteY41" fmla="*/ 305086 h 936308"/>
                  <a:gd name="connsiteX42" fmla="*/ 1004350 w 1137095"/>
                  <a:gd name="connsiteY42" fmla="*/ 320645 h 936308"/>
                  <a:gd name="connsiteX43" fmla="*/ 999078 w 1137095"/>
                  <a:gd name="connsiteY43" fmla="*/ 322828 h 936308"/>
                  <a:gd name="connsiteX44" fmla="*/ 999078 w 1137095"/>
                  <a:gd name="connsiteY44" fmla="*/ 680631 h 936308"/>
                  <a:gd name="connsiteX45" fmla="*/ 1004350 w 1137095"/>
                  <a:gd name="connsiteY45" fmla="*/ 682815 h 936308"/>
                  <a:gd name="connsiteX46" fmla="*/ 1010794 w 1137095"/>
                  <a:gd name="connsiteY46" fmla="*/ 698373 h 936308"/>
                  <a:gd name="connsiteX47" fmla="*/ 988791 w 1137095"/>
                  <a:gd name="connsiteY47" fmla="*/ 720375 h 936308"/>
                  <a:gd name="connsiteX48" fmla="*/ 966788 w 1137095"/>
                  <a:gd name="connsiteY48" fmla="*/ 698373 h 936308"/>
                  <a:gd name="connsiteX49" fmla="*/ 973232 w 1137095"/>
                  <a:gd name="connsiteY49" fmla="*/ 682815 h 936308"/>
                  <a:gd name="connsiteX50" fmla="*/ 978504 w 1137095"/>
                  <a:gd name="connsiteY50" fmla="*/ 680631 h 936308"/>
                  <a:gd name="connsiteX51" fmla="*/ 978504 w 1137095"/>
                  <a:gd name="connsiteY51" fmla="*/ 322828 h 936308"/>
                  <a:gd name="connsiteX52" fmla="*/ 973232 w 1137095"/>
                  <a:gd name="connsiteY52" fmla="*/ 320645 h 936308"/>
                  <a:gd name="connsiteX53" fmla="*/ 966788 w 1137095"/>
                  <a:gd name="connsiteY53" fmla="*/ 305086 h 936308"/>
                  <a:gd name="connsiteX54" fmla="*/ 988791 w 1137095"/>
                  <a:gd name="connsiteY54" fmla="*/ 283083 h 936308"/>
                  <a:gd name="connsiteX55" fmla="*/ 927641 w 1137095"/>
                  <a:gd name="connsiteY55" fmla="*/ 283083 h 936308"/>
                  <a:gd name="connsiteX56" fmla="*/ 949643 w 1137095"/>
                  <a:gd name="connsiteY56" fmla="*/ 305086 h 936308"/>
                  <a:gd name="connsiteX57" fmla="*/ 943199 w 1137095"/>
                  <a:gd name="connsiteY57" fmla="*/ 320645 h 936308"/>
                  <a:gd name="connsiteX58" fmla="*/ 937927 w 1137095"/>
                  <a:gd name="connsiteY58" fmla="*/ 322828 h 936308"/>
                  <a:gd name="connsiteX59" fmla="*/ 937927 w 1137095"/>
                  <a:gd name="connsiteY59" fmla="*/ 680631 h 936308"/>
                  <a:gd name="connsiteX60" fmla="*/ 943199 w 1137095"/>
                  <a:gd name="connsiteY60" fmla="*/ 682815 h 936308"/>
                  <a:gd name="connsiteX61" fmla="*/ 949643 w 1137095"/>
                  <a:gd name="connsiteY61" fmla="*/ 698373 h 936308"/>
                  <a:gd name="connsiteX62" fmla="*/ 927641 w 1137095"/>
                  <a:gd name="connsiteY62" fmla="*/ 720375 h 936308"/>
                  <a:gd name="connsiteX63" fmla="*/ 905638 w 1137095"/>
                  <a:gd name="connsiteY63" fmla="*/ 698373 h 936308"/>
                  <a:gd name="connsiteX64" fmla="*/ 912082 w 1137095"/>
                  <a:gd name="connsiteY64" fmla="*/ 682815 h 936308"/>
                  <a:gd name="connsiteX65" fmla="*/ 917353 w 1137095"/>
                  <a:gd name="connsiteY65" fmla="*/ 680632 h 936308"/>
                  <a:gd name="connsiteX66" fmla="*/ 917353 w 1137095"/>
                  <a:gd name="connsiteY66" fmla="*/ 322828 h 936308"/>
                  <a:gd name="connsiteX67" fmla="*/ 912082 w 1137095"/>
                  <a:gd name="connsiteY67" fmla="*/ 320645 h 936308"/>
                  <a:gd name="connsiteX68" fmla="*/ 905638 w 1137095"/>
                  <a:gd name="connsiteY68" fmla="*/ 305086 h 936308"/>
                  <a:gd name="connsiteX69" fmla="*/ 927641 w 1137095"/>
                  <a:gd name="connsiteY69" fmla="*/ 283083 h 936308"/>
                  <a:gd name="connsiteX70" fmla="*/ 866490 w 1137095"/>
                  <a:gd name="connsiteY70" fmla="*/ 283083 h 936308"/>
                  <a:gd name="connsiteX71" fmla="*/ 888492 w 1137095"/>
                  <a:gd name="connsiteY71" fmla="*/ 305086 h 936308"/>
                  <a:gd name="connsiteX72" fmla="*/ 882048 w 1137095"/>
                  <a:gd name="connsiteY72" fmla="*/ 320645 h 936308"/>
                  <a:gd name="connsiteX73" fmla="*/ 877158 w 1137095"/>
                  <a:gd name="connsiteY73" fmla="*/ 322670 h 936308"/>
                  <a:gd name="connsiteX74" fmla="*/ 877158 w 1137095"/>
                  <a:gd name="connsiteY74" fmla="*/ 680789 h 936308"/>
                  <a:gd name="connsiteX75" fmla="*/ 882048 w 1137095"/>
                  <a:gd name="connsiteY75" fmla="*/ 682815 h 936308"/>
                  <a:gd name="connsiteX76" fmla="*/ 888492 w 1137095"/>
                  <a:gd name="connsiteY76" fmla="*/ 698373 h 936308"/>
                  <a:gd name="connsiteX77" fmla="*/ 866490 w 1137095"/>
                  <a:gd name="connsiteY77" fmla="*/ 720375 h 936308"/>
                  <a:gd name="connsiteX78" fmla="*/ 844487 w 1137095"/>
                  <a:gd name="connsiteY78" fmla="*/ 698373 h 936308"/>
                  <a:gd name="connsiteX79" fmla="*/ 850931 w 1137095"/>
                  <a:gd name="connsiteY79" fmla="*/ 682815 h 936308"/>
                  <a:gd name="connsiteX80" fmla="*/ 856488 w 1137095"/>
                  <a:gd name="connsiteY80" fmla="*/ 680513 h 936308"/>
                  <a:gd name="connsiteX81" fmla="*/ 856488 w 1137095"/>
                  <a:gd name="connsiteY81" fmla="*/ 322946 h 936308"/>
                  <a:gd name="connsiteX82" fmla="*/ 850932 w 1137095"/>
                  <a:gd name="connsiteY82" fmla="*/ 320645 h 936308"/>
                  <a:gd name="connsiteX83" fmla="*/ 844487 w 1137095"/>
                  <a:gd name="connsiteY83" fmla="*/ 305086 h 936308"/>
                  <a:gd name="connsiteX84" fmla="*/ 866490 w 1137095"/>
                  <a:gd name="connsiteY84" fmla="*/ 283083 h 936308"/>
                  <a:gd name="connsiteX85" fmla="*/ 798196 w 1137095"/>
                  <a:gd name="connsiteY85" fmla="*/ 283083 h 936308"/>
                  <a:gd name="connsiteX86" fmla="*/ 820199 w 1137095"/>
                  <a:gd name="connsiteY86" fmla="*/ 305086 h 936308"/>
                  <a:gd name="connsiteX87" fmla="*/ 813754 w 1137095"/>
                  <a:gd name="connsiteY87" fmla="*/ 320645 h 936308"/>
                  <a:gd name="connsiteX88" fmla="*/ 808578 w 1137095"/>
                  <a:gd name="connsiteY88" fmla="*/ 322789 h 936308"/>
                  <a:gd name="connsiteX89" fmla="*/ 808578 w 1137095"/>
                  <a:gd name="connsiteY89" fmla="*/ 680671 h 936308"/>
                  <a:gd name="connsiteX90" fmla="*/ 813754 w 1137095"/>
                  <a:gd name="connsiteY90" fmla="*/ 682815 h 936308"/>
                  <a:gd name="connsiteX91" fmla="*/ 820199 w 1137095"/>
                  <a:gd name="connsiteY91" fmla="*/ 698373 h 936308"/>
                  <a:gd name="connsiteX92" fmla="*/ 798196 w 1137095"/>
                  <a:gd name="connsiteY92" fmla="*/ 720375 h 936308"/>
                  <a:gd name="connsiteX93" fmla="*/ 776193 w 1137095"/>
                  <a:gd name="connsiteY93" fmla="*/ 698373 h 936308"/>
                  <a:gd name="connsiteX94" fmla="*/ 782637 w 1137095"/>
                  <a:gd name="connsiteY94" fmla="*/ 682815 h 936308"/>
                  <a:gd name="connsiteX95" fmla="*/ 787908 w 1137095"/>
                  <a:gd name="connsiteY95" fmla="*/ 680632 h 936308"/>
                  <a:gd name="connsiteX96" fmla="*/ 787908 w 1137095"/>
                  <a:gd name="connsiteY96" fmla="*/ 322828 h 936308"/>
                  <a:gd name="connsiteX97" fmla="*/ 782637 w 1137095"/>
                  <a:gd name="connsiteY97" fmla="*/ 320645 h 936308"/>
                  <a:gd name="connsiteX98" fmla="*/ 776193 w 1137095"/>
                  <a:gd name="connsiteY98" fmla="*/ 305086 h 936308"/>
                  <a:gd name="connsiteX99" fmla="*/ 798196 w 1137095"/>
                  <a:gd name="connsiteY99" fmla="*/ 283083 h 936308"/>
                  <a:gd name="connsiteX100" fmla="*/ 737141 w 1137095"/>
                  <a:gd name="connsiteY100" fmla="*/ 283083 h 936308"/>
                  <a:gd name="connsiteX101" fmla="*/ 759143 w 1137095"/>
                  <a:gd name="connsiteY101" fmla="*/ 305086 h 936308"/>
                  <a:gd name="connsiteX102" fmla="*/ 752699 w 1137095"/>
                  <a:gd name="connsiteY102" fmla="*/ 320645 h 936308"/>
                  <a:gd name="connsiteX103" fmla="*/ 747427 w 1137095"/>
                  <a:gd name="connsiteY103" fmla="*/ 322828 h 936308"/>
                  <a:gd name="connsiteX104" fmla="*/ 747427 w 1137095"/>
                  <a:gd name="connsiteY104" fmla="*/ 680631 h 936308"/>
                  <a:gd name="connsiteX105" fmla="*/ 752699 w 1137095"/>
                  <a:gd name="connsiteY105" fmla="*/ 682815 h 936308"/>
                  <a:gd name="connsiteX106" fmla="*/ 759143 w 1137095"/>
                  <a:gd name="connsiteY106" fmla="*/ 698373 h 936308"/>
                  <a:gd name="connsiteX107" fmla="*/ 737141 w 1137095"/>
                  <a:gd name="connsiteY107" fmla="*/ 720375 h 936308"/>
                  <a:gd name="connsiteX108" fmla="*/ 715138 w 1137095"/>
                  <a:gd name="connsiteY108" fmla="*/ 698373 h 936308"/>
                  <a:gd name="connsiteX109" fmla="*/ 721583 w 1137095"/>
                  <a:gd name="connsiteY109" fmla="*/ 682815 h 936308"/>
                  <a:gd name="connsiteX110" fmla="*/ 726853 w 1137095"/>
                  <a:gd name="connsiteY110" fmla="*/ 680632 h 936308"/>
                  <a:gd name="connsiteX111" fmla="*/ 726853 w 1137095"/>
                  <a:gd name="connsiteY111" fmla="*/ 322828 h 936308"/>
                  <a:gd name="connsiteX112" fmla="*/ 721583 w 1137095"/>
                  <a:gd name="connsiteY112" fmla="*/ 320645 h 936308"/>
                  <a:gd name="connsiteX113" fmla="*/ 715138 w 1137095"/>
                  <a:gd name="connsiteY113" fmla="*/ 305086 h 936308"/>
                  <a:gd name="connsiteX114" fmla="*/ 737141 w 1137095"/>
                  <a:gd name="connsiteY114" fmla="*/ 283083 h 936308"/>
                  <a:gd name="connsiteX115" fmla="*/ 675990 w 1137095"/>
                  <a:gd name="connsiteY115" fmla="*/ 283083 h 936308"/>
                  <a:gd name="connsiteX116" fmla="*/ 697992 w 1137095"/>
                  <a:gd name="connsiteY116" fmla="*/ 305086 h 936308"/>
                  <a:gd name="connsiteX117" fmla="*/ 691548 w 1137095"/>
                  <a:gd name="connsiteY117" fmla="*/ 320645 h 936308"/>
                  <a:gd name="connsiteX118" fmla="*/ 686562 w 1137095"/>
                  <a:gd name="connsiteY118" fmla="*/ 322710 h 936308"/>
                  <a:gd name="connsiteX119" fmla="*/ 686562 w 1137095"/>
                  <a:gd name="connsiteY119" fmla="*/ 680749 h 936308"/>
                  <a:gd name="connsiteX120" fmla="*/ 691548 w 1137095"/>
                  <a:gd name="connsiteY120" fmla="*/ 682815 h 936308"/>
                  <a:gd name="connsiteX121" fmla="*/ 697992 w 1137095"/>
                  <a:gd name="connsiteY121" fmla="*/ 698373 h 936308"/>
                  <a:gd name="connsiteX122" fmla="*/ 675990 w 1137095"/>
                  <a:gd name="connsiteY122" fmla="*/ 720375 h 936308"/>
                  <a:gd name="connsiteX123" fmla="*/ 653987 w 1137095"/>
                  <a:gd name="connsiteY123" fmla="*/ 698373 h 936308"/>
                  <a:gd name="connsiteX124" fmla="*/ 660432 w 1137095"/>
                  <a:gd name="connsiteY124" fmla="*/ 682815 h 936308"/>
                  <a:gd name="connsiteX125" fmla="*/ 665988 w 1137095"/>
                  <a:gd name="connsiteY125" fmla="*/ 680513 h 936308"/>
                  <a:gd name="connsiteX126" fmla="*/ 665988 w 1137095"/>
                  <a:gd name="connsiteY126" fmla="*/ 322946 h 936308"/>
                  <a:gd name="connsiteX127" fmla="*/ 660432 w 1137095"/>
                  <a:gd name="connsiteY127" fmla="*/ 320645 h 936308"/>
                  <a:gd name="connsiteX128" fmla="*/ 653987 w 1137095"/>
                  <a:gd name="connsiteY128" fmla="*/ 305086 h 936308"/>
                  <a:gd name="connsiteX129" fmla="*/ 675990 w 1137095"/>
                  <a:gd name="connsiteY129" fmla="*/ 283083 h 936308"/>
                  <a:gd name="connsiteX130" fmla="*/ 614935 w 1137095"/>
                  <a:gd name="connsiteY130" fmla="*/ 283083 h 936308"/>
                  <a:gd name="connsiteX131" fmla="*/ 636938 w 1137095"/>
                  <a:gd name="connsiteY131" fmla="*/ 305086 h 936308"/>
                  <a:gd name="connsiteX132" fmla="*/ 630494 w 1137095"/>
                  <a:gd name="connsiteY132" fmla="*/ 320645 h 936308"/>
                  <a:gd name="connsiteX133" fmla="*/ 625221 w 1137095"/>
                  <a:gd name="connsiteY133" fmla="*/ 322829 h 936308"/>
                  <a:gd name="connsiteX134" fmla="*/ 625221 w 1137095"/>
                  <a:gd name="connsiteY134" fmla="*/ 680631 h 936308"/>
                  <a:gd name="connsiteX135" fmla="*/ 630494 w 1137095"/>
                  <a:gd name="connsiteY135" fmla="*/ 682815 h 936308"/>
                  <a:gd name="connsiteX136" fmla="*/ 636938 w 1137095"/>
                  <a:gd name="connsiteY136" fmla="*/ 698373 h 936308"/>
                  <a:gd name="connsiteX137" fmla="*/ 614935 w 1137095"/>
                  <a:gd name="connsiteY137" fmla="*/ 720375 h 936308"/>
                  <a:gd name="connsiteX138" fmla="*/ 592932 w 1137095"/>
                  <a:gd name="connsiteY138" fmla="*/ 698373 h 936308"/>
                  <a:gd name="connsiteX139" fmla="*/ 599377 w 1137095"/>
                  <a:gd name="connsiteY139" fmla="*/ 682815 h 936308"/>
                  <a:gd name="connsiteX140" fmla="*/ 604647 w 1137095"/>
                  <a:gd name="connsiteY140" fmla="*/ 680632 h 936308"/>
                  <a:gd name="connsiteX141" fmla="*/ 604647 w 1137095"/>
                  <a:gd name="connsiteY141" fmla="*/ 322828 h 936308"/>
                  <a:gd name="connsiteX142" fmla="*/ 599377 w 1137095"/>
                  <a:gd name="connsiteY142" fmla="*/ 320645 h 936308"/>
                  <a:gd name="connsiteX143" fmla="*/ 592932 w 1137095"/>
                  <a:gd name="connsiteY143" fmla="*/ 305086 h 936308"/>
                  <a:gd name="connsiteX144" fmla="*/ 614935 w 1137095"/>
                  <a:gd name="connsiteY144" fmla="*/ 283083 h 936308"/>
                  <a:gd name="connsiteX145" fmla="*/ 58484 w 1137095"/>
                  <a:gd name="connsiteY145" fmla="*/ 216027 h 936308"/>
                  <a:gd name="connsiteX146" fmla="*/ 77534 w 1137095"/>
                  <a:gd name="connsiteY146" fmla="*/ 235077 h 936308"/>
                  <a:gd name="connsiteX147" fmla="*/ 77534 w 1137095"/>
                  <a:gd name="connsiteY147" fmla="*/ 755047 h 936308"/>
                  <a:gd name="connsiteX148" fmla="*/ 58484 w 1137095"/>
                  <a:gd name="connsiteY148" fmla="*/ 774097 h 936308"/>
                  <a:gd name="connsiteX149" fmla="*/ 39434 w 1137095"/>
                  <a:gd name="connsiteY149" fmla="*/ 755047 h 936308"/>
                  <a:gd name="connsiteX150" fmla="*/ 39434 w 1137095"/>
                  <a:gd name="connsiteY150" fmla="*/ 235077 h 936308"/>
                  <a:gd name="connsiteX151" fmla="*/ 58484 w 1137095"/>
                  <a:gd name="connsiteY151" fmla="*/ 216027 h 936308"/>
                  <a:gd name="connsiteX152" fmla="*/ 19050 w 1137095"/>
                  <a:gd name="connsiteY152" fmla="*/ 0 h 936308"/>
                  <a:gd name="connsiteX153" fmla="*/ 38100 w 1137095"/>
                  <a:gd name="connsiteY153" fmla="*/ 19050 h 936308"/>
                  <a:gd name="connsiteX154" fmla="*/ 38100 w 1137095"/>
                  <a:gd name="connsiteY154" fmla="*/ 131636 h 936308"/>
                  <a:gd name="connsiteX155" fmla="*/ 52292 w 1137095"/>
                  <a:gd name="connsiteY155" fmla="*/ 143542 h 936308"/>
                  <a:gd name="connsiteX156" fmla="*/ 102203 w 1137095"/>
                  <a:gd name="connsiteY156" fmla="*/ 143542 h 936308"/>
                  <a:gd name="connsiteX157" fmla="*/ 154496 w 1137095"/>
                  <a:gd name="connsiteY157" fmla="*/ 193548 h 936308"/>
                  <a:gd name="connsiteX158" fmla="*/ 154496 w 1137095"/>
                  <a:gd name="connsiteY158" fmla="*/ 216027 h 936308"/>
                  <a:gd name="connsiteX159" fmla="*/ 1098995 w 1137095"/>
                  <a:gd name="connsiteY159" fmla="*/ 216027 h 936308"/>
                  <a:gd name="connsiteX160" fmla="*/ 1098995 w 1137095"/>
                  <a:gd name="connsiteY160" fmla="*/ 118776 h 936308"/>
                  <a:gd name="connsiteX161" fmla="*/ 1118045 w 1137095"/>
                  <a:gd name="connsiteY161" fmla="*/ 99726 h 936308"/>
                  <a:gd name="connsiteX162" fmla="*/ 1137095 w 1137095"/>
                  <a:gd name="connsiteY162" fmla="*/ 118776 h 936308"/>
                  <a:gd name="connsiteX163" fmla="*/ 1137095 w 1137095"/>
                  <a:gd name="connsiteY163" fmla="*/ 235077 h 936308"/>
                  <a:gd name="connsiteX164" fmla="*/ 1137095 w 1137095"/>
                  <a:gd name="connsiteY164" fmla="*/ 638746 h 936308"/>
                  <a:gd name="connsiteX165" fmla="*/ 1137095 w 1137095"/>
                  <a:gd name="connsiteY165" fmla="*/ 829818 h 936308"/>
                  <a:gd name="connsiteX166" fmla="*/ 1118045 w 1137095"/>
                  <a:gd name="connsiteY166" fmla="*/ 848868 h 936308"/>
                  <a:gd name="connsiteX167" fmla="*/ 989253 w 1137095"/>
                  <a:gd name="connsiteY167" fmla="*/ 848868 h 936308"/>
                  <a:gd name="connsiteX168" fmla="*/ 982366 w 1137095"/>
                  <a:gd name="connsiteY168" fmla="*/ 865494 h 936308"/>
                  <a:gd name="connsiteX169" fmla="*/ 948690 w 1137095"/>
                  <a:gd name="connsiteY169" fmla="*/ 879443 h 936308"/>
                  <a:gd name="connsiteX170" fmla="*/ 901065 w 1137095"/>
                  <a:gd name="connsiteY170" fmla="*/ 831818 h 936308"/>
                  <a:gd name="connsiteX171" fmla="*/ 948690 w 1137095"/>
                  <a:gd name="connsiteY171" fmla="*/ 784193 h 936308"/>
                  <a:gd name="connsiteX172" fmla="*/ 982366 w 1137095"/>
                  <a:gd name="connsiteY172" fmla="*/ 798142 h 936308"/>
                  <a:gd name="connsiteX173" fmla="*/ 987596 w 1137095"/>
                  <a:gd name="connsiteY173" fmla="*/ 810768 h 936308"/>
                  <a:gd name="connsiteX174" fmla="*/ 1098995 w 1137095"/>
                  <a:gd name="connsiteY174" fmla="*/ 810768 h 936308"/>
                  <a:gd name="connsiteX175" fmla="*/ 1098995 w 1137095"/>
                  <a:gd name="connsiteY175" fmla="*/ 638746 h 936308"/>
                  <a:gd name="connsiteX176" fmla="*/ 1098995 w 1137095"/>
                  <a:gd name="connsiteY176" fmla="*/ 254127 h 936308"/>
                  <a:gd name="connsiteX177" fmla="*/ 154496 w 1137095"/>
                  <a:gd name="connsiteY177" fmla="*/ 254127 h 936308"/>
                  <a:gd name="connsiteX178" fmla="*/ 154496 w 1137095"/>
                  <a:gd name="connsiteY178" fmla="*/ 814006 h 936308"/>
                  <a:gd name="connsiteX179" fmla="*/ 508445 w 1137095"/>
                  <a:gd name="connsiteY179" fmla="*/ 814006 h 936308"/>
                  <a:gd name="connsiteX180" fmla="*/ 508445 w 1137095"/>
                  <a:gd name="connsiteY180" fmla="*/ 775906 h 936308"/>
                  <a:gd name="connsiteX181" fmla="*/ 622745 w 1137095"/>
                  <a:gd name="connsiteY181" fmla="*/ 775906 h 936308"/>
                  <a:gd name="connsiteX182" fmla="*/ 622745 w 1137095"/>
                  <a:gd name="connsiteY182" fmla="*/ 814006 h 936308"/>
                  <a:gd name="connsiteX183" fmla="*/ 736993 w 1137095"/>
                  <a:gd name="connsiteY183" fmla="*/ 814006 h 936308"/>
                  <a:gd name="connsiteX184" fmla="*/ 743564 w 1137095"/>
                  <a:gd name="connsiteY184" fmla="*/ 798142 h 936308"/>
                  <a:gd name="connsiteX185" fmla="*/ 777240 w 1137095"/>
                  <a:gd name="connsiteY185" fmla="*/ 784193 h 936308"/>
                  <a:gd name="connsiteX186" fmla="*/ 824865 w 1137095"/>
                  <a:gd name="connsiteY186" fmla="*/ 831818 h 936308"/>
                  <a:gd name="connsiteX187" fmla="*/ 777240 w 1137095"/>
                  <a:gd name="connsiteY187" fmla="*/ 879443 h 936308"/>
                  <a:gd name="connsiteX188" fmla="*/ 743564 w 1137095"/>
                  <a:gd name="connsiteY188" fmla="*/ 865494 h 936308"/>
                  <a:gd name="connsiteX189" fmla="*/ 738018 w 1137095"/>
                  <a:gd name="connsiteY189" fmla="*/ 852106 h 936308"/>
                  <a:gd name="connsiteX190" fmla="*/ 584645 w 1137095"/>
                  <a:gd name="connsiteY190" fmla="*/ 852106 h 936308"/>
                  <a:gd name="connsiteX191" fmla="*/ 584645 w 1137095"/>
                  <a:gd name="connsiteY191" fmla="*/ 814006 h 936308"/>
                  <a:gd name="connsiteX192" fmla="*/ 546545 w 1137095"/>
                  <a:gd name="connsiteY192" fmla="*/ 814006 h 936308"/>
                  <a:gd name="connsiteX193" fmla="*/ 546545 w 1137095"/>
                  <a:gd name="connsiteY193" fmla="*/ 852106 h 936308"/>
                  <a:gd name="connsiteX194" fmla="*/ 154496 w 1137095"/>
                  <a:gd name="connsiteY194" fmla="*/ 852106 h 936308"/>
                  <a:gd name="connsiteX195" fmla="*/ 154496 w 1137095"/>
                  <a:gd name="connsiteY195" fmla="*/ 917448 h 936308"/>
                  <a:gd name="connsiteX196" fmla="*/ 135446 w 1137095"/>
                  <a:gd name="connsiteY196" fmla="*/ 936308 h 936308"/>
                  <a:gd name="connsiteX197" fmla="*/ 116396 w 1137095"/>
                  <a:gd name="connsiteY197" fmla="*/ 917258 h 936308"/>
                  <a:gd name="connsiteX198" fmla="*/ 116396 w 1137095"/>
                  <a:gd name="connsiteY198" fmla="*/ 193358 h 936308"/>
                  <a:gd name="connsiteX199" fmla="*/ 102203 w 1137095"/>
                  <a:gd name="connsiteY199" fmla="*/ 181451 h 936308"/>
                  <a:gd name="connsiteX200" fmla="*/ 52292 w 1137095"/>
                  <a:gd name="connsiteY200" fmla="*/ 181451 h 936308"/>
                  <a:gd name="connsiteX201" fmla="*/ 0 w 1137095"/>
                  <a:gd name="connsiteY201" fmla="*/ 131636 h 936308"/>
                  <a:gd name="connsiteX202" fmla="*/ 0 w 1137095"/>
                  <a:gd name="connsiteY202" fmla="*/ 19050 h 936308"/>
                  <a:gd name="connsiteX203" fmla="*/ 19050 w 1137095"/>
                  <a:gd name="connsiteY203"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137095" h="936308">
                    <a:moveTo>
                      <a:pt x="213170" y="652081"/>
                    </a:moveTo>
                    <a:lnTo>
                      <a:pt x="213170" y="702278"/>
                    </a:lnTo>
                    <a:lnTo>
                      <a:pt x="508445" y="702278"/>
                    </a:lnTo>
                    <a:lnTo>
                      <a:pt x="508445" y="652081"/>
                    </a:lnTo>
                    <a:close/>
                    <a:moveTo>
                      <a:pt x="213170" y="596836"/>
                    </a:moveTo>
                    <a:lnTo>
                      <a:pt x="213170" y="633031"/>
                    </a:lnTo>
                    <a:lnTo>
                      <a:pt x="508445" y="633031"/>
                    </a:lnTo>
                    <a:lnTo>
                      <a:pt x="508445" y="596836"/>
                    </a:lnTo>
                    <a:close/>
                    <a:moveTo>
                      <a:pt x="213170" y="541591"/>
                    </a:moveTo>
                    <a:lnTo>
                      <a:pt x="213170" y="577786"/>
                    </a:lnTo>
                    <a:lnTo>
                      <a:pt x="508445" y="577786"/>
                    </a:lnTo>
                    <a:lnTo>
                      <a:pt x="508445" y="541591"/>
                    </a:lnTo>
                    <a:close/>
                    <a:moveTo>
                      <a:pt x="213170" y="486346"/>
                    </a:moveTo>
                    <a:lnTo>
                      <a:pt x="213170" y="522541"/>
                    </a:lnTo>
                    <a:lnTo>
                      <a:pt x="508445" y="522541"/>
                    </a:lnTo>
                    <a:lnTo>
                      <a:pt x="508445" y="486346"/>
                    </a:lnTo>
                    <a:close/>
                    <a:moveTo>
                      <a:pt x="213170" y="431101"/>
                    </a:moveTo>
                    <a:lnTo>
                      <a:pt x="213170" y="467296"/>
                    </a:lnTo>
                    <a:lnTo>
                      <a:pt x="508445" y="467296"/>
                    </a:lnTo>
                    <a:lnTo>
                      <a:pt x="508445" y="431101"/>
                    </a:lnTo>
                    <a:close/>
                    <a:moveTo>
                      <a:pt x="213170" y="375856"/>
                    </a:moveTo>
                    <a:lnTo>
                      <a:pt x="213170" y="412051"/>
                    </a:lnTo>
                    <a:lnTo>
                      <a:pt x="508445" y="412051"/>
                    </a:lnTo>
                    <a:lnTo>
                      <a:pt x="508445" y="375856"/>
                    </a:lnTo>
                    <a:close/>
                    <a:moveTo>
                      <a:pt x="1051370" y="309181"/>
                    </a:moveTo>
                    <a:lnTo>
                      <a:pt x="1051370" y="385381"/>
                    </a:lnTo>
                    <a:lnTo>
                      <a:pt x="1060895" y="385381"/>
                    </a:lnTo>
                    <a:lnTo>
                      <a:pt x="1060895" y="309181"/>
                    </a:lnTo>
                    <a:close/>
                    <a:moveTo>
                      <a:pt x="213170" y="309181"/>
                    </a:moveTo>
                    <a:lnTo>
                      <a:pt x="213170" y="356806"/>
                    </a:lnTo>
                    <a:lnTo>
                      <a:pt x="508445" y="356806"/>
                    </a:lnTo>
                    <a:lnTo>
                      <a:pt x="508445" y="309181"/>
                    </a:lnTo>
                    <a:close/>
                    <a:moveTo>
                      <a:pt x="1032320" y="290131"/>
                    </a:moveTo>
                    <a:lnTo>
                      <a:pt x="1079945" y="290131"/>
                    </a:lnTo>
                    <a:lnTo>
                      <a:pt x="1079945" y="404431"/>
                    </a:lnTo>
                    <a:lnTo>
                      <a:pt x="1032320" y="404431"/>
                    </a:lnTo>
                    <a:close/>
                    <a:moveTo>
                      <a:pt x="194120" y="290131"/>
                    </a:moveTo>
                    <a:lnTo>
                      <a:pt x="527495" y="290131"/>
                    </a:lnTo>
                    <a:lnTo>
                      <a:pt x="527495" y="721328"/>
                    </a:lnTo>
                    <a:lnTo>
                      <a:pt x="194120" y="721328"/>
                    </a:lnTo>
                    <a:close/>
                    <a:moveTo>
                      <a:pt x="988791" y="283083"/>
                    </a:moveTo>
                    <a:cubicBezTo>
                      <a:pt x="1000943" y="283083"/>
                      <a:pt x="1010794" y="292934"/>
                      <a:pt x="1010794" y="305086"/>
                    </a:cubicBezTo>
                    <a:cubicBezTo>
                      <a:pt x="1010794" y="311162"/>
                      <a:pt x="1008331" y="316663"/>
                      <a:pt x="1004350" y="320645"/>
                    </a:cubicBezTo>
                    <a:lnTo>
                      <a:pt x="999078" y="322828"/>
                    </a:lnTo>
                    <a:lnTo>
                      <a:pt x="999078" y="680631"/>
                    </a:lnTo>
                    <a:lnTo>
                      <a:pt x="1004350" y="682815"/>
                    </a:lnTo>
                    <a:cubicBezTo>
                      <a:pt x="1008331" y="686796"/>
                      <a:pt x="1010794" y="692297"/>
                      <a:pt x="1010794" y="698373"/>
                    </a:cubicBezTo>
                    <a:cubicBezTo>
                      <a:pt x="1010794" y="710525"/>
                      <a:pt x="1000943" y="720375"/>
                      <a:pt x="988791" y="720375"/>
                    </a:cubicBezTo>
                    <a:cubicBezTo>
                      <a:pt x="976639" y="720375"/>
                      <a:pt x="966788" y="710524"/>
                      <a:pt x="966788" y="698373"/>
                    </a:cubicBezTo>
                    <a:cubicBezTo>
                      <a:pt x="966788" y="692297"/>
                      <a:pt x="969251" y="686796"/>
                      <a:pt x="973232" y="682815"/>
                    </a:cubicBezTo>
                    <a:lnTo>
                      <a:pt x="978504" y="680631"/>
                    </a:lnTo>
                    <a:lnTo>
                      <a:pt x="978504" y="322828"/>
                    </a:lnTo>
                    <a:lnTo>
                      <a:pt x="973232" y="320645"/>
                    </a:lnTo>
                    <a:cubicBezTo>
                      <a:pt x="969251" y="316663"/>
                      <a:pt x="966788" y="311162"/>
                      <a:pt x="966788" y="305086"/>
                    </a:cubicBezTo>
                    <a:cubicBezTo>
                      <a:pt x="966788" y="292934"/>
                      <a:pt x="976639" y="283083"/>
                      <a:pt x="988791" y="283083"/>
                    </a:cubicBezTo>
                    <a:close/>
                    <a:moveTo>
                      <a:pt x="927641" y="283083"/>
                    </a:moveTo>
                    <a:cubicBezTo>
                      <a:pt x="939793" y="283083"/>
                      <a:pt x="949643" y="292934"/>
                      <a:pt x="949643" y="305086"/>
                    </a:cubicBezTo>
                    <a:cubicBezTo>
                      <a:pt x="949643" y="311162"/>
                      <a:pt x="947180" y="316663"/>
                      <a:pt x="943199" y="320645"/>
                    </a:cubicBezTo>
                    <a:lnTo>
                      <a:pt x="937927" y="322828"/>
                    </a:lnTo>
                    <a:lnTo>
                      <a:pt x="937927" y="680631"/>
                    </a:lnTo>
                    <a:lnTo>
                      <a:pt x="943199" y="682815"/>
                    </a:lnTo>
                    <a:cubicBezTo>
                      <a:pt x="947180" y="686796"/>
                      <a:pt x="949643" y="692297"/>
                      <a:pt x="949643" y="698373"/>
                    </a:cubicBezTo>
                    <a:cubicBezTo>
                      <a:pt x="949643" y="710525"/>
                      <a:pt x="939792" y="720375"/>
                      <a:pt x="927641" y="720375"/>
                    </a:cubicBezTo>
                    <a:cubicBezTo>
                      <a:pt x="915489" y="720375"/>
                      <a:pt x="905638" y="710524"/>
                      <a:pt x="905638" y="698373"/>
                    </a:cubicBezTo>
                    <a:cubicBezTo>
                      <a:pt x="905638" y="692297"/>
                      <a:pt x="908101" y="686796"/>
                      <a:pt x="912082" y="682815"/>
                    </a:cubicBezTo>
                    <a:lnTo>
                      <a:pt x="917353" y="680632"/>
                    </a:lnTo>
                    <a:lnTo>
                      <a:pt x="917353" y="322828"/>
                    </a:lnTo>
                    <a:lnTo>
                      <a:pt x="912082" y="320645"/>
                    </a:lnTo>
                    <a:cubicBezTo>
                      <a:pt x="908101" y="316663"/>
                      <a:pt x="905638" y="311162"/>
                      <a:pt x="905638" y="305086"/>
                    </a:cubicBezTo>
                    <a:cubicBezTo>
                      <a:pt x="905638" y="292934"/>
                      <a:pt x="915489" y="283083"/>
                      <a:pt x="927641" y="283083"/>
                    </a:cubicBezTo>
                    <a:close/>
                    <a:moveTo>
                      <a:pt x="866490" y="283083"/>
                    </a:moveTo>
                    <a:cubicBezTo>
                      <a:pt x="878642" y="283083"/>
                      <a:pt x="888492" y="292934"/>
                      <a:pt x="888492" y="305086"/>
                    </a:cubicBezTo>
                    <a:cubicBezTo>
                      <a:pt x="888492" y="311162"/>
                      <a:pt x="886029" y="316663"/>
                      <a:pt x="882048" y="320645"/>
                    </a:cubicBezTo>
                    <a:lnTo>
                      <a:pt x="877158" y="322670"/>
                    </a:lnTo>
                    <a:lnTo>
                      <a:pt x="877158" y="680789"/>
                    </a:lnTo>
                    <a:lnTo>
                      <a:pt x="882048" y="682815"/>
                    </a:lnTo>
                    <a:cubicBezTo>
                      <a:pt x="886029" y="686796"/>
                      <a:pt x="888492" y="692297"/>
                      <a:pt x="888492" y="698373"/>
                    </a:cubicBezTo>
                    <a:cubicBezTo>
                      <a:pt x="888492" y="710525"/>
                      <a:pt x="878641" y="720375"/>
                      <a:pt x="866490" y="720375"/>
                    </a:cubicBezTo>
                    <a:cubicBezTo>
                      <a:pt x="854338" y="720375"/>
                      <a:pt x="844487" y="710524"/>
                      <a:pt x="844487" y="698373"/>
                    </a:cubicBezTo>
                    <a:cubicBezTo>
                      <a:pt x="844487" y="692297"/>
                      <a:pt x="846950" y="686796"/>
                      <a:pt x="850931" y="682815"/>
                    </a:cubicBezTo>
                    <a:lnTo>
                      <a:pt x="856488" y="680513"/>
                    </a:lnTo>
                    <a:lnTo>
                      <a:pt x="856488" y="322946"/>
                    </a:lnTo>
                    <a:lnTo>
                      <a:pt x="850932" y="320645"/>
                    </a:lnTo>
                    <a:cubicBezTo>
                      <a:pt x="846950" y="316663"/>
                      <a:pt x="844487" y="311162"/>
                      <a:pt x="844487" y="305086"/>
                    </a:cubicBezTo>
                    <a:cubicBezTo>
                      <a:pt x="844487" y="292934"/>
                      <a:pt x="854338" y="283083"/>
                      <a:pt x="866490" y="283083"/>
                    </a:cubicBezTo>
                    <a:close/>
                    <a:moveTo>
                      <a:pt x="798196" y="283083"/>
                    </a:moveTo>
                    <a:cubicBezTo>
                      <a:pt x="810348" y="283083"/>
                      <a:pt x="820199" y="292934"/>
                      <a:pt x="820199" y="305086"/>
                    </a:cubicBezTo>
                    <a:cubicBezTo>
                      <a:pt x="820199" y="311162"/>
                      <a:pt x="817736" y="316663"/>
                      <a:pt x="813754" y="320645"/>
                    </a:cubicBezTo>
                    <a:lnTo>
                      <a:pt x="808578" y="322789"/>
                    </a:lnTo>
                    <a:lnTo>
                      <a:pt x="808578" y="680671"/>
                    </a:lnTo>
                    <a:lnTo>
                      <a:pt x="813754" y="682815"/>
                    </a:lnTo>
                    <a:cubicBezTo>
                      <a:pt x="817736" y="686796"/>
                      <a:pt x="820199" y="692297"/>
                      <a:pt x="820199" y="698373"/>
                    </a:cubicBezTo>
                    <a:cubicBezTo>
                      <a:pt x="820199" y="710525"/>
                      <a:pt x="810348" y="720375"/>
                      <a:pt x="798196" y="720375"/>
                    </a:cubicBezTo>
                    <a:cubicBezTo>
                      <a:pt x="786044" y="720375"/>
                      <a:pt x="776193" y="710524"/>
                      <a:pt x="776193" y="698373"/>
                    </a:cubicBezTo>
                    <a:cubicBezTo>
                      <a:pt x="776193" y="692297"/>
                      <a:pt x="778656" y="686796"/>
                      <a:pt x="782637" y="682815"/>
                    </a:cubicBezTo>
                    <a:lnTo>
                      <a:pt x="787908" y="680632"/>
                    </a:lnTo>
                    <a:lnTo>
                      <a:pt x="787908" y="322828"/>
                    </a:lnTo>
                    <a:lnTo>
                      <a:pt x="782637" y="320645"/>
                    </a:lnTo>
                    <a:cubicBezTo>
                      <a:pt x="778656" y="316663"/>
                      <a:pt x="776193" y="311162"/>
                      <a:pt x="776193" y="305086"/>
                    </a:cubicBezTo>
                    <a:cubicBezTo>
                      <a:pt x="776193" y="292934"/>
                      <a:pt x="786044" y="283083"/>
                      <a:pt x="798196" y="283083"/>
                    </a:cubicBezTo>
                    <a:close/>
                    <a:moveTo>
                      <a:pt x="737141" y="283083"/>
                    </a:moveTo>
                    <a:cubicBezTo>
                      <a:pt x="749293" y="283083"/>
                      <a:pt x="759143" y="292934"/>
                      <a:pt x="759143" y="305086"/>
                    </a:cubicBezTo>
                    <a:cubicBezTo>
                      <a:pt x="759143" y="311162"/>
                      <a:pt x="756680" y="316663"/>
                      <a:pt x="752699" y="320645"/>
                    </a:cubicBezTo>
                    <a:lnTo>
                      <a:pt x="747427" y="322828"/>
                    </a:lnTo>
                    <a:lnTo>
                      <a:pt x="747427" y="680631"/>
                    </a:lnTo>
                    <a:lnTo>
                      <a:pt x="752699" y="682815"/>
                    </a:lnTo>
                    <a:cubicBezTo>
                      <a:pt x="756681" y="686796"/>
                      <a:pt x="759143" y="692297"/>
                      <a:pt x="759143" y="698373"/>
                    </a:cubicBezTo>
                    <a:cubicBezTo>
                      <a:pt x="759143" y="710525"/>
                      <a:pt x="749292" y="720375"/>
                      <a:pt x="737141" y="720375"/>
                    </a:cubicBezTo>
                    <a:cubicBezTo>
                      <a:pt x="724989" y="720375"/>
                      <a:pt x="715138" y="710524"/>
                      <a:pt x="715138" y="698373"/>
                    </a:cubicBezTo>
                    <a:cubicBezTo>
                      <a:pt x="715138" y="692297"/>
                      <a:pt x="717601" y="686796"/>
                      <a:pt x="721583" y="682815"/>
                    </a:cubicBezTo>
                    <a:lnTo>
                      <a:pt x="726853" y="680632"/>
                    </a:lnTo>
                    <a:lnTo>
                      <a:pt x="726853" y="322828"/>
                    </a:lnTo>
                    <a:lnTo>
                      <a:pt x="721583" y="320645"/>
                    </a:lnTo>
                    <a:cubicBezTo>
                      <a:pt x="717601" y="316663"/>
                      <a:pt x="715138" y="311162"/>
                      <a:pt x="715138" y="305086"/>
                    </a:cubicBezTo>
                    <a:cubicBezTo>
                      <a:pt x="715138" y="292934"/>
                      <a:pt x="724989" y="283083"/>
                      <a:pt x="737141" y="283083"/>
                    </a:cubicBezTo>
                    <a:close/>
                    <a:moveTo>
                      <a:pt x="675990" y="283083"/>
                    </a:moveTo>
                    <a:cubicBezTo>
                      <a:pt x="688142" y="283083"/>
                      <a:pt x="697992" y="292934"/>
                      <a:pt x="697992" y="305086"/>
                    </a:cubicBezTo>
                    <a:cubicBezTo>
                      <a:pt x="697992" y="311162"/>
                      <a:pt x="695529" y="316663"/>
                      <a:pt x="691548" y="320645"/>
                    </a:cubicBezTo>
                    <a:lnTo>
                      <a:pt x="686562" y="322710"/>
                    </a:lnTo>
                    <a:lnTo>
                      <a:pt x="686562" y="680749"/>
                    </a:lnTo>
                    <a:lnTo>
                      <a:pt x="691548" y="682815"/>
                    </a:lnTo>
                    <a:cubicBezTo>
                      <a:pt x="695530" y="686796"/>
                      <a:pt x="697992" y="692297"/>
                      <a:pt x="697992" y="698373"/>
                    </a:cubicBezTo>
                    <a:cubicBezTo>
                      <a:pt x="697992" y="710525"/>
                      <a:pt x="688141" y="720375"/>
                      <a:pt x="675990" y="720375"/>
                    </a:cubicBezTo>
                    <a:cubicBezTo>
                      <a:pt x="663838" y="720375"/>
                      <a:pt x="653987" y="710524"/>
                      <a:pt x="653987" y="698373"/>
                    </a:cubicBezTo>
                    <a:cubicBezTo>
                      <a:pt x="653987" y="692297"/>
                      <a:pt x="656450" y="686796"/>
                      <a:pt x="660432" y="682815"/>
                    </a:cubicBezTo>
                    <a:lnTo>
                      <a:pt x="665988" y="680513"/>
                    </a:lnTo>
                    <a:lnTo>
                      <a:pt x="665988" y="322946"/>
                    </a:lnTo>
                    <a:lnTo>
                      <a:pt x="660432" y="320645"/>
                    </a:lnTo>
                    <a:cubicBezTo>
                      <a:pt x="656450" y="316663"/>
                      <a:pt x="653987" y="311162"/>
                      <a:pt x="653987" y="305086"/>
                    </a:cubicBezTo>
                    <a:cubicBezTo>
                      <a:pt x="653987" y="292934"/>
                      <a:pt x="663838" y="283083"/>
                      <a:pt x="675990" y="283083"/>
                    </a:cubicBezTo>
                    <a:close/>
                    <a:moveTo>
                      <a:pt x="614935" y="283083"/>
                    </a:moveTo>
                    <a:cubicBezTo>
                      <a:pt x="627087" y="283083"/>
                      <a:pt x="636938" y="292934"/>
                      <a:pt x="636938" y="305086"/>
                    </a:cubicBezTo>
                    <a:cubicBezTo>
                      <a:pt x="636938" y="311162"/>
                      <a:pt x="634475" y="316663"/>
                      <a:pt x="630494" y="320645"/>
                    </a:cubicBezTo>
                    <a:lnTo>
                      <a:pt x="625221" y="322829"/>
                    </a:lnTo>
                    <a:lnTo>
                      <a:pt x="625221" y="680631"/>
                    </a:lnTo>
                    <a:lnTo>
                      <a:pt x="630494" y="682815"/>
                    </a:lnTo>
                    <a:cubicBezTo>
                      <a:pt x="634475" y="686796"/>
                      <a:pt x="636938" y="692297"/>
                      <a:pt x="636938" y="698373"/>
                    </a:cubicBezTo>
                    <a:cubicBezTo>
                      <a:pt x="636938" y="710525"/>
                      <a:pt x="627087" y="720375"/>
                      <a:pt x="614935" y="720375"/>
                    </a:cubicBezTo>
                    <a:cubicBezTo>
                      <a:pt x="602783" y="720375"/>
                      <a:pt x="592932" y="710524"/>
                      <a:pt x="592932" y="698373"/>
                    </a:cubicBezTo>
                    <a:cubicBezTo>
                      <a:pt x="592932" y="692297"/>
                      <a:pt x="595395" y="686796"/>
                      <a:pt x="599377" y="682815"/>
                    </a:cubicBezTo>
                    <a:lnTo>
                      <a:pt x="604647" y="680632"/>
                    </a:lnTo>
                    <a:lnTo>
                      <a:pt x="604647" y="322828"/>
                    </a:lnTo>
                    <a:lnTo>
                      <a:pt x="599377" y="320645"/>
                    </a:lnTo>
                    <a:cubicBezTo>
                      <a:pt x="595395" y="316663"/>
                      <a:pt x="592932" y="311162"/>
                      <a:pt x="592932" y="305086"/>
                    </a:cubicBezTo>
                    <a:cubicBezTo>
                      <a:pt x="592932" y="292934"/>
                      <a:pt x="602783" y="283083"/>
                      <a:pt x="614935" y="283083"/>
                    </a:cubicBezTo>
                    <a:close/>
                    <a:moveTo>
                      <a:pt x="58484" y="216027"/>
                    </a:moveTo>
                    <a:cubicBezTo>
                      <a:pt x="69005" y="216027"/>
                      <a:pt x="77534" y="224556"/>
                      <a:pt x="77534" y="235077"/>
                    </a:cubicBezTo>
                    <a:lnTo>
                      <a:pt x="77534" y="755047"/>
                    </a:lnTo>
                    <a:cubicBezTo>
                      <a:pt x="77534" y="765568"/>
                      <a:pt x="69005" y="774097"/>
                      <a:pt x="58484" y="774097"/>
                    </a:cubicBezTo>
                    <a:cubicBezTo>
                      <a:pt x="47963" y="774097"/>
                      <a:pt x="39434" y="765568"/>
                      <a:pt x="39434" y="755047"/>
                    </a:cubicBezTo>
                    <a:lnTo>
                      <a:pt x="39434" y="235077"/>
                    </a:lnTo>
                    <a:cubicBezTo>
                      <a:pt x="39434" y="224556"/>
                      <a:pt x="47963" y="216027"/>
                      <a:pt x="58484" y="216027"/>
                    </a:cubicBezTo>
                    <a:close/>
                    <a:moveTo>
                      <a:pt x="19050" y="0"/>
                    </a:moveTo>
                    <a:cubicBezTo>
                      <a:pt x="29571" y="0"/>
                      <a:pt x="38100" y="8529"/>
                      <a:pt x="38100" y="19050"/>
                    </a:cubicBezTo>
                    <a:lnTo>
                      <a:pt x="38100" y="131636"/>
                    </a:lnTo>
                    <a:cubicBezTo>
                      <a:pt x="38804" y="138804"/>
                      <a:pt x="45110" y="144094"/>
                      <a:pt x="52292" y="143542"/>
                    </a:cubicBezTo>
                    <a:lnTo>
                      <a:pt x="102203" y="143542"/>
                    </a:lnTo>
                    <a:cubicBezTo>
                      <a:pt x="130414" y="143009"/>
                      <a:pt x="153768" y="165342"/>
                      <a:pt x="154496" y="193548"/>
                    </a:cubicBezTo>
                    <a:lnTo>
                      <a:pt x="154496" y="216027"/>
                    </a:lnTo>
                    <a:lnTo>
                      <a:pt x="1098995" y="216027"/>
                    </a:lnTo>
                    <a:lnTo>
                      <a:pt x="1098995" y="118776"/>
                    </a:lnTo>
                    <a:cubicBezTo>
                      <a:pt x="1098995" y="108255"/>
                      <a:pt x="1107524" y="99726"/>
                      <a:pt x="1118045" y="99726"/>
                    </a:cubicBezTo>
                    <a:cubicBezTo>
                      <a:pt x="1128566" y="99726"/>
                      <a:pt x="1137095" y="108255"/>
                      <a:pt x="1137095" y="118776"/>
                    </a:cubicBezTo>
                    <a:lnTo>
                      <a:pt x="1137095" y="235077"/>
                    </a:lnTo>
                    <a:lnTo>
                      <a:pt x="1137095" y="638746"/>
                    </a:lnTo>
                    <a:lnTo>
                      <a:pt x="1137095" y="829818"/>
                    </a:lnTo>
                    <a:cubicBezTo>
                      <a:pt x="1137095" y="840339"/>
                      <a:pt x="1128566" y="848868"/>
                      <a:pt x="1118045" y="848868"/>
                    </a:cubicBezTo>
                    <a:lnTo>
                      <a:pt x="989253" y="848868"/>
                    </a:lnTo>
                    <a:lnTo>
                      <a:pt x="982366" y="865494"/>
                    </a:lnTo>
                    <a:cubicBezTo>
                      <a:pt x="973748" y="874113"/>
                      <a:pt x="961841" y="879443"/>
                      <a:pt x="948690" y="879443"/>
                    </a:cubicBezTo>
                    <a:cubicBezTo>
                      <a:pt x="922387" y="879443"/>
                      <a:pt x="901065" y="858121"/>
                      <a:pt x="901065" y="831818"/>
                    </a:cubicBezTo>
                    <a:cubicBezTo>
                      <a:pt x="901065" y="805515"/>
                      <a:pt x="922387" y="784193"/>
                      <a:pt x="948690" y="784193"/>
                    </a:cubicBezTo>
                    <a:cubicBezTo>
                      <a:pt x="961841" y="784193"/>
                      <a:pt x="973748" y="789524"/>
                      <a:pt x="982366" y="798142"/>
                    </a:cubicBezTo>
                    <a:lnTo>
                      <a:pt x="987596" y="810768"/>
                    </a:lnTo>
                    <a:lnTo>
                      <a:pt x="1098995" y="810768"/>
                    </a:lnTo>
                    <a:lnTo>
                      <a:pt x="1098995" y="638746"/>
                    </a:lnTo>
                    <a:lnTo>
                      <a:pt x="1098995" y="254127"/>
                    </a:lnTo>
                    <a:lnTo>
                      <a:pt x="154496" y="254127"/>
                    </a:lnTo>
                    <a:lnTo>
                      <a:pt x="154496" y="814006"/>
                    </a:lnTo>
                    <a:lnTo>
                      <a:pt x="508445" y="814006"/>
                    </a:lnTo>
                    <a:lnTo>
                      <a:pt x="508445" y="775906"/>
                    </a:lnTo>
                    <a:lnTo>
                      <a:pt x="622745" y="775906"/>
                    </a:lnTo>
                    <a:lnTo>
                      <a:pt x="622745" y="814006"/>
                    </a:lnTo>
                    <a:lnTo>
                      <a:pt x="736993" y="814006"/>
                    </a:lnTo>
                    <a:lnTo>
                      <a:pt x="743564" y="798142"/>
                    </a:lnTo>
                    <a:cubicBezTo>
                      <a:pt x="752182" y="789524"/>
                      <a:pt x="764089" y="784193"/>
                      <a:pt x="777240" y="784193"/>
                    </a:cubicBezTo>
                    <a:cubicBezTo>
                      <a:pt x="803543" y="784193"/>
                      <a:pt x="824865" y="805515"/>
                      <a:pt x="824865" y="831818"/>
                    </a:cubicBezTo>
                    <a:cubicBezTo>
                      <a:pt x="824865" y="858121"/>
                      <a:pt x="803543" y="879443"/>
                      <a:pt x="777240" y="879443"/>
                    </a:cubicBezTo>
                    <a:cubicBezTo>
                      <a:pt x="764089" y="879443"/>
                      <a:pt x="752182" y="874113"/>
                      <a:pt x="743564" y="865494"/>
                    </a:cubicBezTo>
                    <a:lnTo>
                      <a:pt x="738018" y="852106"/>
                    </a:lnTo>
                    <a:lnTo>
                      <a:pt x="584645" y="852106"/>
                    </a:lnTo>
                    <a:lnTo>
                      <a:pt x="584645" y="814006"/>
                    </a:lnTo>
                    <a:lnTo>
                      <a:pt x="546545" y="814006"/>
                    </a:lnTo>
                    <a:lnTo>
                      <a:pt x="546545" y="852106"/>
                    </a:lnTo>
                    <a:lnTo>
                      <a:pt x="154496" y="852106"/>
                    </a:lnTo>
                    <a:lnTo>
                      <a:pt x="154496" y="917448"/>
                    </a:lnTo>
                    <a:cubicBezTo>
                      <a:pt x="154391" y="927895"/>
                      <a:pt x="145893" y="936308"/>
                      <a:pt x="135446" y="936308"/>
                    </a:cubicBezTo>
                    <a:cubicBezTo>
                      <a:pt x="124924" y="936308"/>
                      <a:pt x="116396" y="927779"/>
                      <a:pt x="116396" y="917258"/>
                    </a:cubicBezTo>
                    <a:lnTo>
                      <a:pt x="116396" y="193358"/>
                    </a:lnTo>
                    <a:cubicBezTo>
                      <a:pt x="115691" y="186189"/>
                      <a:pt x="109385" y="180899"/>
                      <a:pt x="102203" y="181451"/>
                    </a:cubicBezTo>
                    <a:lnTo>
                      <a:pt x="52292" y="181451"/>
                    </a:lnTo>
                    <a:cubicBezTo>
                      <a:pt x="24113" y="182091"/>
                      <a:pt x="728" y="159812"/>
                      <a:pt x="0" y="131636"/>
                    </a:cubicBezTo>
                    <a:lnTo>
                      <a:pt x="0" y="19050"/>
                    </a:lnTo>
                    <a:cubicBezTo>
                      <a:pt x="0" y="8529"/>
                      <a:pt x="8529" y="0"/>
                      <a:pt x="19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latin typeface="Huawei Sans" panose="020C0503030203020204" pitchFamily="34" charset="0"/>
                  <a:cs typeface="+mn-ea"/>
                  <a:sym typeface="+mn-lt"/>
                </a:endParaRPr>
              </a:p>
            </p:txBody>
          </p:sp>
          <p:sp>
            <p:nvSpPr>
              <p:cNvPr id="18" name="智能网卡INIC Intelligent NIC (iNIC)"/>
              <p:cNvSpPr/>
              <p:nvPr/>
            </p:nvSpPr>
            <p:spPr>
              <a:xfrm rot="16200000">
                <a:off x="1668946" y="3380843"/>
                <a:ext cx="330186" cy="286950"/>
              </a:xfrm>
              <a:custGeom>
                <a:avLst/>
                <a:gdLst>
                  <a:gd name="connsiteX0" fmla="*/ 213170 w 1137095"/>
                  <a:gd name="connsiteY0" fmla="*/ 652081 h 936308"/>
                  <a:gd name="connsiteX1" fmla="*/ 213170 w 1137095"/>
                  <a:gd name="connsiteY1" fmla="*/ 702278 h 936308"/>
                  <a:gd name="connsiteX2" fmla="*/ 508445 w 1137095"/>
                  <a:gd name="connsiteY2" fmla="*/ 702278 h 936308"/>
                  <a:gd name="connsiteX3" fmla="*/ 508445 w 1137095"/>
                  <a:gd name="connsiteY3" fmla="*/ 652081 h 936308"/>
                  <a:gd name="connsiteX4" fmla="*/ 213170 w 1137095"/>
                  <a:gd name="connsiteY4" fmla="*/ 596836 h 936308"/>
                  <a:gd name="connsiteX5" fmla="*/ 213170 w 1137095"/>
                  <a:gd name="connsiteY5" fmla="*/ 633031 h 936308"/>
                  <a:gd name="connsiteX6" fmla="*/ 508445 w 1137095"/>
                  <a:gd name="connsiteY6" fmla="*/ 633031 h 936308"/>
                  <a:gd name="connsiteX7" fmla="*/ 508445 w 1137095"/>
                  <a:gd name="connsiteY7" fmla="*/ 596836 h 936308"/>
                  <a:gd name="connsiteX8" fmla="*/ 213170 w 1137095"/>
                  <a:gd name="connsiteY8" fmla="*/ 541591 h 936308"/>
                  <a:gd name="connsiteX9" fmla="*/ 213170 w 1137095"/>
                  <a:gd name="connsiteY9" fmla="*/ 577786 h 936308"/>
                  <a:gd name="connsiteX10" fmla="*/ 508445 w 1137095"/>
                  <a:gd name="connsiteY10" fmla="*/ 577786 h 936308"/>
                  <a:gd name="connsiteX11" fmla="*/ 508445 w 1137095"/>
                  <a:gd name="connsiteY11" fmla="*/ 541591 h 936308"/>
                  <a:gd name="connsiteX12" fmla="*/ 213170 w 1137095"/>
                  <a:gd name="connsiteY12" fmla="*/ 486346 h 936308"/>
                  <a:gd name="connsiteX13" fmla="*/ 213170 w 1137095"/>
                  <a:gd name="connsiteY13" fmla="*/ 522541 h 936308"/>
                  <a:gd name="connsiteX14" fmla="*/ 508445 w 1137095"/>
                  <a:gd name="connsiteY14" fmla="*/ 522541 h 936308"/>
                  <a:gd name="connsiteX15" fmla="*/ 508445 w 1137095"/>
                  <a:gd name="connsiteY15" fmla="*/ 486346 h 936308"/>
                  <a:gd name="connsiteX16" fmla="*/ 213170 w 1137095"/>
                  <a:gd name="connsiteY16" fmla="*/ 431101 h 936308"/>
                  <a:gd name="connsiteX17" fmla="*/ 213170 w 1137095"/>
                  <a:gd name="connsiteY17" fmla="*/ 467296 h 936308"/>
                  <a:gd name="connsiteX18" fmla="*/ 508445 w 1137095"/>
                  <a:gd name="connsiteY18" fmla="*/ 467296 h 936308"/>
                  <a:gd name="connsiteX19" fmla="*/ 508445 w 1137095"/>
                  <a:gd name="connsiteY19" fmla="*/ 431101 h 936308"/>
                  <a:gd name="connsiteX20" fmla="*/ 213170 w 1137095"/>
                  <a:gd name="connsiteY20" fmla="*/ 375856 h 936308"/>
                  <a:gd name="connsiteX21" fmla="*/ 213170 w 1137095"/>
                  <a:gd name="connsiteY21" fmla="*/ 412051 h 936308"/>
                  <a:gd name="connsiteX22" fmla="*/ 508445 w 1137095"/>
                  <a:gd name="connsiteY22" fmla="*/ 412051 h 936308"/>
                  <a:gd name="connsiteX23" fmla="*/ 508445 w 1137095"/>
                  <a:gd name="connsiteY23" fmla="*/ 375856 h 936308"/>
                  <a:gd name="connsiteX24" fmla="*/ 1051370 w 1137095"/>
                  <a:gd name="connsiteY24" fmla="*/ 309181 h 936308"/>
                  <a:gd name="connsiteX25" fmla="*/ 1051370 w 1137095"/>
                  <a:gd name="connsiteY25" fmla="*/ 385381 h 936308"/>
                  <a:gd name="connsiteX26" fmla="*/ 1060895 w 1137095"/>
                  <a:gd name="connsiteY26" fmla="*/ 385381 h 936308"/>
                  <a:gd name="connsiteX27" fmla="*/ 1060895 w 1137095"/>
                  <a:gd name="connsiteY27" fmla="*/ 309181 h 936308"/>
                  <a:gd name="connsiteX28" fmla="*/ 213170 w 1137095"/>
                  <a:gd name="connsiteY28" fmla="*/ 309181 h 936308"/>
                  <a:gd name="connsiteX29" fmla="*/ 213170 w 1137095"/>
                  <a:gd name="connsiteY29" fmla="*/ 356806 h 936308"/>
                  <a:gd name="connsiteX30" fmla="*/ 508445 w 1137095"/>
                  <a:gd name="connsiteY30" fmla="*/ 356806 h 936308"/>
                  <a:gd name="connsiteX31" fmla="*/ 508445 w 1137095"/>
                  <a:gd name="connsiteY31" fmla="*/ 309181 h 936308"/>
                  <a:gd name="connsiteX32" fmla="*/ 1032320 w 1137095"/>
                  <a:gd name="connsiteY32" fmla="*/ 290131 h 936308"/>
                  <a:gd name="connsiteX33" fmla="*/ 1079945 w 1137095"/>
                  <a:gd name="connsiteY33" fmla="*/ 290131 h 936308"/>
                  <a:gd name="connsiteX34" fmla="*/ 1079945 w 1137095"/>
                  <a:gd name="connsiteY34" fmla="*/ 404431 h 936308"/>
                  <a:gd name="connsiteX35" fmla="*/ 1032320 w 1137095"/>
                  <a:gd name="connsiteY35" fmla="*/ 404431 h 936308"/>
                  <a:gd name="connsiteX36" fmla="*/ 194120 w 1137095"/>
                  <a:gd name="connsiteY36" fmla="*/ 290131 h 936308"/>
                  <a:gd name="connsiteX37" fmla="*/ 527495 w 1137095"/>
                  <a:gd name="connsiteY37" fmla="*/ 290131 h 936308"/>
                  <a:gd name="connsiteX38" fmla="*/ 527495 w 1137095"/>
                  <a:gd name="connsiteY38" fmla="*/ 721328 h 936308"/>
                  <a:gd name="connsiteX39" fmla="*/ 194120 w 1137095"/>
                  <a:gd name="connsiteY39" fmla="*/ 721328 h 936308"/>
                  <a:gd name="connsiteX40" fmla="*/ 988791 w 1137095"/>
                  <a:gd name="connsiteY40" fmla="*/ 283083 h 936308"/>
                  <a:gd name="connsiteX41" fmla="*/ 1010794 w 1137095"/>
                  <a:gd name="connsiteY41" fmla="*/ 305086 h 936308"/>
                  <a:gd name="connsiteX42" fmla="*/ 1004350 w 1137095"/>
                  <a:gd name="connsiteY42" fmla="*/ 320645 h 936308"/>
                  <a:gd name="connsiteX43" fmla="*/ 999078 w 1137095"/>
                  <a:gd name="connsiteY43" fmla="*/ 322828 h 936308"/>
                  <a:gd name="connsiteX44" fmla="*/ 999078 w 1137095"/>
                  <a:gd name="connsiteY44" fmla="*/ 680631 h 936308"/>
                  <a:gd name="connsiteX45" fmla="*/ 1004350 w 1137095"/>
                  <a:gd name="connsiteY45" fmla="*/ 682815 h 936308"/>
                  <a:gd name="connsiteX46" fmla="*/ 1010794 w 1137095"/>
                  <a:gd name="connsiteY46" fmla="*/ 698373 h 936308"/>
                  <a:gd name="connsiteX47" fmla="*/ 988791 w 1137095"/>
                  <a:gd name="connsiteY47" fmla="*/ 720375 h 936308"/>
                  <a:gd name="connsiteX48" fmla="*/ 966788 w 1137095"/>
                  <a:gd name="connsiteY48" fmla="*/ 698373 h 936308"/>
                  <a:gd name="connsiteX49" fmla="*/ 973232 w 1137095"/>
                  <a:gd name="connsiteY49" fmla="*/ 682815 h 936308"/>
                  <a:gd name="connsiteX50" fmla="*/ 978504 w 1137095"/>
                  <a:gd name="connsiteY50" fmla="*/ 680631 h 936308"/>
                  <a:gd name="connsiteX51" fmla="*/ 978504 w 1137095"/>
                  <a:gd name="connsiteY51" fmla="*/ 322828 h 936308"/>
                  <a:gd name="connsiteX52" fmla="*/ 973232 w 1137095"/>
                  <a:gd name="connsiteY52" fmla="*/ 320645 h 936308"/>
                  <a:gd name="connsiteX53" fmla="*/ 966788 w 1137095"/>
                  <a:gd name="connsiteY53" fmla="*/ 305086 h 936308"/>
                  <a:gd name="connsiteX54" fmla="*/ 988791 w 1137095"/>
                  <a:gd name="connsiteY54" fmla="*/ 283083 h 936308"/>
                  <a:gd name="connsiteX55" fmla="*/ 927641 w 1137095"/>
                  <a:gd name="connsiteY55" fmla="*/ 283083 h 936308"/>
                  <a:gd name="connsiteX56" fmla="*/ 949643 w 1137095"/>
                  <a:gd name="connsiteY56" fmla="*/ 305086 h 936308"/>
                  <a:gd name="connsiteX57" fmla="*/ 943199 w 1137095"/>
                  <a:gd name="connsiteY57" fmla="*/ 320645 h 936308"/>
                  <a:gd name="connsiteX58" fmla="*/ 937927 w 1137095"/>
                  <a:gd name="connsiteY58" fmla="*/ 322828 h 936308"/>
                  <a:gd name="connsiteX59" fmla="*/ 937927 w 1137095"/>
                  <a:gd name="connsiteY59" fmla="*/ 680631 h 936308"/>
                  <a:gd name="connsiteX60" fmla="*/ 943199 w 1137095"/>
                  <a:gd name="connsiteY60" fmla="*/ 682815 h 936308"/>
                  <a:gd name="connsiteX61" fmla="*/ 949643 w 1137095"/>
                  <a:gd name="connsiteY61" fmla="*/ 698373 h 936308"/>
                  <a:gd name="connsiteX62" fmla="*/ 927641 w 1137095"/>
                  <a:gd name="connsiteY62" fmla="*/ 720375 h 936308"/>
                  <a:gd name="connsiteX63" fmla="*/ 905638 w 1137095"/>
                  <a:gd name="connsiteY63" fmla="*/ 698373 h 936308"/>
                  <a:gd name="connsiteX64" fmla="*/ 912082 w 1137095"/>
                  <a:gd name="connsiteY64" fmla="*/ 682815 h 936308"/>
                  <a:gd name="connsiteX65" fmla="*/ 917353 w 1137095"/>
                  <a:gd name="connsiteY65" fmla="*/ 680632 h 936308"/>
                  <a:gd name="connsiteX66" fmla="*/ 917353 w 1137095"/>
                  <a:gd name="connsiteY66" fmla="*/ 322828 h 936308"/>
                  <a:gd name="connsiteX67" fmla="*/ 912082 w 1137095"/>
                  <a:gd name="connsiteY67" fmla="*/ 320645 h 936308"/>
                  <a:gd name="connsiteX68" fmla="*/ 905638 w 1137095"/>
                  <a:gd name="connsiteY68" fmla="*/ 305086 h 936308"/>
                  <a:gd name="connsiteX69" fmla="*/ 927641 w 1137095"/>
                  <a:gd name="connsiteY69" fmla="*/ 283083 h 936308"/>
                  <a:gd name="connsiteX70" fmla="*/ 866490 w 1137095"/>
                  <a:gd name="connsiteY70" fmla="*/ 283083 h 936308"/>
                  <a:gd name="connsiteX71" fmla="*/ 888492 w 1137095"/>
                  <a:gd name="connsiteY71" fmla="*/ 305086 h 936308"/>
                  <a:gd name="connsiteX72" fmla="*/ 882048 w 1137095"/>
                  <a:gd name="connsiteY72" fmla="*/ 320645 h 936308"/>
                  <a:gd name="connsiteX73" fmla="*/ 877158 w 1137095"/>
                  <a:gd name="connsiteY73" fmla="*/ 322670 h 936308"/>
                  <a:gd name="connsiteX74" fmla="*/ 877158 w 1137095"/>
                  <a:gd name="connsiteY74" fmla="*/ 680789 h 936308"/>
                  <a:gd name="connsiteX75" fmla="*/ 882048 w 1137095"/>
                  <a:gd name="connsiteY75" fmla="*/ 682815 h 936308"/>
                  <a:gd name="connsiteX76" fmla="*/ 888492 w 1137095"/>
                  <a:gd name="connsiteY76" fmla="*/ 698373 h 936308"/>
                  <a:gd name="connsiteX77" fmla="*/ 866490 w 1137095"/>
                  <a:gd name="connsiteY77" fmla="*/ 720375 h 936308"/>
                  <a:gd name="connsiteX78" fmla="*/ 844487 w 1137095"/>
                  <a:gd name="connsiteY78" fmla="*/ 698373 h 936308"/>
                  <a:gd name="connsiteX79" fmla="*/ 850931 w 1137095"/>
                  <a:gd name="connsiteY79" fmla="*/ 682815 h 936308"/>
                  <a:gd name="connsiteX80" fmla="*/ 856488 w 1137095"/>
                  <a:gd name="connsiteY80" fmla="*/ 680513 h 936308"/>
                  <a:gd name="connsiteX81" fmla="*/ 856488 w 1137095"/>
                  <a:gd name="connsiteY81" fmla="*/ 322946 h 936308"/>
                  <a:gd name="connsiteX82" fmla="*/ 850932 w 1137095"/>
                  <a:gd name="connsiteY82" fmla="*/ 320645 h 936308"/>
                  <a:gd name="connsiteX83" fmla="*/ 844487 w 1137095"/>
                  <a:gd name="connsiteY83" fmla="*/ 305086 h 936308"/>
                  <a:gd name="connsiteX84" fmla="*/ 866490 w 1137095"/>
                  <a:gd name="connsiteY84" fmla="*/ 283083 h 936308"/>
                  <a:gd name="connsiteX85" fmla="*/ 798196 w 1137095"/>
                  <a:gd name="connsiteY85" fmla="*/ 283083 h 936308"/>
                  <a:gd name="connsiteX86" fmla="*/ 820199 w 1137095"/>
                  <a:gd name="connsiteY86" fmla="*/ 305086 h 936308"/>
                  <a:gd name="connsiteX87" fmla="*/ 813754 w 1137095"/>
                  <a:gd name="connsiteY87" fmla="*/ 320645 h 936308"/>
                  <a:gd name="connsiteX88" fmla="*/ 808578 w 1137095"/>
                  <a:gd name="connsiteY88" fmla="*/ 322789 h 936308"/>
                  <a:gd name="connsiteX89" fmla="*/ 808578 w 1137095"/>
                  <a:gd name="connsiteY89" fmla="*/ 680671 h 936308"/>
                  <a:gd name="connsiteX90" fmla="*/ 813754 w 1137095"/>
                  <a:gd name="connsiteY90" fmla="*/ 682815 h 936308"/>
                  <a:gd name="connsiteX91" fmla="*/ 820199 w 1137095"/>
                  <a:gd name="connsiteY91" fmla="*/ 698373 h 936308"/>
                  <a:gd name="connsiteX92" fmla="*/ 798196 w 1137095"/>
                  <a:gd name="connsiteY92" fmla="*/ 720375 h 936308"/>
                  <a:gd name="connsiteX93" fmla="*/ 776193 w 1137095"/>
                  <a:gd name="connsiteY93" fmla="*/ 698373 h 936308"/>
                  <a:gd name="connsiteX94" fmla="*/ 782637 w 1137095"/>
                  <a:gd name="connsiteY94" fmla="*/ 682815 h 936308"/>
                  <a:gd name="connsiteX95" fmla="*/ 787908 w 1137095"/>
                  <a:gd name="connsiteY95" fmla="*/ 680632 h 936308"/>
                  <a:gd name="connsiteX96" fmla="*/ 787908 w 1137095"/>
                  <a:gd name="connsiteY96" fmla="*/ 322828 h 936308"/>
                  <a:gd name="connsiteX97" fmla="*/ 782637 w 1137095"/>
                  <a:gd name="connsiteY97" fmla="*/ 320645 h 936308"/>
                  <a:gd name="connsiteX98" fmla="*/ 776193 w 1137095"/>
                  <a:gd name="connsiteY98" fmla="*/ 305086 h 936308"/>
                  <a:gd name="connsiteX99" fmla="*/ 798196 w 1137095"/>
                  <a:gd name="connsiteY99" fmla="*/ 283083 h 936308"/>
                  <a:gd name="connsiteX100" fmla="*/ 737141 w 1137095"/>
                  <a:gd name="connsiteY100" fmla="*/ 283083 h 936308"/>
                  <a:gd name="connsiteX101" fmla="*/ 759143 w 1137095"/>
                  <a:gd name="connsiteY101" fmla="*/ 305086 h 936308"/>
                  <a:gd name="connsiteX102" fmla="*/ 752699 w 1137095"/>
                  <a:gd name="connsiteY102" fmla="*/ 320645 h 936308"/>
                  <a:gd name="connsiteX103" fmla="*/ 747427 w 1137095"/>
                  <a:gd name="connsiteY103" fmla="*/ 322828 h 936308"/>
                  <a:gd name="connsiteX104" fmla="*/ 747427 w 1137095"/>
                  <a:gd name="connsiteY104" fmla="*/ 680631 h 936308"/>
                  <a:gd name="connsiteX105" fmla="*/ 752699 w 1137095"/>
                  <a:gd name="connsiteY105" fmla="*/ 682815 h 936308"/>
                  <a:gd name="connsiteX106" fmla="*/ 759143 w 1137095"/>
                  <a:gd name="connsiteY106" fmla="*/ 698373 h 936308"/>
                  <a:gd name="connsiteX107" fmla="*/ 737141 w 1137095"/>
                  <a:gd name="connsiteY107" fmla="*/ 720375 h 936308"/>
                  <a:gd name="connsiteX108" fmla="*/ 715138 w 1137095"/>
                  <a:gd name="connsiteY108" fmla="*/ 698373 h 936308"/>
                  <a:gd name="connsiteX109" fmla="*/ 721583 w 1137095"/>
                  <a:gd name="connsiteY109" fmla="*/ 682815 h 936308"/>
                  <a:gd name="connsiteX110" fmla="*/ 726853 w 1137095"/>
                  <a:gd name="connsiteY110" fmla="*/ 680632 h 936308"/>
                  <a:gd name="connsiteX111" fmla="*/ 726853 w 1137095"/>
                  <a:gd name="connsiteY111" fmla="*/ 322828 h 936308"/>
                  <a:gd name="connsiteX112" fmla="*/ 721583 w 1137095"/>
                  <a:gd name="connsiteY112" fmla="*/ 320645 h 936308"/>
                  <a:gd name="connsiteX113" fmla="*/ 715138 w 1137095"/>
                  <a:gd name="connsiteY113" fmla="*/ 305086 h 936308"/>
                  <a:gd name="connsiteX114" fmla="*/ 737141 w 1137095"/>
                  <a:gd name="connsiteY114" fmla="*/ 283083 h 936308"/>
                  <a:gd name="connsiteX115" fmla="*/ 675990 w 1137095"/>
                  <a:gd name="connsiteY115" fmla="*/ 283083 h 936308"/>
                  <a:gd name="connsiteX116" fmla="*/ 697992 w 1137095"/>
                  <a:gd name="connsiteY116" fmla="*/ 305086 h 936308"/>
                  <a:gd name="connsiteX117" fmla="*/ 691548 w 1137095"/>
                  <a:gd name="connsiteY117" fmla="*/ 320645 h 936308"/>
                  <a:gd name="connsiteX118" fmla="*/ 686562 w 1137095"/>
                  <a:gd name="connsiteY118" fmla="*/ 322710 h 936308"/>
                  <a:gd name="connsiteX119" fmla="*/ 686562 w 1137095"/>
                  <a:gd name="connsiteY119" fmla="*/ 680749 h 936308"/>
                  <a:gd name="connsiteX120" fmla="*/ 691548 w 1137095"/>
                  <a:gd name="connsiteY120" fmla="*/ 682815 h 936308"/>
                  <a:gd name="connsiteX121" fmla="*/ 697992 w 1137095"/>
                  <a:gd name="connsiteY121" fmla="*/ 698373 h 936308"/>
                  <a:gd name="connsiteX122" fmla="*/ 675990 w 1137095"/>
                  <a:gd name="connsiteY122" fmla="*/ 720375 h 936308"/>
                  <a:gd name="connsiteX123" fmla="*/ 653987 w 1137095"/>
                  <a:gd name="connsiteY123" fmla="*/ 698373 h 936308"/>
                  <a:gd name="connsiteX124" fmla="*/ 660432 w 1137095"/>
                  <a:gd name="connsiteY124" fmla="*/ 682815 h 936308"/>
                  <a:gd name="connsiteX125" fmla="*/ 665988 w 1137095"/>
                  <a:gd name="connsiteY125" fmla="*/ 680513 h 936308"/>
                  <a:gd name="connsiteX126" fmla="*/ 665988 w 1137095"/>
                  <a:gd name="connsiteY126" fmla="*/ 322946 h 936308"/>
                  <a:gd name="connsiteX127" fmla="*/ 660432 w 1137095"/>
                  <a:gd name="connsiteY127" fmla="*/ 320645 h 936308"/>
                  <a:gd name="connsiteX128" fmla="*/ 653987 w 1137095"/>
                  <a:gd name="connsiteY128" fmla="*/ 305086 h 936308"/>
                  <a:gd name="connsiteX129" fmla="*/ 675990 w 1137095"/>
                  <a:gd name="connsiteY129" fmla="*/ 283083 h 936308"/>
                  <a:gd name="connsiteX130" fmla="*/ 614935 w 1137095"/>
                  <a:gd name="connsiteY130" fmla="*/ 283083 h 936308"/>
                  <a:gd name="connsiteX131" fmla="*/ 636938 w 1137095"/>
                  <a:gd name="connsiteY131" fmla="*/ 305086 h 936308"/>
                  <a:gd name="connsiteX132" fmla="*/ 630494 w 1137095"/>
                  <a:gd name="connsiteY132" fmla="*/ 320645 h 936308"/>
                  <a:gd name="connsiteX133" fmla="*/ 625221 w 1137095"/>
                  <a:gd name="connsiteY133" fmla="*/ 322829 h 936308"/>
                  <a:gd name="connsiteX134" fmla="*/ 625221 w 1137095"/>
                  <a:gd name="connsiteY134" fmla="*/ 680631 h 936308"/>
                  <a:gd name="connsiteX135" fmla="*/ 630494 w 1137095"/>
                  <a:gd name="connsiteY135" fmla="*/ 682815 h 936308"/>
                  <a:gd name="connsiteX136" fmla="*/ 636938 w 1137095"/>
                  <a:gd name="connsiteY136" fmla="*/ 698373 h 936308"/>
                  <a:gd name="connsiteX137" fmla="*/ 614935 w 1137095"/>
                  <a:gd name="connsiteY137" fmla="*/ 720375 h 936308"/>
                  <a:gd name="connsiteX138" fmla="*/ 592932 w 1137095"/>
                  <a:gd name="connsiteY138" fmla="*/ 698373 h 936308"/>
                  <a:gd name="connsiteX139" fmla="*/ 599377 w 1137095"/>
                  <a:gd name="connsiteY139" fmla="*/ 682815 h 936308"/>
                  <a:gd name="connsiteX140" fmla="*/ 604647 w 1137095"/>
                  <a:gd name="connsiteY140" fmla="*/ 680632 h 936308"/>
                  <a:gd name="connsiteX141" fmla="*/ 604647 w 1137095"/>
                  <a:gd name="connsiteY141" fmla="*/ 322828 h 936308"/>
                  <a:gd name="connsiteX142" fmla="*/ 599377 w 1137095"/>
                  <a:gd name="connsiteY142" fmla="*/ 320645 h 936308"/>
                  <a:gd name="connsiteX143" fmla="*/ 592932 w 1137095"/>
                  <a:gd name="connsiteY143" fmla="*/ 305086 h 936308"/>
                  <a:gd name="connsiteX144" fmla="*/ 614935 w 1137095"/>
                  <a:gd name="connsiteY144" fmla="*/ 283083 h 936308"/>
                  <a:gd name="connsiteX145" fmla="*/ 58484 w 1137095"/>
                  <a:gd name="connsiteY145" fmla="*/ 216027 h 936308"/>
                  <a:gd name="connsiteX146" fmla="*/ 77534 w 1137095"/>
                  <a:gd name="connsiteY146" fmla="*/ 235077 h 936308"/>
                  <a:gd name="connsiteX147" fmla="*/ 77534 w 1137095"/>
                  <a:gd name="connsiteY147" fmla="*/ 755047 h 936308"/>
                  <a:gd name="connsiteX148" fmla="*/ 58484 w 1137095"/>
                  <a:gd name="connsiteY148" fmla="*/ 774097 h 936308"/>
                  <a:gd name="connsiteX149" fmla="*/ 39434 w 1137095"/>
                  <a:gd name="connsiteY149" fmla="*/ 755047 h 936308"/>
                  <a:gd name="connsiteX150" fmla="*/ 39434 w 1137095"/>
                  <a:gd name="connsiteY150" fmla="*/ 235077 h 936308"/>
                  <a:gd name="connsiteX151" fmla="*/ 58484 w 1137095"/>
                  <a:gd name="connsiteY151" fmla="*/ 216027 h 936308"/>
                  <a:gd name="connsiteX152" fmla="*/ 19050 w 1137095"/>
                  <a:gd name="connsiteY152" fmla="*/ 0 h 936308"/>
                  <a:gd name="connsiteX153" fmla="*/ 38100 w 1137095"/>
                  <a:gd name="connsiteY153" fmla="*/ 19050 h 936308"/>
                  <a:gd name="connsiteX154" fmla="*/ 38100 w 1137095"/>
                  <a:gd name="connsiteY154" fmla="*/ 131636 h 936308"/>
                  <a:gd name="connsiteX155" fmla="*/ 52292 w 1137095"/>
                  <a:gd name="connsiteY155" fmla="*/ 143542 h 936308"/>
                  <a:gd name="connsiteX156" fmla="*/ 102203 w 1137095"/>
                  <a:gd name="connsiteY156" fmla="*/ 143542 h 936308"/>
                  <a:gd name="connsiteX157" fmla="*/ 154496 w 1137095"/>
                  <a:gd name="connsiteY157" fmla="*/ 193548 h 936308"/>
                  <a:gd name="connsiteX158" fmla="*/ 154496 w 1137095"/>
                  <a:gd name="connsiteY158" fmla="*/ 216027 h 936308"/>
                  <a:gd name="connsiteX159" fmla="*/ 1098995 w 1137095"/>
                  <a:gd name="connsiteY159" fmla="*/ 216027 h 936308"/>
                  <a:gd name="connsiteX160" fmla="*/ 1098995 w 1137095"/>
                  <a:gd name="connsiteY160" fmla="*/ 118776 h 936308"/>
                  <a:gd name="connsiteX161" fmla="*/ 1118045 w 1137095"/>
                  <a:gd name="connsiteY161" fmla="*/ 99726 h 936308"/>
                  <a:gd name="connsiteX162" fmla="*/ 1137095 w 1137095"/>
                  <a:gd name="connsiteY162" fmla="*/ 118776 h 936308"/>
                  <a:gd name="connsiteX163" fmla="*/ 1137095 w 1137095"/>
                  <a:gd name="connsiteY163" fmla="*/ 235077 h 936308"/>
                  <a:gd name="connsiteX164" fmla="*/ 1137095 w 1137095"/>
                  <a:gd name="connsiteY164" fmla="*/ 638746 h 936308"/>
                  <a:gd name="connsiteX165" fmla="*/ 1137095 w 1137095"/>
                  <a:gd name="connsiteY165" fmla="*/ 829818 h 936308"/>
                  <a:gd name="connsiteX166" fmla="*/ 1118045 w 1137095"/>
                  <a:gd name="connsiteY166" fmla="*/ 848868 h 936308"/>
                  <a:gd name="connsiteX167" fmla="*/ 989253 w 1137095"/>
                  <a:gd name="connsiteY167" fmla="*/ 848868 h 936308"/>
                  <a:gd name="connsiteX168" fmla="*/ 982366 w 1137095"/>
                  <a:gd name="connsiteY168" fmla="*/ 865494 h 936308"/>
                  <a:gd name="connsiteX169" fmla="*/ 948690 w 1137095"/>
                  <a:gd name="connsiteY169" fmla="*/ 879443 h 936308"/>
                  <a:gd name="connsiteX170" fmla="*/ 901065 w 1137095"/>
                  <a:gd name="connsiteY170" fmla="*/ 831818 h 936308"/>
                  <a:gd name="connsiteX171" fmla="*/ 948690 w 1137095"/>
                  <a:gd name="connsiteY171" fmla="*/ 784193 h 936308"/>
                  <a:gd name="connsiteX172" fmla="*/ 982366 w 1137095"/>
                  <a:gd name="connsiteY172" fmla="*/ 798142 h 936308"/>
                  <a:gd name="connsiteX173" fmla="*/ 987596 w 1137095"/>
                  <a:gd name="connsiteY173" fmla="*/ 810768 h 936308"/>
                  <a:gd name="connsiteX174" fmla="*/ 1098995 w 1137095"/>
                  <a:gd name="connsiteY174" fmla="*/ 810768 h 936308"/>
                  <a:gd name="connsiteX175" fmla="*/ 1098995 w 1137095"/>
                  <a:gd name="connsiteY175" fmla="*/ 638746 h 936308"/>
                  <a:gd name="connsiteX176" fmla="*/ 1098995 w 1137095"/>
                  <a:gd name="connsiteY176" fmla="*/ 254127 h 936308"/>
                  <a:gd name="connsiteX177" fmla="*/ 154496 w 1137095"/>
                  <a:gd name="connsiteY177" fmla="*/ 254127 h 936308"/>
                  <a:gd name="connsiteX178" fmla="*/ 154496 w 1137095"/>
                  <a:gd name="connsiteY178" fmla="*/ 814006 h 936308"/>
                  <a:gd name="connsiteX179" fmla="*/ 508445 w 1137095"/>
                  <a:gd name="connsiteY179" fmla="*/ 814006 h 936308"/>
                  <a:gd name="connsiteX180" fmla="*/ 508445 w 1137095"/>
                  <a:gd name="connsiteY180" fmla="*/ 775906 h 936308"/>
                  <a:gd name="connsiteX181" fmla="*/ 622745 w 1137095"/>
                  <a:gd name="connsiteY181" fmla="*/ 775906 h 936308"/>
                  <a:gd name="connsiteX182" fmla="*/ 622745 w 1137095"/>
                  <a:gd name="connsiteY182" fmla="*/ 814006 h 936308"/>
                  <a:gd name="connsiteX183" fmla="*/ 736993 w 1137095"/>
                  <a:gd name="connsiteY183" fmla="*/ 814006 h 936308"/>
                  <a:gd name="connsiteX184" fmla="*/ 743564 w 1137095"/>
                  <a:gd name="connsiteY184" fmla="*/ 798142 h 936308"/>
                  <a:gd name="connsiteX185" fmla="*/ 777240 w 1137095"/>
                  <a:gd name="connsiteY185" fmla="*/ 784193 h 936308"/>
                  <a:gd name="connsiteX186" fmla="*/ 824865 w 1137095"/>
                  <a:gd name="connsiteY186" fmla="*/ 831818 h 936308"/>
                  <a:gd name="connsiteX187" fmla="*/ 777240 w 1137095"/>
                  <a:gd name="connsiteY187" fmla="*/ 879443 h 936308"/>
                  <a:gd name="connsiteX188" fmla="*/ 743564 w 1137095"/>
                  <a:gd name="connsiteY188" fmla="*/ 865494 h 936308"/>
                  <a:gd name="connsiteX189" fmla="*/ 738018 w 1137095"/>
                  <a:gd name="connsiteY189" fmla="*/ 852106 h 936308"/>
                  <a:gd name="connsiteX190" fmla="*/ 584645 w 1137095"/>
                  <a:gd name="connsiteY190" fmla="*/ 852106 h 936308"/>
                  <a:gd name="connsiteX191" fmla="*/ 584645 w 1137095"/>
                  <a:gd name="connsiteY191" fmla="*/ 814006 h 936308"/>
                  <a:gd name="connsiteX192" fmla="*/ 546545 w 1137095"/>
                  <a:gd name="connsiteY192" fmla="*/ 814006 h 936308"/>
                  <a:gd name="connsiteX193" fmla="*/ 546545 w 1137095"/>
                  <a:gd name="connsiteY193" fmla="*/ 852106 h 936308"/>
                  <a:gd name="connsiteX194" fmla="*/ 154496 w 1137095"/>
                  <a:gd name="connsiteY194" fmla="*/ 852106 h 936308"/>
                  <a:gd name="connsiteX195" fmla="*/ 154496 w 1137095"/>
                  <a:gd name="connsiteY195" fmla="*/ 917448 h 936308"/>
                  <a:gd name="connsiteX196" fmla="*/ 135446 w 1137095"/>
                  <a:gd name="connsiteY196" fmla="*/ 936308 h 936308"/>
                  <a:gd name="connsiteX197" fmla="*/ 116396 w 1137095"/>
                  <a:gd name="connsiteY197" fmla="*/ 917258 h 936308"/>
                  <a:gd name="connsiteX198" fmla="*/ 116396 w 1137095"/>
                  <a:gd name="connsiteY198" fmla="*/ 193358 h 936308"/>
                  <a:gd name="connsiteX199" fmla="*/ 102203 w 1137095"/>
                  <a:gd name="connsiteY199" fmla="*/ 181451 h 936308"/>
                  <a:gd name="connsiteX200" fmla="*/ 52292 w 1137095"/>
                  <a:gd name="connsiteY200" fmla="*/ 181451 h 936308"/>
                  <a:gd name="connsiteX201" fmla="*/ 0 w 1137095"/>
                  <a:gd name="connsiteY201" fmla="*/ 131636 h 936308"/>
                  <a:gd name="connsiteX202" fmla="*/ 0 w 1137095"/>
                  <a:gd name="connsiteY202" fmla="*/ 19050 h 936308"/>
                  <a:gd name="connsiteX203" fmla="*/ 19050 w 1137095"/>
                  <a:gd name="connsiteY203"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137095" h="936308">
                    <a:moveTo>
                      <a:pt x="213170" y="652081"/>
                    </a:moveTo>
                    <a:lnTo>
                      <a:pt x="213170" y="702278"/>
                    </a:lnTo>
                    <a:lnTo>
                      <a:pt x="508445" y="702278"/>
                    </a:lnTo>
                    <a:lnTo>
                      <a:pt x="508445" y="652081"/>
                    </a:lnTo>
                    <a:close/>
                    <a:moveTo>
                      <a:pt x="213170" y="596836"/>
                    </a:moveTo>
                    <a:lnTo>
                      <a:pt x="213170" y="633031"/>
                    </a:lnTo>
                    <a:lnTo>
                      <a:pt x="508445" y="633031"/>
                    </a:lnTo>
                    <a:lnTo>
                      <a:pt x="508445" y="596836"/>
                    </a:lnTo>
                    <a:close/>
                    <a:moveTo>
                      <a:pt x="213170" y="541591"/>
                    </a:moveTo>
                    <a:lnTo>
                      <a:pt x="213170" y="577786"/>
                    </a:lnTo>
                    <a:lnTo>
                      <a:pt x="508445" y="577786"/>
                    </a:lnTo>
                    <a:lnTo>
                      <a:pt x="508445" y="541591"/>
                    </a:lnTo>
                    <a:close/>
                    <a:moveTo>
                      <a:pt x="213170" y="486346"/>
                    </a:moveTo>
                    <a:lnTo>
                      <a:pt x="213170" y="522541"/>
                    </a:lnTo>
                    <a:lnTo>
                      <a:pt x="508445" y="522541"/>
                    </a:lnTo>
                    <a:lnTo>
                      <a:pt x="508445" y="486346"/>
                    </a:lnTo>
                    <a:close/>
                    <a:moveTo>
                      <a:pt x="213170" y="431101"/>
                    </a:moveTo>
                    <a:lnTo>
                      <a:pt x="213170" y="467296"/>
                    </a:lnTo>
                    <a:lnTo>
                      <a:pt x="508445" y="467296"/>
                    </a:lnTo>
                    <a:lnTo>
                      <a:pt x="508445" y="431101"/>
                    </a:lnTo>
                    <a:close/>
                    <a:moveTo>
                      <a:pt x="213170" y="375856"/>
                    </a:moveTo>
                    <a:lnTo>
                      <a:pt x="213170" y="412051"/>
                    </a:lnTo>
                    <a:lnTo>
                      <a:pt x="508445" y="412051"/>
                    </a:lnTo>
                    <a:lnTo>
                      <a:pt x="508445" y="375856"/>
                    </a:lnTo>
                    <a:close/>
                    <a:moveTo>
                      <a:pt x="1051370" y="309181"/>
                    </a:moveTo>
                    <a:lnTo>
                      <a:pt x="1051370" y="385381"/>
                    </a:lnTo>
                    <a:lnTo>
                      <a:pt x="1060895" y="385381"/>
                    </a:lnTo>
                    <a:lnTo>
                      <a:pt x="1060895" y="309181"/>
                    </a:lnTo>
                    <a:close/>
                    <a:moveTo>
                      <a:pt x="213170" y="309181"/>
                    </a:moveTo>
                    <a:lnTo>
                      <a:pt x="213170" y="356806"/>
                    </a:lnTo>
                    <a:lnTo>
                      <a:pt x="508445" y="356806"/>
                    </a:lnTo>
                    <a:lnTo>
                      <a:pt x="508445" y="309181"/>
                    </a:lnTo>
                    <a:close/>
                    <a:moveTo>
                      <a:pt x="1032320" y="290131"/>
                    </a:moveTo>
                    <a:lnTo>
                      <a:pt x="1079945" y="290131"/>
                    </a:lnTo>
                    <a:lnTo>
                      <a:pt x="1079945" y="404431"/>
                    </a:lnTo>
                    <a:lnTo>
                      <a:pt x="1032320" y="404431"/>
                    </a:lnTo>
                    <a:close/>
                    <a:moveTo>
                      <a:pt x="194120" y="290131"/>
                    </a:moveTo>
                    <a:lnTo>
                      <a:pt x="527495" y="290131"/>
                    </a:lnTo>
                    <a:lnTo>
                      <a:pt x="527495" y="721328"/>
                    </a:lnTo>
                    <a:lnTo>
                      <a:pt x="194120" y="721328"/>
                    </a:lnTo>
                    <a:close/>
                    <a:moveTo>
                      <a:pt x="988791" y="283083"/>
                    </a:moveTo>
                    <a:cubicBezTo>
                      <a:pt x="1000943" y="283083"/>
                      <a:pt x="1010794" y="292934"/>
                      <a:pt x="1010794" y="305086"/>
                    </a:cubicBezTo>
                    <a:cubicBezTo>
                      <a:pt x="1010794" y="311162"/>
                      <a:pt x="1008331" y="316663"/>
                      <a:pt x="1004350" y="320645"/>
                    </a:cubicBezTo>
                    <a:lnTo>
                      <a:pt x="999078" y="322828"/>
                    </a:lnTo>
                    <a:lnTo>
                      <a:pt x="999078" y="680631"/>
                    </a:lnTo>
                    <a:lnTo>
                      <a:pt x="1004350" y="682815"/>
                    </a:lnTo>
                    <a:cubicBezTo>
                      <a:pt x="1008331" y="686796"/>
                      <a:pt x="1010794" y="692297"/>
                      <a:pt x="1010794" y="698373"/>
                    </a:cubicBezTo>
                    <a:cubicBezTo>
                      <a:pt x="1010794" y="710525"/>
                      <a:pt x="1000943" y="720375"/>
                      <a:pt x="988791" y="720375"/>
                    </a:cubicBezTo>
                    <a:cubicBezTo>
                      <a:pt x="976639" y="720375"/>
                      <a:pt x="966788" y="710524"/>
                      <a:pt x="966788" y="698373"/>
                    </a:cubicBezTo>
                    <a:cubicBezTo>
                      <a:pt x="966788" y="692297"/>
                      <a:pt x="969251" y="686796"/>
                      <a:pt x="973232" y="682815"/>
                    </a:cubicBezTo>
                    <a:lnTo>
                      <a:pt x="978504" y="680631"/>
                    </a:lnTo>
                    <a:lnTo>
                      <a:pt x="978504" y="322828"/>
                    </a:lnTo>
                    <a:lnTo>
                      <a:pt x="973232" y="320645"/>
                    </a:lnTo>
                    <a:cubicBezTo>
                      <a:pt x="969251" y="316663"/>
                      <a:pt x="966788" y="311162"/>
                      <a:pt x="966788" y="305086"/>
                    </a:cubicBezTo>
                    <a:cubicBezTo>
                      <a:pt x="966788" y="292934"/>
                      <a:pt x="976639" y="283083"/>
                      <a:pt x="988791" y="283083"/>
                    </a:cubicBezTo>
                    <a:close/>
                    <a:moveTo>
                      <a:pt x="927641" y="283083"/>
                    </a:moveTo>
                    <a:cubicBezTo>
                      <a:pt x="939793" y="283083"/>
                      <a:pt x="949643" y="292934"/>
                      <a:pt x="949643" y="305086"/>
                    </a:cubicBezTo>
                    <a:cubicBezTo>
                      <a:pt x="949643" y="311162"/>
                      <a:pt x="947180" y="316663"/>
                      <a:pt x="943199" y="320645"/>
                    </a:cubicBezTo>
                    <a:lnTo>
                      <a:pt x="937927" y="322828"/>
                    </a:lnTo>
                    <a:lnTo>
                      <a:pt x="937927" y="680631"/>
                    </a:lnTo>
                    <a:lnTo>
                      <a:pt x="943199" y="682815"/>
                    </a:lnTo>
                    <a:cubicBezTo>
                      <a:pt x="947180" y="686796"/>
                      <a:pt x="949643" y="692297"/>
                      <a:pt x="949643" y="698373"/>
                    </a:cubicBezTo>
                    <a:cubicBezTo>
                      <a:pt x="949643" y="710525"/>
                      <a:pt x="939792" y="720375"/>
                      <a:pt x="927641" y="720375"/>
                    </a:cubicBezTo>
                    <a:cubicBezTo>
                      <a:pt x="915489" y="720375"/>
                      <a:pt x="905638" y="710524"/>
                      <a:pt x="905638" y="698373"/>
                    </a:cubicBezTo>
                    <a:cubicBezTo>
                      <a:pt x="905638" y="692297"/>
                      <a:pt x="908101" y="686796"/>
                      <a:pt x="912082" y="682815"/>
                    </a:cubicBezTo>
                    <a:lnTo>
                      <a:pt x="917353" y="680632"/>
                    </a:lnTo>
                    <a:lnTo>
                      <a:pt x="917353" y="322828"/>
                    </a:lnTo>
                    <a:lnTo>
                      <a:pt x="912082" y="320645"/>
                    </a:lnTo>
                    <a:cubicBezTo>
                      <a:pt x="908101" y="316663"/>
                      <a:pt x="905638" y="311162"/>
                      <a:pt x="905638" y="305086"/>
                    </a:cubicBezTo>
                    <a:cubicBezTo>
                      <a:pt x="905638" y="292934"/>
                      <a:pt x="915489" y="283083"/>
                      <a:pt x="927641" y="283083"/>
                    </a:cubicBezTo>
                    <a:close/>
                    <a:moveTo>
                      <a:pt x="866490" y="283083"/>
                    </a:moveTo>
                    <a:cubicBezTo>
                      <a:pt x="878642" y="283083"/>
                      <a:pt x="888492" y="292934"/>
                      <a:pt x="888492" y="305086"/>
                    </a:cubicBezTo>
                    <a:cubicBezTo>
                      <a:pt x="888492" y="311162"/>
                      <a:pt x="886029" y="316663"/>
                      <a:pt x="882048" y="320645"/>
                    </a:cubicBezTo>
                    <a:lnTo>
                      <a:pt x="877158" y="322670"/>
                    </a:lnTo>
                    <a:lnTo>
                      <a:pt x="877158" y="680789"/>
                    </a:lnTo>
                    <a:lnTo>
                      <a:pt x="882048" y="682815"/>
                    </a:lnTo>
                    <a:cubicBezTo>
                      <a:pt x="886029" y="686796"/>
                      <a:pt x="888492" y="692297"/>
                      <a:pt x="888492" y="698373"/>
                    </a:cubicBezTo>
                    <a:cubicBezTo>
                      <a:pt x="888492" y="710525"/>
                      <a:pt x="878641" y="720375"/>
                      <a:pt x="866490" y="720375"/>
                    </a:cubicBezTo>
                    <a:cubicBezTo>
                      <a:pt x="854338" y="720375"/>
                      <a:pt x="844487" y="710524"/>
                      <a:pt x="844487" y="698373"/>
                    </a:cubicBezTo>
                    <a:cubicBezTo>
                      <a:pt x="844487" y="692297"/>
                      <a:pt x="846950" y="686796"/>
                      <a:pt x="850931" y="682815"/>
                    </a:cubicBezTo>
                    <a:lnTo>
                      <a:pt x="856488" y="680513"/>
                    </a:lnTo>
                    <a:lnTo>
                      <a:pt x="856488" y="322946"/>
                    </a:lnTo>
                    <a:lnTo>
                      <a:pt x="850932" y="320645"/>
                    </a:lnTo>
                    <a:cubicBezTo>
                      <a:pt x="846950" y="316663"/>
                      <a:pt x="844487" y="311162"/>
                      <a:pt x="844487" y="305086"/>
                    </a:cubicBezTo>
                    <a:cubicBezTo>
                      <a:pt x="844487" y="292934"/>
                      <a:pt x="854338" y="283083"/>
                      <a:pt x="866490" y="283083"/>
                    </a:cubicBezTo>
                    <a:close/>
                    <a:moveTo>
                      <a:pt x="798196" y="283083"/>
                    </a:moveTo>
                    <a:cubicBezTo>
                      <a:pt x="810348" y="283083"/>
                      <a:pt x="820199" y="292934"/>
                      <a:pt x="820199" y="305086"/>
                    </a:cubicBezTo>
                    <a:cubicBezTo>
                      <a:pt x="820199" y="311162"/>
                      <a:pt x="817736" y="316663"/>
                      <a:pt x="813754" y="320645"/>
                    </a:cubicBezTo>
                    <a:lnTo>
                      <a:pt x="808578" y="322789"/>
                    </a:lnTo>
                    <a:lnTo>
                      <a:pt x="808578" y="680671"/>
                    </a:lnTo>
                    <a:lnTo>
                      <a:pt x="813754" y="682815"/>
                    </a:lnTo>
                    <a:cubicBezTo>
                      <a:pt x="817736" y="686796"/>
                      <a:pt x="820199" y="692297"/>
                      <a:pt x="820199" y="698373"/>
                    </a:cubicBezTo>
                    <a:cubicBezTo>
                      <a:pt x="820199" y="710525"/>
                      <a:pt x="810348" y="720375"/>
                      <a:pt x="798196" y="720375"/>
                    </a:cubicBezTo>
                    <a:cubicBezTo>
                      <a:pt x="786044" y="720375"/>
                      <a:pt x="776193" y="710524"/>
                      <a:pt x="776193" y="698373"/>
                    </a:cubicBezTo>
                    <a:cubicBezTo>
                      <a:pt x="776193" y="692297"/>
                      <a:pt x="778656" y="686796"/>
                      <a:pt x="782637" y="682815"/>
                    </a:cubicBezTo>
                    <a:lnTo>
                      <a:pt x="787908" y="680632"/>
                    </a:lnTo>
                    <a:lnTo>
                      <a:pt x="787908" y="322828"/>
                    </a:lnTo>
                    <a:lnTo>
                      <a:pt x="782637" y="320645"/>
                    </a:lnTo>
                    <a:cubicBezTo>
                      <a:pt x="778656" y="316663"/>
                      <a:pt x="776193" y="311162"/>
                      <a:pt x="776193" y="305086"/>
                    </a:cubicBezTo>
                    <a:cubicBezTo>
                      <a:pt x="776193" y="292934"/>
                      <a:pt x="786044" y="283083"/>
                      <a:pt x="798196" y="283083"/>
                    </a:cubicBezTo>
                    <a:close/>
                    <a:moveTo>
                      <a:pt x="737141" y="283083"/>
                    </a:moveTo>
                    <a:cubicBezTo>
                      <a:pt x="749293" y="283083"/>
                      <a:pt x="759143" y="292934"/>
                      <a:pt x="759143" y="305086"/>
                    </a:cubicBezTo>
                    <a:cubicBezTo>
                      <a:pt x="759143" y="311162"/>
                      <a:pt x="756680" y="316663"/>
                      <a:pt x="752699" y="320645"/>
                    </a:cubicBezTo>
                    <a:lnTo>
                      <a:pt x="747427" y="322828"/>
                    </a:lnTo>
                    <a:lnTo>
                      <a:pt x="747427" y="680631"/>
                    </a:lnTo>
                    <a:lnTo>
                      <a:pt x="752699" y="682815"/>
                    </a:lnTo>
                    <a:cubicBezTo>
                      <a:pt x="756681" y="686796"/>
                      <a:pt x="759143" y="692297"/>
                      <a:pt x="759143" y="698373"/>
                    </a:cubicBezTo>
                    <a:cubicBezTo>
                      <a:pt x="759143" y="710525"/>
                      <a:pt x="749292" y="720375"/>
                      <a:pt x="737141" y="720375"/>
                    </a:cubicBezTo>
                    <a:cubicBezTo>
                      <a:pt x="724989" y="720375"/>
                      <a:pt x="715138" y="710524"/>
                      <a:pt x="715138" y="698373"/>
                    </a:cubicBezTo>
                    <a:cubicBezTo>
                      <a:pt x="715138" y="692297"/>
                      <a:pt x="717601" y="686796"/>
                      <a:pt x="721583" y="682815"/>
                    </a:cubicBezTo>
                    <a:lnTo>
                      <a:pt x="726853" y="680632"/>
                    </a:lnTo>
                    <a:lnTo>
                      <a:pt x="726853" y="322828"/>
                    </a:lnTo>
                    <a:lnTo>
                      <a:pt x="721583" y="320645"/>
                    </a:lnTo>
                    <a:cubicBezTo>
                      <a:pt x="717601" y="316663"/>
                      <a:pt x="715138" y="311162"/>
                      <a:pt x="715138" y="305086"/>
                    </a:cubicBezTo>
                    <a:cubicBezTo>
                      <a:pt x="715138" y="292934"/>
                      <a:pt x="724989" y="283083"/>
                      <a:pt x="737141" y="283083"/>
                    </a:cubicBezTo>
                    <a:close/>
                    <a:moveTo>
                      <a:pt x="675990" y="283083"/>
                    </a:moveTo>
                    <a:cubicBezTo>
                      <a:pt x="688142" y="283083"/>
                      <a:pt x="697992" y="292934"/>
                      <a:pt x="697992" y="305086"/>
                    </a:cubicBezTo>
                    <a:cubicBezTo>
                      <a:pt x="697992" y="311162"/>
                      <a:pt x="695529" y="316663"/>
                      <a:pt x="691548" y="320645"/>
                    </a:cubicBezTo>
                    <a:lnTo>
                      <a:pt x="686562" y="322710"/>
                    </a:lnTo>
                    <a:lnTo>
                      <a:pt x="686562" y="680749"/>
                    </a:lnTo>
                    <a:lnTo>
                      <a:pt x="691548" y="682815"/>
                    </a:lnTo>
                    <a:cubicBezTo>
                      <a:pt x="695530" y="686796"/>
                      <a:pt x="697992" y="692297"/>
                      <a:pt x="697992" y="698373"/>
                    </a:cubicBezTo>
                    <a:cubicBezTo>
                      <a:pt x="697992" y="710525"/>
                      <a:pt x="688141" y="720375"/>
                      <a:pt x="675990" y="720375"/>
                    </a:cubicBezTo>
                    <a:cubicBezTo>
                      <a:pt x="663838" y="720375"/>
                      <a:pt x="653987" y="710524"/>
                      <a:pt x="653987" y="698373"/>
                    </a:cubicBezTo>
                    <a:cubicBezTo>
                      <a:pt x="653987" y="692297"/>
                      <a:pt x="656450" y="686796"/>
                      <a:pt x="660432" y="682815"/>
                    </a:cubicBezTo>
                    <a:lnTo>
                      <a:pt x="665988" y="680513"/>
                    </a:lnTo>
                    <a:lnTo>
                      <a:pt x="665988" y="322946"/>
                    </a:lnTo>
                    <a:lnTo>
                      <a:pt x="660432" y="320645"/>
                    </a:lnTo>
                    <a:cubicBezTo>
                      <a:pt x="656450" y="316663"/>
                      <a:pt x="653987" y="311162"/>
                      <a:pt x="653987" y="305086"/>
                    </a:cubicBezTo>
                    <a:cubicBezTo>
                      <a:pt x="653987" y="292934"/>
                      <a:pt x="663838" y="283083"/>
                      <a:pt x="675990" y="283083"/>
                    </a:cubicBezTo>
                    <a:close/>
                    <a:moveTo>
                      <a:pt x="614935" y="283083"/>
                    </a:moveTo>
                    <a:cubicBezTo>
                      <a:pt x="627087" y="283083"/>
                      <a:pt x="636938" y="292934"/>
                      <a:pt x="636938" y="305086"/>
                    </a:cubicBezTo>
                    <a:cubicBezTo>
                      <a:pt x="636938" y="311162"/>
                      <a:pt x="634475" y="316663"/>
                      <a:pt x="630494" y="320645"/>
                    </a:cubicBezTo>
                    <a:lnTo>
                      <a:pt x="625221" y="322829"/>
                    </a:lnTo>
                    <a:lnTo>
                      <a:pt x="625221" y="680631"/>
                    </a:lnTo>
                    <a:lnTo>
                      <a:pt x="630494" y="682815"/>
                    </a:lnTo>
                    <a:cubicBezTo>
                      <a:pt x="634475" y="686796"/>
                      <a:pt x="636938" y="692297"/>
                      <a:pt x="636938" y="698373"/>
                    </a:cubicBezTo>
                    <a:cubicBezTo>
                      <a:pt x="636938" y="710525"/>
                      <a:pt x="627087" y="720375"/>
                      <a:pt x="614935" y="720375"/>
                    </a:cubicBezTo>
                    <a:cubicBezTo>
                      <a:pt x="602783" y="720375"/>
                      <a:pt x="592932" y="710524"/>
                      <a:pt x="592932" y="698373"/>
                    </a:cubicBezTo>
                    <a:cubicBezTo>
                      <a:pt x="592932" y="692297"/>
                      <a:pt x="595395" y="686796"/>
                      <a:pt x="599377" y="682815"/>
                    </a:cubicBezTo>
                    <a:lnTo>
                      <a:pt x="604647" y="680632"/>
                    </a:lnTo>
                    <a:lnTo>
                      <a:pt x="604647" y="322828"/>
                    </a:lnTo>
                    <a:lnTo>
                      <a:pt x="599377" y="320645"/>
                    </a:lnTo>
                    <a:cubicBezTo>
                      <a:pt x="595395" y="316663"/>
                      <a:pt x="592932" y="311162"/>
                      <a:pt x="592932" y="305086"/>
                    </a:cubicBezTo>
                    <a:cubicBezTo>
                      <a:pt x="592932" y="292934"/>
                      <a:pt x="602783" y="283083"/>
                      <a:pt x="614935" y="283083"/>
                    </a:cubicBezTo>
                    <a:close/>
                    <a:moveTo>
                      <a:pt x="58484" y="216027"/>
                    </a:moveTo>
                    <a:cubicBezTo>
                      <a:pt x="69005" y="216027"/>
                      <a:pt x="77534" y="224556"/>
                      <a:pt x="77534" y="235077"/>
                    </a:cubicBezTo>
                    <a:lnTo>
                      <a:pt x="77534" y="755047"/>
                    </a:lnTo>
                    <a:cubicBezTo>
                      <a:pt x="77534" y="765568"/>
                      <a:pt x="69005" y="774097"/>
                      <a:pt x="58484" y="774097"/>
                    </a:cubicBezTo>
                    <a:cubicBezTo>
                      <a:pt x="47963" y="774097"/>
                      <a:pt x="39434" y="765568"/>
                      <a:pt x="39434" y="755047"/>
                    </a:cubicBezTo>
                    <a:lnTo>
                      <a:pt x="39434" y="235077"/>
                    </a:lnTo>
                    <a:cubicBezTo>
                      <a:pt x="39434" y="224556"/>
                      <a:pt x="47963" y="216027"/>
                      <a:pt x="58484" y="216027"/>
                    </a:cubicBezTo>
                    <a:close/>
                    <a:moveTo>
                      <a:pt x="19050" y="0"/>
                    </a:moveTo>
                    <a:cubicBezTo>
                      <a:pt x="29571" y="0"/>
                      <a:pt x="38100" y="8529"/>
                      <a:pt x="38100" y="19050"/>
                    </a:cubicBezTo>
                    <a:lnTo>
                      <a:pt x="38100" y="131636"/>
                    </a:lnTo>
                    <a:cubicBezTo>
                      <a:pt x="38804" y="138804"/>
                      <a:pt x="45110" y="144094"/>
                      <a:pt x="52292" y="143542"/>
                    </a:cubicBezTo>
                    <a:lnTo>
                      <a:pt x="102203" y="143542"/>
                    </a:lnTo>
                    <a:cubicBezTo>
                      <a:pt x="130414" y="143009"/>
                      <a:pt x="153768" y="165342"/>
                      <a:pt x="154496" y="193548"/>
                    </a:cubicBezTo>
                    <a:lnTo>
                      <a:pt x="154496" y="216027"/>
                    </a:lnTo>
                    <a:lnTo>
                      <a:pt x="1098995" y="216027"/>
                    </a:lnTo>
                    <a:lnTo>
                      <a:pt x="1098995" y="118776"/>
                    </a:lnTo>
                    <a:cubicBezTo>
                      <a:pt x="1098995" y="108255"/>
                      <a:pt x="1107524" y="99726"/>
                      <a:pt x="1118045" y="99726"/>
                    </a:cubicBezTo>
                    <a:cubicBezTo>
                      <a:pt x="1128566" y="99726"/>
                      <a:pt x="1137095" y="108255"/>
                      <a:pt x="1137095" y="118776"/>
                    </a:cubicBezTo>
                    <a:lnTo>
                      <a:pt x="1137095" y="235077"/>
                    </a:lnTo>
                    <a:lnTo>
                      <a:pt x="1137095" y="638746"/>
                    </a:lnTo>
                    <a:lnTo>
                      <a:pt x="1137095" y="829818"/>
                    </a:lnTo>
                    <a:cubicBezTo>
                      <a:pt x="1137095" y="840339"/>
                      <a:pt x="1128566" y="848868"/>
                      <a:pt x="1118045" y="848868"/>
                    </a:cubicBezTo>
                    <a:lnTo>
                      <a:pt x="989253" y="848868"/>
                    </a:lnTo>
                    <a:lnTo>
                      <a:pt x="982366" y="865494"/>
                    </a:lnTo>
                    <a:cubicBezTo>
                      <a:pt x="973748" y="874113"/>
                      <a:pt x="961841" y="879443"/>
                      <a:pt x="948690" y="879443"/>
                    </a:cubicBezTo>
                    <a:cubicBezTo>
                      <a:pt x="922387" y="879443"/>
                      <a:pt x="901065" y="858121"/>
                      <a:pt x="901065" y="831818"/>
                    </a:cubicBezTo>
                    <a:cubicBezTo>
                      <a:pt x="901065" y="805515"/>
                      <a:pt x="922387" y="784193"/>
                      <a:pt x="948690" y="784193"/>
                    </a:cubicBezTo>
                    <a:cubicBezTo>
                      <a:pt x="961841" y="784193"/>
                      <a:pt x="973748" y="789524"/>
                      <a:pt x="982366" y="798142"/>
                    </a:cubicBezTo>
                    <a:lnTo>
                      <a:pt x="987596" y="810768"/>
                    </a:lnTo>
                    <a:lnTo>
                      <a:pt x="1098995" y="810768"/>
                    </a:lnTo>
                    <a:lnTo>
                      <a:pt x="1098995" y="638746"/>
                    </a:lnTo>
                    <a:lnTo>
                      <a:pt x="1098995" y="254127"/>
                    </a:lnTo>
                    <a:lnTo>
                      <a:pt x="154496" y="254127"/>
                    </a:lnTo>
                    <a:lnTo>
                      <a:pt x="154496" y="814006"/>
                    </a:lnTo>
                    <a:lnTo>
                      <a:pt x="508445" y="814006"/>
                    </a:lnTo>
                    <a:lnTo>
                      <a:pt x="508445" y="775906"/>
                    </a:lnTo>
                    <a:lnTo>
                      <a:pt x="622745" y="775906"/>
                    </a:lnTo>
                    <a:lnTo>
                      <a:pt x="622745" y="814006"/>
                    </a:lnTo>
                    <a:lnTo>
                      <a:pt x="736993" y="814006"/>
                    </a:lnTo>
                    <a:lnTo>
                      <a:pt x="743564" y="798142"/>
                    </a:lnTo>
                    <a:cubicBezTo>
                      <a:pt x="752182" y="789524"/>
                      <a:pt x="764089" y="784193"/>
                      <a:pt x="777240" y="784193"/>
                    </a:cubicBezTo>
                    <a:cubicBezTo>
                      <a:pt x="803543" y="784193"/>
                      <a:pt x="824865" y="805515"/>
                      <a:pt x="824865" y="831818"/>
                    </a:cubicBezTo>
                    <a:cubicBezTo>
                      <a:pt x="824865" y="858121"/>
                      <a:pt x="803543" y="879443"/>
                      <a:pt x="777240" y="879443"/>
                    </a:cubicBezTo>
                    <a:cubicBezTo>
                      <a:pt x="764089" y="879443"/>
                      <a:pt x="752182" y="874113"/>
                      <a:pt x="743564" y="865494"/>
                    </a:cubicBezTo>
                    <a:lnTo>
                      <a:pt x="738018" y="852106"/>
                    </a:lnTo>
                    <a:lnTo>
                      <a:pt x="584645" y="852106"/>
                    </a:lnTo>
                    <a:lnTo>
                      <a:pt x="584645" y="814006"/>
                    </a:lnTo>
                    <a:lnTo>
                      <a:pt x="546545" y="814006"/>
                    </a:lnTo>
                    <a:lnTo>
                      <a:pt x="546545" y="852106"/>
                    </a:lnTo>
                    <a:lnTo>
                      <a:pt x="154496" y="852106"/>
                    </a:lnTo>
                    <a:lnTo>
                      <a:pt x="154496" y="917448"/>
                    </a:lnTo>
                    <a:cubicBezTo>
                      <a:pt x="154391" y="927895"/>
                      <a:pt x="145893" y="936308"/>
                      <a:pt x="135446" y="936308"/>
                    </a:cubicBezTo>
                    <a:cubicBezTo>
                      <a:pt x="124924" y="936308"/>
                      <a:pt x="116396" y="927779"/>
                      <a:pt x="116396" y="917258"/>
                    </a:cubicBezTo>
                    <a:lnTo>
                      <a:pt x="116396" y="193358"/>
                    </a:lnTo>
                    <a:cubicBezTo>
                      <a:pt x="115691" y="186189"/>
                      <a:pt x="109385" y="180899"/>
                      <a:pt x="102203" y="181451"/>
                    </a:cubicBezTo>
                    <a:lnTo>
                      <a:pt x="52292" y="181451"/>
                    </a:lnTo>
                    <a:cubicBezTo>
                      <a:pt x="24113" y="182091"/>
                      <a:pt x="728" y="159812"/>
                      <a:pt x="0" y="131636"/>
                    </a:cubicBezTo>
                    <a:lnTo>
                      <a:pt x="0" y="19050"/>
                    </a:lnTo>
                    <a:cubicBezTo>
                      <a:pt x="0" y="8529"/>
                      <a:pt x="8529" y="0"/>
                      <a:pt x="19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latin typeface="Huawei Sans" panose="020C0503030203020204" pitchFamily="34" charset="0"/>
                  <a:cs typeface="+mn-ea"/>
                  <a:sym typeface="+mn-lt"/>
                </a:endParaRPr>
              </a:p>
            </p:txBody>
          </p:sp>
        </p:grpSp>
        <p:grpSp>
          <p:nvGrpSpPr>
            <p:cNvPr id="27" name="组合 26">
              <a:extLst>
                <a:ext uri="{FF2B5EF4-FFF2-40B4-BE49-F238E27FC236}">
                  <a16:creationId xmlns:a16="http://schemas.microsoft.com/office/drawing/2014/main" id="{3D3B954C-476D-4EBA-8D09-C705533D9DE3}"/>
                </a:ext>
              </a:extLst>
            </p:cNvPr>
            <p:cNvGrpSpPr/>
            <p:nvPr/>
          </p:nvGrpSpPr>
          <p:grpSpPr>
            <a:xfrm>
              <a:off x="1442274" y="4719130"/>
              <a:ext cx="561182" cy="330186"/>
              <a:chOff x="1468216" y="4719130"/>
              <a:chExt cx="561182" cy="330186"/>
            </a:xfrm>
          </p:grpSpPr>
          <p:sp>
            <p:nvSpPr>
              <p:cNvPr id="19" name="智能网卡INIC Intelligent NIC (iNIC)"/>
              <p:cNvSpPr/>
              <p:nvPr/>
            </p:nvSpPr>
            <p:spPr>
              <a:xfrm rot="5400000">
                <a:off x="1446598" y="4740748"/>
                <a:ext cx="330186" cy="286950"/>
              </a:xfrm>
              <a:custGeom>
                <a:avLst/>
                <a:gdLst>
                  <a:gd name="connsiteX0" fmla="*/ 213170 w 1137095"/>
                  <a:gd name="connsiteY0" fmla="*/ 652081 h 936308"/>
                  <a:gd name="connsiteX1" fmla="*/ 213170 w 1137095"/>
                  <a:gd name="connsiteY1" fmla="*/ 702278 h 936308"/>
                  <a:gd name="connsiteX2" fmla="*/ 508445 w 1137095"/>
                  <a:gd name="connsiteY2" fmla="*/ 702278 h 936308"/>
                  <a:gd name="connsiteX3" fmla="*/ 508445 w 1137095"/>
                  <a:gd name="connsiteY3" fmla="*/ 652081 h 936308"/>
                  <a:gd name="connsiteX4" fmla="*/ 213170 w 1137095"/>
                  <a:gd name="connsiteY4" fmla="*/ 596836 h 936308"/>
                  <a:gd name="connsiteX5" fmla="*/ 213170 w 1137095"/>
                  <a:gd name="connsiteY5" fmla="*/ 633031 h 936308"/>
                  <a:gd name="connsiteX6" fmla="*/ 508445 w 1137095"/>
                  <a:gd name="connsiteY6" fmla="*/ 633031 h 936308"/>
                  <a:gd name="connsiteX7" fmla="*/ 508445 w 1137095"/>
                  <a:gd name="connsiteY7" fmla="*/ 596836 h 936308"/>
                  <a:gd name="connsiteX8" fmla="*/ 213170 w 1137095"/>
                  <a:gd name="connsiteY8" fmla="*/ 541591 h 936308"/>
                  <a:gd name="connsiteX9" fmla="*/ 213170 w 1137095"/>
                  <a:gd name="connsiteY9" fmla="*/ 577786 h 936308"/>
                  <a:gd name="connsiteX10" fmla="*/ 508445 w 1137095"/>
                  <a:gd name="connsiteY10" fmla="*/ 577786 h 936308"/>
                  <a:gd name="connsiteX11" fmla="*/ 508445 w 1137095"/>
                  <a:gd name="connsiteY11" fmla="*/ 541591 h 936308"/>
                  <a:gd name="connsiteX12" fmla="*/ 213170 w 1137095"/>
                  <a:gd name="connsiteY12" fmla="*/ 486346 h 936308"/>
                  <a:gd name="connsiteX13" fmla="*/ 213170 w 1137095"/>
                  <a:gd name="connsiteY13" fmla="*/ 522541 h 936308"/>
                  <a:gd name="connsiteX14" fmla="*/ 508445 w 1137095"/>
                  <a:gd name="connsiteY14" fmla="*/ 522541 h 936308"/>
                  <a:gd name="connsiteX15" fmla="*/ 508445 w 1137095"/>
                  <a:gd name="connsiteY15" fmla="*/ 486346 h 936308"/>
                  <a:gd name="connsiteX16" fmla="*/ 213170 w 1137095"/>
                  <a:gd name="connsiteY16" fmla="*/ 431101 h 936308"/>
                  <a:gd name="connsiteX17" fmla="*/ 213170 w 1137095"/>
                  <a:gd name="connsiteY17" fmla="*/ 467296 h 936308"/>
                  <a:gd name="connsiteX18" fmla="*/ 508445 w 1137095"/>
                  <a:gd name="connsiteY18" fmla="*/ 467296 h 936308"/>
                  <a:gd name="connsiteX19" fmla="*/ 508445 w 1137095"/>
                  <a:gd name="connsiteY19" fmla="*/ 431101 h 936308"/>
                  <a:gd name="connsiteX20" fmla="*/ 213170 w 1137095"/>
                  <a:gd name="connsiteY20" fmla="*/ 375856 h 936308"/>
                  <a:gd name="connsiteX21" fmla="*/ 213170 w 1137095"/>
                  <a:gd name="connsiteY21" fmla="*/ 412051 h 936308"/>
                  <a:gd name="connsiteX22" fmla="*/ 508445 w 1137095"/>
                  <a:gd name="connsiteY22" fmla="*/ 412051 h 936308"/>
                  <a:gd name="connsiteX23" fmla="*/ 508445 w 1137095"/>
                  <a:gd name="connsiteY23" fmla="*/ 375856 h 936308"/>
                  <a:gd name="connsiteX24" fmla="*/ 1051370 w 1137095"/>
                  <a:gd name="connsiteY24" fmla="*/ 309181 h 936308"/>
                  <a:gd name="connsiteX25" fmla="*/ 1051370 w 1137095"/>
                  <a:gd name="connsiteY25" fmla="*/ 385381 h 936308"/>
                  <a:gd name="connsiteX26" fmla="*/ 1060895 w 1137095"/>
                  <a:gd name="connsiteY26" fmla="*/ 385381 h 936308"/>
                  <a:gd name="connsiteX27" fmla="*/ 1060895 w 1137095"/>
                  <a:gd name="connsiteY27" fmla="*/ 309181 h 936308"/>
                  <a:gd name="connsiteX28" fmla="*/ 213170 w 1137095"/>
                  <a:gd name="connsiteY28" fmla="*/ 309181 h 936308"/>
                  <a:gd name="connsiteX29" fmla="*/ 213170 w 1137095"/>
                  <a:gd name="connsiteY29" fmla="*/ 356806 h 936308"/>
                  <a:gd name="connsiteX30" fmla="*/ 508445 w 1137095"/>
                  <a:gd name="connsiteY30" fmla="*/ 356806 h 936308"/>
                  <a:gd name="connsiteX31" fmla="*/ 508445 w 1137095"/>
                  <a:gd name="connsiteY31" fmla="*/ 309181 h 936308"/>
                  <a:gd name="connsiteX32" fmla="*/ 1032320 w 1137095"/>
                  <a:gd name="connsiteY32" fmla="*/ 290131 h 936308"/>
                  <a:gd name="connsiteX33" fmla="*/ 1079945 w 1137095"/>
                  <a:gd name="connsiteY33" fmla="*/ 290131 h 936308"/>
                  <a:gd name="connsiteX34" fmla="*/ 1079945 w 1137095"/>
                  <a:gd name="connsiteY34" fmla="*/ 404431 h 936308"/>
                  <a:gd name="connsiteX35" fmla="*/ 1032320 w 1137095"/>
                  <a:gd name="connsiteY35" fmla="*/ 404431 h 936308"/>
                  <a:gd name="connsiteX36" fmla="*/ 194120 w 1137095"/>
                  <a:gd name="connsiteY36" fmla="*/ 290131 h 936308"/>
                  <a:gd name="connsiteX37" fmla="*/ 527495 w 1137095"/>
                  <a:gd name="connsiteY37" fmla="*/ 290131 h 936308"/>
                  <a:gd name="connsiteX38" fmla="*/ 527495 w 1137095"/>
                  <a:gd name="connsiteY38" fmla="*/ 721328 h 936308"/>
                  <a:gd name="connsiteX39" fmla="*/ 194120 w 1137095"/>
                  <a:gd name="connsiteY39" fmla="*/ 721328 h 936308"/>
                  <a:gd name="connsiteX40" fmla="*/ 988791 w 1137095"/>
                  <a:gd name="connsiteY40" fmla="*/ 283083 h 936308"/>
                  <a:gd name="connsiteX41" fmla="*/ 1010794 w 1137095"/>
                  <a:gd name="connsiteY41" fmla="*/ 305086 h 936308"/>
                  <a:gd name="connsiteX42" fmla="*/ 1004350 w 1137095"/>
                  <a:gd name="connsiteY42" fmla="*/ 320645 h 936308"/>
                  <a:gd name="connsiteX43" fmla="*/ 999078 w 1137095"/>
                  <a:gd name="connsiteY43" fmla="*/ 322828 h 936308"/>
                  <a:gd name="connsiteX44" fmla="*/ 999078 w 1137095"/>
                  <a:gd name="connsiteY44" fmla="*/ 680631 h 936308"/>
                  <a:gd name="connsiteX45" fmla="*/ 1004350 w 1137095"/>
                  <a:gd name="connsiteY45" fmla="*/ 682815 h 936308"/>
                  <a:gd name="connsiteX46" fmla="*/ 1010794 w 1137095"/>
                  <a:gd name="connsiteY46" fmla="*/ 698373 h 936308"/>
                  <a:gd name="connsiteX47" fmla="*/ 988791 w 1137095"/>
                  <a:gd name="connsiteY47" fmla="*/ 720375 h 936308"/>
                  <a:gd name="connsiteX48" fmla="*/ 966788 w 1137095"/>
                  <a:gd name="connsiteY48" fmla="*/ 698373 h 936308"/>
                  <a:gd name="connsiteX49" fmla="*/ 973232 w 1137095"/>
                  <a:gd name="connsiteY49" fmla="*/ 682815 h 936308"/>
                  <a:gd name="connsiteX50" fmla="*/ 978504 w 1137095"/>
                  <a:gd name="connsiteY50" fmla="*/ 680631 h 936308"/>
                  <a:gd name="connsiteX51" fmla="*/ 978504 w 1137095"/>
                  <a:gd name="connsiteY51" fmla="*/ 322828 h 936308"/>
                  <a:gd name="connsiteX52" fmla="*/ 973232 w 1137095"/>
                  <a:gd name="connsiteY52" fmla="*/ 320645 h 936308"/>
                  <a:gd name="connsiteX53" fmla="*/ 966788 w 1137095"/>
                  <a:gd name="connsiteY53" fmla="*/ 305086 h 936308"/>
                  <a:gd name="connsiteX54" fmla="*/ 988791 w 1137095"/>
                  <a:gd name="connsiteY54" fmla="*/ 283083 h 936308"/>
                  <a:gd name="connsiteX55" fmla="*/ 927641 w 1137095"/>
                  <a:gd name="connsiteY55" fmla="*/ 283083 h 936308"/>
                  <a:gd name="connsiteX56" fmla="*/ 949643 w 1137095"/>
                  <a:gd name="connsiteY56" fmla="*/ 305086 h 936308"/>
                  <a:gd name="connsiteX57" fmla="*/ 943199 w 1137095"/>
                  <a:gd name="connsiteY57" fmla="*/ 320645 h 936308"/>
                  <a:gd name="connsiteX58" fmla="*/ 937927 w 1137095"/>
                  <a:gd name="connsiteY58" fmla="*/ 322828 h 936308"/>
                  <a:gd name="connsiteX59" fmla="*/ 937927 w 1137095"/>
                  <a:gd name="connsiteY59" fmla="*/ 680631 h 936308"/>
                  <a:gd name="connsiteX60" fmla="*/ 943199 w 1137095"/>
                  <a:gd name="connsiteY60" fmla="*/ 682815 h 936308"/>
                  <a:gd name="connsiteX61" fmla="*/ 949643 w 1137095"/>
                  <a:gd name="connsiteY61" fmla="*/ 698373 h 936308"/>
                  <a:gd name="connsiteX62" fmla="*/ 927641 w 1137095"/>
                  <a:gd name="connsiteY62" fmla="*/ 720375 h 936308"/>
                  <a:gd name="connsiteX63" fmla="*/ 905638 w 1137095"/>
                  <a:gd name="connsiteY63" fmla="*/ 698373 h 936308"/>
                  <a:gd name="connsiteX64" fmla="*/ 912082 w 1137095"/>
                  <a:gd name="connsiteY64" fmla="*/ 682815 h 936308"/>
                  <a:gd name="connsiteX65" fmla="*/ 917353 w 1137095"/>
                  <a:gd name="connsiteY65" fmla="*/ 680632 h 936308"/>
                  <a:gd name="connsiteX66" fmla="*/ 917353 w 1137095"/>
                  <a:gd name="connsiteY66" fmla="*/ 322828 h 936308"/>
                  <a:gd name="connsiteX67" fmla="*/ 912082 w 1137095"/>
                  <a:gd name="connsiteY67" fmla="*/ 320645 h 936308"/>
                  <a:gd name="connsiteX68" fmla="*/ 905638 w 1137095"/>
                  <a:gd name="connsiteY68" fmla="*/ 305086 h 936308"/>
                  <a:gd name="connsiteX69" fmla="*/ 927641 w 1137095"/>
                  <a:gd name="connsiteY69" fmla="*/ 283083 h 936308"/>
                  <a:gd name="connsiteX70" fmla="*/ 866490 w 1137095"/>
                  <a:gd name="connsiteY70" fmla="*/ 283083 h 936308"/>
                  <a:gd name="connsiteX71" fmla="*/ 888492 w 1137095"/>
                  <a:gd name="connsiteY71" fmla="*/ 305086 h 936308"/>
                  <a:gd name="connsiteX72" fmla="*/ 882048 w 1137095"/>
                  <a:gd name="connsiteY72" fmla="*/ 320645 h 936308"/>
                  <a:gd name="connsiteX73" fmla="*/ 877158 w 1137095"/>
                  <a:gd name="connsiteY73" fmla="*/ 322670 h 936308"/>
                  <a:gd name="connsiteX74" fmla="*/ 877158 w 1137095"/>
                  <a:gd name="connsiteY74" fmla="*/ 680789 h 936308"/>
                  <a:gd name="connsiteX75" fmla="*/ 882048 w 1137095"/>
                  <a:gd name="connsiteY75" fmla="*/ 682815 h 936308"/>
                  <a:gd name="connsiteX76" fmla="*/ 888492 w 1137095"/>
                  <a:gd name="connsiteY76" fmla="*/ 698373 h 936308"/>
                  <a:gd name="connsiteX77" fmla="*/ 866490 w 1137095"/>
                  <a:gd name="connsiteY77" fmla="*/ 720375 h 936308"/>
                  <a:gd name="connsiteX78" fmla="*/ 844487 w 1137095"/>
                  <a:gd name="connsiteY78" fmla="*/ 698373 h 936308"/>
                  <a:gd name="connsiteX79" fmla="*/ 850931 w 1137095"/>
                  <a:gd name="connsiteY79" fmla="*/ 682815 h 936308"/>
                  <a:gd name="connsiteX80" fmla="*/ 856488 w 1137095"/>
                  <a:gd name="connsiteY80" fmla="*/ 680513 h 936308"/>
                  <a:gd name="connsiteX81" fmla="*/ 856488 w 1137095"/>
                  <a:gd name="connsiteY81" fmla="*/ 322946 h 936308"/>
                  <a:gd name="connsiteX82" fmla="*/ 850932 w 1137095"/>
                  <a:gd name="connsiteY82" fmla="*/ 320645 h 936308"/>
                  <a:gd name="connsiteX83" fmla="*/ 844487 w 1137095"/>
                  <a:gd name="connsiteY83" fmla="*/ 305086 h 936308"/>
                  <a:gd name="connsiteX84" fmla="*/ 866490 w 1137095"/>
                  <a:gd name="connsiteY84" fmla="*/ 283083 h 936308"/>
                  <a:gd name="connsiteX85" fmla="*/ 798196 w 1137095"/>
                  <a:gd name="connsiteY85" fmla="*/ 283083 h 936308"/>
                  <a:gd name="connsiteX86" fmla="*/ 820199 w 1137095"/>
                  <a:gd name="connsiteY86" fmla="*/ 305086 h 936308"/>
                  <a:gd name="connsiteX87" fmla="*/ 813754 w 1137095"/>
                  <a:gd name="connsiteY87" fmla="*/ 320645 h 936308"/>
                  <a:gd name="connsiteX88" fmla="*/ 808578 w 1137095"/>
                  <a:gd name="connsiteY88" fmla="*/ 322789 h 936308"/>
                  <a:gd name="connsiteX89" fmla="*/ 808578 w 1137095"/>
                  <a:gd name="connsiteY89" fmla="*/ 680671 h 936308"/>
                  <a:gd name="connsiteX90" fmla="*/ 813754 w 1137095"/>
                  <a:gd name="connsiteY90" fmla="*/ 682815 h 936308"/>
                  <a:gd name="connsiteX91" fmla="*/ 820199 w 1137095"/>
                  <a:gd name="connsiteY91" fmla="*/ 698373 h 936308"/>
                  <a:gd name="connsiteX92" fmla="*/ 798196 w 1137095"/>
                  <a:gd name="connsiteY92" fmla="*/ 720375 h 936308"/>
                  <a:gd name="connsiteX93" fmla="*/ 776193 w 1137095"/>
                  <a:gd name="connsiteY93" fmla="*/ 698373 h 936308"/>
                  <a:gd name="connsiteX94" fmla="*/ 782637 w 1137095"/>
                  <a:gd name="connsiteY94" fmla="*/ 682815 h 936308"/>
                  <a:gd name="connsiteX95" fmla="*/ 787908 w 1137095"/>
                  <a:gd name="connsiteY95" fmla="*/ 680632 h 936308"/>
                  <a:gd name="connsiteX96" fmla="*/ 787908 w 1137095"/>
                  <a:gd name="connsiteY96" fmla="*/ 322828 h 936308"/>
                  <a:gd name="connsiteX97" fmla="*/ 782637 w 1137095"/>
                  <a:gd name="connsiteY97" fmla="*/ 320645 h 936308"/>
                  <a:gd name="connsiteX98" fmla="*/ 776193 w 1137095"/>
                  <a:gd name="connsiteY98" fmla="*/ 305086 h 936308"/>
                  <a:gd name="connsiteX99" fmla="*/ 798196 w 1137095"/>
                  <a:gd name="connsiteY99" fmla="*/ 283083 h 936308"/>
                  <a:gd name="connsiteX100" fmla="*/ 737141 w 1137095"/>
                  <a:gd name="connsiteY100" fmla="*/ 283083 h 936308"/>
                  <a:gd name="connsiteX101" fmla="*/ 759143 w 1137095"/>
                  <a:gd name="connsiteY101" fmla="*/ 305086 h 936308"/>
                  <a:gd name="connsiteX102" fmla="*/ 752699 w 1137095"/>
                  <a:gd name="connsiteY102" fmla="*/ 320645 h 936308"/>
                  <a:gd name="connsiteX103" fmla="*/ 747427 w 1137095"/>
                  <a:gd name="connsiteY103" fmla="*/ 322828 h 936308"/>
                  <a:gd name="connsiteX104" fmla="*/ 747427 w 1137095"/>
                  <a:gd name="connsiteY104" fmla="*/ 680631 h 936308"/>
                  <a:gd name="connsiteX105" fmla="*/ 752699 w 1137095"/>
                  <a:gd name="connsiteY105" fmla="*/ 682815 h 936308"/>
                  <a:gd name="connsiteX106" fmla="*/ 759143 w 1137095"/>
                  <a:gd name="connsiteY106" fmla="*/ 698373 h 936308"/>
                  <a:gd name="connsiteX107" fmla="*/ 737141 w 1137095"/>
                  <a:gd name="connsiteY107" fmla="*/ 720375 h 936308"/>
                  <a:gd name="connsiteX108" fmla="*/ 715138 w 1137095"/>
                  <a:gd name="connsiteY108" fmla="*/ 698373 h 936308"/>
                  <a:gd name="connsiteX109" fmla="*/ 721583 w 1137095"/>
                  <a:gd name="connsiteY109" fmla="*/ 682815 h 936308"/>
                  <a:gd name="connsiteX110" fmla="*/ 726853 w 1137095"/>
                  <a:gd name="connsiteY110" fmla="*/ 680632 h 936308"/>
                  <a:gd name="connsiteX111" fmla="*/ 726853 w 1137095"/>
                  <a:gd name="connsiteY111" fmla="*/ 322828 h 936308"/>
                  <a:gd name="connsiteX112" fmla="*/ 721583 w 1137095"/>
                  <a:gd name="connsiteY112" fmla="*/ 320645 h 936308"/>
                  <a:gd name="connsiteX113" fmla="*/ 715138 w 1137095"/>
                  <a:gd name="connsiteY113" fmla="*/ 305086 h 936308"/>
                  <a:gd name="connsiteX114" fmla="*/ 737141 w 1137095"/>
                  <a:gd name="connsiteY114" fmla="*/ 283083 h 936308"/>
                  <a:gd name="connsiteX115" fmla="*/ 675990 w 1137095"/>
                  <a:gd name="connsiteY115" fmla="*/ 283083 h 936308"/>
                  <a:gd name="connsiteX116" fmla="*/ 697992 w 1137095"/>
                  <a:gd name="connsiteY116" fmla="*/ 305086 h 936308"/>
                  <a:gd name="connsiteX117" fmla="*/ 691548 w 1137095"/>
                  <a:gd name="connsiteY117" fmla="*/ 320645 h 936308"/>
                  <a:gd name="connsiteX118" fmla="*/ 686562 w 1137095"/>
                  <a:gd name="connsiteY118" fmla="*/ 322710 h 936308"/>
                  <a:gd name="connsiteX119" fmla="*/ 686562 w 1137095"/>
                  <a:gd name="connsiteY119" fmla="*/ 680749 h 936308"/>
                  <a:gd name="connsiteX120" fmla="*/ 691548 w 1137095"/>
                  <a:gd name="connsiteY120" fmla="*/ 682815 h 936308"/>
                  <a:gd name="connsiteX121" fmla="*/ 697992 w 1137095"/>
                  <a:gd name="connsiteY121" fmla="*/ 698373 h 936308"/>
                  <a:gd name="connsiteX122" fmla="*/ 675990 w 1137095"/>
                  <a:gd name="connsiteY122" fmla="*/ 720375 h 936308"/>
                  <a:gd name="connsiteX123" fmla="*/ 653987 w 1137095"/>
                  <a:gd name="connsiteY123" fmla="*/ 698373 h 936308"/>
                  <a:gd name="connsiteX124" fmla="*/ 660432 w 1137095"/>
                  <a:gd name="connsiteY124" fmla="*/ 682815 h 936308"/>
                  <a:gd name="connsiteX125" fmla="*/ 665988 w 1137095"/>
                  <a:gd name="connsiteY125" fmla="*/ 680513 h 936308"/>
                  <a:gd name="connsiteX126" fmla="*/ 665988 w 1137095"/>
                  <a:gd name="connsiteY126" fmla="*/ 322946 h 936308"/>
                  <a:gd name="connsiteX127" fmla="*/ 660432 w 1137095"/>
                  <a:gd name="connsiteY127" fmla="*/ 320645 h 936308"/>
                  <a:gd name="connsiteX128" fmla="*/ 653987 w 1137095"/>
                  <a:gd name="connsiteY128" fmla="*/ 305086 h 936308"/>
                  <a:gd name="connsiteX129" fmla="*/ 675990 w 1137095"/>
                  <a:gd name="connsiteY129" fmla="*/ 283083 h 936308"/>
                  <a:gd name="connsiteX130" fmla="*/ 614935 w 1137095"/>
                  <a:gd name="connsiteY130" fmla="*/ 283083 h 936308"/>
                  <a:gd name="connsiteX131" fmla="*/ 636938 w 1137095"/>
                  <a:gd name="connsiteY131" fmla="*/ 305086 h 936308"/>
                  <a:gd name="connsiteX132" fmla="*/ 630494 w 1137095"/>
                  <a:gd name="connsiteY132" fmla="*/ 320645 h 936308"/>
                  <a:gd name="connsiteX133" fmla="*/ 625221 w 1137095"/>
                  <a:gd name="connsiteY133" fmla="*/ 322829 h 936308"/>
                  <a:gd name="connsiteX134" fmla="*/ 625221 w 1137095"/>
                  <a:gd name="connsiteY134" fmla="*/ 680631 h 936308"/>
                  <a:gd name="connsiteX135" fmla="*/ 630494 w 1137095"/>
                  <a:gd name="connsiteY135" fmla="*/ 682815 h 936308"/>
                  <a:gd name="connsiteX136" fmla="*/ 636938 w 1137095"/>
                  <a:gd name="connsiteY136" fmla="*/ 698373 h 936308"/>
                  <a:gd name="connsiteX137" fmla="*/ 614935 w 1137095"/>
                  <a:gd name="connsiteY137" fmla="*/ 720375 h 936308"/>
                  <a:gd name="connsiteX138" fmla="*/ 592932 w 1137095"/>
                  <a:gd name="connsiteY138" fmla="*/ 698373 h 936308"/>
                  <a:gd name="connsiteX139" fmla="*/ 599377 w 1137095"/>
                  <a:gd name="connsiteY139" fmla="*/ 682815 h 936308"/>
                  <a:gd name="connsiteX140" fmla="*/ 604647 w 1137095"/>
                  <a:gd name="connsiteY140" fmla="*/ 680632 h 936308"/>
                  <a:gd name="connsiteX141" fmla="*/ 604647 w 1137095"/>
                  <a:gd name="connsiteY141" fmla="*/ 322828 h 936308"/>
                  <a:gd name="connsiteX142" fmla="*/ 599377 w 1137095"/>
                  <a:gd name="connsiteY142" fmla="*/ 320645 h 936308"/>
                  <a:gd name="connsiteX143" fmla="*/ 592932 w 1137095"/>
                  <a:gd name="connsiteY143" fmla="*/ 305086 h 936308"/>
                  <a:gd name="connsiteX144" fmla="*/ 614935 w 1137095"/>
                  <a:gd name="connsiteY144" fmla="*/ 283083 h 936308"/>
                  <a:gd name="connsiteX145" fmla="*/ 58484 w 1137095"/>
                  <a:gd name="connsiteY145" fmla="*/ 216027 h 936308"/>
                  <a:gd name="connsiteX146" fmla="*/ 77534 w 1137095"/>
                  <a:gd name="connsiteY146" fmla="*/ 235077 h 936308"/>
                  <a:gd name="connsiteX147" fmla="*/ 77534 w 1137095"/>
                  <a:gd name="connsiteY147" fmla="*/ 755047 h 936308"/>
                  <a:gd name="connsiteX148" fmla="*/ 58484 w 1137095"/>
                  <a:gd name="connsiteY148" fmla="*/ 774097 h 936308"/>
                  <a:gd name="connsiteX149" fmla="*/ 39434 w 1137095"/>
                  <a:gd name="connsiteY149" fmla="*/ 755047 h 936308"/>
                  <a:gd name="connsiteX150" fmla="*/ 39434 w 1137095"/>
                  <a:gd name="connsiteY150" fmla="*/ 235077 h 936308"/>
                  <a:gd name="connsiteX151" fmla="*/ 58484 w 1137095"/>
                  <a:gd name="connsiteY151" fmla="*/ 216027 h 936308"/>
                  <a:gd name="connsiteX152" fmla="*/ 19050 w 1137095"/>
                  <a:gd name="connsiteY152" fmla="*/ 0 h 936308"/>
                  <a:gd name="connsiteX153" fmla="*/ 38100 w 1137095"/>
                  <a:gd name="connsiteY153" fmla="*/ 19050 h 936308"/>
                  <a:gd name="connsiteX154" fmla="*/ 38100 w 1137095"/>
                  <a:gd name="connsiteY154" fmla="*/ 131636 h 936308"/>
                  <a:gd name="connsiteX155" fmla="*/ 52292 w 1137095"/>
                  <a:gd name="connsiteY155" fmla="*/ 143542 h 936308"/>
                  <a:gd name="connsiteX156" fmla="*/ 102203 w 1137095"/>
                  <a:gd name="connsiteY156" fmla="*/ 143542 h 936308"/>
                  <a:gd name="connsiteX157" fmla="*/ 154496 w 1137095"/>
                  <a:gd name="connsiteY157" fmla="*/ 193548 h 936308"/>
                  <a:gd name="connsiteX158" fmla="*/ 154496 w 1137095"/>
                  <a:gd name="connsiteY158" fmla="*/ 216027 h 936308"/>
                  <a:gd name="connsiteX159" fmla="*/ 1098995 w 1137095"/>
                  <a:gd name="connsiteY159" fmla="*/ 216027 h 936308"/>
                  <a:gd name="connsiteX160" fmla="*/ 1098995 w 1137095"/>
                  <a:gd name="connsiteY160" fmla="*/ 118776 h 936308"/>
                  <a:gd name="connsiteX161" fmla="*/ 1118045 w 1137095"/>
                  <a:gd name="connsiteY161" fmla="*/ 99726 h 936308"/>
                  <a:gd name="connsiteX162" fmla="*/ 1137095 w 1137095"/>
                  <a:gd name="connsiteY162" fmla="*/ 118776 h 936308"/>
                  <a:gd name="connsiteX163" fmla="*/ 1137095 w 1137095"/>
                  <a:gd name="connsiteY163" fmla="*/ 235077 h 936308"/>
                  <a:gd name="connsiteX164" fmla="*/ 1137095 w 1137095"/>
                  <a:gd name="connsiteY164" fmla="*/ 638746 h 936308"/>
                  <a:gd name="connsiteX165" fmla="*/ 1137095 w 1137095"/>
                  <a:gd name="connsiteY165" fmla="*/ 829818 h 936308"/>
                  <a:gd name="connsiteX166" fmla="*/ 1118045 w 1137095"/>
                  <a:gd name="connsiteY166" fmla="*/ 848868 h 936308"/>
                  <a:gd name="connsiteX167" fmla="*/ 989253 w 1137095"/>
                  <a:gd name="connsiteY167" fmla="*/ 848868 h 936308"/>
                  <a:gd name="connsiteX168" fmla="*/ 982366 w 1137095"/>
                  <a:gd name="connsiteY168" fmla="*/ 865494 h 936308"/>
                  <a:gd name="connsiteX169" fmla="*/ 948690 w 1137095"/>
                  <a:gd name="connsiteY169" fmla="*/ 879443 h 936308"/>
                  <a:gd name="connsiteX170" fmla="*/ 901065 w 1137095"/>
                  <a:gd name="connsiteY170" fmla="*/ 831818 h 936308"/>
                  <a:gd name="connsiteX171" fmla="*/ 948690 w 1137095"/>
                  <a:gd name="connsiteY171" fmla="*/ 784193 h 936308"/>
                  <a:gd name="connsiteX172" fmla="*/ 982366 w 1137095"/>
                  <a:gd name="connsiteY172" fmla="*/ 798142 h 936308"/>
                  <a:gd name="connsiteX173" fmla="*/ 987596 w 1137095"/>
                  <a:gd name="connsiteY173" fmla="*/ 810768 h 936308"/>
                  <a:gd name="connsiteX174" fmla="*/ 1098995 w 1137095"/>
                  <a:gd name="connsiteY174" fmla="*/ 810768 h 936308"/>
                  <a:gd name="connsiteX175" fmla="*/ 1098995 w 1137095"/>
                  <a:gd name="connsiteY175" fmla="*/ 638746 h 936308"/>
                  <a:gd name="connsiteX176" fmla="*/ 1098995 w 1137095"/>
                  <a:gd name="connsiteY176" fmla="*/ 254127 h 936308"/>
                  <a:gd name="connsiteX177" fmla="*/ 154496 w 1137095"/>
                  <a:gd name="connsiteY177" fmla="*/ 254127 h 936308"/>
                  <a:gd name="connsiteX178" fmla="*/ 154496 w 1137095"/>
                  <a:gd name="connsiteY178" fmla="*/ 814006 h 936308"/>
                  <a:gd name="connsiteX179" fmla="*/ 508445 w 1137095"/>
                  <a:gd name="connsiteY179" fmla="*/ 814006 h 936308"/>
                  <a:gd name="connsiteX180" fmla="*/ 508445 w 1137095"/>
                  <a:gd name="connsiteY180" fmla="*/ 775906 h 936308"/>
                  <a:gd name="connsiteX181" fmla="*/ 622745 w 1137095"/>
                  <a:gd name="connsiteY181" fmla="*/ 775906 h 936308"/>
                  <a:gd name="connsiteX182" fmla="*/ 622745 w 1137095"/>
                  <a:gd name="connsiteY182" fmla="*/ 814006 h 936308"/>
                  <a:gd name="connsiteX183" fmla="*/ 736993 w 1137095"/>
                  <a:gd name="connsiteY183" fmla="*/ 814006 h 936308"/>
                  <a:gd name="connsiteX184" fmla="*/ 743564 w 1137095"/>
                  <a:gd name="connsiteY184" fmla="*/ 798142 h 936308"/>
                  <a:gd name="connsiteX185" fmla="*/ 777240 w 1137095"/>
                  <a:gd name="connsiteY185" fmla="*/ 784193 h 936308"/>
                  <a:gd name="connsiteX186" fmla="*/ 824865 w 1137095"/>
                  <a:gd name="connsiteY186" fmla="*/ 831818 h 936308"/>
                  <a:gd name="connsiteX187" fmla="*/ 777240 w 1137095"/>
                  <a:gd name="connsiteY187" fmla="*/ 879443 h 936308"/>
                  <a:gd name="connsiteX188" fmla="*/ 743564 w 1137095"/>
                  <a:gd name="connsiteY188" fmla="*/ 865494 h 936308"/>
                  <a:gd name="connsiteX189" fmla="*/ 738018 w 1137095"/>
                  <a:gd name="connsiteY189" fmla="*/ 852106 h 936308"/>
                  <a:gd name="connsiteX190" fmla="*/ 584645 w 1137095"/>
                  <a:gd name="connsiteY190" fmla="*/ 852106 h 936308"/>
                  <a:gd name="connsiteX191" fmla="*/ 584645 w 1137095"/>
                  <a:gd name="connsiteY191" fmla="*/ 814006 h 936308"/>
                  <a:gd name="connsiteX192" fmla="*/ 546545 w 1137095"/>
                  <a:gd name="connsiteY192" fmla="*/ 814006 h 936308"/>
                  <a:gd name="connsiteX193" fmla="*/ 546545 w 1137095"/>
                  <a:gd name="connsiteY193" fmla="*/ 852106 h 936308"/>
                  <a:gd name="connsiteX194" fmla="*/ 154496 w 1137095"/>
                  <a:gd name="connsiteY194" fmla="*/ 852106 h 936308"/>
                  <a:gd name="connsiteX195" fmla="*/ 154496 w 1137095"/>
                  <a:gd name="connsiteY195" fmla="*/ 917448 h 936308"/>
                  <a:gd name="connsiteX196" fmla="*/ 135446 w 1137095"/>
                  <a:gd name="connsiteY196" fmla="*/ 936308 h 936308"/>
                  <a:gd name="connsiteX197" fmla="*/ 116396 w 1137095"/>
                  <a:gd name="connsiteY197" fmla="*/ 917258 h 936308"/>
                  <a:gd name="connsiteX198" fmla="*/ 116396 w 1137095"/>
                  <a:gd name="connsiteY198" fmla="*/ 193358 h 936308"/>
                  <a:gd name="connsiteX199" fmla="*/ 102203 w 1137095"/>
                  <a:gd name="connsiteY199" fmla="*/ 181451 h 936308"/>
                  <a:gd name="connsiteX200" fmla="*/ 52292 w 1137095"/>
                  <a:gd name="connsiteY200" fmla="*/ 181451 h 936308"/>
                  <a:gd name="connsiteX201" fmla="*/ 0 w 1137095"/>
                  <a:gd name="connsiteY201" fmla="*/ 131636 h 936308"/>
                  <a:gd name="connsiteX202" fmla="*/ 0 w 1137095"/>
                  <a:gd name="connsiteY202" fmla="*/ 19050 h 936308"/>
                  <a:gd name="connsiteX203" fmla="*/ 19050 w 1137095"/>
                  <a:gd name="connsiteY203"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137095" h="936308">
                    <a:moveTo>
                      <a:pt x="213170" y="652081"/>
                    </a:moveTo>
                    <a:lnTo>
                      <a:pt x="213170" y="702278"/>
                    </a:lnTo>
                    <a:lnTo>
                      <a:pt x="508445" y="702278"/>
                    </a:lnTo>
                    <a:lnTo>
                      <a:pt x="508445" y="652081"/>
                    </a:lnTo>
                    <a:close/>
                    <a:moveTo>
                      <a:pt x="213170" y="596836"/>
                    </a:moveTo>
                    <a:lnTo>
                      <a:pt x="213170" y="633031"/>
                    </a:lnTo>
                    <a:lnTo>
                      <a:pt x="508445" y="633031"/>
                    </a:lnTo>
                    <a:lnTo>
                      <a:pt x="508445" y="596836"/>
                    </a:lnTo>
                    <a:close/>
                    <a:moveTo>
                      <a:pt x="213170" y="541591"/>
                    </a:moveTo>
                    <a:lnTo>
                      <a:pt x="213170" y="577786"/>
                    </a:lnTo>
                    <a:lnTo>
                      <a:pt x="508445" y="577786"/>
                    </a:lnTo>
                    <a:lnTo>
                      <a:pt x="508445" y="541591"/>
                    </a:lnTo>
                    <a:close/>
                    <a:moveTo>
                      <a:pt x="213170" y="486346"/>
                    </a:moveTo>
                    <a:lnTo>
                      <a:pt x="213170" y="522541"/>
                    </a:lnTo>
                    <a:lnTo>
                      <a:pt x="508445" y="522541"/>
                    </a:lnTo>
                    <a:lnTo>
                      <a:pt x="508445" y="486346"/>
                    </a:lnTo>
                    <a:close/>
                    <a:moveTo>
                      <a:pt x="213170" y="431101"/>
                    </a:moveTo>
                    <a:lnTo>
                      <a:pt x="213170" y="467296"/>
                    </a:lnTo>
                    <a:lnTo>
                      <a:pt x="508445" y="467296"/>
                    </a:lnTo>
                    <a:lnTo>
                      <a:pt x="508445" y="431101"/>
                    </a:lnTo>
                    <a:close/>
                    <a:moveTo>
                      <a:pt x="213170" y="375856"/>
                    </a:moveTo>
                    <a:lnTo>
                      <a:pt x="213170" y="412051"/>
                    </a:lnTo>
                    <a:lnTo>
                      <a:pt x="508445" y="412051"/>
                    </a:lnTo>
                    <a:lnTo>
                      <a:pt x="508445" y="375856"/>
                    </a:lnTo>
                    <a:close/>
                    <a:moveTo>
                      <a:pt x="1051370" y="309181"/>
                    </a:moveTo>
                    <a:lnTo>
                      <a:pt x="1051370" y="385381"/>
                    </a:lnTo>
                    <a:lnTo>
                      <a:pt x="1060895" y="385381"/>
                    </a:lnTo>
                    <a:lnTo>
                      <a:pt x="1060895" y="309181"/>
                    </a:lnTo>
                    <a:close/>
                    <a:moveTo>
                      <a:pt x="213170" y="309181"/>
                    </a:moveTo>
                    <a:lnTo>
                      <a:pt x="213170" y="356806"/>
                    </a:lnTo>
                    <a:lnTo>
                      <a:pt x="508445" y="356806"/>
                    </a:lnTo>
                    <a:lnTo>
                      <a:pt x="508445" y="309181"/>
                    </a:lnTo>
                    <a:close/>
                    <a:moveTo>
                      <a:pt x="1032320" y="290131"/>
                    </a:moveTo>
                    <a:lnTo>
                      <a:pt x="1079945" y="290131"/>
                    </a:lnTo>
                    <a:lnTo>
                      <a:pt x="1079945" y="404431"/>
                    </a:lnTo>
                    <a:lnTo>
                      <a:pt x="1032320" y="404431"/>
                    </a:lnTo>
                    <a:close/>
                    <a:moveTo>
                      <a:pt x="194120" y="290131"/>
                    </a:moveTo>
                    <a:lnTo>
                      <a:pt x="527495" y="290131"/>
                    </a:lnTo>
                    <a:lnTo>
                      <a:pt x="527495" y="721328"/>
                    </a:lnTo>
                    <a:lnTo>
                      <a:pt x="194120" y="721328"/>
                    </a:lnTo>
                    <a:close/>
                    <a:moveTo>
                      <a:pt x="988791" y="283083"/>
                    </a:moveTo>
                    <a:cubicBezTo>
                      <a:pt x="1000943" y="283083"/>
                      <a:pt x="1010794" y="292934"/>
                      <a:pt x="1010794" y="305086"/>
                    </a:cubicBezTo>
                    <a:cubicBezTo>
                      <a:pt x="1010794" y="311162"/>
                      <a:pt x="1008331" y="316663"/>
                      <a:pt x="1004350" y="320645"/>
                    </a:cubicBezTo>
                    <a:lnTo>
                      <a:pt x="999078" y="322828"/>
                    </a:lnTo>
                    <a:lnTo>
                      <a:pt x="999078" y="680631"/>
                    </a:lnTo>
                    <a:lnTo>
                      <a:pt x="1004350" y="682815"/>
                    </a:lnTo>
                    <a:cubicBezTo>
                      <a:pt x="1008331" y="686796"/>
                      <a:pt x="1010794" y="692297"/>
                      <a:pt x="1010794" y="698373"/>
                    </a:cubicBezTo>
                    <a:cubicBezTo>
                      <a:pt x="1010794" y="710525"/>
                      <a:pt x="1000943" y="720375"/>
                      <a:pt x="988791" y="720375"/>
                    </a:cubicBezTo>
                    <a:cubicBezTo>
                      <a:pt x="976639" y="720375"/>
                      <a:pt x="966788" y="710524"/>
                      <a:pt x="966788" y="698373"/>
                    </a:cubicBezTo>
                    <a:cubicBezTo>
                      <a:pt x="966788" y="692297"/>
                      <a:pt x="969251" y="686796"/>
                      <a:pt x="973232" y="682815"/>
                    </a:cubicBezTo>
                    <a:lnTo>
                      <a:pt x="978504" y="680631"/>
                    </a:lnTo>
                    <a:lnTo>
                      <a:pt x="978504" y="322828"/>
                    </a:lnTo>
                    <a:lnTo>
                      <a:pt x="973232" y="320645"/>
                    </a:lnTo>
                    <a:cubicBezTo>
                      <a:pt x="969251" y="316663"/>
                      <a:pt x="966788" y="311162"/>
                      <a:pt x="966788" y="305086"/>
                    </a:cubicBezTo>
                    <a:cubicBezTo>
                      <a:pt x="966788" y="292934"/>
                      <a:pt x="976639" y="283083"/>
                      <a:pt x="988791" y="283083"/>
                    </a:cubicBezTo>
                    <a:close/>
                    <a:moveTo>
                      <a:pt x="927641" y="283083"/>
                    </a:moveTo>
                    <a:cubicBezTo>
                      <a:pt x="939793" y="283083"/>
                      <a:pt x="949643" y="292934"/>
                      <a:pt x="949643" y="305086"/>
                    </a:cubicBezTo>
                    <a:cubicBezTo>
                      <a:pt x="949643" y="311162"/>
                      <a:pt x="947180" y="316663"/>
                      <a:pt x="943199" y="320645"/>
                    </a:cubicBezTo>
                    <a:lnTo>
                      <a:pt x="937927" y="322828"/>
                    </a:lnTo>
                    <a:lnTo>
                      <a:pt x="937927" y="680631"/>
                    </a:lnTo>
                    <a:lnTo>
                      <a:pt x="943199" y="682815"/>
                    </a:lnTo>
                    <a:cubicBezTo>
                      <a:pt x="947180" y="686796"/>
                      <a:pt x="949643" y="692297"/>
                      <a:pt x="949643" y="698373"/>
                    </a:cubicBezTo>
                    <a:cubicBezTo>
                      <a:pt x="949643" y="710525"/>
                      <a:pt x="939792" y="720375"/>
                      <a:pt x="927641" y="720375"/>
                    </a:cubicBezTo>
                    <a:cubicBezTo>
                      <a:pt x="915489" y="720375"/>
                      <a:pt x="905638" y="710524"/>
                      <a:pt x="905638" y="698373"/>
                    </a:cubicBezTo>
                    <a:cubicBezTo>
                      <a:pt x="905638" y="692297"/>
                      <a:pt x="908101" y="686796"/>
                      <a:pt x="912082" y="682815"/>
                    </a:cubicBezTo>
                    <a:lnTo>
                      <a:pt x="917353" y="680632"/>
                    </a:lnTo>
                    <a:lnTo>
                      <a:pt x="917353" y="322828"/>
                    </a:lnTo>
                    <a:lnTo>
                      <a:pt x="912082" y="320645"/>
                    </a:lnTo>
                    <a:cubicBezTo>
                      <a:pt x="908101" y="316663"/>
                      <a:pt x="905638" y="311162"/>
                      <a:pt x="905638" y="305086"/>
                    </a:cubicBezTo>
                    <a:cubicBezTo>
                      <a:pt x="905638" y="292934"/>
                      <a:pt x="915489" y="283083"/>
                      <a:pt x="927641" y="283083"/>
                    </a:cubicBezTo>
                    <a:close/>
                    <a:moveTo>
                      <a:pt x="866490" y="283083"/>
                    </a:moveTo>
                    <a:cubicBezTo>
                      <a:pt x="878642" y="283083"/>
                      <a:pt x="888492" y="292934"/>
                      <a:pt x="888492" y="305086"/>
                    </a:cubicBezTo>
                    <a:cubicBezTo>
                      <a:pt x="888492" y="311162"/>
                      <a:pt x="886029" y="316663"/>
                      <a:pt x="882048" y="320645"/>
                    </a:cubicBezTo>
                    <a:lnTo>
                      <a:pt x="877158" y="322670"/>
                    </a:lnTo>
                    <a:lnTo>
                      <a:pt x="877158" y="680789"/>
                    </a:lnTo>
                    <a:lnTo>
                      <a:pt x="882048" y="682815"/>
                    </a:lnTo>
                    <a:cubicBezTo>
                      <a:pt x="886029" y="686796"/>
                      <a:pt x="888492" y="692297"/>
                      <a:pt x="888492" y="698373"/>
                    </a:cubicBezTo>
                    <a:cubicBezTo>
                      <a:pt x="888492" y="710525"/>
                      <a:pt x="878641" y="720375"/>
                      <a:pt x="866490" y="720375"/>
                    </a:cubicBezTo>
                    <a:cubicBezTo>
                      <a:pt x="854338" y="720375"/>
                      <a:pt x="844487" y="710524"/>
                      <a:pt x="844487" y="698373"/>
                    </a:cubicBezTo>
                    <a:cubicBezTo>
                      <a:pt x="844487" y="692297"/>
                      <a:pt x="846950" y="686796"/>
                      <a:pt x="850931" y="682815"/>
                    </a:cubicBezTo>
                    <a:lnTo>
                      <a:pt x="856488" y="680513"/>
                    </a:lnTo>
                    <a:lnTo>
                      <a:pt x="856488" y="322946"/>
                    </a:lnTo>
                    <a:lnTo>
                      <a:pt x="850932" y="320645"/>
                    </a:lnTo>
                    <a:cubicBezTo>
                      <a:pt x="846950" y="316663"/>
                      <a:pt x="844487" y="311162"/>
                      <a:pt x="844487" y="305086"/>
                    </a:cubicBezTo>
                    <a:cubicBezTo>
                      <a:pt x="844487" y="292934"/>
                      <a:pt x="854338" y="283083"/>
                      <a:pt x="866490" y="283083"/>
                    </a:cubicBezTo>
                    <a:close/>
                    <a:moveTo>
                      <a:pt x="798196" y="283083"/>
                    </a:moveTo>
                    <a:cubicBezTo>
                      <a:pt x="810348" y="283083"/>
                      <a:pt x="820199" y="292934"/>
                      <a:pt x="820199" y="305086"/>
                    </a:cubicBezTo>
                    <a:cubicBezTo>
                      <a:pt x="820199" y="311162"/>
                      <a:pt x="817736" y="316663"/>
                      <a:pt x="813754" y="320645"/>
                    </a:cubicBezTo>
                    <a:lnTo>
                      <a:pt x="808578" y="322789"/>
                    </a:lnTo>
                    <a:lnTo>
                      <a:pt x="808578" y="680671"/>
                    </a:lnTo>
                    <a:lnTo>
                      <a:pt x="813754" y="682815"/>
                    </a:lnTo>
                    <a:cubicBezTo>
                      <a:pt x="817736" y="686796"/>
                      <a:pt x="820199" y="692297"/>
                      <a:pt x="820199" y="698373"/>
                    </a:cubicBezTo>
                    <a:cubicBezTo>
                      <a:pt x="820199" y="710525"/>
                      <a:pt x="810348" y="720375"/>
                      <a:pt x="798196" y="720375"/>
                    </a:cubicBezTo>
                    <a:cubicBezTo>
                      <a:pt x="786044" y="720375"/>
                      <a:pt x="776193" y="710524"/>
                      <a:pt x="776193" y="698373"/>
                    </a:cubicBezTo>
                    <a:cubicBezTo>
                      <a:pt x="776193" y="692297"/>
                      <a:pt x="778656" y="686796"/>
                      <a:pt x="782637" y="682815"/>
                    </a:cubicBezTo>
                    <a:lnTo>
                      <a:pt x="787908" y="680632"/>
                    </a:lnTo>
                    <a:lnTo>
                      <a:pt x="787908" y="322828"/>
                    </a:lnTo>
                    <a:lnTo>
                      <a:pt x="782637" y="320645"/>
                    </a:lnTo>
                    <a:cubicBezTo>
                      <a:pt x="778656" y="316663"/>
                      <a:pt x="776193" y="311162"/>
                      <a:pt x="776193" y="305086"/>
                    </a:cubicBezTo>
                    <a:cubicBezTo>
                      <a:pt x="776193" y="292934"/>
                      <a:pt x="786044" y="283083"/>
                      <a:pt x="798196" y="283083"/>
                    </a:cubicBezTo>
                    <a:close/>
                    <a:moveTo>
                      <a:pt x="737141" y="283083"/>
                    </a:moveTo>
                    <a:cubicBezTo>
                      <a:pt x="749293" y="283083"/>
                      <a:pt x="759143" y="292934"/>
                      <a:pt x="759143" y="305086"/>
                    </a:cubicBezTo>
                    <a:cubicBezTo>
                      <a:pt x="759143" y="311162"/>
                      <a:pt x="756680" y="316663"/>
                      <a:pt x="752699" y="320645"/>
                    </a:cubicBezTo>
                    <a:lnTo>
                      <a:pt x="747427" y="322828"/>
                    </a:lnTo>
                    <a:lnTo>
                      <a:pt x="747427" y="680631"/>
                    </a:lnTo>
                    <a:lnTo>
                      <a:pt x="752699" y="682815"/>
                    </a:lnTo>
                    <a:cubicBezTo>
                      <a:pt x="756681" y="686796"/>
                      <a:pt x="759143" y="692297"/>
                      <a:pt x="759143" y="698373"/>
                    </a:cubicBezTo>
                    <a:cubicBezTo>
                      <a:pt x="759143" y="710525"/>
                      <a:pt x="749292" y="720375"/>
                      <a:pt x="737141" y="720375"/>
                    </a:cubicBezTo>
                    <a:cubicBezTo>
                      <a:pt x="724989" y="720375"/>
                      <a:pt x="715138" y="710524"/>
                      <a:pt x="715138" y="698373"/>
                    </a:cubicBezTo>
                    <a:cubicBezTo>
                      <a:pt x="715138" y="692297"/>
                      <a:pt x="717601" y="686796"/>
                      <a:pt x="721583" y="682815"/>
                    </a:cubicBezTo>
                    <a:lnTo>
                      <a:pt x="726853" y="680632"/>
                    </a:lnTo>
                    <a:lnTo>
                      <a:pt x="726853" y="322828"/>
                    </a:lnTo>
                    <a:lnTo>
                      <a:pt x="721583" y="320645"/>
                    </a:lnTo>
                    <a:cubicBezTo>
                      <a:pt x="717601" y="316663"/>
                      <a:pt x="715138" y="311162"/>
                      <a:pt x="715138" y="305086"/>
                    </a:cubicBezTo>
                    <a:cubicBezTo>
                      <a:pt x="715138" y="292934"/>
                      <a:pt x="724989" y="283083"/>
                      <a:pt x="737141" y="283083"/>
                    </a:cubicBezTo>
                    <a:close/>
                    <a:moveTo>
                      <a:pt x="675990" y="283083"/>
                    </a:moveTo>
                    <a:cubicBezTo>
                      <a:pt x="688142" y="283083"/>
                      <a:pt x="697992" y="292934"/>
                      <a:pt x="697992" y="305086"/>
                    </a:cubicBezTo>
                    <a:cubicBezTo>
                      <a:pt x="697992" y="311162"/>
                      <a:pt x="695529" y="316663"/>
                      <a:pt x="691548" y="320645"/>
                    </a:cubicBezTo>
                    <a:lnTo>
                      <a:pt x="686562" y="322710"/>
                    </a:lnTo>
                    <a:lnTo>
                      <a:pt x="686562" y="680749"/>
                    </a:lnTo>
                    <a:lnTo>
                      <a:pt x="691548" y="682815"/>
                    </a:lnTo>
                    <a:cubicBezTo>
                      <a:pt x="695530" y="686796"/>
                      <a:pt x="697992" y="692297"/>
                      <a:pt x="697992" y="698373"/>
                    </a:cubicBezTo>
                    <a:cubicBezTo>
                      <a:pt x="697992" y="710525"/>
                      <a:pt x="688141" y="720375"/>
                      <a:pt x="675990" y="720375"/>
                    </a:cubicBezTo>
                    <a:cubicBezTo>
                      <a:pt x="663838" y="720375"/>
                      <a:pt x="653987" y="710524"/>
                      <a:pt x="653987" y="698373"/>
                    </a:cubicBezTo>
                    <a:cubicBezTo>
                      <a:pt x="653987" y="692297"/>
                      <a:pt x="656450" y="686796"/>
                      <a:pt x="660432" y="682815"/>
                    </a:cubicBezTo>
                    <a:lnTo>
                      <a:pt x="665988" y="680513"/>
                    </a:lnTo>
                    <a:lnTo>
                      <a:pt x="665988" y="322946"/>
                    </a:lnTo>
                    <a:lnTo>
                      <a:pt x="660432" y="320645"/>
                    </a:lnTo>
                    <a:cubicBezTo>
                      <a:pt x="656450" y="316663"/>
                      <a:pt x="653987" y="311162"/>
                      <a:pt x="653987" y="305086"/>
                    </a:cubicBezTo>
                    <a:cubicBezTo>
                      <a:pt x="653987" y="292934"/>
                      <a:pt x="663838" y="283083"/>
                      <a:pt x="675990" y="283083"/>
                    </a:cubicBezTo>
                    <a:close/>
                    <a:moveTo>
                      <a:pt x="614935" y="283083"/>
                    </a:moveTo>
                    <a:cubicBezTo>
                      <a:pt x="627087" y="283083"/>
                      <a:pt x="636938" y="292934"/>
                      <a:pt x="636938" y="305086"/>
                    </a:cubicBezTo>
                    <a:cubicBezTo>
                      <a:pt x="636938" y="311162"/>
                      <a:pt x="634475" y="316663"/>
                      <a:pt x="630494" y="320645"/>
                    </a:cubicBezTo>
                    <a:lnTo>
                      <a:pt x="625221" y="322829"/>
                    </a:lnTo>
                    <a:lnTo>
                      <a:pt x="625221" y="680631"/>
                    </a:lnTo>
                    <a:lnTo>
                      <a:pt x="630494" y="682815"/>
                    </a:lnTo>
                    <a:cubicBezTo>
                      <a:pt x="634475" y="686796"/>
                      <a:pt x="636938" y="692297"/>
                      <a:pt x="636938" y="698373"/>
                    </a:cubicBezTo>
                    <a:cubicBezTo>
                      <a:pt x="636938" y="710525"/>
                      <a:pt x="627087" y="720375"/>
                      <a:pt x="614935" y="720375"/>
                    </a:cubicBezTo>
                    <a:cubicBezTo>
                      <a:pt x="602783" y="720375"/>
                      <a:pt x="592932" y="710524"/>
                      <a:pt x="592932" y="698373"/>
                    </a:cubicBezTo>
                    <a:cubicBezTo>
                      <a:pt x="592932" y="692297"/>
                      <a:pt x="595395" y="686796"/>
                      <a:pt x="599377" y="682815"/>
                    </a:cubicBezTo>
                    <a:lnTo>
                      <a:pt x="604647" y="680632"/>
                    </a:lnTo>
                    <a:lnTo>
                      <a:pt x="604647" y="322828"/>
                    </a:lnTo>
                    <a:lnTo>
                      <a:pt x="599377" y="320645"/>
                    </a:lnTo>
                    <a:cubicBezTo>
                      <a:pt x="595395" y="316663"/>
                      <a:pt x="592932" y="311162"/>
                      <a:pt x="592932" y="305086"/>
                    </a:cubicBezTo>
                    <a:cubicBezTo>
                      <a:pt x="592932" y="292934"/>
                      <a:pt x="602783" y="283083"/>
                      <a:pt x="614935" y="283083"/>
                    </a:cubicBezTo>
                    <a:close/>
                    <a:moveTo>
                      <a:pt x="58484" y="216027"/>
                    </a:moveTo>
                    <a:cubicBezTo>
                      <a:pt x="69005" y="216027"/>
                      <a:pt x="77534" y="224556"/>
                      <a:pt x="77534" y="235077"/>
                    </a:cubicBezTo>
                    <a:lnTo>
                      <a:pt x="77534" y="755047"/>
                    </a:lnTo>
                    <a:cubicBezTo>
                      <a:pt x="77534" y="765568"/>
                      <a:pt x="69005" y="774097"/>
                      <a:pt x="58484" y="774097"/>
                    </a:cubicBezTo>
                    <a:cubicBezTo>
                      <a:pt x="47963" y="774097"/>
                      <a:pt x="39434" y="765568"/>
                      <a:pt x="39434" y="755047"/>
                    </a:cubicBezTo>
                    <a:lnTo>
                      <a:pt x="39434" y="235077"/>
                    </a:lnTo>
                    <a:cubicBezTo>
                      <a:pt x="39434" y="224556"/>
                      <a:pt x="47963" y="216027"/>
                      <a:pt x="58484" y="216027"/>
                    </a:cubicBezTo>
                    <a:close/>
                    <a:moveTo>
                      <a:pt x="19050" y="0"/>
                    </a:moveTo>
                    <a:cubicBezTo>
                      <a:pt x="29571" y="0"/>
                      <a:pt x="38100" y="8529"/>
                      <a:pt x="38100" y="19050"/>
                    </a:cubicBezTo>
                    <a:lnTo>
                      <a:pt x="38100" y="131636"/>
                    </a:lnTo>
                    <a:cubicBezTo>
                      <a:pt x="38804" y="138804"/>
                      <a:pt x="45110" y="144094"/>
                      <a:pt x="52292" y="143542"/>
                    </a:cubicBezTo>
                    <a:lnTo>
                      <a:pt x="102203" y="143542"/>
                    </a:lnTo>
                    <a:cubicBezTo>
                      <a:pt x="130414" y="143009"/>
                      <a:pt x="153768" y="165342"/>
                      <a:pt x="154496" y="193548"/>
                    </a:cubicBezTo>
                    <a:lnTo>
                      <a:pt x="154496" y="216027"/>
                    </a:lnTo>
                    <a:lnTo>
                      <a:pt x="1098995" y="216027"/>
                    </a:lnTo>
                    <a:lnTo>
                      <a:pt x="1098995" y="118776"/>
                    </a:lnTo>
                    <a:cubicBezTo>
                      <a:pt x="1098995" y="108255"/>
                      <a:pt x="1107524" y="99726"/>
                      <a:pt x="1118045" y="99726"/>
                    </a:cubicBezTo>
                    <a:cubicBezTo>
                      <a:pt x="1128566" y="99726"/>
                      <a:pt x="1137095" y="108255"/>
                      <a:pt x="1137095" y="118776"/>
                    </a:cubicBezTo>
                    <a:lnTo>
                      <a:pt x="1137095" y="235077"/>
                    </a:lnTo>
                    <a:lnTo>
                      <a:pt x="1137095" y="638746"/>
                    </a:lnTo>
                    <a:lnTo>
                      <a:pt x="1137095" y="829818"/>
                    </a:lnTo>
                    <a:cubicBezTo>
                      <a:pt x="1137095" y="840339"/>
                      <a:pt x="1128566" y="848868"/>
                      <a:pt x="1118045" y="848868"/>
                    </a:cubicBezTo>
                    <a:lnTo>
                      <a:pt x="989253" y="848868"/>
                    </a:lnTo>
                    <a:lnTo>
                      <a:pt x="982366" y="865494"/>
                    </a:lnTo>
                    <a:cubicBezTo>
                      <a:pt x="973748" y="874113"/>
                      <a:pt x="961841" y="879443"/>
                      <a:pt x="948690" y="879443"/>
                    </a:cubicBezTo>
                    <a:cubicBezTo>
                      <a:pt x="922387" y="879443"/>
                      <a:pt x="901065" y="858121"/>
                      <a:pt x="901065" y="831818"/>
                    </a:cubicBezTo>
                    <a:cubicBezTo>
                      <a:pt x="901065" y="805515"/>
                      <a:pt x="922387" y="784193"/>
                      <a:pt x="948690" y="784193"/>
                    </a:cubicBezTo>
                    <a:cubicBezTo>
                      <a:pt x="961841" y="784193"/>
                      <a:pt x="973748" y="789524"/>
                      <a:pt x="982366" y="798142"/>
                    </a:cubicBezTo>
                    <a:lnTo>
                      <a:pt x="987596" y="810768"/>
                    </a:lnTo>
                    <a:lnTo>
                      <a:pt x="1098995" y="810768"/>
                    </a:lnTo>
                    <a:lnTo>
                      <a:pt x="1098995" y="638746"/>
                    </a:lnTo>
                    <a:lnTo>
                      <a:pt x="1098995" y="254127"/>
                    </a:lnTo>
                    <a:lnTo>
                      <a:pt x="154496" y="254127"/>
                    </a:lnTo>
                    <a:lnTo>
                      <a:pt x="154496" y="814006"/>
                    </a:lnTo>
                    <a:lnTo>
                      <a:pt x="508445" y="814006"/>
                    </a:lnTo>
                    <a:lnTo>
                      <a:pt x="508445" y="775906"/>
                    </a:lnTo>
                    <a:lnTo>
                      <a:pt x="622745" y="775906"/>
                    </a:lnTo>
                    <a:lnTo>
                      <a:pt x="622745" y="814006"/>
                    </a:lnTo>
                    <a:lnTo>
                      <a:pt x="736993" y="814006"/>
                    </a:lnTo>
                    <a:lnTo>
                      <a:pt x="743564" y="798142"/>
                    </a:lnTo>
                    <a:cubicBezTo>
                      <a:pt x="752182" y="789524"/>
                      <a:pt x="764089" y="784193"/>
                      <a:pt x="777240" y="784193"/>
                    </a:cubicBezTo>
                    <a:cubicBezTo>
                      <a:pt x="803543" y="784193"/>
                      <a:pt x="824865" y="805515"/>
                      <a:pt x="824865" y="831818"/>
                    </a:cubicBezTo>
                    <a:cubicBezTo>
                      <a:pt x="824865" y="858121"/>
                      <a:pt x="803543" y="879443"/>
                      <a:pt x="777240" y="879443"/>
                    </a:cubicBezTo>
                    <a:cubicBezTo>
                      <a:pt x="764089" y="879443"/>
                      <a:pt x="752182" y="874113"/>
                      <a:pt x="743564" y="865494"/>
                    </a:cubicBezTo>
                    <a:lnTo>
                      <a:pt x="738018" y="852106"/>
                    </a:lnTo>
                    <a:lnTo>
                      <a:pt x="584645" y="852106"/>
                    </a:lnTo>
                    <a:lnTo>
                      <a:pt x="584645" y="814006"/>
                    </a:lnTo>
                    <a:lnTo>
                      <a:pt x="546545" y="814006"/>
                    </a:lnTo>
                    <a:lnTo>
                      <a:pt x="546545" y="852106"/>
                    </a:lnTo>
                    <a:lnTo>
                      <a:pt x="154496" y="852106"/>
                    </a:lnTo>
                    <a:lnTo>
                      <a:pt x="154496" y="917448"/>
                    </a:lnTo>
                    <a:cubicBezTo>
                      <a:pt x="154391" y="927895"/>
                      <a:pt x="145893" y="936308"/>
                      <a:pt x="135446" y="936308"/>
                    </a:cubicBezTo>
                    <a:cubicBezTo>
                      <a:pt x="124924" y="936308"/>
                      <a:pt x="116396" y="927779"/>
                      <a:pt x="116396" y="917258"/>
                    </a:cubicBezTo>
                    <a:lnTo>
                      <a:pt x="116396" y="193358"/>
                    </a:lnTo>
                    <a:cubicBezTo>
                      <a:pt x="115691" y="186189"/>
                      <a:pt x="109385" y="180899"/>
                      <a:pt x="102203" y="181451"/>
                    </a:cubicBezTo>
                    <a:lnTo>
                      <a:pt x="52292" y="181451"/>
                    </a:lnTo>
                    <a:cubicBezTo>
                      <a:pt x="24113" y="182091"/>
                      <a:pt x="728" y="159812"/>
                      <a:pt x="0" y="131636"/>
                    </a:cubicBezTo>
                    <a:lnTo>
                      <a:pt x="0" y="19050"/>
                    </a:lnTo>
                    <a:cubicBezTo>
                      <a:pt x="0" y="8529"/>
                      <a:pt x="8529" y="0"/>
                      <a:pt x="19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latin typeface="Huawei Sans" panose="020C0503030203020204" pitchFamily="34" charset="0"/>
                  <a:cs typeface="+mn-ea"/>
                  <a:sym typeface="+mn-lt"/>
                </a:endParaRPr>
              </a:p>
            </p:txBody>
          </p:sp>
          <p:sp>
            <p:nvSpPr>
              <p:cNvPr id="20" name="智能网卡INIC Intelligent NIC (iNIC)"/>
              <p:cNvSpPr/>
              <p:nvPr/>
            </p:nvSpPr>
            <p:spPr>
              <a:xfrm rot="5400000">
                <a:off x="1720830" y="4740748"/>
                <a:ext cx="330186" cy="286950"/>
              </a:xfrm>
              <a:custGeom>
                <a:avLst/>
                <a:gdLst>
                  <a:gd name="connsiteX0" fmla="*/ 213170 w 1137095"/>
                  <a:gd name="connsiteY0" fmla="*/ 652081 h 936308"/>
                  <a:gd name="connsiteX1" fmla="*/ 213170 w 1137095"/>
                  <a:gd name="connsiteY1" fmla="*/ 702278 h 936308"/>
                  <a:gd name="connsiteX2" fmla="*/ 508445 w 1137095"/>
                  <a:gd name="connsiteY2" fmla="*/ 702278 h 936308"/>
                  <a:gd name="connsiteX3" fmla="*/ 508445 w 1137095"/>
                  <a:gd name="connsiteY3" fmla="*/ 652081 h 936308"/>
                  <a:gd name="connsiteX4" fmla="*/ 213170 w 1137095"/>
                  <a:gd name="connsiteY4" fmla="*/ 596836 h 936308"/>
                  <a:gd name="connsiteX5" fmla="*/ 213170 w 1137095"/>
                  <a:gd name="connsiteY5" fmla="*/ 633031 h 936308"/>
                  <a:gd name="connsiteX6" fmla="*/ 508445 w 1137095"/>
                  <a:gd name="connsiteY6" fmla="*/ 633031 h 936308"/>
                  <a:gd name="connsiteX7" fmla="*/ 508445 w 1137095"/>
                  <a:gd name="connsiteY7" fmla="*/ 596836 h 936308"/>
                  <a:gd name="connsiteX8" fmla="*/ 213170 w 1137095"/>
                  <a:gd name="connsiteY8" fmla="*/ 541591 h 936308"/>
                  <a:gd name="connsiteX9" fmla="*/ 213170 w 1137095"/>
                  <a:gd name="connsiteY9" fmla="*/ 577786 h 936308"/>
                  <a:gd name="connsiteX10" fmla="*/ 508445 w 1137095"/>
                  <a:gd name="connsiteY10" fmla="*/ 577786 h 936308"/>
                  <a:gd name="connsiteX11" fmla="*/ 508445 w 1137095"/>
                  <a:gd name="connsiteY11" fmla="*/ 541591 h 936308"/>
                  <a:gd name="connsiteX12" fmla="*/ 213170 w 1137095"/>
                  <a:gd name="connsiteY12" fmla="*/ 486346 h 936308"/>
                  <a:gd name="connsiteX13" fmla="*/ 213170 w 1137095"/>
                  <a:gd name="connsiteY13" fmla="*/ 522541 h 936308"/>
                  <a:gd name="connsiteX14" fmla="*/ 508445 w 1137095"/>
                  <a:gd name="connsiteY14" fmla="*/ 522541 h 936308"/>
                  <a:gd name="connsiteX15" fmla="*/ 508445 w 1137095"/>
                  <a:gd name="connsiteY15" fmla="*/ 486346 h 936308"/>
                  <a:gd name="connsiteX16" fmla="*/ 213170 w 1137095"/>
                  <a:gd name="connsiteY16" fmla="*/ 431101 h 936308"/>
                  <a:gd name="connsiteX17" fmla="*/ 213170 w 1137095"/>
                  <a:gd name="connsiteY17" fmla="*/ 467296 h 936308"/>
                  <a:gd name="connsiteX18" fmla="*/ 508445 w 1137095"/>
                  <a:gd name="connsiteY18" fmla="*/ 467296 h 936308"/>
                  <a:gd name="connsiteX19" fmla="*/ 508445 w 1137095"/>
                  <a:gd name="connsiteY19" fmla="*/ 431101 h 936308"/>
                  <a:gd name="connsiteX20" fmla="*/ 213170 w 1137095"/>
                  <a:gd name="connsiteY20" fmla="*/ 375856 h 936308"/>
                  <a:gd name="connsiteX21" fmla="*/ 213170 w 1137095"/>
                  <a:gd name="connsiteY21" fmla="*/ 412051 h 936308"/>
                  <a:gd name="connsiteX22" fmla="*/ 508445 w 1137095"/>
                  <a:gd name="connsiteY22" fmla="*/ 412051 h 936308"/>
                  <a:gd name="connsiteX23" fmla="*/ 508445 w 1137095"/>
                  <a:gd name="connsiteY23" fmla="*/ 375856 h 936308"/>
                  <a:gd name="connsiteX24" fmla="*/ 1051370 w 1137095"/>
                  <a:gd name="connsiteY24" fmla="*/ 309181 h 936308"/>
                  <a:gd name="connsiteX25" fmla="*/ 1051370 w 1137095"/>
                  <a:gd name="connsiteY25" fmla="*/ 385381 h 936308"/>
                  <a:gd name="connsiteX26" fmla="*/ 1060895 w 1137095"/>
                  <a:gd name="connsiteY26" fmla="*/ 385381 h 936308"/>
                  <a:gd name="connsiteX27" fmla="*/ 1060895 w 1137095"/>
                  <a:gd name="connsiteY27" fmla="*/ 309181 h 936308"/>
                  <a:gd name="connsiteX28" fmla="*/ 213170 w 1137095"/>
                  <a:gd name="connsiteY28" fmla="*/ 309181 h 936308"/>
                  <a:gd name="connsiteX29" fmla="*/ 213170 w 1137095"/>
                  <a:gd name="connsiteY29" fmla="*/ 356806 h 936308"/>
                  <a:gd name="connsiteX30" fmla="*/ 508445 w 1137095"/>
                  <a:gd name="connsiteY30" fmla="*/ 356806 h 936308"/>
                  <a:gd name="connsiteX31" fmla="*/ 508445 w 1137095"/>
                  <a:gd name="connsiteY31" fmla="*/ 309181 h 936308"/>
                  <a:gd name="connsiteX32" fmla="*/ 1032320 w 1137095"/>
                  <a:gd name="connsiteY32" fmla="*/ 290131 h 936308"/>
                  <a:gd name="connsiteX33" fmla="*/ 1079945 w 1137095"/>
                  <a:gd name="connsiteY33" fmla="*/ 290131 h 936308"/>
                  <a:gd name="connsiteX34" fmla="*/ 1079945 w 1137095"/>
                  <a:gd name="connsiteY34" fmla="*/ 404431 h 936308"/>
                  <a:gd name="connsiteX35" fmla="*/ 1032320 w 1137095"/>
                  <a:gd name="connsiteY35" fmla="*/ 404431 h 936308"/>
                  <a:gd name="connsiteX36" fmla="*/ 194120 w 1137095"/>
                  <a:gd name="connsiteY36" fmla="*/ 290131 h 936308"/>
                  <a:gd name="connsiteX37" fmla="*/ 527495 w 1137095"/>
                  <a:gd name="connsiteY37" fmla="*/ 290131 h 936308"/>
                  <a:gd name="connsiteX38" fmla="*/ 527495 w 1137095"/>
                  <a:gd name="connsiteY38" fmla="*/ 721328 h 936308"/>
                  <a:gd name="connsiteX39" fmla="*/ 194120 w 1137095"/>
                  <a:gd name="connsiteY39" fmla="*/ 721328 h 936308"/>
                  <a:gd name="connsiteX40" fmla="*/ 988791 w 1137095"/>
                  <a:gd name="connsiteY40" fmla="*/ 283083 h 936308"/>
                  <a:gd name="connsiteX41" fmla="*/ 1010794 w 1137095"/>
                  <a:gd name="connsiteY41" fmla="*/ 305086 h 936308"/>
                  <a:gd name="connsiteX42" fmla="*/ 1004350 w 1137095"/>
                  <a:gd name="connsiteY42" fmla="*/ 320645 h 936308"/>
                  <a:gd name="connsiteX43" fmla="*/ 999078 w 1137095"/>
                  <a:gd name="connsiteY43" fmla="*/ 322828 h 936308"/>
                  <a:gd name="connsiteX44" fmla="*/ 999078 w 1137095"/>
                  <a:gd name="connsiteY44" fmla="*/ 680631 h 936308"/>
                  <a:gd name="connsiteX45" fmla="*/ 1004350 w 1137095"/>
                  <a:gd name="connsiteY45" fmla="*/ 682815 h 936308"/>
                  <a:gd name="connsiteX46" fmla="*/ 1010794 w 1137095"/>
                  <a:gd name="connsiteY46" fmla="*/ 698373 h 936308"/>
                  <a:gd name="connsiteX47" fmla="*/ 988791 w 1137095"/>
                  <a:gd name="connsiteY47" fmla="*/ 720375 h 936308"/>
                  <a:gd name="connsiteX48" fmla="*/ 966788 w 1137095"/>
                  <a:gd name="connsiteY48" fmla="*/ 698373 h 936308"/>
                  <a:gd name="connsiteX49" fmla="*/ 973232 w 1137095"/>
                  <a:gd name="connsiteY49" fmla="*/ 682815 h 936308"/>
                  <a:gd name="connsiteX50" fmla="*/ 978504 w 1137095"/>
                  <a:gd name="connsiteY50" fmla="*/ 680631 h 936308"/>
                  <a:gd name="connsiteX51" fmla="*/ 978504 w 1137095"/>
                  <a:gd name="connsiteY51" fmla="*/ 322828 h 936308"/>
                  <a:gd name="connsiteX52" fmla="*/ 973232 w 1137095"/>
                  <a:gd name="connsiteY52" fmla="*/ 320645 h 936308"/>
                  <a:gd name="connsiteX53" fmla="*/ 966788 w 1137095"/>
                  <a:gd name="connsiteY53" fmla="*/ 305086 h 936308"/>
                  <a:gd name="connsiteX54" fmla="*/ 988791 w 1137095"/>
                  <a:gd name="connsiteY54" fmla="*/ 283083 h 936308"/>
                  <a:gd name="connsiteX55" fmla="*/ 927641 w 1137095"/>
                  <a:gd name="connsiteY55" fmla="*/ 283083 h 936308"/>
                  <a:gd name="connsiteX56" fmla="*/ 949643 w 1137095"/>
                  <a:gd name="connsiteY56" fmla="*/ 305086 h 936308"/>
                  <a:gd name="connsiteX57" fmla="*/ 943199 w 1137095"/>
                  <a:gd name="connsiteY57" fmla="*/ 320645 h 936308"/>
                  <a:gd name="connsiteX58" fmla="*/ 937927 w 1137095"/>
                  <a:gd name="connsiteY58" fmla="*/ 322828 h 936308"/>
                  <a:gd name="connsiteX59" fmla="*/ 937927 w 1137095"/>
                  <a:gd name="connsiteY59" fmla="*/ 680631 h 936308"/>
                  <a:gd name="connsiteX60" fmla="*/ 943199 w 1137095"/>
                  <a:gd name="connsiteY60" fmla="*/ 682815 h 936308"/>
                  <a:gd name="connsiteX61" fmla="*/ 949643 w 1137095"/>
                  <a:gd name="connsiteY61" fmla="*/ 698373 h 936308"/>
                  <a:gd name="connsiteX62" fmla="*/ 927641 w 1137095"/>
                  <a:gd name="connsiteY62" fmla="*/ 720375 h 936308"/>
                  <a:gd name="connsiteX63" fmla="*/ 905638 w 1137095"/>
                  <a:gd name="connsiteY63" fmla="*/ 698373 h 936308"/>
                  <a:gd name="connsiteX64" fmla="*/ 912082 w 1137095"/>
                  <a:gd name="connsiteY64" fmla="*/ 682815 h 936308"/>
                  <a:gd name="connsiteX65" fmla="*/ 917353 w 1137095"/>
                  <a:gd name="connsiteY65" fmla="*/ 680632 h 936308"/>
                  <a:gd name="connsiteX66" fmla="*/ 917353 w 1137095"/>
                  <a:gd name="connsiteY66" fmla="*/ 322828 h 936308"/>
                  <a:gd name="connsiteX67" fmla="*/ 912082 w 1137095"/>
                  <a:gd name="connsiteY67" fmla="*/ 320645 h 936308"/>
                  <a:gd name="connsiteX68" fmla="*/ 905638 w 1137095"/>
                  <a:gd name="connsiteY68" fmla="*/ 305086 h 936308"/>
                  <a:gd name="connsiteX69" fmla="*/ 927641 w 1137095"/>
                  <a:gd name="connsiteY69" fmla="*/ 283083 h 936308"/>
                  <a:gd name="connsiteX70" fmla="*/ 866490 w 1137095"/>
                  <a:gd name="connsiteY70" fmla="*/ 283083 h 936308"/>
                  <a:gd name="connsiteX71" fmla="*/ 888492 w 1137095"/>
                  <a:gd name="connsiteY71" fmla="*/ 305086 h 936308"/>
                  <a:gd name="connsiteX72" fmla="*/ 882048 w 1137095"/>
                  <a:gd name="connsiteY72" fmla="*/ 320645 h 936308"/>
                  <a:gd name="connsiteX73" fmla="*/ 877158 w 1137095"/>
                  <a:gd name="connsiteY73" fmla="*/ 322670 h 936308"/>
                  <a:gd name="connsiteX74" fmla="*/ 877158 w 1137095"/>
                  <a:gd name="connsiteY74" fmla="*/ 680789 h 936308"/>
                  <a:gd name="connsiteX75" fmla="*/ 882048 w 1137095"/>
                  <a:gd name="connsiteY75" fmla="*/ 682815 h 936308"/>
                  <a:gd name="connsiteX76" fmla="*/ 888492 w 1137095"/>
                  <a:gd name="connsiteY76" fmla="*/ 698373 h 936308"/>
                  <a:gd name="connsiteX77" fmla="*/ 866490 w 1137095"/>
                  <a:gd name="connsiteY77" fmla="*/ 720375 h 936308"/>
                  <a:gd name="connsiteX78" fmla="*/ 844487 w 1137095"/>
                  <a:gd name="connsiteY78" fmla="*/ 698373 h 936308"/>
                  <a:gd name="connsiteX79" fmla="*/ 850931 w 1137095"/>
                  <a:gd name="connsiteY79" fmla="*/ 682815 h 936308"/>
                  <a:gd name="connsiteX80" fmla="*/ 856488 w 1137095"/>
                  <a:gd name="connsiteY80" fmla="*/ 680513 h 936308"/>
                  <a:gd name="connsiteX81" fmla="*/ 856488 w 1137095"/>
                  <a:gd name="connsiteY81" fmla="*/ 322946 h 936308"/>
                  <a:gd name="connsiteX82" fmla="*/ 850932 w 1137095"/>
                  <a:gd name="connsiteY82" fmla="*/ 320645 h 936308"/>
                  <a:gd name="connsiteX83" fmla="*/ 844487 w 1137095"/>
                  <a:gd name="connsiteY83" fmla="*/ 305086 h 936308"/>
                  <a:gd name="connsiteX84" fmla="*/ 866490 w 1137095"/>
                  <a:gd name="connsiteY84" fmla="*/ 283083 h 936308"/>
                  <a:gd name="connsiteX85" fmla="*/ 798196 w 1137095"/>
                  <a:gd name="connsiteY85" fmla="*/ 283083 h 936308"/>
                  <a:gd name="connsiteX86" fmla="*/ 820199 w 1137095"/>
                  <a:gd name="connsiteY86" fmla="*/ 305086 h 936308"/>
                  <a:gd name="connsiteX87" fmla="*/ 813754 w 1137095"/>
                  <a:gd name="connsiteY87" fmla="*/ 320645 h 936308"/>
                  <a:gd name="connsiteX88" fmla="*/ 808578 w 1137095"/>
                  <a:gd name="connsiteY88" fmla="*/ 322789 h 936308"/>
                  <a:gd name="connsiteX89" fmla="*/ 808578 w 1137095"/>
                  <a:gd name="connsiteY89" fmla="*/ 680671 h 936308"/>
                  <a:gd name="connsiteX90" fmla="*/ 813754 w 1137095"/>
                  <a:gd name="connsiteY90" fmla="*/ 682815 h 936308"/>
                  <a:gd name="connsiteX91" fmla="*/ 820199 w 1137095"/>
                  <a:gd name="connsiteY91" fmla="*/ 698373 h 936308"/>
                  <a:gd name="connsiteX92" fmla="*/ 798196 w 1137095"/>
                  <a:gd name="connsiteY92" fmla="*/ 720375 h 936308"/>
                  <a:gd name="connsiteX93" fmla="*/ 776193 w 1137095"/>
                  <a:gd name="connsiteY93" fmla="*/ 698373 h 936308"/>
                  <a:gd name="connsiteX94" fmla="*/ 782637 w 1137095"/>
                  <a:gd name="connsiteY94" fmla="*/ 682815 h 936308"/>
                  <a:gd name="connsiteX95" fmla="*/ 787908 w 1137095"/>
                  <a:gd name="connsiteY95" fmla="*/ 680632 h 936308"/>
                  <a:gd name="connsiteX96" fmla="*/ 787908 w 1137095"/>
                  <a:gd name="connsiteY96" fmla="*/ 322828 h 936308"/>
                  <a:gd name="connsiteX97" fmla="*/ 782637 w 1137095"/>
                  <a:gd name="connsiteY97" fmla="*/ 320645 h 936308"/>
                  <a:gd name="connsiteX98" fmla="*/ 776193 w 1137095"/>
                  <a:gd name="connsiteY98" fmla="*/ 305086 h 936308"/>
                  <a:gd name="connsiteX99" fmla="*/ 798196 w 1137095"/>
                  <a:gd name="connsiteY99" fmla="*/ 283083 h 936308"/>
                  <a:gd name="connsiteX100" fmla="*/ 737141 w 1137095"/>
                  <a:gd name="connsiteY100" fmla="*/ 283083 h 936308"/>
                  <a:gd name="connsiteX101" fmla="*/ 759143 w 1137095"/>
                  <a:gd name="connsiteY101" fmla="*/ 305086 h 936308"/>
                  <a:gd name="connsiteX102" fmla="*/ 752699 w 1137095"/>
                  <a:gd name="connsiteY102" fmla="*/ 320645 h 936308"/>
                  <a:gd name="connsiteX103" fmla="*/ 747427 w 1137095"/>
                  <a:gd name="connsiteY103" fmla="*/ 322828 h 936308"/>
                  <a:gd name="connsiteX104" fmla="*/ 747427 w 1137095"/>
                  <a:gd name="connsiteY104" fmla="*/ 680631 h 936308"/>
                  <a:gd name="connsiteX105" fmla="*/ 752699 w 1137095"/>
                  <a:gd name="connsiteY105" fmla="*/ 682815 h 936308"/>
                  <a:gd name="connsiteX106" fmla="*/ 759143 w 1137095"/>
                  <a:gd name="connsiteY106" fmla="*/ 698373 h 936308"/>
                  <a:gd name="connsiteX107" fmla="*/ 737141 w 1137095"/>
                  <a:gd name="connsiteY107" fmla="*/ 720375 h 936308"/>
                  <a:gd name="connsiteX108" fmla="*/ 715138 w 1137095"/>
                  <a:gd name="connsiteY108" fmla="*/ 698373 h 936308"/>
                  <a:gd name="connsiteX109" fmla="*/ 721583 w 1137095"/>
                  <a:gd name="connsiteY109" fmla="*/ 682815 h 936308"/>
                  <a:gd name="connsiteX110" fmla="*/ 726853 w 1137095"/>
                  <a:gd name="connsiteY110" fmla="*/ 680632 h 936308"/>
                  <a:gd name="connsiteX111" fmla="*/ 726853 w 1137095"/>
                  <a:gd name="connsiteY111" fmla="*/ 322828 h 936308"/>
                  <a:gd name="connsiteX112" fmla="*/ 721583 w 1137095"/>
                  <a:gd name="connsiteY112" fmla="*/ 320645 h 936308"/>
                  <a:gd name="connsiteX113" fmla="*/ 715138 w 1137095"/>
                  <a:gd name="connsiteY113" fmla="*/ 305086 h 936308"/>
                  <a:gd name="connsiteX114" fmla="*/ 737141 w 1137095"/>
                  <a:gd name="connsiteY114" fmla="*/ 283083 h 936308"/>
                  <a:gd name="connsiteX115" fmla="*/ 675990 w 1137095"/>
                  <a:gd name="connsiteY115" fmla="*/ 283083 h 936308"/>
                  <a:gd name="connsiteX116" fmla="*/ 697992 w 1137095"/>
                  <a:gd name="connsiteY116" fmla="*/ 305086 h 936308"/>
                  <a:gd name="connsiteX117" fmla="*/ 691548 w 1137095"/>
                  <a:gd name="connsiteY117" fmla="*/ 320645 h 936308"/>
                  <a:gd name="connsiteX118" fmla="*/ 686562 w 1137095"/>
                  <a:gd name="connsiteY118" fmla="*/ 322710 h 936308"/>
                  <a:gd name="connsiteX119" fmla="*/ 686562 w 1137095"/>
                  <a:gd name="connsiteY119" fmla="*/ 680749 h 936308"/>
                  <a:gd name="connsiteX120" fmla="*/ 691548 w 1137095"/>
                  <a:gd name="connsiteY120" fmla="*/ 682815 h 936308"/>
                  <a:gd name="connsiteX121" fmla="*/ 697992 w 1137095"/>
                  <a:gd name="connsiteY121" fmla="*/ 698373 h 936308"/>
                  <a:gd name="connsiteX122" fmla="*/ 675990 w 1137095"/>
                  <a:gd name="connsiteY122" fmla="*/ 720375 h 936308"/>
                  <a:gd name="connsiteX123" fmla="*/ 653987 w 1137095"/>
                  <a:gd name="connsiteY123" fmla="*/ 698373 h 936308"/>
                  <a:gd name="connsiteX124" fmla="*/ 660432 w 1137095"/>
                  <a:gd name="connsiteY124" fmla="*/ 682815 h 936308"/>
                  <a:gd name="connsiteX125" fmla="*/ 665988 w 1137095"/>
                  <a:gd name="connsiteY125" fmla="*/ 680513 h 936308"/>
                  <a:gd name="connsiteX126" fmla="*/ 665988 w 1137095"/>
                  <a:gd name="connsiteY126" fmla="*/ 322946 h 936308"/>
                  <a:gd name="connsiteX127" fmla="*/ 660432 w 1137095"/>
                  <a:gd name="connsiteY127" fmla="*/ 320645 h 936308"/>
                  <a:gd name="connsiteX128" fmla="*/ 653987 w 1137095"/>
                  <a:gd name="connsiteY128" fmla="*/ 305086 h 936308"/>
                  <a:gd name="connsiteX129" fmla="*/ 675990 w 1137095"/>
                  <a:gd name="connsiteY129" fmla="*/ 283083 h 936308"/>
                  <a:gd name="connsiteX130" fmla="*/ 614935 w 1137095"/>
                  <a:gd name="connsiteY130" fmla="*/ 283083 h 936308"/>
                  <a:gd name="connsiteX131" fmla="*/ 636938 w 1137095"/>
                  <a:gd name="connsiteY131" fmla="*/ 305086 h 936308"/>
                  <a:gd name="connsiteX132" fmla="*/ 630494 w 1137095"/>
                  <a:gd name="connsiteY132" fmla="*/ 320645 h 936308"/>
                  <a:gd name="connsiteX133" fmla="*/ 625221 w 1137095"/>
                  <a:gd name="connsiteY133" fmla="*/ 322829 h 936308"/>
                  <a:gd name="connsiteX134" fmla="*/ 625221 w 1137095"/>
                  <a:gd name="connsiteY134" fmla="*/ 680631 h 936308"/>
                  <a:gd name="connsiteX135" fmla="*/ 630494 w 1137095"/>
                  <a:gd name="connsiteY135" fmla="*/ 682815 h 936308"/>
                  <a:gd name="connsiteX136" fmla="*/ 636938 w 1137095"/>
                  <a:gd name="connsiteY136" fmla="*/ 698373 h 936308"/>
                  <a:gd name="connsiteX137" fmla="*/ 614935 w 1137095"/>
                  <a:gd name="connsiteY137" fmla="*/ 720375 h 936308"/>
                  <a:gd name="connsiteX138" fmla="*/ 592932 w 1137095"/>
                  <a:gd name="connsiteY138" fmla="*/ 698373 h 936308"/>
                  <a:gd name="connsiteX139" fmla="*/ 599377 w 1137095"/>
                  <a:gd name="connsiteY139" fmla="*/ 682815 h 936308"/>
                  <a:gd name="connsiteX140" fmla="*/ 604647 w 1137095"/>
                  <a:gd name="connsiteY140" fmla="*/ 680632 h 936308"/>
                  <a:gd name="connsiteX141" fmla="*/ 604647 w 1137095"/>
                  <a:gd name="connsiteY141" fmla="*/ 322828 h 936308"/>
                  <a:gd name="connsiteX142" fmla="*/ 599377 w 1137095"/>
                  <a:gd name="connsiteY142" fmla="*/ 320645 h 936308"/>
                  <a:gd name="connsiteX143" fmla="*/ 592932 w 1137095"/>
                  <a:gd name="connsiteY143" fmla="*/ 305086 h 936308"/>
                  <a:gd name="connsiteX144" fmla="*/ 614935 w 1137095"/>
                  <a:gd name="connsiteY144" fmla="*/ 283083 h 936308"/>
                  <a:gd name="connsiteX145" fmla="*/ 58484 w 1137095"/>
                  <a:gd name="connsiteY145" fmla="*/ 216027 h 936308"/>
                  <a:gd name="connsiteX146" fmla="*/ 77534 w 1137095"/>
                  <a:gd name="connsiteY146" fmla="*/ 235077 h 936308"/>
                  <a:gd name="connsiteX147" fmla="*/ 77534 w 1137095"/>
                  <a:gd name="connsiteY147" fmla="*/ 755047 h 936308"/>
                  <a:gd name="connsiteX148" fmla="*/ 58484 w 1137095"/>
                  <a:gd name="connsiteY148" fmla="*/ 774097 h 936308"/>
                  <a:gd name="connsiteX149" fmla="*/ 39434 w 1137095"/>
                  <a:gd name="connsiteY149" fmla="*/ 755047 h 936308"/>
                  <a:gd name="connsiteX150" fmla="*/ 39434 w 1137095"/>
                  <a:gd name="connsiteY150" fmla="*/ 235077 h 936308"/>
                  <a:gd name="connsiteX151" fmla="*/ 58484 w 1137095"/>
                  <a:gd name="connsiteY151" fmla="*/ 216027 h 936308"/>
                  <a:gd name="connsiteX152" fmla="*/ 19050 w 1137095"/>
                  <a:gd name="connsiteY152" fmla="*/ 0 h 936308"/>
                  <a:gd name="connsiteX153" fmla="*/ 38100 w 1137095"/>
                  <a:gd name="connsiteY153" fmla="*/ 19050 h 936308"/>
                  <a:gd name="connsiteX154" fmla="*/ 38100 w 1137095"/>
                  <a:gd name="connsiteY154" fmla="*/ 131636 h 936308"/>
                  <a:gd name="connsiteX155" fmla="*/ 52292 w 1137095"/>
                  <a:gd name="connsiteY155" fmla="*/ 143542 h 936308"/>
                  <a:gd name="connsiteX156" fmla="*/ 102203 w 1137095"/>
                  <a:gd name="connsiteY156" fmla="*/ 143542 h 936308"/>
                  <a:gd name="connsiteX157" fmla="*/ 154496 w 1137095"/>
                  <a:gd name="connsiteY157" fmla="*/ 193548 h 936308"/>
                  <a:gd name="connsiteX158" fmla="*/ 154496 w 1137095"/>
                  <a:gd name="connsiteY158" fmla="*/ 216027 h 936308"/>
                  <a:gd name="connsiteX159" fmla="*/ 1098995 w 1137095"/>
                  <a:gd name="connsiteY159" fmla="*/ 216027 h 936308"/>
                  <a:gd name="connsiteX160" fmla="*/ 1098995 w 1137095"/>
                  <a:gd name="connsiteY160" fmla="*/ 118776 h 936308"/>
                  <a:gd name="connsiteX161" fmla="*/ 1118045 w 1137095"/>
                  <a:gd name="connsiteY161" fmla="*/ 99726 h 936308"/>
                  <a:gd name="connsiteX162" fmla="*/ 1137095 w 1137095"/>
                  <a:gd name="connsiteY162" fmla="*/ 118776 h 936308"/>
                  <a:gd name="connsiteX163" fmla="*/ 1137095 w 1137095"/>
                  <a:gd name="connsiteY163" fmla="*/ 235077 h 936308"/>
                  <a:gd name="connsiteX164" fmla="*/ 1137095 w 1137095"/>
                  <a:gd name="connsiteY164" fmla="*/ 638746 h 936308"/>
                  <a:gd name="connsiteX165" fmla="*/ 1137095 w 1137095"/>
                  <a:gd name="connsiteY165" fmla="*/ 829818 h 936308"/>
                  <a:gd name="connsiteX166" fmla="*/ 1118045 w 1137095"/>
                  <a:gd name="connsiteY166" fmla="*/ 848868 h 936308"/>
                  <a:gd name="connsiteX167" fmla="*/ 989253 w 1137095"/>
                  <a:gd name="connsiteY167" fmla="*/ 848868 h 936308"/>
                  <a:gd name="connsiteX168" fmla="*/ 982366 w 1137095"/>
                  <a:gd name="connsiteY168" fmla="*/ 865494 h 936308"/>
                  <a:gd name="connsiteX169" fmla="*/ 948690 w 1137095"/>
                  <a:gd name="connsiteY169" fmla="*/ 879443 h 936308"/>
                  <a:gd name="connsiteX170" fmla="*/ 901065 w 1137095"/>
                  <a:gd name="connsiteY170" fmla="*/ 831818 h 936308"/>
                  <a:gd name="connsiteX171" fmla="*/ 948690 w 1137095"/>
                  <a:gd name="connsiteY171" fmla="*/ 784193 h 936308"/>
                  <a:gd name="connsiteX172" fmla="*/ 982366 w 1137095"/>
                  <a:gd name="connsiteY172" fmla="*/ 798142 h 936308"/>
                  <a:gd name="connsiteX173" fmla="*/ 987596 w 1137095"/>
                  <a:gd name="connsiteY173" fmla="*/ 810768 h 936308"/>
                  <a:gd name="connsiteX174" fmla="*/ 1098995 w 1137095"/>
                  <a:gd name="connsiteY174" fmla="*/ 810768 h 936308"/>
                  <a:gd name="connsiteX175" fmla="*/ 1098995 w 1137095"/>
                  <a:gd name="connsiteY175" fmla="*/ 638746 h 936308"/>
                  <a:gd name="connsiteX176" fmla="*/ 1098995 w 1137095"/>
                  <a:gd name="connsiteY176" fmla="*/ 254127 h 936308"/>
                  <a:gd name="connsiteX177" fmla="*/ 154496 w 1137095"/>
                  <a:gd name="connsiteY177" fmla="*/ 254127 h 936308"/>
                  <a:gd name="connsiteX178" fmla="*/ 154496 w 1137095"/>
                  <a:gd name="connsiteY178" fmla="*/ 814006 h 936308"/>
                  <a:gd name="connsiteX179" fmla="*/ 508445 w 1137095"/>
                  <a:gd name="connsiteY179" fmla="*/ 814006 h 936308"/>
                  <a:gd name="connsiteX180" fmla="*/ 508445 w 1137095"/>
                  <a:gd name="connsiteY180" fmla="*/ 775906 h 936308"/>
                  <a:gd name="connsiteX181" fmla="*/ 622745 w 1137095"/>
                  <a:gd name="connsiteY181" fmla="*/ 775906 h 936308"/>
                  <a:gd name="connsiteX182" fmla="*/ 622745 w 1137095"/>
                  <a:gd name="connsiteY182" fmla="*/ 814006 h 936308"/>
                  <a:gd name="connsiteX183" fmla="*/ 736993 w 1137095"/>
                  <a:gd name="connsiteY183" fmla="*/ 814006 h 936308"/>
                  <a:gd name="connsiteX184" fmla="*/ 743564 w 1137095"/>
                  <a:gd name="connsiteY184" fmla="*/ 798142 h 936308"/>
                  <a:gd name="connsiteX185" fmla="*/ 777240 w 1137095"/>
                  <a:gd name="connsiteY185" fmla="*/ 784193 h 936308"/>
                  <a:gd name="connsiteX186" fmla="*/ 824865 w 1137095"/>
                  <a:gd name="connsiteY186" fmla="*/ 831818 h 936308"/>
                  <a:gd name="connsiteX187" fmla="*/ 777240 w 1137095"/>
                  <a:gd name="connsiteY187" fmla="*/ 879443 h 936308"/>
                  <a:gd name="connsiteX188" fmla="*/ 743564 w 1137095"/>
                  <a:gd name="connsiteY188" fmla="*/ 865494 h 936308"/>
                  <a:gd name="connsiteX189" fmla="*/ 738018 w 1137095"/>
                  <a:gd name="connsiteY189" fmla="*/ 852106 h 936308"/>
                  <a:gd name="connsiteX190" fmla="*/ 584645 w 1137095"/>
                  <a:gd name="connsiteY190" fmla="*/ 852106 h 936308"/>
                  <a:gd name="connsiteX191" fmla="*/ 584645 w 1137095"/>
                  <a:gd name="connsiteY191" fmla="*/ 814006 h 936308"/>
                  <a:gd name="connsiteX192" fmla="*/ 546545 w 1137095"/>
                  <a:gd name="connsiteY192" fmla="*/ 814006 h 936308"/>
                  <a:gd name="connsiteX193" fmla="*/ 546545 w 1137095"/>
                  <a:gd name="connsiteY193" fmla="*/ 852106 h 936308"/>
                  <a:gd name="connsiteX194" fmla="*/ 154496 w 1137095"/>
                  <a:gd name="connsiteY194" fmla="*/ 852106 h 936308"/>
                  <a:gd name="connsiteX195" fmla="*/ 154496 w 1137095"/>
                  <a:gd name="connsiteY195" fmla="*/ 917448 h 936308"/>
                  <a:gd name="connsiteX196" fmla="*/ 135446 w 1137095"/>
                  <a:gd name="connsiteY196" fmla="*/ 936308 h 936308"/>
                  <a:gd name="connsiteX197" fmla="*/ 116396 w 1137095"/>
                  <a:gd name="connsiteY197" fmla="*/ 917258 h 936308"/>
                  <a:gd name="connsiteX198" fmla="*/ 116396 w 1137095"/>
                  <a:gd name="connsiteY198" fmla="*/ 193358 h 936308"/>
                  <a:gd name="connsiteX199" fmla="*/ 102203 w 1137095"/>
                  <a:gd name="connsiteY199" fmla="*/ 181451 h 936308"/>
                  <a:gd name="connsiteX200" fmla="*/ 52292 w 1137095"/>
                  <a:gd name="connsiteY200" fmla="*/ 181451 h 936308"/>
                  <a:gd name="connsiteX201" fmla="*/ 0 w 1137095"/>
                  <a:gd name="connsiteY201" fmla="*/ 131636 h 936308"/>
                  <a:gd name="connsiteX202" fmla="*/ 0 w 1137095"/>
                  <a:gd name="connsiteY202" fmla="*/ 19050 h 936308"/>
                  <a:gd name="connsiteX203" fmla="*/ 19050 w 1137095"/>
                  <a:gd name="connsiteY203"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137095" h="936308">
                    <a:moveTo>
                      <a:pt x="213170" y="652081"/>
                    </a:moveTo>
                    <a:lnTo>
                      <a:pt x="213170" y="702278"/>
                    </a:lnTo>
                    <a:lnTo>
                      <a:pt x="508445" y="702278"/>
                    </a:lnTo>
                    <a:lnTo>
                      <a:pt x="508445" y="652081"/>
                    </a:lnTo>
                    <a:close/>
                    <a:moveTo>
                      <a:pt x="213170" y="596836"/>
                    </a:moveTo>
                    <a:lnTo>
                      <a:pt x="213170" y="633031"/>
                    </a:lnTo>
                    <a:lnTo>
                      <a:pt x="508445" y="633031"/>
                    </a:lnTo>
                    <a:lnTo>
                      <a:pt x="508445" y="596836"/>
                    </a:lnTo>
                    <a:close/>
                    <a:moveTo>
                      <a:pt x="213170" y="541591"/>
                    </a:moveTo>
                    <a:lnTo>
                      <a:pt x="213170" y="577786"/>
                    </a:lnTo>
                    <a:lnTo>
                      <a:pt x="508445" y="577786"/>
                    </a:lnTo>
                    <a:lnTo>
                      <a:pt x="508445" y="541591"/>
                    </a:lnTo>
                    <a:close/>
                    <a:moveTo>
                      <a:pt x="213170" y="486346"/>
                    </a:moveTo>
                    <a:lnTo>
                      <a:pt x="213170" y="522541"/>
                    </a:lnTo>
                    <a:lnTo>
                      <a:pt x="508445" y="522541"/>
                    </a:lnTo>
                    <a:lnTo>
                      <a:pt x="508445" y="486346"/>
                    </a:lnTo>
                    <a:close/>
                    <a:moveTo>
                      <a:pt x="213170" y="431101"/>
                    </a:moveTo>
                    <a:lnTo>
                      <a:pt x="213170" y="467296"/>
                    </a:lnTo>
                    <a:lnTo>
                      <a:pt x="508445" y="467296"/>
                    </a:lnTo>
                    <a:lnTo>
                      <a:pt x="508445" y="431101"/>
                    </a:lnTo>
                    <a:close/>
                    <a:moveTo>
                      <a:pt x="213170" y="375856"/>
                    </a:moveTo>
                    <a:lnTo>
                      <a:pt x="213170" y="412051"/>
                    </a:lnTo>
                    <a:lnTo>
                      <a:pt x="508445" y="412051"/>
                    </a:lnTo>
                    <a:lnTo>
                      <a:pt x="508445" y="375856"/>
                    </a:lnTo>
                    <a:close/>
                    <a:moveTo>
                      <a:pt x="1051370" y="309181"/>
                    </a:moveTo>
                    <a:lnTo>
                      <a:pt x="1051370" y="385381"/>
                    </a:lnTo>
                    <a:lnTo>
                      <a:pt x="1060895" y="385381"/>
                    </a:lnTo>
                    <a:lnTo>
                      <a:pt x="1060895" y="309181"/>
                    </a:lnTo>
                    <a:close/>
                    <a:moveTo>
                      <a:pt x="213170" y="309181"/>
                    </a:moveTo>
                    <a:lnTo>
                      <a:pt x="213170" y="356806"/>
                    </a:lnTo>
                    <a:lnTo>
                      <a:pt x="508445" y="356806"/>
                    </a:lnTo>
                    <a:lnTo>
                      <a:pt x="508445" y="309181"/>
                    </a:lnTo>
                    <a:close/>
                    <a:moveTo>
                      <a:pt x="1032320" y="290131"/>
                    </a:moveTo>
                    <a:lnTo>
                      <a:pt x="1079945" y="290131"/>
                    </a:lnTo>
                    <a:lnTo>
                      <a:pt x="1079945" y="404431"/>
                    </a:lnTo>
                    <a:lnTo>
                      <a:pt x="1032320" y="404431"/>
                    </a:lnTo>
                    <a:close/>
                    <a:moveTo>
                      <a:pt x="194120" y="290131"/>
                    </a:moveTo>
                    <a:lnTo>
                      <a:pt x="527495" y="290131"/>
                    </a:lnTo>
                    <a:lnTo>
                      <a:pt x="527495" y="721328"/>
                    </a:lnTo>
                    <a:lnTo>
                      <a:pt x="194120" y="721328"/>
                    </a:lnTo>
                    <a:close/>
                    <a:moveTo>
                      <a:pt x="988791" y="283083"/>
                    </a:moveTo>
                    <a:cubicBezTo>
                      <a:pt x="1000943" y="283083"/>
                      <a:pt x="1010794" y="292934"/>
                      <a:pt x="1010794" y="305086"/>
                    </a:cubicBezTo>
                    <a:cubicBezTo>
                      <a:pt x="1010794" y="311162"/>
                      <a:pt x="1008331" y="316663"/>
                      <a:pt x="1004350" y="320645"/>
                    </a:cubicBezTo>
                    <a:lnTo>
                      <a:pt x="999078" y="322828"/>
                    </a:lnTo>
                    <a:lnTo>
                      <a:pt x="999078" y="680631"/>
                    </a:lnTo>
                    <a:lnTo>
                      <a:pt x="1004350" y="682815"/>
                    </a:lnTo>
                    <a:cubicBezTo>
                      <a:pt x="1008331" y="686796"/>
                      <a:pt x="1010794" y="692297"/>
                      <a:pt x="1010794" y="698373"/>
                    </a:cubicBezTo>
                    <a:cubicBezTo>
                      <a:pt x="1010794" y="710525"/>
                      <a:pt x="1000943" y="720375"/>
                      <a:pt x="988791" y="720375"/>
                    </a:cubicBezTo>
                    <a:cubicBezTo>
                      <a:pt x="976639" y="720375"/>
                      <a:pt x="966788" y="710524"/>
                      <a:pt x="966788" y="698373"/>
                    </a:cubicBezTo>
                    <a:cubicBezTo>
                      <a:pt x="966788" y="692297"/>
                      <a:pt x="969251" y="686796"/>
                      <a:pt x="973232" y="682815"/>
                    </a:cubicBezTo>
                    <a:lnTo>
                      <a:pt x="978504" y="680631"/>
                    </a:lnTo>
                    <a:lnTo>
                      <a:pt x="978504" y="322828"/>
                    </a:lnTo>
                    <a:lnTo>
                      <a:pt x="973232" y="320645"/>
                    </a:lnTo>
                    <a:cubicBezTo>
                      <a:pt x="969251" y="316663"/>
                      <a:pt x="966788" y="311162"/>
                      <a:pt x="966788" y="305086"/>
                    </a:cubicBezTo>
                    <a:cubicBezTo>
                      <a:pt x="966788" y="292934"/>
                      <a:pt x="976639" y="283083"/>
                      <a:pt x="988791" y="283083"/>
                    </a:cubicBezTo>
                    <a:close/>
                    <a:moveTo>
                      <a:pt x="927641" y="283083"/>
                    </a:moveTo>
                    <a:cubicBezTo>
                      <a:pt x="939793" y="283083"/>
                      <a:pt x="949643" y="292934"/>
                      <a:pt x="949643" y="305086"/>
                    </a:cubicBezTo>
                    <a:cubicBezTo>
                      <a:pt x="949643" y="311162"/>
                      <a:pt x="947180" y="316663"/>
                      <a:pt x="943199" y="320645"/>
                    </a:cubicBezTo>
                    <a:lnTo>
                      <a:pt x="937927" y="322828"/>
                    </a:lnTo>
                    <a:lnTo>
                      <a:pt x="937927" y="680631"/>
                    </a:lnTo>
                    <a:lnTo>
                      <a:pt x="943199" y="682815"/>
                    </a:lnTo>
                    <a:cubicBezTo>
                      <a:pt x="947180" y="686796"/>
                      <a:pt x="949643" y="692297"/>
                      <a:pt x="949643" y="698373"/>
                    </a:cubicBezTo>
                    <a:cubicBezTo>
                      <a:pt x="949643" y="710525"/>
                      <a:pt x="939792" y="720375"/>
                      <a:pt x="927641" y="720375"/>
                    </a:cubicBezTo>
                    <a:cubicBezTo>
                      <a:pt x="915489" y="720375"/>
                      <a:pt x="905638" y="710524"/>
                      <a:pt x="905638" y="698373"/>
                    </a:cubicBezTo>
                    <a:cubicBezTo>
                      <a:pt x="905638" y="692297"/>
                      <a:pt x="908101" y="686796"/>
                      <a:pt x="912082" y="682815"/>
                    </a:cubicBezTo>
                    <a:lnTo>
                      <a:pt x="917353" y="680632"/>
                    </a:lnTo>
                    <a:lnTo>
                      <a:pt x="917353" y="322828"/>
                    </a:lnTo>
                    <a:lnTo>
                      <a:pt x="912082" y="320645"/>
                    </a:lnTo>
                    <a:cubicBezTo>
                      <a:pt x="908101" y="316663"/>
                      <a:pt x="905638" y="311162"/>
                      <a:pt x="905638" y="305086"/>
                    </a:cubicBezTo>
                    <a:cubicBezTo>
                      <a:pt x="905638" y="292934"/>
                      <a:pt x="915489" y="283083"/>
                      <a:pt x="927641" y="283083"/>
                    </a:cubicBezTo>
                    <a:close/>
                    <a:moveTo>
                      <a:pt x="866490" y="283083"/>
                    </a:moveTo>
                    <a:cubicBezTo>
                      <a:pt x="878642" y="283083"/>
                      <a:pt x="888492" y="292934"/>
                      <a:pt x="888492" y="305086"/>
                    </a:cubicBezTo>
                    <a:cubicBezTo>
                      <a:pt x="888492" y="311162"/>
                      <a:pt x="886029" y="316663"/>
                      <a:pt x="882048" y="320645"/>
                    </a:cubicBezTo>
                    <a:lnTo>
                      <a:pt x="877158" y="322670"/>
                    </a:lnTo>
                    <a:lnTo>
                      <a:pt x="877158" y="680789"/>
                    </a:lnTo>
                    <a:lnTo>
                      <a:pt x="882048" y="682815"/>
                    </a:lnTo>
                    <a:cubicBezTo>
                      <a:pt x="886029" y="686796"/>
                      <a:pt x="888492" y="692297"/>
                      <a:pt x="888492" y="698373"/>
                    </a:cubicBezTo>
                    <a:cubicBezTo>
                      <a:pt x="888492" y="710525"/>
                      <a:pt x="878641" y="720375"/>
                      <a:pt x="866490" y="720375"/>
                    </a:cubicBezTo>
                    <a:cubicBezTo>
                      <a:pt x="854338" y="720375"/>
                      <a:pt x="844487" y="710524"/>
                      <a:pt x="844487" y="698373"/>
                    </a:cubicBezTo>
                    <a:cubicBezTo>
                      <a:pt x="844487" y="692297"/>
                      <a:pt x="846950" y="686796"/>
                      <a:pt x="850931" y="682815"/>
                    </a:cubicBezTo>
                    <a:lnTo>
                      <a:pt x="856488" y="680513"/>
                    </a:lnTo>
                    <a:lnTo>
                      <a:pt x="856488" y="322946"/>
                    </a:lnTo>
                    <a:lnTo>
                      <a:pt x="850932" y="320645"/>
                    </a:lnTo>
                    <a:cubicBezTo>
                      <a:pt x="846950" y="316663"/>
                      <a:pt x="844487" y="311162"/>
                      <a:pt x="844487" y="305086"/>
                    </a:cubicBezTo>
                    <a:cubicBezTo>
                      <a:pt x="844487" y="292934"/>
                      <a:pt x="854338" y="283083"/>
                      <a:pt x="866490" y="283083"/>
                    </a:cubicBezTo>
                    <a:close/>
                    <a:moveTo>
                      <a:pt x="798196" y="283083"/>
                    </a:moveTo>
                    <a:cubicBezTo>
                      <a:pt x="810348" y="283083"/>
                      <a:pt x="820199" y="292934"/>
                      <a:pt x="820199" y="305086"/>
                    </a:cubicBezTo>
                    <a:cubicBezTo>
                      <a:pt x="820199" y="311162"/>
                      <a:pt x="817736" y="316663"/>
                      <a:pt x="813754" y="320645"/>
                    </a:cubicBezTo>
                    <a:lnTo>
                      <a:pt x="808578" y="322789"/>
                    </a:lnTo>
                    <a:lnTo>
                      <a:pt x="808578" y="680671"/>
                    </a:lnTo>
                    <a:lnTo>
                      <a:pt x="813754" y="682815"/>
                    </a:lnTo>
                    <a:cubicBezTo>
                      <a:pt x="817736" y="686796"/>
                      <a:pt x="820199" y="692297"/>
                      <a:pt x="820199" y="698373"/>
                    </a:cubicBezTo>
                    <a:cubicBezTo>
                      <a:pt x="820199" y="710525"/>
                      <a:pt x="810348" y="720375"/>
                      <a:pt x="798196" y="720375"/>
                    </a:cubicBezTo>
                    <a:cubicBezTo>
                      <a:pt x="786044" y="720375"/>
                      <a:pt x="776193" y="710524"/>
                      <a:pt x="776193" y="698373"/>
                    </a:cubicBezTo>
                    <a:cubicBezTo>
                      <a:pt x="776193" y="692297"/>
                      <a:pt x="778656" y="686796"/>
                      <a:pt x="782637" y="682815"/>
                    </a:cubicBezTo>
                    <a:lnTo>
                      <a:pt x="787908" y="680632"/>
                    </a:lnTo>
                    <a:lnTo>
                      <a:pt x="787908" y="322828"/>
                    </a:lnTo>
                    <a:lnTo>
                      <a:pt x="782637" y="320645"/>
                    </a:lnTo>
                    <a:cubicBezTo>
                      <a:pt x="778656" y="316663"/>
                      <a:pt x="776193" y="311162"/>
                      <a:pt x="776193" y="305086"/>
                    </a:cubicBezTo>
                    <a:cubicBezTo>
                      <a:pt x="776193" y="292934"/>
                      <a:pt x="786044" y="283083"/>
                      <a:pt x="798196" y="283083"/>
                    </a:cubicBezTo>
                    <a:close/>
                    <a:moveTo>
                      <a:pt x="737141" y="283083"/>
                    </a:moveTo>
                    <a:cubicBezTo>
                      <a:pt x="749293" y="283083"/>
                      <a:pt x="759143" y="292934"/>
                      <a:pt x="759143" y="305086"/>
                    </a:cubicBezTo>
                    <a:cubicBezTo>
                      <a:pt x="759143" y="311162"/>
                      <a:pt x="756680" y="316663"/>
                      <a:pt x="752699" y="320645"/>
                    </a:cubicBezTo>
                    <a:lnTo>
                      <a:pt x="747427" y="322828"/>
                    </a:lnTo>
                    <a:lnTo>
                      <a:pt x="747427" y="680631"/>
                    </a:lnTo>
                    <a:lnTo>
                      <a:pt x="752699" y="682815"/>
                    </a:lnTo>
                    <a:cubicBezTo>
                      <a:pt x="756681" y="686796"/>
                      <a:pt x="759143" y="692297"/>
                      <a:pt x="759143" y="698373"/>
                    </a:cubicBezTo>
                    <a:cubicBezTo>
                      <a:pt x="759143" y="710525"/>
                      <a:pt x="749292" y="720375"/>
                      <a:pt x="737141" y="720375"/>
                    </a:cubicBezTo>
                    <a:cubicBezTo>
                      <a:pt x="724989" y="720375"/>
                      <a:pt x="715138" y="710524"/>
                      <a:pt x="715138" y="698373"/>
                    </a:cubicBezTo>
                    <a:cubicBezTo>
                      <a:pt x="715138" y="692297"/>
                      <a:pt x="717601" y="686796"/>
                      <a:pt x="721583" y="682815"/>
                    </a:cubicBezTo>
                    <a:lnTo>
                      <a:pt x="726853" y="680632"/>
                    </a:lnTo>
                    <a:lnTo>
                      <a:pt x="726853" y="322828"/>
                    </a:lnTo>
                    <a:lnTo>
                      <a:pt x="721583" y="320645"/>
                    </a:lnTo>
                    <a:cubicBezTo>
                      <a:pt x="717601" y="316663"/>
                      <a:pt x="715138" y="311162"/>
                      <a:pt x="715138" y="305086"/>
                    </a:cubicBezTo>
                    <a:cubicBezTo>
                      <a:pt x="715138" y="292934"/>
                      <a:pt x="724989" y="283083"/>
                      <a:pt x="737141" y="283083"/>
                    </a:cubicBezTo>
                    <a:close/>
                    <a:moveTo>
                      <a:pt x="675990" y="283083"/>
                    </a:moveTo>
                    <a:cubicBezTo>
                      <a:pt x="688142" y="283083"/>
                      <a:pt x="697992" y="292934"/>
                      <a:pt x="697992" y="305086"/>
                    </a:cubicBezTo>
                    <a:cubicBezTo>
                      <a:pt x="697992" y="311162"/>
                      <a:pt x="695529" y="316663"/>
                      <a:pt x="691548" y="320645"/>
                    </a:cubicBezTo>
                    <a:lnTo>
                      <a:pt x="686562" y="322710"/>
                    </a:lnTo>
                    <a:lnTo>
                      <a:pt x="686562" y="680749"/>
                    </a:lnTo>
                    <a:lnTo>
                      <a:pt x="691548" y="682815"/>
                    </a:lnTo>
                    <a:cubicBezTo>
                      <a:pt x="695530" y="686796"/>
                      <a:pt x="697992" y="692297"/>
                      <a:pt x="697992" y="698373"/>
                    </a:cubicBezTo>
                    <a:cubicBezTo>
                      <a:pt x="697992" y="710525"/>
                      <a:pt x="688141" y="720375"/>
                      <a:pt x="675990" y="720375"/>
                    </a:cubicBezTo>
                    <a:cubicBezTo>
                      <a:pt x="663838" y="720375"/>
                      <a:pt x="653987" y="710524"/>
                      <a:pt x="653987" y="698373"/>
                    </a:cubicBezTo>
                    <a:cubicBezTo>
                      <a:pt x="653987" y="692297"/>
                      <a:pt x="656450" y="686796"/>
                      <a:pt x="660432" y="682815"/>
                    </a:cubicBezTo>
                    <a:lnTo>
                      <a:pt x="665988" y="680513"/>
                    </a:lnTo>
                    <a:lnTo>
                      <a:pt x="665988" y="322946"/>
                    </a:lnTo>
                    <a:lnTo>
                      <a:pt x="660432" y="320645"/>
                    </a:lnTo>
                    <a:cubicBezTo>
                      <a:pt x="656450" y="316663"/>
                      <a:pt x="653987" y="311162"/>
                      <a:pt x="653987" y="305086"/>
                    </a:cubicBezTo>
                    <a:cubicBezTo>
                      <a:pt x="653987" y="292934"/>
                      <a:pt x="663838" y="283083"/>
                      <a:pt x="675990" y="283083"/>
                    </a:cubicBezTo>
                    <a:close/>
                    <a:moveTo>
                      <a:pt x="614935" y="283083"/>
                    </a:moveTo>
                    <a:cubicBezTo>
                      <a:pt x="627087" y="283083"/>
                      <a:pt x="636938" y="292934"/>
                      <a:pt x="636938" y="305086"/>
                    </a:cubicBezTo>
                    <a:cubicBezTo>
                      <a:pt x="636938" y="311162"/>
                      <a:pt x="634475" y="316663"/>
                      <a:pt x="630494" y="320645"/>
                    </a:cubicBezTo>
                    <a:lnTo>
                      <a:pt x="625221" y="322829"/>
                    </a:lnTo>
                    <a:lnTo>
                      <a:pt x="625221" y="680631"/>
                    </a:lnTo>
                    <a:lnTo>
                      <a:pt x="630494" y="682815"/>
                    </a:lnTo>
                    <a:cubicBezTo>
                      <a:pt x="634475" y="686796"/>
                      <a:pt x="636938" y="692297"/>
                      <a:pt x="636938" y="698373"/>
                    </a:cubicBezTo>
                    <a:cubicBezTo>
                      <a:pt x="636938" y="710525"/>
                      <a:pt x="627087" y="720375"/>
                      <a:pt x="614935" y="720375"/>
                    </a:cubicBezTo>
                    <a:cubicBezTo>
                      <a:pt x="602783" y="720375"/>
                      <a:pt x="592932" y="710524"/>
                      <a:pt x="592932" y="698373"/>
                    </a:cubicBezTo>
                    <a:cubicBezTo>
                      <a:pt x="592932" y="692297"/>
                      <a:pt x="595395" y="686796"/>
                      <a:pt x="599377" y="682815"/>
                    </a:cubicBezTo>
                    <a:lnTo>
                      <a:pt x="604647" y="680632"/>
                    </a:lnTo>
                    <a:lnTo>
                      <a:pt x="604647" y="322828"/>
                    </a:lnTo>
                    <a:lnTo>
                      <a:pt x="599377" y="320645"/>
                    </a:lnTo>
                    <a:cubicBezTo>
                      <a:pt x="595395" y="316663"/>
                      <a:pt x="592932" y="311162"/>
                      <a:pt x="592932" y="305086"/>
                    </a:cubicBezTo>
                    <a:cubicBezTo>
                      <a:pt x="592932" y="292934"/>
                      <a:pt x="602783" y="283083"/>
                      <a:pt x="614935" y="283083"/>
                    </a:cubicBezTo>
                    <a:close/>
                    <a:moveTo>
                      <a:pt x="58484" y="216027"/>
                    </a:moveTo>
                    <a:cubicBezTo>
                      <a:pt x="69005" y="216027"/>
                      <a:pt x="77534" y="224556"/>
                      <a:pt x="77534" y="235077"/>
                    </a:cubicBezTo>
                    <a:lnTo>
                      <a:pt x="77534" y="755047"/>
                    </a:lnTo>
                    <a:cubicBezTo>
                      <a:pt x="77534" y="765568"/>
                      <a:pt x="69005" y="774097"/>
                      <a:pt x="58484" y="774097"/>
                    </a:cubicBezTo>
                    <a:cubicBezTo>
                      <a:pt x="47963" y="774097"/>
                      <a:pt x="39434" y="765568"/>
                      <a:pt x="39434" y="755047"/>
                    </a:cubicBezTo>
                    <a:lnTo>
                      <a:pt x="39434" y="235077"/>
                    </a:lnTo>
                    <a:cubicBezTo>
                      <a:pt x="39434" y="224556"/>
                      <a:pt x="47963" y="216027"/>
                      <a:pt x="58484" y="216027"/>
                    </a:cubicBezTo>
                    <a:close/>
                    <a:moveTo>
                      <a:pt x="19050" y="0"/>
                    </a:moveTo>
                    <a:cubicBezTo>
                      <a:pt x="29571" y="0"/>
                      <a:pt x="38100" y="8529"/>
                      <a:pt x="38100" y="19050"/>
                    </a:cubicBezTo>
                    <a:lnTo>
                      <a:pt x="38100" y="131636"/>
                    </a:lnTo>
                    <a:cubicBezTo>
                      <a:pt x="38804" y="138804"/>
                      <a:pt x="45110" y="144094"/>
                      <a:pt x="52292" y="143542"/>
                    </a:cubicBezTo>
                    <a:lnTo>
                      <a:pt x="102203" y="143542"/>
                    </a:lnTo>
                    <a:cubicBezTo>
                      <a:pt x="130414" y="143009"/>
                      <a:pt x="153768" y="165342"/>
                      <a:pt x="154496" y="193548"/>
                    </a:cubicBezTo>
                    <a:lnTo>
                      <a:pt x="154496" y="216027"/>
                    </a:lnTo>
                    <a:lnTo>
                      <a:pt x="1098995" y="216027"/>
                    </a:lnTo>
                    <a:lnTo>
                      <a:pt x="1098995" y="118776"/>
                    </a:lnTo>
                    <a:cubicBezTo>
                      <a:pt x="1098995" y="108255"/>
                      <a:pt x="1107524" y="99726"/>
                      <a:pt x="1118045" y="99726"/>
                    </a:cubicBezTo>
                    <a:cubicBezTo>
                      <a:pt x="1128566" y="99726"/>
                      <a:pt x="1137095" y="108255"/>
                      <a:pt x="1137095" y="118776"/>
                    </a:cubicBezTo>
                    <a:lnTo>
                      <a:pt x="1137095" y="235077"/>
                    </a:lnTo>
                    <a:lnTo>
                      <a:pt x="1137095" y="638746"/>
                    </a:lnTo>
                    <a:lnTo>
                      <a:pt x="1137095" y="829818"/>
                    </a:lnTo>
                    <a:cubicBezTo>
                      <a:pt x="1137095" y="840339"/>
                      <a:pt x="1128566" y="848868"/>
                      <a:pt x="1118045" y="848868"/>
                    </a:cubicBezTo>
                    <a:lnTo>
                      <a:pt x="989253" y="848868"/>
                    </a:lnTo>
                    <a:lnTo>
                      <a:pt x="982366" y="865494"/>
                    </a:lnTo>
                    <a:cubicBezTo>
                      <a:pt x="973748" y="874113"/>
                      <a:pt x="961841" y="879443"/>
                      <a:pt x="948690" y="879443"/>
                    </a:cubicBezTo>
                    <a:cubicBezTo>
                      <a:pt x="922387" y="879443"/>
                      <a:pt x="901065" y="858121"/>
                      <a:pt x="901065" y="831818"/>
                    </a:cubicBezTo>
                    <a:cubicBezTo>
                      <a:pt x="901065" y="805515"/>
                      <a:pt x="922387" y="784193"/>
                      <a:pt x="948690" y="784193"/>
                    </a:cubicBezTo>
                    <a:cubicBezTo>
                      <a:pt x="961841" y="784193"/>
                      <a:pt x="973748" y="789524"/>
                      <a:pt x="982366" y="798142"/>
                    </a:cubicBezTo>
                    <a:lnTo>
                      <a:pt x="987596" y="810768"/>
                    </a:lnTo>
                    <a:lnTo>
                      <a:pt x="1098995" y="810768"/>
                    </a:lnTo>
                    <a:lnTo>
                      <a:pt x="1098995" y="638746"/>
                    </a:lnTo>
                    <a:lnTo>
                      <a:pt x="1098995" y="254127"/>
                    </a:lnTo>
                    <a:lnTo>
                      <a:pt x="154496" y="254127"/>
                    </a:lnTo>
                    <a:lnTo>
                      <a:pt x="154496" y="814006"/>
                    </a:lnTo>
                    <a:lnTo>
                      <a:pt x="508445" y="814006"/>
                    </a:lnTo>
                    <a:lnTo>
                      <a:pt x="508445" y="775906"/>
                    </a:lnTo>
                    <a:lnTo>
                      <a:pt x="622745" y="775906"/>
                    </a:lnTo>
                    <a:lnTo>
                      <a:pt x="622745" y="814006"/>
                    </a:lnTo>
                    <a:lnTo>
                      <a:pt x="736993" y="814006"/>
                    </a:lnTo>
                    <a:lnTo>
                      <a:pt x="743564" y="798142"/>
                    </a:lnTo>
                    <a:cubicBezTo>
                      <a:pt x="752182" y="789524"/>
                      <a:pt x="764089" y="784193"/>
                      <a:pt x="777240" y="784193"/>
                    </a:cubicBezTo>
                    <a:cubicBezTo>
                      <a:pt x="803543" y="784193"/>
                      <a:pt x="824865" y="805515"/>
                      <a:pt x="824865" y="831818"/>
                    </a:cubicBezTo>
                    <a:cubicBezTo>
                      <a:pt x="824865" y="858121"/>
                      <a:pt x="803543" y="879443"/>
                      <a:pt x="777240" y="879443"/>
                    </a:cubicBezTo>
                    <a:cubicBezTo>
                      <a:pt x="764089" y="879443"/>
                      <a:pt x="752182" y="874113"/>
                      <a:pt x="743564" y="865494"/>
                    </a:cubicBezTo>
                    <a:lnTo>
                      <a:pt x="738018" y="852106"/>
                    </a:lnTo>
                    <a:lnTo>
                      <a:pt x="584645" y="852106"/>
                    </a:lnTo>
                    <a:lnTo>
                      <a:pt x="584645" y="814006"/>
                    </a:lnTo>
                    <a:lnTo>
                      <a:pt x="546545" y="814006"/>
                    </a:lnTo>
                    <a:lnTo>
                      <a:pt x="546545" y="852106"/>
                    </a:lnTo>
                    <a:lnTo>
                      <a:pt x="154496" y="852106"/>
                    </a:lnTo>
                    <a:lnTo>
                      <a:pt x="154496" y="917448"/>
                    </a:lnTo>
                    <a:cubicBezTo>
                      <a:pt x="154391" y="927895"/>
                      <a:pt x="145893" y="936308"/>
                      <a:pt x="135446" y="936308"/>
                    </a:cubicBezTo>
                    <a:cubicBezTo>
                      <a:pt x="124924" y="936308"/>
                      <a:pt x="116396" y="927779"/>
                      <a:pt x="116396" y="917258"/>
                    </a:cubicBezTo>
                    <a:lnTo>
                      <a:pt x="116396" y="193358"/>
                    </a:lnTo>
                    <a:cubicBezTo>
                      <a:pt x="115691" y="186189"/>
                      <a:pt x="109385" y="180899"/>
                      <a:pt x="102203" y="181451"/>
                    </a:cubicBezTo>
                    <a:lnTo>
                      <a:pt x="52292" y="181451"/>
                    </a:lnTo>
                    <a:cubicBezTo>
                      <a:pt x="24113" y="182091"/>
                      <a:pt x="728" y="159812"/>
                      <a:pt x="0" y="131636"/>
                    </a:cubicBezTo>
                    <a:lnTo>
                      <a:pt x="0" y="19050"/>
                    </a:lnTo>
                    <a:cubicBezTo>
                      <a:pt x="0" y="8529"/>
                      <a:pt x="8529" y="0"/>
                      <a:pt x="19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sz="1400" dirty="0">
                  <a:latin typeface="Huawei Sans" panose="020C0503030203020204" pitchFamily="34" charset="0"/>
                  <a:cs typeface="+mn-ea"/>
                  <a:sym typeface="+mn-lt"/>
                </a:endParaRPr>
              </a:p>
            </p:txBody>
          </p:sp>
        </p:grpSp>
        <p:sp>
          <p:nvSpPr>
            <p:cNvPr id="21" name="文本框 20"/>
            <p:cNvSpPr txBox="1"/>
            <p:nvPr/>
          </p:nvSpPr>
          <p:spPr>
            <a:xfrm>
              <a:off x="643352" y="3981202"/>
              <a:ext cx="705321" cy="215444"/>
            </a:xfrm>
            <a:prstGeom prst="rect">
              <a:avLst/>
            </a:prstGeom>
            <a:noFill/>
          </p:spPr>
          <p:txBody>
            <a:bodyPr wrap="square" lIns="0" tIns="0" rIns="0" bIns="0" rtlCol="0">
              <a:noAutofit/>
            </a:bodyPr>
            <a:lstStyle/>
            <a:p>
              <a:pPr algn="l" fontAlgn="ctr"/>
              <a:r>
                <a:rPr lang="en-US" sz="1400" u="none" dirty="0">
                  <a:solidFill>
                    <a:srgbClr val="000000"/>
                  </a:solidFill>
                  <a:latin typeface="Huawei Sans" panose="020C0503030203020204" pitchFamily="34" charset="0"/>
                </a:rPr>
                <a:t>Network</a:t>
              </a:r>
            </a:p>
          </p:txBody>
        </p:sp>
        <p:cxnSp>
          <p:nvCxnSpPr>
            <p:cNvPr id="22" name="直接连接符 21"/>
            <p:cNvCxnSpPr>
              <a:stCxn id="17" idx="16"/>
              <a:endCxn id="16" idx="0"/>
            </p:cNvCxnSpPr>
            <p:nvPr/>
          </p:nvCxnSpPr>
          <p:spPr>
            <a:xfrm>
              <a:off x="1574394" y="3627511"/>
              <a:ext cx="148472" cy="266332"/>
            </a:xfrm>
            <a:prstGeom prst="line">
              <a:avLst/>
            </a:prstGeom>
            <a:ln cmpd="sng">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8" idx="9"/>
              <a:endCxn id="16" idx="0"/>
            </p:cNvCxnSpPr>
            <p:nvPr/>
          </p:nvCxnSpPr>
          <p:spPr>
            <a:xfrm flipH="1">
              <a:off x="1722866" y="3627511"/>
              <a:ext cx="170714" cy="266332"/>
            </a:xfrm>
            <a:prstGeom prst="line">
              <a:avLst/>
            </a:prstGeom>
            <a:ln cmpd="sng">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6" idx="2"/>
              <a:endCxn id="19" idx="9"/>
            </p:cNvCxnSpPr>
            <p:nvPr/>
          </p:nvCxnSpPr>
          <p:spPr>
            <a:xfrm flipH="1">
              <a:off x="1552150" y="4216203"/>
              <a:ext cx="170716" cy="564827"/>
            </a:xfrm>
            <a:prstGeom prst="line">
              <a:avLst/>
            </a:prstGeom>
            <a:ln cmpd="sng">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6" idx="2"/>
              <a:endCxn id="20" idx="17"/>
            </p:cNvCxnSpPr>
            <p:nvPr/>
          </p:nvCxnSpPr>
          <p:spPr>
            <a:xfrm>
              <a:off x="1722866" y="4216203"/>
              <a:ext cx="137378" cy="564827"/>
            </a:xfrm>
            <a:prstGeom prst="line">
              <a:avLst/>
            </a:prstGeom>
            <a:ln cmpd="sng">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2" name="TextBox 7"/>
            <p:cNvSpPr txBox="1"/>
            <p:nvPr/>
          </p:nvSpPr>
          <p:spPr>
            <a:xfrm>
              <a:off x="5685639" y="3347628"/>
              <a:ext cx="6063447" cy="276478"/>
            </a:xfrm>
            <a:prstGeom prst="rect">
              <a:avLst/>
            </a:prstGeom>
            <a:solidFill>
              <a:schemeClr val="bg1">
                <a:lumMod val="95000"/>
              </a:schemeClr>
            </a:solid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fontAlgn="ctr">
                <a:lnSpc>
                  <a:spcPct val="140000"/>
                </a:lnSpc>
                <a:spcBef>
                  <a:spcPts val="792"/>
                </a:spcBef>
                <a:buClrTx/>
                <a:buSzPct val="50000"/>
                <a:buFont typeface="Wingdings" panose="05000000000000000000" pitchFamily="2" charset="2"/>
                <a:buChar char="l"/>
                <a:defRPr sz="1600" baseline="0">
                  <a:cs typeface="Huawei Sans" panose="020C0503030203020204" pitchFamily="34" charset="0"/>
                </a:defRPr>
              </a:lvl1pPr>
              <a:lvl2pPr marL="654938" indent="-251899" defTabSz="914034" fontAlgn="ctr">
                <a:lnSpc>
                  <a:spcPct val="140000"/>
                </a:lnSpc>
                <a:spcBef>
                  <a:spcPts val="720"/>
                </a:spcBef>
                <a:buClrTx/>
                <a:buSzPct val="50000"/>
                <a:buFont typeface="Wingdings" panose="05000000000000000000" pitchFamily="2" charset="2"/>
                <a:buChar char="p"/>
                <a:defRPr sz="1999" baseline="0">
                  <a:latin typeface="Arial" panose="020C0503030203020204" pitchFamily="34" charset="0"/>
                  <a:ea typeface="方正兰亭黑简体" panose="02000000000000000000" pitchFamily="2" charset="-122"/>
                </a:defRPr>
              </a:lvl2pPr>
              <a:lvl3pPr marL="1003998" indent="-201519" defTabSz="914034" fontAlgn="ctr">
                <a:lnSpc>
                  <a:spcPct val="140000"/>
                </a:lnSpc>
                <a:spcBef>
                  <a:spcPts val="648"/>
                </a:spcBef>
                <a:buClrTx/>
                <a:buSzPct val="50000"/>
                <a:buFont typeface="Wingdings" panose="05000000000000000000" pitchFamily="2" charset="2"/>
                <a:buChar char="n"/>
                <a:defRPr sz="1799" baseline="0">
                  <a:latin typeface="Arial" panose="020C0503030203020204" pitchFamily="34" charset="0"/>
                  <a:ea typeface="方正兰亭黑简体" panose="02000000000000000000" pitchFamily="2" charset="-122"/>
                </a:defRPr>
              </a:lvl3pPr>
              <a:lvl4pPr marL="1399840" indent="-197921" defTabSz="914034" fontAlgn="ctr">
                <a:lnSpc>
                  <a:spcPct val="140000"/>
                </a:lnSpc>
                <a:spcBef>
                  <a:spcPts val="576"/>
                </a:spcBef>
                <a:buFont typeface="Huawei Sans" panose="020C0503030203020204" pitchFamily="34" charset="0"/>
                <a:buChar char="−"/>
                <a:defRPr sz="1599" baseline="0">
                  <a:latin typeface="Arial" panose="020C0503030203020204" pitchFamily="34" charset="0"/>
                  <a:ea typeface="方正兰亭黑简体" panose="02000000000000000000" pitchFamily="2" charset="-122"/>
                </a:defRPr>
              </a:lvl4pPr>
              <a:lvl5pPr marL="1802879" indent="-201519" defTabSz="914034" fontAlgn="ctr">
                <a:lnSpc>
                  <a:spcPct val="140000"/>
                </a:lnSpc>
                <a:spcBef>
                  <a:spcPts val="576"/>
                </a:spcBef>
                <a:buFont typeface="Huawei Sans" panose="020C0503030203020204" pitchFamily="34" charset="0"/>
                <a:buChar char="~"/>
                <a:defRPr sz="1399" baseline="0">
                  <a:latin typeface="Arial" panose="020C0503030203020204" pitchFamily="34" charset="0"/>
                  <a:ea typeface="方正兰亭黑简体" panose="02000000000000000000" pitchFamily="2" charset="-122"/>
                </a:defRPr>
              </a:lvl5pPr>
              <a:lvl6pPr marL="2513594" indent="-228509" defTabSz="914034">
                <a:lnSpc>
                  <a:spcPct val="90000"/>
                </a:lnSpc>
                <a:spcBef>
                  <a:spcPts val="500"/>
                </a:spcBef>
                <a:buFont typeface="Arial" panose="020B0604020202020204" pitchFamily="34" charset="0"/>
                <a:buChar char="•"/>
                <a:defRPr sz="1799"/>
              </a:lvl6pPr>
              <a:lvl7pPr marL="2970611" indent="-228509" defTabSz="914034">
                <a:lnSpc>
                  <a:spcPct val="90000"/>
                </a:lnSpc>
                <a:spcBef>
                  <a:spcPts val="500"/>
                </a:spcBef>
                <a:buFont typeface="Arial" panose="020B0604020202020204" pitchFamily="34" charset="0"/>
                <a:buChar char="•"/>
                <a:defRPr sz="1799"/>
              </a:lvl7pPr>
              <a:lvl8pPr marL="3427628" indent="-228509" defTabSz="914034">
                <a:lnSpc>
                  <a:spcPct val="90000"/>
                </a:lnSpc>
                <a:spcBef>
                  <a:spcPts val="500"/>
                </a:spcBef>
                <a:buFont typeface="Arial" panose="020B0604020202020204" pitchFamily="34" charset="0"/>
                <a:buChar char="•"/>
                <a:defRPr sz="1799"/>
              </a:lvl8pPr>
              <a:lvl9pPr marL="3884646" indent="-228509" defTabSz="914034">
                <a:lnSpc>
                  <a:spcPct val="90000"/>
                </a:lnSpc>
                <a:spcBef>
                  <a:spcPts val="500"/>
                </a:spcBef>
                <a:buFont typeface="Arial" panose="020B0604020202020204" pitchFamily="34" charset="0"/>
                <a:buChar char="•"/>
                <a:defRPr sz="1799"/>
              </a:lvl9pPr>
            </a:lstStyle>
            <a:p>
              <a:pPr>
                <a:lnSpc>
                  <a:spcPct val="100000"/>
                </a:lnSpc>
              </a:pPr>
              <a:r>
                <a:rPr lang="en-US" sz="1400" u="none" dirty="0">
                  <a:latin typeface="Huawei Sans" panose="020C0503030203020204" pitchFamily="34" charset="0"/>
                </a:rPr>
                <a:t>The host NIC supports RoCEv2, and the Linux kernel supports RoCE.</a:t>
              </a:r>
            </a:p>
          </p:txBody>
        </p:sp>
        <p:sp>
          <p:nvSpPr>
            <p:cNvPr id="43" name="TextBox 7"/>
            <p:cNvSpPr txBox="1"/>
            <p:nvPr/>
          </p:nvSpPr>
          <p:spPr>
            <a:xfrm>
              <a:off x="5656489" y="4659082"/>
              <a:ext cx="6092599" cy="909407"/>
            </a:xfrm>
            <a:prstGeom prst="rect">
              <a:avLst/>
            </a:prstGeom>
            <a:solidFill>
              <a:schemeClr val="bg1">
                <a:lumMod val="95000"/>
              </a:schemeClr>
            </a:solid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fontAlgn="ctr">
                <a:lnSpc>
                  <a:spcPct val="140000"/>
                </a:lnSpc>
                <a:spcBef>
                  <a:spcPts val="792"/>
                </a:spcBef>
                <a:buClrTx/>
                <a:buSzPct val="50000"/>
                <a:buFont typeface="Wingdings" panose="05000000000000000000" pitchFamily="2" charset="2"/>
                <a:buChar char="l"/>
                <a:defRPr sz="1600" baseline="0">
                  <a:cs typeface="Huawei Sans" panose="020C0503030203020204" pitchFamily="34" charset="0"/>
                </a:defRPr>
              </a:lvl1pPr>
              <a:lvl2pPr marL="654938" indent="-251899" defTabSz="914034" fontAlgn="ctr">
                <a:lnSpc>
                  <a:spcPct val="140000"/>
                </a:lnSpc>
                <a:spcBef>
                  <a:spcPts val="720"/>
                </a:spcBef>
                <a:buClrTx/>
                <a:buSzPct val="50000"/>
                <a:buFont typeface="Wingdings" panose="05000000000000000000" pitchFamily="2" charset="2"/>
                <a:buChar char="p"/>
                <a:defRPr sz="1999" baseline="0">
                  <a:latin typeface="Arial" panose="020C0503030203020204" pitchFamily="34" charset="0"/>
                  <a:ea typeface="方正兰亭黑简体" panose="02000000000000000000" pitchFamily="2" charset="-122"/>
                </a:defRPr>
              </a:lvl2pPr>
              <a:lvl3pPr marL="1003998" indent="-201519" defTabSz="914034" fontAlgn="ctr">
                <a:lnSpc>
                  <a:spcPct val="140000"/>
                </a:lnSpc>
                <a:spcBef>
                  <a:spcPts val="648"/>
                </a:spcBef>
                <a:buClrTx/>
                <a:buSzPct val="50000"/>
                <a:buFont typeface="Wingdings" panose="05000000000000000000" pitchFamily="2" charset="2"/>
                <a:buChar char="n"/>
                <a:defRPr sz="1799" baseline="0">
                  <a:latin typeface="Arial" panose="020C0503030203020204" pitchFamily="34" charset="0"/>
                  <a:ea typeface="方正兰亭黑简体" panose="02000000000000000000" pitchFamily="2" charset="-122"/>
                </a:defRPr>
              </a:lvl3pPr>
              <a:lvl4pPr marL="1399840" indent="-197921" defTabSz="914034" fontAlgn="ctr">
                <a:lnSpc>
                  <a:spcPct val="140000"/>
                </a:lnSpc>
                <a:spcBef>
                  <a:spcPts val="576"/>
                </a:spcBef>
                <a:buFont typeface="Huawei Sans" panose="020C0503030203020204" pitchFamily="34" charset="0"/>
                <a:buChar char="−"/>
                <a:defRPr sz="1599" baseline="0">
                  <a:latin typeface="Arial" panose="020C0503030203020204" pitchFamily="34" charset="0"/>
                  <a:ea typeface="方正兰亭黑简体" panose="02000000000000000000" pitchFamily="2" charset="-122"/>
                </a:defRPr>
              </a:lvl4pPr>
              <a:lvl5pPr marL="1802879" indent="-201519" defTabSz="914034" fontAlgn="ctr">
                <a:lnSpc>
                  <a:spcPct val="140000"/>
                </a:lnSpc>
                <a:spcBef>
                  <a:spcPts val="576"/>
                </a:spcBef>
                <a:buFont typeface="Huawei Sans" panose="020C0503030203020204" pitchFamily="34" charset="0"/>
                <a:buChar char="~"/>
                <a:defRPr sz="1399" baseline="0">
                  <a:latin typeface="Arial" panose="020C0503030203020204" pitchFamily="34" charset="0"/>
                  <a:ea typeface="方正兰亭黑简体" panose="02000000000000000000" pitchFamily="2" charset="-122"/>
                </a:defRPr>
              </a:lvl5pPr>
              <a:lvl6pPr marL="2513594" indent="-228509" defTabSz="914034">
                <a:lnSpc>
                  <a:spcPct val="90000"/>
                </a:lnSpc>
                <a:spcBef>
                  <a:spcPts val="500"/>
                </a:spcBef>
                <a:buFont typeface="Arial" panose="020B0604020202020204" pitchFamily="34" charset="0"/>
                <a:buChar char="•"/>
                <a:defRPr sz="1799"/>
              </a:lvl6pPr>
              <a:lvl7pPr marL="2970611" indent="-228509" defTabSz="914034">
                <a:lnSpc>
                  <a:spcPct val="90000"/>
                </a:lnSpc>
                <a:spcBef>
                  <a:spcPts val="500"/>
                </a:spcBef>
                <a:buFont typeface="Arial" panose="020B0604020202020204" pitchFamily="34" charset="0"/>
                <a:buChar char="•"/>
                <a:defRPr sz="1799"/>
              </a:lvl7pPr>
              <a:lvl8pPr marL="3427628" indent="-228509" defTabSz="914034">
                <a:lnSpc>
                  <a:spcPct val="90000"/>
                </a:lnSpc>
                <a:spcBef>
                  <a:spcPts val="500"/>
                </a:spcBef>
                <a:buFont typeface="Arial" panose="020B0604020202020204" pitchFamily="34" charset="0"/>
                <a:buChar char="•"/>
                <a:defRPr sz="1799"/>
              </a:lvl8pPr>
              <a:lvl9pPr marL="3884646" indent="-228509" defTabSz="914034">
                <a:lnSpc>
                  <a:spcPct val="90000"/>
                </a:lnSpc>
                <a:spcBef>
                  <a:spcPts val="500"/>
                </a:spcBef>
                <a:buFont typeface="Arial" panose="020B0604020202020204" pitchFamily="34" charset="0"/>
                <a:buChar char="•"/>
                <a:defRPr sz="1799"/>
              </a:lvl9pPr>
            </a:lstStyle>
            <a:p>
              <a:pPr>
                <a:lnSpc>
                  <a:spcPct val="100000"/>
                </a:lnSpc>
              </a:pPr>
              <a:r>
                <a:rPr lang="en-US" sz="1400" u="none" dirty="0">
                  <a:latin typeface="Huawei Sans" panose="020C0503030203020204" pitchFamily="34" charset="0"/>
                </a:rPr>
                <a:t>The storage system supports both NVMe over Fabrics and RoCEv2.</a:t>
              </a:r>
              <a:endParaRPr lang="en-US" altLang="zh-CN" sz="1400" dirty="0">
                <a:latin typeface="Huawei Sans" panose="020C0503030203020204" pitchFamily="34" charset="0"/>
                <a:sym typeface="+mn-lt"/>
              </a:endParaRPr>
            </a:p>
            <a:p>
              <a:pPr>
                <a:lnSpc>
                  <a:spcPct val="100000"/>
                </a:lnSpc>
              </a:pPr>
              <a:r>
                <a:rPr lang="en-US" sz="1400" u="none" dirty="0">
                  <a:latin typeface="Huawei Sans" panose="020C0503030203020204" pitchFamily="34" charset="0"/>
                </a:rPr>
                <a:t>Currently, the mainstream storage vendors include Huawei, Pure Storage, and NetApp.</a:t>
              </a:r>
            </a:p>
          </p:txBody>
        </p:sp>
        <p:sp>
          <p:nvSpPr>
            <p:cNvPr id="4" name="矩形 3"/>
            <p:cNvSpPr/>
            <p:nvPr/>
          </p:nvSpPr>
          <p:spPr>
            <a:xfrm>
              <a:off x="2624777" y="2371636"/>
              <a:ext cx="1647269" cy="452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Host Multi-Path</a:t>
              </a:r>
            </a:p>
            <a:p>
              <a:pPr algn="ctr" fontAlgn="ctr"/>
              <a:r>
                <a:rPr lang="en-US" sz="1400" u="none" dirty="0">
                  <a:solidFill>
                    <a:schemeClr val="tx1"/>
                  </a:solidFill>
                  <a:latin typeface="Huawei Sans" panose="020C0503030203020204" pitchFamily="34" charset="0"/>
                </a:rPr>
                <a:t>software</a:t>
              </a:r>
              <a:endParaRPr lang="en-US" altLang="zh-CN" sz="1400" dirty="0">
                <a:solidFill>
                  <a:schemeClr val="tx1"/>
                </a:solidFill>
                <a:latin typeface="Huawei Sans" panose="020C0503030203020204" pitchFamily="34" charset="0"/>
                <a:cs typeface="+mn-ea"/>
                <a:sym typeface="+mn-lt"/>
              </a:endParaRPr>
            </a:p>
          </p:txBody>
        </p:sp>
        <p:sp>
          <p:nvSpPr>
            <p:cNvPr id="29" name="矩形 28"/>
            <p:cNvSpPr/>
            <p:nvPr/>
          </p:nvSpPr>
          <p:spPr>
            <a:xfrm>
              <a:off x="2624244" y="2882703"/>
              <a:ext cx="1647269" cy="3199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NVMe Driver</a:t>
              </a:r>
            </a:p>
          </p:txBody>
        </p:sp>
        <p:sp>
          <p:nvSpPr>
            <p:cNvPr id="32" name="矩形 31"/>
            <p:cNvSpPr/>
            <p:nvPr/>
          </p:nvSpPr>
          <p:spPr>
            <a:xfrm>
              <a:off x="2624244" y="3259585"/>
              <a:ext cx="1647269" cy="452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Host RoCE</a:t>
              </a:r>
            </a:p>
            <a:p>
              <a:pPr algn="ctr" fontAlgn="ctr"/>
              <a:r>
                <a:rPr lang="en-US" sz="1400" u="none" dirty="0">
                  <a:solidFill>
                    <a:schemeClr val="tx1"/>
                  </a:solidFill>
                  <a:latin typeface="Huawei Sans" panose="020C0503030203020204" pitchFamily="34" charset="0"/>
                </a:rPr>
                <a:t>Transport Driver</a:t>
              </a:r>
              <a:endParaRPr lang="en-US" altLang="zh-CN" sz="1400" dirty="0">
                <a:solidFill>
                  <a:schemeClr val="tx1"/>
                </a:solidFill>
                <a:latin typeface="Huawei Sans" panose="020C0503030203020204" pitchFamily="34" charset="0"/>
                <a:cs typeface="+mn-ea"/>
                <a:sym typeface="+mn-lt"/>
              </a:endParaRPr>
            </a:p>
          </p:txBody>
        </p:sp>
        <p:cxnSp>
          <p:nvCxnSpPr>
            <p:cNvPr id="38" name="直接箭头连接符 37"/>
            <p:cNvCxnSpPr/>
            <p:nvPr/>
          </p:nvCxnSpPr>
          <p:spPr>
            <a:xfrm>
              <a:off x="4198808" y="2943753"/>
              <a:ext cx="1384444" cy="0"/>
            </a:xfrm>
            <a:prstGeom prst="straightConnector1">
              <a:avLst/>
            </a:prstGeom>
            <a:ln w="25400">
              <a:solidFill>
                <a:schemeClr val="tx1">
                  <a:lumMod val="75000"/>
                  <a:lumOff val="25000"/>
                </a:schemeClr>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4198808" y="3485867"/>
              <a:ext cx="1384444" cy="0"/>
            </a:xfrm>
            <a:prstGeom prst="straightConnector1">
              <a:avLst/>
            </a:prstGeom>
            <a:ln w="25400">
              <a:solidFill>
                <a:schemeClr val="tx1">
                  <a:lumMod val="75000"/>
                  <a:lumOff val="25000"/>
                </a:schemeClr>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20302" y="3834291"/>
              <a:ext cx="207027" cy="206467"/>
            </a:xfrm>
            <a:prstGeom prst="line">
              <a:avLst/>
            </a:prstGeom>
            <a:ln>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967898" y="4449746"/>
              <a:ext cx="207027" cy="206467"/>
            </a:xfrm>
            <a:prstGeom prst="line">
              <a:avLst/>
            </a:prstGeom>
            <a:ln>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774293" y="3811740"/>
              <a:ext cx="217797" cy="246174"/>
            </a:xfrm>
            <a:prstGeom prst="line">
              <a:avLst/>
            </a:prstGeom>
            <a:ln>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2818142" y="4437167"/>
              <a:ext cx="217797" cy="246174"/>
            </a:xfrm>
            <a:prstGeom prst="line">
              <a:avLst/>
            </a:prstGeom>
            <a:ln>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9" name="Freeform 7"/>
            <p:cNvSpPr/>
            <p:nvPr/>
          </p:nvSpPr>
          <p:spPr bwMode="auto">
            <a:xfrm>
              <a:off x="2711573" y="3889446"/>
              <a:ext cx="1463351" cy="651724"/>
            </a:xfrm>
            <a:custGeom>
              <a:avLst/>
              <a:gdLst/>
              <a:ahLst/>
              <a:cxnLst>
                <a:cxn ang="0">
                  <a:pos x="467" y="0"/>
                </a:cxn>
                <a:cxn ang="0">
                  <a:pos x="218" y="248"/>
                </a:cxn>
                <a:cxn ang="0">
                  <a:pos x="197" y="247"/>
                </a:cxn>
                <a:cxn ang="0">
                  <a:pos x="0" y="444"/>
                </a:cxn>
                <a:cxn ang="0">
                  <a:pos x="197" y="641"/>
                </a:cxn>
                <a:cxn ang="0">
                  <a:pos x="203" y="641"/>
                </a:cxn>
                <a:cxn ang="0">
                  <a:pos x="738" y="641"/>
                </a:cxn>
                <a:cxn ang="0">
                  <a:pos x="738" y="641"/>
                </a:cxn>
                <a:cxn ang="0">
                  <a:pos x="738" y="641"/>
                </a:cxn>
                <a:cxn ang="0">
                  <a:pos x="962" y="417"/>
                </a:cxn>
                <a:cxn ang="0">
                  <a:pos x="738" y="193"/>
                </a:cxn>
                <a:cxn ang="0">
                  <a:pos x="710" y="195"/>
                </a:cxn>
                <a:cxn ang="0">
                  <a:pos x="467" y="0"/>
                </a:cxn>
              </a:cxnLst>
              <a:rect l="0" t="0" r="r" b="b"/>
              <a:pathLst>
                <a:path w="962" h="641">
                  <a:moveTo>
                    <a:pt x="467" y="0"/>
                  </a:moveTo>
                  <a:cubicBezTo>
                    <a:pt x="330" y="0"/>
                    <a:pt x="219" y="111"/>
                    <a:pt x="218" y="248"/>
                  </a:cubicBezTo>
                  <a:cubicBezTo>
                    <a:pt x="211" y="247"/>
                    <a:pt x="204" y="247"/>
                    <a:pt x="197" y="247"/>
                  </a:cubicBezTo>
                  <a:cubicBezTo>
                    <a:pt x="88" y="247"/>
                    <a:pt x="0" y="335"/>
                    <a:pt x="0" y="444"/>
                  </a:cubicBezTo>
                  <a:cubicBezTo>
                    <a:pt x="0" y="553"/>
                    <a:pt x="88" y="641"/>
                    <a:pt x="197" y="641"/>
                  </a:cubicBezTo>
                  <a:cubicBezTo>
                    <a:pt x="199" y="641"/>
                    <a:pt x="201" y="641"/>
                    <a:pt x="203" y="641"/>
                  </a:cubicBezTo>
                  <a:cubicBezTo>
                    <a:pt x="738" y="641"/>
                    <a:pt x="738" y="641"/>
                    <a:pt x="738" y="641"/>
                  </a:cubicBezTo>
                  <a:cubicBezTo>
                    <a:pt x="738" y="641"/>
                    <a:pt x="738" y="641"/>
                    <a:pt x="738" y="641"/>
                  </a:cubicBezTo>
                  <a:cubicBezTo>
                    <a:pt x="738" y="641"/>
                    <a:pt x="738" y="641"/>
                    <a:pt x="738" y="641"/>
                  </a:cubicBezTo>
                  <a:cubicBezTo>
                    <a:pt x="862" y="641"/>
                    <a:pt x="962" y="541"/>
                    <a:pt x="962" y="417"/>
                  </a:cubicBezTo>
                  <a:cubicBezTo>
                    <a:pt x="962" y="293"/>
                    <a:pt x="862" y="193"/>
                    <a:pt x="738" y="193"/>
                  </a:cubicBezTo>
                  <a:cubicBezTo>
                    <a:pt x="729" y="193"/>
                    <a:pt x="719" y="194"/>
                    <a:pt x="710" y="195"/>
                  </a:cubicBezTo>
                  <a:cubicBezTo>
                    <a:pt x="686" y="83"/>
                    <a:pt x="586" y="0"/>
                    <a:pt x="467" y="0"/>
                  </a:cubicBezTo>
                  <a:close/>
                </a:path>
              </a:pathLst>
            </a:custGeom>
            <a:solidFill>
              <a:schemeClr val="bg1"/>
            </a:solidFill>
            <a:ln w="19050" cap="flat" cmpd="sng" algn="ctr">
              <a:solidFill>
                <a:srgbClr val="4A8EF2"/>
              </a:solidFill>
              <a:prstDash val="solid"/>
              <a:round/>
              <a:headEnd type="none" w="med" len="med"/>
              <a:tailEnd type="none" w="med" len="med"/>
            </a:ln>
            <a:effectLst/>
          </p:spPr>
          <p:txBody>
            <a:bodyPr vert="horz" wrap="square" lIns="91386" tIns="45694" rIns="91386" bIns="80953" numCol="1" rtlCol="0" anchor="ctr" anchorCtr="0" compatLnSpc="1">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defTabSz="914400" eaLnBrk="0" fontAlgn="ctr" hangingPunct="0">
                <a:defRPr/>
              </a:pPr>
              <a:endParaRPr lang="en-US" altLang="zh-CN" sz="1400" b="1" dirty="0">
                <a:latin typeface="Huawei Sans" panose="020C0503030203020204" pitchFamily="34" charset="0"/>
                <a:cs typeface="+mn-ea"/>
                <a:sym typeface="+mn-lt"/>
              </a:endParaRPr>
            </a:p>
          </p:txBody>
        </p:sp>
        <p:sp>
          <p:nvSpPr>
            <p:cNvPr id="41" name="文本框 40"/>
            <p:cNvSpPr txBox="1"/>
            <p:nvPr/>
          </p:nvSpPr>
          <p:spPr>
            <a:xfrm>
              <a:off x="2820302" y="4040759"/>
              <a:ext cx="1275302" cy="523220"/>
            </a:xfrm>
            <a:prstGeom prst="rect">
              <a:avLst/>
            </a:prstGeom>
            <a:noFill/>
          </p:spPr>
          <p:txBody>
            <a:bodyPr wrap="square" rtlCol="0">
              <a:noAutofit/>
            </a:bodyPr>
            <a:lstStyle/>
            <a:p>
              <a:pPr algn="ctr" fontAlgn="ctr"/>
              <a:r>
                <a:rPr lang="en-US" sz="1400" u="none" dirty="0">
                  <a:latin typeface="Huawei Sans" panose="020C0503030203020204" pitchFamily="34" charset="0"/>
                </a:rPr>
                <a:t>iLossLess Fabric</a:t>
              </a:r>
              <a:endParaRPr lang="en-US" altLang="zh-CN" sz="1400" dirty="0">
                <a:latin typeface="Huawei Sans" panose="020C0503030203020204" pitchFamily="34" charset="0"/>
                <a:cs typeface="+mn-ea"/>
                <a:sym typeface="+mn-lt"/>
              </a:endParaRPr>
            </a:p>
          </p:txBody>
        </p:sp>
        <p:sp>
          <p:nvSpPr>
            <p:cNvPr id="26" name="圆角矩形 25"/>
            <p:cNvSpPr/>
            <p:nvPr/>
          </p:nvSpPr>
          <p:spPr>
            <a:xfrm>
              <a:off x="2309230" y="4610074"/>
              <a:ext cx="2297445" cy="1409719"/>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latin typeface="Huawei Sans" panose="020C0503030203020204" pitchFamily="34" charset="0"/>
                <a:cs typeface="+mn-ea"/>
                <a:sym typeface="+mn-lt"/>
              </a:endParaRPr>
            </a:p>
          </p:txBody>
        </p:sp>
        <p:sp>
          <p:nvSpPr>
            <p:cNvPr id="5" name="圆角矩形 4"/>
            <p:cNvSpPr/>
            <p:nvPr/>
          </p:nvSpPr>
          <p:spPr>
            <a:xfrm>
              <a:off x="2509236" y="5248132"/>
              <a:ext cx="1939279" cy="69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400" dirty="0">
                <a:solidFill>
                  <a:schemeClr val="tx1"/>
                </a:solidFill>
                <a:latin typeface="Huawei Sans" panose="020C0503030203020204" pitchFamily="34" charset="0"/>
                <a:cs typeface="+mn-ea"/>
                <a:sym typeface="+mn-lt"/>
              </a:endParaRPr>
            </a:p>
          </p:txBody>
        </p:sp>
        <p:sp>
          <p:nvSpPr>
            <p:cNvPr id="6" name="文本框 5"/>
            <p:cNvSpPr txBox="1"/>
            <p:nvPr/>
          </p:nvSpPr>
          <p:spPr>
            <a:xfrm>
              <a:off x="2699156" y="5220777"/>
              <a:ext cx="1499652" cy="307777"/>
            </a:xfrm>
            <a:prstGeom prst="rect">
              <a:avLst/>
            </a:prstGeom>
            <a:noFill/>
          </p:spPr>
          <p:txBody>
            <a:bodyPr wrap="square" rtlCol="0">
              <a:noAutofit/>
            </a:bodyPr>
            <a:lstStyle/>
            <a:p>
              <a:pPr fontAlgn="ctr"/>
              <a:r>
                <a:rPr lang="en-US" sz="1400" u="none" dirty="0">
                  <a:latin typeface="Huawei Sans" panose="020C0503030203020204" pitchFamily="34" charset="0"/>
                </a:rPr>
                <a:t>NVM subsystem</a:t>
              </a:r>
              <a:endParaRPr lang="en-US" altLang="zh-CN" sz="1400" dirty="0">
                <a:latin typeface="Huawei Sans" panose="020C0503030203020204" pitchFamily="34" charset="0"/>
                <a:cs typeface="+mn-ea"/>
                <a:sym typeface="+mn-lt"/>
              </a:endParaRPr>
            </a:p>
          </p:txBody>
        </p:sp>
        <p:sp>
          <p:nvSpPr>
            <p:cNvPr id="34" name="矩形 33"/>
            <p:cNvSpPr/>
            <p:nvPr/>
          </p:nvSpPr>
          <p:spPr>
            <a:xfrm>
              <a:off x="2540027" y="5516440"/>
              <a:ext cx="1872863" cy="355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Multi-Path software</a:t>
              </a:r>
              <a:endParaRPr lang="en-US" altLang="zh-CN" sz="1400" dirty="0">
                <a:solidFill>
                  <a:schemeClr val="tx1"/>
                </a:solidFill>
                <a:latin typeface="Huawei Sans" panose="020C0503030203020204" pitchFamily="34" charset="0"/>
                <a:cs typeface="+mn-ea"/>
                <a:sym typeface="+mn-lt"/>
              </a:endParaRPr>
            </a:p>
          </p:txBody>
        </p:sp>
        <p:sp>
          <p:nvSpPr>
            <p:cNvPr id="35" name="矩形 34"/>
            <p:cNvSpPr/>
            <p:nvPr/>
          </p:nvSpPr>
          <p:spPr>
            <a:xfrm>
              <a:off x="2624244" y="4699309"/>
              <a:ext cx="1647269" cy="452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400" u="none" dirty="0">
                  <a:solidFill>
                    <a:schemeClr val="tx1"/>
                  </a:solidFill>
                  <a:latin typeface="Huawei Sans" panose="020C0503030203020204" pitchFamily="34" charset="0"/>
                </a:rPr>
                <a:t>RoCE</a:t>
              </a:r>
            </a:p>
            <a:p>
              <a:pPr algn="ctr" fontAlgn="ctr"/>
              <a:r>
                <a:rPr lang="en-US" sz="1400" u="none" dirty="0">
                  <a:solidFill>
                    <a:schemeClr val="tx1"/>
                  </a:solidFill>
                  <a:latin typeface="Huawei Sans" panose="020C0503030203020204" pitchFamily="34" charset="0"/>
                </a:rPr>
                <a:t>Transport Driver</a:t>
              </a:r>
              <a:endParaRPr lang="en-US" altLang="zh-CN" sz="1400" dirty="0">
                <a:solidFill>
                  <a:schemeClr val="tx1"/>
                </a:solidFill>
                <a:latin typeface="Huawei Sans" panose="020C0503030203020204" pitchFamily="34" charset="0"/>
                <a:cs typeface="+mn-ea"/>
                <a:sym typeface="+mn-lt"/>
              </a:endParaRPr>
            </a:p>
          </p:txBody>
        </p:sp>
        <p:sp>
          <p:nvSpPr>
            <p:cNvPr id="47" name="文本框 46"/>
            <p:cNvSpPr txBox="1"/>
            <p:nvPr/>
          </p:nvSpPr>
          <p:spPr>
            <a:xfrm>
              <a:off x="643352" y="3440298"/>
              <a:ext cx="298159" cy="215444"/>
            </a:xfrm>
            <a:prstGeom prst="rect">
              <a:avLst/>
            </a:prstGeom>
            <a:noFill/>
          </p:spPr>
          <p:txBody>
            <a:bodyPr wrap="square" lIns="0" tIns="0" rIns="0" bIns="0" rtlCol="0">
              <a:noAutofit/>
            </a:bodyPr>
            <a:lstStyle/>
            <a:p>
              <a:pPr algn="l" fontAlgn="ctr"/>
              <a:r>
                <a:rPr lang="en-US" sz="1400" u="none" dirty="0">
                  <a:solidFill>
                    <a:srgbClr val="000000"/>
                  </a:solidFill>
                  <a:latin typeface="Huawei Sans" panose="020C0503030203020204" pitchFamily="34" charset="0"/>
                </a:rPr>
                <a:t>NIC</a:t>
              </a:r>
              <a:endParaRPr kumimoji="1" lang="en-US" altLang="zh-CN" sz="1400" dirty="0">
                <a:solidFill>
                  <a:srgbClr val="000000"/>
                </a:solidFill>
                <a:latin typeface="Huawei Sans" panose="020C0503030203020204" pitchFamily="34" charset="0"/>
                <a:cs typeface="+mn-ea"/>
                <a:sym typeface="+mn-lt"/>
              </a:endParaRPr>
            </a:p>
          </p:txBody>
        </p:sp>
        <p:sp>
          <p:nvSpPr>
            <p:cNvPr id="49" name="文本框 48"/>
            <p:cNvSpPr txBox="1"/>
            <p:nvPr/>
          </p:nvSpPr>
          <p:spPr>
            <a:xfrm>
              <a:off x="643352" y="4784025"/>
              <a:ext cx="298159" cy="215444"/>
            </a:xfrm>
            <a:prstGeom prst="rect">
              <a:avLst/>
            </a:prstGeom>
            <a:noFill/>
          </p:spPr>
          <p:txBody>
            <a:bodyPr wrap="square" lIns="0" tIns="0" rIns="0" bIns="0" rtlCol="0">
              <a:noAutofit/>
            </a:bodyPr>
            <a:lstStyle/>
            <a:p>
              <a:pPr algn="l" fontAlgn="ctr"/>
              <a:r>
                <a:rPr lang="en-US" sz="1400" u="none" dirty="0">
                  <a:solidFill>
                    <a:srgbClr val="000000"/>
                  </a:solidFill>
                  <a:latin typeface="Huawei Sans" panose="020C0503030203020204" pitchFamily="34" charset="0"/>
                </a:rPr>
                <a:t>NIC</a:t>
              </a:r>
              <a:endParaRPr kumimoji="1" lang="en-US" altLang="zh-CN" sz="1400" dirty="0">
                <a:solidFill>
                  <a:srgbClr val="000000"/>
                </a:solidFill>
                <a:latin typeface="Huawei Sans" panose="020C0503030203020204" pitchFamily="34" charset="0"/>
                <a:cs typeface="+mn-ea"/>
                <a:sym typeface="+mn-lt"/>
              </a:endParaRPr>
            </a:p>
          </p:txBody>
        </p:sp>
        <p:cxnSp>
          <p:nvCxnSpPr>
            <p:cNvPr id="48" name="直接箭头连接符 47"/>
            <p:cNvCxnSpPr/>
            <p:nvPr/>
          </p:nvCxnSpPr>
          <p:spPr>
            <a:xfrm>
              <a:off x="4198808" y="4814352"/>
              <a:ext cx="1384444" cy="0"/>
            </a:xfrm>
            <a:prstGeom prst="straightConnector1">
              <a:avLst/>
            </a:prstGeom>
            <a:ln w="25400">
              <a:solidFill>
                <a:schemeClr val="tx1">
                  <a:lumMod val="75000"/>
                  <a:lumOff val="25000"/>
                </a:schemeClr>
              </a:solidFill>
              <a:prstDash val="solid"/>
              <a:headEnd type="ova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94710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u="none" dirty="0">
                <a:solidFill>
                  <a:schemeClr val="bg1">
                    <a:lumMod val="50000"/>
                  </a:schemeClr>
                </a:solidFill>
                <a:latin typeface="Huawei Sans" panose="020C0503030203020204" pitchFamily="34" charset="0"/>
              </a:rPr>
              <a:t>SAN Protocols</a:t>
            </a:r>
            <a:endParaRPr lang="en-US" altLang="zh-CN" dirty="0">
              <a:solidFill>
                <a:schemeClr val="bg1">
                  <a:lumMod val="50000"/>
                </a:schemeClr>
              </a:solidFill>
              <a:latin typeface="Huawei Sans" panose="020C0503030203020204" pitchFamily="34" charset="0"/>
              <a:sym typeface="+mn-lt"/>
            </a:endParaRPr>
          </a:p>
          <a:p>
            <a:r>
              <a:rPr lang="en-US" b="1" u="none" dirty="0">
                <a:latin typeface="Huawei Sans" panose="020C0503030203020204" pitchFamily="34" charset="0"/>
              </a:rPr>
              <a:t>NAS Protocols</a:t>
            </a:r>
            <a:endParaRPr lang="en-US" altLang="zh-CN" b="1" dirty="0">
              <a:latin typeface="Huawei Sans" panose="020C0503030203020204" pitchFamily="34" charset="0"/>
              <a:sym typeface="+mn-lt"/>
            </a:endParaRPr>
          </a:p>
          <a:p>
            <a:pPr lvl="1">
              <a:buSzPct val="60000"/>
              <a:buFont typeface="Wingdings" panose="05000000000000000000" pitchFamily="2" charset="2"/>
              <a:buChar char="n"/>
            </a:pPr>
            <a:r>
              <a:rPr lang="en-US" u="none" dirty="0">
                <a:latin typeface="Huawei Sans" panose="020C0503030203020204" pitchFamily="34" charset="0"/>
              </a:rPr>
              <a:t>File System</a:t>
            </a:r>
            <a:endParaRPr lang="en-US" altLang="zh-CN"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CIFS, NFS and Cross-Protocol Access</a:t>
            </a:r>
            <a:endParaRPr lang="en-US" altLang="zh-CN" dirty="0">
              <a:solidFill>
                <a:schemeClr val="bg1">
                  <a:lumMod val="50000"/>
                </a:schemeClr>
              </a:solidFill>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HTTP, FTP and NDMP</a:t>
            </a:r>
          </a:p>
          <a:p>
            <a:r>
              <a:rPr lang="en-US" altLang="zh-CN" dirty="0">
                <a:solidFill>
                  <a:schemeClr val="bg1">
                    <a:lumMod val="50000"/>
                  </a:schemeClr>
                </a:solidFill>
              </a:rPr>
              <a:t>Object and HDFS Storage Protocols</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3775720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File System</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a:xfrm>
            <a:off x="455612" y="1052514"/>
            <a:ext cx="11293476" cy="2717049"/>
          </a:xfrm>
        </p:spPr>
        <p:txBody>
          <a:bodyPr wrap="square">
            <a:noAutofit/>
          </a:bodyPr>
          <a:lstStyle/>
          <a:p>
            <a:r>
              <a:rPr lang="en-US" sz="2000" u="none" dirty="0">
                <a:latin typeface="Huawei Sans" panose="020C0503030203020204" pitchFamily="34" charset="0"/>
              </a:rPr>
              <a:t>A file system is used by a computer to manage and organize data in the form of files and directories. </a:t>
            </a:r>
            <a:r>
              <a:rPr lang="en-US" sz="2000" dirty="0"/>
              <a:t>It</a:t>
            </a:r>
            <a:r>
              <a:rPr lang="en-US" sz="2000" u="none" dirty="0">
                <a:latin typeface="Huawei Sans" panose="020C0503030203020204" pitchFamily="34" charset="0"/>
              </a:rPr>
              <a:t> forms a tree diagram, where the leaf node is a file, the intermediate node is a directory at each level, and the top level is the root directory.</a:t>
            </a:r>
            <a:endParaRPr lang="en-US" altLang="zh-CN" sz="2000" dirty="0">
              <a:latin typeface="Huawei Sans" panose="020C0503030203020204" pitchFamily="34" charset="0"/>
            </a:endParaRPr>
          </a:p>
          <a:p>
            <a:r>
              <a:rPr lang="en-US" sz="2000" u="none" dirty="0">
                <a:latin typeface="Huawei Sans" panose="020C0503030203020204" pitchFamily="34" charset="0"/>
              </a:rPr>
              <a:t>The file service is used to provide stable and reliable file sharing functions. It is a basic feature of the NAS storage system</a:t>
            </a:r>
            <a:r>
              <a:rPr lang="en-US" sz="2000" dirty="0"/>
              <a:t> and</a:t>
            </a:r>
            <a:r>
              <a:rPr lang="en-US" sz="2000" u="none" dirty="0">
                <a:latin typeface="Huawei Sans" panose="020C0503030203020204" pitchFamily="34" charset="0"/>
              </a:rPr>
              <a:t> supports shared file access using CIFS and NFS clients.</a:t>
            </a:r>
            <a:endParaRPr lang="en-US" altLang="zh-CN" sz="2000" dirty="0">
              <a:latin typeface="Huawei Sans" panose="020C0503030203020204" pitchFamily="34" charset="0"/>
            </a:endParaRPr>
          </a:p>
        </p:txBody>
      </p:sp>
      <p:grpSp>
        <p:nvGrpSpPr>
          <p:cNvPr id="142" name="组合 141"/>
          <p:cNvGrpSpPr/>
          <p:nvPr/>
        </p:nvGrpSpPr>
        <p:grpSpPr>
          <a:xfrm>
            <a:off x="3189405" y="3759446"/>
            <a:ext cx="7405423" cy="2343807"/>
            <a:chOff x="1734694" y="2818497"/>
            <a:chExt cx="7405423" cy="2343807"/>
          </a:xfrm>
        </p:grpSpPr>
        <p:pic>
          <p:nvPicPr>
            <p:cNvPr id="10" name="图片 9"/>
            <p:cNvPicPr>
              <a:picLocks noChangeAspect="1"/>
            </p:cNvPicPr>
            <p:nvPr/>
          </p:nvPicPr>
          <p:blipFill>
            <a:blip r:embed="rId3"/>
            <a:stretch>
              <a:fillRect/>
            </a:stretch>
          </p:blipFill>
          <p:spPr>
            <a:xfrm>
              <a:off x="2995893" y="4669698"/>
              <a:ext cx="254991" cy="323161"/>
            </a:xfrm>
            <a:prstGeom prst="rect">
              <a:avLst/>
            </a:prstGeom>
            <a:noFill/>
            <a:ln>
              <a:noFill/>
            </a:ln>
          </p:spPr>
        </p:pic>
        <p:cxnSp>
          <p:nvCxnSpPr>
            <p:cNvPr id="19" name="直接连接符 18"/>
            <p:cNvCxnSpPr/>
            <p:nvPr/>
          </p:nvCxnSpPr>
          <p:spPr>
            <a:xfrm flipH="1">
              <a:off x="3125689" y="3322154"/>
              <a:ext cx="3814112" cy="447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988760" y="3324040"/>
              <a:ext cx="1958210" cy="445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0" idx="0"/>
            </p:cNvCxnSpPr>
            <p:nvPr/>
          </p:nvCxnSpPr>
          <p:spPr>
            <a:xfrm flipH="1">
              <a:off x="3123389" y="4187581"/>
              <a:ext cx="1811" cy="482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256263" y="4141133"/>
              <a:ext cx="875308" cy="5141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022752" y="4159691"/>
              <a:ext cx="981065" cy="4804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975316" y="4180447"/>
              <a:ext cx="1822113" cy="470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797428" y="4179891"/>
              <a:ext cx="33704" cy="471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939802" y="3322154"/>
              <a:ext cx="1853653" cy="432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102201" y="4159692"/>
              <a:ext cx="920551" cy="501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8706756" y="4669698"/>
              <a:ext cx="254001" cy="322263"/>
              <a:chOff x="5365750" y="2771775"/>
              <a:chExt cx="254001" cy="322263"/>
            </a:xfrm>
          </p:grpSpPr>
          <p:sp>
            <p:nvSpPr>
              <p:cNvPr id="79" name="AutoShape 3"/>
              <p:cNvSpPr>
                <a:spLocks noChangeAspect="1" noChangeArrowheads="1" noTextEdit="1"/>
              </p:cNvSpPr>
              <p:nvPr/>
            </p:nvSpPr>
            <p:spPr bwMode="auto">
              <a:xfrm>
                <a:off x="5365750" y="2771775"/>
                <a:ext cx="254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80" name="Freeform 5"/>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close/>
                    <a:moveTo>
                      <a:pt x="14" y="13"/>
                    </a:moveTo>
                    <a:lnTo>
                      <a:pt x="14" y="190"/>
                    </a:lnTo>
                    <a:lnTo>
                      <a:pt x="147" y="190"/>
                    </a:lnTo>
                    <a:lnTo>
                      <a:pt x="147" y="43"/>
                    </a:lnTo>
                    <a:lnTo>
                      <a:pt x="115" y="13"/>
                    </a:lnTo>
                    <a:lnTo>
                      <a:pt x="14" y="13"/>
                    </a:lnTo>
                    <a:close/>
                    <a:moveTo>
                      <a:pt x="14" y="13"/>
                    </a:moveTo>
                    <a:lnTo>
                      <a:pt x="14" y="13"/>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81" name="Freeform 6"/>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moveTo>
                      <a:pt x="14" y="13"/>
                    </a:moveTo>
                    <a:lnTo>
                      <a:pt x="14" y="190"/>
                    </a:lnTo>
                    <a:lnTo>
                      <a:pt x="147" y="190"/>
                    </a:lnTo>
                    <a:lnTo>
                      <a:pt x="147" y="43"/>
                    </a:lnTo>
                    <a:lnTo>
                      <a:pt x="115" y="13"/>
                    </a:lnTo>
                    <a:lnTo>
                      <a:pt x="14" y="13"/>
                    </a:lnTo>
                    <a:moveTo>
                      <a:pt x="14" y="13"/>
                    </a:moveTo>
                    <a:lnTo>
                      <a:pt x="14"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82" name="Freeform 7"/>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close/>
                    <a:moveTo>
                      <a:pt x="107" y="102"/>
                    </a:moveTo>
                    <a:lnTo>
                      <a:pt x="107" y="114"/>
                    </a:lnTo>
                    <a:lnTo>
                      <a:pt x="0" y="114"/>
                    </a:lnTo>
                    <a:lnTo>
                      <a:pt x="0" y="102"/>
                    </a:lnTo>
                    <a:lnTo>
                      <a:pt x="107" y="102"/>
                    </a:lnTo>
                    <a:close/>
                    <a:moveTo>
                      <a:pt x="80" y="51"/>
                    </a:moveTo>
                    <a:lnTo>
                      <a:pt x="80" y="0"/>
                    </a:lnTo>
                    <a:lnTo>
                      <a:pt x="67" y="0"/>
                    </a:lnTo>
                    <a:lnTo>
                      <a:pt x="67" y="64"/>
                    </a:lnTo>
                    <a:lnTo>
                      <a:pt x="133" y="64"/>
                    </a:lnTo>
                    <a:lnTo>
                      <a:pt x="133" y="51"/>
                    </a:lnTo>
                    <a:lnTo>
                      <a:pt x="80" y="51"/>
                    </a:lnTo>
                    <a:close/>
                    <a:moveTo>
                      <a:pt x="80" y="51"/>
                    </a:moveTo>
                    <a:lnTo>
                      <a:pt x="80" y="51"/>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83" name="Freeform 8"/>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moveTo>
                      <a:pt x="107" y="102"/>
                    </a:moveTo>
                    <a:lnTo>
                      <a:pt x="107" y="114"/>
                    </a:lnTo>
                    <a:lnTo>
                      <a:pt x="0" y="114"/>
                    </a:lnTo>
                    <a:lnTo>
                      <a:pt x="0" y="102"/>
                    </a:lnTo>
                    <a:lnTo>
                      <a:pt x="107" y="102"/>
                    </a:lnTo>
                    <a:moveTo>
                      <a:pt x="80" y="51"/>
                    </a:moveTo>
                    <a:lnTo>
                      <a:pt x="80" y="0"/>
                    </a:lnTo>
                    <a:lnTo>
                      <a:pt x="67" y="0"/>
                    </a:lnTo>
                    <a:lnTo>
                      <a:pt x="67" y="64"/>
                    </a:lnTo>
                    <a:lnTo>
                      <a:pt x="133" y="64"/>
                    </a:lnTo>
                    <a:lnTo>
                      <a:pt x="133" y="51"/>
                    </a:lnTo>
                    <a:lnTo>
                      <a:pt x="80" y="51"/>
                    </a:lnTo>
                    <a:moveTo>
                      <a:pt x="80" y="51"/>
                    </a:moveTo>
                    <a:lnTo>
                      <a:pt x="80"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grpSp>
        <p:grpSp>
          <p:nvGrpSpPr>
            <p:cNvPr id="93" name="组合 92"/>
            <p:cNvGrpSpPr/>
            <p:nvPr/>
          </p:nvGrpSpPr>
          <p:grpSpPr>
            <a:xfrm>
              <a:off x="4597290" y="3695420"/>
              <a:ext cx="720322" cy="474644"/>
              <a:chOff x="5301825" y="4017838"/>
              <a:chExt cx="720322" cy="474644"/>
            </a:xfrm>
          </p:grpSpPr>
          <p:sp>
            <p:nvSpPr>
              <p:cNvPr id="34" name="平行四边形 33"/>
              <p:cNvSpPr/>
              <p:nvPr/>
            </p:nvSpPr>
            <p:spPr>
              <a:xfrm>
                <a:off x="5301825" y="4283363"/>
                <a:ext cx="720322" cy="20911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ctr"/>
                <a:r>
                  <a:rPr lang="en-US" sz="1200" u="none" dirty="0">
                    <a:solidFill>
                      <a:schemeClr val="tx1"/>
                    </a:solidFill>
                    <a:latin typeface="Huawei Sans" panose="020C0503030203020204" pitchFamily="34" charset="0"/>
                  </a:rPr>
                  <a:t>  /B</a:t>
                </a:r>
                <a:endParaRPr lang="en-US" altLang="zh-CN" sz="1200" dirty="0">
                  <a:solidFill>
                    <a:schemeClr val="tx1"/>
                  </a:solidFill>
                  <a:latin typeface="Huawei Sans" panose="020C0503030203020204" pitchFamily="34" charset="0"/>
                  <a:ea typeface="微软雅黑" panose="020B0503020204020204" pitchFamily="34" charset="-122"/>
                  <a:cs typeface="Huawei Sans" panose="020C0503030203020204" pitchFamily="34" charset="0"/>
                </a:endParaRPr>
              </a:p>
            </p:txBody>
          </p:sp>
          <p:grpSp>
            <p:nvGrpSpPr>
              <p:cNvPr id="84" name="组合 83"/>
              <p:cNvGrpSpPr/>
              <p:nvPr/>
            </p:nvGrpSpPr>
            <p:grpSpPr>
              <a:xfrm>
                <a:off x="5597041" y="4017838"/>
                <a:ext cx="263757" cy="219105"/>
                <a:chOff x="4436213" y="2760225"/>
                <a:chExt cx="263757" cy="219105"/>
              </a:xfrm>
            </p:grpSpPr>
            <p:sp>
              <p:nvSpPr>
                <p:cNvPr id="85"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86"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grpSp>
          <p:nvGrpSpPr>
            <p:cNvPr id="87" name="组合 86"/>
            <p:cNvGrpSpPr/>
            <p:nvPr/>
          </p:nvGrpSpPr>
          <p:grpSpPr>
            <a:xfrm>
              <a:off x="6903372" y="4669698"/>
              <a:ext cx="254001" cy="322263"/>
              <a:chOff x="5365750" y="2771775"/>
              <a:chExt cx="254001" cy="322263"/>
            </a:xfrm>
          </p:grpSpPr>
          <p:sp>
            <p:nvSpPr>
              <p:cNvPr id="88" name="AutoShape 3"/>
              <p:cNvSpPr>
                <a:spLocks noChangeAspect="1" noChangeArrowheads="1" noTextEdit="1"/>
              </p:cNvSpPr>
              <p:nvPr/>
            </p:nvSpPr>
            <p:spPr bwMode="auto">
              <a:xfrm>
                <a:off x="5365750" y="2771775"/>
                <a:ext cx="254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89" name="Freeform 5"/>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close/>
                    <a:moveTo>
                      <a:pt x="14" y="13"/>
                    </a:moveTo>
                    <a:lnTo>
                      <a:pt x="14" y="190"/>
                    </a:lnTo>
                    <a:lnTo>
                      <a:pt x="147" y="190"/>
                    </a:lnTo>
                    <a:lnTo>
                      <a:pt x="147" y="43"/>
                    </a:lnTo>
                    <a:lnTo>
                      <a:pt x="115" y="13"/>
                    </a:lnTo>
                    <a:lnTo>
                      <a:pt x="14" y="13"/>
                    </a:lnTo>
                    <a:close/>
                    <a:moveTo>
                      <a:pt x="14" y="13"/>
                    </a:moveTo>
                    <a:lnTo>
                      <a:pt x="14" y="13"/>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90" name="Freeform 6"/>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moveTo>
                      <a:pt x="14" y="13"/>
                    </a:moveTo>
                    <a:lnTo>
                      <a:pt x="14" y="190"/>
                    </a:lnTo>
                    <a:lnTo>
                      <a:pt x="147" y="190"/>
                    </a:lnTo>
                    <a:lnTo>
                      <a:pt x="147" y="43"/>
                    </a:lnTo>
                    <a:lnTo>
                      <a:pt x="115" y="13"/>
                    </a:lnTo>
                    <a:lnTo>
                      <a:pt x="14" y="13"/>
                    </a:lnTo>
                    <a:moveTo>
                      <a:pt x="14" y="13"/>
                    </a:moveTo>
                    <a:lnTo>
                      <a:pt x="14"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91" name="Freeform 7"/>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close/>
                    <a:moveTo>
                      <a:pt x="107" y="102"/>
                    </a:moveTo>
                    <a:lnTo>
                      <a:pt x="107" y="114"/>
                    </a:lnTo>
                    <a:lnTo>
                      <a:pt x="0" y="114"/>
                    </a:lnTo>
                    <a:lnTo>
                      <a:pt x="0" y="102"/>
                    </a:lnTo>
                    <a:lnTo>
                      <a:pt x="107" y="102"/>
                    </a:lnTo>
                    <a:close/>
                    <a:moveTo>
                      <a:pt x="80" y="51"/>
                    </a:moveTo>
                    <a:lnTo>
                      <a:pt x="80" y="0"/>
                    </a:lnTo>
                    <a:lnTo>
                      <a:pt x="67" y="0"/>
                    </a:lnTo>
                    <a:lnTo>
                      <a:pt x="67" y="64"/>
                    </a:lnTo>
                    <a:lnTo>
                      <a:pt x="133" y="64"/>
                    </a:lnTo>
                    <a:lnTo>
                      <a:pt x="133" y="51"/>
                    </a:lnTo>
                    <a:lnTo>
                      <a:pt x="80" y="51"/>
                    </a:lnTo>
                    <a:close/>
                    <a:moveTo>
                      <a:pt x="80" y="51"/>
                    </a:moveTo>
                    <a:lnTo>
                      <a:pt x="80" y="51"/>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92" name="Freeform 8"/>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moveTo>
                      <a:pt x="107" y="102"/>
                    </a:moveTo>
                    <a:lnTo>
                      <a:pt x="107" y="114"/>
                    </a:lnTo>
                    <a:lnTo>
                      <a:pt x="0" y="114"/>
                    </a:lnTo>
                    <a:lnTo>
                      <a:pt x="0" y="102"/>
                    </a:lnTo>
                    <a:lnTo>
                      <a:pt x="107" y="102"/>
                    </a:lnTo>
                    <a:moveTo>
                      <a:pt x="80" y="51"/>
                    </a:moveTo>
                    <a:lnTo>
                      <a:pt x="80" y="0"/>
                    </a:lnTo>
                    <a:lnTo>
                      <a:pt x="67" y="0"/>
                    </a:lnTo>
                    <a:lnTo>
                      <a:pt x="67" y="64"/>
                    </a:lnTo>
                    <a:lnTo>
                      <a:pt x="133" y="64"/>
                    </a:lnTo>
                    <a:lnTo>
                      <a:pt x="133" y="51"/>
                    </a:lnTo>
                    <a:lnTo>
                      <a:pt x="80" y="51"/>
                    </a:lnTo>
                    <a:moveTo>
                      <a:pt x="80" y="51"/>
                    </a:moveTo>
                    <a:lnTo>
                      <a:pt x="80"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grpSp>
        <p:grpSp>
          <p:nvGrpSpPr>
            <p:cNvPr id="94" name="组合 93"/>
            <p:cNvGrpSpPr/>
            <p:nvPr/>
          </p:nvGrpSpPr>
          <p:grpSpPr>
            <a:xfrm>
              <a:off x="2722037" y="3695420"/>
              <a:ext cx="720322" cy="474644"/>
              <a:chOff x="5301825" y="4017838"/>
              <a:chExt cx="720322" cy="474644"/>
            </a:xfrm>
          </p:grpSpPr>
          <p:sp>
            <p:nvSpPr>
              <p:cNvPr id="95" name="平行四边形 94"/>
              <p:cNvSpPr/>
              <p:nvPr/>
            </p:nvSpPr>
            <p:spPr>
              <a:xfrm>
                <a:off x="5301825" y="4283363"/>
                <a:ext cx="720322" cy="20911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ctr"/>
                <a:r>
                  <a:rPr lang="en-US" sz="1200" u="none" dirty="0">
                    <a:solidFill>
                      <a:schemeClr val="tx1"/>
                    </a:solidFill>
                    <a:latin typeface="Huawei Sans" panose="020C0503030203020204" pitchFamily="34" charset="0"/>
                  </a:rPr>
                  <a:t>  /A</a:t>
                </a:r>
                <a:endParaRPr lang="en-US" altLang="zh-CN" sz="1200" dirty="0">
                  <a:solidFill>
                    <a:schemeClr val="tx1"/>
                  </a:solidFill>
                  <a:latin typeface="Huawei Sans" panose="020C0503030203020204" pitchFamily="34" charset="0"/>
                  <a:ea typeface="微软雅黑" panose="020B0503020204020204" pitchFamily="34" charset="-122"/>
                  <a:cs typeface="Huawei Sans" panose="020C0503030203020204" pitchFamily="34" charset="0"/>
                </a:endParaRPr>
              </a:p>
            </p:txBody>
          </p:sp>
          <p:grpSp>
            <p:nvGrpSpPr>
              <p:cNvPr id="96" name="组合 95"/>
              <p:cNvGrpSpPr/>
              <p:nvPr/>
            </p:nvGrpSpPr>
            <p:grpSpPr>
              <a:xfrm>
                <a:off x="5597041" y="4017838"/>
                <a:ext cx="263757" cy="219105"/>
                <a:chOff x="4436213" y="2760225"/>
                <a:chExt cx="263757" cy="219105"/>
              </a:xfrm>
            </p:grpSpPr>
            <p:sp>
              <p:nvSpPr>
                <p:cNvPr id="97"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98"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grpSp>
          <p:nvGrpSpPr>
            <p:cNvPr id="99" name="组合 98"/>
            <p:cNvGrpSpPr/>
            <p:nvPr/>
          </p:nvGrpSpPr>
          <p:grpSpPr>
            <a:xfrm>
              <a:off x="8419795" y="3695420"/>
              <a:ext cx="720322" cy="474644"/>
              <a:chOff x="5301825" y="4017838"/>
              <a:chExt cx="720322" cy="474644"/>
            </a:xfrm>
          </p:grpSpPr>
          <p:sp>
            <p:nvSpPr>
              <p:cNvPr id="100" name="平行四边形 99"/>
              <p:cNvSpPr/>
              <p:nvPr/>
            </p:nvSpPr>
            <p:spPr>
              <a:xfrm>
                <a:off x="5301825" y="4283363"/>
                <a:ext cx="720322" cy="20911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ctr"/>
                <a:r>
                  <a:rPr lang="en-US" sz="1200" u="none" dirty="0">
                    <a:solidFill>
                      <a:schemeClr val="tx1"/>
                    </a:solidFill>
                    <a:latin typeface="Huawei Sans" panose="020C0503030203020204" pitchFamily="34" charset="0"/>
                  </a:rPr>
                  <a:t>  /C</a:t>
                </a:r>
                <a:endParaRPr lang="en-US" altLang="zh-CN" sz="1200" dirty="0">
                  <a:solidFill>
                    <a:schemeClr val="tx1"/>
                  </a:solidFill>
                  <a:latin typeface="Huawei Sans" panose="020C0503030203020204" pitchFamily="34" charset="0"/>
                  <a:ea typeface="微软雅黑" panose="020B0503020204020204" pitchFamily="34" charset="-122"/>
                  <a:cs typeface="Huawei Sans" panose="020C0503030203020204" pitchFamily="34" charset="0"/>
                </a:endParaRPr>
              </a:p>
            </p:txBody>
          </p:sp>
          <p:grpSp>
            <p:nvGrpSpPr>
              <p:cNvPr id="101" name="组合 100"/>
              <p:cNvGrpSpPr/>
              <p:nvPr/>
            </p:nvGrpSpPr>
            <p:grpSpPr>
              <a:xfrm>
                <a:off x="5597041" y="4017838"/>
                <a:ext cx="263757" cy="219105"/>
                <a:chOff x="4436213" y="2760225"/>
                <a:chExt cx="263757" cy="219105"/>
              </a:xfrm>
            </p:grpSpPr>
            <p:sp>
              <p:nvSpPr>
                <p:cNvPr id="102"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103"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grpSp>
          <p:nvGrpSpPr>
            <p:cNvPr id="104" name="组合 103"/>
            <p:cNvGrpSpPr/>
            <p:nvPr/>
          </p:nvGrpSpPr>
          <p:grpSpPr>
            <a:xfrm>
              <a:off x="6487659" y="2818497"/>
              <a:ext cx="835526" cy="437664"/>
              <a:chOff x="5301825" y="4017838"/>
              <a:chExt cx="835526" cy="437664"/>
            </a:xfrm>
          </p:grpSpPr>
          <p:sp>
            <p:nvSpPr>
              <p:cNvPr id="105" name="平行四边形 104"/>
              <p:cNvSpPr/>
              <p:nvPr/>
            </p:nvSpPr>
            <p:spPr>
              <a:xfrm>
                <a:off x="5301825" y="4283364"/>
                <a:ext cx="835526" cy="172138"/>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ctr"/>
                <a:r>
                  <a:rPr lang="en-US" sz="1200" u="none" dirty="0">
                    <a:solidFill>
                      <a:schemeClr val="tx1"/>
                    </a:solidFill>
                    <a:latin typeface="Huawei Sans" panose="020C0503030203020204" pitchFamily="34" charset="0"/>
                  </a:rPr>
                  <a:t>  /root</a:t>
                </a:r>
                <a:endParaRPr lang="en-US" altLang="zh-CN" sz="1200" dirty="0">
                  <a:solidFill>
                    <a:schemeClr val="tx1"/>
                  </a:solidFill>
                  <a:latin typeface="Huawei Sans" panose="020C0503030203020204" pitchFamily="34" charset="0"/>
                  <a:ea typeface="微软雅黑" panose="020B0503020204020204" pitchFamily="34" charset="-122"/>
                  <a:cs typeface="Huawei Sans" panose="020C0503030203020204" pitchFamily="34" charset="0"/>
                </a:endParaRPr>
              </a:p>
            </p:txBody>
          </p:sp>
          <p:grpSp>
            <p:nvGrpSpPr>
              <p:cNvPr id="106" name="组合 105"/>
              <p:cNvGrpSpPr/>
              <p:nvPr/>
            </p:nvGrpSpPr>
            <p:grpSpPr>
              <a:xfrm>
                <a:off x="5597041" y="4017838"/>
                <a:ext cx="263757" cy="219105"/>
                <a:chOff x="4436213" y="2760225"/>
                <a:chExt cx="263757" cy="219105"/>
              </a:xfrm>
            </p:grpSpPr>
            <p:sp>
              <p:nvSpPr>
                <p:cNvPr id="107"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108"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grpSp>
          <p:nvGrpSpPr>
            <p:cNvPr id="109" name="组合 108"/>
            <p:cNvGrpSpPr/>
            <p:nvPr/>
          </p:nvGrpSpPr>
          <p:grpSpPr>
            <a:xfrm>
              <a:off x="1734694" y="4669698"/>
              <a:ext cx="902247" cy="492606"/>
              <a:chOff x="5252354" y="4017838"/>
              <a:chExt cx="902247" cy="492606"/>
            </a:xfrm>
          </p:grpSpPr>
          <p:sp>
            <p:nvSpPr>
              <p:cNvPr id="110" name="平行四边形 109"/>
              <p:cNvSpPr/>
              <p:nvPr/>
            </p:nvSpPr>
            <p:spPr>
              <a:xfrm>
                <a:off x="5252354" y="4301325"/>
                <a:ext cx="902247" cy="20911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ctr"/>
                <a:r>
                  <a:rPr lang="en-US" sz="1200" u="none" dirty="0">
                    <a:solidFill>
                      <a:schemeClr val="tx1"/>
                    </a:solidFill>
                    <a:latin typeface="Huawei Sans" panose="020C0503030203020204" pitchFamily="34" charset="0"/>
                  </a:rPr>
                  <a:t>  /A/B</a:t>
                </a:r>
                <a:endParaRPr lang="en-US" altLang="zh-CN" sz="1200" dirty="0">
                  <a:solidFill>
                    <a:schemeClr val="tx1"/>
                  </a:solidFill>
                  <a:latin typeface="Huawei Sans" panose="020C0503030203020204" pitchFamily="34" charset="0"/>
                  <a:ea typeface="微软雅黑" panose="020B0503020204020204" pitchFamily="34" charset="-122"/>
                  <a:cs typeface="Huawei Sans" panose="020C0503030203020204" pitchFamily="34" charset="0"/>
                </a:endParaRPr>
              </a:p>
            </p:txBody>
          </p:sp>
          <p:grpSp>
            <p:nvGrpSpPr>
              <p:cNvPr id="111" name="组合 110"/>
              <p:cNvGrpSpPr/>
              <p:nvPr/>
            </p:nvGrpSpPr>
            <p:grpSpPr>
              <a:xfrm>
                <a:off x="5597041" y="4017838"/>
                <a:ext cx="263757" cy="219105"/>
                <a:chOff x="4436213" y="2760225"/>
                <a:chExt cx="263757" cy="219105"/>
              </a:xfrm>
            </p:grpSpPr>
            <p:sp>
              <p:nvSpPr>
                <p:cNvPr id="112"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113"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grpSp>
          <p:nvGrpSpPr>
            <p:cNvPr id="115" name="组合 114"/>
            <p:cNvGrpSpPr/>
            <p:nvPr/>
          </p:nvGrpSpPr>
          <p:grpSpPr>
            <a:xfrm>
              <a:off x="3634684" y="4669698"/>
              <a:ext cx="902247" cy="492606"/>
              <a:chOff x="5252354" y="4017838"/>
              <a:chExt cx="902247" cy="492606"/>
            </a:xfrm>
          </p:grpSpPr>
          <p:sp>
            <p:nvSpPr>
              <p:cNvPr id="116" name="平行四边形 115"/>
              <p:cNvSpPr/>
              <p:nvPr/>
            </p:nvSpPr>
            <p:spPr>
              <a:xfrm>
                <a:off x="5252354" y="4301325"/>
                <a:ext cx="902247" cy="20911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ctr"/>
                <a:r>
                  <a:rPr lang="en-US" sz="1200" u="none" dirty="0">
                    <a:solidFill>
                      <a:schemeClr val="tx1"/>
                    </a:solidFill>
                    <a:latin typeface="Huawei Sans" panose="020C0503030203020204" pitchFamily="34" charset="0"/>
                  </a:rPr>
                  <a:t>  /C/C</a:t>
                </a:r>
                <a:endParaRPr lang="en-US" altLang="zh-CN" sz="1200" dirty="0">
                  <a:solidFill>
                    <a:schemeClr val="tx1"/>
                  </a:solidFill>
                  <a:latin typeface="Huawei Sans" panose="020C0503030203020204" pitchFamily="34" charset="0"/>
                  <a:ea typeface="微软雅黑" panose="020B0503020204020204" pitchFamily="34" charset="-122"/>
                  <a:cs typeface="Huawei Sans" panose="020C0503030203020204" pitchFamily="34" charset="0"/>
                </a:endParaRPr>
              </a:p>
            </p:txBody>
          </p:sp>
          <p:grpSp>
            <p:nvGrpSpPr>
              <p:cNvPr id="117" name="组合 116"/>
              <p:cNvGrpSpPr/>
              <p:nvPr/>
            </p:nvGrpSpPr>
            <p:grpSpPr>
              <a:xfrm>
                <a:off x="5597041" y="4017838"/>
                <a:ext cx="263757" cy="219105"/>
                <a:chOff x="4436213" y="2760225"/>
                <a:chExt cx="263757" cy="219105"/>
              </a:xfrm>
            </p:grpSpPr>
            <p:sp>
              <p:nvSpPr>
                <p:cNvPr id="118"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119"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grpSp>
          <p:nvGrpSpPr>
            <p:cNvPr id="120" name="组合 119"/>
            <p:cNvGrpSpPr/>
            <p:nvPr/>
          </p:nvGrpSpPr>
          <p:grpSpPr>
            <a:xfrm>
              <a:off x="5556818" y="4669698"/>
              <a:ext cx="902247" cy="492606"/>
              <a:chOff x="5252354" y="4017838"/>
              <a:chExt cx="902247" cy="492606"/>
            </a:xfrm>
          </p:grpSpPr>
          <p:sp>
            <p:nvSpPr>
              <p:cNvPr id="121" name="平行四边形 120"/>
              <p:cNvSpPr/>
              <p:nvPr/>
            </p:nvSpPr>
            <p:spPr>
              <a:xfrm>
                <a:off x="5252354" y="4301325"/>
                <a:ext cx="902247" cy="209119"/>
              </a:xfrm>
              <a:prstGeom prst="parallelogram">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fontAlgn="ctr"/>
                <a:r>
                  <a:rPr lang="en-US" sz="1200" u="none" dirty="0">
                    <a:solidFill>
                      <a:schemeClr val="tx1"/>
                    </a:solidFill>
                    <a:latin typeface="Huawei Sans" panose="020C0503030203020204" pitchFamily="34" charset="0"/>
                  </a:rPr>
                  <a:t>  /C/A</a:t>
                </a:r>
                <a:endParaRPr lang="en-US" altLang="zh-CN" sz="1200" dirty="0">
                  <a:solidFill>
                    <a:schemeClr val="tx1"/>
                  </a:solidFill>
                  <a:latin typeface="Huawei Sans" panose="020C0503030203020204" pitchFamily="34" charset="0"/>
                  <a:ea typeface="微软雅黑" panose="020B0503020204020204" pitchFamily="34" charset="-122"/>
                  <a:cs typeface="Huawei Sans" panose="020C0503030203020204" pitchFamily="34" charset="0"/>
                </a:endParaRPr>
              </a:p>
            </p:txBody>
          </p:sp>
          <p:grpSp>
            <p:nvGrpSpPr>
              <p:cNvPr id="122" name="组合 121"/>
              <p:cNvGrpSpPr/>
              <p:nvPr/>
            </p:nvGrpSpPr>
            <p:grpSpPr>
              <a:xfrm>
                <a:off x="5597041" y="4017838"/>
                <a:ext cx="263757" cy="219105"/>
                <a:chOff x="4436213" y="2760225"/>
                <a:chExt cx="263757" cy="219105"/>
              </a:xfrm>
            </p:grpSpPr>
            <p:sp>
              <p:nvSpPr>
                <p:cNvPr id="123"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124"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grpSp>
          <p:nvGrpSpPr>
            <p:cNvPr id="125" name="组合 124"/>
            <p:cNvGrpSpPr/>
            <p:nvPr/>
          </p:nvGrpSpPr>
          <p:grpSpPr>
            <a:xfrm>
              <a:off x="3019628" y="4669698"/>
              <a:ext cx="254001" cy="322263"/>
              <a:chOff x="5365750" y="2771775"/>
              <a:chExt cx="254001" cy="322263"/>
            </a:xfrm>
          </p:grpSpPr>
          <p:sp>
            <p:nvSpPr>
              <p:cNvPr id="126" name="AutoShape 3"/>
              <p:cNvSpPr>
                <a:spLocks noChangeAspect="1" noChangeArrowheads="1" noTextEdit="1"/>
              </p:cNvSpPr>
              <p:nvPr/>
            </p:nvSpPr>
            <p:spPr bwMode="auto">
              <a:xfrm>
                <a:off x="5365750" y="2771775"/>
                <a:ext cx="254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27" name="Freeform 5"/>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close/>
                    <a:moveTo>
                      <a:pt x="14" y="13"/>
                    </a:moveTo>
                    <a:lnTo>
                      <a:pt x="14" y="190"/>
                    </a:lnTo>
                    <a:lnTo>
                      <a:pt x="147" y="190"/>
                    </a:lnTo>
                    <a:lnTo>
                      <a:pt x="147" y="43"/>
                    </a:lnTo>
                    <a:lnTo>
                      <a:pt x="115" y="13"/>
                    </a:lnTo>
                    <a:lnTo>
                      <a:pt x="14" y="13"/>
                    </a:lnTo>
                    <a:close/>
                    <a:moveTo>
                      <a:pt x="14" y="13"/>
                    </a:moveTo>
                    <a:lnTo>
                      <a:pt x="14" y="13"/>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28" name="Freeform 6"/>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moveTo>
                      <a:pt x="14" y="13"/>
                    </a:moveTo>
                    <a:lnTo>
                      <a:pt x="14" y="190"/>
                    </a:lnTo>
                    <a:lnTo>
                      <a:pt x="147" y="190"/>
                    </a:lnTo>
                    <a:lnTo>
                      <a:pt x="147" y="43"/>
                    </a:lnTo>
                    <a:lnTo>
                      <a:pt x="115" y="13"/>
                    </a:lnTo>
                    <a:lnTo>
                      <a:pt x="14" y="13"/>
                    </a:lnTo>
                    <a:moveTo>
                      <a:pt x="14" y="13"/>
                    </a:moveTo>
                    <a:lnTo>
                      <a:pt x="14"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29" name="Freeform 7"/>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close/>
                    <a:moveTo>
                      <a:pt x="107" y="102"/>
                    </a:moveTo>
                    <a:lnTo>
                      <a:pt x="107" y="114"/>
                    </a:lnTo>
                    <a:lnTo>
                      <a:pt x="0" y="114"/>
                    </a:lnTo>
                    <a:lnTo>
                      <a:pt x="0" y="102"/>
                    </a:lnTo>
                    <a:lnTo>
                      <a:pt x="107" y="102"/>
                    </a:lnTo>
                    <a:close/>
                    <a:moveTo>
                      <a:pt x="80" y="51"/>
                    </a:moveTo>
                    <a:lnTo>
                      <a:pt x="80" y="0"/>
                    </a:lnTo>
                    <a:lnTo>
                      <a:pt x="67" y="0"/>
                    </a:lnTo>
                    <a:lnTo>
                      <a:pt x="67" y="64"/>
                    </a:lnTo>
                    <a:lnTo>
                      <a:pt x="133" y="64"/>
                    </a:lnTo>
                    <a:lnTo>
                      <a:pt x="133" y="51"/>
                    </a:lnTo>
                    <a:lnTo>
                      <a:pt x="80" y="51"/>
                    </a:lnTo>
                    <a:close/>
                    <a:moveTo>
                      <a:pt x="80" y="51"/>
                    </a:moveTo>
                    <a:lnTo>
                      <a:pt x="80" y="51"/>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30" name="Freeform 8"/>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moveTo>
                      <a:pt x="107" y="102"/>
                    </a:moveTo>
                    <a:lnTo>
                      <a:pt x="107" y="114"/>
                    </a:lnTo>
                    <a:lnTo>
                      <a:pt x="0" y="114"/>
                    </a:lnTo>
                    <a:lnTo>
                      <a:pt x="0" y="102"/>
                    </a:lnTo>
                    <a:lnTo>
                      <a:pt x="107" y="102"/>
                    </a:lnTo>
                    <a:moveTo>
                      <a:pt x="80" y="51"/>
                    </a:moveTo>
                    <a:lnTo>
                      <a:pt x="80" y="0"/>
                    </a:lnTo>
                    <a:lnTo>
                      <a:pt x="67" y="0"/>
                    </a:lnTo>
                    <a:lnTo>
                      <a:pt x="67" y="64"/>
                    </a:lnTo>
                    <a:lnTo>
                      <a:pt x="133" y="64"/>
                    </a:lnTo>
                    <a:lnTo>
                      <a:pt x="133" y="51"/>
                    </a:lnTo>
                    <a:lnTo>
                      <a:pt x="80" y="51"/>
                    </a:lnTo>
                    <a:moveTo>
                      <a:pt x="80" y="51"/>
                    </a:moveTo>
                    <a:lnTo>
                      <a:pt x="80"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grpSp>
      </p:grpSp>
      <p:grpSp>
        <p:nvGrpSpPr>
          <p:cNvPr id="133" name="组合 132"/>
          <p:cNvGrpSpPr/>
          <p:nvPr/>
        </p:nvGrpSpPr>
        <p:grpSpPr>
          <a:xfrm>
            <a:off x="885124" y="4986046"/>
            <a:ext cx="263757" cy="219105"/>
            <a:chOff x="4436213" y="2760225"/>
            <a:chExt cx="263757" cy="219105"/>
          </a:xfrm>
        </p:grpSpPr>
        <p:sp>
          <p:nvSpPr>
            <p:cNvPr id="134" name="Freeform 5"/>
            <p:cNvSpPr>
              <a:spLocks/>
            </p:cNvSpPr>
            <p:nvPr/>
          </p:nvSpPr>
          <p:spPr bwMode="auto">
            <a:xfrm>
              <a:off x="4436213" y="2760225"/>
              <a:ext cx="212875" cy="219105"/>
            </a:xfrm>
            <a:custGeom>
              <a:avLst/>
              <a:gdLst>
                <a:gd name="T0" fmla="*/ 205 w 205"/>
                <a:gd name="T1" fmla="*/ 211 h 211"/>
                <a:gd name="T2" fmla="*/ 0 w 205"/>
                <a:gd name="T3" fmla="*/ 210 h 211"/>
                <a:gd name="T4" fmla="*/ 0 w 205"/>
                <a:gd name="T5" fmla="*/ 0 h 211"/>
                <a:gd name="T6" fmla="*/ 82 w 205"/>
                <a:gd name="T7" fmla="*/ 0 h 211"/>
                <a:gd name="T8" fmla="*/ 116 w 205"/>
                <a:gd name="T9" fmla="*/ 25 h 211"/>
                <a:gd name="T10" fmla="*/ 205 w 205"/>
                <a:gd name="T11" fmla="*/ 25 h 211"/>
                <a:gd name="T12" fmla="*/ 205 w 205"/>
                <a:gd name="T13" fmla="*/ 61 h 211"/>
              </a:gdLst>
              <a:ahLst/>
              <a:cxnLst>
                <a:cxn ang="0">
                  <a:pos x="T0" y="T1"/>
                </a:cxn>
                <a:cxn ang="0">
                  <a:pos x="T2" y="T3"/>
                </a:cxn>
                <a:cxn ang="0">
                  <a:pos x="T4" y="T5"/>
                </a:cxn>
                <a:cxn ang="0">
                  <a:pos x="T6" y="T7"/>
                </a:cxn>
                <a:cxn ang="0">
                  <a:pos x="T8" y="T9"/>
                </a:cxn>
                <a:cxn ang="0">
                  <a:pos x="T10" y="T11"/>
                </a:cxn>
                <a:cxn ang="0">
                  <a:pos x="T12" y="T13"/>
                </a:cxn>
              </a:cxnLst>
              <a:rect l="0" t="0" r="r" b="b"/>
              <a:pathLst>
                <a:path w="205" h="211">
                  <a:moveTo>
                    <a:pt x="205" y="211"/>
                  </a:moveTo>
                  <a:lnTo>
                    <a:pt x="0" y="210"/>
                  </a:lnTo>
                  <a:lnTo>
                    <a:pt x="0" y="0"/>
                  </a:lnTo>
                  <a:lnTo>
                    <a:pt x="82" y="0"/>
                  </a:lnTo>
                  <a:lnTo>
                    <a:pt x="116" y="25"/>
                  </a:lnTo>
                  <a:lnTo>
                    <a:pt x="205" y="25"/>
                  </a:lnTo>
                  <a:lnTo>
                    <a:pt x="205" y="61"/>
                  </a:lnTo>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sp>
          <p:nvSpPr>
            <p:cNvPr id="135" name="Freeform 6"/>
            <p:cNvSpPr>
              <a:spLocks/>
            </p:cNvSpPr>
            <p:nvPr/>
          </p:nvSpPr>
          <p:spPr bwMode="auto">
            <a:xfrm>
              <a:off x="4439328" y="2824607"/>
              <a:ext cx="260642" cy="154723"/>
            </a:xfrm>
            <a:custGeom>
              <a:avLst/>
              <a:gdLst>
                <a:gd name="T0" fmla="*/ 0 w 251"/>
                <a:gd name="T1" fmla="*/ 149 h 149"/>
                <a:gd name="T2" fmla="*/ 51 w 251"/>
                <a:gd name="T3" fmla="*/ 0 h 149"/>
                <a:gd name="T4" fmla="*/ 251 w 251"/>
                <a:gd name="T5" fmla="*/ 0 h 149"/>
                <a:gd name="T6" fmla="*/ 205 w 251"/>
                <a:gd name="T7" fmla="*/ 148 h 149"/>
                <a:gd name="T8" fmla="*/ 0 w 251"/>
                <a:gd name="T9" fmla="*/ 149 h 149"/>
              </a:gdLst>
              <a:ahLst/>
              <a:cxnLst>
                <a:cxn ang="0">
                  <a:pos x="T0" y="T1"/>
                </a:cxn>
                <a:cxn ang="0">
                  <a:pos x="T2" y="T3"/>
                </a:cxn>
                <a:cxn ang="0">
                  <a:pos x="T4" y="T5"/>
                </a:cxn>
                <a:cxn ang="0">
                  <a:pos x="T6" y="T7"/>
                </a:cxn>
                <a:cxn ang="0">
                  <a:pos x="T8" y="T9"/>
                </a:cxn>
              </a:cxnLst>
              <a:rect l="0" t="0" r="r" b="b"/>
              <a:pathLst>
                <a:path w="251" h="149">
                  <a:moveTo>
                    <a:pt x="0" y="149"/>
                  </a:moveTo>
                  <a:lnTo>
                    <a:pt x="51" y="0"/>
                  </a:lnTo>
                  <a:lnTo>
                    <a:pt x="251" y="0"/>
                  </a:lnTo>
                  <a:lnTo>
                    <a:pt x="205" y="148"/>
                  </a:lnTo>
                  <a:lnTo>
                    <a:pt x="0" y="149"/>
                  </a:lnTo>
                  <a:close/>
                </a:path>
              </a:pathLst>
            </a:custGeom>
            <a:noFill/>
            <a:ln w="2698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fontAlgn="ctr"/>
              <a:endParaRPr lang="en-US" altLang="zh-CN" dirty="0">
                <a:solidFill>
                  <a:prstClr val="black"/>
                </a:solidFill>
                <a:latin typeface="Huawei Sans" panose="020C0503030203020204" pitchFamily="34" charset="0"/>
              </a:endParaRPr>
            </a:p>
          </p:txBody>
        </p:sp>
      </p:grpSp>
      <p:grpSp>
        <p:nvGrpSpPr>
          <p:cNvPr id="136" name="组合 135"/>
          <p:cNvGrpSpPr/>
          <p:nvPr/>
        </p:nvGrpSpPr>
        <p:grpSpPr>
          <a:xfrm>
            <a:off x="864560" y="5659920"/>
            <a:ext cx="254001" cy="322263"/>
            <a:chOff x="5365750" y="2771775"/>
            <a:chExt cx="254001" cy="322263"/>
          </a:xfrm>
        </p:grpSpPr>
        <p:sp>
          <p:nvSpPr>
            <p:cNvPr id="137" name="AutoShape 3"/>
            <p:cNvSpPr>
              <a:spLocks noChangeAspect="1" noChangeArrowheads="1" noTextEdit="1"/>
            </p:cNvSpPr>
            <p:nvPr/>
          </p:nvSpPr>
          <p:spPr bwMode="auto">
            <a:xfrm>
              <a:off x="5365750" y="2771775"/>
              <a:ext cx="254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38" name="Freeform 5"/>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close/>
                  <a:moveTo>
                    <a:pt x="14" y="13"/>
                  </a:moveTo>
                  <a:lnTo>
                    <a:pt x="14" y="190"/>
                  </a:lnTo>
                  <a:lnTo>
                    <a:pt x="147" y="190"/>
                  </a:lnTo>
                  <a:lnTo>
                    <a:pt x="147" y="43"/>
                  </a:lnTo>
                  <a:lnTo>
                    <a:pt x="115" y="13"/>
                  </a:lnTo>
                  <a:lnTo>
                    <a:pt x="14" y="13"/>
                  </a:lnTo>
                  <a:close/>
                  <a:moveTo>
                    <a:pt x="14" y="13"/>
                  </a:moveTo>
                  <a:lnTo>
                    <a:pt x="14" y="13"/>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39" name="Freeform 6"/>
            <p:cNvSpPr>
              <a:spLocks noEditPoints="1"/>
            </p:cNvSpPr>
            <p:nvPr/>
          </p:nvSpPr>
          <p:spPr bwMode="auto">
            <a:xfrm>
              <a:off x="5365750" y="2771775"/>
              <a:ext cx="254000" cy="322263"/>
            </a:xfrm>
            <a:custGeom>
              <a:avLst/>
              <a:gdLst>
                <a:gd name="T0" fmla="*/ 0 w 160"/>
                <a:gd name="T1" fmla="*/ 0 h 203"/>
                <a:gd name="T2" fmla="*/ 120 w 160"/>
                <a:gd name="T3" fmla="*/ 0 h 203"/>
                <a:gd name="T4" fmla="*/ 160 w 160"/>
                <a:gd name="T5" fmla="*/ 38 h 203"/>
                <a:gd name="T6" fmla="*/ 160 w 160"/>
                <a:gd name="T7" fmla="*/ 203 h 203"/>
                <a:gd name="T8" fmla="*/ 0 w 160"/>
                <a:gd name="T9" fmla="*/ 203 h 203"/>
                <a:gd name="T10" fmla="*/ 0 w 160"/>
                <a:gd name="T11" fmla="*/ 0 h 203"/>
                <a:gd name="T12" fmla="*/ 14 w 160"/>
                <a:gd name="T13" fmla="*/ 13 h 203"/>
                <a:gd name="T14" fmla="*/ 14 w 160"/>
                <a:gd name="T15" fmla="*/ 190 h 203"/>
                <a:gd name="T16" fmla="*/ 147 w 160"/>
                <a:gd name="T17" fmla="*/ 190 h 203"/>
                <a:gd name="T18" fmla="*/ 147 w 160"/>
                <a:gd name="T19" fmla="*/ 43 h 203"/>
                <a:gd name="T20" fmla="*/ 115 w 160"/>
                <a:gd name="T21" fmla="*/ 13 h 203"/>
                <a:gd name="T22" fmla="*/ 14 w 160"/>
                <a:gd name="T23" fmla="*/ 13 h 203"/>
                <a:gd name="T24" fmla="*/ 14 w 160"/>
                <a:gd name="T25" fmla="*/ 13 h 203"/>
                <a:gd name="T26" fmla="*/ 14 w 160"/>
                <a:gd name="T27" fmla="*/ 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203">
                  <a:moveTo>
                    <a:pt x="0" y="0"/>
                  </a:moveTo>
                  <a:lnTo>
                    <a:pt x="120" y="0"/>
                  </a:lnTo>
                  <a:lnTo>
                    <a:pt x="160" y="38"/>
                  </a:lnTo>
                  <a:lnTo>
                    <a:pt x="160" y="203"/>
                  </a:lnTo>
                  <a:lnTo>
                    <a:pt x="0" y="203"/>
                  </a:lnTo>
                  <a:lnTo>
                    <a:pt x="0" y="0"/>
                  </a:lnTo>
                  <a:moveTo>
                    <a:pt x="14" y="13"/>
                  </a:moveTo>
                  <a:lnTo>
                    <a:pt x="14" y="190"/>
                  </a:lnTo>
                  <a:lnTo>
                    <a:pt x="147" y="190"/>
                  </a:lnTo>
                  <a:lnTo>
                    <a:pt x="147" y="43"/>
                  </a:lnTo>
                  <a:lnTo>
                    <a:pt x="115" y="13"/>
                  </a:lnTo>
                  <a:lnTo>
                    <a:pt x="14" y="13"/>
                  </a:lnTo>
                  <a:moveTo>
                    <a:pt x="14" y="13"/>
                  </a:moveTo>
                  <a:lnTo>
                    <a:pt x="14"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40" name="Freeform 7"/>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close/>
                  <a:moveTo>
                    <a:pt x="107" y="102"/>
                  </a:moveTo>
                  <a:lnTo>
                    <a:pt x="107" y="114"/>
                  </a:lnTo>
                  <a:lnTo>
                    <a:pt x="0" y="114"/>
                  </a:lnTo>
                  <a:lnTo>
                    <a:pt x="0" y="102"/>
                  </a:lnTo>
                  <a:lnTo>
                    <a:pt x="107" y="102"/>
                  </a:lnTo>
                  <a:close/>
                  <a:moveTo>
                    <a:pt x="80" y="51"/>
                  </a:moveTo>
                  <a:lnTo>
                    <a:pt x="80" y="0"/>
                  </a:lnTo>
                  <a:lnTo>
                    <a:pt x="67" y="0"/>
                  </a:lnTo>
                  <a:lnTo>
                    <a:pt x="67" y="64"/>
                  </a:lnTo>
                  <a:lnTo>
                    <a:pt x="133" y="64"/>
                  </a:lnTo>
                  <a:lnTo>
                    <a:pt x="133" y="51"/>
                  </a:lnTo>
                  <a:lnTo>
                    <a:pt x="80" y="51"/>
                  </a:lnTo>
                  <a:close/>
                  <a:moveTo>
                    <a:pt x="80" y="51"/>
                  </a:moveTo>
                  <a:lnTo>
                    <a:pt x="80" y="51"/>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sp>
          <p:nvSpPr>
            <p:cNvPr id="141" name="Freeform 8"/>
            <p:cNvSpPr>
              <a:spLocks noEditPoints="1"/>
            </p:cNvSpPr>
            <p:nvPr/>
          </p:nvSpPr>
          <p:spPr bwMode="auto">
            <a:xfrm>
              <a:off x="5408613" y="2771775"/>
              <a:ext cx="211138" cy="241300"/>
            </a:xfrm>
            <a:custGeom>
              <a:avLst/>
              <a:gdLst>
                <a:gd name="T0" fmla="*/ 107 w 133"/>
                <a:gd name="T1" fmla="*/ 140 h 152"/>
                <a:gd name="T2" fmla="*/ 107 w 133"/>
                <a:gd name="T3" fmla="*/ 152 h 152"/>
                <a:gd name="T4" fmla="*/ 0 w 133"/>
                <a:gd name="T5" fmla="*/ 152 h 152"/>
                <a:gd name="T6" fmla="*/ 0 w 133"/>
                <a:gd name="T7" fmla="*/ 140 h 152"/>
                <a:gd name="T8" fmla="*/ 107 w 133"/>
                <a:gd name="T9" fmla="*/ 140 h 152"/>
                <a:gd name="T10" fmla="*/ 107 w 133"/>
                <a:gd name="T11" fmla="*/ 102 h 152"/>
                <a:gd name="T12" fmla="*/ 107 w 133"/>
                <a:gd name="T13" fmla="*/ 114 h 152"/>
                <a:gd name="T14" fmla="*/ 0 w 133"/>
                <a:gd name="T15" fmla="*/ 114 h 152"/>
                <a:gd name="T16" fmla="*/ 0 w 133"/>
                <a:gd name="T17" fmla="*/ 102 h 152"/>
                <a:gd name="T18" fmla="*/ 107 w 133"/>
                <a:gd name="T19" fmla="*/ 102 h 152"/>
                <a:gd name="T20" fmla="*/ 80 w 133"/>
                <a:gd name="T21" fmla="*/ 51 h 152"/>
                <a:gd name="T22" fmla="*/ 80 w 133"/>
                <a:gd name="T23" fmla="*/ 0 h 152"/>
                <a:gd name="T24" fmla="*/ 67 w 133"/>
                <a:gd name="T25" fmla="*/ 0 h 152"/>
                <a:gd name="T26" fmla="*/ 67 w 133"/>
                <a:gd name="T27" fmla="*/ 64 h 152"/>
                <a:gd name="T28" fmla="*/ 133 w 133"/>
                <a:gd name="T29" fmla="*/ 64 h 152"/>
                <a:gd name="T30" fmla="*/ 133 w 133"/>
                <a:gd name="T31" fmla="*/ 51 h 152"/>
                <a:gd name="T32" fmla="*/ 80 w 133"/>
                <a:gd name="T33" fmla="*/ 51 h 152"/>
                <a:gd name="T34" fmla="*/ 80 w 133"/>
                <a:gd name="T35" fmla="*/ 51 h 152"/>
                <a:gd name="T36" fmla="*/ 80 w 133"/>
                <a:gd name="T37"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2">
                  <a:moveTo>
                    <a:pt x="107" y="140"/>
                  </a:moveTo>
                  <a:lnTo>
                    <a:pt x="107" y="152"/>
                  </a:lnTo>
                  <a:lnTo>
                    <a:pt x="0" y="152"/>
                  </a:lnTo>
                  <a:lnTo>
                    <a:pt x="0" y="140"/>
                  </a:lnTo>
                  <a:lnTo>
                    <a:pt x="107" y="140"/>
                  </a:lnTo>
                  <a:moveTo>
                    <a:pt x="107" y="102"/>
                  </a:moveTo>
                  <a:lnTo>
                    <a:pt x="107" y="114"/>
                  </a:lnTo>
                  <a:lnTo>
                    <a:pt x="0" y="114"/>
                  </a:lnTo>
                  <a:lnTo>
                    <a:pt x="0" y="102"/>
                  </a:lnTo>
                  <a:lnTo>
                    <a:pt x="107" y="102"/>
                  </a:lnTo>
                  <a:moveTo>
                    <a:pt x="80" y="51"/>
                  </a:moveTo>
                  <a:lnTo>
                    <a:pt x="80" y="0"/>
                  </a:lnTo>
                  <a:lnTo>
                    <a:pt x="67" y="0"/>
                  </a:lnTo>
                  <a:lnTo>
                    <a:pt x="67" y="64"/>
                  </a:lnTo>
                  <a:lnTo>
                    <a:pt x="133" y="64"/>
                  </a:lnTo>
                  <a:lnTo>
                    <a:pt x="133" y="51"/>
                  </a:lnTo>
                  <a:lnTo>
                    <a:pt x="80" y="51"/>
                  </a:lnTo>
                  <a:moveTo>
                    <a:pt x="80" y="51"/>
                  </a:moveTo>
                  <a:lnTo>
                    <a:pt x="80"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fontAlgn="ctr"/>
              <a:endParaRPr lang="en-US" altLang="zh-CN" dirty="0">
                <a:latin typeface="Huawei Sans" panose="020C0503030203020204" pitchFamily="34" charset="0"/>
              </a:endParaRPr>
            </a:p>
          </p:txBody>
        </p:sp>
      </p:grpSp>
      <p:sp>
        <p:nvSpPr>
          <p:cNvPr id="143" name="文本框 142"/>
          <p:cNvSpPr txBox="1"/>
          <p:nvPr/>
        </p:nvSpPr>
        <p:spPr>
          <a:xfrm>
            <a:off x="1118731" y="4926321"/>
            <a:ext cx="1127232" cy="338554"/>
          </a:xfrm>
          <a:prstGeom prst="rect">
            <a:avLst/>
          </a:prstGeom>
          <a:noFill/>
        </p:spPr>
        <p:txBody>
          <a:bodyPr wrap="square" rtlCol="0">
            <a:noAutofit/>
          </a:bodyPr>
          <a:lstStyle/>
          <a:p>
            <a:pPr fontAlgn="ctr"/>
            <a:r>
              <a:rPr lang="en-US" sz="1600" u="none" dirty="0">
                <a:latin typeface="Huawei Sans" panose="020C0503030203020204" pitchFamily="34" charset="0"/>
              </a:rPr>
              <a:t>: Contents</a:t>
            </a:r>
            <a:endParaRPr lang="en-US" altLang="zh-CN" sz="1600" dirty="0">
              <a:latin typeface="Huawei Sans" panose="020C0503030203020204" pitchFamily="34" charset="0"/>
            </a:endParaRPr>
          </a:p>
        </p:txBody>
      </p:sp>
      <p:sp>
        <p:nvSpPr>
          <p:cNvPr id="144" name="文本框 143"/>
          <p:cNvSpPr txBox="1"/>
          <p:nvPr/>
        </p:nvSpPr>
        <p:spPr>
          <a:xfrm>
            <a:off x="1107655" y="5651774"/>
            <a:ext cx="623889" cy="338554"/>
          </a:xfrm>
          <a:prstGeom prst="rect">
            <a:avLst/>
          </a:prstGeom>
          <a:noFill/>
        </p:spPr>
        <p:txBody>
          <a:bodyPr wrap="square" rtlCol="0">
            <a:noAutofit/>
          </a:bodyPr>
          <a:lstStyle/>
          <a:p>
            <a:pPr fontAlgn="ctr"/>
            <a:r>
              <a:rPr lang="en-US" sz="1600" u="none" dirty="0">
                <a:latin typeface="Huawei Sans" panose="020C0503030203020204" pitchFamily="34" charset="0"/>
              </a:rPr>
              <a:t>: File</a:t>
            </a:r>
            <a:endParaRPr lang="en-US" altLang="zh-CN" sz="1600" dirty="0">
              <a:latin typeface="Huawei Sans" panose="020C0503030203020204" pitchFamily="34" charset="0"/>
            </a:endParaRPr>
          </a:p>
        </p:txBody>
      </p:sp>
    </p:spTree>
    <p:extLst>
      <p:ext uri="{BB962C8B-B14F-4D97-AF65-F5344CB8AC3E}">
        <p14:creationId xmlns:p14="http://schemas.microsoft.com/office/powerpoint/2010/main" val="1295961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u="none" dirty="0">
                <a:solidFill>
                  <a:schemeClr val="bg1">
                    <a:lumMod val="50000"/>
                  </a:schemeClr>
                </a:solidFill>
                <a:latin typeface="Huawei Sans" panose="020C0503030203020204" pitchFamily="34" charset="0"/>
              </a:rPr>
              <a:t>SAN Protocols</a:t>
            </a:r>
            <a:endParaRPr lang="en-US" altLang="zh-CN" dirty="0">
              <a:solidFill>
                <a:schemeClr val="bg1">
                  <a:lumMod val="50000"/>
                </a:schemeClr>
              </a:solidFill>
              <a:latin typeface="Huawei Sans" panose="020C0503030203020204" pitchFamily="34" charset="0"/>
              <a:sym typeface="+mn-lt"/>
            </a:endParaRPr>
          </a:p>
          <a:p>
            <a:r>
              <a:rPr lang="en-US" b="1" dirty="0">
                <a:latin typeface="Huawei Sans" panose="020C0503030203020204" pitchFamily="34" charset="0"/>
              </a:rPr>
              <a:t>NAS Protocols</a:t>
            </a:r>
            <a:endParaRPr lang="en-US" altLang="zh-CN" b="1"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File System</a:t>
            </a:r>
            <a:endParaRPr lang="en-US" altLang="zh-CN" dirty="0">
              <a:solidFill>
                <a:schemeClr val="bg1">
                  <a:lumMod val="50000"/>
                </a:schemeClr>
              </a:solidFill>
              <a:latin typeface="Huawei Sans" panose="020C0503030203020204" pitchFamily="34" charset="0"/>
              <a:sym typeface="+mn-lt"/>
            </a:endParaRPr>
          </a:p>
          <a:p>
            <a:pPr lvl="1">
              <a:buSzPct val="60000"/>
              <a:buFont typeface="Wingdings" panose="05000000000000000000" pitchFamily="2" charset="2"/>
              <a:buChar char="n"/>
            </a:pPr>
            <a:r>
              <a:rPr lang="en-US" u="none" dirty="0">
                <a:latin typeface="Huawei Sans" panose="020C0503030203020204" pitchFamily="34" charset="0"/>
              </a:rPr>
              <a:t>CIFS, NFS and Cross-Protocol Access</a:t>
            </a:r>
            <a:endParaRPr lang="en-US" altLang="zh-CN"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HTTP, FTP and NDMP</a:t>
            </a:r>
          </a:p>
          <a:p>
            <a:r>
              <a:rPr lang="en-US" altLang="zh-CN" dirty="0">
                <a:solidFill>
                  <a:schemeClr val="bg1">
                    <a:lumMod val="50000"/>
                  </a:schemeClr>
                </a:solidFill>
              </a:rPr>
              <a:t>Object and HDFS Storage Protocols</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3934809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CIFS Protocol</a:t>
            </a:r>
            <a:endParaRPr lang="en-US" altLang="zh-CN" dirty="0">
              <a:latin typeface="Huawei Sans" panose="020C0503030203020204" pitchFamily="34" charset="0"/>
              <a:sym typeface="+mn-lt"/>
            </a:endParaRPr>
          </a:p>
        </p:txBody>
      </p:sp>
      <p:sp>
        <p:nvSpPr>
          <p:cNvPr id="5" name="文本占位符 4"/>
          <p:cNvSpPr>
            <a:spLocks noGrp="1"/>
          </p:cNvSpPr>
          <p:nvPr>
            <p:ph type="body" sz="quarter" idx="10"/>
          </p:nvPr>
        </p:nvSpPr>
        <p:spPr>
          <a:xfrm>
            <a:off x="455612" y="1052514"/>
            <a:ext cx="11293476" cy="2138361"/>
          </a:xfrm>
        </p:spPr>
        <p:txBody>
          <a:bodyPr wrap="square">
            <a:noAutofit/>
          </a:bodyPr>
          <a:lstStyle/>
          <a:p>
            <a:pPr>
              <a:lnSpc>
                <a:spcPct val="120000"/>
              </a:lnSpc>
            </a:pPr>
            <a:r>
              <a:rPr lang="en-US" u="none" dirty="0">
                <a:latin typeface="Huawei Sans" panose="020C0503030203020204" pitchFamily="34" charset="0"/>
              </a:rPr>
              <a:t>In 1996, Microsoft renamed SMB to CIFS and added many new functions. Now, CIFS includes SMB1, SMB2, and SMB3.</a:t>
            </a:r>
            <a:endParaRPr lang="en-US" altLang="zh-CN" dirty="0">
              <a:latin typeface="Huawei Sans" panose="020C0503030203020204" pitchFamily="34" charset="0"/>
              <a:sym typeface="+mn-lt"/>
            </a:endParaRPr>
          </a:p>
          <a:p>
            <a:pPr>
              <a:lnSpc>
                <a:spcPct val="120000"/>
              </a:lnSpc>
            </a:pPr>
            <a:r>
              <a:rPr lang="en-US" u="none" dirty="0">
                <a:latin typeface="Huawei Sans" panose="020C0503030203020204" pitchFamily="34" charset="0"/>
              </a:rPr>
              <a:t>CIFS uses the client/server mode and TCP/IP and IPX/SPX basic network protocols. The CIFS share feature is primarily used by Windows-based clients to share files in a non-domain environment or an AD domain environment.</a:t>
            </a:r>
            <a:endParaRPr lang="en-US" altLang="zh-CN" dirty="0">
              <a:latin typeface="Huawei Sans" panose="020C0503030203020204" pitchFamily="34" charset="0"/>
              <a:sym typeface="+mn-lt"/>
            </a:endParaRPr>
          </a:p>
          <a:p>
            <a:endParaRPr lang="en-US" altLang="zh-CN" dirty="0">
              <a:latin typeface="Huawei Sans" panose="020C0503030203020204" pitchFamily="34" charset="0"/>
              <a:sym typeface="+mn-lt"/>
            </a:endParaRPr>
          </a:p>
        </p:txBody>
      </p:sp>
      <p:grpSp>
        <p:nvGrpSpPr>
          <p:cNvPr id="4" name="组合 3"/>
          <p:cNvGrpSpPr/>
          <p:nvPr/>
        </p:nvGrpSpPr>
        <p:grpSpPr>
          <a:xfrm>
            <a:off x="1797855" y="3634652"/>
            <a:ext cx="8570722" cy="2020338"/>
            <a:chOff x="2241338" y="3790181"/>
            <a:chExt cx="8570722" cy="2020338"/>
          </a:xfrm>
        </p:grpSpPr>
        <p:sp>
          <p:nvSpPr>
            <p:cNvPr id="7" name="右箭头 6"/>
            <p:cNvSpPr/>
            <p:nvPr/>
          </p:nvSpPr>
          <p:spPr>
            <a:xfrm>
              <a:off x="2266905" y="4567489"/>
              <a:ext cx="8545155" cy="618122"/>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9" name="直接连接符 8"/>
            <p:cNvCxnSpPr/>
            <p:nvPr/>
          </p:nvCxnSpPr>
          <p:spPr>
            <a:xfrm flipV="1">
              <a:off x="2690587" y="5053263"/>
              <a:ext cx="0" cy="3287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666134" y="4745486"/>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1988</a:t>
              </a:r>
              <a:endParaRPr lang="en-US" altLang="zh-CN" sz="1400" dirty="0">
                <a:latin typeface="Huawei Sans" panose="020C0503030203020204" pitchFamily="34" charset="0"/>
                <a:cs typeface="+mn-ea"/>
                <a:sym typeface="+mn-lt"/>
              </a:endParaRPr>
            </a:p>
          </p:txBody>
        </p:sp>
        <p:cxnSp>
          <p:nvCxnSpPr>
            <p:cNvPr id="12" name="直接连接符 11"/>
            <p:cNvCxnSpPr/>
            <p:nvPr/>
          </p:nvCxnSpPr>
          <p:spPr>
            <a:xfrm flipH="1" flipV="1">
              <a:off x="2925082" y="4515568"/>
              <a:ext cx="1" cy="2053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241338" y="3790181"/>
              <a:ext cx="1438214" cy="307777"/>
            </a:xfrm>
            <a:prstGeom prst="rect">
              <a:avLst/>
            </a:prstGeom>
            <a:noFill/>
          </p:spPr>
          <p:txBody>
            <a:bodyPr wrap="square" rtlCol="0">
              <a:noAutofit/>
            </a:bodyPr>
            <a:lstStyle/>
            <a:p>
              <a:pPr fontAlgn="ctr"/>
              <a:r>
                <a:rPr lang="en-US" sz="1400" u="none" dirty="0">
                  <a:latin typeface="Huawei Sans" panose="020C0503030203020204" pitchFamily="34" charset="0"/>
                </a:rPr>
                <a:t>Named as SMB</a:t>
              </a:r>
              <a:endParaRPr lang="en-US" altLang="zh-CN" sz="1400" dirty="0">
                <a:latin typeface="Huawei Sans" panose="020C0503030203020204" pitchFamily="34" charset="0"/>
                <a:cs typeface="+mn-ea"/>
                <a:sym typeface="+mn-lt"/>
              </a:endParaRPr>
            </a:p>
          </p:txBody>
        </p:sp>
        <p:sp>
          <p:nvSpPr>
            <p:cNvPr id="14" name="文本框 13"/>
            <p:cNvSpPr txBox="1"/>
            <p:nvPr/>
          </p:nvSpPr>
          <p:spPr>
            <a:xfrm>
              <a:off x="3629627" y="4719387"/>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1992</a:t>
              </a:r>
              <a:endParaRPr lang="en-US" altLang="zh-CN" sz="1400" dirty="0">
                <a:latin typeface="Huawei Sans" panose="020C0503030203020204" pitchFamily="34" charset="0"/>
                <a:cs typeface="+mn-ea"/>
                <a:sym typeface="+mn-lt"/>
              </a:endParaRPr>
            </a:p>
          </p:txBody>
        </p:sp>
        <p:sp>
          <p:nvSpPr>
            <p:cNvPr id="15" name="文本框 14"/>
            <p:cNvSpPr txBox="1"/>
            <p:nvPr/>
          </p:nvSpPr>
          <p:spPr>
            <a:xfrm>
              <a:off x="3181845" y="5502742"/>
              <a:ext cx="1479892" cy="307777"/>
            </a:xfrm>
            <a:prstGeom prst="rect">
              <a:avLst/>
            </a:prstGeom>
            <a:noFill/>
          </p:spPr>
          <p:txBody>
            <a:bodyPr wrap="square" rtlCol="0">
              <a:noAutofit/>
            </a:bodyPr>
            <a:lstStyle/>
            <a:p>
              <a:pPr fontAlgn="ctr"/>
              <a:r>
                <a:rPr lang="en-US" sz="1400" u="none" dirty="0">
                  <a:latin typeface="Huawei Sans" panose="020C0503030203020204" pitchFamily="34" charset="0"/>
                </a:rPr>
                <a:t>Realized Samba</a:t>
              </a:r>
              <a:endParaRPr lang="en-US" altLang="zh-CN" sz="1400" dirty="0">
                <a:latin typeface="Huawei Sans" panose="020C0503030203020204" pitchFamily="34" charset="0"/>
                <a:cs typeface="+mn-ea"/>
                <a:sym typeface="+mn-lt"/>
              </a:endParaRPr>
            </a:p>
          </p:txBody>
        </p:sp>
        <p:cxnSp>
          <p:nvCxnSpPr>
            <p:cNvPr id="16" name="直接连接符 15"/>
            <p:cNvCxnSpPr>
              <a:stCxn id="15" idx="0"/>
              <a:endCxn id="14" idx="2"/>
            </p:cNvCxnSpPr>
            <p:nvPr/>
          </p:nvCxnSpPr>
          <p:spPr>
            <a:xfrm flipV="1">
              <a:off x="3921791" y="5027164"/>
              <a:ext cx="2148" cy="4755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540106" y="4717898"/>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1996</a:t>
              </a:r>
              <a:endParaRPr lang="en-US" altLang="zh-CN" sz="1400" dirty="0">
                <a:latin typeface="Huawei Sans" panose="020C0503030203020204" pitchFamily="34" charset="0"/>
                <a:cs typeface="+mn-ea"/>
                <a:sym typeface="+mn-lt"/>
              </a:endParaRPr>
            </a:p>
          </p:txBody>
        </p:sp>
        <p:sp>
          <p:nvSpPr>
            <p:cNvPr id="18" name="文本框 17"/>
            <p:cNvSpPr txBox="1"/>
            <p:nvPr/>
          </p:nvSpPr>
          <p:spPr>
            <a:xfrm>
              <a:off x="4318337" y="3799535"/>
              <a:ext cx="995785" cy="307777"/>
            </a:xfrm>
            <a:prstGeom prst="rect">
              <a:avLst/>
            </a:prstGeom>
            <a:noFill/>
          </p:spPr>
          <p:txBody>
            <a:bodyPr wrap="square" rtlCol="0">
              <a:noAutofit/>
            </a:bodyPr>
            <a:lstStyle/>
            <a:p>
              <a:pPr fontAlgn="ctr"/>
              <a:r>
                <a:rPr lang="en-US" sz="1400" u="none" dirty="0">
                  <a:latin typeface="Huawei Sans" panose="020C0503030203020204" pitchFamily="34" charset="0"/>
                </a:rPr>
                <a:t>Redefined</a:t>
              </a:r>
              <a:endParaRPr lang="en-US" altLang="zh-CN" sz="1400" dirty="0">
                <a:latin typeface="Huawei Sans" panose="020C0503030203020204" pitchFamily="34" charset="0"/>
                <a:cs typeface="+mn-ea"/>
                <a:sym typeface="+mn-lt"/>
              </a:endParaRPr>
            </a:p>
          </p:txBody>
        </p:sp>
        <p:sp>
          <p:nvSpPr>
            <p:cNvPr id="19" name="文本框 18"/>
            <p:cNvSpPr txBox="1"/>
            <p:nvPr/>
          </p:nvSpPr>
          <p:spPr>
            <a:xfrm>
              <a:off x="4479190" y="4087971"/>
              <a:ext cx="710451" cy="400110"/>
            </a:xfrm>
            <a:prstGeom prst="rect">
              <a:avLst/>
            </a:prstGeom>
            <a:noFill/>
          </p:spPr>
          <p:txBody>
            <a:bodyPr wrap="square" rtlCol="0">
              <a:noAutofit/>
            </a:bodyPr>
            <a:lstStyle/>
            <a:p>
              <a:pPr fontAlgn="ctr"/>
              <a:r>
                <a:rPr lang="en-US" sz="2000" b="1" u="none" dirty="0">
                  <a:solidFill>
                    <a:srgbClr val="0070C0"/>
                  </a:solidFill>
                  <a:latin typeface="Huawei Sans" panose="020C0503030203020204" pitchFamily="34" charset="0"/>
                </a:rPr>
                <a:t>CIFS</a:t>
              </a:r>
              <a:endParaRPr lang="en-US" altLang="zh-CN" sz="2000" b="1" dirty="0">
                <a:solidFill>
                  <a:srgbClr val="0070C0"/>
                </a:solidFill>
                <a:latin typeface="Huawei Sans" panose="020C0503030203020204" pitchFamily="34" charset="0"/>
                <a:cs typeface="+mn-ea"/>
                <a:sym typeface="+mn-lt"/>
              </a:endParaRPr>
            </a:p>
          </p:txBody>
        </p:sp>
        <p:cxnSp>
          <p:nvCxnSpPr>
            <p:cNvPr id="20" name="直接连接符 19"/>
            <p:cNvCxnSpPr>
              <a:stCxn id="17" idx="0"/>
              <a:endCxn id="19" idx="2"/>
            </p:cNvCxnSpPr>
            <p:nvPr/>
          </p:nvCxnSpPr>
          <p:spPr>
            <a:xfrm flipH="1" flipV="1">
              <a:off x="4834416" y="4488081"/>
              <a:ext cx="2" cy="2298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363145" y="4735072"/>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2007</a:t>
              </a:r>
              <a:endParaRPr lang="en-US" altLang="zh-CN" sz="1400" dirty="0">
                <a:latin typeface="Huawei Sans" panose="020C0503030203020204" pitchFamily="34" charset="0"/>
                <a:cs typeface="+mn-ea"/>
                <a:sym typeface="+mn-lt"/>
              </a:endParaRPr>
            </a:p>
          </p:txBody>
        </p:sp>
        <p:sp>
          <p:nvSpPr>
            <p:cNvPr id="22" name="文本框 21"/>
            <p:cNvSpPr txBox="1"/>
            <p:nvPr/>
          </p:nvSpPr>
          <p:spPr>
            <a:xfrm>
              <a:off x="5870807" y="4085296"/>
              <a:ext cx="1579278" cy="338554"/>
            </a:xfrm>
            <a:prstGeom prst="rect">
              <a:avLst/>
            </a:prstGeom>
            <a:noFill/>
          </p:spPr>
          <p:txBody>
            <a:bodyPr wrap="square" rtlCol="0">
              <a:noAutofit/>
            </a:bodyPr>
            <a:lstStyle/>
            <a:p>
              <a:pPr fontAlgn="ctr"/>
              <a:r>
                <a:rPr lang="en-US" sz="1600" b="1" u="none" dirty="0">
                  <a:solidFill>
                    <a:srgbClr val="C7000B"/>
                  </a:solidFill>
                  <a:latin typeface="Huawei Sans" panose="020C0503030203020204" pitchFamily="34" charset="0"/>
                </a:rPr>
                <a:t>Defined SMB2</a:t>
              </a:r>
              <a:endParaRPr lang="en-US" altLang="zh-CN" sz="1600" b="1" dirty="0">
                <a:solidFill>
                  <a:srgbClr val="C7000B"/>
                </a:solidFill>
                <a:latin typeface="Huawei Sans" panose="020C0503030203020204" pitchFamily="34" charset="0"/>
                <a:cs typeface="+mn-ea"/>
                <a:sym typeface="+mn-lt"/>
              </a:endParaRPr>
            </a:p>
          </p:txBody>
        </p:sp>
        <p:cxnSp>
          <p:nvCxnSpPr>
            <p:cNvPr id="23" name="直接连接符 22"/>
            <p:cNvCxnSpPr>
              <a:stCxn id="21" idx="0"/>
              <a:endCxn id="22" idx="2"/>
            </p:cNvCxnSpPr>
            <p:nvPr/>
          </p:nvCxnSpPr>
          <p:spPr>
            <a:xfrm flipV="1">
              <a:off x="6657457" y="4423850"/>
              <a:ext cx="2989" cy="3112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423039" y="4728811"/>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2000</a:t>
              </a:r>
              <a:endParaRPr lang="en-US" altLang="zh-CN" sz="1400" dirty="0">
                <a:latin typeface="Huawei Sans" panose="020C0503030203020204" pitchFamily="34" charset="0"/>
                <a:cs typeface="+mn-ea"/>
                <a:sym typeface="+mn-lt"/>
              </a:endParaRPr>
            </a:p>
          </p:txBody>
        </p:sp>
        <p:sp>
          <p:nvSpPr>
            <p:cNvPr id="25" name="文本框 24"/>
            <p:cNvSpPr txBox="1"/>
            <p:nvPr/>
          </p:nvSpPr>
          <p:spPr>
            <a:xfrm>
              <a:off x="4816230" y="5502742"/>
              <a:ext cx="1821332" cy="307777"/>
            </a:xfrm>
            <a:prstGeom prst="rect">
              <a:avLst/>
            </a:prstGeom>
            <a:noFill/>
          </p:spPr>
          <p:txBody>
            <a:bodyPr wrap="square" rtlCol="0">
              <a:noAutofit/>
            </a:bodyPr>
            <a:lstStyle/>
            <a:p>
              <a:pPr fontAlgn="ctr"/>
              <a:r>
                <a:rPr lang="en-US" sz="1400" u="none" dirty="0">
                  <a:latin typeface="Huawei Sans" panose="020C0503030203020204" pitchFamily="34" charset="0"/>
                </a:rPr>
                <a:t>Added new features</a:t>
              </a:r>
              <a:endParaRPr lang="en-US" altLang="zh-CN" sz="1400" dirty="0">
                <a:latin typeface="Huawei Sans" panose="020C0503030203020204" pitchFamily="34" charset="0"/>
                <a:cs typeface="+mn-ea"/>
                <a:sym typeface="+mn-lt"/>
              </a:endParaRPr>
            </a:p>
          </p:txBody>
        </p:sp>
        <p:cxnSp>
          <p:nvCxnSpPr>
            <p:cNvPr id="26" name="直接连接符 25"/>
            <p:cNvCxnSpPr>
              <a:stCxn id="25" idx="0"/>
              <a:endCxn id="24" idx="2"/>
            </p:cNvCxnSpPr>
            <p:nvPr/>
          </p:nvCxnSpPr>
          <p:spPr>
            <a:xfrm flipH="1" flipV="1">
              <a:off x="5717351" y="5036588"/>
              <a:ext cx="9545" cy="466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539720" y="4731649"/>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2012</a:t>
              </a:r>
              <a:endParaRPr lang="en-US" altLang="zh-CN" sz="1400" dirty="0">
                <a:latin typeface="Huawei Sans" panose="020C0503030203020204" pitchFamily="34" charset="0"/>
                <a:cs typeface="+mn-ea"/>
                <a:sym typeface="+mn-lt"/>
              </a:endParaRPr>
            </a:p>
          </p:txBody>
        </p:sp>
        <p:sp>
          <p:nvSpPr>
            <p:cNvPr id="28" name="文本框 27"/>
            <p:cNvSpPr txBox="1"/>
            <p:nvPr/>
          </p:nvSpPr>
          <p:spPr>
            <a:xfrm>
              <a:off x="7719613" y="4085296"/>
              <a:ext cx="2233304" cy="369332"/>
            </a:xfrm>
            <a:prstGeom prst="rect">
              <a:avLst/>
            </a:prstGeom>
            <a:noFill/>
          </p:spPr>
          <p:txBody>
            <a:bodyPr wrap="square" rtlCol="0">
              <a:noAutofit/>
            </a:bodyPr>
            <a:lstStyle/>
            <a:p>
              <a:pPr fontAlgn="ctr"/>
              <a:r>
                <a:rPr lang="en-US" b="1" u="none" dirty="0">
                  <a:solidFill>
                    <a:srgbClr val="C7000B"/>
                  </a:solidFill>
                  <a:latin typeface="Huawei Sans" panose="020C0503030203020204" pitchFamily="34" charset="0"/>
                </a:rPr>
                <a:t>SMB2.2 =&gt; SMB3.0</a:t>
              </a:r>
              <a:endParaRPr lang="en-US" altLang="zh-CN" b="1" dirty="0">
                <a:solidFill>
                  <a:srgbClr val="C7000B"/>
                </a:solidFill>
                <a:latin typeface="Huawei Sans" panose="020C0503030203020204" pitchFamily="34" charset="0"/>
                <a:cs typeface="+mn-ea"/>
                <a:sym typeface="+mn-lt"/>
              </a:endParaRPr>
            </a:p>
          </p:txBody>
        </p:sp>
        <p:cxnSp>
          <p:nvCxnSpPr>
            <p:cNvPr id="29" name="直接连接符 28"/>
            <p:cNvCxnSpPr>
              <a:stCxn id="27" idx="0"/>
              <a:endCxn id="28" idx="2"/>
            </p:cNvCxnSpPr>
            <p:nvPr/>
          </p:nvCxnSpPr>
          <p:spPr>
            <a:xfrm flipV="1">
              <a:off x="8834032" y="4454628"/>
              <a:ext cx="2233" cy="2770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199123" y="4728811"/>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2009</a:t>
              </a:r>
              <a:endParaRPr lang="en-US" altLang="zh-CN" sz="1400" dirty="0">
                <a:latin typeface="Huawei Sans" panose="020C0503030203020204" pitchFamily="34" charset="0"/>
                <a:cs typeface="+mn-ea"/>
                <a:sym typeface="+mn-lt"/>
              </a:endParaRPr>
            </a:p>
          </p:txBody>
        </p:sp>
        <p:sp>
          <p:nvSpPr>
            <p:cNvPr id="31" name="文本框 30"/>
            <p:cNvSpPr txBox="1"/>
            <p:nvPr/>
          </p:nvSpPr>
          <p:spPr>
            <a:xfrm>
              <a:off x="6765353" y="5410939"/>
              <a:ext cx="1489510" cy="307777"/>
            </a:xfrm>
            <a:prstGeom prst="rect">
              <a:avLst/>
            </a:prstGeom>
            <a:noFill/>
          </p:spPr>
          <p:txBody>
            <a:bodyPr wrap="square" rtlCol="0">
              <a:noAutofit/>
            </a:bodyPr>
            <a:lstStyle/>
            <a:p>
              <a:pPr fontAlgn="ctr"/>
              <a:r>
                <a:rPr lang="en-US" sz="1400" u="none" dirty="0">
                  <a:latin typeface="Huawei Sans" panose="020C0503030203020204" pitchFamily="34" charset="0"/>
                </a:rPr>
                <a:t>Defined SMB2.1</a:t>
              </a:r>
              <a:endParaRPr lang="en-US" altLang="zh-CN" sz="1400" dirty="0">
                <a:latin typeface="Huawei Sans" panose="020C0503030203020204" pitchFamily="34" charset="0"/>
                <a:cs typeface="+mn-ea"/>
                <a:sym typeface="+mn-lt"/>
              </a:endParaRPr>
            </a:p>
          </p:txBody>
        </p:sp>
        <p:cxnSp>
          <p:nvCxnSpPr>
            <p:cNvPr id="32" name="直接连接符 31"/>
            <p:cNvCxnSpPr>
              <a:stCxn id="30" idx="2"/>
              <a:endCxn id="31" idx="0"/>
            </p:cNvCxnSpPr>
            <p:nvPr/>
          </p:nvCxnSpPr>
          <p:spPr>
            <a:xfrm>
              <a:off x="7493435" y="5036588"/>
              <a:ext cx="16673" cy="3743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953788" y="4733735"/>
              <a:ext cx="588623" cy="307777"/>
            </a:xfrm>
            <a:prstGeom prst="rect">
              <a:avLst/>
            </a:prstGeom>
            <a:noFill/>
          </p:spPr>
          <p:txBody>
            <a:bodyPr wrap="square" rtlCol="0">
              <a:noAutofit/>
            </a:bodyPr>
            <a:lstStyle/>
            <a:p>
              <a:pPr fontAlgn="ctr"/>
              <a:r>
                <a:rPr lang="en-US" sz="1400" u="none" dirty="0">
                  <a:latin typeface="Huawei Sans" panose="020C0503030203020204" pitchFamily="34" charset="0"/>
                </a:rPr>
                <a:t>2020</a:t>
              </a:r>
              <a:endParaRPr lang="en-US" altLang="zh-CN" sz="1400" dirty="0">
                <a:latin typeface="Huawei Sans" panose="020C0503030203020204" pitchFamily="34" charset="0"/>
                <a:cs typeface="+mn-ea"/>
                <a:sym typeface="+mn-lt"/>
              </a:endParaRPr>
            </a:p>
          </p:txBody>
        </p:sp>
        <p:sp>
          <p:nvSpPr>
            <p:cNvPr id="3" name="文本框 2"/>
            <p:cNvSpPr txBox="1"/>
            <p:nvPr/>
          </p:nvSpPr>
          <p:spPr>
            <a:xfrm>
              <a:off x="2376895" y="5395550"/>
              <a:ext cx="556563" cy="338554"/>
            </a:xfrm>
            <a:prstGeom prst="rect">
              <a:avLst/>
            </a:prstGeom>
            <a:noFill/>
          </p:spPr>
          <p:txBody>
            <a:bodyPr wrap="square" rtlCol="0">
              <a:noAutofit/>
            </a:bodyPr>
            <a:lstStyle/>
            <a:p>
              <a:pPr fontAlgn="ctr"/>
              <a:r>
                <a:rPr lang="en-US" sz="1600" u="none" dirty="0">
                  <a:latin typeface="Huawei Sans" panose="020C0503030203020204" pitchFamily="34" charset="0"/>
                </a:rPr>
                <a:t>IBM</a:t>
              </a:r>
              <a:endParaRPr lang="en-US" altLang="zh-CN" sz="1600" dirty="0">
                <a:latin typeface="Huawei Sans" panose="020C0503030203020204" pitchFamily="34" charset="0"/>
              </a:endParaRPr>
            </a:p>
          </p:txBody>
        </p:sp>
        <p:sp>
          <p:nvSpPr>
            <p:cNvPr id="34" name="文本框 33"/>
            <p:cNvSpPr txBox="1"/>
            <p:nvPr/>
          </p:nvSpPr>
          <p:spPr>
            <a:xfrm>
              <a:off x="2302617" y="4127675"/>
              <a:ext cx="1212191" cy="400110"/>
            </a:xfrm>
            <a:prstGeom prst="rect">
              <a:avLst/>
            </a:prstGeom>
            <a:noFill/>
          </p:spPr>
          <p:txBody>
            <a:bodyPr wrap="square" rtlCol="0">
              <a:noAutofit/>
            </a:bodyPr>
            <a:lstStyle/>
            <a:p>
              <a:pPr fontAlgn="ctr"/>
              <a:r>
                <a:rPr lang="en-US" sz="2000" b="1" u="none" dirty="0">
                  <a:solidFill>
                    <a:srgbClr val="0070C0"/>
                  </a:solidFill>
                  <a:latin typeface="Huawei Sans" panose="020C0503030203020204" pitchFamily="34" charset="0"/>
                </a:rPr>
                <a:t>MS-DOS</a:t>
              </a:r>
              <a:endParaRPr lang="en-US" altLang="zh-CN" sz="2000" b="1" dirty="0">
                <a:solidFill>
                  <a:srgbClr val="0070C0"/>
                </a:solidFill>
                <a:latin typeface="Huawei Sans" panose="020C0503030203020204" pitchFamily="34" charset="0"/>
                <a:cs typeface="+mn-ea"/>
                <a:sym typeface="+mn-lt"/>
              </a:endParaRPr>
            </a:p>
          </p:txBody>
        </p:sp>
      </p:grpSp>
    </p:spTree>
    <p:extLst>
      <p:ext uri="{BB962C8B-B14F-4D97-AF65-F5344CB8AC3E}">
        <p14:creationId xmlns:p14="http://schemas.microsoft.com/office/powerpoint/2010/main" val="4288821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CIFS share in non-domain environments</a:t>
            </a:r>
            <a:endParaRPr lang="en-US" altLang="zh-CN" dirty="0">
              <a:latin typeface="Huawei Sans" panose="020C0503030203020204" pitchFamily="34" charset="0"/>
            </a:endParaRPr>
          </a:p>
        </p:txBody>
      </p:sp>
      <p:sp>
        <p:nvSpPr>
          <p:cNvPr id="4" name="矩形 3">
            <a:extLst>
              <a:ext uri="{FF2B5EF4-FFF2-40B4-BE49-F238E27FC236}">
                <a16:creationId xmlns:a16="http://schemas.microsoft.com/office/drawing/2014/main" id="{4B3870EC-B1B1-4F0B-BC73-9D6DCE231BE7}"/>
              </a:ext>
            </a:extLst>
          </p:cNvPr>
          <p:cNvSpPr/>
          <p:nvPr/>
        </p:nvSpPr>
        <p:spPr>
          <a:xfrm>
            <a:off x="1971675" y="2250280"/>
            <a:ext cx="7936709" cy="3814764"/>
          </a:xfrm>
          <a:prstGeom prst="rect">
            <a:avLst/>
          </a:prstGeom>
          <a:noFill/>
          <a:ln w="190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4dd9f4dc-e42d-4a16-951f-ea2604ed85ee">
            <a:extLst>
              <a:ext uri="{FF2B5EF4-FFF2-40B4-BE49-F238E27FC236}">
                <a16:creationId xmlns:a16="http://schemas.microsoft.com/office/drawing/2014/main" id="{AF19B509-0E19-45A1-AC72-D206D6B8164F}"/>
              </a:ext>
            </a:extLst>
          </p:cNvPr>
          <p:cNvSpPr>
            <a:spLocks noChangeAspect="1"/>
          </p:cNvSpPr>
          <p:nvPr/>
        </p:nvSpPr>
        <p:spPr>
          <a:xfrm>
            <a:off x="4095005" y="1348183"/>
            <a:ext cx="762205" cy="551440"/>
          </a:xfrm>
          <a:custGeom>
            <a:avLst/>
            <a:gdLst>
              <a:gd name="connsiteX0" fmla="*/ 331788 w 912813"/>
              <a:gd name="connsiteY0" fmla="*/ 550863 h 660401"/>
              <a:gd name="connsiteX1" fmla="*/ 331788 w 912813"/>
              <a:gd name="connsiteY1" fmla="*/ 612775 h 660401"/>
              <a:gd name="connsiteX2" fmla="*/ 422275 w 912813"/>
              <a:gd name="connsiteY2" fmla="*/ 612775 h 660401"/>
              <a:gd name="connsiteX3" fmla="*/ 422275 w 912813"/>
              <a:gd name="connsiteY3" fmla="*/ 550863 h 660401"/>
              <a:gd name="connsiteX4" fmla="*/ 749300 w 912813"/>
              <a:gd name="connsiteY4" fmla="*/ 500792 h 660401"/>
              <a:gd name="connsiteX5" fmla="*/ 749300 w 912813"/>
              <a:gd name="connsiteY5" fmla="*/ 513692 h 660401"/>
              <a:gd name="connsiteX6" fmla="*/ 738700 w 912813"/>
              <a:gd name="connsiteY6" fmla="*/ 539021 h 660401"/>
              <a:gd name="connsiteX7" fmla="*/ 827088 w 912813"/>
              <a:gd name="connsiteY7" fmla="*/ 539021 h 660401"/>
              <a:gd name="connsiteX8" fmla="*/ 827088 w 912813"/>
              <a:gd name="connsiteY8" fmla="*/ 500792 h 660401"/>
              <a:gd name="connsiteX9" fmla="*/ 760221 w 912813"/>
              <a:gd name="connsiteY9" fmla="*/ 348642 h 660401"/>
              <a:gd name="connsiteX10" fmla="*/ 749300 w 912813"/>
              <a:gd name="connsiteY10" fmla="*/ 353251 h 660401"/>
              <a:gd name="connsiteX11" fmla="*/ 749300 w 912813"/>
              <a:gd name="connsiteY11" fmla="*/ 390323 h 660401"/>
              <a:gd name="connsiteX12" fmla="*/ 760221 w 912813"/>
              <a:gd name="connsiteY12" fmla="*/ 394932 h 660401"/>
              <a:gd name="connsiteX13" fmla="*/ 783312 w 912813"/>
              <a:gd name="connsiteY13" fmla="*/ 371787 h 660401"/>
              <a:gd name="connsiteX14" fmla="*/ 760221 w 912813"/>
              <a:gd name="connsiteY14" fmla="*/ 348642 h 660401"/>
              <a:gd name="connsiteX15" fmla="*/ 90517 w 912813"/>
              <a:gd name="connsiteY15" fmla="*/ 148417 h 660401"/>
              <a:gd name="connsiteX16" fmla="*/ 90517 w 912813"/>
              <a:gd name="connsiteY16" fmla="*/ 458639 h 660401"/>
              <a:gd name="connsiteX17" fmla="*/ 659737 w 912813"/>
              <a:gd name="connsiteY17" fmla="*/ 458639 h 660401"/>
              <a:gd name="connsiteX18" fmla="*/ 659737 w 912813"/>
              <a:gd name="connsiteY18" fmla="*/ 148417 h 660401"/>
              <a:gd name="connsiteX19" fmla="*/ 76215 w 912813"/>
              <a:gd name="connsiteY19" fmla="*/ 120650 h 660401"/>
              <a:gd name="connsiteX20" fmla="*/ 673086 w 912813"/>
              <a:gd name="connsiteY20" fmla="*/ 120650 h 660401"/>
              <a:gd name="connsiteX21" fmla="*/ 687388 w 912813"/>
              <a:gd name="connsiteY21" fmla="*/ 134055 h 660401"/>
              <a:gd name="connsiteX22" fmla="*/ 687388 w 912813"/>
              <a:gd name="connsiteY22" fmla="*/ 473001 h 660401"/>
              <a:gd name="connsiteX23" fmla="*/ 673086 w 912813"/>
              <a:gd name="connsiteY23" fmla="*/ 487363 h 660401"/>
              <a:gd name="connsiteX24" fmla="*/ 76215 w 912813"/>
              <a:gd name="connsiteY24" fmla="*/ 487363 h 660401"/>
              <a:gd name="connsiteX25" fmla="*/ 61913 w 912813"/>
              <a:gd name="connsiteY25" fmla="*/ 473001 h 660401"/>
              <a:gd name="connsiteX26" fmla="*/ 61913 w 912813"/>
              <a:gd name="connsiteY26" fmla="*/ 134055 h 660401"/>
              <a:gd name="connsiteX27" fmla="*/ 76215 w 912813"/>
              <a:gd name="connsiteY27" fmla="*/ 120650 h 660401"/>
              <a:gd name="connsiteX28" fmla="*/ 37132 w 912813"/>
              <a:gd name="connsiteY28" fmla="*/ 92415 h 660401"/>
              <a:gd name="connsiteX29" fmla="*/ 34275 w 912813"/>
              <a:gd name="connsiteY29" fmla="*/ 94321 h 660401"/>
              <a:gd name="connsiteX30" fmla="*/ 34275 w 912813"/>
              <a:gd name="connsiteY30" fmla="*/ 513692 h 660401"/>
              <a:gd name="connsiteX31" fmla="*/ 37132 w 912813"/>
              <a:gd name="connsiteY31" fmla="*/ 516551 h 660401"/>
              <a:gd name="connsiteX32" fmla="*/ 712168 w 912813"/>
              <a:gd name="connsiteY32" fmla="*/ 516551 h 660401"/>
              <a:gd name="connsiteX33" fmla="*/ 714073 w 912813"/>
              <a:gd name="connsiteY33" fmla="*/ 513692 h 660401"/>
              <a:gd name="connsiteX34" fmla="*/ 714073 w 912813"/>
              <a:gd name="connsiteY34" fmla="*/ 94321 h 660401"/>
              <a:gd name="connsiteX35" fmla="*/ 712168 w 912813"/>
              <a:gd name="connsiteY35" fmla="*/ 92415 h 660401"/>
              <a:gd name="connsiteX36" fmla="*/ 624560 w 912813"/>
              <a:gd name="connsiteY36" fmla="*/ 0 h 660401"/>
              <a:gd name="connsiteX37" fmla="*/ 894678 w 912813"/>
              <a:gd name="connsiteY37" fmla="*/ 0 h 660401"/>
              <a:gd name="connsiteX38" fmla="*/ 912813 w 912813"/>
              <a:gd name="connsiteY38" fmla="*/ 17205 h 660401"/>
              <a:gd name="connsiteX39" fmla="*/ 912813 w 912813"/>
              <a:gd name="connsiteY39" fmla="*/ 624145 h 660401"/>
              <a:gd name="connsiteX40" fmla="*/ 894678 w 912813"/>
              <a:gd name="connsiteY40" fmla="*/ 641350 h 660401"/>
              <a:gd name="connsiteX41" fmla="*/ 844965 w 912813"/>
              <a:gd name="connsiteY41" fmla="*/ 641350 h 660401"/>
              <a:gd name="connsiteX42" fmla="*/ 841463 w 912813"/>
              <a:gd name="connsiteY42" fmla="*/ 649621 h 660401"/>
              <a:gd name="connsiteX43" fmla="*/ 815501 w 912813"/>
              <a:gd name="connsiteY43" fmla="*/ 660401 h 660401"/>
              <a:gd name="connsiteX44" fmla="*/ 779463 w 912813"/>
              <a:gd name="connsiteY44" fmla="*/ 623579 h 660401"/>
              <a:gd name="connsiteX45" fmla="*/ 815501 w 912813"/>
              <a:gd name="connsiteY45" fmla="*/ 585788 h 660401"/>
              <a:gd name="connsiteX46" fmla="*/ 841463 w 912813"/>
              <a:gd name="connsiteY46" fmla="*/ 596689 h 660401"/>
              <a:gd name="connsiteX47" fmla="*/ 845274 w 912813"/>
              <a:gd name="connsiteY47" fmla="*/ 605985 h 660401"/>
              <a:gd name="connsiteX48" fmla="*/ 877497 w 912813"/>
              <a:gd name="connsiteY48" fmla="*/ 605985 h 660401"/>
              <a:gd name="connsiteX49" fmla="*/ 877497 w 912813"/>
              <a:gd name="connsiteY49" fmla="*/ 35365 h 660401"/>
              <a:gd name="connsiteX50" fmla="*/ 641741 w 912813"/>
              <a:gd name="connsiteY50" fmla="*/ 35365 h 660401"/>
              <a:gd name="connsiteX51" fmla="*/ 641741 w 912813"/>
              <a:gd name="connsiteY51" fmla="*/ 57150 h 660401"/>
              <a:gd name="connsiteX52" fmla="*/ 712168 w 912813"/>
              <a:gd name="connsiteY52" fmla="*/ 57150 h 660401"/>
              <a:gd name="connsiteX53" fmla="*/ 738232 w 912813"/>
              <a:gd name="connsiteY53" fmla="*/ 68230 h 660401"/>
              <a:gd name="connsiteX54" fmla="*/ 745653 w 912813"/>
              <a:gd name="connsiteY54" fmla="*/ 85725 h 660401"/>
              <a:gd name="connsiteX55" fmla="*/ 835060 w 912813"/>
              <a:gd name="connsiteY55" fmla="*/ 85725 h 660401"/>
              <a:gd name="connsiteX56" fmla="*/ 849313 w 912813"/>
              <a:gd name="connsiteY56" fmla="*/ 100012 h 660401"/>
              <a:gd name="connsiteX57" fmla="*/ 835060 w 912813"/>
              <a:gd name="connsiteY57" fmla="*/ 114300 h 660401"/>
              <a:gd name="connsiteX58" fmla="*/ 749300 w 912813"/>
              <a:gd name="connsiteY58" fmla="*/ 114300 h 660401"/>
              <a:gd name="connsiteX59" fmla="*/ 749300 w 912813"/>
              <a:gd name="connsiteY59" fmla="*/ 138113 h 660401"/>
              <a:gd name="connsiteX60" fmla="*/ 835060 w 912813"/>
              <a:gd name="connsiteY60" fmla="*/ 138113 h 660401"/>
              <a:gd name="connsiteX61" fmla="*/ 849313 w 912813"/>
              <a:gd name="connsiteY61" fmla="*/ 152400 h 660401"/>
              <a:gd name="connsiteX62" fmla="*/ 835060 w 912813"/>
              <a:gd name="connsiteY62" fmla="*/ 166688 h 660401"/>
              <a:gd name="connsiteX63" fmla="*/ 749300 w 912813"/>
              <a:gd name="connsiteY63" fmla="*/ 166688 h 660401"/>
              <a:gd name="connsiteX64" fmla="*/ 749300 w 912813"/>
              <a:gd name="connsiteY64" fmla="*/ 192088 h 660401"/>
              <a:gd name="connsiteX65" fmla="*/ 835060 w 912813"/>
              <a:gd name="connsiteY65" fmla="*/ 192088 h 660401"/>
              <a:gd name="connsiteX66" fmla="*/ 849313 w 912813"/>
              <a:gd name="connsiteY66" fmla="*/ 206375 h 660401"/>
              <a:gd name="connsiteX67" fmla="*/ 835060 w 912813"/>
              <a:gd name="connsiteY67" fmla="*/ 220663 h 660401"/>
              <a:gd name="connsiteX68" fmla="*/ 749300 w 912813"/>
              <a:gd name="connsiteY68" fmla="*/ 220663 h 660401"/>
              <a:gd name="connsiteX69" fmla="*/ 749300 w 912813"/>
              <a:gd name="connsiteY69" fmla="*/ 246063 h 660401"/>
              <a:gd name="connsiteX70" fmla="*/ 835060 w 912813"/>
              <a:gd name="connsiteY70" fmla="*/ 246063 h 660401"/>
              <a:gd name="connsiteX71" fmla="*/ 849313 w 912813"/>
              <a:gd name="connsiteY71" fmla="*/ 260350 h 660401"/>
              <a:gd name="connsiteX72" fmla="*/ 835060 w 912813"/>
              <a:gd name="connsiteY72" fmla="*/ 274638 h 660401"/>
              <a:gd name="connsiteX73" fmla="*/ 749300 w 912813"/>
              <a:gd name="connsiteY73" fmla="*/ 274638 h 660401"/>
              <a:gd name="connsiteX74" fmla="*/ 749300 w 912813"/>
              <a:gd name="connsiteY74" fmla="*/ 322876 h 660401"/>
              <a:gd name="connsiteX75" fmla="*/ 760221 w 912813"/>
              <a:gd name="connsiteY75" fmla="*/ 320675 h 660401"/>
              <a:gd name="connsiteX76" fmla="*/ 811213 w 912813"/>
              <a:gd name="connsiteY76" fmla="*/ 371787 h 660401"/>
              <a:gd name="connsiteX77" fmla="*/ 760221 w 912813"/>
              <a:gd name="connsiteY77" fmla="*/ 423863 h 660401"/>
              <a:gd name="connsiteX78" fmla="*/ 749300 w 912813"/>
              <a:gd name="connsiteY78" fmla="*/ 421478 h 660401"/>
              <a:gd name="connsiteX79" fmla="*/ 749300 w 912813"/>
              <a:gd name="connsiteY79" fmla="*/ 473075 h 660401"/>
              <a:gd name="connsiteX80" fmla="*/ 841376 w 912813"/>
              <a:gd name="connsiteY80" fmla="*/ 473075 h 660401"/>
              <a:gd name="connsiteX81" fmla="*/ 855663 w 912813"/>
              <a:gd name="connsiteY81" fmla="*/ 487411 h 660401"/>
              <a:gd name="connsiteX82" fmla="*/ 855663 w 912813"/>
              <a:gd name="connsiteY82" fmla="*/ 553358 h 660401"/>
              <a:gd name="connsiteX83" fmla="*/ 841376 w 912813"/>
              <a:gd name="connsiteY83" fmla="*/ 566738 h 660401"/>
              <a:gd name="connsiteX84" fmla="*/ 678498 w 912813"/>
              <a:gd name="connsiteY84" fmla="*/ 566738 h 660401"/>
              <a:gd name="connsiteX85" fmla="*/ 665163 w 912813"/>
              <a:gd name="connsiteY85" fmla="*/ 553358 h 660401"/>
              <a:gd name="connsiteX86" fmla="*/ 665163 w 912813"/>
              <a:gd name="connsiteY86" fmla="*/ 550863 h 660401"/>
              <a:gd name="connsiteX87" fmla="*/ 641667 w 912813"/>
              <a:gd name="connsiteY87" fmla="*/ 550863 h 660401"/>
              <a:gd name="connsiteX88" fmla="*/ 641667 w 912813"/>
              <a:gd name="connsiteY88" fmla="*/ 606108 h 660401"/>
              <a:gd name="connsiteX89" fmla="*/ 675538 w 912813"/>
              <a:gd name="connsiteY89" fmla="*/ 606108 h 660401"/>
              <a:gd name="connsiteX90" fmla="*/ 678795 w 912813"/>
              <a:gd name="connsiteY90" fmla="*/ 598065 h 660401"/>
              <a:gd name="connsiteX91" fmla="*/ 704057 w 912813"/>
              <a:gd name="connsiteY91" fmla="*/ 587375 h 660401"/>
              <a:gd name="connsiteX92" fmla="*/ 739776 w 912813"/>
              <a:gd name="connsiteY92" fmla="*/ 623888 h 660401"/>
              <a:gd name="connsiteX93" fmla="*/ 704057 w 912813"/>
              <a:gd name="connsiteY93" fmla="*/ 660400 h 660401"/>
              <a:gd name="connsiteX94" fmla="*/ 678795 w 912813"/>
              <a:gd name="connsiteY94" fmla="*/ 649711 h 660401"/>
              <a:gd name="connsiteX95" fmla="*/ 675410 w 912813"/>
              <a:gd name="connsiteY95" fmla="*/ 641350 h 660401"/>
              <a:gd name="connsiteX96" fmla="*/ 624522 w 912813"/>
              <a:gd name="connsiteY96" fmla="*/ 641350 h 660401"/>
              <a:gd name="connsiteX97" fmla="*/ 606425 w 912813"/>
              <a:gd name="connsiteY97" fmla="*/ 624205 h 660401"/>
              <a:gd name="connsiteX98" fmla="*/ 606425 w 912813"/>
              <a:gd name="connsiteY98" fmla="*/ 550863 h 660401"/>
              <a:gd name="connsiteX99" fmla="*/ 457200 w 912813"/>
              <a:gd name="connsiteY99" fmla="*/ 550863 h 660401"/>
              <a:gd name="connsiteX100" fmla="*/ 457200 w 912813"/>
              <a:gd name="connsiteY100" fmla="*/ 612775 h 660401"/>
              <a:gd name="connsiteX101" fmla="*/ 522572 w 912813"/>
              <a:gd name="connsiteY101" fmla="*/ 612775 h 660401"/>
              <a:gd name="connsiteX102" fmla="*/ 539750 w 912813"/>
              <a:gd name="connsiteY102" fmla="*/ 630238 h 660401"/>
              <a:gd name="connsiteX103" fmla="*/ 522572 w 912813"/>
              <a:gd name="connsiteY103" fmla="*/ 647700 h 660401"/>
              <a:gd name="connsiteX104" fmla="*/ 439265 w 912813"/>
              <a:gd name="connsiteY104" fmla="*/ 647700 h 660401"/>
              <a:gd name="connsiteX105" fmla="*/ 313853 w 912813"/>
              <a:gd name="connsiteY105" fmla="*/ 647700 h 660401"/>
              <a:gd name="connsiteX106" fmla="*/ 227682 w 912813"/>
              <a:gd name="connsiteY106" fmla="*/ 647700 h 660401"/>
              <a:gd name="connsiteX107" fmla="*/ 209550 w 912813"/>
              <a:gd name="connsiteY107" fmla="*/ 630238 h 660401"/>
              <a:gd name="connsiteX108" fmla="*/ 227682 w 912813"/>
              <a:gd name="connsiteY108" fmla="*/ 612775 h 660401"/>
              <a:gd name="connsiteX109" fmla="*/ 296863 w 912813"/>
              <a:gd name="connsiteY109" fmla="*/ 612775 h 660401"/>
              <a:gd name="connsiteX110" fmla="*/ 296863 w 912813"/>
              <a:gd name="connsiteY110" fmla="*/ 550863 h 660401"/>
              <a:gd name="connsiteX111" fmla="*/ 37132 w 912813"/>
              <a:gd name="connsiteY111" fmla="*/ 550863 h 660401"/>
              <a:gd name="connsiteX112" fmla="*/ 0 w 912813"/>
              <a:gd name="connsiteY112" fmla="*/ 513692 h 660401"/>
              <a:gd name="connsiteX113" fmla="*/ 0 w 912813"/>
              <a:gd name="connsiteY113" fmla="*/ 94321 h 660401"/>
              <a:gd name="connsiteX114" fmla="*/ 37132 w 912813"/>
              <a:gd name="connsiteY114" fmla="*/ 57150 h 660401"/>
              <a:gd name="connsiteX115" fmla="*/ 606425 w 912813"/>
              <a:gd name="connsiteY115" fmla="*/ 57150 h 660401"/>
              <a:gd name="connsiteX116" fmla="*/ 606425 w 912813"/>
              <a:gd name="connsiteY116" fmla="*/ 17205 h 660401"/>
              <a:gd name="connsiteX117" fmla="*/ 624560 w 912813"/>
              <a:gd name="connsiteY117" fmla="*/ 0 h 6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2813" h="660401">
                <a:moveTo>
                  <a:pt x="331788" y="550863"/>
                </a:moveTo>
                <a:lnTo>
                  <a:pt x="331788" y="612775"/>
                </a:lnTo>
                <a:lnTo>
                  <a:pt x="422275" y="612775"/>
                </a:lnTo>
                <a:lnTo>
                  <a:pt x="422275" y="550863"/>
                </a:lnTo>
                <a:close/>
                <a:moveTo>
                  <a:pt x="749300" y="500792"/>
                </a:moveTo>
                <a:lnTo>
                  <a:pt x="749300" y="513692"/>
                </a:lnTo>
                <a:lnTo>
                  <a:pt x="738700" y="539021"/>
                </a:lnTo>
                <a:lnTo>
                  <a:pt x="827088" y="539021"/>
                </a:lnTo>
                <a:lnTo>
                  <a:pt x="827088" y="500792"/>
                </a:lnTo>
                <a:close/>
                <a:moveTo>
                  <a:pt x="760221" y="348642"/>
                </a:moveTo>
                <a:lnTo>
                  <a:pt x="749300" y="353251"/>
                </a:lnTo>
                <a:lnTo>
                  <a:pt x="749300" y="390323"/>
                </a:lnTo>
                <a:lnTo>
                  <a:pt x="760221" y="394932"/>
                </a:lnTo>
                <a:cubicBezTo>
                  <a:pt x="772728" y="394932"/>
                  <a:pt x="783312" y="385288"/>
                  <a:pt x="783312" y="371787"/>
                </a:cubicBezTo>
                <a:cubicBezTo>
                  <a:pt x="783312" y="359250"/>
                  <a:pt x="772728" y="348642"/>
                  <a:pt x="760221" y="348642"/>
                </a:cubicBezTo>
                <a:close/>
                <a:moveTo>
                  <a:pt x="90517" y="148417"/>
                </a:moveTo>
                <a:lnTo>
                  <a:pt x="90517" y="458639"/>
                </a:lnTo>
                <a:lnTo>
                  <a:pt x="659737" y="458639"/>
                </a:lnTo>
                <a:lnTo>
                  <a:pt x="659737" y="148417"/>
                </a:lnTo>
                <a:close/>
                <a:moveTo>
                  <a:pt x="76215" y="120650"/>
                </a:moveTo>
                <a:lnTo>
                  <a:pt x="673086" y="120650"/>
                </a:lnTo>
                <a:cubicBezTo>
                  <a:pt x="680714" y="120650"/>
                  <a:pt x="687388" y="126395"/>
                  <a:pt x="687388" y="134055"/>
                </a:cubicBezTo>
                <a:lnTo>
                  <a:pt x="687388" y="473001"/>
                </a:lnTo>
                <a:cubicBezTo>
                  <a:pt x="687388" y="480661"/>
                  <a:pt x="680714" y="487363"/>
                  <a:pt x="673086" y="487363"/>
                </a:cubicBezTo>
                <a:lnTo>
                  <a:pt x="76215" y="487363"/>
                </a:lnTo>
                <a:cubicBezTo>
                  <a:pt x="68587" y="487363"/>
                  <a:pt x="61913" y="480661"/>
                  <a:pt x="61913" y="473001"/>
                </a:cubicBezTo>
                <a:lnTo>
                  <a:pt x="61913" y="134055"/>
                </a:lnTo>
                <a:cubicBezTo>
                  <a:pt x="61913" y="126395"/>
                  <a:pt x="68587" y="120650"/>
                  <a:pt x="76215" y="120650"/>
                </a:cubicBezTo>
                <a:close/>
                <a:moveTo>
                  <a:pt x="37132" y="92415"/>
                </a:moveTo>
                <a:cubicBezTo>
                  <a:pt x="35228" y="92415"/>
                  <a:pt x="34275" y="93368"/>
                  <a:pt x="34275" y="94321"/>
                </a:cubicBezTo>
                <a:lnTo>
                  <a:pt x="34275" y="513692"/>
                </a:lnTo>
                <a:cubicBezTo>
                  <a:pt x="34275" y="515598"/>
                  <a:pt x="35228" y="516551"/>
                  <a:pt x="37132" y="516551"/>
                </a:cubicBezTo>
                <a:lnTo>
                  <a:pt x="712168" y="516551"/>
                </a:lnTo>
                <a:cubicBezTo>
                  <a:pt x="713120" y="516551"/>
                  <a:pt x="714073" y="515598"/>
                  <a:pt x="714073" y="513692"/>
                </a:cubicBezTo>
                <a:lnTo>
                  <a:pt x="714073" y="94321"/>
                </a:lnTo>
                <a:cubicBezTo>
                  <a:pt x="714073" y="93368"/>
                  <a:pt x="713120" y="92415"/>
                  <a:pt x="712168" y="92415"/>
                </a:cubicBezTo>
                <a:close/>
                <a:moveTo>
                  <a:pt x="624560" y="0"/>
                </a:moveTo>
                <a:lnTo>
                  <a:pt x="894678" y="0"/>
                </a:lnTo>
                <a:cubicBezTo>
                  <a:pt x="905177" y="0"/>
                  <a:pt x="912813" y="7646"/>
                  <a:pt x="912813" y="17205"/>
                </a:cubicBezTo>
                <a:lnTo>
                  <a:pt x="912813" y="624145"/>
                </a:lnTo>
                <a:cubicBezTo>
                  <a:pt x="912813" y="633704"/>
                  <a:pt x="905177" y="641350"/>
                  <a:pt x="894678" y="641350"/>
                </a:cubicBezTo>
                <a:lnTo>
                  <a:pt x="844965" y="641350"/>
                </a:lnTo>
                <a:lnTo>
                  <a:pt x="841463" y="649621"/>
                </a:lnTo>
                <a:cubicBezTo>
                  <a:pt x="834706" y="656283"/>
                  <a:pt x="825459" y="660401"/>
                  <a:pt x="815501" y="660401"/>
                </a:cubicBezTo>
                <a:cubicBezTo>
                  <a:pt x="795585" y="660401"/>
                  <a:pt x="779463" y="643928"/>
                  <a:pt x="779463" y="623579"/>
                </a:cubicBezTo>
                <a:cubicBezTo>
                  <a:pt x="779463" y="602261"/>
                  <a:pt x="795585" y="585788"/>
                  <a:pt x="815501" y="585788"/>
                </a:cubicBezTo>
                <a:cubicBezTo>
                  <a:pt x="825459" y="585788"/>
                  <a:pt x="834706" y="589906"/>
                  <a:pt x="841463" y="596689"/>
                </a:cubicBezTo>
                <a:lnTo>
                  <a:pt x="845274" y="605985"/>
                </a:lnTo>
                <a:lnTo>
                  <a:pt x="877497" y="605985"/>
                </a:lnTo>
                <a:lnTo>
                  <a:pt x="877497" y="35365"/>
                </a:lnTo>
                <a:lnTo>
                  <a:pt x="641741" y="35365"/>
                </a:lnTo>
                <a:lnTo>
                  <a:pt x="641741" y="57150"/>
                </a:lnTo>
                <a:lnTo>
                  <a:pt x="712168" y="57150"/>
                </a:lnTo>
                <a:cubicBezTo>
                  <a:pt x="722165" y="57150"/>
                  <a:pt x="731448" y="61439"/>
                  <a:pt x="738232" y="68230"/>
                </a:cubicBezTo>
                <a:lnTo>
                  <a:pt x="745653" y="85725"/>
                </a:lnTo>
                <a:lnTo>
                  <a:pt x="835060" y="85725"/>
                </a:lnTo>
                <a:cubicBezTo>
                  <a:pt x="842662" y="85725"/>
                  <a:pt x="849313" y="92392"/>
                  <a:pt x="849313" y="100012"/>
                </a:cubicBezTo>
                <a:cubicBezTo>
                  <a:pt x="849313" y="107632"/>
                  <a:pt x="842662" y="114300"/>
                  <a:pt x="835060" y="114300"/>
                </a:cubicBezTo>
                <a:lnTo>
                  <a:pt x="749300" y="114300"/>
                </a:lnTo>
                <a:lnTo>
                  <a:pt x="749300" y="138113"/>
                </a:lnTo>
                <a:lnTo>
                  <a:pt x="835060" y="138113"/>
                </a:lnTo>
                <a:cubicBezTo>
                  <a:pt x="842662" y="138113"/>
                  <a:pt x="849313" y="144780"/>
                  <a:pt x="849313" y="152400"/>
                </a:cubicBezTo>
                <a:cubicBezTo>
                  <a:pt x="849313" y="160020"/>
                  <a:pt x="842662" y="166688"/>
                  <a:pt x="835060" y="166688"/>
                </a:cubicBezTo>
                <a:lnTo>
                  <a:pt x="749300" y="166688"/>
                </a:lnTo>
                <a:lnTo>
                  <a:pt x="749300" y="192088"/>
                </a:lnTo>
                <a:lnTo>
                  <a:pt x="835060" y="192088"/>
                </a:lnTo>
                <a:cubicBezTo>
                  <a:pt x="842662" y="192088"/>
                  <a:pt x="849313" y="198755"/>
                  <a:pt x="849313" y="206375"/>
                </a:cubicBezTo>
                <a:cubicBezTo>
                  <a:pt x="849313" y="213995"/>
                  <a:pt x="842662" y="220663"/>
                  <a:pt x="835060" y="220663"/>
                </a:cubicBezTo>
                <a:lnTo>
                  <a:pt x="749300" y="220663"/>
                </a:lnTo>
                <a:lnTo>
                  <a:pt x="749300" y="246063"/>
                </a:lnTo>
                <a:lnTo>
                  <a:pt x="835060" y="246063"/>
                </a:lnTo>
                <a:cubicBezTo>
                  <a:pt x="842662" y="246063"/>
                  <a:pt x="849313" y="252730"/>
                  <a:pt x="849313" y="260350"/>
                </a:cubicBezTo>
                <a:cubicBezTo>
                  <a:pt x="849313" y="267970"/>
                  <a:pt x="842662" y="274638"/>
                  <a:pt x="835060" y="274638"/>
                </a:cubicBezTo>
                <a:lnTo>
                  <a:pt x="749300" y="274638"/>
                </a:lnTo>
                <a:lnTo>
                  <a:pt x="749300" y="322876"/>
                </a:lnTo>
                <a:lnTo>
                  <a:pt x="760221" y="320675"/>
                </a:lnTo>
                <a:cubicBezTo>
                  <a:pt x="788122" y="320675"/>
                  <a:pt x="811213" y="343820"/>
                  <a:pt x="811213" y="371787"/>
                </a:cubicBezTo>
                <a:cubicBezTo>
                  <a:pt x="811213" y="400718"/>
                  <a:pt x="788122" y="423863"/>
                  <a:pt x="760221" y="423863"/>
                </a:cubicBezTo>
                <a:lnTo>
                  <a:pt x="749300" y="421478"/>
                </a:lnTo>
                <a:lnTo>
                  <a:pt x="749300" y="473075"/>
                </a:lnTo>
                <a:lnTo>
                  <a:pt x="841376" y="473075"/>
                </a:lnTo>
                <a:cubicBezTo>
                  <a:pt x="848996" y="473075"/>
                  <a:pt x="855663" y="478810"/>
                  <a:pt x="855663" y="487411"/>
                </a:cubicBezTo>
                <a:lnTo>
                  <a:pt x="855663" y="553358"/>
                </a:lnTo>
                <a:cubicBezTo>
                  <a:pt x="855663" y="561004"/>
                  <a:pt x="848996" y="566738"/>
                  <a:pt x="841376" y="566738"/>
                </a:cubicBezTo>
                <a:lnTo>
                  <a:pt x="678498" y="566738"/>
                </a:lnTo>
                <a:cubicBezTo>
                  <a:pt x="670878" y="566738"/>
                  <a:pt x="665163" y="561004"/>
                  <a:pt x="665163" y="553358"/>
                </a:cubicBezTo>
                <a:lnTo>
                  <a:pt x="665163" y="550863"/>
                </a:lnTo>
                <a:lnTo>
                  <a:pt x="641667" y="550863"/>
                </a:lnTo>
                <a:lnTo>
                  <a:pt x="641667" y="606108"/>
                </a:lnTo>
                <a:lnTo>
                  <a:pt x="675538" y="606108"/>
                </a:lnTo>
                <a:lnTo>
                  <a:pt x="678795" y="598065"/>
                </a:lnTo>
                <a:cubicBezTo>
                  <a:pt x="685258" y="591459"/>
                  <a:pt x="694187" y="587375"/>
                  <a:pt x="704057" y="587375"/>
                </a:cubicBezTo>
                <a:cubicBezTo>
                  <a:pt x="723797" y="587375"/>
                  <a:pt x="739776" y="603710"/>
                  <a:pt x="739776" y="623888"/>
                </a:cubicBezTo>
                <a:cubicBezTo>
                  <a:pt x="739776" y="644066"/>
                  <a:pt x="723797" y="660400"/>
                  <a:pt x="704057" y="660400"/>
                </a:cubicBezTo>
                <a:cubicBezTo>
                  <a:pt x="694187" y="660400"/>
                  <a:pt x="685258" y="656316"/>
                  <a:pt x="678795" y="649711"/>
                </a:cubicBezTo>
                <a:lnTo>
                  <a:pt x="675410" y="641350"/>
                </a:lnTo>
                <a:lnTo>
                  <a:pt x="624522" y="641350"/>
                </a:lnTo>
                <a:cubicBezTo>
                  <a:pt x="614997" y="641350"/>
                  <a:pt x="606425" y="633730"/>
                  <a:pt x="606425" y="624205"/>
                </a:cubicBezTo>
                <a:lnTo>
                  <a:pt x="606425" y="550863"/>
                </a:lnTo>
                <a:lnTo>
                  <a:pt x="457200" y="550863"/>
                </a:lnTo>
                <a:lnTo>
                  <a:pt x="457200" y="612775"/>
                </a:lnTo>
                <a:lnTo>
                  <a:pt x="522572" y="612775"/>
                </a:lnTo>
                <a:cubicBezTo>
                  <a:pt x="532115" y="612775"/>
                  <a:pt x="539750" y="620536"/>
                  <a:pt x="539750" y="630238"/>
                </a:cubicBezTo>
                <a:cubicBezTo>
                  <a:pt x="539750" y="639939"/>
                  <a:pt x="532115" y="647700"/>
                  <a:pt x="522572" y="647700"/>
                </a:cubicBezTo>
                <a:lnTo>
                  <a:pt x="439265" y="647700"/>
                </a:lnTo>
                <a:lnTo>
                  <a:pt x="313853" y="647700"/>
                </a:lnTo>
                <a:lnTo>
                  <a:pt x="227682" y="647700"/>
                </a:lnTo>
                <a:cubicBezTo>
                  <a:pt x="217185" y="647700"/>
                  <a:pt x="209550" y="639939"/>
                  <a:pt x="209550" y="630238"/>
                </a:cubicBezTo>
                <a:cubicBezTo>
                  <a:pt x="209550" y="620536"/>
                  <a:pt x="217185" y="612775"/>
                  <a:pt x="227682" y="612775"/>
                </a:cubicBezTo>
                <a:lnTo>
                  <a:pt x="296863" y="612775"/>
                </a:lnTo>
                <a:lnTo>
                  <a:pt x="296863" y="550863"/>
                </a:lnTo>
                <a:lnTo>
                  <a:pt x="37132" y="550863"/>
                </a:lnTo>
                <a:cubicBezTo>
                  <a:pt x="16186" y="550863"/>
                  <a:pt x="0" y="534660"/>
                  <a:pt x="0" y="513692"/>
                </a:cubicBezTo>
                <a:lnTo>
                  <a:pt x="0" y="94321"/>
                </a:lnTo>
                <a:cubicBezTo>
                  <a:pt x="0" y="74306"/>
                  <a:pt x="16186" y="57150"/>
                  <a:pt x="37132" y="57150"/>
                </a:cubicBezTo>
                <a:lnTo>
                  <a:pt x="606425" y="57150"/>
                </a:lnTo>
                <a:lnTo>
                  <a:pt x="606425" y="17205"/>
                </a:lnTo>
                <a:cubicBezTo>
                  <a:pt x="606425" y="7646"/>
                  <a:pt x="615015" y="0"/>
                  <a:pt x="62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a5bd232-5839-4307-bac8-54bb488bd9c3">
            <a:extLst>
              <a:ext uri="{FF2B5EF4-FFF2-40B4-BE49-F238E27FC236}">
                <a16:creationId xmlns:a16="http://schemas.microsoft.com/office/drawing/2014/main" id="{4A9CF198-9BBD-4300-A447-B604CB7F5031}"/>
              </a:ext>
            </a:extLst>
          </p:cNvPr>
          <p:cNvSpPr>
            <a:spLocks noChangeAspect="1"/>
          </p:cNvSpPr>
          <p:nvPr/>
        </p:nvSpPr>
        <p:spPr>
          <a:xfrm>
            <a:off x="2550913" y="4308193"/>
            <a:ext cx="803281" cy="962800"/>
          </a:xfrm>
          <a:custGeom>
            <a:avLst/>
            <a:gdLst>
              <a:gd name="connsiteX0" fmla="*/ 505062 w 685801"/>
              <a:gd name="connsiteY0" fmla="*/ 352833 h 821994"/>
              <a:gd name="connsiteX1" fmla="*/ 385978 w 685801"/>
              <a:gd name="connsiteY1" fmla="*/ 409622 h 821994"/>
              <a:gd name="connsiteX2" fmla="*/ 385978 w 685801"/>
              <a:gd name="connsiteY2" fmla="*/ 601167 h 821994"/>
              <a:gd name="connsiteX3" fmla="*/ 604624 w 685801"/>
              <a:gd name="connsiteY3" fmla="*/ 497213 h 821994"/>
              <a:gd name="connsiteX4" fmla="*/ 604624 w 685801"/>
              <a:gd name="connsiteY4" fmla="*/ 373046 h 821994"/>
              <a:gd name="connsiteX5" fmla="*/ 562651 w 685801"/>
              <a:gd name="connsiteY5" fmla="*/ 392297 h 821994"/>
              <a:gd name="connsiteX6" fmla="*/ 542153 w 685801"/>
              <a:gd name="connsiteY6" fmla="*/ 389409 h 821994"/>
              <a:gd name="connsiteX7" fmla="*/ 89310 w 685801"/>
              <a:gd name="connsiteY7" fmla="*/ 306394 h 821994"/>
              <a:gd name="connsiteX8" fmla="*/ 208987 w 685801"/>
              <a:gd name="connsiteY8" fmla="*/ 335281 h 821994"/>
              <a:gd name="connsiteX9" fmla="*/ 218717 w 685801"/>
              <a:gd name="connsiteY9" fmla="*/ 352614 h 821994"/>
              <a:gd name="connsiteX10" fmla="*/ 205095 w 685801"/>
              <a:gd name="connsiteY10" fmla="*/ 363206 h 821994"/>
              <a:gd name="connsiteX11" fmla="*/ 202176 w 685801"/>
              <a:gd name="connsiteY11" fmla="*/ 363206 h 821994"/>
              <a:gd name="connsiteX12" fmla="*/ 82499 w 685801"/>
              <a:gd name="connsiteY12" fmla="*/ 333356 h 821994"/>
              <a:gd name="connsiteX13" fmla="*/ 71796 w 685801"/>
              <a:gd name="connsiteY13" fmla="*/ 316023 h 821994"/>
              <a:gd name="connsiteX14" fmla="*/ 89310 w 685801"/>
              <a:gd name="connsiteY14" fmla="*/ 306394 h 821994"/>
              <a:gd name="connsiteX15" fmla="*/ 550815 w 685801"/>
              <a:gd name="connsiteY15" fmla="*/ 278342 h 821994"/>
              <a:gd name="connsiteX16" fmla="*/ 431480 w 685801"/>
              <a:gd name="connsiteY16" fmla="*/ 335305 h 821994"/>
              <a:gd name="connsiteX17" fmla="*/ 431480 w 685801"/>
              <a:gd name="connsiteY17" fmla="*/ 349179 h 821994"/>
              <a:gd name="connsiteX18" fmla="*/ 501157 w 685801"/>
              <a:gd name="connsiteY18" fmla="*/ 316256 h 821994"/>
              <a:gd name="connsiteX19" fmla="*/ 521655 w 685801"/>
              <a:gd name="connsiteY19" fmla="*/ 319144 h 821994"/>
              <a:gd name="connsiteX20" fmla="*/ 557771 w 685801"/>
              <a:gd name="connsiteY20" fmla="*/ 355720 h 821994"/>
              <a:gd name="connsiteX21" fmla="*/ 614385 w 685801"/>
              <a:gd name="connsiteY21" fmla="*/ 328769 h 821994"/>
              <a:gd name="connsiteX22" fmla="*/ 631954 w 685801"/>
              <a:gd name="connsiteY22" fmla="*/ 329732 h 821994"/>
              <a:gd name="connsiteX23" fmla="*/ 639763 w 685801"/>
              <a:gd name="connsiteY23" fmla="*/ 344170 h 821994"/>
              <a:gd name="connsiteX24" fmla="*/ 639763 w 685801"/>
              <a:gd name="connsiteY24" fmla="*/ 428021 h 821994"/>
              <a:gd name="connsiteX25" fmla="*/ 649609 w 685801"/>
              <a:gd name="connsiteY25" fmla="*/ 423162 h 821994"/>
              <a:gd name="connsiteX26" fmla="*/ 649609 w 685801"/>
              <a:gd name="connsiteY26" fmla="*/ 297652 h 821994"/>
              <a:gd name="connsiteX27" fmla="*/ 607548 w 685801"/>
              <a:gd name="connsiteY27" fmla="*/ 317926 h 821994"/>
              <a:gd name="connsiteX28" fmla="*/ 587007 w 685801"/>
              <a:gd name="connsiteY28" fmla="*/ 315030 h 821994"/>
              <a:gd name="connsiteX29" fmla="*/ 35052 w 685801"/>
              <a:gd name="connsiteY29" fmla="*/ 241356 h 821994"/>
              <a:gd name="connsiteX30" fmla="*/ 35052 w 685801"/>
              <a:gd name="connsiteY30" fmla="*/ 726605 h 821994"/>
              <a:gd name="connsiteX31" fmla="*/ 257048 w 685801"/>
              <a:gd name="connsiteY31" fmla="*/ 781526 h 821994"/>
              <a:gd name="connsiteX32" fmla="*/ 257048 w 685801"/>
              <a:gd name="connsiteY32" fmla="*/ 750812 h 821994"/>
              <a:gd name="connsiteX33" fmla="*/ 89498 w 685801"/>
              <a:gd name="connsiteY33" fmla="*/ 708426 h 821994"/>
              <a:gd name="connsiteX34" fmla="*/ 79739 w 685801"/>
              <a:gd name="connsiteY34" fmla="*/ 690841 h 821994"/>
              <a:gd name="connsiteX35" fmla="*/ 97304 w 685801"/>
              <a:gd name="connsiteY35" fmla="*/ 681072 h 821994"/>
              <a:gd name="connsiteX36" fmla="*/ 257048 w 685801"/>
              <a:gd name="connsiteY36" fmla="*/ 721702 h 821994"/>
              <a:gd name="connsiteX37" fmla="*/ 257048 w 685801"/>
              <a:gd name="connsiteY37" fmla="*/ 702577 h 821994"/>
              <a:gd name="connsiteX38" fmla="*/ 89498 w 685801"/>
              <a:gd name="connsiteY38" fmla="*/ 660191 h 821994"/>
              <a:gd name="connsiteX39" fmla="*/ 79739 w 685801"/>
              <a:gd name="connsiteY39" fmla="*/ 642606 h 821994"/>
              <a:gd name="connsiteX40" fmla="*/ 97304 w 685801"/>
              <a:gd name="connsiteY40" fmla="*/ 631860 h 821994"/>
              <a:gd name="connsiteX41" fmla="*/ 257048 w 685801"/>
              <a:gd name="connsiteY41" fmla="*/ 672490 h 821994"/>
              <a:gd name="connsiteX42" fmla="*/ 257048 w 685801"/>
              <a:gd name="connsiteY42" fmla="*/ 652482 h 821994"/>
              <a:gd name="connsiteX43" fmla="*/ 89498 w 685801"/>
              <a:gd name="connsiteY43" fmla="*/ 610978 h 821994"/>
              <a:gd name="connsiteX44" fmla="*/ 79739 w 685801"/>
              <a:gd name="connsiteY44" fmla="*/ 593760 h 821994"/>
              <a:gd name="connsiteX45" fmla="*/ 97304 w 685801"/>
              <a:gd name="connsiteY45" fmla="*/ 584194 h 821994"/>
              <a:gd name="connsiteX46" fmla="*/ 257048 w 685801"/>
              <a:gd name="connsiteY46" fmla="*/ 623978 h 821994"/>
              <a:gd name="connsiteX47" fmla="*/ 257048 w 685801"/>
              <a:gd name="connsiteY47" fmla="*/ 604226 h 821994"/>
              <a:gd name="connsiteX48" fmla="*/ 89498 w 685801"/>
              <a:gd name="connsiteY48" fmla="*/ 562722 h 821994"/>
              <a:gd name="connsiteX49" fmla="*/ 79739 w 685801"/>
              <a:gd name="connsiteY49" fmla="*/ 545504 h 821994"/>
              <a:gd name="connsiteX50" fmla="*/ 97304 w 685801"/>
              <a:gd name="connsiteY50" fmla="*/ 534981 h 821994"/>
              <a:gd name="connsiteX51" fmla="*/ 257048 w 685801"/>
              <a:gd name="connsiteY51" fmla="*/ 574765 h 821994"/>
              <a:gd name="connsiteX52" fmla="*/ 257048 w 685801"/>
              <a:gd name="connsiteY52" fmla="*/ 296258 h 821994"/>
              <a:gd name="connsiteX53" fmla="*/ 35052 w 685801"/>
              <a:gd name="connsiteY53" fmla="*/ 170130 h 821994"/>
              <a:gd name="connsiteX54" fmla="*/ 35052 w 685801"/>
              <a:gd name="connsiteY54" fmla="*/ 211664 h 821994"/>
              <a:gd name="connsiteX55" fmla="*/ 257048 w 685801"/>
              <a:gd name="connsiteY55" fmla="*/ 266566 h 821994"/>
              <a:gd name="connsiteX56" fmla="*/ 257048 w 685801"/>
              <a:gd name="connsiteY56" fmla="*/ 224962 h 821994"/>
              <a:gd name="connsiteX57" fmla="*/ 306558 w 685801"/>
              <a:gd name="connsiteY57" fmla="*/ 35357 h 821994"/>
              <a:gd name="connsiteX58" fmla="*/ 72509 w 685801"/>
              <a:gd name="connsiteY58" fmla="*/ 141859 h 821994"/>
              <a:gd name="connsiteX59" fmla="*/ 272503 w 685801"/>
              <a:gd name="connsiteY59" fmla="*/ 191336 h 821994"/>
              <a:gd name="connsiteX60" fmla="*/ 500804 w 685801"/>
              <a:gd name="connsiteY60" fmla="*/ 88132 h 821994"/>
              <a:gd name="connsiteX61" fmla="*/ 309487 w 685801"/>
              <a:gd name="connsiteY61" fmla="*/ 633 h 821994"/>
              <a:gd name="connsiteX62" fmla="*/ 559420 w 685801"/>
              <a:gd name="connsiteY62" fmla="*/ 67187 h 821994"/>
              <a:gd name="connsiteX63" fmla="*/ 560443 w 685801"/>
              <a:gd name="connsiteY63" fmla="*/ 68432 h 821994"/>
              <a:gd name="connsiteX64" fmla="*/ 563691 w 685801"/>
              <a:gd name="connsiteY64" fmla="*/ 68610 h 821994"/>
              <a:gd name="connsiteX65" fmla="*/ 569633 w 685801"/>
              <a:gd name="connsiteY65" fmla="*/ 79606 h 821994"/>
              <a:gd name="connsiteX66" fmla="*/ 572112 w 685801"/>
              <a:gd name="connsiteY66" fmla="*/ 82620 h 821994"/>
              <a:gd name="connsiteX67" fmla="*/ 571500 w 685801"/>
              <a:gd name="connsiteY67" fmla="*/ 83609 h 821994"/>
              <a:gd name="connsiteX68" fmla="*/ 571500 w 685801"/>
              <a:gd name="connsiteY68" fmla="*/ 248663 h 821994"/>
              <a:gd name="connsiteX69" fmla="*/ 603636 w 685801"/>
              <a:gd name="connsiteY69" fmla="*/ 281239 h 821994"/>
              <a:gd name="connsiteX70" fmla="*/ 660369 w 685801"/>
              <a:gd name="connsiteY70" fmla="*/ 254206 h 821994"/>
              <a:gd name="connsiteX71" fmla="*/ 676998 w 685801"/>
              <a:gd name="connsiteY71" fmla="*/ 255171 h 821994"/>
              <a:gd name="connsiteX72" fmla="*/ 685801 w 685801"/>
              <a:gd name="connsiteY72" fmla="*/ 269653 h 821994"/>
              <a:gd name="connsiteX73" fmla="*/ 685801 w 685801"/>
              <a:gd name="connsiteY73" fmla="*/ 434747 h 821994"/>
              <a:gd name="connsiteX74" fmla="*/ 676020 w 685801"/>
              <a:gd name="connsiteY74" fmla="*/ 450195 h 821994"/>
              <a:gd name="connsiteX75" fmla="*/ 639763 w 685801"/>
              <a:gd name="connsiteY75" fmla="*/ 467707 h 821994"/>
              <a:gd name="connsiteX76" fmla="*/ 639763 w 685801"/>
              <a:gd name="connsiteY76" fmla="*/ 508764 h 821994"/>
              <a:gd name="connsiteX77" fmla="*/ 630002 w 685801"/>
              <a:gd name="connsiteY77" fmla="*/ 524164 h 821994"/>
              <a:gd name="connsiteX78" fmla="*/ 571500 w 685801"/>
              <a:gd name="connsiteY78" fmla="*/ 552121 h 821994"/>
              <a:gd name="connsiteX79" fmla="*/ 571500 w 685801"/>
              <a:gd name="connsiteY79" fmla="*/ 649082 h 821994"/>
              <a:gd name="connsiteX80" fmla="*/ 562727 w 685801"/>
              <a:gd name="connsiteY80" fmla="*/ 664455 h 821994"/>
              <a:gd name="connsiteX81" fmla="*/ 517515 w 685801"/>
              <a:gd name="connsiteY81" fmla="*/ 689413 h 821994"/>
              <a:gd name="connsiteX82" fmla="*/ 517525 w 685801"/>
              <a:gd name="connsiteY82" fmla="*/ 689438 h 821994"/>
              <a:gd name="connsiteX83" fmla="*/ 481013 w 685801"/>
              <a:gd name="connsiteY83" fmla="*/ 726744 h 821994"/>
              <a:gd name="connsiteX84" fmla="*/ 444500 w 685801"/>
              <a:gd name="connsiteY84" fmla="*/ 689438 h 821994"/>
              <a:gd name="connsiteX85" fmla="*/ 481013 w 685801"/>
              <a:gd name="connsiteY85" fmla="*/ 652131 h 821994"/>
              <a:gd name="connsiteX86" fmla="*/ 498431 w 685801"/>
              <a:gd name="connsiteY86" fmla="*/ 659498 h 821994"/>
              <a:gd name="connsiteX87" fmla="*/ 536408 w 685801"/>
              <a:gd name="connsiteY87" fmla="*/ 638512 h 821994"/>
              <a:gd name="connsiteX88" fmla="*/ 536408 w 685801"/>
              <a:gd name="connsiteY88" fmla="*/ 568891 h 821994"/>
              <a:gd name="connsiteX89" fmla="*/ 376217 w 685801"/>
              <a:gd name="connsiteY89" fmla="*/ 645444 h 821994"/>
              <a:gd name="connsiteX90" fmla="*/ 368408 w 685801"/>
              <a:gd name="connsiteY90" fmla="*/ 647369 h 821994"/>
              <a:gd name="connsiteX91" fmla="*/ 358647 w 685801"/>
              <a:gd name="connsiteY91" fmla="*/ 644481 h 821994"/>
              <a:gd name="connsiteX92" fmla="*/ 350838 w 685801"/>
              <a:gd name="connsiteY92" fmla="*/ 629081 h 821994"/>
              <a:gd name="connsiteX93" fmla="*/ 350838 w 685801"/>
              <a:gd name="connsiteY93" fmla="*/ 399034 h 821994"/>
              <a:gd name="connsiteX94" fmla="*/ 360599 w 685801"/>
              <a:gd name="connsiteY94" fmla="*/ 382671 h 821994"/>
              <a:gd name="connsiteX95" fmla="*/ 395288 w 685801"/>
              <a:gd name="connsiteY95" fmla="*/ 366280 h 821994"/>
              <a:gd name="connsiteX96" fmla="*/ 395288 w 685801"/>
              <a:gd name="connsiteY96" fmla="*/ 324685 h 821994"/>
              <a:gd name="connsiteX97" fmla="*/ 406048 w 685801"/>
              <a:gd name="connsiteY97" fmla="*/ 308272 h 821994"/>
              <a:gd name="connsiteX98" fmla="*/ 535382 w 685801"/>
              <a:gd name="connsiteY98" fmla="*/ 247104 h 821994"/>
              <a:gd name="connsiteX99" fmla="*/ 535382 w 685801"/>
              <a:gd name="connsiteY99" fmla="*/ 111875 h 821994"/>
              <a:gd name="connsiteX100" fmla="*/ 292317 w 685801"/>
              <a:gd name="connsiteY100" fmla="*/ 223098 h 821994"/>
              <a:gd name="connsiteX101" fmla="*/ 292317 w 685801"/>
              <a:gd name="connsiteY101" fmla="*/ 773824 h 821994"/>
              <a:gd name="connsiteX102" fmla="*/ 338403 w 685801"/>
              <a:gd name="connsiteY102" fmla="*/ 747994 h 821994"/>
              <a:gd name="connsiteX103" fmla="*/ 348828 w 685801"/>
              <a:gd name="connsiteY103" fmla="*/ 721769 h 821994"/>
              <a:gd name="connsiteX104" fmla="*/ 374651 w 685801"/>
              <a:gd name="connsiteY104" fmla="*/ 710868 h 821994"/>
              <a:gd name="connsiteX105" fmla="*/ 411163 w 685801"/>
              <a:gd name="connsiteY105" fmla="*/ 748659 h 821994"/>
              <a:gd name="connsiteX106" fmla="*/ 374651 w 685801"/>
              <a:gd name="connsiteY106" fmla="*/ 785481 h 821994"/>
              <a:gd name="connsiteX107" fmla="*/ 357039 w 685801"/>
              <a:gd name="connsiteY107" fmla="*/ 778129 h 821994"/>
              <a:gd name="connsiteX108" fmla="*/ 285293 w 685801"/>
              <a:gd name="connsiteY108" fmla="*/ 818122 h 821994"/>
              <a:gd name="connsiteX109" fmla="*/ 285284 w 685801"/>
              <a:gd name="connsiteY109" fmla="*/ 818140 h 821994"/>
              <a:gd name="connsiteX110" fmla="*/ 285218 w 685801"/>
              <a:gd name="connsiteY110" fmla="*/ 818164 h 821994"/>
              <a:gd name="connsiteX111" fmla="*/ 283532 w 685801"/>
              <a:gd name="connsiteY111" fmla="*/ 819104 h 821994"/>
              <a:gd name="connsiteX112" fmla="*/ 274746 w 685801"/>
              <a:gd name="connsiteY112" fmla="*/ 821994 h 821994"/>
              <a:gd name="connsiteX113" fmla="*/ 274656 w 685801"/>
              <a:gd name="connsiteY113" fmla="*/ 821965 h 821994"/>
              <a:gd name="connsiteX114" fmla="*/ 274574 w 685801"/>
              <a:gd name="connsiteY114" fmla="*/ 821994 h 821994"/>
              <a:gd name="connsiteX115" fmla="*/ 269706 w 685801"/>
              <a:gd name="connsiteY115" fmla="*/ 821031 h 821994"/>
              <a:gd name="connsiteX116" fmla="*/ 12658 w 685801"/>
              <a:gd name="connsiteY116" fmla="*/ 757438 h 821994"/>
              <a:gd name="connsiteX117" fmla="*/ 0 w 685801"/>
              <a:gd name="connsiteY117" fmla="*/ 740094 h 821994"/>
              <a:gd name="connsiteX118" fmla="*/ 0 w 685801"/>
              <a:gd name="connsiteY118" fmla="*/ 149174 h 821994"/>
              <a:gd name="connsiteX119" fmla="*/ 0 w 685801"/>
              <a:gd name="connsiteY119" fmla="*/ 146563 h 821994"/>
              <a:gd name="connsiteX120" fmla="*/ 6816 w 685801"/>
              <a:gd name="connsiteY120" fmla="*/ 133074 h 821994"/>
              <a:gd name="connsiteX121" fmla="*/ 8865 w 685801"/>
              <a:gd name="connsiteY121" fmla="*/ 132533 h 821994"/>
              <a:gd name="connsiteX122" fmla="*/ 9763 w 685801"/>
              <a:gd name="connsiteY122" fmla="*/ 130848 h 821994"/>
              <a:gd name="connsiteX123" fmla="*/ 296795 w 685801"/>
              <a:gd name="connsiteY123" fmla="*/ 1597 h 821994"/>
              <a:gd name="connsiteX124" fmla="*/ 309487 w 685801"/>
              <a:gd name="connsiteY124" fmla="*/ 633 h 82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85801" h="821994">
                <a:moveTo>
                  <a:pt x="505062" y="352833"/>
                </a:moveTo>
                <a:lnTo>
                  <a:pt x="385978" y="409622"/>
                </a:lnTo>
                <a:lnTo>
                  <a:pt x="385978" y="601167"/>
                </a:lnTo>
                <a:lnTo>
                  <a:pt x="604624" y="497213"/>
                </a:lnTo>
                <a:lnTo>
                  <a:pt x="604624" y="373046"/>
                </a:lnTo>
                <a:lnTo>
                  <a:pt x="562651" y="392297"/>
                </a:lnTo>
                <a:cubicBezTo>
                  <a:pt x="555819" y="396147"/>
                  <a:pt x="547034" y="394222"/>
                  <a:pt x="542153" y="389409"/>
                </a:cubicBezTo>
                <a:close/>
                <a:moveTo>
                  <a:pt x="89310" y="306394"/>
                </a:moveTo>
                <a:lnTo>
                  <a:pt x="208987" y="335281"/>
                </a:lnTo>
                <a:cubicBezTo>
                  <a:pt x="216771" y="337207"/>
                  <a:pt x="220663" y="344911"/>
                  <a:pt x="218717" y="352614"/>
                </a:cubicBezTo>
                <a:cubicBezTo>
                  <a:pt x="217744" y="359354"/>
                  <a:pt x="211906" y="363206"/>
                  <a:pt x="205095" y="363206"/>
                </a:cubicBezTo>
                <a:cubicBezTo>
                  <a:pt x="204122" y="363206"/>
                  <a:pt x="203149" y="363206"/>
                  <a:pt x="202176" y="363206"/>
                </a:cubicBezTo>
                <a:lnTo>
                  <a:pt x="82499" y="333356"/>
                </a:lnTo>
                <a:cubicBezTo>
                  <a:pt x="74715" y="331430"/>
                  <a:pt x="69850" y="323726"/>
                  <a:pt x="71796" y="316023"/>
                </a:cubicBezTo>
                <a:cubicBezTo>
                  <a:pt x="73742" y="309283"/>
                  <a:pt x="81526" y="304468"/>
                  <a:pt x="89310" y="306394"/>
                </a:cubicBezTo>
                <a:close/>
                <a:moveTo>
                  <a:pt x="550815" y="278342"/>
                </a:moveTo>
                <a:lnTo>
                  <a:pt x="431480" y="335305"/>
                </a:lnTo>
                <a:lnTo>
                  <a:pt x="431480" y="349179"/>
                </a:lnTo>
                <a:lnTo>
                  <a:pt x="501157" y="316256"/>
                </a:lnTo>
                <a:cubicBezTo>
                  <a:pt x="507990" y="312406"/>
                  <a:pt x="516775" y="314331"/>
                  <a:pt x="521655" y="319144"/>
                </a:cubicBezTo>
                <a:lnTo>
                  <a:pt x="557771" y="355720"/>
                </a:lnTo>
                <a:lnTo>
                  <a:pt x="614385" y="328769"/>
                </a:lnTo>
                <a:cubicBezTo>
                  <a:pt x="620241" y="325882"/>
                  <a:pt x="626098" y="326844"/>
                  <a:pt x="631954" y="329732"/>
                </a:cubicBezTo>
                <a:cubicBezTo>
                  <a:pt x="636835" y="332619"/>
                  <a:pt x="639763" y="338395"/>
                  <a:pt x="639763" y="344170"/>
                </a:cubicBezTo>
                <a:lnTo>
                  <a:pt x="639763" y="428021"/>
                </a:lnTo>
                <a:lnTo>
                  <a:pt x="649609" y="423162"/>
                </a:lnTo>
                <a:lnTo>
                  <a:pt x="649609" y="297652"/>
                </a:lnTo>
                <a:lnTo>
                  <a:pt x="607548" y="317926"/>
                </a:lnTo>
                <a:cubicBezTo>
                  <a:pt x="600701" y="321788"/>
                  <a:pt x="592876" y="319857"/>
                  <a:pt x="587007" y="315030"/>
                </a:cubicBezTo>
                <a:close/>
                <a:moveTo>
                  <a:pt x="35052" y="241356"/>
                </a:moveTo>
                <a:lnTo>
                  <a:pt x="35052" y="726605"/>
                </a:lnTo>
                <a:lnTo>
                  <a:pt x="257048" y="781526"/>
                </a:lnTo>
                <a:lnTo>
                  <a:pt x="257048" y="750812"/>
                </a:lnTo>
                <a:lnTo>
                  <a:pt x="89498" y="708426"/>
                </a:lnTo>
                <a:cubicBezTo>
                  <a:pt x="82667" y="706472"/>
                  <a:pt x="77788" y="698657"/>
                  <a:pt x="79739" y="690841"/>
                </a:cubicBezTo>
                <a:cubicBezTo>
                  <a:pt x="81691" y="683026"/>
                  <a:pt x="89498" y="679118"/>
                  <a:pt x="97304" y="681072"/>
                </a:cubicBezTo>
                <a:lnTo>
                  <a:pt x="257048" y="721702"/>
                </a:lnTo>
                <a:lnTo>
                  <a:pt x="257048" y="702577"/>
                </a:lnTo>
                <a:lnTo>
                  <a:pt x="89498" y="660191"/>
                </a:lnTo>
                <a:cubicBezTo>
                  <a:pt x="82667" y="658237"/>
                  <a:pt x="77788" y="650421"/>
                  <a:pt x="79739" y="642606"/>
                </a:cubicBezTo>
                <a:cubicBezTo>
                  <a:pt x="81691" y="634791"/>
                  <a:pt x="89498" y="629906"/>
                  <a:pt x="97304" y="631860"/>
                </a:cubicBezTo>
                <a:lnTo>
                  <a:pt x="257048" y="672490"/>
                </a:lnTo>
                <a:lnTo>
                  <a:pt x="257048" y="652482"/>
                </a:lnTo>
                <a:lnTo>
                  <a:pt x="89498" y="610978"/>
                </a:lnTo>
                <a:cubicBezTo>
                  <a:pt x="82667" y="609065"/>
                  <a:pt x="77788" y="601413"/>
                  <a:pt x="79739" y="593760"/>
                </a:cubicBezTo>
                <a:cubicBezTo>
                  <a:pt x="81691" y="586107"/>
                  <a:pt x="89498" y="582281"/>
                  <a:pt x="97304" y="584194"/>
                </a:cubicBezTo>
                <a:lnTo>
                  <a:pt x="257048" y="623978"/>
                </a:lnTo>
                <a:lnTo>
                  <a:pt x="257048" y="604226"/>
                </a:lnTo>
                <a:lnTo>
                  <a:pt x="89498" y="562722"/>
                </a:lnTo>
                <a:cubicBezTo>
                  <a:pt x="82667" y="560809"/>
                  <a:pt x="77788" y="553156"/>
                  <a:pt x="79739" y="545504"/>
                </a:cubicBezTo>
                <a:cubicBezTo>
                  <a:pt x="81691" y="537851"/>
                  <a:pt x="89498" y="533068"/>
                  <a:pt x="97304" y="534981"/>
                </a:cubicBezTo>
                <a:lnTo>
                  <a:pt x="257048" y="574765"/>
                </a:lnTo>
                <a:lnTo>
                  <a:pt x="257048" y="296258"/>
                </a:lnTo>
                <a:close/>
                <a:moveTo>
                  <a:pt x="35052" y="170130"/>
                </a:moveTo>
                <a:lnTo>
                  <a:pt x="35052" y="211664"/>
                </a:lnTo>
                <a:lnTo>
                  <a:pt x="257048" y="266566"/>
                </a:lnTo>
                <a:lnTo>
                  <a:pt x="257048" y="224962"/>
                </a:lnTo>
                <a:close/>
                <a:moveTo>
                  <a:pt x="306558" y="35357"/>
                </a:moveTo>
                <a:lnTo>
                  <a:pt x="72509" y="141859"/>
                </a:lnTo>
                <a:lnTo>
                  <a:pt x="272503" y="191336"/>
                </a:lnTo>
                <a:lnTo>
                  <a:pt x="500804" y="88132"/>
                </a:lnTo>
                <a:close/>
                <a:moveTo>
                  <a:pt x="309487" y="633"/>
                </a:moveTo>
                <a:lnTo>
                  <a:pt x="559420" y="67187"/>
                </a:lnTo>
                <a:lnTo>
                  <a:pt x="560443" y="68432"/>
                </a:lnTo>
                <a:lnTo>
                  <a:pt x="563691" y="68610"/>
                </a:lnTo>
                <a:lnTo>
                  <a:pt x="569633" y="79606"/>
                </a:lnTo>
                <a:lnTo>
                  <a:pt x="572112" y="82620"/>
                </a:lnTo>
                <a:lnTo>
                  <a:pt x="571500" y="83609"/>
                </a:lnTo>
                <a:lnTo>
                  <a:pt x="571500" y="248663"/>
                </a:lnTo>
                <a:lnTo>
                  <a:pt x="603636" y="281239"/>
                </a:lnTo>
                <a:lnTo>
                  <a:pt x="660369" y="254206"/>
                </a:lnTo>
                <a:cubicBezTo>
                  <a:pt x="665260" y="251310"/>
                  <a:pt x="672107" y="251310"/>
                  <a:pt x="676998" y="255171"/>
                </a:cubicBezTo>
                <a:cubicBezTo>
                  <a:pt x="682867" y="258068"/>
                  <a:pt x="685801" y="263861"/>
                  <a:pt x="685801" y="269653"/>
                </a:cubicBezTo>
                <a:lnTo>
                  <a:pt x="685801" y="434747"/>
                </a:lnTo>
                <a:cubicBezTo>
                  <a:pt x="685801" y="441505"/>
                  <a:pt x="681889" y="447298"/>
                  <a:pt x="676020" y="450195"/>
                </a:cubicBezTo>
                <a:lnTo>
                  <a:pt x="639763" y="467707"/>
                </a:lnTo>
                <a:lnTo>
                  <a:pt x="639763" y="508764"/>
                </a:lnTo>
                <a:cubicBezTo>
                  <a:pt x="639763" y="515501"/>
                  <a:pt x="635859" y="521277"/>
                  <a:pt x="630002" y="524164"/>
                </a:cubicBezTo>
                <a:lnTo>
                  <a:pt x="571500" y="552121"/>
                </a:lnTo>
                <a:lnTo>
                  <a:pt x="571500" y="649082"/>
                </a:lnTo>
                <a:cubicBezTo>
                  <a:pt x="571500" y="655808"/>
                  <a:pt x="568576" y="661573"/>
                  <a:pt x="562727" y="664455"/>
                </a:cubicBezTo>
                <a:lnTo>
                  <a:pt x="517515" y="689413"/>
                </a:lnTo>
                <a:lnTo>
                  <a:pt x="517525" y="689438"/>
                </a:lnTo>
                <a:cubicBezTo>
                  <a:pt x="517525" y="710054"/>
                  <a:pt x="501191" y="726744"/>
                  <a:pt x="481013" y="726744"/>
                </a:cubicBezTo>
                <a:cubicBezTo>
                  <a:pt x="460835" y="726744"/>
                  <a:pt x="444500" y="710054"/>
                  <a:pt x="444500" y="689438"/>
                </a:cubicBezTo>
                <a:cubicBezTo>
                  <a:pt x="444500" y="668821"/>
                  <a:pt x="460835" y="652131"/>
                  <a:pt x="481013" y="652131"/>
                </a:cubicBezTo>
                <a:lnTo>
                  <a:pt x="498431" y="659498"/>
                </a:lnTo>
                <a:lnTo>
                  <a:pt x="536408" y="638512"/>
                </a:lnTo>
                <a:lnTo>
                  <a:pt x="536408" y="568891"/>
                </a:lnTo>
                <a:lnTo>
                  <a:pt x="376217" y="645444"/>
                </a:lnTo>
                <a:cubicBezTo>
                  <a:pt x="374264" y="646407"/>
                  <a:pt x="371336" y="647369"/>
                  <a:pt x="368408" y="647369"/>
                </a:cubicBezTo>
                <a:cubicBezTo>
                  <a:pt x="365480" y="647369"/>
                  <a:pt x="361575" y="646407"/>
                  <a:pt x="358647" y="644481"/>
                </a:cubicBezTo>
                <a:cubicBezTo>
                  <a:pt x="353766" y="641594"/>
                  <a:pt x="350838" y="635819"/>
                  <a:pt x="350838" y="629081"/>
                </a:cubicBezTo>
                <a:lnTo>
                  <a:pt x="350838" y="399034"/>
                </a:lnTo>
                <a:cubicBezTo>
                  <a:pt x="350838" y="392297"/>
                  <a:pt x="354743" y="385559"/>
                  <a:pt x="360599" y="382671"/>
                </a:cubicBezTo>
                <a:lnTo>
                  <a:pt x="395288" y="366280"/>
                </a:lnTo>
                <a:lnTo>
                  <a:pt x="395288" y="324685"/>
                </a:lnTo>
                <a:cubicBezTo>
                  <a:pt x="395288" y="316961"/>
                  <a:pt x="399201" y="311168"/>
                  <a:pt x="406048" y="308272"/>
                </a:cubicBezTo>
                <a:lnTo>
                  <a:pt x="535382" y="247104"/>
                </a:lnTo>
                <a:lnTo>
                  <a:pt x="535382" y="111875"/>
                </a:lnTo>
                <a:lnTo>
                  <a:pt x="292317" y="223098"/>
                </a:lnTo>
                <a:lnTo>
                  <a:pt x="292317" y="773824"/>
                </a:lnTo>
                <a:lnTo>
                  <a:pt x="338403" y="747994"/>
                </a:lnTo>
                <a:lnTo>
                  <a:pt x="348828" y="721769"/>
                </a:lnTo>
                <a:cubicBezTo>
                  <a:pt x="355434" y="714986"/>
                  <a:pt x="364562" y="710868"/>
                  <a:pt x="374651" y="710868"/>
                </a:cubicBezTo>
                <a:cubicBezTo>
                  <a:pt x="394829" y="710868"/>
                  <a:pt x="411163" y="727341"/>
                  <a:pt x="411163" y="748659"/>
                </a:cubicBezTo>
                <a:cubicBezTo>
                  <a:pt x="411163" y="769008"/>
                  <a:pt x="394829" y="785481"/>
                  <a:pt x="374651" y="785481"/>
                </a:cubicBezTo>
                <a:lnTo>
                  <a:pt x="357039" y="778129"/>
                </a:lnTo>
                <a:lnTo>
                  <a:pt x="285293" y="818122"/>
                </a:lnTo>
                <a:lnTo>
                  <a:pt x="285284" y="818140"/>
                </a:lnTo>
                <a:lnTo>
                  <a:pt x="285218" y="818164"/>
                </a:lnTo>
                <a:lnTo>
                  <a:pt x="283532" y="819104"/>
                </a:lnTo>
                <a:cubicBezTo>
                  <a:pt x="280603" y="821031"/>
                  <a:pt x="277675" y="821994"/>
                  <a:pt x="274746" y="821994"/>
                </a:cubicBezTo>
                <a:lnTo>
                  <a:pt x="274656" y="821965"/>
                </a:lnTo>
                <a:lnTo>
                  <a:pt x="274574" y="821994"/>
                </a:lnTo>
                <a:cubicBezTo>
                  <a:pt x="272627" y="821994"/>
                  <a:pt x="271653" y="821031"/>
                  <a:pt x="269706" y="821031"/>
                </a:cubicBezTo>
                <a:lnTo>
                  <a:pt x="12658" y="757438"/>
                </a:lnTo>
                <a:cubicBezTo>
                  <a:pt x="4868" y="755511"/>
                  <a:pt x="0" y="748766"/>
                  <a:pt x="0" y="740094"/>
                </a:cubicBezTo>
                <a:lnTo>
                  <a:pt x="0" y="149174"/>
                </a:lnTo>
                <a:lnTo>
                  <a:pt x="0" y="146563"/>
                </a:lnTo>
                <a:cubicBezTo>
                  <a:pt x="0" y="140782"/>
                  <a:pt x="1947" y="135964"/>
                  <a:pt x="6816" y="133074"/>
                </a:cubicBezTo>
                <a:lnTo>
                  <a:pt x="8865" y="132533"/>
                </a:lnTo>
                <a:lnTo>
                  <a:pt x="9763" y="130848"/>
                </a:lnTo>
                <a:lnTo>
                  <a:pt x="296795" y="1597"/>
                </a:lnTo>
                <a:cubicBezTo>
                  <a:pt x="300700" y="-332"/>
                  <a:pt x="305582" y="-332"/>
                  <a:pt x="309487" y="6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sp>
        <p:nvSpPr>
          <p:cNvPr id="9" name="a4762906-2289-4b8a-a15e-16a5f2e139c7">
            <a:extLst>
              <a:ext uri="{FF2B5EF4-FFF2-40B4-BE49-F238E27FC236}">
                <a16:creationId xmlns:a16="http://schemas.microsoft.com/office/drawing/2014/main" id="{508FBC95-4E8B-4390-9182-1EDA86745AAD}"/>
              </a:ext>
            </a:extLst>
          </p:cNvPr>
          <p:cNvSpPr>
            <a:spLocks noChangeAspect="1"/>
          </p:cNvSpPr>
          <p:nvPr/>
        </p:nvSpPr>
        <p:spPr>
          <a:xfrm>
            <a:off x="8538898" y="4125768"/>
            <a:ext cx="508907" cy="902334"/>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cxnSp>
        <p:nvCxnSpPr>
          <p:cNvPr id="10" name="直接箭头连接符 9">
            <a:extLst>
              <a:ext uri="{FF2B5EF4-FFF2-40B4-BE49-F238E27FC236}">
                <a16:creationId xmlns:a16="http://schemas.microsoft.com/office/drawing/2014/main" id="{3D32816F-178C-4B82-A13B-AD1E3E176CF3}"/>
              </a:ext>
            </a:extLst>
          </p:cNvPr>
          <p:cNvCxnSpPr>
            <a:cxnSpLocks/>
            <a:stCxn id="5" idx="104"/>
            <a:endCxn id="16" idx="0"/>
          </p:cNvCxnSpPr>
          <p:nvPr/>
        </p:nvCxnSpPr>
        <p:spPr>
          <a:xfrm flipH="1">
            <a:off x="2893736" y="1889018"/>
            <a:ext cx="1568058" cy="1946033"/>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EDEA2CE5-F7AB-458B-BFBC-74DFD6BA1253}"/>
              </a:ext>
            </a:extLst>
          </p:cNvPr>
          <p:cNvCxnSpPr/>
          <p:nvPr/>
        </p:nvCxnSpPr>
        <p:spPr>
          <a:xfrm>
            <a:off x="3357561" y="4986343"/>
            <a:ext cx="5131329" cy="0"/>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云形 11">
            <a:extLst>
              <a:ext uri="{FF2B5EF4-FFF2-40B4-BE49-F238E27FC236}">
                <a16:creationId xmlns:a16="http://schemas.microsoft.com/office/drawing/2014/main" id="{07293E24-156F-424A-BB8C-3036BA15C744}"/>
              </a:ext>
            </a:extLst>
          </p:cNvPr>
          <p:cNvSpPr/>
          <p:nvPr/>
        </p:nvSpPr>
        <p:spPr>
          <a:xfrm>
            <a:off x="5457825" y="4629156"/>
            <a:ext cx="1035844" cy="7429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CIFS</a:t>
            </a:r>
            <a:endParaRPr lang="zh-CN" altLang="en-US" dirty="0"/>
          </a:p>
        </p:txBody>
      </p:sp>
      <p:sp>
        <p:nvSpPr>
          <p:cNvPr id="15" name="文本框 14">
            <a:extLst>
              <a:ext uri="{FF2B5EF4-FFF2-40B4-BE49-F238E27FC236}">
                <a16:creationId xmlns:a16="http://schemas.microsoft.com/office/drawing/2014/main" id="{EECD020D-5591-447F-A5D1-A72D950D67CB}"/>
              </a:ext>
            </a:extLst>
          </p:cNvPr>
          <p:cNvSpPr txBox="1"/>
          <p:nvPr/>
        </p:nvSpPr>
        <p:spPr>
          <a:xfrm>
            <a:off x="3378991" y="4664870"/>
            <a:ext cx="962745" cy="276999"/>
          </a:xfrm>
          <a:prstGeom prst="rect">
            <a:avLst/>
          </a:prstGeom>
          <a:solidFill>
            <a:srgbClr val="DBEEF3"/>
          </a:solidFill>
        </p:spPr>
        <p:txBody>
          <a:bodyPr wrap="square" rtlCol="0">
            <a:spAutoFit/>
          </a:bodyPr>
          <a:lstStyle/>
          <a:p>
            <a:r>
              <a:rPr lang="en-US" altLang="zh-CN" sz="1200" dirty="0">
                <a:latin typeface="+mn-lt"/>
              </a:rPr>
              <a:t>CIFS share</a:t>
            </a:r>
            <a:endParaRPr lang="zh-CN" altLang="en-US" sz="1200" dirty="0">
              <a:latin typeface="+mn-lt"/>
            </a:endParaRPr>
          </a:p>
        </p:txBody>
      </p:sp>
      <p:sp>
        <p:nvSpPr>
          <p:cNvPr id="16" name="文本框 15">
            <a:extLst>
              <a:ext uri="{FF2B5EF4-FFF2-40B4-BE49-F238E27FC236}">
                <a16:creationId xmlns:a16="http://schemas.microsoft.com/office/drawing/2014/main" id="{3D8D9662-6A6E-4A3A-9DBB-FCE798031650}"/>
              </a:ext>
            </a:extLst>
          </p:cNvPr>
          <p:cNvSpPr txBox="1"/>
          <p:nvPr/>
        </p:nvSpPr>
        <p:spPr>
          <a:xfrm>
            <a:off x="2324867" y="3835051"/>
            <a:ext cx="1137737" cy="461665"/>
          </a:xfrm>
          <a:prstGeom prst="rect">
            <a:avLst/>
          </a:prstGeom>
          <a:solidFill>
            <a:srgbClr val="DBEEF3"/>
          </a:solidFill>
        </p:spPr>
        <p:txBody>
          <a:bodyPr wrap="square" rtlCol="0">
            <a:spAutoFit/>
          </a:bodyPr>
          <a:lstStyle/>
          <a:p>
            <a:r>
              <a:rPr lang="en-US" altLang="zh-CN" sz="1200" dirty="0">
                <a:latin typeface="+mn-lt"/>
              </a:rPr>
              <a:t>Management network port</a:t>
            </a:r>
            <a:endParaRPr lang="zh-CN" altLang="en-US" sz="1200" dirty="0">
              <a:latin typeface="+mn-lt"/>
            </a:endParaRPr>
          </a:p>
        </p:txBody>
      </p:sp>
      <p:sp>
        <p:nvSpPr>
          <p:cNvPr id="17" name="文本框 16">
            <a:extLst>
              <a:ext uri="{FF2B5EF4-FFF2-40B4-BE49-F238E27FC236}">
                <a16:creationId xmlns:a16="http://schemas.microsoft.com/office/drawing/2014/main" id="{F67F8A0B-C2B3-4E3E-8BD4-5474FA90313F}"/>
              </a:ext>
            </a:extLst>
          </p:cNvPr>
          <p:cNvSpPr txBox="1"/>
          <p:nvPr/>
        </p:nvSpPr>
        <p:spPr>
          <a:xfrm>
            <a:off x="2171700" y="5293513"/>
            <a:ext cx="1578769" cy="276999"/>
          </a:xfrm>
          <a:prstGeom prst="rect">
            <a:avLst/>
          </a:prstGeom>
          <a:noFill/>
        </p:spPr>
        <p:txBody>
          <a:bodyPr wrap="square" rtlCol="0">
            <a:spAutoFit/>
          </a:bodyPr>
          <a:lstStyle/>
          <a:p>
            <a:r>
              <a:rPr lang="en-US" altLang="zh-CN" sz="1200" dirty="0">
                <a:latin typeface="+mn-lt"/>
              </a:rPr>
              <a:t>Storage system</a:t>
            </a:r>
            <a:endParaRPr lang="zh-CN" altLang="en-US" sz="1200" dirty="0">
              <a:latin typeface="+mn-lt"/>
            </a:endParaRPr>
          </a:p>
        </p:txBody>
      </p:sp>
      <p:sp>
        <p:nvSpPr>
          <p:cNvPr id="20" name="文本框 19">
            <a:extLst>
              <a:ext uri="{FF2B5EF4-FFF2-40B4-BE49-F238E27FC236}">
                <a16:creationId xmlns:a16="http://schemas.microsoft.com/office/drawing/2014/main" id="{30A3A533-6498-426B-82E0-AEEF47903D10}"/>
              </a:ext>
            </a:extLst>
          </p:cNvPr>
          <p:cNvSpPr txBox="1"/>
          <p:nvPr/>
        </p:nvSpPr>
        <p:spPr>
          <a:xfrm>
            <a:off x="8137385" y="5180296"/>
            <a:ext cx="1342374" cy="276999"/>
          </a:xfrm>
          <a:prstGeom prst="rect">
            <a:avLst/>
          </a:prstGeom>
          <a:noFill/>
        </p:spPr>
        <p:txBody>
          <a:bodyPr wrap="square" rtlCol="0">
            <a:spAutoFit/>
          </a:bodyPr>
          <a:lstStyle/>
          <a:p>
            <a:r>
              <a:rPr lang="en-US" altLang="zh-CN" sz="1200" dirty="0">
                <a:latin typeface="+mn-lt"/>
              </a:rPr>
              <a:t>Windows client</a:t>
            </a:r>
            <a:endParaRPr lang="zh-CN" altLang="en-US" sz="1200" dirty="0">
              <a:latin typeface="+mn-lt"/>
            </a:endParaRPr>
          </a:p>
        </p:txBody>
      </p:sp>
      <p:sp>
        <p:nvSpPr>
          <p:cNvPr id="21" name="文本框 20">
            <a:extLst>
              <a:ext uri="{FF2B5EF4-FFF2-40B4-BE49-F238E27FC236}">
                <a16:creationId xmlns:a16="http://schemas.microsoft.com/office/drawing/2014/main" id="{C98D57E9-407F-4F1A-8FC3-901917508405}"/>
              </a:ext>
            </a:extLst>
          </p:cNvPr>
          <p:cNvSpPr txBox="1"/>
          <p:nvPr/>
        </p:nvSpPr>
        <p:spPr>
          <a:xfrm>
            <a:off x="4857210" y="1665277"/>
            <a:ext cx="1201269" cy="461665"/>
          </a:xfrm>
          <a:prstGeom prst="rect">
            <a:avLst/>
          </a:prstGeom>
          <a:noFill/>
        </p:spPr>
        <p:txBody>
          <a:bodyPr wrap="square" rtlCol="0">
            <a:spAutoFit/>
          </a:bodyPr>
          <a:lstStyle/>
          <a:p>
            <a:r>
              <a:rPr lang="en-US" altLang="zh-CN" sz="1200" dirty="0">
                <a:latin typeface="+mn-lt"/>
              </a:rPr>
              <a:t>Maintenance terminal</a:t>
            </a:r>
            <a:endParaRPr lang="zh-CN" altLang="en-US" sz="1200" dirty="0">
              <a:latin typeface="+mn-lt"/>
            </a:endParaRPr>
          </a:p>
        </p:txBody>
      </p:sp>
    </p:spTree>
    <p:extLst>
      <p:ext uri="{BB962C8B-B14F-4D97-AF65-F5344CB8AC3E}">
        <p14:creationId xmlns:p14="http://schemas.microsoft.com/office/powerpoint/2010/main" val="8256140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175B151-3B60-4265-8874-90984A30E68A}"/>
              </a:ext>
            </a:extLst>
          </p:cNvPr>
          <p:cNvSpPr/>
          <p:nvPr/>
        </p:nvSpPr>
        <p:spPr>
          <a:xfrm>
            <a:off x="1971675" y="2250280"/>
            <a:ext cx="7936709" cy="3814764"/>
          </a:xfrm>
          <a:prstGeom prst="rect">
            <a:avLst/>
          </a:prstGeom>
          <a:noFill/>
          <a:ln w="190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CIFS share in AD domain environments</a:t>
            </a:r>
            <a:endParaRPr lang="en-US" altLang="zh-CN" dirty="0">
              <a:latin typeface="Huawei Sans" panose="020C0503030203020204" pitchFamily="34" charset="0"/>
            </a:endParaRPr>
          </a:p>
        </p:txBody>
      </p:sp>
      <p:sp>
        <p:nvSpPr>
          <p:cNvPr id="4" name="4dd9f4dc-e42d-4a16-951f-ea2604ed85ee">
            <a:extLst>
              <a:ext uri="{FF2B5EF4-FFF2-40B4-BE49-F238E27FC236}">
                <a16:creationId xmlns:a16="http://schemas.microsoft.com/office/drawing/2014/main" id="{EE7A2366-6689-470B-BC31-59563A3D435C}"/>
              </a:ext>
            </a:extLst>
          </p:cNvPr>
          <p:cNvSpPr>
            <a:spLocks noChangeAspect="1"/>
          </p:cNvSpPr>
          <p:nvPr/>
        </p:nvSpPr>
        <p:spPr>
          <a:xfrm>
            <a:off x="4095005" y="1348183"/>
            <a:ext cx="762205" cy="551440"/>
          </a:xfrm>
          <a:custGeom>
            <a:avLst/>
            <a:gdLst>
              <a:gd name="connsiteX0" fmla="*/ 331788 w 912813"/>
              <a:gd name="connsiteY0" fmla="*/ 550863 h 660401"/>
              <a:gd name="connsiteX1" fmla="*/ 331788 w 912813"/>
              <a:gd name="connsiteY1" fmla="*/ 612775 h 660401"/>
              <a:gd name="connsiteX2" fmla="*/ 422275 w 912813"/>
              <a:gd name="connsiteY2" fmla="*/ 612775 h 660401"/>
              <a:gd name="connsiteX3" fmla="*/ 422275 w 912813"/>
              <a:gd name="connsiteY3" fmla="*/ 550863 h 660401"/>
              <a:gd name="connsiteX4" fmla="*/ 749300 w 912813"/>
              <a:gd name="connsiteY4" fmla="*/ 500792 h 660401"/>
              <a:gd name="connsiteX5" fmla="*/ 749300 w 912813"/>
              <a:gd name="connsiteY5" fmla="*/ 513692 h 660401"/>
              <a:gd name="connsiteX6" fmla="*/ 738700 w 912813"/>
              <a:gd name="connsiteY6" fmla="*/ 539021 h 660401"/>
              <a:gd name="connsiteX7" fmla="*/ 827088 w 912813"/>
              <a:gd name="connsiteY7" fmla="*/ 539021 h 660401"/>
              <a:gd name="connsiteX8" fmla="*/ 827088 w 912813"/>
              <a:gd name="connsiteY8" fmla="*/ 500792 h 660401"/>
              <a:gd name="connsiteX9" fmla="*/ 760221 w 912813"/>
              <a:gd name="connsiteY9" fmla="*/ 348642 h 660401"/>
              <a:gd name="connsiteX10" fmla="*/ 749300 w 912813"/>
              <a:gd name="connsiteY10" fmla="*/ 353251 h 660401"/>
              <a:gd name="connsiteX11" fmla="*/ 749300 w 912813"/>
              <a:gd name="connsiteY11" fmla="*/ 390323 h 660401"/>
              <a:gd name="connsiteX12" fmla="*/ 760221 w 912813"/>
              <a:gd name="connsiteY12" fmla="*/ 394932 h 660401"/>
              <a:gd name="connsiteX13" fmla="*/ 783312 w 912813"/>
              <a:gd name="connsiteY13" fmla="*/ 371787 h 660401"/>
              <a:gd name="connsiteX14" fmla="*/ 760221 w 912813"/>
              <a:gd name="connsiteY14" fmla="*/ 348642 h 660401"/>
              <a:gd name="connsiteX15" fmla="*/ 90517 w 912813"/>
              <a:gd name="connsiteY15" fmla="*/ 148417 h 660401"/>
              <a:gd name="connsiteX16" fmla="*/ 90517 w 912813"/>
              <a:gd name="connsiteY16" fmla="*/ 458639 h 660401"/>
              <a:gd name="connsiteX17" fmla="*/ 659737 w 912813"/>
              <a:gd name="connsiteY17" fmla="*/ 458639 h 660401"/>
              <a:gd name="connsiteX18" fmla="*/ 659737 w 912813"/>
              <a:gd name="connsiteY18" fmla="*/ 148417 h 660401"/>
              <a:gd name="connsiteX19" fmla="*/ 76215 w 912813"/>
              <a:gd name="connsiteY19" fmla="*/ 120650 h 660401"/>
              <a:gd name="connsiteX20" fmla="*/ 673086 w 912813"/>
              <a:gd name="connsiteY20" fmla="*/ 120650 h 660401"/>
              <a:gd name="connsiteX21" fmla="*/ 687388 w 912813"/>
              <a:gd name="connsiteY21" fmla="*/ 134055 h 660401"/>
              <a:gd name="connsiteX22" fmla="*/ 687388 w 912813"/>
              <a:gd name="connsiteY22" fmla="*/ 473001 h 660401"/>
              <a:gd name="connsiteX23" fmla="*/ 673086 w 912813"/>
              <a:gd name="connsiteY23" fmla="*/ 487363 h 660401"/>
              <a:gd name="connsiteX24" fmla="*/ 76215 w 912813"/>
              <a:gd name="connsiteY24" fmla="*/ 487363 h 660401"/>
              <a:gd name="connsiteX25" fmla="*/ 61913 w 912813"/>
              <a:gd name="connsiteY25" fmla="*/ 473001 h 660401"/>
              <a:gd name="connsiteX26" fmla="*/ 61913 w 912813"/>
              <a:gd name="connsiteY26" fmla="*/ 134055 h 660401"/>
              <a:gd name="connsiteX27" fmla="*/ 76215 w 912813"/>
              <a:gd name="connsiteY27" fmla="*/ 120650 h 660401"/>
              <a:gd name="connsiteX28" fmla="*/ 37132 w 912813"/>
              <a:gd name="connsiteY28" fmla="*/ 92415 h 660401"/>
              <a:gd name="connsiteX29" fmla="*/ 34275 w 912813"/>
              <a:gd name="connsiteY29" fmla="*/ 94321 h 660401"/>
              <a:gd name="connsiteX30" fmla="*/ 34275 w 912813"/>
              <a:gd name="connsiteY30" fmla="*/ 513692 h 660401"/>
              <a:gd name="connsiteX31" fmla="*/ 37132 w 912813"/>
              <a:gd name="connsiteY31" fmla="*/ 516551 h 660401"/>
              <a:gd name="connsiteX32" fmla="*/ 712168 w 912813"/>
              <a:gd name="connsiteY32" fmla="*/ 516551 h 660401"/>
              <a:gd name="connsiteX33" fmla="*/ 714073 w 912813"/>
              <a:gd name="connsiteY33" fmla="*/ 513692 h 660401"/>
              <a:gd name="connsiteX34" fmla="*/ 714073 w 912813"/>
              <a:gd name="connsiteY34" fmla="*/ 94321 h 660401"/>
              <a:gd name="connsiteX35" fmla="*/ 712168 w 912813"/>
              <a:gd name="connsiteY35" fmla="*/ 92415 h 660401"/>
              <a:gd name="connsiteX36" fmla="*/ 624560 w 912813"/>
              <a:gd name="connsiteY36" fmla="*/ 0 h 660401"/>
              <a:gd name="connsiteX37" fmla="*/ 894678 w 912813"/>
              <a:gd name="connsiteY37" fmla="*/ 0 h 660401"/>
              <a:gd name="connsiteX38" fmla="*/ 912813 w 912813"/>
              <a:gd name="connsiteY38" fmla="*/ 17205 h 660401"/>
              <a:gd name="connsiteX39" fmla="*/ 912813 w 912813"/>
              <a:gd name="connsiteY39" fmla="*/ 624145 h 660401"/>
              <a:gd name="connsiteX40" fmla="*/ 894678 w 912813"/>
              <a:gd name="connsiteY40" fmla="*/ 641350 h 660401"/>
              <a:gd name="connsiteX41" fmla="*/ 844965 w 912813"/>
              <a:gd name="connsiteY41" fmla="*/ 641350 h 660401"/>
              <a:gd name="connsiteX42" fmla="*/ 841463 w 912813"/>
              <a:gd name="connsiteY42" fmla="*/ 649621 h 660401"/>
              <a:gd name="connsiteX43" fmla="*/ 815501 w 912813"/>
              <a:gd name="connsiteY43" fmla="*/ 660401 h 660401"/>
              <a:gd name="connsiteX44" fmla="*/ 779463 w 912813"/>
              <a:gd name="connsiteY44" fmla="*/ 623579 h 660401"/>
              <a:gd name="connsiteX45" fmla="*/ 815501 w 912813"/>
              <a:gd name="connsiteY45" fmla="*/ 585788 h 660401"/>
              <a:gd name="connsiteX46" fmla="*/ 841463 w 912813"/>
              <a:gd name="connsiteY46" fmla="*/ 596689 h 660401"/>
              <a:gd name="connsiteX47" fmla="*/ 845274 w 912813"/>
              <a:gd name="connsiteY47" fmla="*/ 605985 h 660401"/>
              <a:gd name="connsiteX48" fmla="*/ 877497 w 912813"/>
              <a:gd name="connsiteY48" fmla="*/ 605985 h 660401"/>
              <a:gd name="connsiteX49" fmla="*/ 877497 w 912813"/>
              <a:gd name="connsiteY49" fmla="*/ 35365 h 660401"/>
              <a:gd name="connsiteX50" fmla="*/ 641741 w 912813"/>
              <a:gd name="connsiteY50" fmla="*/ 35365 h 660401"/>
              <a:gd name="connsiteX51" fmla="*/ 641741 w 912813"/>
              <a:gd name="connsiteY51" fmla="*/ 57150 h 660401"/>
              <a:gd name="connsiteX52" fmla="*/ 712168 w 912813"/>
              <a:gd name="connsiteY52" fmla="*/ 57150 h 660401"/>
              <a:gd name="connsiteX53" fmla="*/ 738232 w 912813"/>
              <a:gd name="connsiteY53" fmla="*/ 68230 h 660401"/>
              <a:gd name="connsiteX54" fmla="*/ 745653 w 912813"/>
              <a:gd name="connsiteY54" fmla="*/ 85725 h 660401"/>
              <a:gd name="connsiteX55" fmla="*/ 835060 w 912813"/>
              <a:gd name="connsiteY55" fmla="*/ 85725 h 660401"/>
              <a:gd name="connsiteX56" fmla="*/ 849313 w 912813"/>
              <a:gd name="connsiteY56" fmla="*/ 100012 h 660401"/>
              <a:gd name="connsiteX57" fmla="*/ 835060 w 912813"/>
              <a:gd name="connsiteY57" fmla="*/ 114300 h 660401"/>
              <a:gd name="connsiteX58" fmla="*/ 749300 w 912813"/>
              <a:gd name="connsiteY58" fmla="*/ 114300 h 660401"/>
              <a:gd name="connsiteX59" fmla="*/ 749300 w 912813"/>
              <a:gd name="connsiteY59" fmla="*/ 138113 h 660401"/>
              <a:gd name="connsiteX60" fmla="*/ 835060 w 912813"/>
              <a:gd name="connsiteY60" fmla="*/ 138113 h 660401"/>
              <a:gd name="connsiteX61" fmla="*/ 849313 w 912813"/>
              <a:gd name="connsiteY61" fmla="*/ 152400 h 660401"/>
              <a:gd name="connsiteX62" fmla="*/ 835060 w 912813"/>
              <a:gd name="connsiteY62" fmla="*/ 166688 h 660401"/>
              <a:gd name="connsiteX63" fmla="*/ 749300 w 912813"/>
              <a:gd name="connsiteY63" fmla="*/ 166688 h 660401"/>
              <a:gd name="connsiteX64" fmla="*/ 749300 w 912813"/>
              <a:gd name="connsiteY64" fmla="*/ 192088 h 660401"/>
              <a:gd name="connsiteX65" fmla="*/ 835060 w 912813"/>
              <a:gd name="connsiteY65" fmla="*/ 192088 h 660401"/>
              <a:gd name="connsiteX66" fmla="*/ 849313 w 912813"/>
              <a:gd name="connsiteY66" fmla="*/ 206375 h 660401"/>
              <a:gd name="connsiteX67" fmla="*/ 835060 w 912813"/>
              <a:gd name="connsiteY67" fmla="*/ 220663 h 660401"/>
              <a:gd name="connsiteX68" fmla="*/ 749300 w 912813"/>
              <a:gd name="connsiteY68" fmla="*/ 220663 h 660401"/>
              <a:gd name="connsiteX69" fmla="*/ 749300 w 912813"/>
              <a:gd name="connsiteY69" fmla="*/ 246063 h 660401"/>
              <a:gd name="connsiteX70" fmla="*/ 835060 w 912813"/>
              <a:gd name="connsiteY70" fmla="*/ 246063 h 660401"/>
              <a:gd name="connsiteX71" fmla="*/ 849313 w 912813"/>
              <a:gd name="connsiteY71" fmla="*/ 260350 h 660401"/>
              <a:gd name="connsiteX72" fmla="*/ 835060 w 912813"/>
              <a:gd name="connsiteY72" fmla="*/ 274638 h 660401"/>
              <a:gd name="connsiteX73" fmla="*/ 749300 w 912813"/>
              <a:gd name="connsiteY73" fmla="*/ 274638 h 660401"/>
              <a:gd name="connsiteX74" fmla="*/ 749300 w 912813"/>
              <a:gd name="connsiteY74" fmla="*/ 322876 h 660401"/>
              <a:gd name="connsiteX75" fmla="*/ 760221 w 912813"/>
              <a:gd name="connsiteY75" fmla="*/ 320675 h 660401"/>
              <a:gd name="connsiteX76" fmla="*/ 811213 w 912813"/>
              <a:gd name="connsiteY76" fmla="*/ 371787 h 660401"/>
              <a:gd name="connsiteX77" fmla="*/ 760221 w 912813"/>
              <a:gd name="connsiteY77" fmla="*/ 423863 h 660401"/>
              <a:gd name="connsiteX78" fmla="*/ 749300 w 912813"/>
              <a:gd name="connsiteY78" fmla="*/ 421478 h 660401"/>
              <a:gd name="connsiteX79" fmla="*/ 749300 w 912813"/>
              <a:gd name="connsiteY79" fmla="*/ 473075 h 660401"/>
              <a:gd name="connsiteX80" fmla="*/ 841376 w 912813"/>
              <a:gd name="connsiteY80" fmla="*/ 473075 h 660401"/>
              <a:gd name="connsiteX81" fmla="*/ 855663 w 912813"/>
              <a:gd name="connsiteY81" fmla="*/ 487411 h 660401"/>
              <a:gd name="connsiteX82" fmla="*/ 855663 w 912813"/>
              <a:gd name="connsiteY82" fmla="*/ 553358 h 660401"/>
              <a:gd name="connsiteX83" fmla="*/ 841376 w 912813"/>
              <a:gd name="connsiteY83" fmla="*/ 566738 h 660401"/>
              <a:gd name="connsiteX84" fmla="*/ 678498 w 912813"/>
              <a:gd name="connsiteY84" fmla="*/ 566738 h 660401"/>
              <a:gd name="connsiteX85" fmla="*/ 665163 w 912813"/>
              <a:gd name="connsiteY85" fmla="*/ 553358 h 660401"/>
              <a:gd name="connsiteX86" fmla="*/ 665163 w 912813"/>
              <a:gd name="connsiteY86" fmla="*/ 550863 h 660401"/>
              <a:gd name="connsiteX87" fmla="*/ 641667 w 912813"/>
              <a:gd name="connsiteY87" fmla="*/ 550863 h 660401"/>
              <a:gd name="connsiteX88" fmla="*/ 641667 w 912813"/>
              <a:gd name="connsiteY88" fmla="*/ 606108 h 660401"/>
              <a:gd name="connsiteX89" fmla="*/ 675538 w 912813"/>
              <a:gd name="connsiteY89" fmla="*/ 606108 h 660401"/>
              <a:gd name="connsiteX90" fmla="*/ 678795 w 912813"/>
              <a:gd name="connsiteY90" fmla="*/ 598065 h 660401"/>
              <a:gd name="connsiteX91" fmla="*/ 704057 w 912813"/>
              <a:gd name="connsiteY91" fmla="*/ 587375 h 660401"/>
              <a:gd name="connsiteX92" fmla="*/ 739776 w 912813"/>
              <a:gd name="connsiteY92" fmla="*/ 623888 h 660401"/>
              <a:gd name="connsiteX93" fmla="*/ 704057 w 912813"/>
              <a:gd name="connsiteY93" fmla="*/ 660400 h 660401"/>
              <a:gd name="connsiteX94" fmla="*/ 678795 w 912813"/>
              <a:gd name="connsiteY94" fmla="*/ 649711 h 660401"/>
              <a:gd name="connsiteX95" fmla="*/ 675410 w 912813"/>
              <a:gd name="connsiteY95" fmla="*/ 641350 h 660401"/>
              <a:gd name="connsiteX96" fmla="*/ 624522 w 912813"/>
              <a:gd name="connsiteY96" fmla="*/ 641350 h 660401"/>
              <a:gd name="connsiteX97" fmla="*/ 606425 w 912813"/>
              <a:gd name="connsiteY97" fmla="*/ 624205 h 660401"/>
              <a:gd name="connsiteX98" fmla="*/ 606425 w 912813"/>
              <a:gd name="connsiteY98" fmla="*/ 550863 h 660401"/>
              <a:gd name="connsiteX99" fmla="*/ 457200 w 912813"/>
              <a:gd name="connsiteY99" fmla="*/ 550863 h 660401"/>
              <a:gd name="connsiteX100" fmla="*/ 457200 w 912813"/>
              <a:gd name="connsiteY100" fmla="*/ 612775 h 660401"/>
              <a:gd name="connsiteX101" fmla="*/ 522572 w 912813"/>
              <a:gd name="connsiteY101" fmla="*/ 612775 h 660401"/>
              <a:gd name="connsiteX102" fmla="*/ 539750 w 912813"/>
              <a:gd name="connsiteY102" fmla="*/ 630238 h 660401"/>
              <a:gd name="connsiteX103" fmla="*/ 522572 w 912813"/>
              <a:gd name="connsiteY103" fmla="*/ 647700 h 660401"/>
              <a:gd name="connsiteX104" fmla="*/ 439265 w 912813"/>
              <a:gd name="connsiteY104" fmla="*/ 647700 h 660401"/>
              <a:gd name="connsiteX105" fmla="*/ 313853 w 912813"/>
              <a:gd name="connsiteY105" fmla="*/ 647700 h 660401"/>
              <a:gd name="connsiteX106" fmla="*/ 227682 w 912813"/>
              <a:gd name="connsiteY106" fmla="*/ 647700 h 660401"/>
              <a:gd name="connsiteX107" fmla="*/ 209550 w 912813"/>
              <a:gd name="connsiteY107" fmla="*/ 630238 h 660401"/>
              <a:gd name="connsiteX108" fmla="*/ 227682 w 912813"/>
              <a:gd name="connsiteY108" fmla="*/ 612775 h 660401"/>
              <a:gd name="connsiteX109" fmla="*/ 296863 w 912813"/>
              <a:gd name="connsiteY109" fmla="*/ 612775 h 660401"/>
              <a:gd name="connsiteX110" fmla="*/ 296863 w 912813"/>
              <a:gd name="connsiteY110" fmla="*/ 550863 h 660401"/>
              <a:gd name="connsiteX111" fmla="*/ 37132 w 912813"/>
              <a:gd name="connsiteY111" fmla="*/ 550863 h 660401"/>
              <a:gd name="connsiteX112" fmla="*/ 0 w 912813"/>
              <a:gd name="connsiteY112" fmla="*/ 513692 h 660401"/>
              <a:gd name="connsiteX113" fmla="*/ 0 w 912813"/>
              <a:gd name="connsiteY113" fmla="*/ 94321 h 660401"/>
              <a:gd name="connsiteX114" fmla="*/ 37132 w 912813"/>
              <a:gd name="connsiteY114" fmla="*/ 57150 h 660401"/>
              <a:gd name="connsiteX115" fmla="*/ 606425 w 912813"/>
              <a:gd name="connsiteY115" fmla="*/ 57150 h 660401"/>
              <a:gd name="connsiteX116" fmla="*/ 606425 w 912813"/>
              <a:gd name="connsiteY116" fmla="*/ 17205 h 660401"/>
              <a:gd name="connsiteX117" fmla="*/ 624560 w 912813"/>
              <a:gd name="connsiteY117" fmla="*/ 0 h 6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2813" h="660401">
                <a:moveTo>
                  <a:pt x="331788" y="550863"/>
                </a:moveTo>
                <a:lnTo>
                  <a:pt x="331788" y="612775"/>
                </a:lnTo>
                <a:lnTo>
                  <a:pt x="422275" y="612775"/>
                </a:lnTo>
                <a:lnTo>
                  <a:pt x="422275" y="550863"/>
                </a:lnTo>
                <a:close/>
                <a:moveTo>
                  <a:pt x="749300" y="500792"/>
                </a:moveTo>
                <a:lnTo>
                  <a:pt x="749300" y="513692"/>
                </a:lnTo>
                <a:lnTo>
                  <a:pt x="738700" y="539021"/>
                </a:lnTo>
                <a:lnTo>
                  <a:pt x="827088" y="539021"/>
                </a:lnTo>
                <a:lnTo>
                  <a:pt x="827088" y="500792"/>
                </a:lnTo>
                <a:close/>
                <a:moveTo>
                  <a:pt x="760221" y="348642"/>
                </a:moveTo>
                <a:lnTo>
                  <a:pt x="749300" y="353251"/>
                </a:lnTo>
                <a:lnTo>
                  <a:pt x="749300" y="390323"/>
                </a:lnTo>
                <a:lnTo>
                  <a:pt x="760221" y="394932"/>
                </a:lnTo>
                <a:cubicBezTo>
                  <a:pt x="772728" y="394932"/>
                  <a:pt x="783312" y="385288"/>
                  <a:pt x="783312" y="371787"/>
                </a:cubicBezTo>
                <a:cubicBezTo>
                  <a:pt x="783312" y="359250"/>
                  <a:pt x="772728" y="348642"/>
                  <a:pt x="760221" y="348642"/>
                </a:cubicBezTo>
                <a:close/>
                <a:moveTo>
                  <a:pt x="90517" y="148417"/>
                </a:moveTo>
                <a:lnTo>
                  <a:pt x="90517" y="458639"/>
                </a:lnTo>
                <a:lnTo>
                  <a:pt x="659737" y="458639"/>
                </a:lnTo>
                <a:lnTo>
                  <a:pt x="659737" y="148417"/>
                </a:lnTo>
                <a:close/>
                <a:moveTo>
                  <a:pt x="76215" y="120650"/>
                </a:moveTo>
                <a:lnTo>
                  <a:pt x="673086" y="120650"/>
                </a:lnTo>
                <a:cubicBezTo>
                  <a:pt x="680714" y="120650"/>
                  <a:pt x="687388" y="126395"/>
                  <a:pt x="687388" y="134055"/>
                </a:cubicBezTo>
                <a:lnTo>
                  <a:pt x="687388" y="473001"/>
                </a:lnTo>
                <a:cubicBezTo>
                  <a:pt x="687388" y="480661"/>
                  <a:pt x="680714" y="487363"/>
                  <a:pt x="673086" y="487363"/>
                </a:cubicBezTo>
                <a:lnTo>
                  <a:pt x="76215" y="487363"/>
                </a:lnTo>
                <a:cubicBezTo>
                  <a:pt x="68587" y="487363"/>
                  <a:pt x="61913" y="480661"/>
                  <a:pt x="61913" y="473001"/>
                </a:cubicBezTo>
                <a:lnTo>
                  <a:pt x="61913" y="134055"/>
                </a:lnTo>
                <a:cubicBezTo>
                  <a:pt x="61913" y="126395"/>
                  <a:pt x="68587" y="120650"/>
                  <a:pt x="76215" y="120650"/>
                </a:cubicBezTo>
                <a:close/>
                <a:moveTo>
                  <a:pt x="37132" y="92415"/>
                </a:moveTo>
                <a:cubicBezTo>
                  <a:pt x="35228" y="92415"/>
                  <a:pt x="34275" y="93368"/>
                  <a:pt x="34275" y="94321"/>
                </a:cubicBezTo>
                <a:lnTo>
                  <a:pt x="34275" y="513692"/>
                </a:lnTo>
                <a:cubicBezTo>
                  <a:pt x="34275" y="515598"/>
                  <a:pt x="35228" y="516551"/>
                  <a:pt x="37132" y="516551"/>
                </a:cubicBezTo>
                <a:lnTo>
                  <a:pt x="712168" y="516551"/>
                </a:lnTo>
                <a:cubicBezTo>
                  <a:pt x="713120" y="516551"/>
                  <a:pt x="714073" y="515598"/>
                  <a:pt x="714073" y="513692"/>
                </a:cubicBezTo>
                <a:lnTo>
                  <a:pt x="714073" y="94321"/>
                </a:lnTo>
                <a:cubicBezTo>
                  <a:pt x="714073" y="93368"/>
                  <a:pt x="713120" y="92415"/>
                  <a:pt x="712168" y="92415"/>
                </a:cubicBezTo>
                <a:close/>
                <a:moveTo>
                  <a:pt x="624560" y="0"/>
                </a:moveTo>
                <a:lnTo>
                  <a:pt x="894678" y="0"/>
                </a:lnTo>
                <a:cubicBezTo>
                  <a:pt x="905177" y="0"/>
                  <a:pt x="912813" y="7646"/>
                  <a:pt x="912813" y="17205"/>
                </a:cubicBezTo>
                <a:lnTo>
                  <a:pt x="912813" y="624145"/>
                </a:lnTo>
                <a:cubicBezTo>
                  <a:pt x="912813" y="633704"/>
                  <a:pt x="905177" y="641350"/>
                  <a:pt x="894678" y="641350"/>
                </a:cubicBezTo>
                <a:lnTo>
                  <a:pt x="844965" y="641350"/>
                </a:lnTo>
                <a:lnTo>
                  <a:pt x="841463" y="649621"/>
                </a:lnTo>
                <a:cubicBezTo>
                  <a:pt x="834706" y="656283"/>
                  <a:pt x="825459" y="660401"/>
                  <a:pt x="815501" y="660401"/>
                </a:cubicBezTo>
                <a:cubicBezTo>
                  <a:pt x="795585" y="660401"/>
                  <a:pt x="779463" y="643928"/>
                  <a:pt x="779463" y="623579"/>
                </a:cubicBezTo>
                <a:cubicBezTo>
                  <a:pt x="779463" y="602261"/>
                  <a:pt x="795585" y="585788"/>
                  <a:pt x="815501" y="585788"/>
                </a:cubicBezTo>
                <a:cubicBezTo>
                  <a:pt x="825459" y="585788"/>
                  <a:pt x="834706" y="589906"/>
                  <a:pt x="841463" y="596689"/>
                </a:cubicBezTo>
                <a:lnTo>
                  <a:pt x="845274" y="605985"/>
                </a:lnTo>
                <a:lnTo>
                  <a:pt x="877497" y="605985"/>
                </a:lnTo>
                <a:lnTo>
                  <a:pt x="877497" y="35365"/>
                </a:lnTo>
                <a:lnTo>
                  <a:pt x="641741" y="35365"/>
                </a:lnTo>
                <a:lnTo>
                  <a:pt x="641741" y="57150"/>
                </a:lnTo>
                <a:lnTo>
                  <a:pt x="712168" y="57150"/>
                </a:lnTo>
                <a:cubicBezTo>
                  <a:pt x="722165" y="57150"/>
                  <a:pt x="731448" y="61439"/>
                  <a:pt x="738232" y="68230"/>
                </a:cubicBezTo>
                <a:lnTo>
                  <a:pt x="745653" y="85725"/>
                </a:lnTo>
                <a:lnTo>
                  <a:pt x="835060" y="85725"/>
                </a:lnTo>
                <a:cubicBezTo>
                  <a:pt x="842662" y="85725"/>
                  <a:pt x="849313" y="92392"/>
                  <a:pt x="849313" y="100012"/>
                </a:cubicBezTo>
                <a:cubicBezTo>
                  <a:pt x="849313" y="107632"/>
                  <a:pt x="842662" y="114300"/>
                  <a:pt x="835060" y="114300"/>
                </a:cubicBezTo>
                <a:lnTo>
                  <a:pt x="749300" y="114300"/>
                </a:lnTo>
                <a:lnTo>
                  <a:pt x="749300" y="138113"/>
                </a:lnTo>
                <a:lnTo>
                  <a:pt x="835060" y="138113"/>
                </a:lnTo>
                <a:cubicBezTo>
                  <a:pt x="842662" y="138113"/>
                  <a:pt x="849313" y="144780"/>
                  <a:pt x="849313" y="152400"/>
                </a:cubicBezTo>
                <a:cubicBezTo>
                  <a:pt x="849313" y="160020"/>
                  <a:pt x="842662" y="166688"/>
                  <a:pt x="835060" y="166688"/>
                </a:cubicBezTo>
                <a:lnTo>
                  <a:pt x="749300" y="166688"/>
                </a:lnTo>
                <a:lnTo>
                  <a:pt x="749300" y="192088"/>
                </a:lnTo>
                <a:lnTo>
                  <a:pt x="835060" y="192088"/>
                </a:lnTo>
                <a:cubicBezTo>
                  <a:pt x="842662" y="192088"/>
                  <a:pt x="849313" y="198755"/>
                  <a:pt x="849313" y="206375"/>
                </a:cubicBezTo>
                <a:cubicBezTo>
                  <a:pt x="849313" y="213995"/>
                  <a:pt x="842662" y="220663"/>
                  <a:pt x="835060" y="220663"/>
                </a:cubicBezTo>
                <a:lnTo>
                  <a:pt x="749300" y="220663"/>
                </a:lnTo>
                <a:lnTo>
                  <a:pt x="749300" y="246063"/>
                </a:lnTo>
                <a:lnTo>
                  <a:pt x="835060" y="246063"/>
                </a:lnTo>
                <a:cubicBezTo>
                  <a:pt x="842662" y="246063"/>
                  <a:pt x="849313" y="252730"/>
                  <a:pt x="849313" y="260350"/>
                </a:cubicBezTo>
                <a:cubicBezTo>
                  <a:pt x="849313" y="267970"/>
                  <a:pt x="842662" y="274638"/>
                  <a:pt x="835060" y="274638"/>
                </a:cubicBezTo>
                <a:lnTo>
                  <a:pt x="749300" y="274638"/>
                </a:lnTo>
                <a:lnTo>
                  <a:pt x="749300" y="322876"/>
                </a:lnTo>
                <a:lnTo>
                  <a:pt x="760221" y="320675"/>
                </a:lnTo>
                <a:cubicBezTo>
                  <a:pt x="788122" y="320675"/>
                  <a:pt x="811213" y="343820"/>
                  <a:pt x="811213" y="371787"/>
                </a:cubicBezTo>
                <a:cubicBezTo>
                  <a:pt x="811213" y="400718"/>
                  <a:pt x="788122" y="423863"/>
                  <a:pt x="760221" y="423863"/>
                </a:cubicBezTo>
                <a:lnTo>
                  <a:pt x="749300" y="421478"/>
                </a:lnTo>
                <a:lnTo>
                  <a:pt x="749300" y="473075"/>
                </a:lnTo>
                <a:lnTo>
                  <a:pt x="841376" y="473075"/>
                </a:lnTo>
                <a:cubicBezTo>
                  <a:pt x="848996" y="473075"/>
                  <a:pt x="855663" y="478810"/>
                  <a:pt x="855663" y="487411"/>
                </a:cubicBezTo>
                <a:lnTo>
                  <a:pt x="855663" y="553358"/>
                </a:lnTo>
                <a:cubicBezTo>
                  <a:pt x="855663" y="561004"/>
                  <a:pt x="848996" y="566738"/>
                  <a:pt x="841376" y="566738"/>
                </a:cubicBezTo>
                <a:lnTo>
                  <a:pt x="678498" y="566738"/>
                </a:lnTo>
                <a:cubicBezTo>
                  <a:pt x="670878" y="566738"/>
                  <a:pt x="665163" y="561004"/>
                  <a:pt x="665163" y="553358"/>
                </a:cubicBezTo>
                <a:lnTo>
                  <a:pt x="665163" y="550863"/>
                </a:lnTo>
                <a:lnTo>
                  <a:pt x="641667" y="550863"/>
                </a:lnTo>
                <a:lnTo>
                  <a:pt x="641667" y="606108"/>
                </a:lnTo>
                <a:lnTo>
                  <a:pt x="675538" y="606108"/>
                </a:lnTo>
                <a:lnTo>
                  <a:pt x="678795" y="598065"/>
                </a:lnTo>
                <a:cubicBezTo>
                  <a:pt x="685258" y="591459"/>
                  <a:pt x="694187" y="587375"/>
                  <a:pt x="704057" y="587375"/>
                </a:cubicBezTo>
                <a:cubicBezTo>
                  <a:pt x="723797" y="587375"/>
                  <a:pt x="739776" y="603710"/>
                  <a:pt x="739776" y="623888"/>
                </a:cubicBezTo>
                <a:cubicBezTo>
                  <a:pt x="739776" y="644066"/>
                  <a:pt x="723797" y="660400"/>
                  <a:pt x="704057" y="660400"/>
                </a:cubicBezTo>
                <a:cubicBezTo>
                  <a:pt x="694187" y="660400"/>
                  <a:pt x="685258" y="656316"/>
                  <a:pt x="678795" y="649711"/>
                </a:cubicBezTo>
                <a:lnTo>
                  <a:pt x="675410" y="641350"/>
                </a:lnTo>
                <a:lnTo>
                  <a:pt x="624522" y="641350"/>
                </a:lnTo>
                <a:cubicBezTo>
                  <a:pt x="614997" y="641350"/>
                  <a:pt x="606425" y="633730"/>
                  <a:pt x="606425" y="624205"/>
                </a:cubicBezTo>
                <a:lnTo>
                  <a:pt x="606425" y="550863"/>
                </a:lnTo>
                <a:lnTo>
                  <a:pt x="457200" y="550863"/>
                </a:lnTo>
                <a:lnTo>
                  <a:pt x="457200" y="612775"/>
                </a:lnTo>
                <a:lnTo>
                  <a:pt x="522572" y="612775"/>
                </a:lnTo>
                <a:cubicBezTo>
                  <a:pt x="532115" y="612775"/>
                  <a:pt x="539750" y="620536"/>
                  <a:pt x="539750" y="630238"/>
                </a:cubicBezTo>
                <a:cubicBezTo>
                  <a:pt x="539750" y="639939"/>
                  <a:pt x="532115" y="647700"/>
                  <a:pt x="522572" y="647700"/>
                </a:cubicBezTo>
                <a:lnTo>
                  <a:pt x="439265" y="647700"/>
                </a:lnTo>
                <a:lnTo>
                  <a:pt x="313853" y="647700"/>
                </a:lnTo>
                <a:lnTo>
                  <a:pt x="227682" y="647700"/>
                </a:lnTo>
                <a:cubicBezTo>
                  <a:pt x="217185" y="647700"/>
                  <a:pt x="209550" y="639939"/>
                  <a:pt x="209550" y="630238"/>
                </a:cubicBezTo>
                <a:cubicBezTo>
                  <a:pt x="209550" y="620536"/>
                  <a:pt x="217185" y="612775"/>
                  <a:pt x="227682" y="612775"/>
                </a:cubicBezTo>
                <a:lnTo>
                  <a:pt x="296863" y="612775"/>
                </a:lnTo>
                <a:lnTo>
                  <a:pt x="296863" y="550863"/>
                </a:lnTo>
                <a:lnTo>
                  <a:pt x="37132" y="550863"/>
                </a:lnTo>
                <a:cubicBezTo>
                  <a:pt x="16186" y="550863"/>
                  <a:pt x="0" y="534660"/>
                  <a:pt x="0" y="513692"/>
                </a:cubicBezTo>
                <a:lnTo>
                  <a:pt x="0" y="94321"/>
                </a:lnTo>
                <a:cubicBezTo>
                  <a:pt x="0" y="74306"/>
                  <a:pt x="16186" y="57150"/>
                  <a:pt x="37132" y="57150"/>
                </a:cubicBezTo>
                <a:lnTo>
                  <a:pt x="606425" y="57150"/>
                </a:lnTo>
                <a:lnTo>
                  <a:pt x="606425" y="17205"/>
                </a:lnTo>
                <a:cubicBezTo>
                  <a:pt x="606425" y="7646"/>
                  <a:pt x="615015" y="0"/>
                  <a:pt x="62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4762906-2289-4b8a-a15e-16a5f2e139c7">
            <a:extLst>
              <a:ext uri="{FF2B5EF4-FFF2-40B4-BE49-F238E27FC236}">
                <a16:creationId xmlns:a16="http://schemas.microsoft.com/office/drawing/2014/main" id="{CE498138-960B-4714-A85F-B058CFC9CA81}"/>
              </a:ext>
            </a:extLst>
          </p:cNvPr>
          <p:cNvSpPr>
            <a:spLocks noChangeAspect="1"/>
          </p:cNvSpPr>
          <p:nvPr/>
        </p:nvSpPr>
        <p:spPr>
          <a:xfrm>
            <a:off x="5843318" y="2526666"/>
            <a:ext cx="508907" cy="902334"/>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sp>
        <p:nvSpPr>
          <p:cNvPr id="10" name="4a5bd232-5839-4307-bac8-54bb488bd9c3">
            <a:extLst>
              <a:ext uri="{FF2B5EF4-FFF2-40B4-BE49-F238E27FC236}">
                <a16:creationId xmlns:a16="http://schemas.microsoft.com/office/drawing/2014/main" id="{C193ED0C-7A5A-4568-84BC-3A7A5B5C971D}"/>
              </a:ext>
            </a:extLst>
          </p:cNvPr>
          <p:cNvSpPr>
            <a:spLocks noChangeAspect="1"/>
          </p:cNvSpPr>
          <p:nvPr/>
        </p:nvSpPr>
        <p:spPr>
          <a:xfrm>
            <a:off x="2550913" y="4308193"/>
            <a:ext cx="803281" cy="962800"/>
          </a:xfrm>
          <a:custGeom>
            <a:avLst/>
            <a:gdLst>
              <a:gd name="connsiteX0" fmla="*/ 505062 w 685801"/>
              <a:gd name="connsiteY0" fmla="*/ 352833 h 821994"/>
              <a:gd name="connsiteX1" fmla="*/ 385978 w 685801"/>
              <a:gd name="connsiteY1" fmla="*/ 409622 h 821994"/>
              <a:gd name="connsiteX2" fmla="*/ 385978 w 685801"/>
              <a:gd name="connsiteY2" fmla="*/ 601167 h 821994"/>
              <a:gd name="connsiteX3" fmla="*/ 604624 w 685801"/>
              <a:gd name="connsiteY3" fmla="*/ 497213 h 821994"/>
              <a:gd name="connsiteX4" fmla="*/ 604624 w 685801"/>
              <a:gd name="connsiteY4" fmla="*/ 373046 h 821994"/>
              <a:gd name="connsiteX5" fmla="*/ 562651 w 685801"/>
              <a:gd name="connsiteY5" fmla="*/ 392297 h 821994"/>
              <a:gd name="connsiteX6" fmla="*/ 542153 w 685801"/>
              <a:gd name="connsiteY6" fmla="*/ 389409 h 821994"/>
              <a:gd name="connsiteX7" fmla="*/ 89310 w 685801"/>
              <a:gd name="connsiteY7" fmla="*/ 306394 h 821994"/>
              <a:gd name="connsiteX8" fmla="*/ 208987 w 685801"/>
              <a:gd name="connsiteY8" fmla="*/ 335281 h 821994"/>
              <a:gd name="connsiteX9" fmla="*/ 218717 w 685801"/>
              <a:gd name="connsiteY9" fmla="*/ 352614 h 821994"/>
              <a:gd name="connsiteX10" fmla="*/ 205095 w 685801"/>
              <a:gd name="connsiteY10" fmla="*/ 363206 h 821994"/>
              <a:gd name="connsiteX11" fmla="*/ 202176 w 685801"/>
              <a:gd name="connsiteY11" fmla="*/ 363206 h 821994"/>
              <a:gd name="connsiteX12" fmla="*/ 82499 w 685801"/>
              <a:gd name="connsiteY12" fmla="*/ 333356 h 821994"/>
              <a:gd name="connsiteX13" fmla="*/ 71796 w 685801"/>
              <a:gd name="connsiteY13" fmla="*/ 316023 h 821994"/>
              <a:gd name="connsiteX14" fmla="*/ 89310 w 685801"/>
              <a:gd name="connsiteY14" fmla="*/ 306394 h 821994"/>
              <a:gd name="connsiteX15" fmla="*/ 550815 w 685801"/>
              <a:gd name="connsiteY15" fmla="*/ 278342 h 821994"/>
              <a:gd name="connsiteX16" fmla="*/ 431480 w 685801"/>
              <a:gd name="connsiteY16" fmla="*/ 335305 h 821994"/>
              <a:gd name="connsiteX17" fmla="*/ 431480 w 685801"/>
              <a:gd name="connsiteY17" fmla="*/ 349179 h 821994"/>
              <a:gd name="connsiteX18" fmla="*/ 501157 w 685801"/>
              <a:gd name="connsiteY18" fmla="*/ 316256 h 821994"/>
              <a:gd name="connsiteX19" fmla="*/ 521655 w 685801"/>
              <a:gd name="connsiteY19" fmla="*/ 319144 h 821994"/>
              <a:gd name="connsiteX20" fmla="*/ 557771 w 685801"/>
              <a:gd name="connsiteY20" fmla="*/ 355720 h 821994"/>
              <a:gd name="connsiteX21" fmla="*/ 614385 w 685801"/>
              <a:gd name="connsiteY21" fmla="*/ 328769 h 821994"/>
              <a:gd name="connsiteX22" fmla="*/ 631954 w 685801"/>
              <a:gd name="connsiteY22" fmla="*/ 329732 h 821994"/>
              <a:gd name="connsiteX23" fmla="*/ 639763 w 685801"/>
              <a:gd name="connsiteY23" fmla="*/ 344170 h 821994"/>
              <a:gd name="connsiteX24" fmla="*/ 639763 w 685801"/>
              <a:gd name="connsiteY24" fmla="*/ 428021 h 821994"/>
              <a:gd name="connsiteX25" fmla="*/ 649609 w 685801"/>
              <a:gd name="connsiteY25" fmla="*/ 423162 h 821994"/>
              <a:gd name="connsiteX26" fmla="*/ 649609 w 685801"/>
              <a:gd name="connsiteY26" fmla="*/ 297652 h 821994"/>
              <a:gd name="connsiteX27" fmla="*/ 607548 w 685801"/>
              <a:gd name="connsiteY27" fmla="*/ 317926 h 821994"/>
              <a:gd name="connsiteX28" fmla="*/ 587007 w 685801"/>
              <a:gd name="connsiteY28" fmla="*/ 315030 h 821994"/>
              <a:gd name="connsiteX29" fmla="*/ 35052 w 685801"/>
              <a:gd name="connsiteY29" fmla="*/ 241356 h 821994"/>
              <a:gd name="connsiteX30" fmla="*/ 35052 w 685801"/>
              <a:gd name="connsiteY30" fmla="*/ 726605 h 821994"/>
              <a:gd name="connsiteX31" fmla="*/ 257048 w 685801"/>
              <a:gd name="connsiteY31" fmla="*/ 781526 h 821994"/>
              <a:gd name="connsiteX32" fmla="*/ 257048 w 685801"/>
              <a:gd name="connsiteY32" fmla="*/ 750812 h 821994"/>
              <a:gd name="connsiteX33" fmla="*/ 89498 w 685801"/>
              <a:gd name="connsiteY33" fmla="*/ 708426 h 821994"/>
              <a:gd name="connsiteX34" fmla="*/ 79739 w 685801"/>
              <a:gd name="connsiteY34" fmla="*/ 690841 h 821994"/>
              <a:gd name="connsiteX35" fmla="*/ 97304 w 685801"/>
              <a:gd name="connsiteY35" fmla="*/ 681072 h 821994"/>
              <a:gd name="connsiteX36" fmla="*/ 257048 w 685801"/>
              <a:gd name="connsiteY36" fmla="*/ 721702 h 821994"/>
              <a:gd name="connsiteX37" fmla="*/ 257048 w 685801"/>
              <a:gd name="connsiteY37" fmla="*/ 702577 h 821994"/>
              <a:gd name="connsiteX38" fmla="*/ 89498 w 685801"/>
              <a:gd name="connsiteY38" fmla="*/ 660191 h 821994"/>
              <a:gd name="connsiteX39" fmla="*/ 79739 w 685801"/>
              <a:gd name="connsiteY39" fmla="*/ 642606 h 821994"/>
              <a:gd name="connsiteX40" fmla="*/ 97304 w 685801"/>
              <a:gd name="connsiteY40" fmla="*/ 631860 h 821994"/>
              <a:gd name="connsiteX41" fmla="*/ 257048 w 685801"/>
              <a:gd name="connsiteY41" fmla="*/ 672490 h 821994"/>
              <a:gd name="connsiteX42" fmla="*/ 257048 w 685801"/>
              <a:gd name="connsiteY42" fmla="*/ 652482 h 821994"/>
              <a:gd name="connsiteX43" fmla="*/ 89498 w 685801"/>
              <a:gd name="connsiteY43" fmla="*/ 610978 h 821994"/>
              <a:gd name="connsiteX44" fmla="*/ 79739 w 685801"/>
              <a:gd name="connsiteY44" fmla="*/ 593760 h 821994"/>
              <a:gd name="connsiteX45" fmla="*/ 97304 w 685801"/>
              <a:gd name="connsiteY45" fmla="*/ 584194 h 821994"/>
              <a:gd name="connsiteX46" fmla="*/ 257048 w 685801"/>
              <a:gd name="connsiteY46" fmla="*/ 623978 h 821994"/>
              <a:gd name="connsiteX47" fmla="*/ 257048 w 685801"/>
              <a:gd name="connsiteY47" fmla="*/ 604226 h 821994"/>
              <a:gd name="connsiteX48" fmla="*/ 89498 w 685801"/>
              <a:gd name="connsiteY48" fmla="*/ 562722 h 821994"/>
              <a:gd name="connsiteX49" fmla="*/ 79739 w 685801"/>
              <a:gd name="connsiteY49" fmla="*/ 545504 h 821994"/>
              <a:gd name="connsiteX50" fmla="*/ 97304 w 685801"/>
              <a:gd name="connsiteY50" fmla="*/ 534981 h 821994"/>
              <a:gd name="connsiteX51" fmla="*/ 257048 w 685801"/>
              <a:gd name="connsiteY51" fmla="*/ 574765 h 821994"/>
              <a:gd name="connsiteX52" fmla="*/ 257048 w 685801"/>
              <a:gd name="connsiteY52" fmla="*/ 296258 h 821994"/>
              <a:gd name="connsiteX53" fmla="*/ 35052 w 685801"/>
              <a:gd name="connsiteY53" fmla="*/ 170130 h 821994"/>
              <a:gd name="connsiteX54" fmla="*/ 35052 w 685801"/>
              <a:gd name="connsiteY54" fmla="*/ 211664 h 821994"/>
              <a:gd name="connsiteX55" fmla="*/ 257048 w 685801"/>
              <a:gd name="connsiteY55" fmla="*/ 266566 h 821994"/>
              <a:gd name="connsiteX56" fmla="*/ 257048 w 685801"/>
              <a:gd name="connsiteY56" fmla="*/ 224962 h 821994"/>
              <a:gd name="connsiteX57" fmla="*/ 306558 w 685801"/>
              <a:gd name="connsiteY57" fmla="*/ 35357 h 821994"/>
              <a:gd name="connsiteX58" fmla="*/ 72509 w 685801"/>
              <a:gd name="connsiteY58" fmla="*/ 141859 h 821994"/>
              <a:gd name="connsiteX59" fmla="*/ 272503 w 685801"/>
              <a:gd name="connsiteY59" fmla="*/ 191336 h 821994"/>
              <a:gd name="connsiteX60" fmla="*/ 500804 w 685801"/>
              <a:gd name="connsiteY60" fmla="*/ 88132 h 821994"/>
              <a:gd name="connsiteX61" fmla="*/ 309487 w 685801"/>
              <a:gd name="connsiteY61" fmla="*/ 633 h 821994"/>
              <a:gd name="connsiteX62" fmla="*/ 559420 w 685801"/>
              <a:gd name="connsiteY62" fmla="*/ 67187 h 821994"/>
              <a:gd name="connsiteX63" fmla="*/ 560443 w 685801"/>
              <a:gd name="connsiteY63" fmla="*/ 68432 h 821994"/>
              <a:gd name="connsiteX64" fmla="*/ 563691 w 685801"/>
              <a:gd name="connsiteY64" fmla="*/ 68610 h 821994"/>
              <a:gd name="connsiteX65" fmla="*/ 569633 w 685801"/>
              <a:gd name="connsiteY65" fmla="*/ 79606 h 821994"/>
              <a:gd name="connsiteX66" fmla="*/ 572112 w 685801"/>
              <a:gd name="connsiteY66" fmla="*/ 82620 h 821994"/>
              <a:gd name="connsiteX67" fmla="*/ 571500 w 685801"/>
              <a:gd name="connsiteY67" fmla="*/ 83609 h 821994"/>
              <a:gd name="connsiteX68" fmla="*/ 571500 w 685801"/>
              <a:gd name="connsiteY68" fmla="*/ 248663 h 821994"/>
              <a:gd name="connsiteX69" fmla="*/ 603636 w 685801"/>
              <a:gd name="connsiteY69" fmla="*/ 281239 h 821994"/>
              <a:gd name="connsiteX70" fmla="*/ 660369 w 685801"/>
              <a:gd name="connsiteY70" fmla="*/ 254206 h 821994"/>
              <a:gd name="connsiteX71" fmla="*/ 676998 w 685801"/>
              <a:gd name="connsiteY71" fmla="*/ 255171 h 821994"/>
              <a:gd name="connsiteX72" fmla="*/ 685801 w 685801"/>
              <a:gd name="connsiteY72" fmla="*/ 269653 h 821994"/>
              <a:gd name="connsiteX73" fmla="*/ 685801 w 685801"/>
              <a:gd name="connsiteY73" fmla="*/ 434747 h 821994"/>
              <a:gd name="connsiteX74" fmla="*/ 676020 w 685801"/>
              <a:gd name="connsiteY74" fmla="*/ 450195 h 821994"/>
              <a:gd name="connsiteX75" fmla="*/ 639763 w 685801"/>
              <a:gd name="connsiteY75" fmla="*/ 467707 h 821994"/>
              <a:gd name="connsiteX76" fmla="*/ 639763 w 685801"/>
              <a:gd name="connsiteY76" fmla="*/ 508764 h 821994"/>
              <a:gd name="connsiteX77" fmla="*/ 630002 w 685801"/>
              <a:gd name="connsiteY77" fmla="*/ 524164 h 821994"/>
              <a:gd name="connsiteX78" fmla="*/ 571500 w 685801"/>
              <a:gd name="connsiteY78" fmla="*/ 552121 h 821994"/>
              <a:gd name="connsiteX79" fmla="*/ 571500 w 685801"/>
              <a:gd name="connsiteY79" fmla="*/ 649082 h 821994"/>
              <a:gd name="connsiteX80" fmla="*/ 562727 w 685801"/>
              <a:gd name="connsiteY80" fmla="*/ 664455 h 821994"/>
              <a:gd name="connsiteX81" fmla="*/ 517515 w 685801"/>
              <a:gd name="connsiteY81" fmla="*/ 689413 h 821994"/>
              <a:gd name="connsiteX82" fmla="*/ 517525 w 685801"/>
              <a:gd name="connsiteY82" fmla="*/ 689438 h 821994"/>
              <a:gd name="connsiteX83" fmla="*/ 481013 w 685801"/>
              <a:gd name="connsiteY83" fmla="*/ 726744 h 821994"/>
              <a:gd name="connsiteX84" fmla="*/ 444500 w 685801"/>
              <a:gd name="connsiteY84" fmla="*/ 689438 h 821994"/>
              <a:gd name="connsiteX85" fmla="*/ 481013 w 685801"/>
              <a:gd name="connsiteY85" fmla="*/ 652131 h 821994"/>
              <a:gd name="connsiteX86" fmla="*/ 498431 w 685801"/>
              <a:gd name="connsiteY86" fmla="*/ 659498 h 821994"/>
              <a:gd name="connsiteX87" fmla="*/ 536408 w 685801"/>
              <a:gd name="connsiteY87" fmla="*/ 638512 h 821994"/>
              <a:gd name="connsiteX88" fmla="*/ 536408 w 685801"/>
              <a:gd name="connsiteY88" fmla="*/ 568891 h 821994"/>
              <a:gd name="connsiteX89" fmla="*/ 376217 w 685801"/>
              <a:gd name="connsiteY89" fmla="*/ 645444 h 821994"/>
              <a:gd name="connsiteX90" fmla="*/ 368408 w 685801"/>
              <a:gd name="connsiteY90" fmla="*/ 647369 h 821994"/>
              <a:gd name="connsiteX91" fmla="*/ 358647 w 685801"/>
              <a:gd name="connsiteY91" fmla="*/ 644481 h 821994"/>
              <a:gd name="connsiteX92" fmla="*/ 350838 w 685801"/>
              <a:gd name="connsiteY92" fmla="*/ 629081 h 821994"/>
              <a:gd name="connsiteX93" fmla="*/ 350838 w 685801"/>
              <a:gd name="connsiteY93" fmla="*/ 399034 h 821994"/>
              <a:gd name="connsiteX94" fmla="*/ 360599 w 685801"/>
              <a:gd name="connsiteY94" fmla="*/ 382671 h 821994"/>
              <a:gd name="connsiteX95" fmla="*/ 395288 w 685801"/>
              <a:gd name="connsiteY95" fmla="*/ 366280 h 821994"/>
              <a:gd name="connsiteX96" fmla="*/ 395288 w 685801"/>
              <a:gd name="connsiteY96" fmla="*/ 324685 h 821994"/>
              <a:gd name="connsiteX97" fmla="*/ 406048 w 685801"/>
              <a:gd name="connsiteY97" fmla="*/ 308272 h 821994"/>
              <a:gd name="connsiteX98" fmla="*/ 535382 w 685801"/>
              <a:gd name="connsiteY98" fmla="*/ 247104 h 821994"/>
              <a:gd name="connsiteX99" fmla="*/ 535382 w 685801"/>
              <a:gd name="connsiteY99" fmla="*/ 111875 h 821994"/>
              <a:gd name="connsiteX100" fmla="*/ 292317 w 685801"/>
              <a:gd name="connsiteY100" fmla="*/ 223098 h 821994"/>
              <a:gd name="connsiteX101" fmla="*/ 292317 w 685801"/>
              <a:gd name="connsiteY101" fmla="*/ 773824 h 821994"/>
              <a:gd name="connsiteX102" fmla="*/ 338403 w 685801"/>
              <a:gd name="connsiteY102" fmla="*/ 747994 h 821994"/>
              <a:gd name="connsiteX103" fmla="*/ 348828 w 685801"/>
              <a:gd name="connsiteY103" fmla="*/ 721769 h 821994"/>
              <a:gd name="connsiteX104" fmla="*/ 374651 w 685801"/>
              <a:gd name="connsiteY104" fmla="*/ 710868 h 821994"/>
              <a:gd name="connsiteX105" fmla="*/ 411163 w 685801"/>
              <a:gd name="connsiteY105" fmla="*/ 748659 h 821994"/>
              <a:gd name="connsiteX106" fmla="*/ 374651 w 685801"/>
              <a:gd name="connsiteY106" fmla="*/ 785481 h 821994"/>
              <a:gd name="connsiteX107" fmla="*/ 357039 w 685801"/>
              <a:gd name="connsiteY107" fmla="*/ 778129 h 821994"/>
              <a:gd name="connsiteX108" fmla="*/ 285293 w 685801"/>
              <a:gd name="connsiteY108" fmla="*/ 818122 h 821994"/>
              <a:gd name="connsiteX109" fmla="*/ 285284 w 685801"/>
              <a:gd name="connsiteY109" fmla="*/ 818140 h 821994"/>
              <a:gd name="connsiteX110" fmla="*/ 285218 w 685801"/>
              <a:gd name="connsiteY110" fmla="*/ 818164 h 821994"/>
              <a:gd name="connsiteX111" fmla="*/ 283532 w 685801"/>
              <a:gd name="connsiteY111" fmla="*/ 819104 h 821994"/>
              <a:gd name="connsiteX112" fmla="*/ 274746 w 685801"/>
              <a:gd name="connsiteY112" fmla="*/ 821994 h 821994"/>
              <a:gd name="connsiteX113" fmla="*/ 274656 w 685801"/>
              <a:gd name="connsiteY113" fmla="*/ 821965 h 821994"/>
              <a:gd name="connsiteX114" fmla="*/ 274574 w 685801"/>
              <a:gd name="connsiteY114" fmla="*/ 821994 h 821994"/>
              <a:gd name="connsiteX115" fmla="*/ 269706 w 685801"/>
              <a:gd name="connsiteY115" fmla="*/ 821031 h 821994"/>
              <a:gd name="connsiteX116" fmla="*/ 12658 w 685801"/>
              <a:gd name="connsiteY116" fmla="*/ 757438 h 821994"/>
              <a:gd name="connsiteX117" fmla="*/ 0 w 685801"/>
              <a:gd name="connsiteY117" fmla="*/ 740094 h 821994"/>
              <a:gd name="connsiteX118" fmla="*/ 0 w 685801"/>
              <a:gd name="connsiteY118" fmla="*/ 149174 h 821994"/>
              <a:gd name="connsiteX119" fmla="*/ 0 w 685801"/>
              <a:gd name="connsiteY119" fmla="*/ 146563 h 821994"/>
              <a:gd name="connsiteX120" fmla="*/ 6816 w 685801"/>
              <a:gd name="connsiteY120" fmla="*/ 133074 h 821994"/>
              <a:gd name="connsiteX121" fmla="*/ 8865 w 685801"/>
              <a:gd name="connsiteY121" fmla="*/ 132533 h 821994"/>
              <a:gd name="connsiteX122" fmla="*/ 9763 w 685801"/>
              <a:gd name="connsiteY122" fmla="*/ 130848 h 821994"/>
              <a:gd name="connsiteX123" fmla="*/ 296795 w 685801"/>
              <a:gd name="connsiteY123" fmla="*/ 1597 h 821994"/>
              <a:gd name="connsiteX124" fmla="*/ 309487 w 685801"/>
              <a:gd name="connsiteY124" fmla="*/ 633 h 82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85801" h="821994">
                <a:moveTo>
                  <a:pt x="505062" y="352833"/>
                </a:moveTo>
                <a:lnTo>
                  <a:pt x="385978" y="409622"/>
                </a:lnTo>
                <a:lnTo>
                  <a:pt x="385978" y="601167"/>
                </a:lnTo>
                <a:lnTo>
                  <a:pt x="604624" y="497213"/>
                </a:lnTo>
                <a:lnTo>
                  <a:pt x="604624" y="373046"/>
                </a:lnTo>
                <a:lnTo>
                  <a:pt x="562651" y="392297"/>
                </a:lnTo>
                <a:cubicBezTo>
                  <a:pt x="555819" y="396147"/>
                  <a:pt x="547034" y="394222"/>
                  <a:pt x="542153" y="389409"/>
                </a:cubicBezTo>
                <a:close/>
                <a:moveTo>
                  <a:pt x="89310" y="306394"/>
                </a:moveTo>
                <a:lnTo>
                  <a:pt x="208987" y="335281"/>
                </a:lnTo>
                <a:cubicBezTo>
                  <a:pt x="216771" y="337207"/>
                  <a:pt x="220663" y="344911"/>
                  <a:pt x="218717" y="352614"/>
                </a:cubicBezTo>
                <a:cubicBezTo>
                  <a:pt x="217744" y="359354"/>
                  <a:pt x="211906" y="363206"/>
                  <a:pt x="205095" y="363206"/>
                </a:cubicBezTo>
                <a:cubicBezTo>
                  <a:pt x="204122" y="363206"/>
                  <a:pt x="203149" y="363206"/>
                  <a:pt x="202176" y="363206"/>
                </a:cubicBezTo>
                <a:lnTo>
                  <a:pt x="82499" y="333356"/>
                </a:lnTo>
                <a:cubicBezTo>
                  <a:pt x="74715" y="331430"/>
                  <a:pt x="69850" y="323726"/>
                  <a:pt x="71796" y="316023"/>
                </a:cubicBezTo>
                <a:cubicBezTo>
                  <a:pt x="73742" y="309283"/>
                  <a:pt x="81526" y="304468"/>
                  <a:pt x="89310" y="306394"/>
                </a:cubicBezTo>
                <a:close/>
                <a:moveTo>
                  <a:pt x="550815" y="278342"/>
                </a:moveTo>
                <a:lnTo>
                  <a:pt x="431480" y="335305"/>
                </a:lnTo>
                <a:lnTo>
                  <a:pt x="431480" y="349179"/>
                </a:lnTo>
                <a:lnTo>
                  <a:pt x="501157" y="316256"/>
                </a:lnTo>
                <a:cubicBezTo>
                  <a:pt x="507990" y="312406"/>
                  <a:pt x="516775" y="314331"/>
                  <a:pt x="521655" y="319144"/>
                </a:cubicBezTo>
                <a:lnTo>
                  <a:pt x="557771" y="355720"/>
                </a:lnTo>
                <a:lnTo>
                  <a:pt x="614385" y="328769"/>
                </a:lnTo>
                <a:cubicBezTo>
                  <a:pt x="620241" y="325882"/>
                  <a:pt x="626098" y="326844"/>
                  <a:pt x="631954" y="329732"/>
                </a:cubicBezTo>
                <a:cubicBezTo>
                  <a:pt x="636835" y="332619"/>
                  <a:pt x="639763" y="338395"/>
                  <a:pt x="639763" y="344170"/>
                </a:cubicBezTo>
                <a:lnTo>
                  <a:pt x="639763" y="428021"/>
                </a:lnTo>
                <a:lnTo>
                  <a:pt x="649609" y="423162"/>
                </a:lnTo>
                <a:lnTo>
                  <a:pt x="649609" y="297652"/>
                </a:lnTo>
                <a:lnTo>
                  <a:pt x="607548" y="317926"/>
                </a:lnTo>
                <a:cubicBezTo>
                  <a:pt x="600701" y="321788"/>
                  <a:pt x="592876" y="319857"/>
                  <a:pt x="587007" y="315030"/>
                </a:cubicBezTo>
                <a:close/>
                <a:moveTo>
                  <a:pt x="35052" y="241356"/>
                </a:moveTo>
                <a:lnTo>
                  <a:pt x="35052" y="726605"/>
                </a:lnTo>
                <a:lnTo>
                  <a:pt x="257048" y="781526"/>
                </a:lnTo>
                <a:lnTo>
                  <a:pt x="257048" y="750812"/>
                </a:lnTo>
                <a:lnTo>
                  <a:pt x="89498" y="708426"/>
                </a:lnTo>
                <a:cubicBezTo>
                  <a:pt x="82667" y="706472"/>
                  <a:pt x="77788" y="698657"/>
                  <a:pt x="79739" y="690841"/>
                </a:cubicBezTo>
                <a:cubicBezTo>
                  <a:pt x="81691" y="683026"/>
                  <a:pt x="89498" y="679118"/>
                  <a:pt x="97304" y="681072"/>
                </a:cubicBezTo>
                <a:lnTo>
                  <a:pt x="257048" y="721702"/>
                </a:lnTo>
                <a:lnTo>
                  <a:pt x="257048" y="702577"/>
                </a:lnTo>
                <a:lnTo>
                  <a:pt x="89498" y="660191"/>
                </a:lnTo>
                <a:cubicBezTo>
                  <a:pt x="82667" y="658237"/>
                  <a:pt x="77788" y="650421"/>
                  <a:pt x="79739" y="642606"/>
                </a:cubicBezTo>
                <a:cubicBezTo>
                  <a:pt x="81691" y="634791"/>
                  <a:pt x="89498" y="629906"/>
                  <a:pt x="97304" y="631860"/>
                </a:cubicBezTo>
                <a:lnTo>
                  <a:pt x="257048" y="672490"/>
                </a:lnTo>
                <a:lnTo>
                  <a:pt x="257048" y="652482"/>
                </a:lnTo>
                <a:lnTo>
                  <a:pt x="89498" y="610978"/>
                </a:lnTo>
                <a:cubicBezTo>
                  <a:pt x="82667" y="609065"/>
                  <a:pt x="77788" y="601413"/>
                  <a:pt x="79739" y="593760"/>
                </a:cubicBezTo>
                <a:cubicBezTo>
                  <a:pt x="81691" y="586107"/>
                  <a:pt x="89498" y="582281"/>
                  <a:pt x="97304" y="584194"/>
                </a:cubicBezTo>
                <a:lnTo>
                  <a:pt x="257048" y="623978"/>
                </a:lnTo>
                <a:lnTo>
                  <a:pt x="257048" y="604226"/>
                </a:lnTo>
                <a:lnTo>
                  <a:pt x="89498" y="562722"/>
                </a:lnTo>
                <a:cubicBezTo>
                  <a:pt x="82667" y="560809"/>
                  <a:pt x="77788" y="553156"/>
                  <a:pt x="79739" y="545504"/>
                </a:cubicBezTo>
                <a:cubicBezTo>
                  <a:pt x="81691" y="537851"/>
                  <a:pt x="89498" y="533068"/>
                  <a:pt x="97304" y="534981"/>
                </a:cubicBezTo>
                <a:lnTo>
                  <a:pt x="257048" y="574765"/>
                </a:lnTo>
                <a:lnTo>
                  <a:pt x="257048" y="296258"/>
                </a:lnTo>
                <a:close/>
                <a:moveTo>
                  <a:pt x="35052" y="170130"/>
                </a:moveTo>
                <a:lnTo>
                  <a:pt x="35052" y="211664"/>
                </a:lnTo>
                <a:lnTo>
                  <a:pt x="257048" y="266566"/>
                </a:lnTo>
                <a:lnTo>
                  <a:pt x="257048" y="224962"/>
                </a:lnTo>
                <a:close/>
                <a:moveTo>
                  <a:pt x="306558" y="35357"/>
                </a:moveTo>
                <a:lnTo>
                  <a:pt x="72509" y="141859"/>
                </a:lnTo>
                <a:lnTo>
                  <a:pt x="272503" y="191336"/>
                </a:lnTo>
                <a:lnTo>
                  <a:pt x="500804" y="88132"/>
                </a:lnTo>
                <a:close/>
                <a:moveTo>
                  <a:pt x="309487" y="633"/>
                </a:moveTo>
                <a:lnTo>
                  <a:pt x="559420" y="67187"/>
                </a:lnTo>
                <a:lnTo>
                  <a:pt x="560443" y="68432"/>
                </a:lnTo>
                <a:lnTo>
                  <a:pt x="563691" y="68610"/>
                </a:lnTo>
                <a:lnTo>
                  <a:pt x="569633" y="79606"/>
                </a:lnTo>
                <a:lnTo>
                  <a:pt x="572112" y="82620"/>
                </a:lnTo>
                <a:lnTo>
                  <a:pt x="571500" y="83609"/>
                </a:lnTo>
                <a:lnTo>
                  <a:pt x="571500" y="248663"/>
                </a:lnTo>
                <a:lnTo>
                  <a:pt x="603636" y="281239"/>
                </a:lnTo>
                <a:lnTo>
                  <a:pt x="660369" y="254206"/>
                </a:lnTo>
                <a:cubicBezTo>
                  <a:pt x="665260" y="251310"/>
                  <a:pt x="672107" y="251310"/>
                  <a:pt x="676998" y="255171"/>
                </a:cubicBezTo>
                <a:cubicBezTo>
                  <a:pt x="682867" y="258068"/>
                  <a:pt x="685801" y="263861"/>
                  <a:pt x="685801" y="269653"/>
                </a:cubicBezTo>
                <a:lnTo>
                  <a:pt x="685801" y="434747"/>
                </a:lnTo>
                <a:cubicBezTo>
                  <a:pt x="685801" y="441505"/>
                  <a:pt x="681889" y="447298"/>
                  <a:pt x="676020" y="450195"/>
                </a:cubicBezTo>
                <a:lnTo>
                  <a:pt x="639763" y="467707"/>
                </a:lnTo>
                <a:lnTo>
                  <a:pt x="639763" y="508764"/>
                </a:lnTo>
                <a:cubicBezTo>
                  <a:pt x="639763" y="515501"/>
                  <a:pt x="635859" y="521277"/>
                  <a:pt x="630002" y="524164"/>
                </a:cubicBezTo>
                <a:lnTo>
                  <a:pt x="571500" y="552121"/>
                </a:lnTo>
                <a:lnTo>
                  <a:pt x="571500" y="649082"/>
                </a:lnTo>
                <a:cubicBezTo>
                  <a:pt x="571500" y="655808"/>
                  <a:pt x="568576" y="661573"/>
                  <a:pt x="562727" y="664455"/>
                </a:cubicBezTo>
                <a:lnTo>
                  <a:pt x="517515" y="689413"/>
                </a:lnTo>
                <a:lnTo>
                  <a:pt x="517525" y="689438"/>
                </a:lnTo>
                <a:cubicBezTo>
                  <a:pt x="517525" y="710054"/>
                  <a:pt x="501191" y="726744"/>
                  <a:pt x="481013" y="726744"/>
                </a:cubicBezTo>
                <a:cubicBezTo>
                  <a:pt x="460835" y="726744"/>
                  <a:pt x="444500" y="710054"/>
                  <a:pt x="444500" y="689438"/>
                </a:cubicBezTo>
                <a:cubicBezTo>
                  <a:pt x="444500" y="668821"/>
                  <a:pt x="460835" y="652131"/>
                  <a:pt x="481013" y="652131"/>
                </a:cubicBezTo>
                <a:lnTo>
                  <a:pt x="498431" y="659498"/>
                </a:lnTo>
                <a:lnTo>
                  <a:pt x="536408" y="638512"/>
                </a:lnTo>
                <a:lnTo>
                  <a:pt x="536408" y="568891"/>
                </a:lnTo>
                <a:lnTo>
                  <a:pt x="376217" y="645444"/>
                </a:lnTo>
                <a:cubicBezTo>
                  <a:pt x="374264" y="646407"/>
                  <a:pt x="371336" y="647369"/>
                  <a:pt x="368408" y="647369"/>
                </a:cubicBezTo>
                <a:cubicBezTo>
                  <a:pt x="365480" y="647369"/>
                  <a:pt x="361575" y="646407"/>
                  <a:pt x="358647" y="644481"/>
                </a:cubicBezTo>
                <a:cubicBezTo>
                  <a:pt x="353766" y="641594"/>
                  <a:pt x="350838" y="635819"/>
                  <a:pt x="350838" y="629081"/>
                </a:cubicBezTo>
                <a:lnTo>
                  <a:pt x="350838" y="399034"/>
                </a:lnTo>
                <a:cubicBezTo>
                  <a:pt x="350838" y="392297"/>
                  <a:pt x="354743" y="385559"/>
                  <a:pt x="360599" y="382671"/>
                </a:cubicBezTo>
                <a:lnTo>
                  <a:pt x="395288" y="366280"/>
                </a:lnTo>
                <a:lnTo>
                  <a:pt x="395288" y="324685"/>
                </a:lnTo>
                <a:cubicBezTo>
                  <a:pt x="395288" y="316961"/>
                  <a:pt x="399201" y="311168"/>
                  <a:pt x="406048" y="308272"/>
                </a:cubicBezTo>
                <a:lnTo>
                  <a:pt x="535382" y="247104"/>
                </a:lnTo>
                <a:lnTo>
                  <a:pt x="535382" y="111875"/>
                </a:lnTo>
                <a:lnTo>
                  <a:pt x="292317" y="223098"/>
                </a:lnTo>
                <a:lnTo>
                  <a:pt x="292317" y="773824"/>
                </a:lnTo>
                <a:lnTo>
                  <a:pt x="338403" y="747994"/>
                </a:lnTo>
                <a:lnTo>
                  <a:pt x="348828" y="721769"/>
                </a:lnTo>
                <a:cubicBezTo>
                  <a:pt x="355434" y="714986"/>
                  <a:pt x="364562" y="710868"/>
                  <a:pt x="374651" y="710868"/>
                </a:cubicBezTo>
                <a:cubicBezTo>
                  <a:pt x="394829" y="710868"/>
                  <a:pt x="411163" y="727341"/>
                  <a:pt x="411163" y="748659"/>
                </a:cubicBezTo>
                <a:cubicBezTo>
                  <a:pt x="411163" y="769008"/>
                  <a:pt x="394829" y="785481"/>
                  <a:pt x="374651" y="785481"/>
                </a:cubicBezTo>
                <a:lnTo>
                  <a:pt x="357039" y="778129"/>
                </a:lnTo>
                <a:lnTo>
                  <a:pt x="285293" y="818122"/>
                </a:lnTo>
                <a:lnTo>
                  <a:pt x="285284" y="818140"/>
                </a:lnTo>
                <a:lnTo>
                  <a:pt x="285218" y="818164"/>
                </a:lnTo>
                <a:lnTo>
                  <a:pt x="283532" y="819104"/>
                </a:lnTo>
                <a:cubicBezTo>
                  <a:pt x="280603" y="821031"/>
                  <a:pt x="277675" y="821994"/>
                  <a:pt x="274746" y="821994"/>
                </a:cubicBezTo>
                <a:lnTo>
                  <a:pt x="274656" y="821965"/>
                </a:lnTo>
                <a:lnTo>
                  <a:pt x="274574" y="821994"/>
                </a:lnTo>
                <a:cubicBezTo>
                  <a:pt x="272627" y="821994"/>
                  <a:pt x="271653" y="821031"/>
                  <a:pt x="269706" y="821031"/>
                </a:cubicBezTo>
                <a:lnTo>
                  <a:pt x="12658" y="757438"/>
                </a:lnTo>
                <a:cubicBezTo>
                  <a:pt x="4868" y="755511"/>
                  <a:pt x="0" y="748766"/>
                  <a:pt x="0" y="740094"/>
                </a:cubicBezTo>
                <a:lnTo>
                  <a:pt x="0" y="149174"/>
                </a:lnTo>
                <a:lnTo>
                  <a:pt x="0" y="146563"/>
                </a:lnTo>
                <a:cubicBezTo>
                  <a:pt x="0" y="140782"/>
                  <a:pt x="1947" y="135964"/>
                  <a:pt x="6816" y="133074"/>
                </a:cubicBezTo>
                <a:lnTo>
                  <a:pt x="8865" y="132533"/>
                </a:lnTo>
                <a:lnTo>
                  <a:pt x="9763" y="130848"/>
                </a:lnTo>
                <a:lnTo>
                  <a:pt x="296795" y="1597"/>
                </a:lnTo>
                <a:cubicBezTo>
                  <a:pt x="300700" y="-332"/>
                  <a:pt x="305582" y="-332"/>
                  <a:pt x="309487" y="6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sp>
        <p:nvSpPr>
          <p:cNvPr id="11" name="a4762906-2289-4b8a-a15e-16a5f2e139c7">
            <a:extLst>
              <a:ext uri="{FF2B5EF4-FFF2-40B4-BE49-F238E27FC236}">
                <a16:creationId xmlns:a16="http://schemas.microsoft.com/office/drawing/2014/main" id="{5C880850-72A6-422B-A1A6-1ECF027EB3DB}"/>
              </a:ext>
            </a:extLst>
          </p:cNvPr>
          <p:cNvSpPr>
            <a:spLocks noChangeAspect="1"/>
          </p:cNvSpPr>
          <p:nvPr/>
        </p:nvSpPr>
        <p:spPr>
          <a:xfrm>
            <a:off x="8538898" y="4125768"/>
            <a:ext cx="508907" cy="902334"/>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cxnSp>
        <p:nvCxnSpPr>
          <p:cNvPr id="13" name="直接箭头连接符 12">
            <a:extLst>
              <a:ext uri="{FF2B5EF4-FFF2-40B4-BE49-F238E27FC236}">
                <a16:creationId xmlns:a16="http://schemas.microsoft.com/office/drawing/2014/main" id="{7BD43AF6-8FBD-437B-B608-BBA848C48D97}"/>
              </a:ext>
            </a:extLst>
          </p:cNvPr>
          <p:cNvCxnSpPr>
            <a:cxnSpLocks/>
            <a:stCxn id="4" idx="104"/>
            <a:endCxn id="24" idx="0"/>
          </p:cNvCxnSpPr>
          <p:nvPr/>
        </p:nvCxnSpPr>
        <p:spPr>
          <a:xfrm flipH="1">
            <a:off x="2893736" y="1889018"/>
            <a:ext cx="1568058" cy="1946033"/>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78945B35-C0DE-4155-A6EF-054121827393}"/>
              </a:ext>
            </a:extLst>
          </p:cNvPr>
          <p:cNvCxnSpPr/>
          <p:nvPr/>
        </p:nvCxnSpPr>
        <p:spPr>
          <a:xfrm>
            <a:off x="3357561" y="4986343"/>
            <a:ext cx="5131329" cy="0"/>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云形 15">
            <a:extLst>
              <a:ext uri="{FF2B5EF4-FFF2-40B4-BE49-F238E27FC236}">
                <a16:creationId xmlns:a16="http://schemas.microsoft.com/office/drawing/2014/main" id="{BF180347-8F69-48F6-A982-26D332483091}"/>
              </a:ext>
            </a:extLst>
          </p:cNvPr>
          <p:cNvSpPr/>
          <p:nvPr/>
        </p:nvSpPr>
        <p:spPr>
          <a:xfrm>
            <a:off x="5457825" y="4629156"/>
            <a:ext cx="1035844" cy="7429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CIFS</a:t>
            </a:r>
            <a:endParaRPr lang="zh-CN" altLang="en-US" dirty="0"/>
          </a:p>
        </p:txBody>
      </p:sp>
      <p:cxnSp>
        <p:nvCxnSpPr>
          <p:cNvPr id="18" name="直接箭头连接符 17">
            <a:extLst>
              <a:ext uri="{FF2B5EF4-FFF2-40B4-BE49-F238E27FC236}">
                <a16:creationId xmlns:a16="http://schemas.microsoft.com/office/drawing/2014/main" id="{2A8C7021-AD1C-4B29-AE60-A28B4B8C2C77}"/>
              </a:ext>
            </a:extLst>
          </p:cNvPr>
          <p:cNvCxnSpPr>
            <a:cxnSpLocks/>
            <a:stCxn id="10" idx="72"/>
            <a:endCxn id="8" idx="114"/>
          </p:cNvCxnSpPr>
          <p:nvPr/>
        </p:nvCxnSpPr>
        <p:spPr>
          <a:xfrm flipV="1">
            <a:off x="3354194" y="3331826"/>
            <a:ext cx="2489124" cy="1292211"/>
          </a:xfrm>
          <a:prstGeom prst="straightConnector1">
            <a:avLst/>
          </a:prstGeom>
          <a:ln w="25400">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43CE547-FFFC-4450-916D-5C4FAB617586}"/>
              </a:ext>
            </a:extLst>
          </p:cNvPr>
          <p:cNvCxnSpPr>
            <a:stCxn id="8" idx="93"/>
            <a:endCxn id="11" idx="114"/>
          </p:cNvCxnSpPr>
          <p:nvPr/>
        </p:nvCxnSpPr>
        <p:spPr>
          <a:xfrm>
            <a:off x="6352225" y="3331826"/>
            <a:ext cx="2186673" cy="1599102"/>
          </a:xfrm>
          <a:prstGeom prst="straightConnector1">
            <a:avLst/>
          </a:prstGeom>
          <a:ln w="25400">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5DDF483-9C53-4863-8BBF-8517D123D917}"/>
              </a:ext>
            </a:extLst>
          </p:cNvPr>
          <p:cNvSpPr txBox="1"/>
          <p:nvPr/>
        </p:nvSpPr>
        <p:spPr>
          <a:xfrm>
            <a:off x="3378991" y="4664870"/>
            <a:ext cx="962745" cy="276999"/>
          </a:xfrm>
          <a:prstGeom prst="rect">
            <a:avLst/>
          </a:prstGeom>
          <a:solidFill>
            <a:srgbClr val="DBEEF3"/>
          </a:solidFill>
        </p:spPr>
        <p:txBody>
          <a:bodyPr wrap="square" rtlCol="0">
            <a:spAutoFit/>
          </a:bodyPr>
          <a:lstStyle/>
          <a:p>
            <a:r>
              <a:rPr lang="en-US" altLang="zh-CN" sz="1200" dirty="0">
                <a:latin typeface="+mn-lt"/>
              </a:rPr>
              <a:t>CIFS share</a:t>
            </a:r>
            <a:endParaRPr lang="zh-CN" altLang="en-US" sz="1200" dirty="0">
              <a:latin typeface="+mn-lt"/>
            </a:endParaRPr>
          </a:p>
        </p:txBody>
      </p:sp>
      <p:sp>
        <p:nvSpPr>
          <p:cNvPr id="24" name="文本框 23">
            <a:extLst>
              <a:ext uri="{FF2B5EF4-FFF2-40B4-BE49-F238E27FC236}">
                <a16:creationId xmlns:a16="http://schemas.microsoft.com/office/drawing/2014/main" id="{AE86A3D1-C86B-4DDC-83B4-EAF16A99C97E}"/>
              </a:ext>
            </a:extLst>
          </p:cNvPr>
          <p:cNvSpPr txBox="1"/>
          <p:nvPr/>
        </p:nvSpPr>
        <p:spPr>
          <a:xfrm>
            <a:off x="2324867" y="3835051"/>
            <a:ext cx="1137737" cy="461665"/>
          </a:xfrm>
          <a:prstGeom prst="rect">
            <a:avLst/>
          </a:prstGeom>
          <a:solidFill>
            <a:srgbClr val="DBEEF3"/>
          </a:solidFill>
        </p:spPr>
        <p:txBody>
          <a:bodyPr wrap="square" rtlCol="0">
            <a:spAutoFit/>
          </a:bodyPr>
          <a:lstStyle/>
          <a:p>
            <a:r>
              <a:rPr lang="en-US" altLang="zh-CN" sz="1200" dirty="0">
                <a:latin typeface="+mn-lt"/>
              </a:rPr>
              <a:t>Management network port</a:t>
            </a:r>
            <a:endParaRPr lang="zh-CN" altLang="en-US" sz="1200" dirty="0">
              <a:latin typeface="+mn-lt"/>
            </a:endParaRPr>
          </a:p>
        </p:txBody>
      </p:sp>
      <p:sp>
        <p:nvSpPr>
          <p:cNvPr id="26" name="文本框 25">
            <a:extLst>
              <a:ext uri="{FF2B5EF4-FFF2-40B4-BE49-F238E27FC236}">
                <a16:creationId xmlns:a16="http://schemas.microsoft.com/office/drawing/2014/main" id="{42E3CBD1-8C96-4636-8E62-CF87034D2264}"/>
              </a:ext>
            </a:extLst>
          </p:cNvPr>
          <p:cNvSpPr txBox="1"/>
          <p:nvPr/>
        </p:nvSpPr>
        <p:spPr>
          <a:xfrm>
            <a:off x="2171700" y="5293513"/>
            <a:ext cx="1578769" cy="461665"/>
          </a:xfrm>
          <a:prstGeom prst="rect">
            <a:avLst/>
          </a:prstGeom>
          <a:noFill/>
        </p:spPr>
        <p:txBody>
          <a:bodyPr wrap="square" rtlCol="0">
            <a:spAutoFit/>
          </a:bodyPr>
          <a:lstStyle/>
          <a:p>
            <a:r>
              <a:rPr lang="en-US" altLang="zh-CN" sz="1200" dirty="0">
                <a:latin typeface="+mn-lt"/>
              </a:rPr>
              <a:t>Storage system </a:t>
            </a:r>
            <a:r>
              <a:rPr lang="zh-CN" altLang="en-US" sz="1200" dirty="0">
                <a:latin typeface="+mn-lt"/>
              </a:rPr>
              <a:t>（</a:t>
            </a:r>
            <a:r>
              <a:rPr lang="en-US" altLang="zh-CN" sz="1200" dirty="0">
                <a:latin typeface="+mn-lt"/>
              </a:rPr>
              <a:t>AD domain client</a:t>
            </a:r>
            <a:r>
              <a:rPr lang="zh-CN" altLang="en-US" sz="1200" dirty="0">
                <a:latin typeface="+mn-lt"/>
              </a:rPr>
              <a:t>）</a:t>
            </a:r>
          </a:p>
        </p:txBody>
      </p:sp>
      <p:sp>
        <p:nvSpPr>
          <p:cNvPr id="27" name="文本框 26">
            <a:extLst>
              <a:ext uri="{FF2B5EF4-FFF2-40B4-BE49-F238E27FC236}">
                <a16:creationId xmlns:a16="http://schemas.microsoft.com/office/drawing/2014/main" id="{E4A30A17-7E82-4B45-B1DC-790DFF7D8E4F}"/>
              </a:ext>
            </a:extLst>
          </p:cNvPr>
          <p:cNvSpPr txBox="1"/>
          <p:nvPr/>
        </p:nvSpPr>
        <p:spPr>
          <a:xfrm>
            <a:off x="5181728" y="3590998"/>
            <a:ext cx="1697700" cy="276999"/>
          </a:xfrm>
          <a:prstGeom prst="rect">
            <a:avLst/>
          </a:prstGeom>
          <a:noFill/>
        </p:spPr>
        <p:txBody>
          <a:bodyPr wrap="square" rtlCol="0">
            <a:spAutoFit/>
          </a:bodyPr>
          <a:lstStyle/>
          <a:p>
            <a:r>
              <a:rPr lang="en-US" altLang="zh-CN" sz="1200" dirty="0">
                <a:latin typeface="+mn-lt"/>
              </a:rPr>
              <a:t>AD domain controller</a:t>
            </a:r>
            <a:endParaRPr lang="zh-CN" altLang="en-US" sz="1200" dirty="0">
              <a:latin typeface="+mn-lt"/>
            </a:endParaRPr>
          </a:p>
        </p:txBody>
      </p:sp>
      <p:sp>
        <p:nvSpPr>
          <p:cNvPr id="28" name="文本框 27">
            <a:extLst>
              <a:ext uri="{FF2B5EF4-FFF2-40B4-BE49-F238E27FC236}">
                <a16:creationId xmlns:a16="http://schemas.microsoft.com/office/drawing/2014/main" id="{F69F0DD4-8769-4A66-9CAA-E4B3F3FF19D5}"/>
              </a:ext>
            </a:extLst>
          </p:cNvPr>
          <p:cNvSpPr txBox="1"/>
          <p:nvPr/>
        </p:nvSpPr>
        <p:spPr>
          <a:xfrm>
            <a:off x="6336238" y="2541357"/>
            <a:ext cx="2152651" cy="461665"/>
          </a:xfrm>
          <a:prstGeom prst="rect">
            <a:avLst/>
          </a:prstGeom>
          <a:noFill/>
        </p:spPr>
        <p:txBody>
          <a:bodyPr wrap="square" rtlCol="0">
            <a:spAutoFit/>
          </a:bodyPr>
          <a:lstStyle/>
          <a:p>
            <a:r>
              <a:rPr lang="en-US" altLang="zh-CN" sz="1200" dirty="0">
                <a:latin typeface="+mn-lt"/>
              </a:rPr>
              <a:t>User identity authentication management</a:t>
            </a:r>
            <a:endParaRPr lang="zh-CN" altLang="en-US" sz="1200" dirty="0">
              <a:latin typeface="+mn-lt"/>
            </a:endParaRPr>
          </a:p>
        </p:txBody>
      </p:sp>
      <p:sp>
        <p:nvSpPr>
          <p:cNvPr id="29" name="文本框 28">
            <a:extLst>
              <a:ext uri="{FF2B5EF4-FFF2-40B4-BE49-F238E27FC236}">
                <a16:creationId xmlns:a16="http://schemas.microsoft.com/office/drawing/2014/main" id="{F716A811-4F66-4072-BBA7-42FA054443CE}"/>
              </a:ext>
            </a:extLst>
          </p:cNvPr>
          <p:cNvSpPr txBox="1"/>
          <p:nvPr/>
        </p:nvSpPr>
        <p:spPr>
          <a:xfrm>
            <a:off x="8137385" y="5081820"/>
            <a:ext cx="1342374" cy="276999"/>
          </a:xfrm>
          <a:prstGeom prst="rect">
            <a:avLst/>
          </a:prstGeom>
          <a:noFill/>
        </p:spPr>
        <p:txBody>
          <a:bodyPr wrap="square" rtlCol="0">
            <a:spAutoFit/>
          </a:bodyPr>
          <a:lstStyle/>
          <a:p>
            <a:r>
              <a:rPr lang="en-US" altLang="zh-CN" sz="1200" dirty="0">
                <a:latin typeface="+mn-lt"/>
              </a:rPr>
              <a:t>Windows client</a:t>
            </a:r>
            <a:endParaRPr lang="zh-CN" altLang="en-US" sz="1200" dirty="0">
              <a:latin typeface="+mn-lt"/>
            </a:endParaRPr>
          </a:p>
        </p:txBody>
      </p:sp>
      <p:sp>
        <p:nvSpPr>
          <p:cNvPr id="30" name="文本框 29">
            <a:extLst>
              <a:ext uri="{FF2B5EF4-FFF2-40B4-BE49-F238E27FC236}">
                <a16:creationId xmlns:a16="http://schemas.microsoft.com/office/drawing/2014/main" id="{3543051C-E65C-406B-83FE-C797370D0696}"/>
              </a:ext>
            </a:extLst>
          </p:cNvPr>
          <p:cNvSpPr txBox="1"/>
          <p:nvPr/>
        </p:nvSpPr>
        <p:spPr>
          <a:xfrm>
            <a:off x="4857210" y="1665277"/>
            <a:ext cx="1201269" cy="461665"/>
          </a:xfrm>
          <a:prstGeom prst="rect">
            <a:avLst/>
          </a:prstGeom>
          <a:noFill/>
        </p:spPr>
        <p:txBody>
          <a:bodyPr wrap="square" rtlCol="0">
            <a:spAutoFit/>
          </a:bodyPr>
          <a:lstStyle/>
          <a:p>
            <a:r>
              <a:rPr lang="en-US" altLang="zh-CN" sz="1200" dirty="0">
                <a:latin typeface="+mn-lt"/>
              </a:rPr>
              <a:t>Maintenance terminal</a:t>
            </a:r>
            <a:endParaRPr lang="zh-CN" altLang="en-US" sz="1200" dirty="0">
              <a:latin typeface="+mn-lt"/>
            </a:endParaRPr>
          </a:p>
        </p:txBody>
      </p:sp>
      <p:cxnSp>
        <p:nvCxnSpPr>
          <p:cNvPr id="32" name="直接箭头连接符 31">
            <a:extLst>
              <a:ext uri="{FF2B5EF4-FFF2-40B4-BE49-F238E27FC236}">
                <a16:creationId xmlns:a16="http://schemas.microsoft.com/office/drawing/2014/main" id="{0B730CA0-CCF7-49FD-BC33-294549A781B5}"/>
              </a:ext>
            </a:extLst>
          </p:cNvPr>
          <p:cNvCxnSpPr/>
          <p:nvPr/>
        </p:nvCxnSpPr>
        <p:spPr>
          <a:xfrm>
            <a:off x="7115175" y="5643563"/>
            <a:ext cx="600075" cy="0"/>
          </a:xfrm>
          <a:prstGeom prst="straightConnector1">
            <a:avLst/>
          </a:prstGeom>
          <a:ln w="25400">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A1813478-9352-41BC-BCBC-8144CEFE862E}"/>
              </a:ext>
            </a:extLst>
          </p:cNvPr>
          <p:cNvCxnSpPr/>
          <p:nvPr/>
        </p:nvCxnSpPr>
        <p:spPr>
          <a:xfrm>
            <a:off x="7117556" y="5867403"/>
            <a:ext cx="600075" cy="0"/>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43C2DD05-8245-4AE1-A46C-86F63407AECB}"/>
              </a:ext>
            </a:extLst>
          </p:cNvPr>
          <p:cNvSpPr txBox="1"/>
          <p:nvPr/>
        </p:nvSpPr>
        <p:spPr>
          <a:xfrm>
            <a:off x="7817702" y="5709476"/>
            <a:ext cx="1342374" cy="276999"/>
          </a:xfrm>
          <a:prstGeom prst="rect">
            <a:avLst/>
          </a:prstGeom>
          <a:noFill/>
        </p:spPr>
        <p:txBody>
          <a:bodyPr wrap="square" rtlCol="0">
            <a:spAutoFit/>
          </a:bodyPr>
          <a:lstStyle/>
          <a:p>
            <a:r>
              <a:rPr lang="en-US" altLang="zh-CN" sz="1200" dirty="0">
                <a:latin typeface="+mn-lt"/>
              </a:rPr>
              <a:t>Data flow</a:t>
            </a:r>
            <a:endParaRPr lang="zh-CN" altLang="en-US" sz="1200" dirty="0">
              <a:latin typeface="+mn-lt"/>
            </a:endParaRPr>
          </a:p>
        </p:txBody>
      </p:sp>
      <p:sp>
        <p:nvSpPr>
          <p:cNvPr id="37" name="文本框 36">
            <a:extLst>
              <a:ext uri="{FF2B5EF4-FFF2-40B4-BE49-F238E27FC236}">
                <a16:creationId xmlns:a16="http://schemas.microsoft.com/office/drawing/2014/main" id="{4F61D6BF-D4E2-4243-8FFE-C82904906D91}"/>
              </a:ext>
            </a:extLst>
          </p:cNvPr>
          <p:cNvSpPr txBox="1"/>
          <p:nvPr/>
        </p:nvSpPr>
        <p:spPr>
          <a:xfrm>
            <a:off x="7817702" y="5464120"/>
            <a:ext cx="1578769" cy="276999"/>
          </a:xfrm>
          <a:prstGeom prst="rect">
            <a:avLst/>
          </a:prstGeom>
          <a:noFill/>
        </p:spPr>
        <p:txBody>
          <a:bodyPr wrap="square" rtlCol="0">
            <a:spAutoFit/>
          </a:bodyPr>
          <a:lstStyle/>
          <a:p>
            <a:r>
              <a:rPr lang="en-US" altLang="zh-CN" sz="1200" dirty="0">
                <a:latin typeface="+mn-lt"/>
              </a:rPr>
              <a:t>Authentication flow</a:t>
            </a:r>
            <a:endParaRPr lang="zh-CN" altLang="en-US" sz="1200" dirty="0">
              <a:latin typeface="+mn-lt"/>
            </a:endParaRPr>
          </a:p>
        </p:txBody>
      </p:sp>
    </p:spTree>
    <p:custDataLst>
      <p:tags r:id="rId1"/>
    </p:custDataLst>
    <p:extLst>
      <p:ext uri="{BB962C8B-B14F-4D97-AF65-F5344CB8AC3E}">
        <p14:creationId xmlns:p14="http://schemas.microsoft.com/office/powerpoint/2010/main" val="3749596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NFS Protocol</a:t>
            </a:r>
            <a:endParaRPr lang="en-US" altLang="zh-CN" dirty="0">
              <a:latin typeface="Huawei Sans" panose="020C0503030203020204" pitchFamily="34" charset="0"/>
              <a:sym typeface="+mn-lt"/>
            </a:endParaRPr>
          </a:p>
        </p:txBody>
      </p:sp>
      <p:sp>
        <p:nvSpPr>
          <p:cNvPr id="5" name="文本占位符 4"/>
          <p:cNvSpPr>
            <a:spLocks noGrp="1"/>
          </p:cNvSpPr>
          <p:nvPr>
            <p:ph type="body" sz="quarter" idx="10"/>
          </p:nvPr>
        </p:nvSpPr>
        <p:spPr>
          <a:xfrm>
            <a:off x="455612" y="1052514"/>
            <a:ext cx="11293476" cy="3376607"/>
          </a:xfrm>
        </p:spPr>
        <p:txBody>
          <a:bodyPr wrap="square">
            <a:noAutofit/>
          </a:bodyPr>
          <a:lstStyle/>
          <a:p>
            <a:pPr>
              <a:spcBef>
                <a:spcPts val="0"/>
              </a:spcBef>
            </a:pPr>
            <a:r>
              <a:rPr lang="en-US" u="none" dirty="0">
                <a:latin typeface="Huawei Sans" panose="020C0503030203020204" pitchFamily="34" charset="0"/>
              </a:rPr>
              <a:t>NFS, or Network File System, </a:t>
            </a:r>
            <a:r>
              <a:rPr lang="en-US" dirty="0"/>
              <a:t>is a </a:t>
            </a:r>
            <a:r>
              <a:rPr lang="en-US" u="none" dirty="0">
                <a:latin typeface="Huawei Sans" panose="020C0503030203020204" pitchFamily="34" charset="0"/>
              </a:rPr>
              <a:t>protocol defined by the IETF and widely used in the Linux/Unix environment.</a:t>
            </a:r>
            <a:endParaRPr lang="en-US" altLang="zh-CN" dirty="0">
              <a:latin typeface="Huawei Sans" panose="020C0503030203020204" pitchFamily="34" charset="0"/>
              <a:sym typeface="+mn-lt"/>
            </a:endParaRPr>
          </a:p>
          <a:p>
            <a:pPr>
              <a:spcBef>
                <a:spcPts val="0"/>
              </a:spcBef>
            </a:pPr>
            <a:r>
              <a:rPr lang="en-US" u="none" dirty="0">
                <a:latin typeface="Huawei Sans" panose="020C0503030203020204" pitchFamily="34" charset="0"/>
              </a:rPr>
              <a:t>NFS works based on the client/server architecture. A server provides clients with file system access, whereas clients access shared file systems. The NFS feature enables clients running a variety of operating systems to share files over a network. It applies to a wide range of network environments, including the non-domain environment, LDAP domain environment, and NIS domain environment.</a:t>
            </a:r>
            <a:endParaRPr lang="en-US" altLang="zh-CN" dirty="0">
              <a:latin typeface="Huawei Sans" panose="020C0503030203020204" pitchFamily="34" charset="0"/>
              <a:sym typeface="+mn-lt"/>
            </a:endParaRPr>
          </a:p>
          <a:p>
            <a:pPr>
              <a:spcBef>
                <a:spcPts val="0"/>
              </a:spcBef>
            </a:pPr>
            <a:endParaRPr lang="en-US" altLang="zh-CN" dirty="0">
              <a:latin typeface="Huawei Sans" panose="020C0503030203020204" pitchFamily="34" charset="0"/>
              <a:sym typeface="+mn-lt"/>
            </a:endParaRPr>
          </a:p>
        </p:txBody>
      </p:sp>
      <p:grpSp>
        <p:nvGrpSpPr>
          <p:cNvPr id="6" name="组合 5"/>
          <p:cNvGrpSpPr/>
          <p:nvPr/>
        </p:nvGrpSpPr>
        <p:grpSpPr>
          <a:xfrm>
            <a:off x="1219941" y="4572258"/>
            <a:ext cx="9758910" cy="1611272"/>
            <a:chOff x="962545" y="4594828"/>
            <a:chExt cx="9758910" cy="1611272"/>
          </a:xfrm>
        </p:grpSpPr>
        <p:sp>
          <p:nvSpPr>
            <p:cNvPr id="7" name="文本框 6"/>
            <p:cNvSpPr txBox="1"/>
            <p:nvPr/>
          </p:nvSpPr>
          <p:spPr>
            <a:xfrm>
              <a:off x="9719380" y="5819356"/>
              <a:ext cx="704039" cy="369332"/>
            </a:xfrm>
            <a:prstGeom prst="rect">
              <a:avLst/>
            </a:prstGeom>
            <a:noFill/>
          </p:spPr>
          <p:txBody>
            <a:bodyPr wrap="square" rtlCol="0">
              <a:noAutofit/>
            </a:bodyPr>
            <a:lstStyle/>
            <a:p>
              <a:pPr fontAlgn="ctr"/>
              <a:r>
                <a:rPr lang="en-US" u="none" dirty="0">
                  <a:latin typeface="Huawei Sans" panose="020C0503030203020204" pitchFamily="34" charset="0"/>
                </a:rPr>
                <a:t>2020</a:t>
              </a:r>
              <a:endParaRPr lang="en-US" altLang="zh-CN" dirty="0">
                <a:latin typeface="Huawei Sans" panose="020C0503030203020204" pitchFamily="34" charset="0"/>
                <a:cs typeface="+mn-ea"/>
                <a:sym typeface="+mn-lt"/>
              </a:endParaRPr>
            </a:p>
          </p:txBody>
        </p:sp>
        <p:sp>
          <p:nvSpPr>
            <p:cNvPr id="8" name="圆角矩形标注 7"/>
            <p:cNvSpPr/>
            <p:nvPr/>
          </p:nvSpPr>
          <p:spPr>
            <a:xfrm>
              <a:off x="1218914"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u="none" dirty="0">
                  <a:solidFill>
                    <a:srgbClr val="0070C0"/>
                  </a:solidFill>
                  <a:latin typeface="Huawei Sans" panose="020C0503030203020204" pitchFamily="34" charset="0"/>
                </a:rPr>
                <a:t>NFS V1</a:t>
              </a:r>
            </a:p>
          </p:txBody>
        </p:sp>
        <p:sp>
          <p:nvSpPr>
            <p:cNvPr id="9" name="文本框 8"/>
            <p:cNvSpPr txBox="1"/>
            <p:nvPr/>
          </p:nvSpPr>
          <p:spPr>
            <a:xfrm>
              <a:off x="3266574" y="5836768"/>
              <a:ext cx="704039" cy="369332"/>
            </a:xfrm>
            <a:prstGeom prst="rect">
              <a:avLst/>
            </a:prstGeom>
            <a:noFill/>
          </p:spPr>
          <p:txBody>
            <a:bodyPr wrap="square" rtlCol="0">
              <a:noAutofit/>
            </a:bodyPr>
            <a:lstStyle/>
            <a:p>
              <a:pPr fontAlgn="ctr"/>
              <a:r>
                <a:rPr lang="en-US" u="none" dirty="0">
                  <a:latin typeface="Huawei Sans" panose="020C0503030203020204" pitchFamily="34" charset="0"/>
                </a:rPr>
                <a:t>1990</a:t>
              </a:r>
              <a:endParaRPr lang="en-US" altLang="zh-CN" dirty="0">
                <a:latin typeface="Huawei Sans" panose="020C0503030203020204" pitchFamily="34" charset="0"/>
                <a:cs typeface="+mn-ea"/>
                <a:sym typeface="+mn-lt"/>
              </a:endParaRPr>
            </a:p>
          </p:txBody>
        </p:sp>
        <p:sp>
          <p:nvSpPr>
            <p:cNvPr id="10" name="圆角矩形标注 9"/>
            <p:cNvSpPr/>
            <p:nvPr/>
          </p:nvSpPr>
          <p:spPr>
            <a:xfrm>
              <a:off x="2542067"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u="none" dirty="0">
                  <a:solidFill>
                    <a:srgbClr val="0070C0"/>
                  </a:solidFill>
                  <a:latin typeface="Huawei Sans" panose="020C0503030203020204" pitchFamily="34" charset="0"/>
                </a:rPr>
                <a:t>NFS V2</a:t>
              </a:r>
            </a:p>
          </p:txBody>
        </p:sp>
        <p:sp>
          <p:nvSpPr>
            <p:cNvPr id="11" name="圆角矩形标注 10"/>
            <p:cNvSpPr/>
            <p:nvPr/>
          </p:nvSpPr>
          <p:spPr>
            <a:xfrm>
              <a:off x="3970613" y="4598712"/>
              <a:ext cx="1078362"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u="none" dirty="0">
                  <a:solidFill>
                    <a:srgbClr val="0070C0"/>
                  </a:solidFill>
                  <a:latin typeface="Huawei Sans" panose="020C0503030203020204" pitchFamily="34" charset="0"/>
                </a:rPr>
                <a:t>NFS V3</a:t>
              </a:r>
            </a:p>
          </p:txBody>
        </p:sp>
        <p:sp>
          <p:nvSpPr>
            <p:cNvPr id="12" name="圆角矩形标注 11"/>
            <p:cNvSpPr/>
            <p:nvPr/>
          </p:nvSpPr>
          <p:spPr>
            <a:xfrm>
              <a:off x="5692161" y="4598712"/>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u="none" dirty="0">
                  <a:solidFill>
                    <a:srgbClr val="0070C0"/>
                  </a:solidFill>
                  <a:latin typeface="Huawei Sans" panose="020C0503030203020204" pitchFamily="34" charset="0"/>
                </a:rPr>
                <a:t>NFS V4.0</a:t>
              </a:r>
            </a:p>
          </p:txBody>
        </p:sp>
        <p:sp>
          <p:nvSpPr>
            <p:cNvPr id="13" name="圆角矩形标注 12"/>
            <p:cNvSpPr/>
            <p:nvPr/>
          </p:nvSpPr>
          <p:spPr>
            <a:xfrm>
              <a:off x="7260461" y="4594828"/>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u="none" dirty="0">
                  <a:solidFill>
                    <a:srgbClr val="0070C0"/>
                  </a:solidFill>
                  <a:latin typeface="Huawei Sans" panose="020C0503030203020204" pitchFamily="34" charset="0"/>
                </a:rPr>
                <a:t>NFS V4.1</a:t>
              </a:r>
            </a:p>
          </p:txBody>
        </p:sp>
        <p:sp>
          <p:nvSpPr>
            <p:cNvPr id="14" name="圆角矩形标注 13"/>
            <p:cNvSpPr/>
            <p:nvPr/>
          </p:nvSpPr>
          <p:spPr>
            <a:xfrm>
              <a:off x="8803997" y="4598712"/>
              <a:ext cx="1208163" cy="594256"/>
            </a:xfrm>
            <a:prstGeom prst="wedgeRoundRectCallout">
              <a:avLst>
                <a:gd name="adj1" fmla="val 12151"/>
                <a:gd name="adj2" fmla="val 10309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sz="1600" b="1" u="none" dirty="0">
                  <a:solidFill>
                    <a:srgbClr val="0070C0"/>
                  </a:solidFill>
                  <a:latin typeface="Huawei Sans" panose="020C0503030203020204" pitchFamily="34" charset="0"/>
                </a:rPr>
                <a:t>NFS V4.2</a:t>
              </a:r>
            </a:p>
          </p:txBody>
        </p:sp>
        <p:cxnSp>
          <p:nvCxnSpPr>
            <p:cNvPr id="15" name="直接箭头连接符 14"/>
            <p:cNvCxnSpPr/>
            <p:nvPr/>
          </p:nvCxnSpPr>
          <p:spPr>
            <a:xfrm>
              <a:off x="962545" y="5650100"/>
              <a:ext cx="97589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9" idx="0"/>
            </p:cNvCxnSpPr>
            <p:nvPr/>
          </p:nvCxnSpPr>
          <p:spPr>
            <a:xfrm>
              <a:off x="3618593" y="5465434"/>
              <a:ext cx="1"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5324530" y="5823318"/>
              <a:ext cx="704039" cy="369332"/>
            </a:xfrm>
            <a:prstGeom prst="rect">
              <a:avLst/>
            </a:prstGeom>
            <a:noFill/>
          </p:spPr>
          <p:txBody>
            <a:bodyPr wrap="square" rtlCol="0">
              <a:noAutofit/>
            </a:bodyPr>
            <a:lstStyle/>
            <a:p>
              <a:pPr fontAlgn="ctr"/>
              <a:r>
                <a:rPr lang="en-US" u="none" dirty="0">
                  <a:latin typeface="Huawei Sans" panose="020C0503030203020204" pitchFamily="34" charset="0"/>
                </a:rPr>
                <a:t>2000</a:t>
              </a:r>
              <a:endParaRPr lang="en-US" altLang="zh-CN" dirty="0">
                <a:latin typeface="Huawei Sans" panose="020C0503030203020204" pitchFamily="34" charset="0"/>
                <a:cs typeface="+mn-ea"/>
                <a:sym typeface="+mn-lt"/>
              </a:endParaRPr>
            </a:p>
          </p:txBody>
        </p:sp>
        <p:cxnSp>
          <p:nvCxnSpPr>
            <p:cNvPr id="18" name="直接连接符 17"/>
            <p:cNvCxnSpPr>
              <a:endCxn id="17" idx="0"/>
            </p:cNvCxnSpPr>
            <p:nvPr/>
          </p:nvCxnSpPr>
          <p:spPr>
            <a:xfrm>
              <a:off x="5676550" y="5451984"/>
              <a:ext cx="0"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014770" y="5834767"/>
              <a:ext cx="704039" cy="369332"/>
            </a:xfrm>
            <a:prstGeom prst="rect">
              <a:avLst/>
            </a:prstGeom>
            <a:noFill/>
          </p:spPr>
          <p:txBody>
            <a:bodyPr wrap="square" rtlCol="0">
              <a:noAutofit/>
            </a:bodyPr>
            <a:lstStyle/>
            <a:p>
              <a:pPr fontAlgn="ctr"/>
              <a:r>
                <a:rPr lang="en-US" u="none" dirty="0">
                  <a:latin typeface="Huawei Sans" panose="020C0503030203020204" pitchFamily="34" charset="0"/>
                </a:rPr>
                <a:t>2010</a:t>
              </a:r>
              <a:endParaRPr lang="en-US" altLang="zh-CN" dirty="0">
                <a:latin typeface="Huawei Sans" panose="020C0503030203020204" pitchFamily="34" charset="0"/>
                <a:cs typeface="+mn-ea"/>
                <a:sym typeface="+mn-lt"/>
              </a:endParaRPr>
            </a:p>
          </p:txBody>
        </p:sp>
        <p:cxnSp>
          <p:nvCxnSpPr>
            <p:cNvPr id="20" name="直接连接符 19"/>
            <p:cNvCxnSpPr>
              <a:endCxn id="19" idx="0"/>
            </p:cNvCxnSpPr>
            <p:nvPr/>
          </p:nvCxnSpPr>
          <p:spPr>
            <a:xfrm>
              <a:off x="8366790" y="5463433"/>
              <a:ext cx="0" cy="3713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5999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b="1" dirty="0">
                <a:latin typeface="Huawei Sans" panose="020C0503030203020204" pitchFamily="34" charset="0"/>
              </a:rPr>
              <a:t>SAN Protocols</a:t>
            </a:r>
            <a:endParaRPr lang="en-US" altLang="zh-CN" b="1" dirty="0">
              <a:latin typeface="Huawei Sans" panose="020C0503030203020204" pitchFamily="34" charset="0"/>
              <a:sym typeface="+mn-lt"/>
            </a:endParaRPr>
          </a:p>
          <a:p>
            <a:pPr lvl="1">
              <a:buSzPct val="60000"/>
              <a:buFont typeface="Wingdings" panose="05000000000000000000" pitchFamily="2" charset="2"/>
              <a:buChar char="n"/>
            </a:pPr>
            <a:r>
              <a:rPr lang="en-US" u="none" dirty="0">
                <a:latin typeface="Huawei Sans" panose="020C0503030203020204" pitchFamily="34" charset="0"/>
              </a:rPr>
              <a:t>SCSI and SAS</a:t>
            </a:r>
          </a:p>
          <a:p>
            <a:pPr lvl="1"/>
            <a:r>
              <a:rPr lang="en-US" u="none" dirty="0">
                <a:solidFill>
                  <a:schemeClr val="bg1">
                    <a:lumMod val="50000"/>
                  </a:schemeClr>
                </a:solidFill>
                <a:latin typeface="Huawei Sans" panose="020C0503030203020204" pitchFamily="34" charset="0"/>
              </a:rPr>
              <a:t>iSCSI and FC</a:t>
            </a:r>
          </a:p>
          <a:p>
            <a:pPr lvl="1"/>
            <a:r>
              <a:rPr lang="en-US" u="none" dirty="0">
                <a:solidFill>
                  <a:schemeClr val="bg1">
                    <a:lumMod val="50000"/>
                  </a:schemeClr>
                </a:solidFill>
                <a:latin typeface="Huawei Sans" panose="020C0503030203020204" pitchFamily="34" charset="0"/>
              </a:rPr>
              <a:t>PCIe and NVMe</a:t>
            </a:r>
            <a:endParaRPr lang="en-US" altLang="zh-CN" dirty="0">
              <a:solidFill>
                <a:schemeClr val="bg1">
                  <a:lumMod val="50000"/>
                </a:schemeClr>
              </a:solidFill>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RDMA and RoCE</a:t>
            </a:r>
            <a:endParaRPr lang="en-US" altLang="zh-CN" dirty="0">
              <a:solidFill>
                <a:schemeClr val="bg1">
                  <a:lumMod val="50000"/>
                </a:schemeClr>
              </a:solidFill>
              <a:latin typeface="Huawei Sans" panose="020C0503030203020204" pitchFamily="34" charset="0"/>
              <a:sym typeface="+mn-lt"/>
            </a:endParaRPr>
          </a:p>
          <a:p>
            <a:r>
              <a:rPr lang="en-US" u="none" dirty="0">
                <a:solidFill>
                  <a:schemeClr val="bg1">
                    <a:lumMod val="50000"/>
                  </a:schemeClr>
                </a:solidFill>
                <a:latin typeface="Huawei Sans" panose="020C0503030203020204" pitchFamily="34" charset="0"/>
              </a:rPr>
              <a:t>NAS Protocols</a:t>
            </a:r>
            <a:endParaRPr lang="en-US" altLang="zh-CN" dirty="0">
              <a:solidFill>
                <a:schemeClr val="bg1">
                  <a:lumMod val="50000"/>
                </a:schemeClr>
              </a:solidFill>
              <a:latin typeface="Huawei Sans" panose="020C0503030203020204" pitchFamily="34" charset="0"/>
              <a:sym typeface="+mn-lt"/>
            </a:endParaRPr>
          </a:p>
          <a:p>
            <a:r>
              <a:rPr lang="en-US" altLang="zh-CN" dirty="0">
                <a:solidFill>
                  <a:schemeClr val="bg1">
                    <a:lumMod val="50000"/>
                  </a:schemeClr>
                </a:solidFill>
              </a:rPr>
              <a:t>Object and HDFS Storage Protocols</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1825668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NFS share in a non-domain environment</a:t>
            </a:r>
            <a:endParaRPr lang="en-US" altLang="zh-CN" dirty="0">
              <a:latin typeface="Huawei Sans" panose="020C0503030203020204" pitchFamily="34" charset="0"/>
            </a:endParaRPr>
          </a:p>
        </p:txBody>
      </p:sp>
      <p:sp>
        <p:nvSpPr>
          <p:cNvPr id="5" name="矩形 4">
            <a:extLst>
              <a:ext uri="{FF2B5EF4-FFF2-40B4-BE49-F238E27FC236}">
                <a16:creationId xmlns:a16="http://schemas.microsoft.com/office/drawing/2014/main" id="{AAC18A2D-523B-46E6-B62C-835059E0DAC3}"/>
              </a:ext>
            </a:extLst>
          </p:cNvPr>
          <p:cNvSpPr/>
          <p:nvPr/>
        </p:nvSpPr>
        <p:spPr>
          <a:xfrm>
            <a:off x="1971675" y="2250280"/>
            <a:ext cx="7936709" cy="3814764"/>
          </a:xfrm>
          <a:prstGeom prst="rect">
            <a:avLst/>
          </a:prstGeom>
          <a:noFill/>
          <a:ln w="190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4dd9f4dc-e42d-4a16-951f-ea2604ed85ee">
            <a:extLst>
              <a:ext uri="{FF2B5EF4-FFF2-40B4-BE49-F238E27FC236}">
                <a16:creationId xmlns:a16="http://schemas.microsoft.com/office/drawing/2014/main" id="{8789524F-49A3-43CD-8B5A-A1F841099DB9}"/>
              </a:ext>
            </a:extLst>
          </p:cNvPr>
          <p:cNvSpPr>
            <a:spLocks noChangeAspect="1"/>
          </p:cNvSpPr>
          <p:nvPr/>
        </p:nvSpPr>
        <p:spPr>
          <a:xfrm>
            <a:off x="4095005" y="1348183"/>
            <a:ext cx="762205" cy="551440"/>
          </a:xfrm>
          <a:custGeom>
            <a:avLst/>
            <a:gdLst>
              <a:gd name="connsiteX0" fmla="*/ 331788 w 912813"/>
              <a:gd name="connsiteY0" fmla="*/ 550863 h 660401"/>
              <a:gd name="connsiteX1" fmla="*/ 331788 w 912813"/>
              <a:gd name="connsiteY1" fmla="*/ 612775 h 660401"/>
              <a:gd name="connsiteX2" fmla="*/ 422275 w 912813"/>
              <a:gd name="connsiteY2" fmla="*/ 612775 h 660401"/>
              <a:gd name="connsiteX3" fmla="*/ 422275 w 912813"/>
              <a:gd name="connsiteY3" fmla="*/ 550863 h 660401"/>
              <a:gd name="connsiteX4" fmla="*/ 749300 w 912813"/>
              <a:gd name="connsiteY4" fmla="*/ 500792 h 660401"/>
              <a:gd name="connsiteX5" fmla="*/ 749300 w 912813"/>
              <a:gd name="connsiteY5" fmla="*/ 513692 h 660401"/>
              <a:gd name="connsiteX6" fmla="*/ 738700 w 912813"/>
              <a:gd name="connsiteY6" fmla="*/ 539021 h 660401"/>
              <a:gd name="connsiteX7" fmla="*/ 827088 w 912813"/>
              <a:gd name="connsiteY7" fmla="*/ 539021 h 660401"/>
              <a:gd name="connsiteX8" fmla="*/ 827088 w 912813"/>
              <a:gd name="connsiteY8" fmla="*/ 500792 h 660401"/>
              <a:gd name="connsiteX9" fmla="*/ 760221 w 912813"/>
              <a:gd name="connsiteY9" fmla="*/ 348642 h 660401"/>
              <a:gd name="connsiteX10" fmla="*/ 749300 w 912813"/>
              <a:gd name="connsiteY10" fmla="*/ 353251 h 660401"/>
              <a:gd name="connsiteX11" fmla="*/ 749300 w 912813"/>
              <a:gd name="connsiteY11" fmla="*/ 390323 h 660401"/>
              <a:gd name="connsiteX12" fmla="*/ 760221 w 912813"/>
              <a:gd name="connsiteY12" fmla="*/ 394932 h 660401"/>
              <a:gd name="connsiteX13" fmla="*/ 783312 w 912813"/>
              <a:gd name="connsiteY13" fmla="*/ 371787 h 660401"/>
              <a:gd name="connsiteX14" fmla="*/ 760221 w 912813"/>
              <a:gd name="connsiteY14" fmla="*/ 348642 h 660401"/>
              <a:gd name="connsiteX15" fmla="*/ 90517 w 912813"/>
              <a:gd name="connsiteY15" fmla="*/ 148417 h 660401"/>
              <a:gd name="connsiteX16" fmla="*/ 90517 w 912813"/>
              <a:gd name="connsiteY16" fmla="*/ 458639 h 660401"/>
              <a:gd name="connsiteX17" fmla="*/ 659737 w 912813"/>
              <a:gd name="connsiteY17" fmla="*/ 458639 h 660401"/>
              <a:gd name="connsiteX18" fmla="*/ 659737 w 912813"/>
              <a:gd name="connsiteY18" fmla="*/ 148417 h 660401"/>
              <a:gd name="connsiteX19" fmla="*/ 76215 w 912813"/>
              <a:gd name="connsiteY19" fmla="*/ 120650 h 660401"/>
              <a:gd name="connsiteX20" fmla="*/ 673086 w 912813"/>
              <a:gd name="connsiteY20" fmla="*/ 120650 h 660401"/>
              <a:gd name="connsiteX21" fmla="*/ 687388 w 912813"/>
              <a:gd name="connsiteY21" fmla="*/ 134055 h 660401"/>
              <a:gd name="connsiteX22" fmla="*/ 687388 w 912813"/>
              <a:gd name="connsiteY22" fmla="*/ 473001 h 660401"/>
              <a:gd name="connsiteX23" fmla="*/ 673086 w 912813"/>
              <a:gd name="connsiteY23" fmla="*/ 487363 h 660401"/>
              <a:gd name="connsiteX24" fmla="*/ 76215 w 912813"/>
              <a:gd name="connsiteY24" fmla="*/ 487363 h 660401"/>
              <a:gd name="connsiteX25" fmla="*/ 61913 w 912813"/>
              <a:gd name="connsiteY25" fmla="*/ 473001 h 660401"/>
              <a:gd name="connsiteX26" fmla="*/ 61913 w 912813"/>
              <a:gd name="connsiteY26" fmla="*/ 134055 h 660401"/>
              <a:gd name="connsiteX27" fmla="*/ 76215 w 912813"/>
              <a:gd name="connsiteY27" fmla="*/ 120650 h 660401"/>
              <a:gd name="connsiteX28" fmla="*/ 37132 w 912813"/>
              <a:gd name="connsiteY28" fmla="*/ 92415 h 660401"/>
              <a:gd name="connsiteX29" fmla="*/ 34275 w 912813"/>
              <a:gd name="connsiteY29" fmla="*/ 94321 h 660401"/>
              <a:gd name="connsiteX30" fmla="*/ 34275 w 912813"/>
              <a:gd name="connsiteY30" fmla="*/ 513692 h 660401"/>
              <a:gd name="connsiteX31" fmla="*/ 37132 w 912813"/>
              <a:gd name="connsiteY31" fmla="*/ 516551 h 660401"/>
              <a:gd name="connsiteX32" fmla="*/ 712168 w 912813"/>
              <a:gd name="connsiteY32" fmla="*/ 516551 h 660401"/>
              <a:gd name="connsiteX33" fmla="*/ 714073 w 912813"/>
              <a:gd name="connsiteY33" fmla="*/ 513692 h 660401"/>
              <a:gd name="connsiteX34" fmla="*/ 714073 w 912813"/>
              <a:gd name="connsiteY34" fmla="*/ 94321 h 660401"/>
              <a:gd name="connsiteX35" fmla="*/ 712168 w 912813"/>
              <a:gd name="connsiteY35" fmla="*/ 92415 h 660401"/>
              <a:gd name="connsiteX36" fmla="*/ 624560 w 912813"/>
              <a:gd name="connsiteY36" fmla="*/ 0 h 660401"/>
              <a:gd name="connsiteX37" fmla="*/ 894678 w 912813"/>
              <a:gd name="connsiteY37" fmla="*/ 0 h 660401"/>
              <a:gd name="connsiteX38" fmla="*/ 912813 w 912813"/>
              <a:gd name="connsiteY38" fmla="*/ 17205 h 660401"/>
              <a:gd name="connsiteX39" fmla="*/ 912813 w 912813"/>
              <a:gd name="connsiteY39" fmla="*/ 624145 h 660401"/>
              <a:gd name="connsiteX40" fmla="*/ 894678 w 912813"/>
              <a:gd name="connsiteY40" fmla="*/ 641350 h 660401"/>
              <a:gd name="connsiteX41" fmla="*/ 844965 w 912813"/>
              <a:gd name="connsiteY41" fmla="*/ 641350 h 660401"/>
              <a:gd name="connsiteX42" fmla="*/ 841463 w 912813"/>
              <a:gd name="connsiteY42" fmla="*/ 649621 h 660401"/>
              <a:gd name="connsiteX43" fmla="*/ 815501 w 912813"/>
              <a:gd name="connsiteY43" fmla="*/ 660401 h 660401"/>
              <a:gd name="connsiteX44" fmla="*/ 779463 w 912813"/>
              <a:gd name="connsiteY44" fmla="*/ 623579 h 660401"/>
              <a:gd name="connsiteX45" fmla="*/ 815501 w 912813"/>
              <a:gd name="connsiteY45" fmla="*/ 585788 h 660401"/>
              <a:gd name="connsiteX46" fmla="*/ 841463 w 912813"/>
              <a:gd name="connsiteY46" fmla="*/ 596689 h 660401"/>
              <a:gd name="connsiteX47" fmla="*/ 845274 w 912813"/>
              <a:gd name="connsiteY47" fmla="*/ 605985 h 660401"/>
              <a:gd name="connsiteX48" fmla="*/ 877497 w 912813"/>
              <a:gd name="connsiteY48" fmla="*/ 605985 h 660401"/>
              <a:gd name="connsiteX49" fmla="*/ 877497 w 912813"/>
              <a:gd name="connsiteY49" fmla="*/ 35365 h 660401"/>
              <a:gd name="connsiteX50" fmla="*/ 641741 w 912813"/>
              <a:gd name="connsiteY50" fmla="*/ 35365 h 660401"/>
              <a:gd name="connsiteX51" fmla="*/ 641741 w 912813"/>
              <a:gd name="connsiteY51" fmla="*/ 57150 h 660401"/>
              <a:gd name="connsiteX52" fmla="*/ 712168 w 912813"/>
              <a:gd name="connsiteY52" fmla="*/ 57150 h 660401"/>
              <a:gd name="connsiteX53" fmla="*/ 738232 w 912813"/>
              <a:gd name="connsiteY53" fmla="*/ 68230 h 660401"/>
              <a:gd name="connsiteX54" fmla="*/ 745653 w 912813"/>
              <a:gd name="connsiteY54" fmla="*/ 85725 h 660401"/>
              <a:gd name="connsiteX55" fmla="*/ 835060 w 912813"/>
              <a:gd name="connsiteY55" fmla="*/ 85725 h 660401"/>
              <a:gd name="connsiteX56" fmla="*/ 849313 w 912813"/>
              <a:gd name="connsiteY56" fmla="*/ 100012 h 660401"/>
              <a:gd name="connsiteX57" fmla="*/ 835060 w 912813"/>
              <a:gd name="connsiteY57" fmla="*/ 114300 h 660401"/>
              <a:gd name="connsiteX58" fmla="*/ 749300 w 912813"/>
              <a:gd name="connsiteY58" fmla="*/ 114300 h 660401"/>
              <a:gd name="connsiteX59" fmla="*/ 749300 w 912813"/>
              <a:gd name="connsiteY59" fmla="*/ 138113 h 660401"/>
              <a:gd name="connsiteX60" fmla="*/ 835060 w 912813"/>
              <a:gd name="connsiteY60" fmla="*/ 138113 h 660401"/>
              <a:gd name="connsiteX61" fmla="*/ 849313 w 912813"/>
              <a:gd name="connsiteY61" fmla="*/ 152400 h 660401"/>
              <a:gd name="connsiteX62" fmla="*/ 835060 w 912813"/>
              <a:gd name="connsiteY62" fmla="*/ 166688 h 660401"/>
              <a:gd name="connsiteX63" fmla="*/ 749300 w 912813"/>
              <a:gd name="connsiteY63" fmla="*/ 166688 h 660401"/>
              <a:gd name="connsiteX64" fmla="*/ 749300 w 912813"/>
              <a:gd name="connsiteY64" fmla="*/ 192088 h 660401"/>
              <a:gd name="connsiteX65" fmla="*/ 835060 w 912813"/>
              <a:gd name="connsiteY65" fmla="*/ 192088 h 660401"/>
              <a:gd name="connsiteX66" fmla="*/ 849313 w 912813"/>
              <a:gd name="connsiteY66" fmla="*/ 206375 h 660401"/>
              <a:gd name="connsiteX67" fmla="*/ 835060 w 912813"/>
              <a:gd name="connsiteY67" fmla="*/ 220663 h 660401"/>
              <a:gd name="connsiteX68" fmla="*/ 749300 w 912813"/>
              <a:gd name="connsiteY68" fmla="*/ 220663 h 660401"/>
              <a:gd name="connsiteX69" fmla="*/ 749300 w 912813"/>
              <a:gd name="connsiteY69" fmla="*/ 246063 h 660401"/>
              <a:gd name="connsiteX70" fmla="*/ 835060 w 912813"/>
              <a:gd name="connsiteY70" fmla="*/ 246063 h 660401"/>
              <a:gd name="connsiteX71" fmla="*/ 849313 w 912813"/>
              <a:gd name="connsiteY71" fmla="*/ 260350 h 660401"/>
              <a:gd name="connsiteX72" fmla="*/ 835060 w 912813"/>
              <a:gd name="connsiteY72" fmla="*/ 274638 h 660401"/>
              <a:gd name="connsiteX73" fmla="*/ 749300 w 912813"/>
              <a:gd name="connsiteY73" fmla="*/ 274638 h 660401"/>
              <a:gd name="connsiteX74" fmla="*/ 749300 w 912813"/>
              <a:gd name="connsiteY74" fmla="*/ 322876 h 660401"/>
              <a:gd name="connsiteX75" fmla="*/ 760221 w 912813"/>
              <a:gd name="connsiteY75" fmla="*/ 320675 h 660401"/>
              <a:gd name="connsiteX76" fmla="*/ 811213 w 912813"/>
              <a:gd name="connsiteY76" fmla="*/ 371787 h 660401"/>
              <a:gd name="connsiteX77" fmla="*/ 760221 w 912813"/>
              <a:gd name="connsiteY77" fmla="*/ 423863 h 660401"/>
              <a:gd name="connsiteX78" fmla="*/ 749300 w 912813"/>
              <a:gd name="connsiteY78" fmla="*/ 421478 h 660401"/>
              <a:gd name="connsiteX79" fmla="*/ 749300 w 912813"/>
              <a:gd name="connsiteY79" fmla="*/ 473075 h 660401"/>
              <a:gd name="connsiteX80" fmla="*/ 841376 w 912813"/>
              <a:gd name="connsiteY80" fmla="*/ 473075 h 660401"/>
              <a:gd name="connsiteX81" fmla="*/ 855663 w 912813"/>
              <a:gd name="connsiteY81" fmla="*/ 487411 h 660401"/>
              <a:gd name="connsiteX82" fmla="*/ 855663 w 912813"/>
              <a:gd name="connsiteY82" fmla="*/ 553358 h 660401"/>
              <a:gd name="connsiteX83" fmla="*/ 841376 w 912813"/>
              <a:gd name="connsiteY83" fmla="*/ 566738 h 660401"/>
              <a:gd name="connsiteX84" fmla="*/ 678498 w 912813"/>
              <a:gd name="connsiteY84" fmla="*/ 566738 h 660401"/>
              <a:gd name="connsiteX85" fmla="*/ 665163 w 912813"/>
              <a:gd name="connsiteY85" fmla="*/ 553358 h 660401"/>
              <a:gd name="connsiteX86" fmla="*/ 665163 w 912813"/>
              <a:gd name="connsiteY86" fmla="*/ 550863 h 660401"/>
              <a:gd name="connsiteX87" fmla="*/ 641667 w 912813"/>
              <a:gd name="connsiteY87" fmla="*/ 550863 h 660401"/>
              <a:gd name="connsiteX88" fmla="*/ 641667 w 912813"/>
              <a:gd name="connsiteY88" fmla="*/ 606108 h 660401"/>
              <a:gd name="connsiteX89" fmla="*/ 675538 w 912813"/>
              <a:gd name="connsiteY89" fmla="*/ 606108 h 660401"/>
              <a:gd name="connsiteX90" fmla="*/ 678795 w 912813"/>
              <a:gd name="connsiteY90" fmla="*/ 598065 h 660401"/>
              <a:gd name="connsiteX91" fmla="*/ 704057 w 912813"/>
              <a:gd name="connsiteY91" fmla="*/ 587375 h 660401"/>
              <a:gd name="connsiteX92" fmla="*/ 739776 w 912813"/>
              <a:gd name="connsiteY92" fmla="*/ 623888 h 660401"/>
              <a:gd name="connsiteX93" fmla="*/ 704057 w 912813"/>
              <a:gd name="connsiteY93" fmla="*/ 660400 h 660401"/>
              <a:gd name="connsiteX94" fmla="*/ 678795 w 912813"/>
              <a:gd name="connsiteY94" fmla="*/ 649711 h 660401"/>
              <a:gd name="connsiteX95" fmla="*/ 675410 w 912813"/>
              <a:gd name="connsiteY95" fmla="*/ 641350 h 660401"/>
              <a:gd name="connsiteX96" fmla="*/ 624522 w 912813"/>
              <a:gd name="connsiteY96" fmla="*/ 641350 h 660401"/>
              <a:gd name="connsiteX97" fmla="*/ 606425 w 912813"/>
              <a:gd name="connsiteY97" fmla="*/ 624205 h 660401"/>
              <a:gd name="connsiteX98" fmla="*/ 606425 w 912813"/>
              <a:gd name="connsiteY98" fmla="*/ 550863 h 660401"/>
              <a:gd name="connsiteX99" fmla="*/ 457200 w 912813"/>
              <a:gd name="connsiteY99" fmla="*/ 550863 h 660401"/>
              <a:gd name="connsiteX100" fmla="*/ 457200 w 912813"/>
              <a:gd name="connsiteY100" fmla="*/ 612775 h 660401"/>
              <a:gd name="connsiteX101" fmla="*/ 522572 w 912813"/>
              <a:gd name="connsiteY101" fmla="*/ 612775 h 660401"/>
              <a:gd name="connsiteX102" fmla="*/ 539750 w 912813"/>
              <a:gd name="connsiteY102" fmla="*/ 630238 h 660401"/>
              <a:gd name="connsiteX103" fmla="*/ 522572 w 912813"/>
              <a:gd name="connsiteY103" fmla="*/ 647700 h 660401"/>
              <a:gd name="connsiteX104" fmla="*/ 439265 w 912813"/>
              <a:gd name="connsiteY104" fmla="*/ 647700 h 660401"/>
              <a:gd name="connsiteX105" fmla="*/ 313853 w 912813"/>
              <a:gd name="connsiteY105" fmla="*/ 647700 h 660401"/>
              <a:gd name="connsiteX106" fmla="*/ 227682 w 912813"/>
              <a:gd name="connsiteY106" fmla="*/ 647700 h 660401"/>
              <a:gd name="connsiteX107" fmla="*/ 209550 w 912813"/>
              <a:gd name="connsiteY107" fmla="*/ 630238 h 660401"/>
              <a:gd name="connsiteX108" fmla="*/ 227682 w 912813"/>
              <a:gd name="connsiteY108" fmla="*/ 612775 h 660401"/>
              <a:gd name="connsiteX109" fmla="*/ 296863 w 912813"/>
              <a:gd name="connsiteY109" fmla="*/ 612775 h 660401"/>
              <a:gd name="connsiteX110" fmla="*/ 296863 w 912813"/>
              <a:gd name="connsiteY110" fmla="*/ 550863 h 660401"/>
              <a:gd name="connsiteX111" fmla="*/ 37132 w 912813"/>
              <a:gd name="connsiteY111" fmla="*/ 550863 h 660401"/>
              <a:gd name="connsiteX112" fmla="*/ 0 w 912813"/>
              <a:gd name="connsiteY112" fmla="*/ 513692 h 660401"/>
              <a:gd name="connsiteX113" fmla="*/ 0 w 912813"/>
              <a:gd name="connsiteY113" fmla="*/ 94321 h 660401"/>
              <a:gd name="connsiteX114" fmla="*/ 37132 w 912813"/>
              <a:gd name="connsiteY114" fmla="*/ 57150 h 660401"/>
              <a:gd name="connsiteX115" fmla="*/ 606425 w 912813"/>
              <a:gd name="connsiteY115" fmla="*/ 57150 h 660401"/>
              <a:gd name="connsiteX116" fmla="*/ 606425 w 912813"/>
              <a:gd name="connsiteY116" fmla="*/ 17205 h 660401"/>
              <a:gd name="connsiteX117" fmla="*/ 624560 w 912813"/>
              <a:gd name="connsiteY117" fmla="*/ 0 h 6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2813" h="660401">
                <a:moveTo>
                  <a:pt x="331788" y="550863"/>
                </a:moveTo>
                <a:lnTo>
                  <a:pt x="331788" y="612775"/>
                </a:lnTo>
                <a:lnTo>
                  <a:pt x="422275" y="612775"/>
                </a:lnTo>
                <a:lnTo>
                  <a:pt x="422275" y="550863"/>
                </a:lnTo>
                <a:close/>
                <a:moveTo>
                  <a:pt x="749300" y="500792"/>
                </a:moveTo>
                <a:lnTo>
                  <a:pt x="749300" y="513692"/>
                </a:lnTo>
                <a:lnTo>
                  <a:pt x="738700" y="539021"/>
                </a:lnTo>
                <a:lnTo>
                  <a:pt x="827088" y="539021"/>
                </a:lnTo>
                <a:lnTo>
                  <a:pt x="827088" y="500792"/>
                </a:lnTo>
                <a:close/>
                <a:moveTo>
                  <a:pt x="760221" y="348642"/>
                </a:moveTo>
                <a:lnTo>
                  <a:pt x="749300" y="353251"/>
                </a:lnTo>
                <a:lnTo>
                  <a:pt x="749300" y="390323"/>
                </a:lnTo>
                <a:lnTo>
                  <a:pt x="760221" y="394932"/>
                </a:lnTo>
                <a:cubicBezTo>
                  <a:pt x="772728" y="394932"/>
                  <a:pt x="783312" y="385288"/>
                  <a:pt x="783312" y="371787"/>
                </a:cubicBezTo>
                <a:cubicBezTo>
                  <a:pt x="783312" y="359250"/>
                  <a:pt x="772728" y="348642"/>
                  <a:pt x="760221" y="348642"/>
                </a:cubicBezTo>
                <a:close/>
                <a:moveTo>
                  <a:pt x="90517" y="148417"/>
                </a:moveTo>
                <a:lnTo>
                  <a:pt x="90517" y="458639"/>
                </a:lnTo>
                <a:lnTo>
                  <a:pt x="659737" y="458639"/>
                </a:lnTo>
                <a:lnTo>
                  <a:pt x="659737" y="148417"/>
                </a:lnTo>
                <a:close/>
                <a:moveTo>
                  <a:pt x="76215" y="120650"/>
                </a:moveTo>
                <a:lnTo>
                  <a:pt x="673086" y="120650"/>
                </a:lnTo>
                <a:cubicBezTo>
                  <a:pt x="680714" y="120650"/>
                  <a:pt x="687388" y="126395"/>
                  <a:pt x="687388" y="134055"/>
                </a:cubicBezTo>
                <a:lnTo>
                  <a:pt x="687388" y="473001"/>
                </a:lnTo>
                <a:cubicBezTo>
                  <a:pt x="687388" y="480661"/>
                  <a:pt x="680714" y="487363"/>
                  <a:pt x="673086" y="487363"/>
                </a:cubicBezTo>
                <a:lnTo>
                  <a:pt x="76215" y="487363"/>
                </a:lnTo>
                <a:cubicBezTo>
                  <a:pt x="68587" y="487363"/>
                  <a:pt x="61913" y="480661"/>
                  <a:pt x="61913" y="473001"/>
                </a:cubicBezTo>
                <a:lnTo>
                  <a:pt x="61913" y="134055"/>
                </a:lnTo>
                <a:cubicBezTo>
                  <a:pt x="61913" y="126395"/>
                  <a:pt x="68587" y="120650"/>
                  <a:pt x="76215" y="120650"/>
                </a:cubicBezTo>
                <a:close/>
                <a:moveTo>
                  <a:pt x="37132" y="92415"/>
                </a:moveTo>
                <a:cubicBezTo>
                  <a:pt x="35228" y="92415"/>
                  <a:pt x="34275" y="93368"/>
                  <a:pt x="34275" y="94321"/>
                </a:cubicBezTo>
                <a:lnTo>
                  <a:pt x="34275" y="513692"/>
                </a:lnTo>
                <a:cubicBezTo>
                  <a:pt x="34275" y="515598"/>
                  <a:pt x="35228" y="516551"/>
                  <a:pt x="37132" y="516551"/>
                </a:cubicBezTo>
                <a:lnTo>
                  <a:pt x="712168" y="516551"/>
                </a:lnTo>
                <a:cubicBezTo>
                  <a:pt x="713120" y="516551"/>
                  <a:pt x="714073" y="515598"/>
                  <a:pt x="714073" y="513692"/>
                </a:cubicBezTo>
                <a:lnTo>
                  <a:pt x="714073" y="94321"/>
                </a:lnTo>
                <a:cubicBezTo>
                  <a:pt x="714073" y="93368"/>
                  <a:pt x="713120" y="92415"/>
                  <a:pt x="712168" y="92415"/>
                </a:cubicBezTo>
                <a:close/>
                <a:moveTo>
                  <a:pt x="624560" y="0"/>
                </a:moveTo>
                <a:lnTo>
                  <a:pt x="894678" y="0"/>
                </a:lnTo>
                <a:cubicBezTo>
                  <a:pt x="905177" y="0"/>
                  <a:pt x="912813" y="7646"/>
                  <a:pt x="912813" y="17205"/>
                </a:cubicBezTo>
                <a:lnTo>
                  <a:pt x="912813" y="624145"/>
                </a:lnTo>
                <a:cubicBezTo>
                  <a:pt x="912813" y="633704"/>
                  <a:pt x="905177" y="641350"/>
                  <a:pt x="894678" y="641350"/>
                </a:cubicBezTo>
                <a:lnTo>
                  <a:pt x="844965" y="641350"/>
                </a:lnTo>
                <a:lnTo>
                  <a:pt x="841463" y="649621"/>
                </a:lnTo>
                <a:cubicBezTo>
                  <a:pt x="834706" y="656283"/>
                  <a:pt x="825459" y="660401"/>
                  <a:pt x="815501" y="660401"/>
                </a:cubicBezTo>
                <a:cubicBezTo>
                  <a:pt x="795585" y="660401"/>
                  <a:pt x="779463" y="643928"/>
                  <a:pt x="779463" y="623579"/>
                </a:cubicBezTo>
                <a:cubicBezTo>
                  <a:pt x="779463" y="602261"/>
                  <a:pt x="795585" y="585788"/>
                  <a:pt x="815501" y="585788"/>
                </a:cubicBezTo>
                <a:cubicBezTo>
                  <a:pt x="825459" y="585788"/>
                  <a:pt x="834706" y="589906"/>
                  <a:pt x="841463" y="596689"/>
                </a:cubicBezTo>
                <a:lnTo>
                  <a:pt x="845274" y="605985"/>
                </a:lnTo>
                <a:lnTo>
                  <a:pt x="877497" y="605985"/>
                </a:lnTo>
                <a:lnTo>
                  <a:pt x="877497" y="35365"/>
                </a:lnTo>
                <a:lnTo>
                  <a:pt x="641741" y="35365"/>
                </a:lnTo>
                <a:lnTo>
                  <a:pt x="641741" y="57150"/>
                </a:lnTo>
                <a:lnTo>
                  <a:pt x="712168" y="57150"/>
                </a:lnTo>
                <a:cubicBezTo>
                  <a:pt x="722165" y="57150"/>
                  <a:pt x="731448" y="61439"/>
                  <a:pt x="738232" y="68230"/>
                </a:cubicBezTo>
                <a:lnTo>
                  <a:pt x="745653" y="85725"/>
                </a:lnTo>
                <a:lnTo>
                  <a:pt x="835060" y="85725"/>
                </a:lnTo>
                <a:cubicBezTo>
                  <a:pt x="842662" y="85725"/>
                  <a:pt x="849313" y="92392"/>
                  <a:pt x="849313" y="100012"/>
                </a:cubicBezTo>
                <a:cubicBezTo>
                  <a:pt x="849313" y="107632"/>
                  <a:pt x="842662" y="114300"/>
                  <a:pt x="835060" y="114300"/>
                </a:cubicBezTo>
                <a:lnTo>
                  <a:pt x="749300" y="114300"/>
                </a:lnTo>
                <a:lnTo>
                  <a:pt x="749300" y="138113"/>
                </a:lnTo>
                <a:lnTo>
                  <a:pt x="835060" y="138113"/>
                </a:lnTo>
                <a:cubicBezTo>
                  <a:pt x="842662" y="138113"/>
                  <a:pt x="849313" y="144780"/>
                  <a:pt x="849313" y="152400"/>
                </a:cubicBezTo>
                <a:cubicBezTo>
                  <a:pt x="849313" y="160020"/>
                  <a:pt x="842662" y="166688"/>
                  <a:pt x="835060" y="166688"/>
                </a:cubicBezTo>
                <a:lnTo>
                  <a:pt x="749300" y="166688"/>
                </a:lnTo>
                <a:lnTo>
                  <a:pt x="749300" y="192088"/>
                </a:lnTo>
                <a:lnTo>
                  <a:pt x="835060" y="192088"/>
                </a:lnTo>
                <a:cubicBezTo>
                  <a:pt x="842662" y="192088"/>
                  <a:pt x="849313" y="198755"/>
                  <a:pt x="849313" y="206375"/>
                </a:cubicBezTo>
                <a:cubicBezTo>
                  <a:pt x="849313" y="213995"/>
                  <a:pt x="842662" y="220663"/>
                  <a:pt x="835060" y="220663"/>
                </a:cubicBezTo>
                <a:lnTo>
                  <a:pt x="749300" y="220663"/>
                </a:lnTo>
                <a:lnTo>
                  <a:pt x="749300" y="246063"/>
                </a:lnTo>
                <a:lnTo>
                  <a:pt x="835060" y="246063"/>
                </a:lnTo>
                <a:cubicBezTo>
                  <a:pt x="842662" y="246063"/>
                  <a:pt x="849313" y="252730"/>
                  <a:pt x="849313" y="260350"/>
                </a:cubicBezTo>
                <a:cubicBezTo>
                  <a:pt x="849313" y="267970"/>
                  <a:pt x="842662" y="274638"/>
                  <a:pt x="835060" y="274638"/>
                </a:cubicBezTo>
                <a:lnTo>
                  <a:pt x="749300" y="274638"/>
                </a:lnTo>
                <a:lnTo>
                  <a:pt x="749300" y="322876"/>
                </a:lnTo>
                <a:lnTo>
                  <a:pt x="760221" y="320675"/>
                </a:lnTo>
                <a:cubicBezTo>
                  <a:pt x="788122" y="320675"/>
                  <a:pt x="811213" y="343820"/>
                  <a:pt x="811213" y="371787"/>
                </a:cubicBezTo>
                <a:cubicBezTo>
                  <a:pt x="811213" y="400718"/>
                  <a:pt x="788122" y="423863"/>
                  <a:pt x="760221" y="423863"/>
                </a:cubicBezTo>
                <a:lnTo>
                  <a:pt x="749300" y="421478"/>
                </a:lnTo>
                <a:lnTo>
                  <a:pt x="749300" y="473075"/>
                </a:lnTo>
                <a:lnTo>
                  <a:pt x="841376" y="473075"/>
                </a:lnTo>
                <a:cubicBezTo>
                  <a:pt x="848996" y="473075"/>
                  <a:pt x="855663" y="478810"/>
                  <a:pt x="855663" y="487411"/>
                </a:cubicBezTo>
                <a:lnTo>
                  <a:pt x="855663" y="553358"/>
                </a:lnTo>
                <a:cubicBezTo>
                  <a:pt x="855663" y="561004"/>
                  <a:pt x="848996" y="566738"/>
                  <a:pt x="841376" y="566738"/>
                </a:cubicBezTo>
                <a:lnTo>
                  <a:pt x="678498" y="566738"/>
                </a:lnTo>
                <a:cubicBezTo>
                  <a:pt x="670878" y="566738"/>
                  <a:pt x="665163" y="561004"/>
                  <a:pt x="665163" y="553358"/>
                </a:cubicBezTo>
                <a:lnTo>
                  <a:pt x="665163" y="550863"/>
                </a:lnTo>
                <a:lnTo>
                  <a:pt x="641667" y="550863"/>
                </a:lnTo>
                <a:lnTo>
                  <a:pt x="641667" y="606108"/>
                </a:lnTo>
                <a:lnTo>
                  <a:pt x="675538" y="606108"/>
                </a:lnTo>
                <a:lnTo>
                  <a:pt x="678795" y="598065"/>
                </a:lnTo>
                <a:cubicBezTo>
                  <a:pt x="685258" y="591459"/>
                  <a:pt x="694187" y="587375"/>
                  <a:pt x="704057" y="587375"/>
                </a:cubicBezTo>
                <a:cubicBezTo>
                  <a:pt x="723797" y="587375"/>
                  <a:pt x="739776" y="603710"/>
                  <a:pt x="739776" y="623888"/>
                </a:cubicBezTo>
                <a:cubicBezTo>
                  <a:pt x="739776" y="644066"/>
                  <a:pt x="723797" y="660400"/>
                  <a:pt x="704057" y="660400"/>
                </a:cubicBezTo>
                <a:cubicBezTo>
                  <a:pt x="694187" y="660400"/>
                  <a:pt x="685258" y="656316"/>
                  <a:pt x="678795" y="649711"/>
                </a:cubicBezTo>
                <a:lnTo>
                  <a:pt x="675410" y="641350"/>
                </a:lnTo>
                <a:lnTo>
                  <a:pt x="624522" y="641350"/>
                </a:lnTo>
                <a:cubicBezTo>
                  <a:pt x="614997" y="641350"/>
                  <a:pt x="606425" y="633730"/>
                  <a:pt x="606425" y="624205"/>
                </a:cubicBezTo>
                <a:lnTo>
                  <a:pt x="606425" y="550863"/>
                </a:lnTo>
                <a:lnTo>
                  <a:pt x="457200" y="550863"/>
                </a:lnTo>
                <a:lnTo>
                  <a:pt x="457200" y="612775"/>
                </a:lnTo>
                <a:lnTo>
                  <a:pt x="522572" y="612775"/>
                </a:lnTo>
                <a:cubicBezTo>
                  <a:pt x="532115" y="612775"/>
                  <a:pt x="539750" y="620536"/>
                  <a:pt x="539750" y="630238"/>
                </a:cubicBezTo>
                <a:cubicBezTo>
                  <a:pt x="539750" y="639939"/>
                  <a:pt x="532115" y="647700"/>
                  <a:pt x="522572" y="647700"/>
                </a:cubicBezTo>
                <a:lnTo>
                  <a:pt x="439265" y="647700"/>
                </a:lnTo>
                <a:lnTo>
                  <a:pt x="313853" y="647700"/>
                </a:lnTo>
                <a:lnTo>
                  <a:pt x="227682" y="647700"/>
                </a:lnTo>
                <a:cubicBezTo>
                  <a:pt x="217185" y="647700"/>
                  <a:pt x="209550" y="639939"/>
                  <a:pt x="209550" y="630238"/>
                </a:cubicBezTo>
                <a:cubicBezTo>
                  <a:pt x="209550" y="620536"/>
                  <a:pt x="217185" y="612775"/>
                  <a:pt x="227682" y="612775"/>
                </a:cubicBezTo>
                <a:lnTo>
                  <a:pt x="296863" y="612775"/>
                </a:lnTo>
                <a:lnTo>
                  <a:pt x="296863" y="550863"/>
                </a:lnTo>
                <a:lnTo>
                  <a:pt x="37132" y="550863"/>
                </a:lnTo>
                <a:cubicBezTo>
                  <a:pt x="16186" y="550863"/>
                  <a:pt x="0" y="534660"/>
                  <a:pt x="0" y="513692"/>
                </a:cubicBezTo>
                <a:lnTo>
                  <a:pt x="0" y="94321"/>
                </a:lnTo>
                <a:cubicBezTo>
                  <a:pt x="0" y="74306"/>
                  <a:pt x="16186" y="57150"/>
                  <a:pt x="37132" y="57150"/>
                </a:cubicBezTo>
                <a:lnTo>
                  <a:pt x="606425" y="57150"/>
                </a:lnTo>
                <a:lnTo>
                  <a:pt x="606425" y="17205"/>
                </a:lnTo>
                <a:cubicBezTo>
                  <a:pt x="606425" y="7646"/>
                  <a:pt x="615015" y="0"/>
                  <a:pt x="62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4762906-2289-4b8a-a15e-16a5f2e139c7">
            <a:extLst>
              <a:ext uri="{FF2B5EF4-FFF2-40B4-BE49-F238E27FC236}">
                <a16:creationId xmlns:a16="http://schemas.microsoft.com/office/drawing/2014/main" id="{3B996948-0A13-4DC1-9C42-28599C6E2245}"/>
              </a:ext>
            </a:extLst>
          </p:cNvPr>
          <p:cNvSpPr>
            <a:spLocks noChangeAspect="1"/>
          </p:cNvSpPr>
          <p:nvPr/>
        </p:nvSpPr>
        <p:spPr>
          <a:xfrm>
            <a:off x="8538897" y="2688664"/>
            <a:ext cx="508907" cy="902334"/>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sp>
        <p:nvSpPr>
          <p:cNvPr id="8" name="4a5bd232-5839-4307-bac8-54bb488bd9c3">
            <a:extLst>
              <a:ext uri="{FF2B5EF4-FFF2-40B4-BE49-F238E27FC236}">
                <a16:creationId xmlns:a16="http://schemas.microsoft.com/office/drawing/2014/main" id="{655D67A0-DA46-4022-B256-B9E14F0A08BF}"/>
              </a:ext>
            </a:extLst>
          </p:cNvPr>
          <p:cNvSpPr>
            <a:spLocks noChangeAspect="1"/>
          </p:cNvSpPr>
          <p:nvPr/>
        </p:nvSpPr>
        <p:spPr>
          <a:xfrm>
            <a:off x="2550913" y="3654039"/>
            <a:ext cx="803281" cy="962800"/>
          </a:xfrm>
          <a:custGeom>
            <a:avLst/>
            <a:gdLst>
              <a:gd name="connsiteX0" fmla="*/ 505062 w 685801"/>
              <a:gd name="connsiteY0" fmla="*/ 352833 h 821994"/>
              <a:gd name="connsiteX1" fmla="*/ 385978 w 685801"/>
              <a:gd name="connsiteY1" fmla="*/ 409622 h 821994"/>
              <a:gd name="connsiteX2" fmla="*/ 385978 w 685801"/>
              <a:gd name="connsiteY2" fmla="*/ 601167 h 821994"/>
              <a:gd name="connsiteX3" fmla="*/ 604624 w 685801"/>
              <a:gd name="connsiteY3" fmla="*/ 497213 h 821994"/>
              <a:gd name="connsiteX4" fmla="*/ 604624 w 685801"/>
              <a:gd name="connsiteY4" fmla="*/ 373046 h 821994"/>
              <a:gd name="connsiteX5" fmla="*/ 562651 w 685801"/>
              <a:gd name="connsiteY5" fmla="*/ 392297 h 821994"/>
              <a:gd name="connsiteX6" fmla="*/ 542153 w 685801"/>
              <a:gd name="connsiteY6" fmla="*/ 389409 h 821994"/>
              <a:gd name="connsiteX7" fmla="*/ 89310 w 685801"/>
              <a:gd name="connsiteY7" fmla="*/ 306394 h 821994"/>
              <a:gd name="connsiteX8" fmla="*/ 208987 w 685801"/>
              <a:gd name="connsiteY8" fmla="*/ 335281 h 821994"/>
              <a:gd name="connsiteX9" fmla="*/ 218717 w 685801"/>
              <a:gd name="connsiteY9" fmla="*/ 352614 h 821994"/>
              <a:gd name="connsiteX10" fmla="*/ 205095 w 685801"/>
              <a:gd name="connsiteY10" fmla="*/ 363206 h 821994"/>
              <a:gd name="connsiteX11" fmla="*/ 202176 w 685801"/>
              <a:gd name="connsiteY11" fmla="*/ 363206 h 821994"/>
              <a:gd name="connsiteX12" fmla="*/ 82499 w 685801"/>
              <a:gd name="connsiteY12" fmla="*/ 333356 h 821994"/>
              <a:gd name="connsiteX13" fmla="*/ 71796 w 685801"/>
              <a:gd name="connsiteY13" fmla="*/ 316023 h 821994"/>
              <a:gd name="connsiteX14" fmla="*/ 89310 w 685801"/>
              <a:gd name="connsiteY14" fmla="*/ 306394 h 821994"/>
              <a:gd name="connsiteX15" fmla="*/ 550815 w 685801"/>
              <a:gd name="connsiteY15" fmla="*/ 278342 h 821994"/>
              <a:gd name="connsiteX16" fmla="*/ 431480 w 685801"/>
              <a:gd name="connsiteY16" fmla="*/ 335305 h 821994"/>
              <a:gd name="connsiteX17" fmla="*/ 431480 w 685801"/>
              <a:gd name="connsiteY17" fmla="*/ 349179 h 821994"/>
              <a:gd name="connsiteX18" fmla="*/ 501157 w 685801"/>
              <a:gd name="connsiteY18" fmla="*/ 316256 h 821994"/>
              <a:gd name="connsiteX19" fmla="*/ 521655 w 685801"/>
              <a:gd name="connsiteY19" fmla="*/ 319144 h 821994"/>
              <a:gd name="connsiteX20" fmla="*/ 557771 w 685801"/>
              <a:gd name="connsiteY20" fmla="*/ 355720 h 821994"/>
              <a:gd name="connsiteX21" fmla="*/ 614385 w 685801"/>
              <a:gd name="connsiteY21" fmla="*/ 328769 h 821994"/>
              <a:gd name="connsiteX22" fmla="*/ 631954 w 685801"/>
              <a:gd name="connsiteY22" fmla="*/ 329732 h 821994"/>
              <a:gd name="connsiteX23" fmla="*/ 639763 w 685801"/>
              <a:gd name="connsiteY23" fmla="*/ 344170 h 821994"/>
              <a:gd name="connsiteX24" fmla="*/ 639763 w 685801"/>
              <a:gd name="connsiteY24" fmla="*/ 428021 h 821994"/>
              <a:gd name="connsiteX25" fmla="*/ 649609 w 685801"/>
              <a:gd name="connsiteY25" fmla="*/ 423162 h 821994"/>
              <a:gd name="connsiteX26" fmla="*/ 649609 w 685801"/>
              <a:gd name="connsiteY26" fmla="*/ 297652 h 821994"/>
              <a:gd name="connsiteX27" fmla="*/ 607548 w 685801"/>
              <a:gd name="connsiteY27" fmla="*/ 317926 h 821994"/>
              <a:gd name="connsiteX28" fmla="*/ 587007 w 685801"/>
              <a:gd name="connsiteY28" fmla="*/ 315030 h 821994"/>
              <a:gd name="connsiteX29" fmla="*/ 35052 w 685801"/>
              <a:gd name="connsiteY29" fmla="*/ 241356 h 821994"/>
              <a:gd name="connsiteX30" fmla="*/ 35052 w 685801"/>
              <a:gd name="connsiteY30" fmla="*/ 726605 h 821994"/>
              <a:gd name="connsiteX31" fmla="*/ 257048 w 685801"/>
              <a:gd name="connsiteY31" fmla="*/ 781526 h 821994"/>
              <a:gd name="connsiteX32" fmla="*/ 257048 w 685801"/>
              <a:gd name="connsiteY32" fmla="*/ 750812 h 821994"/>
              <a:gd name="connsiteX33" fmla="*/ 89498 w 685801"/>
              <a:gd name="connsiteY33" fmla="*/ 708426 h 821994"/>
              <a:gd name="connsiteX34" fmla="*/ 79739 w 685801"/>
              <a:gd name="connsiteY34" fmla="*/ 690841 h 821994"/>
              <a:gd name="connsiteX35" fmla="*/ 97304 w 685801"/>
              <a:gd name="connsiteY35" fmla="*/ 681072 h 821994"/>
              <a:gd name="connsiteX36" fmla="*/ 257048 w 685801"/>
              <a:gd name="connsiteY36" fmla="*/ 721702 h 821994"/>
              <a:gd name="connsiteX37" fmla="*/ 257048 w 685801"/>
              <a:gd name="connsiteY37" fmla="*/ 702577 h 821994"/>
              <a:gd name="connsiteX38" fmla="*/ 89498 w 685801"/>
              <a:gd name="connsiteY38" fmla="*/ 660191 h 821994"/>
              <a:gd name="connsiteX39" fmla="*/ 79739 w 685801"/>
              <a:gd name="connsiteY39" fmla="*/ 642606 h 821994"/>
              <a:gd name="connsiteX40" fmla="*/ 97304 w 685801"/>
              <a:gd name="connsiteY40" fmla="*/ 631860 h 821994"/>
              <a:gd name="connsiteX41" fmla="*/ 257048 w 685801"/>
              <a:gd name="connsiteY41" fmla="*/ 672490 h 821994"/>
              <a:gd name="connsiteX42" fmla="*/ 257048 w 685801"/>
              <a:gd name="connsiteY42" fmla="*/ 652482 h 821994"/>
              <a:gd name="connsiteX43" fmla="*/ 89498 w 685801"/>
              <a:gd name="connsiteY43" fmla="*/ 610978 h 821994"/>
              <a:gd name="connsiteX44" fmla="*/ 79739 w 685801"/>
              <a:gd name="connsiteY44" fmla="*/ 593760 h 821994"/>
              <a:gd name="connsiteX45" fmla="*/ 97304 w 685801"/>
              <a:gd name="connsiteY45" fmla="*/ 584194 h 821994"/>
              <a:gd name="connsiteX46" fmla="*/ 257048 w 685801"/>
              <a:gd name="connsiteY46" fmla="*/ 623978 h 821994"/>
              <a:gd name="connsiteX47" fmla="*/ 257048 w 685801"/>
              <a:gd name="connsiteY47" fmla="*/ 604226 h 821994"/>
              <a:gd name="connsiteX48" fmla="*/ 89498 w 685801"/>
              <a:gd name="connsiteY48" fmla="*/ 562722 h 821994"/>
              <a:gd name="connsiteX49" fmla="*/ 79739 w 685801"/>
              <a:gd name="connsiteY49" fmla="*/ 545504 h 821994"/>
              <a:gd name="connsiteX50" fmla="*/ 97304 w 685801"/>
              <a:gd name="connsiteY50" fmla="*/ 534981 h 821994"/>
              <a:gd name="connsiteX51" fmla="*/ 257048 w 685801"/>
              <a:gd name="connsiteY51" fmla="*/ 574765 h 821994"/>
              <a:gd name="connsiteX52" fmla="*/ 257048 w 685801"/>
              <a:gd name="connsiteY52" fmla="*/ 296258 h 821994"/>
              <a:gd name="connsiteX53" fmla="*/ 35052 w 685801"/>
              <a:gd name="connsiteY53" fmla="*/ 170130 h 821994"/>
              <a:gd name="connsiteX54" fmla="*/ 35052 w 685801"/>
              <a:gd name="connsiteY54" fmla="*/ 211664 h 821994"/>
              <a:gd name="connsiteX55" fmla="*/ 257048 w 685801"/>
              <a:gd name="connsiteY55" fmla="*/ 266566 h 821994"/>
              <a:gd name="connsiteX56" fmla="*/ 257048 w 685801"/>
              <a:gd name="connsiteY56" fmla="*/ 224962 h 821994"/>
              <a:gd name="connsiteX57" fmla="*/ 306558 w 685801"/>
              <a:gd name="connsiteY57" fmla="*/ 35357 h 821994"/>
              <a:gd name="connsiteX58" fmla="*/ 72509 w 685801"/>
              <a:gd name="connsiteY58" fmla="*/ 141859 h 821994"/>
              <a:gd name="connsiteX59" fmla="*/ 272503 w 685801"/>
              <a:gd name="connsiteY59" fmla="*/ 191336 h 821994"/>
              <a:gd name="connsiteX60" fmla="*/ 500804 w 685801"/>
              <a:gd name="connsiteY60" fmla="*/ 88132 h 821994"/>
              <a:gd name="connsiteX61" fmla="*/ 309487 w 685801"/>
              <a:gd name="connsiteY61" fmla="*/ 633 h 821994"/>
              <a:gd name="connsiteX62" fmla="*/ 559420 w 685801"/>
              <a:gd name="connsiteY62" fmla="*/ 67187 h 821994"/>
              <a:gd name="connsiteX63" fmla="*/ 560443 w 685801"/>
              <a:gd name="connsiteY63" fmla="*/ 68432 h 821994"/>
              <a:gd name="connsiteX64" fmla="*/ 563691 w 685801"/>
              <a:gd name="connsiteY64" fmla="*/ 68610 h 821994"/>
              <a:gd name="connsiteX65" fmla="*/ 569633 w 685801"/>
              <a:gd name="connsiteY65" fmla="*/ 79606 h 821994"/>
              <a:gd name="connsiteX66" fmla="*/ 572112 w 685801"/>
              <a:gd name="connsiteY66" fmla="*/ 82620 h 821994"/>
              <a:gd name="connsiteX67" fmla="*/ 571500 w 685801"/>
              <a:gd name="connsiteY67" fmla="*/ 83609 h 821994"/>
              <a:gd name="connsiteX68" fmla="*/ 571500 w 685801"/>
              <a:gd name="connsiteY68" fmla="*/ 248663 h 821994"/>
              <a:gd name="connsiteX69" fmla="*/ 603636 w 685801"/>
              <a:gd name="connsiteY69" fmla="*/ 281239 h 821994"/>
              <a:gd name="connsiteX70" fmla="*/ 660369 w 685801"/>
              <a:gd name="connsiteY70" fmla="*/ 254206 h 821994"/>
              <a:gd name="connsiteX71" fmla="*/ 676998 w 685801"/>
              <a:gd name="connsiteY71" fmla="*/ 255171 h 821994"/>
              <a:gd name="connsiteX72" fmla="*/ 685801 w 685801"/>
              <a:gd name="connsiteY72" fmla="*/ 269653 h 821994"/>
              <a:gd name="connsiteX73" fmla="*/ 685801 w 685801"/>
              <a:gd name="connsiteY73" fmla="*/ 434747 h 821994"/>
              <a:gd name="connsiteX74" fmla="*/ 676020 w 685801"/>
              <a:gd name="connsiteY74" fmla="*/ 450195 h 821994"/>
              <a:gd name="connsiteX75" fmla="*/ 639763 w 685801"/>
              <a:gd name="connsiteY75" fmla="*/ 467707 h 821994"/>
              <a:gd name="connsiteX76" fmla="*/ 639763 w 685801"/>
              <a:gd name="connsiteY76" fmla="*/ 508764 h 821994"/>
              <a:gd name="connsiteX77" fmla="*/ 630002 w 685801"/>
              <a:gd name="connsiteY77" fmla="*/ 524164 h 821994"/>
              <a:gd name="connsiteX78" fmla="*/ 571500 w 685801"/>
              <a:gd name="connsiteY78" fmla="*/ 552121 h 821994"/>
              <a:gd name="connsiteX79" fmla="*/ 571500 w 685801"/>
              <a:gd name="connsiteY79" fmla="*/ 649082 h 821994"/>
              <a:gd name="connsiteX80" fmla="*/ 562727 w 685801"/>
              <a:gd name="connsiteY80" fmla="*/ 664455 h 821994"/>
              <a:gd name="connsiteX81" fmla="*/ 517515 w 685801"/>
              <a:gd name="connsiteY81" fmla="*/ 689413 h 821994"/>
              <a:gd name="connsiteX82" fmla="*/ 517525 w 685801"/>
              <a:gd name="connsiteY82" fmla="*/ 689438 h 821994"/>
              <a:gd name="connsiteX83" fmla="*/ 481013 w 685801"/>
              <a:gd name="connsiteY83" fmla="*/ 726744 h 821994"/>
              <a:gd name="connsiteX84" fmla="*/ 444500 w 685801"/>
              <a:gd name="connsiteY84" fmla="*/ 689438 h 821994"/>
              <a:gd name="connsiteX85" fmla="*/ 481013 w 685801"/>
              <a:gd name="connsiteY85" fmla="*/ 652131 h 821994"/>
              <a:gd name="connsiteX86" fmla="*/ 498431 w 685801"/>
              <a:gd name="connsiteY86" fmla="*/ 659498 h 821994"/>
              <a:gd name="connsiteX87" fmla="*/ 536408 w 685801"/>
              <a:gd name="connsiteY87" fmla="*/ 638512 h 821994"/>
              <a:gd name="connsiteX88" fmla="*/ 536408 w 685801"/>
              <a:gd name="connsiteY88" fmla="*/ 568891 h 821994"/>
              <a:gd name="connsiteX89" fmla="*/ 376217 w 685801"/>
              <a:gd name="connsiteY89" fmla="*/ 645444 h 821994"/>
              <a:gd name="connsiteX90" fmla="*/ 368408 w 685801"/>
              <a:gd name="connsiteY90" fmla="*/ 647369 h 821994"/>
              <a:gd name="connsiteX91" fmla="*/ 358647 w 685801"/>
              <a:gd name="connsiteY91" fmla="*/ 644481 h 821994"/>
              <a:gd name="connsiteX92" fmla="*/ 350838 w 685801"/>
              <a:gd name="connsiteY92" fmla="*/ 629081 h 821994"/>
              <a:gd name="connsiteX93" fmla="*/ 350838 w 685801"/>
              <a:gd name="connsiteY93" fmla="*/ 399034 h 821994"/>
              <a:gd name="connsiteX94" fmla="*/ 360599 w 685801"/>
              <a:gd name="connsiteY94" fmla="*/ 382671 h 821994"/>
              <a:gd name="connsiteX95" fmla="*/ 395288 w 685801"/>
              <a:gd name="connsiteY95" fmla="*/ 366280 h 821994"/>
              <a:gd name="connsiteX96" fmla="*/ 395288 w 685801"/>
              <a:gd name="connsiteY96" fmla="*/ 324685 h 821994"/>
              <a:gd name="connsiteX97" fmla="*/ 406048 w 685801"/>
              <a:gd name="connsiteY97" fmla="*/ 308272 h 821994"/>
              <a:gd name="connsiteX98" fmla="*/ 535382 w 685801"/>
              <a:gd name="connsiteY98" fmla="*/ 247104 h 821994"/>
              <a:gd name="connsiteX99" fmla="*/ 535382 w 685801"/>
              <a:gd name="connsiteY99" fmla="*/ 111875 h 821994"/>
              <a:gd name="connsiteX100" fmla="*/ 292317 w 685801"/>
              <a:gd name="connsiteY100" fmla="*/ 223098 h 821994"/>
              <a:gd name="connsiteX101" fmla="*/ 292317 w 685801"/>
              <a:gd name="connsiteY101" fmla="*/ 773824 h 821994"/>
              <a:gd name="connsiteX102" fmla="*/ 338403 w 685801"/>
              <a:gd name="connsiteY102" fmla="*/ 747994 h 821994"/>
              <a:gd name="connsiteX103" fmla="*/ 348828 w 685801"/>
              <a:gd name="connsiteY103" fmla="*/ 721769 h 821994"/>
              <a:gd name="connsiteX104" fmla="*/ 374651 w 685801"/>
              <a:gd name="connsiteY104" fmla="*/ 710868 h 821994"/>
              <a:gd name="connsiteX105" fmla="*/ 411163 w 685801"/>
              <a:gd name="connsiteY105" fmla="*/ 748659 h 821994"/>
              <a:gd name="connsiteX106" fmla="*/ 374651 w 685801"/>
              <a:gd name="connsiteY106" fmla="*/ 785481 h 821994"/>
              <a:gd name="connsiteX107" fmla="*/ 357039 w 685801"/>
              <a:gd name="connsiteY107" fmla="*/ 778129 h 821994"/>
              <a:gd name="connsiteX108" fmla="*/ 285293 w 685801"/>
              <a:gd name="connsiteY108" fmla="*/ 818122 h 821994"/>
              <a:gd name="connsiteX109" fmla="*/ 285284 w 685801"/>
              <a:gd name="connsiteY109" fmla="*/ 818140 h 821994"/>
              <a:gd name="connsiteX110" fmla="*/ 285218 w 685801"/>
              <a:gd name="connsiteY110" fmla="*/ 818164 h 821994"/>
              <a:gd name="connsiteX111" fmla="*/ 283532 w 685801"/>
              <a:gd name="connsiteY111" fmla="*/ 819104 h 821994"/>
              <a:gd name="connsiteX112" fmla="*/ 274746 w 685801"/>
              <a:gd name="connsiteY112" fmla="*/ 821994 h 821994"/>
              <a:gd name="connsiteX113" fmla="*/ 274656 w 685801"/>
              <a:gd name="connsiteY113" fmla="*/ 821965 h 821994"/>
              <a:gd name="connsiteX114" fmla="*/ 274574 w 685801"/>
              <a:gd name="connsiteY114" fmla="*/ 821994 h 821994"/>
              <a:gd name="connsiteX115" fmla="*/ 269706 w 685801"/>
              <a:gd name="connsiteY115" fmla="*/ 821031 h 821994"/>
              <a:gd name="connsiteX116" fmla="*/ 12658 w 685801"/>
              <a:gd name="connsiteY116" fmla="*/ 757438 h 821994"/>
              <a:gd name="connsiteX117" fmla="*/ 0 w 685801"/>
              <a:gd name="connsiteY117" fmla="*/ 740094 h 821994"/>
              <a:gd name="connsiteX118" fmla="*/ 0 w 685801"/>
              <a:gd name="connsiteY118" fmla="*/ 149174 h 821994"/>
              <a:gd name="connsiteX119" fmla="*/ 0 w 685801"/>
              <a:gd name="connsiteY119" fmla="*/ 146563 h 821994"/>
              <a:gd name="connsiteX120" fmla="*/ 6816 w 685801"/>
              <a:gd name="connsiteY120" fmla="*/ 133074 h 821994"/>
              <a:gd name="connsiteX121" fmla="*/ 8865 w 685801"/>
              <a:gd name="connsiteY121" fmla="*/ 132533 h 821994"/>
              <a:gd name="connsiteX122" fmla="*/ 9763 w 685801"/>
              <a:gd name="connsiteY122" fmla="*/ 130848 h 821994"/>
              <a:gd name="connsiteX123" fmla="*/ 296795 w 685801"/>
              <a:gd name="connsiteY123" fmla="*/ 1597 h 821994"/>
              <a:gd name="connsiteX124" fmla="*/ 309487 w 685801"/>
              <a:gd name="connsiteY124" fmla="*/ 633 h 82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85801" h="821994">
                <a:moveTo>
                  <a:pt x="505062" y="352833"/>
                </a:moveTo>
                <a:lnTo>
                  <a:pt x="385978" y="409622"/>
                </a:lnTo>
                <a:lnTo>
                  <a:pt x="385978" y="601167"/>
                </a:lnTo>
                <a:lnTo>
                  <a:pt x="604624" y="497213"/>
                </a:lnTo>
                <a:lnTo>
                  <a:pt x="604624" y="373046"/>
                </a:lnTo>
                <a:lnTo>
                  <a:pt x="562651" y="392297"/>
                </a:lnTo>
                <a:cubicBezTo>
                  <a:pt x="555819" y="396147"/>
                  <a:pt x="547034" y="394222"/>
                  <a:pt x="542153" y="389409"/>
                </a:cubicBezTo>
                <a:close/>
                <a:moveTo>
                  <a:pt x="89310" y="306394"/>
                </a:moveTo>
                <a:lnTo>
                  <a:pt x="208987" y="335281"/>
                </a:lnTo>
                <a:cubicBezTo>
                  <a:pt x="216771" y="337207"/>
                  <a:pt x="220663" y="344911"/>
                  <a:pt x="218717" y="352614"/>
                </a:cubicBezTo>
                <a:cubicBezTo>
                  <a:pt x="217744" y="359354"/>
                  <a:pt x="211906" y="363206"/>
                  <a:pt x="205095" y="363206"/>
                </a:cubicBezTo>
                <a:cubicBezTo>
                  <a:pt x="204122" y="363206"/>
                  <a:pt x="203149" y="363206"/>
                  <a:pt x="202176" y="363206"/>
                </a:cubicBezTo>
                <a:lnTo>
                  <a:pt x="82499" y="333356"/>
                </a:lnTo>
                <a:cubicBezTo>
                  <a:pt x="74715" y="331430"/>
                  <a:pt x="69850" y="323726"/>
                  <a:pt x="71796" y="316023"/>
                </a:cubicBezTo>
                <a:cubicBezTo>
                  <a:pt x="73742" y="309283"/>
                  <a:pt x="81526" y="304468"/>
                  <a:pt x="89310" y="306394"/>
                </a:cubicBezTo>
                <a:close/>
                <a:moveTo>
                  <a:pt x="550815" y="278342"/>
                </a:moveTo>
                <a:lnTo>
                  <a:pt x="431480" y="335305"/>
                </a:lnTo>
                <a:lnTo>
                  <a:pt x="431480" y="349179"/>
                </a:lnTo>
                <a:lnTo>
                  <a:pt x="501157" y="316256"/>
                </a:lnTo>
                <a:cubicBezTo>
                  <a:pt x="507990" y="312406"/>
                  <a:pt x="516775" y="314331"/>
                  <a:pt x="521655" y="319144"/>
                </a:cubicBezTo>
                <a:lnTo>
                  <a:pt x="557771" y="355720"/>
                </a:lnTo>
                <a:lnTo>
                  <a:pt x="614385" y="328769"/>
                </a:lnTo>
                <a:cubicBezTo>
                  <a:pt x="620241" y="325882"/>
                  <a:pt x="626098" y="326844"/>
                  <a:pt x="631954" y="329732"/>
                </a:cubicBezTo>
                <a:cubicBezTo>
                  <a:pt x="636835" y="332619"/>
                  <a:pt x="639763" y="338395"/>
                  <a:pt x="639763" y="344170"/>
                </a:cubicBezTo>
                <a:lnTo>
                  <a:pt x="639763" y="428021"/>
                </a:lnTo>
                <a:lnTo>
                  <a:pt x="649609" y="423162"/>
                </a:lnTo>
                <a:lnTo>
                  <a:pt x="649609" y="297652"/>
                </a:lnTo>
                <a:lnTo>
                  <a:pt x="607548" y="317926"/>
                </a:lnTo>
                <a:cubicBezTo>
                  <a:pt x="600701" y="321788"/>
                  <a:pt x="592876" y="319857"/>
                  <a:pt x="587007" y="315030"/>
                </a:cubicBezTo>
                <a:close/>
                <a:moveTo>
                  <a:pt x="35052" y="241356"/>
                </a:moveTo>
                <a:lnTo>
                  <a:pt x="35052" y="726605"/>
                </a:lnTo>
                <a:lnTo>
                  <a:pt x="257048" y="781526"/>
                </a:lnTo>
                <a:lnTo>
                  <a:pt x="257048" y="750812"/>
                </a:lnTo>
                <a:lnTo>
                  <a:pt x="89498" y="708426"/>
                </a:lnTo>
                <a:cubicBezTo>
                  <a:pt x="82667" y="706472"/>
                  <a:pt x="77788" y="698657"/>
                  <a:pt x="79739" y="690841"/>
                </a:cubicBezTo>
                <a:cubicBezTo>
                  <a:pt x="81691" y="683026"/>
                  <a:pt x="89498" y="679118"/>
                  <a:pt x="97304" y="681072"/>
                </a:cubicBezTo>
                <a:lnTo>
                  <a:pt x="257048" y="721702"/>
                </a:lnTo>
                <a:lnTo>
                  <a:pt x="257048" y="702577"/>
                </a:lnTo>
                <a:lnTo>
                  <a:pt x="89498" y="660191"/>
                </a:lnTo>
                <a:cubicBezTo>
                  <a:pt x="82667" y="658237"/>
                  <a:pt x="77788" y="650421"/>
                  <a:pt x="79739" y="642606"/>
                </a:cubicBezTo>
                <a:cubicBezTo>
                  <a:pt x="81691" y="634791"/>
                  <a:pt x="89498" y="629906"/>
                  <a:pt x="97304" y="631860"/>
                </a:cubicBezTo>
                <a:lnTo>
                  <a:pt x="257048" y="672490"/>
                </a:lnTo>
                <a:lnTo>
                  <a:pt x="257048" y="652482"/>
                </a:lnTo>
                <a:lnTo>
                  <a:pt x="89498" y="610978"/>
                </a:lnTo>
                <a:cubicBezTo>
                  <a:pt x="82667" y="609065"/>
                  <a:pt x="77788" y="601413"/>
                  <a:pt x="79739" y="593760"/>
                </a:cubicBezTo>
                <a:cubicBezTo>
                  <a:pt x="81691" y="586107"/>
                  <a:pt x="89498" y="582281"/>
                  <a:pt x="97304" y="584194"/>
                </a:cubicBezTo>
                <a:lnTo>
                  <a:pt x="257048" y="623978"/>
                </a:lnTo>
                <a:lnTo>
                  <a:pt x="257048" y="604226"/>
                </a:lnTo>
                <a:lnTo>
                  <a:pt x="89498" y="562722"/>
                </a:lnTo>
                <a:cubicBezTo>
                  <a:pt x="82667" y="560809"/>
                  <a:pt x="77788" y="553156"/>
                  <a:pt x="79739" y="545504"/>
                </a:cubicBezTo>
                <a:cubicBezTo>
                  <a:pt x="81691" y="537851"/>
                  <a:pt x="89498" y="533068"/>
                  <a:pt x="97304" y="534981"/>
                </a:cubicBezTo>
                <a:lnTo>
                  <a:pt x="257048" y="574765"/>
                </a:lnTo>
                <a:lnTo>
                  <a:pt x="257048" y="296258"/>
                </a:lnTo>
                <a:close/>
                <a:moveTo>
                  <a:pt x="35052" y="170130"/>
                </a:moveTo>
                <a:lnTo>
                  <a:pt x="35052" y="211664"/>
                </a:lnTo>
                <a:lnTo>
                  <a:pt x="257048" y="266566"/>
                </a:lnTo>
                <a:lnTo>
                  <a:pt x="257048" y="224962"/>
                </a:lnTo>
                <a:close/>
                <a:moveTo>
                  <a:pt x="306558" y="35357"/>
                </a:moveTo>
                <a:lnTo>
                  <a:pt x="72509" y="141859"/>
                </a:lnTo>
                <a:lnTo>
                  <a:pt x="272503" y="191336"/>
                </a:lnTo>
                <a:lnTo>
                  <a:pt x="500804" y="88132"/>
                </a:lnTo>
                <a:close/>
                <a:moveTo>
                  <a:pt x="309487" y="633"/>
                </a:moveTo>
                <a:lnTo>
                  <a:pt x="559420" y="67187"/>
                </a:lnTo>
                <a:lnTo>
                  <a:pt x="560443" y="68432"/>
                </a:lnTo>
                <a:lnTo>
                  <a:pt x="563691" y="68610"/>
                </a:lnTo>
                <a:lnTo>
                  <a:pt x="569633" y="79606"/>
                </a:lnTo>
                <a:lnTo>
                  <a:pt x="572112" y="82620"/>
                </a:lnTo>
                <a:lnTo>
                  <a:pt x="571500" y="83609"/>
                </a:lnTo>
                <a:lnTo>
                  <a:pt x="571500" y="248663"/>
                </a:lnTo>
                <a:lnTo>
                  <a:pt x="603636" y="281239"/>
                </a:lnTo>
                <a:lnTo>
                  <a:pt x="660369" y="254206"/>
                </a:lnTo>
                <a:cubicBezTo>
                  <a:pt x="665260" y="251310"/>
                  <a:pt x="672107" y="251310"/>
                  <a:pt x="676998" y="255171"/>
                </a:cubicBezTo>
                <a:cubicBezTo>
                  <a:pt x="682867" y="258068"/>
                  <a:pt x="685801" y="263861"/>
                  <a:pt x="685801" y="269653"/>
                </a:cubicBezTo>
                <a:lnTo>
                  <a:pt x="685801" y="434747"/>
                </a:lnTo>
                <a:cubicBezTo>
                  <a:pt x="685801" y="441505"/>
                  <a:pt x="681889" y="447298"/>
                  <a:pt x="676020" y="450195"/>
                </a:cubicBezTo>
                <a:lnTo>
                  <a:pt x="639763" y="467707"/>
                </a:lnTo>
                <a:lnTo>
                  <a:pt x="639763" y="508764"/>
                </a:lnTo>
                <a:cubicBezTo>
                  <a:pt x="639763" y="515501"/>
                  <a:pt x="635859" y="521277"/>
                  <a:pt x="630002" y="524164"/>
                </a:cubicBezTo>
                <a:lnTo>
                  <a:pt x="571500" y="552121"/>
                </a:lnTo>
                <a:lnTo>
                  <a:pt x="571500" y="649082"/>
                </a:lnTo>
                <a:cubicBezTo>
                  <a:pt x="571500" y="655808"/>
                  <a:pt x="568576" y="661573"/>
                  <a:pt x="562727" y="664455"/>
                </a:cubicBezTo>
                <a:lnTo>
                  <a:pt x="517515" y="689413"/>
                </a:lnTo>
                <a:lnTo>
                  <a:pt x="517525" y="689438"/>
                </a:lnTo>
                <a:cubicBezTo>
                  <a:pt x="517525" y="710054"/>
                  <a:pt x="501191" y="726744"/>
                  <a:pt x="481013" y="726744"/>
                </a:cubicBezTo>
                <a:cubicBezTo>
                  <a:pt x="460835" y="726744"/>
                  <a:pt x="444500" y="710054"/>
                  <a:pt x="444500" y="689438"/>
                </a:cubicBezTo>
                <a:cubicBezTo>
                  <a:pt x="444500" y="668821"/>
                  <a:pt x="460835" y="652131"/>
                  <a:pt x="481013" y="652131"/>
                </a:cubicBezTo>
                <a:lnTo>
                  <a:pt x="498431" y="659498"/>
                </a:lnTo>
                <a:lnTo>
                  <a:pt x="536408" y="638512"/>
                </a:lnTo>
                <a:lnTo>
                  <a:pt x="536408" y="568891"/>
                </a:lnTo>
                <a:lnTo>
                  <a:pt x="376217" y="645444"/>
                </a:lnTo>
                <a:cubicBezTo>
                  <a:pt x="374264" y="646407"/>
                  <a:pt x="371336" y="647369"/>
                  <a:pt x="368408" y="647369"/>
                </a:cubicBezTo>
                <a:cubicBezTo>
                  <a:pt x="365480" y="647369"/>
                  <a:pt x="361575" y="646407"/>
                  <a:pt x="358647" y="644481"/>
                </a:cubicBezTo>
                <a:cubicBezTo>
                  <a:pt x="353766" y="641594"/>
                  <a:pt x="350838" y="635819"/>
                  <a:pt x="350838" y="629081"/>
                </a:cubicBezTo>
                <a:lnTo>
                  <a:pt x="350838" y="399034"/>
                </a:lnTo>
                <a:cubicBezTo>
                  <a:pt x="350838" y="392297"/>
                  <a:pt x="354743" y="385559"/>
                  <a:pt x="360599" y="382671"/>
                </a:cubicBezTo>
                <a:lnTo>
                  <a:pt x="395288" y="366280"/>
                </a:lnTo>
                <a:lnTo>
                  <a:pt x="395288" y="324685"/>
                </a:lnTo>
                <a:cubicBezTo>
                  <a:pt x="395288" y="316961"/>
                  <a:pt x="399201" y="311168"/>
                  <a:pt x="406048" y="308272"/>
                </a:cubicBezTo>
                <a:lnTo>
                  <a:pt x="535382" y="247104"/>
                </a:lnTo>
                <a:lnTo>
                  <a:pt x="535382" y="111875"/>
                </a:lnTo>
                <a:lnTo>
                  <a:pt x="292317" y="223098"/>
                </a:lnTo>
                <a:lnTo>
                  <a:pt x="292317" y="773824"/>
                </a:lnTo>
                <a:lnTo>
                  <a:pt x="338403" y="747994"/>
                </a:lnTo>
                <a:lnTo>
                  <a:pt x="348828" y="721769"/>
                </a:lnTo>
                <a:cubicBezTo>
                  <a:pt x="355434" y="714986"/>
                  <a:pt x="364562" y="710868"/>
                  <a:pt x="374651" y="710868"/>
                </a:cubicBezTo>
                <a:cubicBezTo>
                  <a:pt x="394829" y="710868"/>
                  <a:pt x="411163" y="727341"/>
                  <a:pt x="411163" y="748659"/>
                </a:cubicBezTo>
                <a:cubicBezTo>
                  <a:pt x="411163" y="769008"/>
                  <a:pt x="394829" y="785481"/>
                  <a:pt x="374651" y="785481"/>
                </a:cubicBezTo>
                <a:lnTo>
                  <a:pt x="357039" y="778129"/>
                </a:lnTo>
                <a:lnTo>
                  <a:pt x="285293" y="818122"/>
                </a:lnTo>
                <a:lnTo>
                  <a:pt x="285284" y="818140"/>
                </a:lnTo>
                <a:lnTo>
                  <a:pt x="285218" y="818164"/>
                </a:lnTo>
                <a:lnTo>
                  <a:pt x="283532" y="819104"/>
                </a:lnTo>
                <a:cubicBezTo>
                  <a:pt x="280603" y="821031"/>
                  <a:pt x="277675" y="821994"/>
                  <a:pt x="274746" y="821994"/>
                </a:cubicBezTo>
                <a:lnTo>
                  <a:pt x="274656" y="821965"/>
                </a:lnTo>
                <a:lnTo>
                  <a:pt x="274574" y="821994"/>
                </a:lnTo>
                <a:cubicBezTo>
                  <a:pt x="272627" y="821994"/>
                  <a:pt x="271653" y="821031"/>
                  <a:pt x="269706" y="821031"/>
                </a:cubicBezTo>
                <a:lnTo>
                  <a:pt x="12658" y="757438"/>
                </a:lnTo>
                <a:cubicBezTo>
                  <a:pt x="4868" y="755511"/>
                  <a:pt x="0" y="748766"/>
                  <a:pt x="0" y="740094"/>
                </a:cubicBezTo>
                <a:lnTo>
                  <a:pt x="0" y="149174"/>
                </a:lnTo>
                <a:lnTo>
                  <a:pt x="0" y="146563"/>
                </a:lnTo>
                <a:cubicBezTo>
                  <a:pt x="0" y="140782"/>
                  <a:pt x="1947" y="135964"/>
                  <a:pt x="6816" y="133074"/>
                </a:cubicBezTo>
                <a:lnTo>
                  <a:pt x="8865" y="132533"/>
                </a:lnTo>
                <a:lnTo>
                  <a:pt x="9763" y="130848"/>
                </a:lnTo>
                <a:lnTo>
                  <a:pt x="296795" y="1597"/>
                </a:lnTo>
                <a:cubicBezTo>
                  <a:pt x="300700" y="-332"/>
                  <a:pt x="305582" y="-332"/>
                  <a:pt x="309487" y="6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sp>
        <p:nvSpPr>
          <p:cNvPr id="9" name="a4762906-2289-4b8a-a15e-16a5f2e139c7">
            <a:extLst>
              <a:ext uri="{FF2B5EF4-FFF2-40B4-BE49-F238E27FC236}">
                <a16:creationId xmlns:a16="http://schemas.microsoft.com/office/drawing/2014/main" id="{B964FF68-140E-432B-A1F2-AF5177D8628B}"/>
              </a:ext>
            </a:extLst>
          </p:cNvPr>
          <p:cNvSpPr>
            <a:spLocks noChangeAspect="1"/>
          </p:cNvSpPr>
          <p:nvPr/>
        </p:nvSpPr>
        <p:spPr>
          <a:xfrm>
            <a:off x="8538898" y="4125768"/>
            <a:ext cx="508907" cy="902334"/>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cxnSp>
        <p:nvCxnSpPr>
          <p:cNvPr id="10" name="直接箭头连接符 9">
            <a:extLst>
              <a:ext uri="{FF2B5EF4-FFF2-40B4-BE49-F238E27FC236}">
                <a16:creationId xmlns:a16="http://schemas.microsoft.com/office/drawing/2014/main" id="{935628A6-FD29-4CDD-A8C5-7F176BFA1ED0}"/>
              </a:ext>
            </a:extLst>
          </p:cNvPr>
          <p:cNvCxnSpPr>
            <a:cxnSpLocks/>
            <a:stCxn id="6" idx="104"/>
            <a:endCxn id="16" idx="0"/>
          </p:cNvCxnSpPr>
          <p:nvPr/>
        </p:nvCxnSpPr>
        <p:spPr>
          <a:xfrm flipH="1">
            <a:off x="2893736" y="1889018"/>
            <a:ext cx="1568058" cy="1291879"/>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E49D39CB-C49D-4537-B631-57BE04344BD4}"/>
              </a:ext>
            </a:extLst>
          </p:cNvPr>
          <p:cNvCxnSpPr>
            <a:cxnSpLocks/>
            <a:stCxn id="15" idx="3"/>
            <a:endCxn id="27" idx="1"/>
          </p:cNvCxnSpPr>
          <p:nvPr/>
        </p:nvCxnSpPr>
        <p:spPr>
          <a:xfrm flipV="1">
            <a:off x="4857210" y="4147522"/>
            <a:ext cx="3280175" cy="1694"/>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云形 11">
            <a:extLst>
              <a:ext uri="{FF2B5EF4-FFF2-40B4-BE49-F238E27FC236}">
                <a16:creationId xmlns:a16="http://schemas.microsoft.com/office/drawing/2014/main" id="{85021A01-41C9-4409-B192-AD4E0CBD70A4}"/>
              </a:ext>
            </a:extLst>
          </p:cNvPr>
          <p:cNvSpPr/>
          <p:nvPr/>
        </p:nvSpPr>
        <p:spPr>
          <a:xfrm>
            <a:off x="5957229" y="3785090"/>
            <a:ext cx="1035844" cy="7429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NFS</a:t>
            </a:r>
            <a:endParaRPr lang="zh-CN" altLang="en-US" dirty="0"/>
          </a:p>
        </p:txBody>
      </p:sp>
      <p:sp>
        <p:nvSpPr>
          <p:cNvPr id="15" name="文本框 14">
            <a:extLst>
              <a:ext uri="{FF2B5EF4-FFF2-40B4-BE49-F238E27FC236}">
                <a16:creationId xmlns:a16="http://schemas.microsoft.com/office/drawing/2014/main" id="{C1FA3995-7C7B-4F19-AFE4-129B6EF27022}"/>
              </a:ext>
            </a:extLst>
          </p:cNvPr>
          <p:cNvSpPr txBox="1"/>
          <p:nvPr/>
        </p:nvSpPr>
        <p:spPr>
          <a:xfrm>
            <a:off x="3378991" y="4010716"/>
            <a:ext cx="1478219" cy="276999"/>
          </a:xfrm>
          <a:prstGeom prst="rect">
            <a:avLst/>
          </a:prstGeom>
          <a:solidFill>
            <a:srgbClr val="DBEEF3"/>
          </a:solidFill>
        </p:spPr>
        <p:txBody>
          <a:bodyPr wrap="square" rtlCol="0">
            <a:spAutoFit/>
          </a:bodyPr>
          <a:lstStyle/>
          <a:p>
            <a:r>
              <a:rPr lang="en-US" altLang="zh-CN" sz="1200" dirty="0">
                <a:latin typeface="+mn-lt"/>
              </a:rPr>
              <a:t>/Filesystem/share</a:t>
            </a:r>
            <a:endParaRPr lang="zh-CN" altLang="en-US" sz="1200" dirty="0">
              <a:latin typeface="+mn-lt"/>
            </a:endParaRPr>
          </a:p>
        </p:txBody>
      </p:sp>
      <p:sp>
        <p:nvSpPr>
          <p:cNvPr id="16" name="文本框 15">
            <a:extLst>
              <a:ext uri="{FF2B5EF4-FFF2-40B4-BE49-F238E27FC236}">
                <a16:creationId xmlns:a16="http://schemas.microsoft.com/office/drawing/2014/main" id="{B580E429-748E-4DAA-AF99-441054829202}"/>
              </a:ext>
            </a:extLst>
          </p:cNvPr>
          <p:cNvSpPr txBox="1"/>
          <p:nvPr/>
        </p:nvSpPr>
        <p:spPr>
          <a:xfrm>
            <a:off x="2324867" y="3180897"/>
            <a:ext cx="1137737" cy="461665"/>
          </a:xfrm>
          <a:prstGeom prst="rect">
            <a:avLst/>
          </a:prstGeom>
          <a:solidFill>
            <a:srgbClr val="DBEEF3"/>
          </a:solidFill>
        </p:spPr>
        <p:txBody>
          <a:bodyPr wrap="square" rtlCol="0">
            <a:spAutoFit/>
          </a:bodyPr>
          <a:lstStyle/>
          <a:p>
            <a:r>
              <a:rPr lang="en-US" altLang="zh-CN" sz="1200" dirty="0">
                <a:latin typeface="+mn-lt"/>
              </a:rPr>
              <a:t>Management network port</a:t>
            </a:r>
            <a:endParaRPr lang="zh-CN" altLang="en-US" sz="1200" dirty="0">
              <a:latin typeface="+mn-lt"/>
            </a:endParaRPr>
          </a:p>
        </p:txBody>
      </p:sp>
      <p:sp>
        <p:nvSpPr>
          <p:cNvPr id="17" name="文本框 16">
            <a:extLst>
              <a:ext uri="{FF2B5EF4-FFF2-40B4-BE49-F238E27FC236}">
                <a16:creationId xmlns:a16="http://schemas.microsoft.com/office/drawing/2014/main" id="{515079EB-8EBD-4965-8026-50C564E9E511}"/>
              </a:ext>
            </a:extLst>
          </p:cNvPr>
          <p:cNvSpPr txBox="1"/>
          <p:nvPr/>
        </p:nvSpPr>
        <p:spPr>
          <a:xfrm>
            <a:off x="2171700" y="4794109"/>
            <a:ext cx="1578769" cy="276999"/>
          </a:xfrm>
          <a:prstGeom prst="rect">
            <a:avLst/>
          </a:prstGeom>
          <a:noFill/>
        </p:spPr>
        <p:txBody>
          <a:bodyPr wrap="square" rtlCol="0">
            <a:spAutoFit/>
          </a:bodyPr>
          <a:lstStyle/>
          <a:p>
            <a:r>
              <a:rPr lang="en-US" altLang="zh-CN" sz="1200" dirty="0">
                <a:latin typeface="+mn-lt"/>
              </a:rPr>
              <a:t>Storage system </a:t>
            </a:r>
            <a:endParaRPr lang="zh-CN" altLang="en-US" sz="1200" dirty="0">
              <a:latin typeface="+mn-lt"/>
            </a:endParaRPr>
          </a:p>
        </p:txBody>
      </p:sp>
      <p:sp>
        <p:nvSpPr>
          <p:cNvPr id="18" name="文本框 17">
            <a:extLst>
              <a:ext uri="{FF2B5EF4-FFF2-40B4-BE49-F238E27FC236}">
                <a16:creationId xmlns:a16="http://schemas.microsoft.com/office/drawing/2014/main" id="{FA8BD83F-3E2F-473D-9FB0-CB90A7D0C7AF}"/>
              </a:ext>
            </a:extLst>
          </p:cNvPr>
          <p:cNvSpPr txBox="1"/>
          <p:nvPr/>
        </p:nvSpPr>
        <p:spPr>
          <a:xfrm>
            <a:off x="8195715" y="3590998"/>
            <a:ext cx="1658225" cy="461665"/>
          </a:xfrm>
          <a:prstGeom prst="rect">
            <a:avLst/>
          </a:prstGeom>
          <a:noFill/>
        </p:spPr>
        <p:txBody>
          <a:bodyPr wrap="square" rtlCol="0">
            <a:spAutoFit/>
          </a:bodyPr>
          <a:lstStyle/>
          <a:p>
            <a:r>
              <a:rPr lang="en-US" altLang="zh-CN" sz="1200" dirty="0">
                <a:latin typeface="+mn-lt"/>
              </a:rPr>
              <a:t>Linux or UNIX client</a:t>
            </a:r>
          </a:p>
          <a:p>
            <a:r>
              <a:rPr lang="en-US" altLang="zh-CN" sz="1200" dirty="0">
                <a:latin typeface="+mn-lt"/>
              </a:rPr>
              <a:t>/</a:t>
            </a:r>
            <a:r>
              <a:rPr lang="en-US" altLang="zh-CN" sz="1200" dirty="0" err="1">
                <a:latin typeface="+mn-lt"/>
              </a:rPr>
              <a:t>mnt</a:t>
            </a:r>
            <a:endParaRPr lang="zh-CN" altLang="en-US" sz="1200" dirty="0">
              <a:latin typeface="+mn-lt"/>
            </a:endParaRPr>
          </a:p>
        </p:txBody>
      </p:sp>
      <p:sp>
        <p:nvSpPr>
          <p:cNvPr id="20" name="文本框 19">
            <a:extLst>
              <a:ext uri="{FF2B5EF4-FFF2-40B4-BE49-F238E27FC236}">
                <a16:creationId xmlns:a16="http://schemas.microsoft.com/office/drawing/2014/main" id="{CA13798D-8E9D-4231-BEE1-3AD0528719A7}"/>
              </a:ext>
            </a:extLst>
          </p:cNvPr>
          <p:cNvSpPr txBox="1"/>
          <p:nvPr/>
        </p:nvSpPr>
        <p:spPr>
          <a:xfrm>
            <a:off x="8137385" y="5081820"/>
            <a:ext cx="1342374" cy="461665"/>
          </a:xfrm>
          <a:prstGeom prst="rect">
            <a:avLst/>
          </a:prstGeom>
          <a:noFill/>
        </p:spPr>
        <p:txBody>
          <a:bodyPr wrap="square" rtlCol="0">
            <a:spAutoFit/>
          </a:bodyPr>
          <a:lstStyle/>
          <a:p>
            <a:r>
              <a:rPr lang="en-US" altLang="zh-CN" sz="1200" dirty="0">
                <a:latin typeface="+mn-lt"/>
              </a:rPr>
              <a:t>VMware client</a:t>
            </a:r>
          </a:p>
          <a:p>
            <a:r>
              <a:rPr lang="en-US" altLang="zh-CN" sz="1200" dirty="0">
                <a:latin typeface="+mn-lt"/>
              </a:rPr>
              <a:t>/</a:t>
            </a:r>
            <a:r>
              <a:rPr lang="en-US" altLang="zh-CN" sz="1200" dirty="0" err="1">
                <a:latin typeface="+mn-lt"/>
              </a:rPr>
              <a:t>mnt</a:t>
            </a:r>
            <a:r>
              <a:rPr lang="en-US" altLang="zh-CN" sz="1200" dirty="0">
                <a:latin typeface="+mn-lt"/>
              </a:rPr>
              <a:t>/data</a:t>
            </a:r>
            <a:endParaRPr lang="zh-CN" altLang="en-US" sz="1200" dirty="0">
              <a:latin typeface="+mn-lt"/>
            </a:endParaRPr>
          </a:p>
        </p:txBody>
      </p:sp>
      <p:sp>
        <p:nvSpPr>
          <p:cNvPr id="21" name="文本框 20">
            <a:extLst>
              <a:ext uri="{FF2B5EF4-FFF2-40B4-BE49-F238E27FC236}">
                <a16:creationId xmlns:a16="http://schemas.microsoft.com/office/drawing/2014/main" id="{BABFE9D7-E627-40EF-8483-5AFCAAB21099}"/>
              </a:ext>
            </a:extLst>
          </p:cNvPr>
          <p:cNvSpPr txBox="1"/>
          <p:nvPr/>
        </p:nvSpPr>
        <p:spPr>
          <a:xfrm>
            <a:off x="4857210" y="1665277"/>
            <a:ext cx="1201269" cy="461665"/>
          </a:xfrm>
          <a:prstGeom prst="rect">
            <a:avLst/>
          </a:prstGeom>
          <a:noFill/>
        </p:spPr>
        <p:txBody>
          <a:bodyPr wrap="square" rtlCol="0">
            <a:spAutoFit/>
          </a:bodyPr>
          <a:lstStyle/>
          <a:p>
            <a:r>
              <a:rPr lang="en-US" altLang="zh-CN" sz="1200" dirty="0">
                <a:latin typeface="+mn-lt"/>
              </a:rPr>
              <a:t>Maintenance terminal</a:t>
            </a:r>
            <a:endParaRPr lang="zh-CN" altLang="en-US" sz="1200" dirty="0">
              <a:latin typeface="+mn-lt"/>
            </a:endParaRPr>
          </a:p>
        </p:txBody>
      </p:sp>
      <p:sp>
        <p:nvSpPr>
          <p:cNvPr id="27" name="矩形 26">
            <a:extLst>
              <a:ext uri="{FF2B5EF4-FFF2-40B4-BE49-F238E27FC236}">
                <a16:creationId xmlns:a16="http://schemas.microsoft.com/office/drawing/2014/main" id="{25341609-37FB-4181-9289-2ADF1F643644}"/>
              </a:ext>
            </a:extLst>
          </p:cNvPr>
          <p:cNvSpPr/>
          <p:nvPr/>
        </p:nvSpPr>
        <p:spPr>
          <a:xfrm>
            <a:off x="8137385" y="2541357"/>
            <a:ext cx="1658225" cy="3212329"/>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49953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NFS share in a domain environment</a:t>
            </a:r>
            <a:endParaRPr lang="en-US" altLang="zh-CN" dirty="0">
              <a:latin typeface="Huawei Sans" panose="020C0503030203020204" pitchFamily="34" charset="0"/>
            </a:endParaRPr>
          </a:p>
        </p:txBody>
      </p:sp>
      <p:sp>
        <p:nvSpPr>
          <p:cNvPr id="5" name="矩形 4">
            <a:extLst>
              <a:ext uri="{FF2B5EF4-FFF2-40B4-BE49-F238E27FC236}">
                <a16:creationId xmlns:a16="http://schemas.microsoft.com/office/drawing/2014/main" id="{A3D21B8D-9179-494E-B310-B78A1772348C}"/>
              </a:ext>
            </a:extLst>
          </p:cNvPr>
          <p:cNvSpPr/>
          <p:nvPr/>
        </p:nvSpPr>
        <p:spPr>
          <a:xfrm>
            <a:off x="1971675" y="2250280"/>
            <a:ext cx="7936709" cy="3814764"/>
          </a:xfrm>
          <a:prstGeom prst="rect">
            <a:avLst/>
          </a:prstGeom>
          <a:noFill/>
          <a:ln w="190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4dd9f4dc-e42d-4a16-951f-ea2604ed85ee">
            <a:extLst>
              <a:ext uri="{FF2B5EF4-FFF2-40B4-BE49-F238E27FC236}">
                <a16:creationId xmlns:a16="http://schemas.microsoft.com/office/drawing/2014/main" id="{D3E53BF2-13C9-405A-BA9D-66AE8672AE6C}"/>
              </a:ext>
            </a:extLst>
          </p:cNvPr>
          <p:cNvSpPr>
            <a:spLocks noChangeAspect="1"/>
          </p:cNvSpPr>
          <p:nvPr/>
        </p:nvSpPr>
        <p:spPr>
          <a:xfrm>
            <a:off x="4095005" y="1348183"/>
            <a:ext cx="762205" cy="551440"/>
          </a:xfrm>
          <a:custGeom>
            <a:avLst/>
            <a:gdLst>
              <a:gd name="connsiteX0" fmla="*/ 331788 w 912813"/>
              <a:gd name="connsiteY0" fmla="*/ 550863 h 660401"/>
              <a:gd name="connsiteX1" fmla="*/ 331788 w 912813"/>
              <a:gd name="connsiteY1" fmla="*/ 612775 h 660401"/>
              <a:gd name="connsiteX2" fmla="*/ 422275 w 912813"/>
              <a:gd name="connsiteY2" fmla="*/ 612775 h 660401"/>
              <a:gd name="connsiteX3" fmla="*/ 422275 w 912813"/>
              <a:gd name="connsiteY3" fmla="*/ 550863 h 660401"/>
              <a:gd name="connsiteX4" fmla="*/ 749300 w 912813"/>
              <a:gd name="connsiteY4" fmla="*/ 500792 h 660401"/>
              <a:gd name="connsiteX5" fmla="*/ 749300 w 912813"/>
              <a:gd name="connsiteY5" fmla="*/ 513692 h 660401"/>
              <a:gd name="connsiteX6" fmla="*/ 738700 w 912813"/>
              <a:gd name="connsiteY6" fmla="*/ 539021 h 660401"/>
              <a:gd name="connsiteX7" fmla="*/ 827088 w 912813"/>
              <a:gd name="connsiteY7" fmla="*/ 539021 h 660401"/>
              <a:gd name="connsiteX8" fmla="*/ 827088 w 912813"/>
              <a:gd name="connsiteY8" fmla="*/ 500792 h 660401"/>
              <a:gd name="connsiteX9" fmla="*/ 760221 w 912813"/>
              <a:gd name="connsiteY9" fmla="*/ 348642 h 660401"/>
              <a:gd name="connsiteX10" fmla="*/ 749300 w 912813"/>
              <a:gd name="connsiteY10" fmla="*/ 353251 h 660401"/>
              <a:gd name="connsiteX11" fmla="*/ 749300 w 912813"/>
              <a:gd name="connsiteY11" fmla="*/ 390323 h 660401"/>
              <a:gd name="connsiteX12" fmla="*/ 760221 w 912813"/>
              <a:gd name="connsiteY12" fmla="*/ 394932 h 660401"/>
              <a:gd name="connsiteX13" fmla="*/ 783312 w 912813"/>
              <a:gd name="connsiteY13" fmla="*/ 371787 h 660401"/>
              <a:gd name="connsiteX14" fmla="*/ 760221 w 912813"/>
              <a:gd name="connsiteY14" fmla="*/ 348642 h 660401"/>
              <a:gd name="connsiteX15" fmla="*/ 90517 w 912813"/>
              <a:gd name="connsiteY15" fmla="*/ 148417 h 660401"/>
              <a:gd name="connsiteX16" fmla="*/ 90517 w 912813"/>
              <a:gd name="connsiteY16" fmla="*/ 458639 h 660401"/>
              <a:gd name="connsiteX17" fmla="*/ 659737 w 912813"/>
              <a:gd name="connsiteY17" fmla="*/ 458639 h 660401"/>
              <a:gd name="connsiteX18" fmla="*/ 659737 w 912813"/>
              <a:gd name="connsiteY18" fmla="*/ 148417 h 660401"/>
              <a:gd name="connsiteX19" fmla="*/ 76215 w 912813"/>
              <a:gd name="connsiteY19" fmla="*/ 120650 h 660401"/>
              <a:gd name="connsiteX20" fmla="*/ 673086 w 912813"/>
              <a:gd name="connsiteY20" fmla="*/ 120650 h 660401"/>
              <a:gd name="connsiteX21" fmla="*/ 687388 w 912813"/>
              <a:gd name="connsiteY21" fmla="*/ 134055 h 660401"/>
              <a:gd name="connsiteX22" fmla="*/ 687388 w 912813"/>
              <a:gd name="connsiteY22" fmla="*/ 473001 h 660401"/>
              <a:gd name="connsiteX23" fmla="*/ 673086 w 912813"/>
              <a:gd name="connsiteY23" fmla="*/ 487363 h 660401"/>
              <a:gd name="connsiteX24" fmla="*/ 76215 w 912813"/>
              <a:gd name="connsiteY24" fmla="*/ 487363 h 660401"/>
              <a:gd name="connsiteX25" fmla="*/ 61913 w 912813"/>
              <a:gd name="connsiteY25" fmla="*/ 473001 h 660401"/>
              <a:gd name="connsiteX26" fmla="*/ 61913 w 912813"/>
              <a:gd name="connsiteY26" fmla="*/ 134055 h 660401"/>
              <a:gd name="connsiteX27" fmla="*/ 76215 w 912813"/>
              <a:gd name="connsiteY27" fmla="*/ 120650 h 660401"/>
              <a:gd name="connsiteX28" fmla="*/ 37132 w 912813"/>
              <a:gd name="connsiteY28" fmla="*/ 92415 h 660401"/>
              <a:gd name="connsiteX29" fmla="*/ 34275 w 912813"/>
              <a:gd name="connsiteY29" fmla="*/ 94321 h 660401"/>
              <a:gd name="connsiteX30" fmla="*/ 34275 w 912813"/>
              <a:gd name="connsiteY30" fmla="*/ 513692 h 660401"/>
              <a:gd name="connsiteX31" fmla="*/ 37132 w 912813"/>
              <a:gd name="connsiteY31" fmla="*/ 516551 h 660401"/>
              <a:gd name="connsiteX32" fmla="*/ 712168 w 912813"/>
              <a:gd name="connsiteY32" fmla="*/ 516551 h 660401"/>
              <a:gd name="connsiteX33" fmla="*/ 714073 w 912813"/>
              <a:gd name="connsiteY33" fmla="*/ 513692 h 660401"/>
              <a:gd name="connsiteX34" fmla="*/ 714073 w 912813"/>
              <a:gd name="connsiteY34" fmla="*/ 94321 h 660401"/>
              <a:gd name="connsiteX35" fmla="*/ 712168 w 912813"/>
              <a:gd name="connsiteY35" fmla="*/ 92415 h 660401"/>
              <a:gd name="connsiteX36" fmla="*/ 624560 w 912813"/>
              <a:gd name="connsiteY36" fmla="*/ 0 h 660401"/>
              <a:gd name="connsiteX37" fmla="*/ 894678 w 912813"/>
              <a:gd name="connsiteY37" fmla="*/ 0 h 660401"/>
              <a:gd name="connsiteX38" fmla="*/ 912813 w 912813"/>
              <a:gd name="connsiteY38" fmla="*/ 17205 h 660401"/>
              <a:gd name="connsiteX39" fmla="*/ 912813 w 912813"/>
              <a:gd name="connsiteY39" fmla="*/ 624145 h 660401"/>
              <a:gd name="connsiteX40" fmla="*/ 894678 w 912813"/>
              <a:gd name="connsiteY40" fmla="*/ 641350 h 660401"/>
              <a:gd name="connsiteX41" fmla="*/ 844965 w 912813"/>
              <a:gd name="connsiteY41" fmla="*/ 641350 h 660401"/>
              <a:gd name="connsiteX42" fmla="*/ 841463 w 912813"/>
              <a:gd name="connsiteY42" fmla="*/ 649621 h 660401"/>
              <a:gd name="connsiteX43" fmla="*/ 815501 w 912813"/>
              <a:gd name="connsiteY43" fmla="*/ 660401 h 660401"/>
              <a:gd name="connsiteX44" fmla="*/ 779463 w 912813"/>
              <a:gd name="connsiteY44" fmla="*/ 623579 h 660401"/>
              <a:gd name="connsiteX45" fmla="*/ 815501 w 912813"/>
              <a:gd name="connsiteY45" fmla="*/ 585788 h 660401"/>
              <a:gd name="connsiteX46" fmla="*/ 841463 w 912813"/>
              <a:gd name="connsiteY46" fmla="*/ 596689 h 660401"/>
              <a:gd name="connsiteX47" fmla="*/ 845274 w 912813"/>
              <a:gd name="connsiteY47" fmla="*/ 605985 h 660401"/>
              <a:gd name="connsiteX48" fmla="*/ 877497 w 912813"/>
              <a:gd name="connsiteY48" fmla="*/ 605985 h 660401"/>
              <a:gd name="connsiteX49" fmla="*/ 877497 w 912813"/>
              <a:gd name="connsiteY49" fmla="*/ 35365 h 660401"/>
              <a:gd name="connsiteX50" fmla="*/ 641741 w 912813"/>
              <a:gd name="connsiteY50" fmla="*/ 35365 h 660401"/>
              <a:gd name="connsiteX51" fmla="*/ 641741 w 912813"/>
              <a:gd name="connsiteY51" fmla="*/ 57150 h 660401"/>
              <a:gd name="connsiteX52" fmla="*/ 712168 w 912813"/>
              <a:gd name="connsiteY52" fmla="*/ 57150 h 660401"/>
              <a:gd name="connsiteX53" fmla="*/ 738232 w 912813"/>
              <a:gd name="connsiteY53" fmla="*/ 68230 h 660401"/>
              <a:gd name="connsiteX54" fmla="*/ 745653 w 912813"/>
              <a:gd name="connsiteY54" fmla="*/ 85725 h 660401"/>
              <a:gd name="connsiteX55" fmla="*/ 835060 w 912813"/>
              <a:gd name="connsiteY55" fmla="*/ 85725 h 660401"/>
              <a:gd name="connsiteX56" fmla="*/ 849313 w 912813"/>
              <a:gd name="connsiteY56" fmla="*/ 100012 h 660401"/>
              <a:gd name="connsiteX57" fmla="*/ 835060 w 912813"/>
              <a:gd name="connsiteY57" fmla="*/ 114300 h 660401"/>
              <a:gd name="connsiteX58" fmla="*/ 749300 w 912813"/>
              <a:gd name="connsiteY58" fmla="*/ 114300 h 660401"/>
              <a:gd name="connsiteX59" fmla="*/ 749300 w 912813"/>
              <a:gd name="connsiteY59" fmla="*/ 138113 h 660401"/>
              <a:gd name="connsiteX60" fmla="*/ 835060 w 912813"/>
              <a:gd name="connsiteY60" fmla="*/ 138113 h 660401"/>
              <a:gd name="connsiteX61" fmla="*/ 849313 w 912813"/>
              <a:gd name="connsiteY61" fmla="*/ 152400 h 660401"/>
              <a:gd name="connsiteX62" fmla="*/ 835060 w 912813"/>
              <a:gd name="connsiteY62" fmla="*/ 166688 h 660401"/>
              <a:gd name="connsiteX63" fmla="*/ 749300 w 912813"/>
              <a:gd name="connsiteY63" fmla="*/ 166688 h 660401"/>
              <a:gd name="connsiteX64" fmla="*/ 749300 w 912813"/>
              <a:gd name="connsiteY64" fmla="*/ 192088 h 660401"/>
              <a:gd name="connsiteX65" fmla="*/ 835060 w 912813"/>
              <a:gd name="connsiteY65" fmla="*/ 192088 h 660401"/>
              <a:gd name="connsiteX66" fmla="*/ 849313 w 912813"/>
              <a:gd name="connsiteY66" fmla="*/ 206375 h 660401"/>
              <a:gd name="connsiteX67" fmla="*/ 835060 w 912813"/>
              <a:gd name="connsiteY67" fmla="*/ 220663 h 660401"/>
              <a:gd name="connsiteX68" fmla="*/ 749300 w 912813"/>
              <a:gd name="connsiteY68" fmla="*/ 220663 h 660401"/>
              <a:gd name="connsiteX69" fmla="*/ 749300 w 912813"/>
              <a:gd name="connsiteY69" fmla="*/ 246063 h 660401"/>
              <a:gd name="connsiteX70" fmla="*/ 835060 w 912813"/>
              <a:gd name="connsiteY70" fmla="*/ 246063 h 660401"/>
              <a:gd name="connsiteX71" fmla="*/ 849313 w 912813"/>
              <a:gd name="connsiteY71" fmla="*/ 260350 h 660401"/>
              <a:gd name="connsiteX72" fmla="*/ 835060 w 912813"/>
              <a:gd name="connsiteY72" fmla="*/ 274638 h 660401"/>
              <a:gd name="connsiteX73" fmla="*/ 749300 w 912813"/>
              <a:gd name="connsiteY73" fmla="*/ 274638 h 660401"/>
              <a:gd name="connsiteX74" fmla="*/ 749300 w 912813"/>
              <a:gd name="connsiteY74" fmla="*/ 322876 h 660401"/>
              <a:gd name="connsiteX75" fmla="*/ 760221 w 912813"/>
              <a:gd name="connsiteY75" fmla="*/ 320675 h 660401"/>
              <a:gd name="connsiteX76" fmla="*/ 811213 w 912813"/>
              <a:gd name="connsiteY76" fmla="*/ 371787 h 660401"/>
              <a:gd name="connsiteX77" fmla="*/ 760221 w 912813"/>
              <a:gd name="connsiteY77" fmla="*/ 423863 h 660401"/>
              <a:gd name="connsiteX78" fmla="*/ 749300 w 912813"/>
              <a:gd name="connsiteY78" fmla="*/ 421478 h 660401"/>
              <a:gd name="connsiteX79" fmla="*/ 749300 w 912813"/>
              <a:gd name="connsiteY79" fmla="*/ 473075 h 660401"/>
              <a:gd name="connsiteX80" fmla="*/ 841376 w 912813"/>
              <a:gd name="connsiteY80" fmla="*/ 473075 h 660401"/>
              <a:gd name="connsiteX81" fmla="*/ 855663 w 912813"/>
              <a:gd name="connsiteY81" fmla="*/ 487411 h 660401"/>
              <a:gd name="connsiteX82" fmla="*/ 855663 w 912813"/>
              <a:gd name="connsiteY82" fmla="*/ 553358 h 660401"/>
              <a:gd name="connsiteX83" fmla="*/ 841376 w 912813"/>
              <a:gd name="connsiteY83" fmla="*/ 566738 h 660401"/>
              <a:gd name="connsiteX84" fmla="*/ 678498 w 912813"/>
              <a:gd name="connsiteY84" fmla="*/ 566738 h 660401"/>
              <a:gd name="connsiteX85" fmla="*/ 665163 w 912813"/>
              <a:gd name="connsiteY85" fmla="*/ 553358 h 660401"/>
              <a:gd name="connsiteX86" fmla="*/ 665163 w 912813"/>
              <a:gd name="connsiteY86" fmla="*/ 550863 h 660401"/>
              <a:gd name="connsiteX87" fmla="*/ 641667 w 912813"/>
              <a:gd name="connsiteY87" fmla="*/ 550863 h 660401"/>
              <a:gd name="connsiteX88" fmla="*/ 641667 w 912813"/>
              <a:gd name="connsiteY88" fmla="*/ 606108 h 660401"/>
              <a:gd name="connsiteX89" fmla="*/ 675538 w 912813"/>
              <a:gd name="connsiteY89" fmla="*/ 606108 h 660401"/>
              <a:gd name="connsiteX90" fmla="*/ 678795 w 912813"/>
              <a:gd name="connsiteY90" fmla="*/ 598065 h 660401"/>
              <a:gd name="connsiteX91" fmla="*/ 704057 w 912813"/>
              <a:gd name="connsiteY91" fmla="*/ 587375 h 660401"/>
              <a:gd name="connsiteX92" fmla="*/ 739776 w 912813"/>
              <a:gd name="connsiteY92" fmla="*/ 623888 h 660401"/>
              <a:gd name="connsiteX93" fmla="*/ 704057 w 912813"/>
              <a:gd name="connsiteY93" fmla="*/ 660400 h 660401"/>
              <a:gd name="connsiteX94" fmla="*/ 678795 w 912813"/>
              <a:gd name="connsiteY94" fmla="*/ 649711 h 660401"/>
              <a:gd name="connsiteX95" fmla="*/ 675410 w 912813"/>
              <a:gd name="connsiteY95" fmla="*/ 641350 h 660401"/>
              <a:gd name="connsiteX96" fmla="*/ 624522 w 912813"/>
              <a:gd name="connsiteY96" fmla="*/ 641350 h 660401"/>
              <a:gd name="connsiteX97" fmla="*/ 606425 w 912813"/>
              <a:gd name="connsiteY97" fmla="*/ 624205 h 660401"/>
              <a:gd name="connsiteX98" fmla="*/ 606425 w 912813"/>
              <a:gd name="connsiteY98" fmla="*/ 550863 h 660401"/>
              <a:gd name="connsiteX99" fmla="*/ 457200 w 912813"/>
              <a:gd name="connsiteY99" fmla="*/ 550863 h 660401"/>
              <a:gd name="connsiteX100" fmla="*/ 457200 w 912813"/>
              <a:gd name="connsiteY100" fmla="*/ 612775 h 660401"/>
              <a:gd name="connsiteX101" fmla="*/ 522572 w 912813"/>
              <a:gd name="connsiteY101" fmla="*/ 612775 h 660401"/>
              <a:gd name="connsiteX102" fmla="*/ 539750 w 912813"/>
              <a:gd name="connsiteY102" fmla="*/ 630238 h 660401"/>
              <a:gd name="connsiteX103" fmla="*/ 522572 w 912813"/>
              <a:gd name="connsiteY103" fmla="*/ 647700 h 660401"/>
              <a:gd name="connsiteX104" fmla="*/ 439265 w 912813"/>
              <a:gd name="connsiteY104" fmla="*/ 647700 h 660401"/>
              <a:gd name="connsiteX105" fmla="*/ 313853 w 912813"/>
              <a:gd name="connsiteY105" fmla="*/ 647700 h 660401"/>
              <a:gd name="connsiteX106" fmla="*/ 227682 w 912813"/>
              <a:gd name="connsiteY106" fmla="*/ 647700 h 660401"/>
              <a:gd name="connsiteX107" fmla="*/ 209550 w 912813"/>
              <a:gd name="connsiteY107" fmla="*/ 630238 h 660401"/>
              <a:gd name="connsiteX108" fmla="*/ 227682 w 912813"/>
              <a:gd name="connsiteY108" fmla="*/ 612775 h 660401"/>
              <a:gd name="connsiteX109" fmla="*/ 296863 w 912813"/>
              <a:gd name="connsiteY109" fmla="*/ 612775 h 660401"/>
              <a:gd name="connsiteX110" fmla="*/ 296863 w 912813"/>
              <a:gd name="connsiteY110" fmla="*/ 550863 h 660401"/>
              <a:gd name="connsiteX111" fmla="*/ 37132 w 912813"/>
              <a:gd name="connsiteY111" fmla="*/ 550863 h 660401"/>
              <a:gd name="connsiteX112" fmla="*/ 0 w 912813"/>
              <a:gd name="connsiteY112" fmla="*/ 513692 h 660401"/>
              <a:gd name="connsiteX113" fmla="*/ 0 w 912813"/>
              <a:gd name="connsiteY113" fmla="*/ 94321 h 660401"/>
              <a:gd name="connsiteX114" fmla="*/ 37132 w 912813"/>
              <a:gd name="connsiteY114" fmla="*/ 57150 h 660401"/>
              <a:gd name="connsiteX115" fmla="*/ 606425 w 912813"/>
              <a:gd name="connsiteY115" fmla="*/ 57150 h 660401"/>
              <a:gd name="connsiteX116" fmla="*/ 606425 w 912813"/>
              <a:gd name="connsiteY116" fmla="*/ 17205 h 660401"/>
              <a:gd name="connsiteX117" fmla="*/ 624560 w 912813"/>
              <a:gd name="connsiteY117" fmla="*/ 0 h 6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2813" h="660401">
                <a:moveTo>
                  <a:pt x="331788" y="550863"/>
                </a:moveTo>
                <a:lnTo>
                  <a:pt x="331788" y="612775"/>
                </a:lnTo>
                <a:lnTo>
                  <a:pt x="422275" y="612775"/>
                </a:lnTo>
                <a:lnTo>
                  <a:pt x="422275" y="550863"/>
                </a:lnTo>
                <a:close/>
                <a:moveTo>
                  <a:pt x="749300" y="500792"/>
                </a:moveTo>
                <a:lnTo>
                  <a:pt x="749300" y="513692"/>
                </a:lnTo>
                <a:lnTo>
                  <a:pt x="738700" y="539021"/>
                </a:lnTo>
                <a:lnTo>
                  <a:pt x="827088" y="539021"/>
                </a:lnTo>
                <a:lnTo>
                  <a:pt x="827088" y="500792"/>
                </a:lnTo>
                <a:close/>
                <a:moveTo>
                  <a:pt x="760221" y="348642"/>
                </a:moveTo>
                <a:lnTo>
                  <a:pt x="749300" y="353251"/>
                </a:lnTo>
                <a:lnTo>
                  <a:pt x="749300" y="390323"/>
                </a:lnTo>
                <a:lnTo>
                  <a:pt x="760221" y="394932"/>
                </a:lnTo>
                <a:cubicBezTo>
                  <a:pt x="772728" y="394932"/>
                  <a:pt x="783312" y="385288"/>
                  <a:pt x="783312" y="371787"/>
                </a:cubicBezTo>
                <a:cubicBezTo>
                  <a:pt x="783312" y="359250"/>
                  <a:pt x="772728" y="348642"/>
                  <a:pt x="760221" y="348642"/>
                </a:cubicBezTo>
                <a:close/>
                <a:moveTo>
                  <a:pt x="90517" y="148417"/>
                </a:moveTo>
                <a:lnTo>
                  <a:pt x="90517" y="458639"/>
                </a:lnTo>
                <a:lnTo>
                  <a:pt x="659737" y="458639"/>
                </a:lnTo>
                <a:lnTo>
                  <a:pt x="659737" y="148417"/>
                </a:lnTo>
                <a:close/>
                <a:moveTo>
                  <a:pt x="76215" y="120650"/>
                </a:moveTo>
                <a:lnTo>
                  <a:pt x="673086" y="120650"/>
                </a:lnTo>
                <a:cubicBezTo>
                  <a:pt x="680714" y="120650"/>
                  <a:pt x="687388" y="126395"/>
                  <a:pt x="687388" y="134055"/>
                </a:cubicBezTo>
                <a:lnTo>
                  <a:pt x="687388" y="473001"/>
                </a:lnTo>
                <a:cubicBezTo>
                  <a:pt x="687388" y="480661"/>
                  <a:pt x="680714" y="487363"/>
                  <a:pt x="673086" y="487363"/>
                </a:cubicBezTo>
                <a:lnTo>
                  <a:pt x="76215" y="487363"/>
                </a:lnTo>
                <a:cubicBezTo>
                  <a:pt x="68587" y="487363"/>
                  <a:pt x="61913" y="480661"/>
                  <a:pt x="61913" y="473001"/>
                </a:cubicBezTo>
                <a:lnTo>
                  <a:pt x="61913" y="134055"/>
                </a:lnTo>
                <a:cubicBezTo>
                  <a:pt x="61913" y="126395"/>
                  <a:pt x="68587" y="120650"/>
                  <a:pt x="76215" y="120650"/>
                </a:cubicBezTo>
                <a:close/>
                <a:moveTo>
                  <a:pt x="37132" y="92415"/>
                </a:moveTo>
                <a:cubicBezTo>
                  <a:pt x="35228" y="92415"/>
                  <a:pt x="34275" y="93368"/>
                  <a:pt x="34275" y="94321"/>
                </a:cubicBezTo>
                <a:lnTo>
                  <a:pt x="34275" y="513692"/>
                </a:lnTo>
                <a:cubicBezTo>
                  <a:pt x="34275" y="515598"/>
                  <a:pt x="35228" y="516551"/>
                  <a:pt x="37132" y="516551"/>
                </a:cubicBezTo>
                <a:lnTo>
                  <a:pt x="712168" y="516551"/>
                </a:lnTo>
                <a:cubicBezTo>
                  <a:pt x="713120" y="516551"/>
                  <a:pt x="714073" y="515598"/>
                  <a:pt x="714073" y="513692"/>
                </a:cubicBezTo>
                <a:lnTo>
                  <a:pt x="714073" y="94321"/>
                </a:lnTo>
                <a:cubicBezTo>
                  <a:pt x="714073" y="93368"/>
                  <a:pt x="713120" y="92415"/>
                  <a:pt x="712168" y="92415"/>
                </a:cubicBezTo>
                <a:close/>
                <a:moveTo>
                  <a:pt x="624560" y="0"/>
                </a:moveTo>
                <a:lnTo>
                  <a:pt x="894678" y="0"/>
                </a:lnTo>
                <a:cubicBezTo>
                  <a:pt x="905177" y="0"/>
                  <a:pt x="912813" y="7646"/>
                  <a:pt x="912813" y="17205"/>
                </a:cubicBezTo>
                <a:lnTo>
                  <a:pt x="912813" y="624145"/>
                </a:lnTo>
                <a:cubicBezTo>
                  <a:pt x="912813" y="633704"/>
                  <a:pt x="905177" y="641350"/>
                  <a:pt x="894678" y="641350"/>
                </a:cubicBezTo>
                <a:lnTo>
                  <a:pt x="844965" y="641350"/>
                </a:lnTo>
                <a:lnTo>
                  <a:pt x="841463" y="649621"/>
                </a:lnTo>
                <a:cubicBezTo>
                  <a:pt x="834706" y="656283"/>
                  <a:pt x="825459" y="660401"/>
                  <a:pt x="815501" y="660401"/>
                </a:cubicBezTo>
                <a:cubicBezTo>
                  <a:pt x="795585" y="660401"/>
                  <a:pt x="779463" y="643928"/>
                  <a:pt x="779463" y="623579"/>
                </a:cubicBezTo>
                <a:cubicBezTo>
                  <a:pt x="779463" y="602261"/>
                  <a:pt x="795585" y="585788"/>
                  <a:pt x="815501" y="585788"/>
                </a:cubicBezTo>
                <a:cubicBezTo>
                  <a:pt x="825459" y="585788"/>
                  <a:pt x="834706" y="589906"/>
                  <a:pt x="841463" y="596689"/>
                </a:cubicBezTo>
                <a:lnTo>
                  <a:pt x="845274" y="605985"/>
                </a:lnTo>
                <a:lnTo>
                  <a:pt x="877497" y="605985"/>
                </a:lnTo>
                <a:lnTo>
                  <a:pt x="877497" y="35365"/>
                </a:lnTo>
                <a:lnTo>
                  <a:pt x="641741" y="35365"/>
                </a:lnTo>
                <a:lnTo>
                  <a:pt x="641741" y="57150"/>
                </a:lnTo>
                <a:lnTo>
                  <a:pt x="712168" y="57150"/>
                </a:lnTo>
                <a:cubicBezTo>
                  <a:pt x="722165" y="57150"/>
                  <a:pt x="731448" y="61439"/>
                  <a:pt x="738232" y="68230"/>
                </a:cubicBezTo>
                <a:lnTo>
                  <a:pt x="745653" y="85725"/>
                </a:lnTo>
                <a:lnTo>
                  <a:pt x="835060" y="85725"/>
                </a:lnTo>
                <a:cubicBezTo>
                  <a:pt x="842662" y="85725"/>
                  <a:pt x="849313" y="92392"/>
                  <a:pt x="849313" y="100012"/>
                </a:cubicBezTo>
                <a:cubicBezTo>
                  <a:pt x="849313" y="107632"/>
                  <a:pt x="842662" y="114300"/>
                  <a:pt x="835060" y="114300"/>
                </a:cubicBezTo>
                <a:lnTo>
                  <a:pt x="749300" y="114300"/>
                </a:lnTo>
                <a:lnTo>
                  <a:pt x="749300" y="138113"/>
                </a:lnTo>
                <a:lnTo>
                  <a:pt x="835060" y="138113"/>
                </a:lnTo>
                <a:cubicBezTo>
                  <a:pt x="842662" y="138113"/>
                  <a:pt x="849313" y="144780"/>
                  <a:pt x="849313" y="152400"/>
                </a:cubicBezTo>
                <a:cubicBezTo>
                  <a:pt x="849313" y="160020"/>
                  <a:pt x="842662" y="166688"/>
                  <a:pt x="835060" y="166688"/>
                </a:cubicBezTo>
                <a:lnTo>
                  <a:pt x="749300" y="166688"/>
                </a:lnTo>
                <a:lnTo>
                  <a:pt x="749300" y="192088"/>
                </a:lnTo>
                <a:lnTo>
                  <a:pt x="835060" y="192088"/>
                </a:lnTo>
                <a:cubicBezTo>
                  <a:pt x="842662" y="192088"/>
                  <a:pt x="849313" y="198755"/>
                  <a:pt x="849313" y="206375"/>
                </a:cubicBezTo>
                <a:cubicBezTo>
                  <a:pt x="849313" y="213995"/>
                  <a:pt x="842662" y="220663"/>
                  <a:pt x="835060" y="220663"/>
                </a:cubicBezTo>
                <a:lnTo>
                  <a:pt x="749300" y="220663"/>
                </a:lnTo>
                <a:lnTo>
                  <a:pt x="749300" y="246063"/>
                </a:lnTo>
                <a:lnTo>
                  <a:pt x="835060" y="246063"/>
                </a:lnTo>
                <a:cubicBezTo>
                  <a:pt x="842662" y="246063"/>
                  <a:pt x="849313" y="252730"/>
                  <a:pt x="849313" y="260350"/>
                </a:cubicBezTo>
                <a:cubicBezTo>
                  <a:pt x="849313" y="267970"/>
                  <a:pt x="842662" y="274638"/>
                  <a:pt x="835060" y="274638"/>
                </a:cubicBezTo>
                <a:lnTo>
                  <a:pt x="749300" y="274638"/>
                </a:lnTo>
                <a:lnTo>
                  <a:pt x="749300" y="322876"/>
                </a:lnTo>
                <a:lnTo>
                  <a:pt x="760221" y="320675"/>
                </a:lnTo>
                <a:cubicBezTo>
                  <a:pt x="788122" y="320675"/>
                  <a:pt x="811213" y="343820"/>
                  <a:pt x="811213" y="371787"/>
                </a:cubicBezTo>
                <a:cubicBezTo>
                  <a:pt x="811213" y="400718"/>
                  <a:pt x="788122" y="423863"/>
                  <a:pt x="760221" y="423863"/>
                </a:cubicBezTo>
                <a:lnTo>
                  <a:pt x="749300" y="421478"/>
                </a:lnTo>
                <a:lnTo>
                  <a:pt x="749300" y="473075"/>
                </a:lnTo>
                <a:lnTo>
                  <a:pt x="841376" y="473075"/>
                </a:lnTo>
                <a:cubicBezTo>
                  <a:pt x="848996" y="473075"/>
                  <a:pt x="855663" y="478810"/>
                  <a:pt x="855663" y="487411"/>
                </a:cubicBezTo>
                <a:lnTo>
                  <a:pt x="855663" y="553358"/>
                </a:lnTo>
                <a:cubicBezTo>
                  <a:pt x="855663" y="561004"/>
                  <a:pt x="848996" y="566738"/>
                  <a:pt x="841376" y="566738"/>
                </a:cubicBezTo>
                <a:lnTo>
                  <a:pt x="678498" y="566738"/>
                </a:lnTo>
                <a:cubicBezTo>
                  <a:pt x="670878" y="566738"/>
                  <a:pt x="665163" y="561004"/>
                  <a:pt x="665163" y="553358"/>
                </a:cubicBezTo>
                <a:lnTo>
                  <a:pt x="665163" y="550863"/>
                </a:lnTo>
                <a:lnTo>
                  <a:pt x="641667" y="550863"/>
                </a:lnTo>
                <a:lnTo>
                  <a:pt x="641667" y="606108"/>
                </a:lnTo>
                <a:lnTo>
                  <a:pt x="675538" y="606108"/>
                </a:lnTo>
                <a:lnTo>
                  <a:pt x="678795" y="598065"/>
                </a:lnTo>
                <a:cubicBezTo>
                  <a:pt x="685258" y="591459"/>
                  <a:pt x="694187" y="587375"/>
                  <a:pt x="704057" y="587375"/>
                </a:cubicBezTo>
                <a:cubicBezTo>
                  <a:pt x="723797" y="587375"/>
                  <a:pt x="739776" y="603710"/>
                  <a:pt x="739776" y="623888"/>
                </a:cubicBezTo>
                <a:cubicBezTo>
                  <a:pt x="739776" y="644066"/>
                  <a:pt x="723797" y="660400"/>
                  <a:pt x="704057" y="660400"/>
                </a:cubicBezTo>
                <a:cubicBezTo>
                  <a:pt x="694187" y="660400"/>
                  <a:pt x="685258" y="656316"/>
                  <a:pt x="678795" y="649711"/>
                </a:cubicBezTo>
                <a:lnTo>
                  <a:pt x="675410" y="641350"/>
                </a:lnTo>
                <a:lnTo>
                  <a:pt x="624522" y="641350"/>
                </a:lnTo>
                <a:cubicBezTo>
                  <a:pt x="614997" y="641350"/>
                  <a:pt x="606425" y="633730"/>
                  <a:pt x="606425" y="624205"/>
                </a:cubicBezTo>
                <a:lnTo>
                  <a:pt x="606425" y="550863"/>
                </a:lnTo>
                <a:lnTo>
                  <a:pt x="457200" y="550863"/>
                </a:lnTo>
                <a:lnTo>
                  <a:pt x="457200" y="612775"/>
                </a:lnTo>
                <a:lnTo>
                  <a:pt x="522572" y="612775"/>
                </a:lnTo>
                <a:cubicBezTo>
                  <a:pt x="532115" y="612775"/>
                  <a:pt x="539750" y="620536"/>
                  <a:pt x="539750" y="630238"/>
                </a:cubicBezTo>
                <a:cubicBezTo>
                  <a:pt x="539750" y="639939"/>
                  <a:pt x="532115" y="647700"/>
                  <a:pt x="522572" y="647700"/>
                </a:cubicBezTo>
                <a:lnTo>
                  <a:pt x="439265" y="647700"/>
                </a:lnTo>
                <a:lnTo>
                  <a:pt x="313853" y="647700"/>
                </a:lnTo>
                <a:lnTo>
                  <a:pt x="227682" y="647700"/>
                </a:lnTo>
                <a:cubicBezTo>
                  <a:pt x="217185" y="647700"/>
                  <a:pt x="209550" y="639939"/>
                  <a:pt x="209550" y="630238"/>
                </a:cubicBezTo>
                <a:cubicBezTo>
                  <a:pt x="209550" y="620536"/>
                  <a:pt x="217185" y="612775"/>
                  <a:pt x="227682" y="612775"/>
                </a:cubicBezTo>
                <a:lnTo>
                  <a:pt x="296863" y="612775"/>
                </a:lnTo>
                <a:lnTo>
                  <a:pt x="296863" y="550863"/>
                </a:lnTo>
                <a:lnTo>
                  <a:pt x="37132" y="550863"/>
                </a:lnTo>
                <a:cubicBezTo>
                  <a:pt x="16186" y="550863"/>
                  <a:pt x="0" y="534660"/>
                  <a:pt x="0" y="513692"/>
                </a:cubicBezTo>
                <a:lnTo>
                  <a:pt x="0" y="94321"/>
                </a:lnTo>
                <a:cubicBezTo>
                  <a:pt x="0" y="74306"/>
                  <a:pt x="16186" y="57150"/>
                  <a:pt x="37132" y="57150"/>
                </a:cubicBezTo>
                <a:lnTo>
                  <a:pt x="606425" y="57150"/>
                </a:lnTo>
                <a:lnTo>
                  <a:pt x="606425" y="17205"/>
                </a:lnTo>
                <a:cubicBezTo>
                  <a:pt x="606425" y="7646"/>
                  <a:pt x="615015" y="0"/>
                  <a:pt x="62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4762906-2289-4b8a-a15e-16a5f2e139c7">
            <a:extLst>
              <a:ext uri="{FF2B5EF4-FFF2-40B4-BE49-F238E27FC236}">
                <a16:creationId xmlns:a16="http://schemas.microsoft.com/office/drawing/2014/main" id="{C8EA3CA6-58ED-4040-8D36-FD69E409EA21}"/>
              </a:ext>
            </a:extLst>
          </p:cNvPr>
          <p:cNvSpPr>
            <a:spLocks noChangeAspect="1"/>
          </p:cNvSpPr>
          <p:nvPr/>
        </p:nvSpPr>
        <p:spPr>
          <a:xfrm>
            <a:off x="5843318" y="2526666"/>
            <a:ext cx="508907" cy="902334"/>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sp>
        <p:nvSpPr>
          <p:cNvPr id="8" name="4a5bd232-5839-4307-bac8-54bb488bd9c3">
            <a:extLst>
              <a:ext uri="{FF2B5EF4-FFF2-40B4-BE49-F238E27FC236}">
                <a16:creationId xmlns:a16="http://schemas.microsoft.com/office/drawing/2014/main" id="{585132B8-99F4-4CCD-A01D-64F8760561E8}"/>
              </a:ext>
            </a:extLst>
          </p:cNvPr>
          <p:cNvSpPr>
            <a:spLocks noChangeAspect="1"/>
          </p:cNvSpPr>
          <p:nvPr/>
        </p:nvSpPr>
        <p:spPr>
          <a:xfrm>
            <a:off x="2550913" y="4308193"/>
            <a:ext cx="803281" cy="962800"/>
          </a:xfrm>
          <a:custGeom>
            <a:avLst/>
            <a:gdLst>
              <a:gd name="connsiteX0" fmla="*/ 505062 w 685801"/>
              <a:gd name="connsiteY0" fmla="*/ 352833 h 821994"/>
              <a:gd name="connsiteX1" fmla="*/ 385978 w 685801"/>
              <a:gd name="connsiteY1" fmla="*/ 409622 h 821994"/>
              <a:gd name="connsiteX2" fmla="*/ 385978 w 685801"/>
              <a:gd name="connsiteY2" fmla="*/ 601167 h 821994"/>
              <a:gd name="connsiteX3" fmla="*/ 604624 w 685801"/>
              <a:gd name="connsiteY3" fmla="*/ 497213 h 821994"/>
              <a:gd name="connsiteX4" fmla="*/ 604624 w 685801"/>
              <a:gd name="connsiteY4" fmla="*/ 373046 h 821994"/>
              <a:gd name="connsiteX5" fmla="*/ 562651 w 685801"/>
              <a:gd name="connsiteY5" fmla="*/ 392297 h 821994"/>
              <a:gd name="connsiteX6" fmla="*/ 542153 w 685801"/>
              <a:gd name="connsiteY6" fmla="*/ 389409 h 821994"/>
              <a:gd name="connsiteX7" fmla="*/ 89310 w 685801"/>
              <a:gd name="connsiteY7" fmla="*/ 306394 h 821994"/>
              <a:gd name="connsiteX8" fmla="*/ 208987 w 685801"/>
              <a:gd name="connsiteY8" fmla="*/ 335281 h 821994"/>
              <a:gd name="connsiteX9" fmla="*/ 218717 w 685801"/>
              <a:gd name="connsiteY9" fmla="*/ 352614 h 821994"/>
              <a:gd name="connsiteX10" fmla="*/ 205095 w 685801"/>
              <a:gd name="connsiteY10" fmla="*/ 363206 h 821994"/>
              <a:gd name="connsiteX11" fmla="*/ 202176 w 685801"/>
              <a:gd name="connsiteY11" fmla="*/ 363206 h 821994"/>
              <a:gd name="connsiteX12" fmla="*/ 82499 w 685801"/>
              <a:gd name="connsiteY12" fmla="*/ 333356 h 821994"/>
              <a:gd name="connsiteX13" fmla="*/ 71796 w 685801"/>
              <a:gd name="connsiteY13" fmla="*/ 316023 h 821994"/>
              <a:gd name="connsiteX14" fmla="*/ 89310 w 685801"/>
              <a:gd name="connsiteY14" fmla="*/ 306394 h 821994"/>
              <a:gd name="connsiteX15" fmla="*/ 550815 w 685801"/>
              <a:gd name="connsiteY15" fmla="*/ 278342 h 821994"/>
              <a:gd name="connsiteX16" fmla="*/ 431480 w 685801"/>
              <a:gd name="connsiteY16" fmla="*/ 335305 h 821994"/>
              <a:gd name="connsiteX17" fmla="*/ 431480 w 685801"/>
              <a:gd name="connsiteY17" fmla="*/ 349179 h 821994"/>
              <a:gd name="connsiteX18" fmla="*/ 501157 w 685801"/>
              <a:gd name="connsiteY18" fmla="*/ 316256 h 821994"/>
              <a:gd name="connsiteX19" fmla="*/ 521655 w 685801"/>
              <a:gd name="connsiteY19" fmla="*/ 319144 h 821994"/>
              <a:gd name="connsiteX20" fmla="*/ 557771 w 685801"/>
              <a:gd name="connsiteY20" fmla="*/ 355720 h 821994"/>
              <a:gd name="connsiteX21" fmla="*/ 614385 w 685801"/>
              <a:gd name="connsiteY21" fmla="*/ 328769 h 821994"/>
              <a:gd name="connsiteX22" fmla="*/ 631954 w 685801"/>
              <a:gd name="connsiteY22" fmla="*/ 329732 h 821994"/>
              <a:gd name="connsiteX23" fmla="*/ 639763 w 685801"/>
              <a:gd name="connsiteY23" fmla="*/ 344170 h 821994"/>
              <a:gd name="connsiteX24" fmla="*/ 639763 w 685801"/>
              <a:gd name="connsiteY24" fmla="*/ 428021 h 821994"/>
              <a:gd name="connsiteX25" fmla="*/ 649609 w 685801"/>
              <a:gd name="connsiteY25" fmla="*/ 423162 h 821994"/>
              <a:gd name="connsiteX26" fmla="*/ 649609 w 685801"/>
              <a:gd name="connsiteY26" fmla="*/ 297652 h 821994"/>
              <a:gd name="connsiteX27" fmla="*/ 607548 w 685801"/>
              <a:gd name="connsiteY27" fmla="*/ 317926 h 821994"/>
              <a:gd name="connsiteX28" fmla="*/ 587007 w 685801"/>
              <a:gd name="connsiteY28" fmla="*/ 315030 h 821994"/>
              <a:gd name="connsiteX29" fmla="*/ 35052 w 685801"/>
              <a:gd name="connsiteY29" fmla="*/ 241356 h 821994"/>
              <a:gd name="connsiteX30" fmla="*/ 35052 w 685801"/>
              <a:gd name="connsiteY30" fmla="*/ 726605 h 821994"/>
              <a:gd name="connsiteX31" fmla="*/ 257048 w 685801"/>
              <a:gd name="connsiteY31" fmla="*/ 781526 h 821994"/>
              <a:gd name="connsiteX32" fmla="*/ 257048 w 685801"/>
              <a:gd name="connsiteY32" fmla="*/ 750812 h 821994"/>
              <a:gd name="connsiteX33" fmla="*/ 89498 w 685801"/>
              <a:gd name="connsiteY33" fmla="*/ 708426 h 821994"/>
              <a:gd name="connsiteX34" fmla="*/ 79739 w 685801"/>
              <a:gd name="connsiteY34" fmla="*/ 690841 h 821994"/>
              <a:gd name="connsiteX35" fmla="*/ 97304 w 685801"/>
              <a:gd name="connsiteY35" fmla="*/ 681072 h 821994"/>
              <a:gd name="connsiteX36" fmla="*/ 257048 w 685801"/>
              <a:gd name="connsiteY36" fmla="*/ 721702 h 821994"/>
              <a:gd name="connsiteX37" fmla="*/ 257048 w 685801"/>
              <a:gd name="connsiteY37" fmla="*/ 702577 h 821994"/>
              <a:gd name="connsiteX38" fmla="*/ 89498 w 685801"/>
              <a:gd name="connsiteY38" fmla="*/ 660191 h 821994"/>
              <a:gd name="connsiteX39" fmla="*/ 79739 w 685801"/>
              <a:gd name="connsiteY39" fmla="*/ 642606 h 821994"/>
              <a:gd name="connsiteX40" fmla="*/ 97304 w 685801"/>
              <a:gd name="connsiteY40" fmla="*/ 631860 h 821994"/>
              <a:gd name="connsiteX41" fmla="*/ 257048 w 685801"/>
              <a:gd name="connsiteY41" fmla="*/ 672490 h 821994"/>
              <a:gd name="connsiteX42" fmla="*/ 257048 w 685801"/>
              <a:gd name="connsiteY42" fmla="*/ 652482 h 821994"/>
              <a:gd name="connsiteX43" fmla="*/ 89498 w 685801"/>
              <a:gd name="connsiteY43" fmla="*/ 610978 h 821994"/>
              <a:gd name="connsiteX44" fmla="*/ 79739 w 685801"/>
              <a:gd name="connsiteY44" fmla="*/ 593760 h 821994"/>
              <a:gd name="connsiteX45" fmla="*/ 97304 w 685801"/>
              <a:gd name="connsiteY45" fmla="*/ 584194 h 821994"/>
              <a:gd name="connsiteX46" fmla="*/ 257048 w 685801"/>
              <a:gd name="connsiteY46" fmla="*/ 623978 h 821994"/>
              <a:gd name="connsiteX47" fmla="*/ 257048 w 685801"/>
              <a:gd name="connsiteY47" fmla="*/ 604226 h 821994"/>
              <a:gd name="connsiteX48" fmla="*/ 89498 w 685801"/>
              <a:gd name="connsiteY48" fmla="*/ 562722 h 821994"/>
              <a:gd name="connsiteX49" fmla="*/ 79739 w 685801"/>
              <a:gd name="connsiteY49" fmla="*/ 545504 h 821994"/>
              <a:gd name="connsiteX50" fmla="*/ 97304 w 685801"/>
              <a:gd name="connsiteY50" fmla="*/ 534981 h 821994"/>
              <a:gd name="connsiteX51" fmla="*/ 257048 w 685801"/>
              <a:gd name="connsiteY51" fmla="*/ 574765 h 821994"/>
              <a:gd name="connsiteX52" fmla="*/ 257048 w 685801"/>
              <a:gd name="connsiteY52" fmla="*/ 296258 h 821994"/>
              <a:gd name="connsiteX53" fmla="*/ 35052 w 685801"/>
              <a:gd name="connsiteY53" fmla="*/ 170130 h 821994"/>
              <a:gd name="connsiteX54" fmla="*/ 35052 w 685801"/>
              <a:gd name="connsiteY54" fmla="*/ 211664 h 821994"/>
              <a:gd name="connsiteX55" fmla="*/ 257048 w 685801"/>
              <a:gd name="connsiteY55" fmla="*/ 266566 h 821994"/>
              <a:gd name="connsiteX56" fmla="*/ 257048 w 685801"/>
              <a:gd name="connsiteY56" fmla="*/ 224962 h 821994"/>
              <a:gd name="connsiteX57" fmla="*/ 306558 w 685801"/>
              <a:gd name="connsiteY57" fmla="*/ 35357 h 821994"/>
              <a:gd name="connsiteX58" fmla="*/ 72509 w 685801"/>
              <a:gd name="connsiteY58" fmla="*/ 141859 h 821994"/>
              <a:gd name="connsiteX59" fmla="*/ 272503 w 685801"/>
              <a:gd name="connsiteY59" fmla="*/ 191336 h 821994"/>
              <a:gd name="connsiteX60" fmla="*/ 500804 w 685801"/>
              <a:gd name="connsiteY60" fmla="*/ 88132 h 821994"/>
              <a:gd name="connsiteX61" fmla="*/ 309487 w 685801"/>
              <a:gd name="connsiteY61" fmla="*/ 633 h 821994"/>
              <a:gd name="connsiteX62" fmla="*/ 559420 w 685801"/>
              <a:gd name="connsiteY62" fmla="*/ 67187 h 821994"/>
              <a:gd name="connsiteX63" fmla="*/ 560443 w 685801"/>
              <a:gd name="connsiteY63" fmla="*/ 68432 h 821994"/>
              <a:gd name="connsiteX64" fmla="*/ 563691 w 685801"/>
              <a:gd name="connsiteY64" fmla="*/ 68610 h 821994"/>
              <a:gd name="connsiteX65" fmla="*/ 569633 w 685801"/>
              <a:gd name="connsiteY65" fmla="*/ 79606 h 821994"/>
              <a:gd name="connsiteX66" fmla="*/ 572112 w 685801"/>
              <a:gd name="connsiteY66" fmla="*/ 82620 h 821994"/>
              <a:gd name="connsiteX67" fmla="*/ 571500 w 685801"/>
              <a:gd name="connsiteY67" fmla="*/ 83609 h 821994"/>
              <a:gd name="connsiteX68" fmla="*/ 571500 w 685801"/>
              <a:gd name="connsiteY68" fmla="*/ 248663 h 821994"/>
              <a:gd name="connsiteX69" fmla="*/ 603636 w 685801"/>
              <a:gd name="connsiteY69" fmla="*/ 281239 h 821994"/>
              <a:gd name="connsiteX70" fmla="*/ 660369 w 685801"/>
              <a:gd name="connsiteY70" fmla="*/ 254206 h 821994"/>
              <a:gd name="connsiteX71" fmla="*/ 676998 w 685801"/>
              <a:gd name="connsiteY71" fmla="*/ 255171 h 821994"/>
              <a:gd name="connsiteX72" fmla="*/ 685801 w 685801"/>
              <a:gd name="connsiteY72" fmla="*/ 269653 h 821994"/>
              <a:gd name="connsiteX73" fmla="*/ 685801 w 685801"/>
              <a:gd name="connsiteY73" fmla="*/ 434747 h 821994"/>
              <a:gd name="connsiteX74" fmla="*/ 676020 w 685801"/>
              <a:gd name="connsiteY74" fmla="*/ 450195 h 821994"/>
              <a:gd name="connsiteX75" fmla="*/ 639763 w 685801"/>
              <a:gd name="connsiteY75" fmla="*/ 467707 h 821994"/>
              <a:gd name="connsiteX76" fmla="*/ 639763 w 685801"/>
              <a:gd name="connsiteY76" fmla="*/ 508764 h 821994"/>
              <a:gd name="connsiteX77" fmla="*/ 630002 w 685801"/>
              <a:gd name="connsiteY77" fmla="*/ 524164 h 821994"/>
              <a:gd name="connsiteX78" fmla="*/ 571500 w 685801"/>
              <a:gd name="connsiteY78" fmla="*/ 552121 h 821994"/>
              <a:gd name="connsiteX79" fmla="*/ 571500 w 685801"/>
              <a:gd name="connsiteY79" fmla="*/ 649082 h 821994"/>
              <a:gd name="connsiteX80" fmla="*/ 562727 w 685801"/>
              <a:gd name="connsiteY80" fmla="*/ 664455 h 821994"/>
              <a:gd name="connsiteX81" fmla="*/ 517515 w 685801"/>
              <a:gd name="connsiteY81" fmla="*/ 689413 h 821994"/>
              <a:gd name="connsiteX82" fmla="*/ 517525 w 685801"/>
              <a:gd name="connsiteY82" fmla="*/ 689438 h 821994"/>
              <a:gd name="connsiteX83" fmla="*/ 481013 w 685801"/>
              <a:gd name="connsiteY83" fmla="*/ 726744 h 821994"/>
              <a:gd name="connsiteX84" fmla="*/ 444500 w 685801"/>
              <a:gd name="connsiteY84" fmla="*/ 689438 h 821994"/>
              <a:gd name="connsiteX85" fmla="*/ 481013 w 685801"/>
              <a:gd name="connsiteY85" fmla="*/ 652131 h 821994"/>
              <a:gd name="connsiteX86" fmla="*/ 498431 w 685801"/>
              <a:gd name="connsiteY86" fmla="*/ 659498 h 821994"/>
              <a:gd name="connsiteX87" fmla="*/ 536408 w 685801"/>
              <a:gd name="connsiteY87" fmla="*/ 638512 h 821994"/>
              <a:gd name="connsiteX88" fmla="*/ 536408 w 685801"/>
              <a:gd name="connsiteY88" fmla="*/ 568891 h 821994"/>
              <a:gd name="connsiteX89" fmla="*/ 376217 w 685801"/>
              <a:gd name="connsiteY89" fmla="*/ 645444 h 821994"/>
              <a:gd name="connsiteX90" fmla="*/ 368408 w 685801"/>
              <a:gd name="connsiteY90" fmla="*/ 647369 h 821994"/>
              <a:gd name="connsiteX91" fmla="*/ 358647 w 685801"/>
              <a:gd name="connsiteY91" fmla="*/ 644481 h 821994"/>
              <a:gd name="connsiteX92" fmla="*/ 350838 w 685801"/>
              <a:gd name="connsiteY92" fmla="*/ 629081 h 821994"/>
              <a:gd name="connsiteX93" fmla="*/ 350838 w 685801"/>
              <a:gd name="connsiteY93" fmla="*/ 399034 h 821994"/>
              <a:gd name="connsiteX94" fmla="*/ 360599 w 685801"/>
              <a:gd name="connsiteY94" fmla="*/ 382671 h 821994"/>
              <a:gd name="connsiteX95" fmla="*/ 395288 w 685801"/>
              <a:gd name="connsiteY95" fmla="*/ 366280 h 821994"/>
              <a:gd name="connsiteX96" fmla="*/ 395288 w 685801"/>
              <a:gd name="connsiteY96" fmla="*/ 324685 h 821994"/>
              <a:gd name="connsiteX97" fmla="*/ 406048 w 685801"/>
              <a:gd name="connsiteY97" fmla="*/ 308272 h 821994"/>
              <a:gd name="connsiteX98" fmla="*/ 535382 w 685801"/>
              <a:gd name="connsiteY98" fmla="*/ 247104 h 821994"/>
              <a:gd name="connsiteX99" fmla="*/ 535382 w 685801"/>
              <a:gd name="connsiteY99" fmla="*/ 111875 h 821994"/>
              <a:gd name="connsiteX100" fmla="*/ 292317 w 685801"/>
              <a:gd name="connsiteY100" fmla="*/ 223098 h 821994"/>
              <a:gd name="connsiteX101" fmla="*/ 292317 w 685801"/>
              <a:gd name="connsiteY101" fmla="*/ 773824 h 821994"/>
              <a:gd name="connsiteX102" fmla="*/ 338403 w 685801"/>
              <a:gd name="connsiteY102" fmla="*/ 747994 h 821994"/>
              <a:gd name="connsiteX103" fmla="*/ 348828 w 685801"/>
              <a:gd name="connsiteY103" fmla="*/ 721769 h 821994"/>
              <a:gd name="connsiteX104" fmla="*/ 374651 w 685801"/>
              <a:gd name="connsiteY104" fmla="*/ 710868 h 821994"/>
              <a:gd name="connsiteX105" fmla="*/ 411163 w 685801"/>
              <a:gd name="connsiteY105" fmla="*/ 748659 h 821994"/>
              <a:gd name="connsiteX106" fmla="*/ 374651 w 685801"/>
              <a:gd name="connsiteY106" fmla="*/ 785481 h 821994"/>
              <a:gd name="connsiteX107" fmla="*/ 357039 w 685801"/>
              <a:gd name="connsiteY107" fmla="*/ 778129 h 821994"/>
              <a:gd name="connsiteX108" fmla="*/ 285293 w 685801"/>
              <a:gd name="connsiteY108" fmla="*/ 818122 h 821994"/>
              <a:gd name="connsiteX109" fmla="*/ 285284 w 685801"/>
              <a:gd name="connsiteY109" fmla="*/ 818140 h 821994"/>
              <a:gd name="connsiteX110" fmla="*/ 285218 w 685801"/>
              <a:gd name="connsiteY110" fmla="*/ 818164 h 821994"/>
              <a:gd name="connsiteX111" fmla="*/ 283532 w 685801"/>
              <a:gd name="connsiteY111" fmla="*/ 819104 h 821994"/>
              <a:gd name="connsiteX112" fmla="*/ 274746 w 685801"/>
              <a:gd name="connsiteY112" fmla="*/ 821994 h 821994"/>
              <a:gd name="connsiteX113" fmla="*/ 274656 w 685801"/>
              <a:gd name="connsiteY113" fmla="*/ 821965 h 821994"/>
              <a:gd name="connsiteX114" fmla="*/ 274574 w 685801"/>
              <a:gd name="connsiteY114" fmla="*/ 821994 h 821994"/>
              <a:gd name="connsiteX115" fmla="*/ 269706 w 685801"/>
              <a:gd name="connsiteY115" fmla="*/ 821031 h 821994"/>
              <a:gd name="connsiteX116" fmla="*/ 12658 w 685801"/>
              <a:gd name="connsiteY116" fmla="*/ 757438 h 821994"/>
              <a:gd name="connsiteX117" fmla="*/ 0 w 685801"/>
              <a:gd name="connsiteY117" fmla="*/ 740094 h 821994"/>
              <a:gd name="connsiteX118" fmla="*/ 0 w 685801"/>
              <a:gd name="connsiteY118" fmla="*/ 149174 h 821994"/>
              <a:gd name="connsiteX119" fmla="*/ 0 w 685801"/>
              <a:gd name="connsiteY119" fmla="*/ 146563 h 821994"/>
              <a:gd name="connsiteX120" fmla="*/ 6816 w 685801"/>
              <a:gd name="connsiteY120" fmla="*/ 133074 h 821994"/>
              <a:gd name="connsiteX121" fmla="*/ 8865 w 685801"/>
              <a:gd name="connsiteY121" fmla="*/ 132533 h 821994"/>
              <a:gd name="connsiteX122" fmla="*/ 9763 w 685801"/>
              <a:gd name="connsiteY122" fmla="*/ 130848 h 821994"/>
              <a:gd name="connsiteX123" fmla="*/ 296795 w 685801"/>
              <a:gd name="connsiteY123" fmla="*/ 1597 h 821994"/>
              <a:gd name="connsiteX124" fmla="*/ 309487 w 685801"/>
              <a:gd name="connsiteY124" fmla="*/ 633 h 82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85801" h="821994">
                <a:moveTo>
                  <a:pt x="505062" y="352833"/>
                </a:moveTo>
                <a:lnTo>
                  <a:pt x="385978" y="409622"/>
                </a:lnTo>
                <a:lnTo>
                  <a:pt x="385978" y="601167"/>
                </a:lnTo>
                <a:lnTo>
                  <a:pt x="604624" y="497213"/>
                </a:lnTo>
                <a:lnTo>
                  <a:pt x="604624" y="373046"/>
                </a:lnTo>
                <a:lnTo>
                  <a:pt x="562651" y="392297"/>
                </a:lnTo>
                <a:cubicBezTo>
                  <a:pt x="555819" y="396147"/>
                  <a:pt x="547034" y="394222"/>
                  <a:pt x="542153" y="389409"/>
                </a:cubicBezTo>
                <a:close/>
                <a:moveTo>
                  <a:pt x="89310" y="306394"/>
                </a:moveTo>
                <a:lnTo>
                  <a:pt x="208987" y="335281"/>
                </a:lnTo>
                <a:cubicBezTo>
                  <a:pt x="216771" y="337207"/>
                  <a:pt x="220663" y="344911"/>
                  <a:pt x="218717" y="352614"/>
                </a:cubicBezTo>
                <a:cubicBezTo>
                  <a:pt x="217744" y="359354"/>
                  <a:pt x="211906" y="363206"/>
                  <a:pt x="205095" y="363206"/>
                </a:cubicBezTo>
                <a:cubicBezTo>
                  <a:pt x="204122" y="363206"/>
                  <a:pt x="203149" y="363206"/>
                  <a:pt x="202176" y="363206"/>
                </a:cubicBezTo>
                <a:lnTo>
                  <a:pt x="82499" y="333356"/>
                </a:lnTo>
                <a:cubicBezTo>
                  <a:pt x="74715" y="331430"/>
                  <a:pt x="69850" y="323726"/>
                  <a:pt x="71796" y="316023"/>
                </a:cubicBezTo>
                <a:cubicBezTo>
                  <a:pt x="73742" y="309283"/>
                  <a:pt x="81526" y="304468"/>
                  <a:pt x="89310" y="306394"/>
                </a:cubicBezTo>
                <a:close/>
                <a:moveTo>
                  <a:pt x="550815" y="278342"/>
                </a:moveTo>
                <a:lnTo>
                  <a:pt x="431480" y="335305"/>
                </a:lnTo>
                <a:lnTo>
                  <a:pt x="431480" y="349179"/>
                </a:lnTo>
                <a:lnTo>
                  <a:pt x="501157" y="316256"/>
                </a:lnTo>
                <a:cubicBezTo>
                  <a:pt x="507990" y="312406"/>
                  <a:pt x="516775" y="314331"/>
                  <a:pt x="521655" y="319144"/>
                </a:cubicBezTo>
                <a:lnTo>
                  <a:pt x="557771" y="355720"/>
                </a:lnTo>
                <a:lnTo>
                  <a:pt x="614385" y="328769"/>
                </a:lnTo>
                <a:cubicBezTo>
                  <a:pt x="620241" y="325882"/>
                  <a:pt x="626098" y="326844"/>
                  <a:pt x="631954" y="329732"/>
                </a:cubicBezTo>
                <a:cubicBezTo>
                  <a:pt x="636835" y="332619"/>
                  <a:pt x="639763" y="338395"/>
                  <a:pt x="639763" y="344170"/>
                </a:cubicBezTo>
                <a:lnTo>
                  <a:pt x="639763" y="428021"/>
                </a:lnTo>
                <a:lnTo>
                  <a:pt x="649609" y="423162"/>
                </a:lnTo>
                <a:lnTo>
                  <a:pt x="649609" y="297652"/>
                </a:lnTo>
                <a:lnTo>
                  <a:pt x="607548" y="317926"/>
                </a:lnTo>
                <a:cubicBezTo>
                  <a:pt x="600701" y="321788"/>
                  <a:pt x="592876" y="319857"/>
                  <a:pt x="587007" y="315030"/>
                </a:cubicBezTo>
                <a:close/>
                <a:moveTo>
                  <a:pt x="35052" y="241356"/>
                </a:moveTo>
                <a:lnTo>
                  <a:pt x="35052" y="726605"/>
                </a:lnTo>
                <a:lnTo>
                  <a:pt x="257048" y="781526"/>
                </a:lnTo>
                <a:lnTo>
                  <a:pt x="257048" y="750812"/>
                </a:lnTo>
                <a:lnTo>
                  <a:pt x="89498" y="708426"/>
                </a:lnTo>
                <a:cubicBezTo>
                  <a:pt x="82667" y="706472"/>
                  <a:pt x="77788" y="698657"/>
                  <a:pt x="79739" y="690841"/>
                </a:cubicBezTo>
                <a:cubicBezTo>
                  <a:pt x="81691" y="683026"/>
                  <a:pt x="89498" y="679118"/>
                  <a:pt x="97304" y="681072"/>
                </a:cubicBezTo>
                <a:lnTo>
                  <a:pt x="257048" y="721702"/>
                </a:lnTo>
                <a:lnTo>
                  <a:pt x="257048" y="702577"/>
                </a:lnTo>
                <a:lnTo>
                  <a:pt x="89498" y="660191"/>
                </a:lnTo>
                <a:cubicBezTo>
                  <a:pt x="82667" y="658237"/>
                  <a:pt x="77788" y="650421"/>
                  <a:pt x="79739" y="642606"/>
                </a:cubicBezTo>
                <a:cubicBezTo>
                  <a:pt x="81691" y="634791"/>
                  <a:pt x="89498" y="629906"/>
                  <a:pt x="97304" y="631860"/>
                </a:cubicBezTo>
                <a:lnTo>
                  <a:pt x="257048" y="672490"/>
                </a:lnTo>
                <a:lnTo>
                  <a:pt x="257048" y="652482"/>
                </a:lnTo>
                <a:lnTo>
                  <a:pt x="89498" y="610978"/>
                </a:lnTo>
                <a:cubicBezTo>
                  <a:pt x="82667" y="609065"/>
                  <a:pt x="77788" y="601413"/>
                  <a:pt x="79739" y="593760"/>
                </a:cubicBezTo>
                <a:cubicBezTo>
                  <a:pt x="81691" y="586107"/>
                  <a:pt x="89498" y="582281"/>
                  <a:pt x="97304" y="584194"/>
                </a:cubicBezTo>
                <a:lnTo>
                  <a:pt x="257048" y="623978"/>
                </a:lnTo>
                <a:lnTo>
                  <a:pt x="257048" y="604226"/>
                </a:lnTo>
                <a:lnTo>
                  <a:pt x="89498" y="562722"/>
                </a:lnTo>
                <a:cubicBezTo>
                  <a:pt x="82667" y="560809"/>
                  <a:pt x="77788" y="553156"/>
                  <a:pt x="79739" y="545504"/>
                </a:cubicBezTo>
                <a:cubicBezTo>
                  <a:pt x="81691" y="537851"/>
                  <a:pt x="89498" y="533068"/>
                  <a:pt x="97304" y="534981"/>
                </a:cubicBezTo>
                <a:lnTo>
                  <a:pt x="257048" y="574765"/>
                </a:lnTo>
                <a:lnTo>
                  <a:pt x="257048" y="296258"/>
                </a:lnTo>
                <a:close/>
                <a:moveTo>
                  <a:pt x="35052" y="170130"/>
                </a:moveTo>
                <a:lnTo>
                  <a:pt x="35052" y="211664"/>
                </a:lnTo>
                <a:lnTo>
                  <a:pt x="257048" y="266566"/>
                </a:lnTo>
                <a:lnTo>
                  <a:pt x="257048" y="224962"/>
                </a:lnTo>
                <a:close/>
                <a:moveTo>
                  <a:pt x="306558" y="35357"/>
                </a:moveTo>
                <a:lnTo>
                  <a:pt x="72509" y="141859"/>
                </a:lnTo>
                <a:lnTo>
                  <a:pt x="272503" y="191336"/>
                </a:lnTo>
                <a:lnTo>
                  <a:pt x="500804" y="88132"/>
                </a:lnTo>
                <a:close/>
                <a:moveTo>
                  <a:pt x="309487" y="633"/>
                </a:moveTo>
                <a:lnTo>
                  <a:pt x="559420" y="67187"/>
                </a:lnTo>
                <a:lnTo>
                  <a:pt x="560443" y="68432"/>
                </a:lnTo>
                <a:lnTo>
                  <a:pt x="563691" y="68610"/>
                </a:lnTo>
                <a:lnTo>
                  <a:pt x="569633" y="79606"/>
                </a:lnTo>
                <a:lnTo>
                  <a:pt x="572112" y="82620"/>
                </a:lnTo>
                <a:lnTo>
                  <a:pt x="571500" y="83609"/>
                </a:lnTo>
                <a:lnTo>
                  <a:pt x="571500" y="248663"/>
                </a:lnTo>
                <a:lnTo>
                  <a:pt x="603636" y="281239"/>
                </a:lnTo>
                <a:lnTo>
                  <a:pt x="660369" y="254206"/>
                </a:lnTo>
                <a:cubicBezTo>
                  <a:pt x="665260" y="251310"/>
                  <a:pt x="672107" y="251310"/>
                  <a:pt x="676998" y="255171"/>
                </a:cubicBezTo>
                <a:cubicBezTo>
                  <a:pt x="682867" y="258068"/>
                  <a:pt x="685801" y="263861"/>
                  <a:pt x="685801" y="269653"/>
                </a:cubicBezTo>
                <a:lnTo>
                  <a:pt x="685801" y="434747"/>
                </a:lnTo>
                <a:cubicBezTo>
                  <a:pt x="685801" y="441505"/>
                  <a:pt x="681889" y="447298"/>
                  <a:pt x="676020" y="450195"/>
                </a:cubicBezTo>
                <a:lnTo>
                  <a:pt x="639763" y="467707"/>
                </a:lnTo>
                <a:lnTo>
                  <a:pt x="639763" y="508764"/>
                </a:lnTo>
                <a:cubicBezTo>
                  <a:pt x="639763" y="515501"/>
                  <a:pt x="635859" y="521277"/>
                  <a:pt x="630002" y="524164"/>
                </a:cubicBezTo>
                <a:lnTo>
                  <a:pt x="571500" y="552121"/>
                </a:lnTo>
                <a:lnTo>
                  <a:pt x="571500" y="649082"/>
                </a:lnTo>
                <a:cubicBezTo>
                  <a:pt x="571500" y="655808"/>
                  <a:pt x="568576" y="661573"/>
                  <a:pt x="562727" y="664455"/>
                </a:cubicBezTo>
                <a:lnTo>
                  <a:pt x="517515" y="689413"/>
                </a:lnTo>
                <a:lnTo>
                  <a:pt x="517525" y="689438"/>
                </a:lnTo>
                <a:cubicBezTo>
                  <a:pt x="517525" y="710054"/>
                  <a:pt x="501191" y="726744"/>
                  <a:pt x="481013" y="726744"/>
                </a:cubicBezTo>
                <a:cubicBezTo>
                  <a:pt x="460835" y="726744"/>
                  <a:pt x="444500" y="710054"/>
                  <a:pt x="444500" y="689438"/>
                </a:cubicBezTo>
                <a:cubicBezTo>
                  <a:pt x="444500" y="668821"/>
                  <a:pt x="460835" y="652131"/>
                  <a:pt x="481013" y="652131"/>
                </a:cubicBezTo>
                <a:lnTo>
                  <a:pt x="498431" y="659498"/>
                </a:lnTo>
                <a:lnTo>
                  <a:pt x="536408" y="638512"/>
                </a:lnTo>
                <a:lnTo>
                  <a:pt x="536408" y="568891"/>
                </a:lnTo>
                <a:lnTo>
                  <a:pt x="376217" y="645444"/>
                </a:lnTo>
                <a:cubicBezTo>
                  <a:pt x="374264" y="646407"/>
                  <a:pt x="371336" y="647369"/>
                  <a:pt x="368408" y="647369"/>
                </a:cubicBezTo>
                <a:cubicBezTo>
                  <a:pt x="365480" y="647369"/>
                  <a:pt x="361575" y="646407"/>
                  <a:pt x="358647" y="644481"/>
                </a:cubicBezTo>
                <a:cubicBezTo>
                  <a:pt x="353766" y="641594"/>
                  <a:pt x="350838" y="635819"/>
                  <a:pt x="350838" y="629081"/>
                </a:cubicBezTo>
                <a:lnTo>
                  <a:pt x="350838" y="399034"/>
                </a:lnTo>
                <a:cubicBezTo>
                  <a:pt x="350838" y="392297"/>
                  <a:pt x="354743" y="385559"/>
                  <a:pt x="360599" y="382671"/>
                </a:cubicBezTo>
                <a:lnTo>
                  <a:pt x="395288" y="366280"/>
                </a:lnTo>
                <a:lnTo>
                  <a:pt x="395288" y="324685"/>
                </a:lnTo>
                <a:cubicBezTo>
                  <a:pt x="395288" y="316961"/>
                  <a:pt x="399201" y="311168"/>
                  <a:pt x="406048" y="308272"/>
                </a:cubicBezTo>
                <a:lnTo>
                  <a:pt x="535382" y="247104"/>
                </a:lnTo>
                <a:lnTo>
                  <a:pt x="535382" y="111875"/>
                </a:lnTo>
                <a:lnTo>
                  <a:pt x="292317" y="223098"/>
                </a:lnTo>
                <a:lnTo>
                  <a:pt x="292317" y="773824"/>
                </a:lnTo>
                <a:lnTo>
                  <a:pt x="338403" y="747994"/>
                </a:lnTo>
                <a:lnTo>
                  <a:pt x="348828" y="721769"/>
                </a:lnTo>
                <a:cubicBezTo>
                  <a:pt x="355434" y="714986"/>
                  <a:pt x="364562" y="710868"/>
                  <a:pt x="374651" y="710868"/>
                </a:cubicBezTo>
                <a:cubicBezTo>
                  <a:pt x="394829" y="710868"/>
                  <a:pt x="411163" y="727341"/>
                  <a:pt x="411163" y="748659"/>
                </a:cubicBezTo>
                <a:cubicBezTo>
                  <a:pt x="411163" y="769008"/>
                  <a:pt x="394829" y="785481"/>
                  <a:pt x="374651" y="785481"/>
                </a:cubicBezTo>
                <a:lnTo>
                  <a:pt x="357039" y="778129"/>
                </a:lnTo>
                <a:lnTo>
                  <a:pt x="285293" y="818122"/>
                </a:lnTo>
                <a:lnTo>
                  <a:pt x="285284" y="818140"/>
                </a:lnTo>
                <a:lnTo>
                  <a:pt x="285218" y="818164"/>
                </a:lnTo>
                <a:lnTo>
                  <a:pt x="283532" y="819104"/>
                </a:lnTo>
                <a:cubicBezTo>
                  <a:pt x="280603" y="821031"/>
                  <a:pt x="277675" y="821994"/>
                  <a:pt x="274746" y="821994"/>
                </a:cubicBezTo>
                <a:lnTo>
                  <a:pt x="274656" y="821965"/>
                </a:lnTo>
                <a:lnTo>
                  <a:pt x="274574" y="821994"/>
                </a:lnTo>
                <a:cubicBezTo>
                  <a:pt x="272627" y="821994"/>
                  <a:pt x="271653" y="821031"/>
                  <a:pt x="269706" y="821031"/>
                </a:cubicBezTo>
                <a:lnTo>
                  <a:pt x="12658" y="757438"/>
                </a:lnTo>
                <a:cubicBezTo>
                  <a:pt x="4868" y="755511"/>
                  <a:pt x="0" y="748766"/>
                  <a:pt x="0" y="740094"/>
                </a:cubicBezTo>
                <a:lnTo>
                  <a:pt x="0" y="149174"/>
                </a:lnTo>
                <a:lnTo>
                  <a:pt x="0" y="146563"/>
                </a:lnTo>
                <a:cubicBezTo>
                  <a:pt x="0" y="140782"/>
                  <a:pt x="1947" y="135964"/>
                  <a:pt x="6816" y="133074"/>
                </a:cubicBezTo>
                <a:lnTo>
                  <a:pt x="8865" y="132533"/>
                </a:lnTo>
                <a:lnTo>
                  <a:pt x="9763" y="130848"/>
                </a:lnTo>
                <a:lnTo>
                  <a:pt x="296795" y="1597"/>
                </a:lnTo>
                <a:cubicBezTo>
                  <a:pt x="300700" y="-332"/>
                  <a:pt x="305582" y="-332"/>
                  <a:pt x="309487" y="6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sp>
        <p:nvSpPr>
          <p:cNvPr id="9" name="a4762906-2289-4b8a-a15e-16a5f2e139c7">
            <a:extLst>
              <a:ext uri="{FF2B5EF4-FFF2-40B4-BE49-F238E27FC236}">
                <a16:creationId xmlns:a16="http://schemas.microsoft.com/office/drawing/2014/main" id="{053136E3-238C-4A27-8F04-4B8DD4E7ECAD}"/>
              </a:ext>
            </a:extLst>
          </p:cNvPr>
          <p:cNvSpPr>
            <a:spLocks noChangeAspect="1"/>
          </p:cNvSpPr>
          <p:nvPr/>
        </p:nvSpPr>
        <p:spPr>
          <a:xfrm>
            <a:off x="8538898" y="4125768"/>
            <a:ext cx="508907" cy="902334"/>
          </a:xfrm>
          <a:custGeom>
            <a:avLst/>
            <a:gdLst>
              <a:gd name="connsiteX0" fmla="*/ 287981 w 412750"/>
              <a:gd name="connsiteY0" fmla="*/ 552432 h 731838"/>
              <a:gd name="connsiteX1" fmla="*/ 302447 w 412750"/>
              <a:gd name="connsiteY1" fmla="*/ 567779 h 731838"/>
              <a:gd name="connsiteX2" fmla="*/ 287981 w 412750"/>
              <a:gd name="connsiteY2" fmla="*/ 582630 h 731838"/>
              <a:gd name="connsiteX3" fmla="*/ 273981 w 412750"/>
              <a:gd name="connsiteY3" fmla="*/ 567779 h 731838"/>
              <a:gd name="connsiteX4" fmla="*/ 287981 w 412750"/>
              <a:gd name="connsiteY4" fmla="*/ 552432 h 731838"/>
              <a:gd name="connsiteX5" fmla="*/ 87657 w 412750"/>
              <a:gd name="connsiteY5" fmla="*/ 543575 h 731838"/>
              <a:gd name="connsiteX6" fmla="*/ 87657 w 412750"/>
              <a:gd name="connsiteY6" fmla="*/ 591015 h 731838"/>
              <a:gd name="connsiteX7" fmla="*/ 325562 w 412750"/>
              <a:gd name="connsiteY7" fmla="*/ 591015 h 731838"/>
              <a:gd name="connsiteX8" fmla="*/ 325562 w 412750"/>
              <a:gd name="connsiteY8" fmla="*/ 543575 h 731838"/>
              <a:gd name="connsiteX9" fmla="*/ 74962 w 412750"/>
              <a:gd name="connsiteY9" fmla="*/ 518681 h 731838"/>
              <a:gd name="connsiteX10" fmla="*/ 337787 w 412750"/>
              <a:gd name="connsiteY10" fmla="*/ 518681 h 731838"/>
              <a:gd name="connsiteX11" fmla="*/ 350481 w 412750"/>
              <a:gd name="connsiteY11" fmla="*/ 531363 h 731838"/>
              <a:gd name="connsiteX12" fmla="*/ 350481 w 412750"/>
              <a:gd name="connsiteY12" fmla="*/ 603696 h 731838"/>
              <a:gd name="connsiteX13" fmla="*/ 337787 w 412750"/>
              <a:gd name="connsiteY13" fmla="*/ 616378 h 731838"/>
              <a:gd name="connsiteX14" fmla="*/ 74962 w 412750"/>
              <a:gd name="connsiteY14" fmla="*/ 616378 h 731838"/>
              <a:gd name="connsiteX15" fmla="*/ 62268 w 412750"/>
              <a:gd name="connsiteY15" fmla="*/ 603696 h 731838"/>
              <a:gd name="connsiteX16" fmla="*/ 62268 w 412750"/>
              <a:gd name="connsiteY16" fmla="*/ 531363 h 731838"/>
              <a:gd name="connsiteX17" fmla="*/ 74962 w 412750"/>
              <a:gd name="connsiteY17" fmla="*/ 518681 h 731838"/>
              <a:gd name="connsiteX18" fmla="*/ 287981 w 412750"/>
              <a:gd name="connsiteY18" fmla="*/ 444076 h 731838"/>
              <a:gd name="connsiteX19" fmla="*/ 302447 w 412750"/>
              <a:gd name="connsiteY19" fmla="*/ 458053 h 731838"/>
              <a:gd name="connsiteX20" fmla="*/ 287981 w 412750"/>
              <a:gd name="connsiteY20" fmla="*/ 472497 h 731838"/>
              <a:gd name="connsiteX21" fmla="*/ 273981 w 412750"/>
              <a:gd name="connsiteY21" fmla="*/ 458053 h 731838"/>
              <a:gd name="connsiteX22" fmla="*/ 287981 w 412750"/>
              <a:gd name="connsiteY22" fmla="*/ 444076 h 731838"/>
              <a:gd name="connsiteX23" fmla="*/ 87657 w 412750"/>
              <a:gd name="connsiteY23" fmla="*/ 435690 h 731838"/>
              <a:gd name="connsiteX24" fmla="*/ 87657 w 412750"/>
              <a:gd name="connsiteY24" fmla="*/ 483130 h 731838"/>
              <a:gd name="connsiteX25" fmla="*/ 325562 w 412750"/>
              <a:gd name="connsiteY25" fmla="*/ 483130 h 731838"/>
              <a:gd name="connsiteX26" fmla="*/ 325562 w 412750"/>
              <a:gd name="connsiteY26" fmla="*/ 435690 h 731838"/>
              <a:gd name="connsiteX27" fmla="*/ 74962 w 412750"/>
              <a:gd name="connsiteY27" fmla="*/ 410327 h 731838"/>
              <a:gd name="connsiteX28" fmla="*/ 337787 w 412750"/>
              <a:gd name="connsiteY28" fmla="*/ 410327 h 731838"/>
              <a:gd name="connsiteX29" fmla="*/ 350481 w 412750"/>
              <a:gd name="connsiteY29" fmla="*/ 423009 h 731838"/>
              <a:gd name="connsiteX30" fmla="*/ 350481 w 412750"/>
              <a:gd name="connsiteY30" fmla="*/ 495812 h 731838"/>
              <a:gd name="connsiteX31" fmla="*/ 337787 w 412750"/>
              <a:gd name="connsiteY31" fmla="*/ 508024 h 731838"/>
              <a:gd name="connsiteX32" fmla="*/ 74962 w 412750"/>
              <a:gd name="connsiteY32" fmla="*/ 508024 h 731838"/>
              <a:gd name="connsiteX33" fmla="*/ 62268 w 412750"/>
              <a:gd name="connsiteY33" fmla="*/ 495812 h 731838"/>
              <a:gd name="connsiteX34" fmla="*/ 62268 w 412750"/>
              <a:gd name="connsiteY34" fmla="*/ 423009 h 731838"/>
              <a:gd name="connsiteX35" fmla="*/ 74962 w 412750"/>
              <a:gd name="connsiteY35" fmla="*/ 410327 h 731838"/>
              <a:gd name="connsiteX36" fmla="*/ 287981 w 412750"/>
              <a:gd name="connsiteY36" fmla="*/ 335722 h 731838"/>
              <a:gd name="connsiteX37" fmla="*/ 302447 w 412750"/>
              <a:gd name="connsiteY37" fmla="*/ 350165 h 731838"/>
              <a:gd name="connsiteX38" fmla="*/ 287981 w 412750"/>
              <a:gd name="connsiteY38" fmla="*/ 364143 h 731838"/>
              <a:gd name="connsiteX39" fmla="*/ 273981 w 412750"/>
              <a:gd name="connsiteY39" fmla="*/ 350165 h 731838"/>
              <a:gd name="connsiteX40" fmla="*/ 287981 w 412750"/>
              <a:gd name="connsiteY40" fmla="*/ 335722 h 731838"/>
              <a:gd name="connsiteX41" fmla="*/ 87657 w 412750"/>
              <a:gd name="connsiteY41" fmla="*/ 325090 h 731838"/>
              <a:gd name="connsiteX42" fmla="*/ 87657 w 412750"/>
              <a:gd name="connsiteY42" fmla="*/ 372529 h 731838"/>
              <a:gd name="connsiteX43" fmla="*/ 325562 w 412750"/>
              <a:gd name="connsiteY43" fmla="*/ 372529 h 731838"/>
              <a:gd name="connsiteX44" fmla="*/ 325562 w 412750"/>
              <a:gd name="connsiteY44" fmla="*/ 325090 h 731838"/>
              <a:gd name="connsiteX45" fmla="*/ 74962 w 412750"/>
              <a:gd name="connsiteY45" fmla="*/ 300196 h 731838"/>
              <a:gd name="connsiteX46" fmla="*/ 337787 w 412750"/>
              <a:gd name="connsiteY46" fmla="*/ 300196 h 731838"/>
              <a:gd name="connsiteX47" fmla="*/ 350481 w 412750"/>
              <a:gd name="connsiteY47" fmla="*/ 312408 h 731838"/>
              <a:gd name="connsiteX48" fmla="*/ 350481 w 412750"/>
              <a:gd name="connsiteY48" fmla="*/ 385211 h 731838"/>
              <a:gd name="connsiteX49" fmla="*/ 337787 w 412750"/>
              <a:gd name="connsiteY49" fmla="*/ 397893 h 731838"/>
              <a:gd name="connsiteX50" fmla="*/ 74962 w 412750"/>
              <a:gd name="connsiteY50" fmla="*/ 397893 h 731838"/>
              <a:gd name="connsiteX51" fmla="*/ 62268 w 412750"/>
              <a:gd name="connsiteY51" fmla="*/ 385211 h 731838"/>
              <a:gd name="connsiteX52" fmla="*/ 62268 w 412750"/>
              <a:gd name="connsiteY52" fmla="*/ 312408 h 731838"/>
              <a:gd name="connsiteX53" fmla="*/ 74962 w 412750"/>
              <a:gd name="connsiteY53" fmla="*/ 300196 h 731838"/>
              <a:gd name="connsiteX54" fmla="*/ 287981 w 412750"/>
              <a:gd name="connsiteY54" fmla="*/ 225591 h 731838"/>
              <a:gd name="connsiteX55" fmla="*/ 302447 w 412750"/>
              <a:gd name="connsiteY55" fmla="*/ 240034 h 731838"/>
              <a:gd name="connsiteX56" fmla="*/ 287981 w 412750"/>
              <a:gd name="connsiteY56" fmla="*/ 254012 h 731838"/>
              <a:gd name="connsiteX57" fmla="*/ 273981 w 412750"/>
              <a:gd name="connsiteY57" fmla="*/ 240034 h 731838"/>
              <a:gd name="connsiteX58" fmla="*/ 287981 w 412750"/>
              <a:gd name="connsiteY58" fmla="*/ 225591 h 731838"/>
              <a:gd name="connsiteX59" fmla="*/ 87657 w 412750"/>
              <a:gd name="connsiteY59" fmla="*/ 216735 h 731838"/>
              <a:gd name="connsiteX60" fmla="*/ 87657 w 412750"/>
              <a:gd name="connsiteY60" fmla="*/ 264644 h 731838"/>
              <a:gd name="connsiteX61" fmla="*/ 325562 w 412750"/>
              <a:gd name="connsiteY61" fmla="*/ 264644 h 731838"/>
              <a:gd name="connsiteX62" fmla="*/ 325562 w 412750"/>
              <a:gd name="connsiteY62" fmla="*/ 216735 h 731838"/>
              <a:gd name="connsiteX63" fmla="*/ 74962 w 412750"/>
              <a:gd name="connsiteY63" fmla="*/ 191841 h 731838"/>
              <a:gd name="connsiteX64" fmla="*/ 337787 w 412750"/>
              <a:gd name="connsiteY64" fmla="*/ 191841 h 731838"/>
              <a:gd name="connsiteX65" fmla="*/ 350481 w 412750"/>
              <a:gd name="connsiteY65" fmla="*/ 204523 h 731838"/>
              <a:gd name="connsiteX66" fmla="*/ 350481 w 412750"/>
              <a:gd name="connsiteY66" fmla="*/ 276856 h 731838"/>
              <a:gd name="connsiteX67" fmla="*/ 337787 w 412750"/>
              <a:gd name="connsiteY67" fmla="*/ 289538 h 731838"/>
              <a:gd name="connsiteX68" fmla="*/ 74962 w 412750"/>
              <a:gd name="connsiteY68" fmla="*/ 289538 h 731838"/>
              <a:gd name="connsiteX69" fmla="*/ 62268 w 412750"/>
              <a:gd name="connsiteY69" fmla="*/ 276856 h 731838"/>
              <a:gd name="connsiteX70" fmla="*/ 62268 w 412750"/>
              <a:gd name="connsiteY70" fmla="*/ 204523 h 731838"/>
              <a:gd name="connsiteX71" fmla="*/ 74962 w 412750"/>
              <a:gd name="connsiteY71" fmla="*/ 191841 h 731838"/>
              <a:gd name="connsiteX72" fmla="*/ 287981 w 412750"/>
              <a:gd name="connsiteY72" fmla="*/ 117236 h 731838"/>
              <a:gd name="connsiteX73" fmla="*/ 302447 w 412750"/>
              <a:gd name="connsiteY73" fmla="*/ 131213 h 731838"/>
              <a:gd name="connsiteX74" fmla="*/ 287981 w 412750"/>
              <a:gd name="connsiteY74" fmla="*/ 145657 h 731838"/>
              <a:gd name="connsiteX75" fmla="*/ 273981 w 412750"/>
              <a:gd name="connsiteY75" fmla="*/ 131213 h 731838"/>
              <a:gd name="connsiteX76" fmla="*/ 287981 w 412750"/>
              <a:gd name="connsiteY76" fmla="*/ 117236 h 731838"/>
              <a:gd name="connsiteX77" fmla="*/ 87657 w 412750"/>
              <a:gd name="connsiteY77" fmla="*/ 107074 h 731838"/>
              <a:gd name="connsiteX78" fmla="*/ 87657 w 412750"/>
              <a:gd name="connsiteY78" fmla="*/ 154513 h 731838"/>
              <a:gd name="connsiteX79" fmla="*/ 325562 w 412750"/>
              <a:gd name="connsiteY79" fmla="*/ 154513 h 731838"/>
              <a:gd name="connsiteX80" fmla="*/ 325562 w 412750"/>
              <a:gd name="connsiteY80" fmla="*/ 107074 h 731838"/>
              <a:gd name="connsiteX81" fmla="*/ 74962 w 412750"/>
              <a:gd name="connsiteY81" fmla="*/ 81710 h 731838"/>
              <a:gd name="connsiteX82" fmla="*/ 337787 w 412750"/>
              <a:gd name="connsiteY82" fmla="*/ 81710 h 731838"/>
              <a:gd name="connsiteX83" fmla="*/ 350481 w 412750"/>
              <a:gd name="connsiteY83" fmla="*/ 94392 h 731838"/>
              <a:gd name="connsiteX84" fmla="*/ 350481 w 412750"/>
              <a:gd name="connsiteY84" fmla="*/ 167195 h 731838"/>
              <a:gd name="connsiteX85" fmla="*/ 337787 w 412750"/>
              <a:gd name="connsiteY85" fmla="*/ 179407 h 731838"/>
              <a:gd name="connsiteX86" fmla="*/ 74962 w 412750"/>
              <a:gd name="connsiteY86" fmla="*/ 179407 h 731838"/>
              <a:gd name="connsiteX87" fmla="*/ 62268 w 412750"/>
              <a:gd name="connsiteY87" fmla="*/ 167195 h 731838"/>
              <a:gd name="connsiteX88" fmla="*/ 62268 w 412750"/>
              <a:gd name="connsiteY88" fmla="*/ 94392 h 731838"/>
              <a:gd name="connsiteX89" fmla="*/ 74962 w 412750"/>
              <a:gd name="connsiteY89" fmla="*/ 81710 h 731838"/>
              <a:gd name="connsiteX90" fmla="*/ 62124 w 412750"/>
              <a:gd name="connsiteY90" fmla="*/ 0 h 731838"/>
              <a:gd name="connsiteX91" fmla="*/ 350626 w 412750"/>
              <a:gd name="connsiteY91" fmla="*/ 0 h 731838"/>
              <a:gd name="connsiteX92" fmla="*/ 412750 w 412750"/>
              <a:gd name="connsiteY92" fmla="*/ 61925 h 731838"/>
              <a:gd name="connsiteX93" fmla="*/ 412750 w 412750"/>
              <a:gd name="connsiteY93" fmla="*/ 653025 h 731838"/>
              <a:gd name="connsiteX94" fmla="*/ 350626 w 412750"/>
              <a:gd name="connsiteY94" fmla="*/ 714950 h 731838"/>
              <a:gd name="connsiteX95" fmla="*/ 285207 w 412750"/>
              <a:gd name="connsiteY95" fmla="*/ 714950 h 731838"/>
              <a:gd name="connsiteX96" fmla="*/ 256498 w 412750"/>
              <a:gd name="connsiteY96" fmla="*/ 731838 h 731838"/>
              <a:gd name="connsiteX97" fmla="*/ 224024 w 412750"/>
              <a:gd name="connsiteY97" fmla="*/ 699468 h 731838"/>
              <a:gd name="connsiteX98" fmla="*/ 256498 w 412750"/>
              <a:gd name="connsiteY98" fmla="*/ 666630 h 731838"/>
              <a:gd name="connsiteX99" fmla="*/ 285207 w 412750"/>
              <a:gd name="connsiteY99" fmla="*/ 683518 h 731838"/>
              <a:gd name="connsiteX100" fmla="*/ 350626 w 412750"/>
              <a:gd name="connsiteY100" fmla="*/ 683518 h 731838"/>
              <a:gd name="connsiteX101" fmla="*/ 381217 w 412750"/>
              <a:gd name="connsiteY101" fmla="*/ 653025 h 731838"/>
              <a:gd name="connsiteX102" fmla="*/ 381217 w 412750"/>
              <a:gd name="connsiteY102" fmla="*/ 61925 h 731838"/>
              <a:gd name="connsiteX103" fmla="*/ 350626 w 412750"/>
              <a:gd name="connsiteY103" fmla="*/ 31431 h 731838"/>
              <a:gd name="connsiteX104" fmla="*/ 62124 w 412750"/>
              <a:gd name="connsiteY104" fmla="*/ 31431 h 731838"/>
              <a:gd name="connsiteX105" fmla="*/ 31533 w 412750"/>
              <a:gd name="connsiteY105" fmla="*/ 61925 h 731838"/>
              <a:gd name="connsiteX106" fmla="*/ 31533 w 412750"/>
              <a:gd name="connsiteY106" fmla="*/ 653025 h 731838"/>
              <a:gd name="connsiteX107" fmla="*/ 62124 w 412750"/>
              <a:gd name="connsiteY107" fmla="*/ 683518 h 731838"/>
              <a:gd name="connsiteX108" fmla="*/ 128013 w 412750"/>
              <a:gd name="connsiteY108" fmla="*/ 683518 h 731838"/>
              <a:gd name="connsiteX109" fmla="*/ 156252 w 412750"/>
              <a:gd name="connsiteY109" fmla="*/ 666630 h 731838"/>
              <a:gd name="connsiteX110" fmla="*/ 189196 w 412750"/>
              <a:gd name="connsiteY110" fmla="*/ 699468 h 731838"/>
              <a:gd name="connsiteX111" fmla="*/ 156252 w 412750"/>
              <a:gd name="connsiteY111" fmla="*/ 731838 h 731838"/>
              <a:gd name="connsiteX112" fmla="*/ 128013 w 412750"/>
              <a:gd name="connsiteY112" fmla="*/ 714950 h 731838"/>
              <a:gd name="connsiteX113" fmla="*/ 62124 w 412750"/>
              <a:gd name="connsiteY113" fmla="*/ 714950 h 731838"/>
              <a:gd name="connsiteX114" fmla="*/ 0 w 412750"/>
              <a:gd name="connsiteY114" fmla="*/ 653025 h 731838"/>
              <a:gd name="connsiteX115" fmla="*/ 0 w 412750"/>
              <a:gd name="connsiteY115" fmla="*/ 61925 h 731838"/>
              <a:gd name="connsiteX116" fmla="*/ 62124 w 412750"/>
              <a:gd name="connsiteY116" fmla="*/ 0 h 73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12750" h="731838">
                <a:moveTo>
                  <a:pt x="287981" y="552432"/>
                </a:moveTo>
                <a:cubicBezTo>
                  <a:pt x="295914" y="552432"/>
                  <a:pt x="302447" y="559363"/>
                  <a:pt x="302447" y="567779"/>
                </a:cubicBezTo>
                <a:cubicBezTo>
                  <a:pt x="302447" y="576195"/>
                  <a:pt x="295914" y="582630"/>
                  <a:pt x="287981" y="582630"/>
                </a:cubicBezTo>
                <a:cubicBezTo>
                  <a:pt x="280048" y="582630"/>
                  <a:pt x="273981" y="576195"/>
                  <a:pt x="273981" y="567779"/>
                </a:cubicBezTo>
                <a:cubicBezTo>
                  <a:pt x="273981" y="559363"/>
                  <a:pt x="280048" y="552432"/>
                  <a:pt x="287981" y="552432"/>
                </a:cubicBezTo>
                <a:close/>
                <a:moveTo>
                  <a:pt x="87657" y="543575"/>
                </a:moveTo>
                <a:lnTo>
                  <a:pt x="87657" y="591015"/>
                </a:lnTo>
                <a:lnTo>
                  <a:pt x="325562" y="591015"/>
                </a:lnTo>
                <a:lnTo>
                  <a:pt x="325562" y="543575"/>
                </a:lnTo>
                <a:close/>
                <a:moveTo>
                  <a:pt x="74962" y="518681"/>
                </a:moveTo>
                <a:lnTo>
                  <a:pt x="337787" y="518681"/>
                </a:lnTo>
                <a:cubicBezTo>
                  <a:pt x="344839" y="518681"/>
                  <a:pt x="350481" y="524317"/>
                  <a:pt x="350481" y="531363"/>
                </a:cubicBezTo>
                <a:lnTo>
                  <a:pt x="350481" y="603696"/>
                </a:lnTo>
                <a:cubicBezTo>
                  <a:pt x="350481" y="610742"/>
                  <a:pt x="344839" y="616378"/>
                  <a:pt x="337787" y="616378"/>
                </a:cubicBezTo>
                <a:lnTo>
                  <a:pt x="74962" y="616378"/>
                </a:lnTo>
                <a:cubicBezTo>
                  <a:pt x="67910" y="616378"/>
                  <a:pt x="62268" y="610742"/>
                  <a:pt x="62268" y="603696"/>
                </a:cubicBezTo>
                <a:lnTo>
                  <a:pt x="62268" y="531363"/>
                </a:lnTo>
                <a:cubicBezTo>
                  <a:pt x="62268" y="524317"/>
                  <a:pt x="67910" y="518681"/>
                  <a:pt x="74962" y="518681"/>
                </a:cubicBezTo>
                <a:close/>
                <a:moveTo>
                  <a:pt x="287981" y="444076"/>
                </a:moveTo>
                <a:cubicBezTo>
                  <a:pt x="295914" y="444076"/>
                  <a:pt x="302447" y="450133"/>
                  <a:pt x="302447" y="458053"/>
                </a:cubicBezTo>
                <a:cubicBezTo>
                  <a:pt x="302447" y="465974"/>
                  <a:pt x="295914" y="472497"/>
                  <a:pt x="287981" y="472497"/>
                </a:cubicBezTo>
                <a:cubicBezTo>
                  <a:pt x="280048" y="472497"/>
                  <a:pt x="273981" y="465974"/>
                  <a:pt x="273981" y="458053"/>
                </a:cubicBezTo>
                <a:cubicBezTo>
                  <a:pt x="273981" y="450133"/>
                  <a:pt x="280048" y="444076"/>
                  <a:pt x="287981" y="444076"/>
                </a:cubicBezTo>
                <a:close/>
                <a:moveTo>
                  <a:pt x="87657" y="435690"/>
                </a:moveTo>
                <a:lnTo>
                  <a:pt x="87657" y="483130"/>
                </a:lnTo>
                <a:lnTo>
                  <a:pt x="325562" y="483130"/>
                </a:lnTo>
                <a:lnTo>
                  <a:pt x="325562" y="435690"/>
                </a:lnTo>
                <a:close/>
                <a:moveTo>
                  <a:pt x="74962" y="410327"/>
                </a:moveTo>
                <a:lnTo>
                  <a:pt x="337787" y="410327"/>
                </a:lnTo>
                <a:cubicBezTo>
                  <a:pt x="344839" y="410327"/>
                  <a:pt x="350481" y="415963"/>
                  <a:pt x="350481" y="423009"/>
                </a:cubicBezTo>
                <a:lnTo>
                  <a:pt x="350481" y="495812"/>
                </a:lnTo>
                <a:cubicBezTo>
                  <a:pt x="350481" y="502387"/>
                  <a:pt x="344839" y="508024"/>
                  <a:pt x="337787" y="508024"/>
                </a:cubicBezTo>
                <a:lnTo>
                  <a:pt x="74962" y="508024"/>
                </a:lnTo>
                <a:cubicBezTo>
                  <a:pt x="67910" y="508024"/>
                  <a:pt x="62268" y="502387"/>
                  <a:pt x="62268" y="495812"/>
                </a:cubicBezTo>
                <a:lnTo>
                  <a:pt x="62268" y="423009"/>
                </a:lnTo>
                <a:cubicBezTo>
                  <a:pt x="62268" y="415963"/>
                  <a:pt x="67910" y="410327"/>
                  <a:pt x="74962" y="410327"/>
                </a:cubicBezTo>
                <a:close/>
                <a:moveTo>
                  <a:pt x="287981" y="335722"/>
                </a:moveTo>
                <a:cubicBezTo>
                  <a:pt x="295914" y="335722"/>
                  <a:pt x="302447" y="342245"/>
                  <a:pt x="302447" y="350165"/>
                </a:cubicBezTo>
                <a:cubicBezTo>
                  <a:pt x="302447" y="357620"/>
                  <a:pt x="295914" y="364143"/>
                  <a:pt x="287981" y="364143"/>
                </a:cubicBezTo>
                <a:cubicBezTo>
                  <a:pt x="280048" y="364143"/>
                  <a:pt x="273981" y="357620"/>
                  <a:pt x="273981" y="350165"/>
                </a:cubicBezTo>
                <a:cubicBezTo>
                  <a:pt x="273981" y="342245"/>
                  <a:pt x="280048" y="335722"/>
                  <a:pt x="287981" y="335722"/>
                </a:cubicBezTo>
                <a:close/>
                <a:moveTo>
                  <a:pt x="87657" y="325090"/>
                </a:moveTo>
                <a:lnTo>
                  <a:pt x="87657" y="372529"/>
                </a:lnTo>
                <a:lnTo>
                  <a:pt x="325562" y="372529"/>
                </a:lnTo>
                <a:lnTo>
                  <a:pt x="325562" y="325090"/>
                </a:lnTo>
                <a:close/>
                <a:moveTo>
                  <a:pt x="74962" y="300196"/>
                </a:moveTo>
                <a:lnTo>
                  <a:pt x="337787" y="300196"/>
                </a:lnTo>
                <a:cubicBezTo>
                  <a:pt x="344839" y="300196"/>
                  <a:pt x="350481" y="305832"/>
                  <a:pt x="350481" y="312408"/>
                </a:cubicBezTo>
                <a:lnTo>
                  <a:pt x="350481" y="385211"/>
                </a:lnTo>
                <a:cubicBezTo>
                  <a:pt x="350481" y="392256"/>
                  <a:pt x="344839" y="397893"/>
                  <a:pt x="337787" y="397893"/>
                </a:cubicBezTo>
                <a:lnTo>
                  <a:pt x="74962" y="397893"/>
                </a:lnTo>
                <a:cubicBezTo>
                  <a:pt x="67910" y="397893"/>
                  <a:pt x="62268" y="392256"/>
                  <a:pt x="62268" y="385211"/>
                </a:cubicBezTo>
                <a:lnTo>
                  <a:pt x="62268" y="312408"/>
                </a:lnTo>
                <a:cubicBezTo>
                  <a:pt x="62268" y="305832"/>
                  <a:pt x="67910" y="300196"/>
                  <a:pt x="74962" y="300196"/>
                </a:cubicBezTo>
                <a:close/>
                <a:moveTo>
                  <a:pt x="287981" y="225591"/>
                </a:moveTo>
                <a:cubicBezTo>
                  <a:pt x="295914" y="225591"/>
                  <a:pt x="302447" y="232114"/>
                  <a:pt x="302447" y="240034"/>
                </a:cubicBezTo>
                <a:cubicBezTo>
                  <a:pt x="302447" y="247955"/>
                  <a:pt x="295914" y="254012"/>
                  <a:pt x="287981" y="254012"/>
                </a:cubicBezTo>
                <a:cubicBezTo>
                  <a:pt x="280048" y="254012"/>
                  <a:pt x="273981" y="247955"/>
                  <a:pt x="273981" y="240034"/>
                </a:cubicBezTo>
                <a:cubicBezTo>
                  <a:pt x="273981" y="232114"/>
                  <a:pt x="280048" y="225591"/>
                  <a:pt x="287981" y="225591"/>
                </a:cubicBezTo>
                <a:close/>
                <a:moveTo>
                  <a:pt x="87657" y="216735"/>
                </a:moveTo>
                <a:lnTo>
                  <a:pt x="87657" y="264644"/>
                </a:lnTo>
                <a:lnTo>
                  <a:pt x="325562" y="264644"/>
                </a:lnTo>
                <a:lnTo>
                  <a:pt x="325562" y="216735"/>
                </a:lnTo>
                <a:close/>
                <a:moveTo>
                  <a:pt x="74962" y="191841"/>
                </a:moveTo>
                <a:lnTo>
                  <a:pt x="337787" y="191841"/>
                </a:lnTo>
                <a:cubicBezTo>
                  <a:pt x="344839" y="191841"/>
                  <a:pt x="350481" y="197477"/>
                  <a:pt x="350481" y="204523"/>
                </a:cubicBezTo>
                <a:lnTo>
                  <a:pt x="350481" y="276856"/>
                </a:lnTo>
                <a:cubicBezTo>
                  <a:pt x="350481" y="283901"/>
                  <a:pt x="344839" y="289538"/>
                  <a:pt x="337787" y="289538"/>
                </a:cubicBezTo>
                <a:lnTo>
                  <a:pt x="74962" y="289538"/>
                </a:lnTo>
                <a:cubicBezTo>
                  <a:pt x="67910" y="289538"/>
                  <a:pt x="62268" y="283901"/>
                  <a:pt x="62268" y="276856"/>
                </a:cubicBezTo>
                <a:lnTo>
                  <a:pt x="62268" y="204523"/>
                </a:lnTo>
                <a:cubicBezTo>
                  <a:pt x="62268" y="197477"/>
                  <a:pt x="67910" y="191841"/>
                  <a:pt x="74962" y="191841"/>
                </a:cubicBezTo>
                <a:close/>
                <a:moveTo>
                  <a:pt x="287981" y="117236"/>
                </a:moveTo>
                <a:cubicBezTo>
                  <a:pt x="295914" y="117236"/>
                  <a:pt x="302447" y="123293"/>
                  <a:pt x="302447" y="131213"/>
                </a:cubicBezTo>
                <a:cubicBezTo>
                  <a:pt x="302447" y="139134"/>
                  <a:pt x="295914" y="145657"/>
                  <a:pt x="287981" y="145657"/>
                </a:cubicBezTo>
                <a:cubicBezTo>
                  <a:pt x="280048" y="145657"/>
                  <a:pt x="273981" y="139134"/>
                  <a:pt x="273981" y="131213"/>
                </a:cubicBezTo>
                <a:cubicBezTo>
                  <a:pt x="273981" y="123293"/>
                  <a:pt x="280048" y="117236"/>
                  <a:pt x="287981" y="117236"/>
                </a:cubicBezTo>
                <a:close/>
                <a:moveTo>
                  <a:pt x="87657" y="107074"/>
                </a:moveTo>
                <a:lnTo>
                  <a:pt x="87657" y="154513"/>
                </a:lnTo>
                <a:lnTo>
                  <a:pt x="325562" y="154513"/>
                </a:lnTo>
                <a:lnTo>
                  <a:pt x="325562" y="107074"/>
                </a:lnTo>
                <a:close/>
                <a:moveTo>
                  <a:pt x="74962" y="81710"/>
                </a:moveTo>
                <a:lnTo>
                  <a:pt x="337787" y="81710"/>
                </a:lnTo>
                <a:cubicBezTo>
                  <a:pt x="344839" y="81710"/>
                  <a:pt x="350481" y="87346"/>
                  <a:pt x="350481" y="94392"/>
                </a:cubicBezTo>
                <a:lnTo>
                  <a:pt x="350481" y="167195"/>
                </a:lnTo>
                <a:cubicBezTo>
                  <a:pt x="350481" y="173770"/>
                  <a:pt x="344839" y="179407"/>
                  <a:pt x="337787" y="179407"/>
                </a:cubicBezTo>
                <a:lnTo>
                  <a:pt x="74962" y="179407"/>
                </a:lnTo>
                <a:cubicBezTo>
                  <a:pt x="67910" y="179407"/>
                  <a:pt x="62268" y="173770"/>
                  <a:pt x="62268" y="167195"/>
                </a:cubicBezTo>
                <a:lnTo>
                  <a:pt x="62268" y="94392"/>
                </a:lnTo>
                <a:cubicBezTo>
                  <a:pt x="62268" y="87346"/>
                  <a:pt x="67910" y="81710"/>
                  <a:pt x="74962" y="81710"/>
                </a:cubicBezTo>
                <a:close/>
                <a:moveTo>
                  <a:pt x="62124" y="0"/>
                </a:moveTo>
                <a:lnTo>
                  <a:pt x="350626" y="0"/>
                </a:lnTo>
                <a:cubicBezTo>
                  <a:pt x="384983" y="0"/>
                  <a:pt x="412750" y="28147"/>
                  <a:pt x="412750" y="61925"/>
                </a:cubicBezTo>
                <a:lnTo>
                  <a:pt x="412750" y="653025"/>
                </a:lnTo>
                <a:cubicBezTo>
                  <a:pt x="412750" y="687271"/>
                  <a:pt x="384983" y="714950"/>
                  <a:pt x="350626" y="714950"/>
                </a:cubicBezTo>
                <a:lnTo>
                  <a:pt x="285207" y="714950"/>
                </a:lnTo>
                <a:cubicBezTo>
                  <a:pt x="279560" y="724801"/>
                  <a:pt x="268734" y="731838"/>
                  <a:pt x="256498" y="731838"/>
                </a:cubicBezTo>
                <a:cubicBezTo>
                  <a:pt x="238613" y="731838"/>
                  <a:pt x="224024" y="717295"/>
                  <a:pt x="224024" y="699468"/>
                </a:cubicBezTo>
                <a:cubicBezTo>
                  <a:pt x="224024" y="681173"/>
                  <a:pt x="238613" y="666630"/>
                  <a:pt x="256498" y="666630"/>
                </a:cubicBezTo>
                <a:cubicBezTo>
                  <a:pt x="268734" y="666630"/>
                  <a:pt x="279560" y="673666"/>
                  <a:pt x="285207" y="683518"/>
                </a:cubicBezTo>
                <a:lnTo>
                  <a:pt x="350626" y="683518"/>
                </a:lnTo>
                <a:cubicBezTo>
                  <a:pt x="367569" y="683518"/>
                  <a:pt x="381217" y="669913"/>
                  <a:pt x="381217" y="653025"/>
                </a:cubicBezTo>
                <a:lnTo>
                  <a:pt x="381217" y="61925"/>
                </a:lnTo>
                <a:cubicBezTo>
                  <a:pt x="381217" y="45036"/>
                  <a:pt x="367569" y="31431"/>
                  <a:pt x="350626" y="31431"/>
                </a:cubicBezTo>
                <a:lnTo>
                  <a:pt x="62124" y="31431"/>
                </a:lnTo>
                <a:cubicBezTo>
                  <a:pt x="45181" y="31431"/>
                  <a:pt x="31533" y="45036"/>
                  <a:pt x="31533" y="61925"/>
                </a:cubicBezTo>
                <a:lnTo>
                  <a:pt x="31533" y="653025"/>
                </a:lnTo>
                <a:cubicBezTo>
                  <a:pt x="31533" y="669913"/>
                  <a:pt x="45181" y="683518"/>
                  <a:pt x="62124" y="683518"/>
                </a:cubicBezTo>
                <a:lnTo>
                  <a:pt x="128013" y="683518"/>
                </a:lnTo>
                <a:cubicBezTo>
                  <a:pt x="133190" y="673666"/>
                  <a:pt x="144015" y="666630"/>
                  <a:pt x="156252" y="666630"/>
                </a:cubicBezTo>
                <a:cubicBezTo>
                  <a:pt x="174607" y="666630"/>
                  <a:pt x="189196" y="681173"/>
                  <a:pt x="189196" y="699468"/>
                </a:cubicBezTo>
                <a:cubicBezTo>
                  <a:pt x="189196" y="717295"/>
                  <a:pt x="174607" y="731838"/>
                  <a:pt x="156252" y="731838"/>
                </a:cubicBezTo>
                <a:cubicBezTo>
                  <a:pt x="144015" y="731838"/>
                  <a:pt x="133190" y="724801"/>
                  <a:pt x="128013" y="714950"/>
                </a:cubicBezTo>
                <a:lnTo>
                  <a:pt x="62124" y="714950"/>
                </a:lnTo>
                <a:cubicBezTo>
                  <a:pt x="27767" y="714950"/>
                  <a:pt x="0" y="687271"/>
                  <a:pt x="0" y="653025"/>
                </a:cubicBezTo>
                <a:lnTo>
                  <a:pt x="0" y="61925"/>
                </a:lnTo>
                <a:cubicBezTo>
                  <a:pt x="0" y="28147"/>
                  <a:pt x="27767" y="0"/>
                  <a:pt x="6212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cxnSp>
        <p:nvCxnSpPr>
          <p:cNvPr id="10" name="直接箭头连接符 9">
            <a:extLst>
              <a:ext uri="{FF2B5EF4-FFF2-40B4-BE49-F238E27FC236}">
                <a16:creationId xmlns:a16="http://schemas.microsoft.com/office/drawing/2014/main" id="{52926049-DCD3-4070-BD04-72A87C38D6C0}"/>
              </a:ext>
            </a:extLst>
          </p:cNvPr>
          <p:cNvCxnSpPr>
            <a:cxnSpLocks/>
            <a:stCxn id="6" idx="104"/>
            <a:endCxn id="16" idx="0"/>
          </p:cNvCxnSpPr>
          <p:nvPr/>
        </p:nvCxnSpPr>
        <p:spPr>
          <a:xfrm flipH="1">
            <a:off x="2893736" y="1889018"/>
            <a:ext cx="1568058" cy="1946033"/>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8D666850-5B58-4ABF-AE53-7D3B0F441B1E}"/>
              </a:ext>
            </a:extLst>
          </p:cNvPr>
          <p:cNvCxnSpPr/>
          <p:nvPr/>
        </p:nvCxnSpPr>
        <p:spPr>
          <a:xfrm>
            <a:off x="3357561" y="4986343"/>
            <a:ext cx="5131329" cy="0"/>
          </a:xfrm>
          <a:prstGeom prst="straightConnector1">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云形 11">
            <a:extLst>
              <a:ext uri="{FF2B5EF4-FFF2-40B4-BE49-F238E27FC236}">
                <a16:creationId xmlns:a16="http://schemas.microsoft.com/office/drawing/2014/main" id="{C3184E32-60D7-495B-8C51-1FAEB1BFD6A7}"/>
              </a:ext>
            </a:extLst>
          </p:cNvPr>
          <p:cNvSpPr/>
          <p:nvPr/>
        </p:nvSpPr>
        <p:spPr>
          <a:xfrm>
            <a:off x="5457825" y="4629156"/>
            <a:ext cx="1035844" cy="74293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NFS</a:t>
            </a:r>
            <a:endParaRPr lang="zh-CN" altLang="en-US" dirty="0"/>
          </a:p>
        </p:txBody>
      </p:sp>
      <p:cxnSp>
        <p:nvCxnSpPr>
          <p:cNvPr id="13" name="直接箭头连接符 12">
            <a:extLst>
              <a:ext uri="{FF2B5EF4-FFF2-40B4-BE49-F238E27FC236}">
                <a16:creationId xmlns:a16="http://schemas.microsoft.com/office/drawing/2014/main" id="{C07E3E74-08C3-4DA0-B836-F376419BBF29}"/>
              </a:ext>
            </a:extLst>
          </p:cNvPr>
          <p:cNvCxnSpPr>
            <a:cxnSpLocks/>
            <a:stCxn id="8" idx="72"/>
            <a:endCxn id="7" idx="114"/>
          </p:cNvCxnSpPr>
          <p:nvPr/>
        </p:nvCxnSpPr>
        <p:spPr>
          <a:xfrm flipV="1">
            <a:off x="3354194" y="3331826"/>
            <a:ext cx="2489124" cy="1292211"/>
          </a:xfrm>
          <a:prstGeom prst="straightConnector1">
            <a:avLst/>
          </a:prstGeom>
          <a:ln w="25400">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AA33F124-1044-4861-857D-5C4AB3439404}"/>
              </a:ext>
            </a:extLst>
          </p:cNvPr>
          <p:cNvCxnSpPr>
            <a:stCxn id="7" idx="93"/>
            <a:endCxn id="9" idx="114"/>
          </p:cNvCxnSpPr>
          <p:nvPr/>
        </p:nvCxnSpPr>
        <p:spPr>
          <a:xfrm>
            <a:off x="6352225" y="3331826"/>
            <a:ext cx="2186673" cy="1599102"/>
          </a:xfrm>
          <a:prstGeom prst="straightConnector1">
            <a:avLst/>
          </a:prstGeom>
          <a:ln w="25400">
            <a:solidFill>
              <a:srgbClr val="C0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F111392B-FD6F-4A38-9368-02FD717CDAF1}"/>
              </a:ext>
            </a:extLst>
          </p:cNvPr>
          <p:cNvSpPr txBox="1"/>
          <p:nvPr/>
        </p:nvSpPr>
        <p:spPr>
          <a:xfrm>
            <a:off x="3378992" y="4664870"/>
            <a:ext cx="1411058" cy="276999"/>
          </a:xfrm>
          <a:prstGeom prst="rect">
            <a:avLst/>
          </a:prstGeom>
          <a:solidFill>
            <a:srgbClr val="DBEEF3"/>
          </a:solidFill>
        </p:spPr>
        <p:txBody>
          <a:bodyPr wrap="square" rtlCol="0">
            <a:spAutoFit/>
          </a:bodyPr>
          <a:lstStyle/>
          <a:p>
            <a:r>
              <a:rPr lang="en-US" altLang="zh-CN" sz="1200" dirty="0">
                <a:latin typeface="+mn-lt"/>
              </a:rPr>
              <a:t>/Filesystem/share</a:t>
            </a:r>
            <a:endParaRPr lang="zh-CN" altLang="en-US" sz="1200" dirty="0">
              <a:latin typeface="+mn-lt"/>
            </a:endParaRPr>
          </a:p>
        </p:txBody>
      </p:sp>
      <p:sp>
        <p:nvSpPr>
          <p:cNvPr id="16" name="文本框 15">
            <a:extLst>
              <a:ext uri="{FF2B5EF4-FFF2-40B4-BE49-F238E27FC236}">
                <a16:creationId xmlns:a16="http://schemas.microsoft.com/office/drawing/2014/main" id="{3B986EBF-19FC-44AB-BD3F-4DC827C4DBBC}"/>
              </a:ext>
            </a:extLst>
          </p:cNvPr>
          <p:cNvSpPr txBox="1"/>
          <p:nvPr/>
        </p:nvSpPr>
        <p:spPr>
          <a:xfrm>
            <a:off x="2324867" y="3835051"/>
            <a:ext cx="1137737" cy="461665"/>
          </a:xfrm>
          <a:prstGeom prst="rect">
            <a:avLst/>
          </a:prstGeom>
          <a:solidFill>
            <a:srgbClr val="DBEEF3"/>
          </a:solidFill>
        </p:spPr>
        <p:txBody>
          <a:bodyPr wrap="square" rtlCol="0">
            <a:spAutoFit/>
          </a:bodyPr>
          <a:lstStyle/>
          <a:p>
            <a:r>
              <a:rPr lang="en-US" altLang="zh-CN" sz="1200" dirty="0">
                <a:latin typeface="+mn-lt"/>
              </a:rPr>
              <a:t>Management network port</a:t>
            </a:r>
            <a:endParaRPr lang="zh-CN" altLang="en-US" sz="1200" dirty="0">
              <a:latin typeface="+mn-lt"/>
            </a:endParaRPr>
          </a:p>
        </p:txBody>
      </p:sp>
      <p:sp>
        <p:nvSpPr>
          <p:cNvPr id="17" name="文本框 16">
            <a:extLst>
              <a:ext uri="{FF2B5EF4-FFF2-40B4-BE49-F238E27FC236}">
                <a16:creationId xmlns:a16="http://schemas.microsoft.com/office/drawing/2014/main" id="{27F16B8D-8BE3-46FC-9F41-1F31FBE8046F}"/>
              </a:ext>
            </a:extLst>
          </p:cNvPr>
          <p:cNvSpPr txBox="1"/>
          <p:nvPr/>
        </p:nvSpPr>
        <p:spPr>
          <a:xfrm>
            <a:off x="2171701" y="5413091"/>
            <a:ext cx="1290904" cy="276999"/>
          </a:xfrm>
          <a:prstGeom prst="rect">
            <a:avLst/>
          </a:prstGeom>
          <a:noFill/>
        </p:spPr>
        <p:txBody>
          <a:bodyPr wrap="square" rtlCol="0">
            <a:spAutoFit/>
          </a:bodyPr>
          <a:lstStyle/>
          <a:p>
            <a:r>
              <a:rPr lang="en-US" altLang="zh-CN" sz="1200" dirty="0">
                <a:latin typeface="+mn-lt"/>
              </a:rPr>
              <a:t>Storage system</a:t>
            </a:r>
            <a:endParaRPr lang="zh-CN" altLang="en-US" sz="1200" dirty="0">
              <a:latin typeface="+mn-lt"/>
            </a:endParaRPr>
          </a:p>
        </p:txBody>
      </p:sp>
      <p:sp>
        <p:nvSpPr>
          <p:cNvPr id="18" name="文本框 17">
            <a:extLst>
              <a:ext uri="{FF2B5EF4-FFF2-40B4-BE49-F238E27FC236}">
                <a16:creationId xmlns:a16="http://schemas.microsoft.com/office/drawing/2014/main" id="{C0A1FC80-D583-4C69-9EF8-7CDDB6F53677}"/>
              </a:ext>
            </a:extLst>
          </p:cNvPr>
          <p:cNvSpPr txBox="1"/>
          <p:nvPr/>
        </p:nvSpPr>
        <p:spPr>
          <a:xfrm>
            <a:off x="5034014" y="3780916"/>
            <a:ext cx="2133473" cy="276999"/>
          </a:xfrm>
          <a:prstGeom prst="rect">
            <a:avLst/>
          </a:prstGeom>
          <a:noFill/>
        </p:spPr>
        <p:txBody>
          <a:bodyPr wrap="square" rtlCol="0">
            <a:spAutoFit/>
          </a:bodyPr>
          <a:lstStyle/>
          <a:p>
            <a:r>
              <a:rPr lang="en-US" altLang="zh-CN" sz="1200" dirty="0">
                <a:latin typeface="+mn-lt"/>
              </a:rPr>
              <a:t>LDAP or NIS domain server</a:t>
            </a:r>
            <a:endParaRPr lang="zh-CN" altLang="en-US" sz="1200" dirty="0">
              <a:latin typeface="+mn-lt"/>
            </a:endParaRPr>
          </a:p>
        </p:txBody>
      </p:sp>
      <p:sp>
        <p:nvSpPr>
          <p:cNvPr id="19" name="文本框 18">
            <a:extLst>
              <a:ext uri="{FF2B5EF4-FFF2-40B4-BE49-F238E27FC236}">
                <a16:creationId xmlns:a16="http://schemas.microsoft.com/office/drawing/2014/main" id="{6233C0DD-6A92-4E21-88C0-56943E7E8F72}"/>
              </a:ext>
            </a:extLst>
          </p:cNvPr>
          <p:cNvSpPr txBox="1"/>
          <p:nvPr/>
        </p:nvSpPr>
        <p:spPr>
          <a:xfrm>
            <a:off x="6336238" y="2541357"/>
            <a:ext cx="1302519" cy="461665"/>
          </a:xfrm>
          <a:prstGeom prst="rect">
            <a:avLst/>
          </a:prstGeom>
          <a:noFill/>
        </p:spPr>
        <p:txBody>
          <a:bodyPr wrap="square" rtlCol="0">
            <a:spAutoFit/>
          </a:bodyPr>
          <a:lstStyle/>
          <a:p>
            <a:r>
              <a:rPr lang="en-US" altLang="zh-CN" sz="1200" dirty="0">
                <a:latin typeface="+mn-lt"/>
              </a:rPr>
              <a:t>Network group management</a:t>
            </a:r>
            <a:endParaRPr lang="zh-CN" altLang="en-US" sz="1200" dirty="0">
              <a:latin typeface="+mn-lt"/>
            </a:endParaRPr>
          </a:p>
        </p:txBody>
      </p:sp>
      <p:sp>
        <p:nvSpPr>
          <p:cNvPr id="20" name="文本框 19">
            <a:extLst>
              <a:ext uri="{FF2B5EF4-FFF2-40B4-BE49-F238E27FC236}">
                <a16:creationId xmlns:a16="http://schemas.microsoft.com/office/drawing/2014/main" id="{3F068C88-AFDC-40CC-BB6F-679C1F14BDE5}"/>
              </a:ext>
            </a:extLst>
          </p:cNvPr>
          <p:cNvSpPr txBox="1"/>
          <p:nvPr/>
        </p:nvSpPr>
        <p:spPr>
          <a:xfrm>
            <a:off x="8137385" y="5081820"/>
            <a:ext cx="1578768" cy="461665"/>
          </a:xfrm>
          <a:prstGeom prst="rect">
            <a:avLst/>
          </a:prstGeom>
          <a:noFill/>
        </p:spPr>
        <p:txBody>
          <a:bodyPr wrap="square" rtlCol="0">
            <a:spAutoFit/>
          </a:bodyPr>
          <a:lstStyle/>
          <a:p>
            <a:r>
              <a:rPr lang="en-US" altLang="zh-CN" sz="1200" dirty="0">
                <a:latin typeface="+mn-lt"/>
              </a:rPr>
              <a:t>Linux or UNIX client</a:t>
            </a:r>
          </a:p>
          <a:p>
            <a:r>
              <a:rPr lang="en-US" altLang="zh-CN" sz="1200" dirty="0">
                <a:latin typeface="+mn-lt"/>
              </a:rPr>
              <a:t>/</a:t>
            </a:r>
            <a:r>
              <a:rPr lang="en-US" altLang="zh-CN" sz="1200" dirty="0" err="1">
                <a:latin typeface="+mn-lt"/>
              </a:rPr>
              <a:t>mnt</a:t>
            </a:r>
            <a:endParaRPr lang="zh-CN" altLang="en-US" sz="1200" dirty="0">
              <a:latin typeface="+mn-lt"/>
            </a:endParaRPr>
          </a:p>
        </p:txBody>
      </p:sp>
      <p:sp>
        <p:nvSpPr>
          <p:cNvPr id="21" name="文本框 20">
            <a:extLst>
              <a:ext uri="{FF2B5EF4-FFF2-40B4-BE49-F238E27FC236}">
                <a16:creationId xmlns:a16="http://schemas.microsoft.com/office/drawing/2014/main" id="{7963BFBD-49CD-4DC5-9890-1848109BA196}"/>
              </a:ext>
            </a:extLst>
          </p:cNvPr>
          <p:cNvSpPr txBox="1"/>
          <p:nvPr/>
        </p:nvSpPr>
        <p:spPr>
          <a:xfrm>
            <a:off x="4857210" y="1665277"/>
            <a:ext cx="1201269" cy="461665"/>
          </a:xfrm>
          <a:prstGeom prst="rect">
            <a:avLst/>
          </a:prstGeom>
          <a:noFill/>
        </p:spPr>
        <p:txBody>
          <a:bodyPr wrap="square" rtlCol="0">
            <a:spAutoFit/>
          </a:bodyPr>
          <a:lstStyle/>
          <a:p>
            <a:r>
              <a:rPr lang="en-US" altLang="zh-CN" sz="1200" dirty="0">
                <a:latin typeface="+mn-lt"/>
              </a:rPr>
              <a:t>Maintenance terminal</a:t>
            </a:r>
            <a:endParaRPr lang="zh-CN" altLang="en-US" sz="1200" dirty="0">
              <a:latin typeface="+mn-lt"/>
            </a:endParaRPr>
          </a:p>
        </p:txBody>
      </p:sp>
    </p:spTree>
    <p:extLst>
      <p:ext uri="{BB962C8B-B14F-4D97-AF65-F5344CB8AC3E}">
        <p14:creationId xmlns:p14="http://schemas.microsoft.com/office/powerpoint/2010/main" val="1044996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CIFS-NFS Cross-Protocol Access</a:t>
            </a:r>
            <a:endParaRPr lang="en-US" altLang="zh-CN" dirty="0">
              <a:latin typeface="Huawei Sans" panose="020C0503030203020204" pitchFamily="34" charset="0"/>
            </a:endParaRPr>
          </a:p>
        </p:txBody>
      </p:sp>
      <p:sp>
        <p:nvSpPr>
          <p:cNvPr id="5" name="4f5816d0-61a4-4ef5-be36-b5889d3b90c5">
            <a:extLst>
              <a:ext uri="{FF2B5EF4-FFF2-40B4-BE49-F238E27FC236}">
                <a16:creationId xmlns:a16="http://schemas.microsoft.com/office/drawing/2014/main" id="{8B9BBDDD-0FDF-4018-A39D-01C7D4138159}"/>
              </a:ext>
            </a:extLst>
          </p:cNvPr>
          <p:cNvSpPr/>
          <p:nvPr/>
        </p:nvSpPr>
        <p:spPr>
          <a:xfrm>
            <a:off x="2341456" y="3044195"/>
            <a:ext cx="609685" cy="491872"/>
          </a:xfrm>
          <a:custGeom>
            <a:avLst/>
            <a:gdLst>
              <a:gd name="connsiteX0" fmla="*/ 429245 w 657225"/>
              <a:gd name="connsiteY0" fmla="*/ 437703 h 530225"/>
              <a:gd name="connsiteX1" fmla="*/ 589544 w 657225"/>
              <a:gd name="connsiteY1" fmla="*/ 437703 h 530225"/>
              <a:gd name="connsiteX2" fmla="*/ 589544 w 657225"/>
              <a:gd name="connsiteY2" fmla="*/ 443041 h 530225"/>
              <a:gd name="connsiteX3" fmla="*/ 429245 w 657225"/>
              <a:gd name="connsiteY3" fmla="*/ 443041 h 530225"/>
              <a:gd name="connsiteX4" fmla="*/ 429245 w 657225"/>
              <a:gd name="connsiteY4" fmla="*/ 421688 h 530225"/>
              <a:gd name="connsiteX5" fmla="*/ 589544 w 657225"/>
              <a:gd name="connsiteY5" fmla="*/ 421688 h 530225"/>
              <a:gd name="connsiteX6" fmla="*/ 589544 w 657225"/>
              <a:gd name="connsiteY6" fmla="*/ 428805 h 530225"/>
              <a:gd name="connsiteX7" fmla="*/ 429245 w 657225"/>
              <a:gd name="connsiteY7" fmla="*/ 428805 h 530225"/>
              <a:gd name="connsiteX8" fmla="*/ 429245 w 657225"/>
              <a:gd name="connsiteY8" fmla="*/ 407454 h 530225"/>
              <a:gd name="connsiteX9" fmla="*/ 589544 w 657225"/>
              <a:gd name="connsiteY9" fmla="*/ 407454 h 530225"/>
              <a:gd name="connsiteX10" fmla="*/ 589544 w 657225"/>
              <a:gd name="connsiteY10" fmla="*/ 414571 h 530225"/>
              <a:gd name="connsiteX11" fmla="*/ 429245 w 657225"/>
              <a:gd name="connsiteY11" fmla="*/ 414571 h 530225"/>
              <a:gd name="connsiteX12" fmla="*/ 429245 w 657225"/>
              <a:gd name="connsiteY12" fmla="*/ 393220 h 530225"/>
              <a:gd name="connsiteX13" fmla="*/ 589544 w 657225"/>
              <a:gd name="connsiteY13" fmla="*/ 393220 h 530225"/>
              <a:gd name="connsiteX14" fmla="*/ 589544 w 657225"/>
              <a:gd name="connsiteY14" fmla="*/ 398558 h 530225"/>
              <a:gd name="connsiteX15" fmla="*/ 429245 w 657225"/>
              <a:gd name="connsiteY15" fmla="*/ 398558 h 530225"/>
              <a:gd name="connsiteX16" fmla="*/ 429245 w 657225"/>
              <a:gd name="connsiteY16" fmla="*/ 377207 h 530225"/>
              <a:gd name="connsiteX17" fmla="*/ 589544 w 657225"/>
              <a:gd name="connsiteY17" fmla="*/ 377207 h 530225"/>
              <a:gd name="connsiteX18" fmla="*/ 589544 w 657225"/>
              <a:gd name="connsiteY18" fmla="*/ 384324 h 530225"/>
              <a:gd name="connsiteX19" fmla="*/ 429245 w 657225"/>
              <a:gd name="connsiteY19" fmla="*/ 384324 h 530225"/>
              <a:gd name="connsiteX20" fmla="*/ 429245 w 657225"/>
              <a:gd name="connsiteY20" fmla="*/ 362973 h 530225"/>
              <a:gd name="connsiteX21" fmla="*/ 589544 w 657225"/>
              <a:gd name="connsiteY21" fmla="*/ 362973 h 530225"/>
              <a:gd name="connsiteX22" fmla="*/ 589544 w 657225"/>
              <a:gd name="connsiteY22" fmla="*/ 370090 h 530225"/>
              <a:gd name="connsiteX23" fmla="*/ 429245 w 657225"/>
              <a:gd name="connsiteY23" fmla="*/ 370090 h 530225"/>
              <a:gd name="connsiteX24" fmla="*/ 429245 w 657225"/>
              <a:gd name="connsiteY24" fmla="*/ 348739 h 530225"/>
              <a:gd name="connsiteX25" fmla="*/ 589544 w 657225"/>
              <a:gd name="connsiteY25" fmla="*/ 348739 h 530225"/>
              <a:gd name="connsiteX26" fmla="*/ 589544 w 657225"/>
              <a:gd name="connsiteY26" fmla="*/ 355856 h 530225"/>
              <a:gd name="connsiteX27" fmla="*/ 429245 w 657225"/>
              <a:gd name="connsiteY27" fmla="*/ 355856 h 530225"/>
              <a:gd name="connsiteX28" fmla="*/ 429245 w 657225"/>
              <a:gd name="connsiteY28" fmla="*/ 334504 h 530225"/>
              <a:gd name="connsiteX29" fmla="*/ 589544 w 657225"/>
              <a:gd name="connsiteY29" fmla="*/ 334504 h 530225"/>
              <a:gd name="connsiteX30" fmla="*/ 589544 w 657225"/>
              <a:gd name="connsiteY30" fmla="*/ 339842 h 530225"/>
              <a:gd name="connsiteX31" fmla="*/ 429245 w 657225"/>
              <a:gd name="connsiteY31" fmla="*/ 339842 h 530225"/>
              <a:gd name="connsiteX32" fmla="*/ 429245 w 657225"/>
              <a:gd name="connsiteY32" fmla="*/ 320270 h 530225"/>
              <a:gd name="connsiteX33" fmla="*/ 589544 w 657225"/>
              <a:gd name="connsiteY33" fmla="*/ 320270 h 530225"/>
              <a:gd name="connsiteX34" fmla="*/ 589544 w 657225"/>
              <a:gd name="connsiteY34" fmla="*/ 325608 h 530225"/>
              <a:gd name="connsiteX35" fmla="*/ 429245 w 657225"/>
              <a:gd name="connsiteY35" fmla="*/ 325608 h 530225"/>
              <a:gd name="connsiteX36" fmla="*/ 429245 w 657225"/>
              <a:gd name="connsiteY36" fmla="*/ 304256 h 530225"/>
              <a:gd name="connsiteX37" fmla="*/ 589544 w 657225"/>
              <a:gd name="connsiteY37" fmla="*/ 304256 h 530225"/>
              <a:gd name="connsiteX38" fmla="*/ 589544 w 657225"/>
              <a:gd name="connsiteY38" fmla="*/ 311373 h 530225"/>
              <a:gd name="connsiteX39" fmla="*/ 429245 w 657225"/>
              <a:gd name="connsiteY39" fmla="*/ 311373 h 530225"/>
              <a:gd name="connsiteX40" fmla="*/ 429245 w 657225"/>
              <a:gd name="connsiteY40" fmla="*/ 290022 h 530225"/>
              <a:gd name="connsiteX41" fmla="*/ 589544 w 657225"/>
              <a:gd name="connsiteY41" fmla="*/ 290022 h 530225"/>
              <a:gd name="connsiteX42" fmla="*/ 589544 w 657225"/>
              <a:gd name="connsiteY42" fmla="*/ 297139 h 530225"/>
              <a:gd name="connsiteX43" fmla="*/ 429245 w 657225"/>
              <a:gd name="connsiteY43" fmla="*/ 297139 h 530225"/>
              <a:gd name="connsiteX44" fmla="*/ 429245 w 657225"/>
              <a:gd name="connsiteY44" fmla="*/ 275788 h 530225"/>
              <a:gd name="connsiteX45" fmla="*/ 589544 w 657225"/>
              <a:gd name="connsiteY45" fmla="*/ 275788 h 530225"/>
              <a:gd name="connsiteX46" fmla="*/ 589544 w 657225"/>
              <a:gd name="connsiteY46" fmla="*/ 282905 h 530225"/>
              <a:gd name="connsiteX47" fmla="*/ 429245 w 657225"/>
              <a:gd name="connsiteY47" fmla="*/ 282905 h 530225"/>
              <a:gd name="connsiteX48" fmla="*/ 73883 w 657225"/>
              <a:gd name="connsiteY48" fmla="*/ 224608 h 530225"/>
              <a:gd name="connsiteX49" fmla="*/ 73883 w 657225"/>
              <a:gd name="connsiteY49" fmla="*/ 274061 h 530225"/>
              <a:gd name="connsiteX50" fmla="*/ 83275 w 657225"/>
              <a:gd name="connsiteY50" fmla="*/ 274061 h 530225"/>
              <a:gd name="connsiteX51" fmla="*/ 102057 w 657225"/>
              <a:gd name="connsiteY51" fmla="*/ 266996 h 530225"/>
              <a:gd name="connsiteX52" fmla="*/ 109101 w 657225"/>
              <a:gd name="connsiteY52" fmla="*/ 248628 h 530225"/>
              <a:gd name="connsiteX53" fmla="*/ 102057 w 657225"/>
              <a:gd name="connsiteY53" fmla="*/ 230731 h 530225"/>
              <a:gd name="connsiteX54" fmla="*/ 83744 w 657225"/>
              <a:gd name="connsiteY54" fmla="*/ 224608 h 530225"/>
              <a:gd name="connsiteX55" fmla="*/ 126458 w 657225"/>
              <a:gd name="connsiteY55" fmla="*/ 217072 h 530225"/>
              <a:gd name="connsiteX56" fmla="*/ 136788 w 657225"/>
              <a:gd name="connsiteY56" fmla="*/ 217072 h 530225"/>
              <a:gd name="connsiteX57" fmla="*/ 167779 w 657225"/>
              <a:gd name="connsiteY57" fmla="*/ 266054 h 530225"/>
              <a:gd name="connsiteX58" fmla="*/ 170597 w 657225"/>
              <a:gd name="connsiteY58" fmla="*/ 270293 h 530225"/>
              <a:gd name="connsiteX59" fmla="*/ 170127 w 657225"/>
              <a:gd name="connsiteY59" fmla="*/ 261345 h 530225"/>
              <a:gd name="connsiteX60" fmla="*/ 170127 w 657225"/>
              <a:gd name="connsiteY60" fmla="*/ 217072 h 530225"/>
              <a:gd name="connsiteX61" fmla="*/ 178110 w 657225"/>
              <a:gd name="connsiteY61" fmla="*/ 217072 h 530225"/>
              <a:gd name="connsiteX62" fmla="*/ 178110 w 657225"/>
              <a:gd name="connsiteY62" fmla="*/ 281126 h 530225"/>
              <a:gd name="connsiteX63" fmla="*/ 168719 w 657225"/>
              <a:gd name="connsiteY63" fmla="*/ 281126 h 530225"/>
              <a:gd name="connsiteX64" fmla="*/ 136788 w 657225"/>
              <a:gd name="connsiteY64" fmla="*/ 231201 h 530225"/>
              <a:gd name="connsiteX65" fmla="*/ 134440 w 657225"/>
              <a:gd name="connsiteY65" fmla="*/ 227434 h 530225"/>
              <a:gd name="connsiteX66" fmla="*/ 134440 w 657225"/>
              <a:gd name="connsiteY66" fmla="*/ 236382 h 530225"/>
              <a:gd name="connsiteX67" fmla="*/ 134440 w 657225"/>
              <a:gd name="connsiteY67" fmla="*/ 281126 h 530225"/>
              <a:gd name="connsiteX68" fmla="*/ 126458 w 657225"/>
              <a:gd name="connsiteY68" fmla="*/ 281126 h 530225"/>
              <a:gd name="connsiteX69" fmla="*/ 65901 w 657225"/>
              <a:gd name="connsiteY69" fmla="*/ 217072 h 530225"/>
              <a:gd name="connsiteX70" fmla="*/ 83744 w 657225"/>
              <a:gd name="connsiteY70" fmla="*/ 217072 h 530225"/>
              <a:gd name="connsiteX71" fmla="*/ 108162 w 657225"/>
              <a:gd name="connsiteY71" fmla="*/ 225550 h 530225"/>
              <a:gd name="connsiteX72" fmla="*/ 117553 w 657225"/>
              <a:gd name="connsiteY72" fmla="*/ 248157 h 530225"/>
              <a:gd name="connsiteX73" fmla="*/ 108162 w 657225"/>
              <a:gd name="connsiteY73" fmla="*/ 272177 h 530225"/>
              <a:gd name="connsiteX74" fmla="*/ 83275 w 657225"/>
              <a:gd name="connsiteY74" fmla="*/ 281126 h 530225"/>
              <a:gd name="connsiteX75" fmla="*/ 65901 w 657225"/>
              <a:gd name="connsiteY75" fmla="*/ 281126 h 530225"/>
              <a:gd name="connsiteX76" fmla="*/ 209677 w 657225"/>
              <a:gd name="connsiteY76" fmla="*/ 215292 h 530225"/>
              <a:gd name="connsiteX77" fmla="*/ 223367 w 657225"/>
              <a:gd name="connsiteY77" fmla="*/ 217643 h 530225"/>
              <a:gd name="connsiteX78" fmla="*/ 223367 w 657225"/>
              <a:gd name="connsiteY78" fmla="*/ 226578 h 530225"/>
              <a:gd name="connsiteX79" fmla="*/ 208732 w 657225"/>
              <a:gd name="connsiteY79" fmla="*/ 222816 h 530225"/>
              <a:gd name="connsiteX80" fmla="*/ 199290 w 657225"/>
              <a:gd name="connsiteY80" fmla="*/ 225167 h 530225"/>
              <a:gd name="connsiteX81" fmla="*/ 195514 w 657225"/>
              <a:gd name="connsiteY81" fmla="*/ 231750 h 530225"/>
              <a:gd name="connsiteX82" fmla="*/ 198346 w 657225"/>
              <a:gd name="connsiteY82" fmla="*/ 238334 h 530225"/>
              <a:gd name="connsiteX83" fmla="*/ 209204 w 657225"/>
              <a:gd name="connsiteY83" fmla="*/ 244917 h 530225"/>
              <a:gd name="connsiteX84" fmla="*/ 222423 w 657225"/>
              <a:gd name="connsiteY84" fmla="*/ 253852 h 530225"/>
              <a:gd name="connsiteX85" fmla="*/ 226200 w 657225"/>
              <a:gd name="connsiteY85" fmla="*/ 263727 h 530225"/>
              <a:gd name="connsiteX86" fmla="*/ 220063 w 657225"/>
              <a:gd name="connsiteY86" fmla="*/ 276894 h 530225"/>
              <a:gd name="connsiteX87" fmla="*/ 203067 w 657225"/>
              <a:gd name="connsiteY87" fmla="*/ 281126 h 530225"/>
              <a:gd name="connsiteX88" fmla="*/ 194569 w 657225"/>
              <a:gd name="connsiteY88" fmla="*/ 280185 h 530225"/>
              <a:gd name="connsiteX89" fmla="*/ 187016 w 657225"/>
              <a:gd name="connsiteY89" fmla="*/ 277364 h 530225"/>
              <a:gd name="connsiteX90" fmla="*/ 187016 w 657225"/>
              <a:gd name="connsiteY90" fmla="*/ 268429 h 530225"/>
              <a:gd name="connsiteX91" fmla="*/ 195042 w 657225"/>
              <a:gd name="connsiteY91" fmla="*/ 272191 h 530225"/>
              <a:gd name="connsiteX92" fmla="*/ 204011 w 657225"/>
              <a:gd name="connsiteY92" fmla="*/ 274072 h 530225"/>
              <a:gd name="connsiteX93" fmla="*/ 217702 w 657225"/>
              <a:gd name="connsiteY93" fmla="*/ 264667 h 530225"/>
              <a:gd name="connsiteX94" fmla="*/ 216286 w 657225"/>
              <a:gd name="connsiteY94" fmla="*/ 259495 h 530225"/>
              <a:gd name="connsiteX95" fmla="*/ 212037 w 657225"/>
              <a:gd name="connsiteY95" fmla="*/ 255733 h 530225"/>
              <a:gd name="connsiteX96" fmla="*/ 202595 w 657225"/>
              <a:gd name="connsiteY96" fmla="*/ 251030 h 530225"/>
              <a:gd name="connsiteX97" fmla="*/ 189848 w 657225"/>
              <a:gd name="connsiteY97" fmla="*/ 242096 h 530225"/>
              <a:gd name="connsiteX98" fmla="*/ 187016 w 657225"/>
              <a:gd name="connsiteY98" fmla="*/ 232691 h 530225"/>
              <a:gd name="connsiteX99" fmla="*/ 193625 w 657225"/>
              <a:gd name="connsiteY99" fmla="*/ 219994 h 530225"/>
              <a:gd name="connsiteX100" fmla="*/ 209677 w 657225"/>
              <a:gd name="connsiteY100" fmla="*/ 215292 h 530225"/>
              <a:gd name="connsiteX101" fmla="*/ 31945 w 657225"/>
              <a:gd name="connsiteY101" fmla="*/ 172653 h 530225"/>
              <a:gd name="connsiteX102" fmla="*/ 31475 w 657225"/>
              <a:gd name="connsiteY102" fmla="*/ 481637 h 530225"/>
              <a:gd name="connsiteX103" fmla="*/ 263548 w 657225"/>
              <a:gd name="connsiteY103" fmla="*/ 481637 h 530225"/>
              <a:gd name="connsiteX104" fmla="*/ 263548 w 657225"/>
              <a:gd name="connsiteY104" fmla="*/ 172653 h 530225"/>
              <a:gd name="connsiteX105" fmla="*/ 393677 w 657225"/>
              <a:gd name="connsiteY105" fmla="*/ 124537 h 530225"/>
              <a:gd name="connsiteX106" fmla="*/ 393677 w 657225"/>
              <a:gd name="connsiteY106" fmla="*/ 159917 h 530225"/>
              <a:gd name="connsiteX107" fmla="*/ 625750 w 657225"/>
              <a:gd name="connsiteY107" fmla="*/ 159917 h 530225"/>
              <a:gd name="connsiteX108" fmla="*/ 625750 w 657225"/>
              <a:gd name="connsiteY108" fmla="*/ 124537 h 530225"/>
              <a:gd name="connsiteX109" fmla="*/ 31945 w 657225"/>
              <a:gd name="connsiteY109" fmla="*/ 124537 h 530225"/>
              <a:gd name="connsiteX110" fmla="*/ 31945 w 657225"/>
              <a:gd name="connsiteY110" fmla="*/ 159917 h 530225"/>
              <a:gd name="connsiteX111" fmla="*/ 263548 w 657225"/>
              <a:gd name="connsiteY111" fmla="*/ 159917 h 530225"/>
              <a:gd name="connsiteX112" fmla="*/ 263548 w 657225"/>
              <a:gd name="connsiteY112" fmla="*/ 124537 h 530225"/>
              <a:gd name="connsiteX113" fmla="*/ 393677 w 657225"/>
              <a:gd name="connsiteY113" fmla="*/ 32078 h 530225"/>
              <a:gd name="connsiteX114" fmla="*/ 393677 w 657225"/>
              <a:gd name="connsiteY114" fmla="*/ 105668 h 530225"/>
              <a:gd name="connsiteX115" fmla="*/ 625750 w 657225"/>
              <a:gd name="connsiteY115" fmla="*/ 105668 h 530225"/>
              <a:gd name="connsiteX116" fmla="*/ 625750 w 657225"/>
              <a:gd name="connsiteY116" fmla="*/ 32078 h 530225"/>
              <a:gd name="connsiteX117" fmla="*/ 294553 w 657225"/>
              <a:gd name="connsiteY117" fmla="*/ 31606 h 530225"/>
              <a:gd name="connsiteX118" fmla="*/ 294553 w 657225"/>
              <a:gd name="connsiteY118" fmla="*/ 481637 h 530225"/>
              <a:gd name="connsiteX119" fmla="*/ 362672 w 657225"/>
              <a:gd name="connsiteY119" fmla="*/ 481637 h 530225"/>
              <a:gd name="connsiteX120" fmla="*/ 362672 w 657225"/>
              <a:gd name="connsiteY120" fmla="*/ 32078 h 530225"/>
              <a:gd name="connsiteX121" fmla="*/ 31945 w 657225"/>
              <a:gd name="connsiteY121" fmla="*/ 31606 h 530225"/>
              <a:gd name="connsiteX122" fmla="*/ 31945 w 657225"/>
              <a:gd name="connsiteY122" fmla="*/ 105668 h 530225"/>
              <a:gd name="connsiteX123" fmla="*/ 263548 w 657225"/>
              <a:gd name="connsiteY123" fmla="*/ 105668 h 530225"/>
              <a:gd name="connsiteX124" fmla="*/ 263548 w 657225"/>
              <a:gd name="connsiteY124" fmla="*/ 31606 h 530225"/>
              <a:gd name="connsiteX125" fmla="*/ 31945 w 657225"/>
              <a:gd name="connsiteY125" fmla="*/ 0 h 530225"/>
              <a:gd name="connsiteX126" fmla="*/ 625280 w 657225"/>
              <a:gd name="connsiteY126" fmla="*/ 0 h 530225"/>
              <a:gd name="connsiteX127" fmla="*/ 657225 w 657225"/>
              <a:gd name="connsiteY127" fmla="*/ 32078 h 530225"/>
              <a:gd name="connsiteX128" fmla="*/ 657225 w 657225"/>
              <a:gd name="connsiteY128" fmla="*/ 481637 h 530225"/>
              <a:gd name="connsiteX129" fmla="*/ 625280 w 657225"/>
              <a:gd name="connsiteY129" fmla="*/ 513243 h 530225"/>
              <a:gd name="connsiteX130" fmla="*/ 566087 w 657225"/>
              <a:gd name="connsiteY130" fmla="*/ 513243 h 530225"/>
              <a:gd name="connsiteX131" fmla="*/ 537901 w 657225"/>
              <a:gd name="connsiteY131" fmla="*/ 530225 h 530225"/>
              <a:gd name="connsiteX132" fmla="*/ 505486 w 657225"/>
              <a:gd name="connsiteY132" fmla="*/ 497204 h 530225"/>
              <a:gd name="connsiteX133" fmla="*/ 537901 w 657225"/>
              <a:gd name="connsiteY133" fmla="*/ 464655 h 530225"/>
              <a:gd name="connsiteX134" fmla="*/ 566557 w 657225"/>
              <a:gd name="connsiteY134" fmla="*/ 481637 h 530225"/>
              <a:gd name="connsiteX135" fmla="*/ 625280 w 657225"/>
              <a:gd name="connsiteY135" fmla="*/ 481637 h 530225"/>
              <a:gd name="connsiteX136" fmla="*/ 625750 w 657225"/>
              <a:gd name="connsiteY136" fmla="*/ 172653 h 530225"/>
              <a:gd name="connsiteX137" fmla="*/ 393677 w 657225"/>
              <a:gd name="connsiteY137" fmla="*/ 172653 h 530225"/>
              <a:gd name="connsiteX138" fmla="*/ 393677 w 657225"/>
              <a:gd name="connsiteY138" fmla="*/ 481637 h 530225"/>
              <a:gd name="connsiteX139" fmla="*/ 409180 w 657225"/>
              <a:gd name="connsiteY139" fmla="*/ 481637 h 530225"/>
              <a:gd name="connsiteX140" fmla="*/ 437837 w 657225"/>
              <a:gd name="connsiteY140" fmla="*/ 464655 h 530225"/>
              <a:gd name="connsiteX141" fmla="*/ 470722 w 657225"/>
              <a:gd name="connsiteY141" fmla="*/ 497204 h 530225"/>
              <a:gd name="connsiteX142" fmla="*/ 437837 w 657225"/>
              <a:gd name="connsiteY142" fmla="*/ 530225 h 530225"/>
              <a:gd name="connsiteX143" fmla="*/ 409650 w 657225"/>
              <a:gd name="connsiteY143" fmla="*/ 513243 h 530225"/>
              <a:gd name="connsiteX144" fmla="*/ 31945 w 657225"/>
              <a:gd name="connsiteY144" fmla="*/ 513243 h 530225"/>
              <a:gd name="connsiteX145" fmla="*/ 0 w 657225"/>
              <a:gd name="connsiteY145" fmla="*/ 481637 h 530225"/>
              <a:gd name="connsiteX146" fmla="*/ 0 w 657225"/>
              <a:gd name="connsiteY146" fmla="*/ 32078 h 530225"/>
              <a:gd name="connsiteX147" fmla="*/ 31945 w 657225"/>
              <a:gd name="connsiteY147" fmla="*/ 0 h 53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57225" h="530225">
                <a:moveTo>
                  <a:pt x="429245" y="437703"/>
                </a:moveTo>
                <a:lnTo>
                  <a:pt x="589544" y="437703"/>
                </a:lnTo>
                <a:lnTo>
                  <a:pt x="589544" y="443041"/>
                </a:lnTo>
                <a:lnTo>
                  <a:pt x="429245" y="443041"/>
                </a:lnTo>
                <a:close/>
                <a:moveTo>
                  <a:pt x="429245" y="421688"/>
                </a:moveTo>
                <a:lnTo>
                  <a:pt x="589544" y="421688"/>
                </a:lnTo>
                <a:lnTo>
                  <a:pt x="589544" y="428805"/>
                </a:lnTo>
                <a:lnTo>
                  <a:pt x="429245" y="428805"/>
                </a:lnTo>
                <a:close/>
                <a:moveTo>
                  <a:pt x="429245" y="407454"/>
                </a:moveTo>
                <a:lnTo>
                  <a:pt x="589544" y="407454"/>
                </a:lnTo>
                <a:lnTo>
                  <a:pt x="589544" y="414571"/>
                </a:lnTo>
                <a:lnTo>
                  <a:pt x="429245" y="414571"/>
                </a:lnTo>
                <a:close/>
                <a:moveTo>
                  <a:pt x="429245" y="393220"/>
                </a:moveTo>
                <a:lnTo>
                  <a:pt x="589544" y="393220"/>
                </a:lnTo>
                <a:lnTo>
                  <a:pt x="589544" y="398558"/>
                </a:lnTo>
                <a:lnTo>
                  <a:pt x="429245" y="398558"/>
                </a:lnTo>
                <a:close/>
                <a:moveTo>
                  <a:pt x="429245" y="377207"/>
                </a:moveTo>
                <a:lnTo>
                  <a:pt x="589544" y="377207"/>
                </a:lnTo>
                <a:lnTo>
                  <a:pt x="589544" y="384324"/>
                </a:lnTo>
                <a:lnTo>
                  <a:pt x="429245" y="384324"/>
                </a:lnTo>
                <a:close/>
                <a:moveTo>
                  <a:pt x="429245" y="362973"/>
                </a:moveTo>
                <a:lnTo>
                  <a:pt x="589544" y="362973"/>
                </a:lnTo>
                <a:lnTo>
                  <a:pt x="589544" y="370090"/>
                </a:lnTo>
                <a:lnTo>
                  <a:pt x="429245" y="370090"/>
                </a:lnTo>
                <a:close/>
                <a:moveTo>
                  <a:pt x="429245" y="348739"/>
                </a:moveTo>
                <a:lnTo>
                  <a:pt x="589544" y="348739"/>
                </a:lnTo>
                <a:lnTo>
                  <a:pt x="589544" y="355856"/>
                </a:lnTo>
                <a:lnTo>
                  <a:pt x="429245" y="355856"/>
                </a:lnTo>
                <a:close/>
                <a:moveTo>
                  <a:pt x="429245" y="334504"/>
                </a:moveTo>
                <a:lnTo>
                  <a:pt x="589544" y="334504"/>
                </a:lnTo>
                <a:lnTo>
                  <a:pt x="589544" y="339842"/>
                </a:lnTo>
                <a:lnTo>
                  <a:pt x="429245" y="339842"/>
                </a:lnTo>
                <a:close/>
                <a:moveTo>
                  <a:pt x="429245" y="320270"/>
                </a:moveTo>
                <a:lnTo>
                  <a:pt x="589544" y="320270"/>
                </a:lnTo>
                <a:lnTo>
                  <a:pt x="589544" y="325608"/>
                </a:lnTo>
                <a:lnTo>
                  <a:pt x="429245" y="325608"/>
                </a:lnTo>
                <a:close/>
                <a:moveTo>
                  <a:pt x="429245" y="304256"/>
                </a:moveTo>
                <a:lnTo>
                  <a:pt x="589544" y="304256"/>
                </a:lnTo>
                <a:lnTo>
                  <a:pt x="589544" y="311373"/>
                </a:lnTo>
                <a:lnTo>
                  <a:pt x="429245" y="311373"/>
                </a:lnTo>
                <a:close/>
                <a:moveTo>
                  <a:pt x="429245" y="290022"/>
                </a:moveTo>
                <a:lnTo>
                  <a:pt x="589544" y="290022"/>
                </a:lnTo>
                <a:lnTo>
                  <a:pt x="589544" y="297139"/>
                </a:lnTo>
                <a:lnTo>
                  <a:pt x="429245" y="297139"/>
                </a:lnTo>
                <a:close/>
                <a:moveTo>
                  <a:pt x="429245" y="275788"/>
                </a:moveTo>
                <a:lnTo>
                  <a:pt x="589544" y="275788"/>
                </a:lnTo>
                <a:lnTo>
                  <a:pt x="589544" y="282905"/>
                </a:lnTo>
                <a:lnTo>
                  <a:pt x="429245" y="282905"/>
                </a:lnTo>
                <a:close/>
                <a:moveTo>
                  <a:pt x="73883" y="224608"/>
                </a:moveTo>
                <a:lnTo>
                  <a:pt x="73883" y="274061"/>
                </a:lnTo>
                <a:lnTo>
                  <a:pt x="83275" y="274061"/>
                </a:lnTo>
                <a:cubicBezTo>
                  <a:pt x="91257" y="274061"/>
                  <a:pt x="97362" y="271706"/>
                  <a:pt x="102057" y="266996"/>
                </a:cubicBezTo>
                <a:cubicBezTo>
                  <a:pt x="106753" y="262758"/>
                  <a:pt x="109101" y="256635"/>
                  <a:pt x="109101" y="248628"/>
                </a:cubicBezTo>
                <a:cubicBezTo>
                  <a:pt x="109101" y="240621"/>
                  <a:pt x="106753" y="234498"/>
                  <a:pt x="102057" y="230731"/>
                </a:cubicBezTo>
                <a:cubicBezTo>
                  <a:pt x="97362" y="226492"/>
                  <a:pt x="91257" y="224608"/>
                  <a:pt x="83744" y="224608"/>
                </a:cubicBezTo>
                <a:close/>
                <a:moveTo>
                  <a:pt x="126458" y="217072"/>
                </a:moveTo>
                <a:lnTo>
                  <a:pt x="136788" y="217072"/>
                </a:lnTo>
                <a:lnTo>
                  <a:pt x="167779" y="266054"/>
                </a:lnTo>
                <a:cubicBezTo>
                  <a:pt x="169188" y="268409"/>
                  <a:pt x="170127" y="269822"/>
                  <a:pt x="170597" y="270293"/>
                </a:cubicBezTo>
                <a:cubicBezTo>
                  <a:pt x="170127" y="268880"/>
                  <a:pt x="170127" y="265583"/>
                  <a:pt x="170127" y="261345"/>
                </a:cubicBezTo>
                <a:lnTo>
                  <a:pt x="170127" y="217072"/>
                </a:lnTo>
                <a:lnTo>
                  <a:pt x="178110" y="217072"/>
                </a:lnTo>
                <a:lnTo>
                  <a:pt x="178110" y="281126"/>
                </a:lnTo>
                <a:lnTo>
                  <a:pt x="168719" y="281126"/>
                </a:lnTo>
                <a:lnTo>
                  <a:pt x="136788" y="231201"/>
                </a:lnTo>
                <a:cubicBezTo>
                  <a:pt x="135849" y="230260"/>
                  <a:pt x="134910" y="228847"/>
                  <a:pt x="134440" y="227434"/>
                </a:cubicBezTo>
                <a:cubicBezTo>
                  <a:pt x="134440" y="228847"/>
                  <a:pt x="134440" y="231672"/>
                  <a:pt x="134440" y="236382"/>
                </a:cubicBezTo>
                <a:lnTo>
                  <a:pt x="134440" y="281126"/>
                </a:lnTo>
                <a:lnTo>
                  <a:pt x="126458" y="281126"/>
                </a:lnTo>
                <a:close/>
                <a:moveTo>
                  <a:pt x="65901" y="217072"/>
                </a:moveTo>
                <a:lnTo>
                  <a:pt x="83744" y="217072"/>
                </a:lnTo>
                <a:cubicBezTo>
                  <a:pt x="93605" y="217072"/>
                  <a:pt x="101588" y="219898"/>
                  <a:pt x="108162" y="225550"/>
                </a:cubicBezTo>
                <a:cubicBezTo>
                  <a:pt x="114266" y="231201"/>
                  <a:pt x="117553" y="238737"/>
                  <a:pt x="117553" y="248157"/>
                </a:cubicBezTo>
                <a:cubicBezTo>
                  <a:pt x="117553" y="258048"/>
                  <a:pt x="114266" y="266054"/>
                  <a:pt x="108162" y="272177"/>
                </a:cubicBezTo>
                <a:cubicBezTo>
                  <a:pt x="101588" y="278300"/>
                  <a:pt x="93136" y="281126"/>
                  <a:pt x="83275" y="281126"/>
                </a:cubicBezTo>
                <a:lnTo>
                  <a:pt x="65901" y="281126"/>
                </a:lnTo>
                <a:close/>
                <a:moveTo>
                  <a:pt x="209677" y="215292"/>
                </a:moveTo>
                <a:cubicBezTo>
                  <a:pt x="215814" y="215292"/>
                  <a:pt x="220535" y="216232"/>
                  <a:pt x="223367" y="217643"/>
                </a:cubicBezTo>
                <a:lnTo>
                  <a:pt x="223367" y="226578"/>
                </a:lnTo>
                <a:cubicBezTo>
                  <a:pt x="219591" y="223756"/>
                  <a:pt x="214870" y="222816"/>
                  <a:pt x="208732" y="222816"/>
                </a:cubicBezTo>
                <a:cubicBezTo>
                  <a:pt x="204956" y="222816"/>
                  <a:pt x="201651" y="223286"/>
                  <a:pt x="199290" y="225167"/>
                </a:cubicBezTo>
                <a:cubicBezTo>
                  <a:pt x="196930" y="226578"/>
                  <a:pt x="195514" y="228929"/>
                  <a:pt x="195514" y="231750"/>
                </a:cubicBezTo>
                <a:cubicBezTo>
                  <a:pt x="195514" y="234572"/>
                  <a:pt x="196458" y="236453"/>
                  <a:pt x="198346" y="238334"/>
                </a:cubicBezTo>
                <a:cubicBezTo>
                  <a:pt x="199762" y="239745"/>
                  <a:pt x="203539" y="242096"/>
                  <a:pt x="209204" y="244917"/>
                </a:cubicBezTo>
                <a:cubicBezTo>
                  <a:pt x="215814" y="247739"/>
                  <a:pt x="220063" y="250560"/>
                  <a:pt x="222423" y="253852"/>
                </a:cubicBezTo>
                <a:cubicBezTo>
                  <a:pt x="224784" y="256673"/>
                  <a:pt x="226200" y="259965"/>
                  <a:pt x="226200" y="263727"/>
                </a:cubicBezTo>
                <a:cubicBezTo>
                  <a:pt x="226200" y="269370"/>
                  <a:pt x="224311" y="273602"/>
                  <a:pt x="220063" y="276894"/>
                </a:cubicBezTo>
                <a:cubicBezTo>
                  <a:pt x="216286" y="279715"/>
                  <a:pt x="210621" y="281126"/>
                  <a:pt x="203067" y="281126"/>
                </a:cubicBezTo>
                <a:cubicBezTo>
                  <a:pt x="200707" y="281126"/>
                  <a:pt x="197874" y="281126"/>
                  <a:pt x="194569" y="280185"/>
                </a:cubicBezTo>
                <a:cubicBezTo>
                  <a:pt x="190793" y="279715"/>
                  <a:pt x="188432" y="278775"/>
                  <a:pt x="187016" y="277364"/>
                </a:cubicBezTo>
                <a:lnTo>
                  <a:pt x="187016" y="268429"/>
                </a:lnTo>
                <a:cubicBezTo>
                  <a:pt x="188904" y="269840"/>
                  <a:pt x="191737" y="271251"/>
                  <a:pt x="195042" y="272191"/>
                </a:cubicBezTo>
                <a:cubicBezTo>
                  <a:pt x="197874" y="273602"/>
                  <a:pt x="201179" y="274072"/>
                  <a:pt x="204011" y="274072"/>
                </a:cubicBezTo>
                <a:cubicBezTo>
                  <a:pt x="212981" y="274072"/>
                  <a:pt x="217702" y="270781"/>
                  <a:pt x="217702" y="264667"/>
                </a:cubicBezTo>
                <a:cubicBezTo>
                  <a:pt x="217702" y="262786"/>
                  <a:pt x="217230" y="260905"/>
                  <a:pt x="216286" y="259495"/>
                </a:cubicBezTo>
                <a:cubicBezTo>
                  <a:pt x="215342" y="258084"/>
                  <a:pt x="213925" y="257144"/>
                  <a:pt x="212037" y="255733"/>
                </a:cubicBezTo>
                <a:cubicBezTo>
                  <a:pt x="210621" y="254792"/>
                  <a:pt x="207316" y="252911"/>
                  <a:pt x="202595" y="251030"/>
                </a:cubicBezTo>
                <a:cubicBezTo>
                  <a:pt x="196458" y="247739"/>
                  <a:pt x="192209" y="244917"/>
                  <a:pt x="189848" y="242096"/>
                </a:cubicBezTo>
                <a:cubicBezTo>
                  <a:pt x="187960" y="239274"/>
                  <a:pt x="187016" y="235983"/>
                  <a:pt x="187016" y="232691"/>
                </a:cubicBezTo>
                <a:cubicBezTo>
                  <a:pt x="187016" y="227518"/>
                  <a:pt x="189376" y="223286"/>
                  <a:pt x="193625" y="219994"/>
                </a:cubicBezTo>
                <a:cubicBezTo>
                  <a:pt x="197874" y="216703"/>
                  <a:pt x="203067" y="215292"/>
                  <a:pt x="209677" y="215292"/>
                </a:cubicBezTo>
                <a:close/>
                <a:moveTo>
                  <a:pt x="31945" y="172653"/>
                </a:moveTo>
                <a:lnTo>
                  <a:pt x="31475" y="481637"/>
                </a:lnTo>
                <a:lnTo>
                  <a:pt x="263548" y="481637"/>
                </a:lnTo>
                <a:lnTo>
                  <a:pt x="263548" y="172653"/>
                </a:lnTo>
                <a:close/>
                <a:moveTo>
                  <a:pt x="393677" y="124537"/>
                </a:moveTo>
                <a:lnTo>
                  <a:pt x="393677" y="159917"/>
                </a:lnTo>
                <a:lnTo>
                  <a:pt x="625750" y="159917"/>
                </a:lnTo>
                <a:lnTo>
                  <a:pt x="625750" y="124537"/>
                </a:lnTo>
                <a:close/>
                <a:moveTo>
                  <a:pt x="31945" y="124537"/>
                </a:moveTo>
                <a:lnTo>
                  <a:pt x="31945" y="159917"/>
                </a:lnTo>
                <a:lnTo>
                  <a:pt x="263548" y="159917"/>
                </a:lnTo>
                <a:lnTo>
                  <a:pt x="263548" y="124537"/>
                </a:lnTo>
                <a:close/>
                <a:moveTo>
                  <a:pt x="393677" y="32078"/>
                </a:moveTo>
                <a:lnTo>
                  <a:pt x="393677" y="105668"/>
                </a:lnTo>
                <a:lnTo>
                  <a:pt x="625750" y="105668"/>
                </a:lnTo>
                <a:lnTo>
                  <a:pt x="625750" y="32078"/>
                </a:lnTo>
                <a:close/>
                <a:moveTo>
                  <a:pt x="294553" y="31606"/>
                </a:moveTo>
                <a:lnTo>
                  <a:pt x="294553" y="481637"/>
                </a:lnTo>
                <a:lnTo>
                  <a:pt x="362672" y="481637"/>
                </a:lnTo>
                <a:lnTo>
                  <a:pt x="362672" y="32078"/>
                </a:lnTo>
                <a:close/>
                <a:moveTo>
                  <a:pt x="31945" y="31606"/>
                </a:moveTo>
                <a:lnTo>
                  <a:pt x="31945" y="105668"/>
                </a:lnTo>
                <a:lnTo>
                  <a:pt x="263548" y="105668"/>
                </a:lnTo>
                <a:lnTo>
                  <a:pt x="263548" y="31606"/>
                </a:lnTo>
                <a:close/>
                <a:moveTo>
                  <a:pt x="31945" y="0"/>
                </a:moveTo>
                <a:lnTo>
                  <a:pt x="625280" y="0"/>
                </a:lnTo>
                <a:cubicBezTo>
                  <a:pt x="642662" y="0"/>
                  <a:pt x="657225" y="14624"/>
                  <a:pt x="657225" y="32078"/>
                </a:cubicBezTo>
                <a:lnTo>
                  <a:pt x="657225" y="481637"/>
                </a:lnTo>
                <a:cubicBezTo>
                  <a:pt x="657225" y="499091"/>
                  <a:pt x="642662" y="513243"/>
                  <a:pt x="625280" y="513243"/>
                </a:cubicBezTo>
                <a:lnTo>
                  <a:pt x="566087" y="513243"/>
                </a:lnTo>
                <a:cubicBezTo>
                  <a:pt x="560450" y="523149"/>
                  <a:pt x="550115" y="530225"/>
                  <a:pt x="537901" y="530225"/>
                </a:cubicBezTo>
                <a:cubicBezTo>
                  <a:pt x="520049" y="530225"/>
                  <a:pt x="505486" y="515130"/>
                  <a:pt x="505486" y="497204"/>
                </a:cubicBezTo>
                <a:cubicBezTo>
                  <a:pt x="505486" y="479278"/>
                  <a:pt x="520049" y="464655"/>
                  <a:pt x="537901" y="464655"/>
                </a:cubicBezTo>
                <a:cubicBezTo>
                  <a:pt x="550585" y="464655"/>
                  <a:pt x="560920" y="471731"/>
                  <a:pt x="566557" y="481637"/>
                </a:cubicBezTo>
                <a:lnTo>
                  <a:pt x="625280" y="481637"/>
                </a:lnTo>
                <a:lnTo>
                  <a:pt x="625750" y="172653"/>
                </a:lnTo>
                <a:lnTo>
                  <a:pt x="393677" y="172653"/>
                </a:lnTo>
                <a:lnTo>
                  <a:pt x="393677" y="481637"/>
                </a:lnTo>
                <a:lnTo>
                  <a:pt x="409180" y="481637"/>
                </a:lnTo>
                <a:cubicBezTo>
                  <a:pt x="414817" y="471731"/>
                  <a:pt x="425622" y="464655"/>
                  <a:pt x="437837" y="464655"/>
                </a:cubicBezTo>
                <a:cubicBezTo>
                  <a:pt x="456158" y="464655"/>
                  <a:pt x="470722" y="479278"/>
                  <a:pt x="470722" y="497204"/>
                </a:cubicBezTo>
                <a:cubicBezTo>
                  <a:pt x="470722" y="515130"/>
                  <a:pt x="456158" y="530225"/>
                  <a:pt x="437837" y="530225"/>
                </a:cubicBezTo>
                <a:cubicBezTo>
                  <a:pt x="425622" y="530225"/>
                  <a:pt x="415287" y="523149"/>
                  <a:pt x="409650" y="513243"/>
                </a:cubicBezTo>
                <a:lnTo>
                  <a:pt x="31945" y="513243"/>
                </a:lnTo>
                <a:cubicBezTo>
                  <a:pt x="14563" y="513243"/>
                  <a:pt x="0" y="499091"/>
                  <a:pt x="0" y="481637"/>
                </a:cubicBezTo>
                <a:lnTo>
                  <a:pt x="0" y="32078"/>
                </a:lnTo>
                <a:cubicBezTo>
                  <a:pt x="0" y="14624"/>
                  <a:pt x="14563" y="0"/>
                  <a:pt x="319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大型机柜服务器 Cabinet Servers">
            <a:extLst>
              <a:ext uri="{FF2B5EF4-FFF2-40B4-BE49-F238E27FC236}">
                <a16:creationId xmlns:a16="http://schemas.microsoft.com/office/drawing/2014/main" id="{885C7E9B-1ED6-465B-8962-1DA5A1FC4FE0}"/>
              </a:ext>
            </a:extLst>
          </p:cNvPr>
          <p:cNvSpPr/>
          <p:nvPr/>
        </p:nvSpPr>
        <p:spPr>
          <a:xfrm>
            <a:off x="9015150" y="2926354"/>
            <a:ext cx="572190" cy="609685"/>
          </a:xfrm>
          <a:custGeom>
            <a:avLst/>
            <a:gdLst>
              <a:gd name="connsiteX0" fmla="*/ 116586 w 913162"/>
              <a:gd name="connsiteY0" fmla="*/ 723913 h 973000"/>
              <a:gd name="connsiteX1" fmla="*/ 309943 w 913162"/>
              <a:gd name="connsiteY1" fmla="*/ 723913 h 973000"/>
              <a:gd name="connsiteX2" fmla="*/ 330327 w 913162"/>
              <a:gd name="connsiteY2" fmla="*/ 744296 h 973000"/>
              <a:gd name="connsiteX3" fmla="*/ 309943 w 913162"/>
              <a:gd name="connsiteY3" fmla="*/ 764680 h 973000"/>
              <a:gd name="connsiteX4" fmla="*/ 116586 w 913162"/>
              <a:gd name="connsiteY4" fmla="*/ 764680 h 973000"/>
              <a:gd name="connsiteX5" fmla="*/ 96202 w 913162"/>
              <a:gd name="connsiteY5" fmla="*/ 744296 h 973000"/>
              <a:gd name="connsiteX6" fmla="*/ 116586 w 913162"/>
              <a:gd name="connsiteY6" fmla="*/ 723913 h 973000"/>
              <a:gd name="connsiteX7" fmla="*/ 604265 w 913162"/>
              <a:gd name="connsiteY7" fmla="*/ 723912 h 973000"/>
              <a:gd name="connsiteX8" fmla="*/ 797623 w 913162"/>
              <a:gd name="connsiteY8" fmla="*/ 723912 h 973000"/>
              <a:gd name="connsiteX9" fmla="*/ 818102 w 913162"/>
              <a:gd name="connsiteY9" fmla="*/ 744200 h 973000"/>
              <a:gd name="connsiteX10" fmla="*/ 818102 w 913162"/>
              <a:gd name="connsiteY10" fmla="*/ 744391 h 973000"/>
              <a:gd name="connsiteX11" fmla="*/ 797623 w 913162"/>
              <a:gd name="connsiteY11" fmla="*/ 764679 h 973000"/>
              <a:gd name="connsiteX12" fmla="*/ 604265 w 913162"/>
              <a:gd name="connsiteY12" fmla="*/ 764679 h 973000"/>
              <a:gd name="connsiteX13" fmla="*/ 583882 w 913162"/>
              <a:gd name="connsiteY13" fmla="*/ 744296 h 973000"/>
              <a:gd name="connsiteX14" fmla="*/ 604265 w 913162"/>
              <a:gd name="connsiteY14" fmla="*/ 723912 h 973000"/>
              <a:gd name="connsiteX15" fmla="*/ 47625 w 913162"/>
              <a:gd name="connsiteY15" fmla="*/ 690004 h 973000"/>
              <a:gd name="connsiteX16" fmla="*/ 47625 w 913162"/>
              <a:gd name="connsiteY16" fmla="*/ 899554 h 973000"/>
              <a:gd name="connsiteX17" fmla="*/ 378905 w 913162"/>
              <a:gd name="connsiteY17" fmla="*/ 899554 h 973000"/>
              <a:gd name="connsiteX18" fmla="*/ 378905 w 913162"/>
              <a:gd name="connsiteY18" fmla="*/ 690004 h 973000"/>
              <a:gd name="connsiteX19" fmla="*/ 607409 w 913162"/>
              <a:gd name="connsiteY19" fmla="*/ 618376 h 973000"/>
              <a:gd name="connsiteX20" fmla="*/ 607409 w 913162"/>
              <a:gd name="connsiteY20" fmla="*/ 635425 h 973000"/>
              <a:gd name="connsiteX21" fmla="*/ 611219 w 913162"/>
              <a:gd name="connsiteY21" fmla="*/ 635425 h 973000"/>
              <a:gd name="connsiteX22" fmla="*/ 786860 w 913162"/>
              <a:gd name="connsiteY22" fmla="*/ 635425 h 973000"/>
              <a:gd name="connsiteX23" fmla="*/ 790575 w 913162"/>
              <a:gd name="connsiteY23" fmla="*/ 635425 h 973000"/>
              <a:gd name="connsiteX24" fmla="*/ 790860 w 913162"/>
              <a:gd name="connsiteY24" fmla="*/ 618376 h 973000"/>
              <a:gd name="connsiteX25" fmla="*/ 787146 w 913162"/>
              <a:gd name="connsiteY25" fmla="*/ 618376 h 973000"/>
              <a:gd name="connsiteX26" fmla="*/ 611219 w 913162"/>
              <a:gd name="connsiteY26" fmla="*/ 618376 h 973000"/>
              <a:gd name="connsiteX27" fmla="*/ 607409 w 913162"/>
              <a:gd name="connsiteY27" fmla="*/ 618376 h 973000"/>
              <a:gd name="connsiteX28" fmla="*/ 123825 w 913162"/>
              <a:gd name="connsiteY28" fmla="*/ 618376 h 973000"/>
              <a:gd name="connsiteX29" fmla="*/ 123444 w 913162"/>
              <a:gd name="connsiteY29" fmla="*/ 635425 h 973000"/>
              <a:gd name="connsiteX30" fmla="*/ 127254 w 913162"/>
              <a:gd name="connsiteY30" fmla="*/ 635425 h 973000"/>
              <a:gd name="connsiteX31" fmla="*/ 303181 w 913162"/>
              <a:gd name="connsiteY31" fmla="*/ 635425 h 973000"/>
              <a:gd name="connsiteX32" fmla="*/ 306896 w 913162"/>
              <a:gd name="connsiteY32" fmla="*/ 635425 h 973000"/>
              <a:gd name="connsiteX33" fmla="*/ 306896 w 913162"/>
              <a:gd name="connsiteY33" fmla="*/ 618376 h 973000"/>
              <a:gd name="connsiteX34" fmla="*/ 303181 w 913162"/>
              <a:gd name="connsiteY34" fmla="*/ 618376 h 973000"/>
              <a:gd name="connsiteX35" fmla="*/ 127635 w 913162"/>
              <a:gd name="connsiteY35" fmla="*/ 618376 h 973000"/>
              <a:gd name="connsiteX36" fmla="*/ 123825 w 913162"/>
              <a:gd name="connsiteY36" fmla="*/ 618376 h 973000"/>
              <a:gd name="connsiteX37" fmla="*/ 611219 w 913162"/>
              <a:gd name="connsiteY37" fmla="*/ 589515 h 973000"/>
              <a:gd name="connsiteX38" fmla="*/ 787146 w 913162"/>
              <a:gd name="connsiteY38" fmla="*/ 589515 h 973000"/>
              <a:gd name="connsiteX39" fmla="*/ 819435 w 913162"/>
              <a:gd name="connsiteY39" fmla="*/ 612089 h 973000"/>
              <a:gd name="connsiteX40" fmla="*/ 819435 w 913162"/>
              <a:gd name="connsiteY40" fmla="*/ 641807 h 973000"/>
              <a:gd name="connsiteX41" fmla="*/ 787146 w 913162"/>
              <a:gd name="connsiteY41" fmla="*/ 664286 h 973000"/>
              <a:gd name="connsiteX42" fmla="*/ 611219 w 913162"/>
              <a:gd name="connsiteY42" fmla="*/ 664286 h 973000"/>
              <a:gd name="connsiteX43" fmla="*/ 578834 w 913162"/>
              <a:gd name="connsiteY43" fmla="*/ 641807 h 973000"/>
              <a:gd name="connsiteX44" fmla="*/ 578834 w 913162"/>
              <a:gd name="connsiteY44" fmla="*/ 612089 h 973000"/>
              <a:gd name="connsiteX45" fmla="*/ 611219 w 913162"/>
              <a:gd name="connsiteY45" fmla="*/ 589515 h 973000"/>
              <a:gd name="connsiteX46" fmla="*/ 127254 w 913162"/>
              <a:gd name="connsiteY46" fmla="*/ 589515 h 973000"/>
              <a:gd name="connsiteX47" fmla="*/ 303181 w 913162"/>
              <a:gd name="connsiteY47" fmla="*/ 589515 h 973000"/>
              <a:gd name="connsiteX48" fmla="*/ 335471 w 913162"/>
              <a:gd name="connsiteY48" fmla="*/ 612089 h 973000"/>
              <a:gd name="connsiteX49" fmla="*/ 335471 w 913162"/>
              <a:gd name="connsiteY49" fmla="*/ 641807 h 973000"/>
              <a:gd name="connsiteX50" fmla="*/ 303181 w 913162"/>
              <a:gd name="connsiteY50" fmla="*/ 664286 h 973000"/>
              <a:gd name="connsiteX51" fmla="*/ 127254 w 913162"/>
              <a:gd name="connsiteY51" fmla="*/ 664286 h 973000"/>
              <a:gd name="connsiteX52" fmla="*/ 94869 w 913162"/>
              <a:gd name="connsiteY52" fmla="*/ 641807 h 973000"/>
              <a:gd name="connsiteX53" fmla="*/ 94869 w 913162"/>
              <a:gd name="connsiteY53" fmla="*/ 612089 h 973000"/>
              <a:gd name="connsiteX54" fmla="*/ 127254 w 913162"/>
              <a:gd name="connsiteY54" fmla="*/ 589515 h 973000"/>
              <a:gd name="connsiteX55" fmla="*/ 607409 w 913162"/>
              <a:gd name="connsiteY55" fmla="*/ 529603 h 973000"/>
              <a:gd name="connsiteX56" fmla="*/ 607409 w 913162"/>
              <a:gd name="connsiteY56" fmla="*/ 546652 h 973000"/>
              <a:gd name="connsiteX57" fmla="*/ 611219 w 913162"/>
              <a:gd name="connsiteY57" fmla="*/ 546652 h 973000"/>
              <a:gd name="connsiteX58" fmla="*/ 786860 w 913162"/>
              <a:gd name="connsiteY58" fmla="*/ 546652 h 973000"/>
              <a:gd name="connsiteX59" fmla="*/ 790575 w 913162"/>
              <a:gd name="connsiteY59" fmla="*/ 546652 h 973000"/>
              <a:gd name="connsiteX60" fmla="*/ 790860 w 913162"/>
              <a:gd name="connsiteY60" fmla="*/ 529603 h 973000"/>
              <a:gd name="connsiteX61" fmla="*/ 787146 w 913162"/>
              <a:gd name="connsiteY61" fmla="*/ 529603 h 973000"/>
              <a:gd name="connsiteX62" fmla="*/ 611219 w 913162"/>
              <a:gd name="connsiteY62" fmla="*/ 529603 h 973000"/>
              <a:gd name="connsiteX63" fmla="*/ 607409 w 913162"/>
              <a:gd name="connsiteY63" fmla="*/ 529603 h 973000"/>
              <a:gd name="connsiteX64" fmla="*/ 123825 w 913162"/>
              <a:gd name="connsiteY64" fmla="*/ 529603 h 973000"/>
              <a:gd name="connsiteX65" fmla="*/ 123444 w 913162"/>
              <a:gd name="connsiteY65" fmla="*/ 546652 h 973000"/>
              <a:gd name="connsiteX66" fmla="*/ 127254 w 913162"/>
              <a:gd name="connsiteY66" fmla="*/ 546652 h 973000"/>
              <a:gd name="connsiteX67" fmla="*/ 303181 w 913162"/>
              <a:gd name="connsiteY67" fmla="*/ 546652 h 973000"/>
              <a:gd name="connsiteX68" fmla="*/ 306896 w 913162"/>
              <a:gd name="connsiteY68" fmla="*/ 546652 h 973000"/>
              <a:gd name="connsiteX69" fmla="*/ 306896 w 913162"/>
              <a:gd name="connsiteY69" fmla="*/ 529603 h 973000"/>
              <a:gd name="connsiteX70" fmla="*/ 303181 w 913162"/>
              <a:gd name="connsiteY70" fmla="*/ 529603 h 973000"/>
              <a:gd name="connsiteX71" fmla="*/ 127635 w 913162"/>
              <a:gd name="connsiteY71" fmla="*/ 529603 h 973000"/>
              <a:gd name="connsiteX72" fmla="*/ 123825 w 913162"/>
              <a:gd name="connsiteY72" fmla="*/ 529603 h 973000"/>
              <a:gd name="connsiteX73" fmla="*/ 611219 w 913162"/>
              <a:gd name="connsiteY73" fmla="*/ 500742 h 973000"/>
              <a:gd name="connsiteX74" fmla="*/ 787146 w 913162"/>
              <a:gd name="connsiteY74" fmla="*/ 500742 h 973000"/>
              <a:gd name="connsiteX75" fmla="*/ 819435 w 913162"/>
              <a:gd name="connsiteY75" fmla="*/ 523221 h 973000"/>
              <a:gd name="connsiteX76" fmla="*/ 819435 w 913162"/>
              <a:gd name="connsiteY76" fmla="*/ 553034 h 973000"/>
              <a:gd name="connsiteX77" fmla="*/ 787146 w 913162"/>
              <a:gd name="connsiteY77" fmla="*/ 575513 h 973000"/>
              <a:gd name="connsiteX78" fmla="*/ 611219 w 913162"/>
              <a:gd name="connsiteY78" fmla="*/ 575513 h 973000"/>
              <a:gd name="connsiteX79" fmla="*/ 578834 w 913162"/>
              <a:gd name="connsiteY79" fmla="*/ 553034 h 973000"/>
              <a:gd name="connsiteX80" fmla="*/ 578834 w 913162"/>
              <a:gd name="connsiteY80" fmla="*/ 523221 h 973000"/>
              <a:gd name="connsiteX81" fmla="*/ 611219 w 913162"/>
              <a:gd name="connsiteY81" fmla="*/ 500742 h 973000"/>
              <a:gd name="connsiteX82" fmla="*/ 127254 w 913162"/>
              <a:gd name="connsiteY82" fmla="*/ 500742 h 973000"/>
              <a:gd name="connsiteX83" fmla="*/ 303181 w 913162"/>
              <a:gd name="connsiteY83" fmla="*/ 500742 h 973000"/>
              <a:gd name="connsiteX84" fmla="*/ 335471 w 913162"/>
              <a:gd name="connsiteY84" fmla="*/ 523221 h 973000"/>
              <a:gd name="connsiteX85" fmla="*/ 335471 w 913162"/>
              <a:gd name="connsiteY85" fmla="*/ 553034 h 973000"/>
              <a:gd name="connsiteX86" fmla="*/ 303181 w 913162"/>
              <a:gd name="connsiteY86" fmla="*/ 575513 h 973000"/>
              <a:gd name="connsiteX87" fmla="*/ 127254 w 913162"/>
              <a:gd name="connsiteY87" fmla="*/ 575513 h 973000"/>
              <a:gd name="connsiteX88" fmla="*/ 94869 w 913162"/>
              <a:gd name="connsiteY88" fmla="*/ 553034 h 973000"/>
              <a:gd name="connsiteX89" fmla="*/ 94869 w 913162"/>
              <a:gd name="connsiteY89" fmla="*/ 523221 h 973000"/>
              <a:gd name="connsiteX90" fmla="*/ 127254 w 913162"/>
              <a:gd name="connsiteY90" fmla="*/ 500742 h 973000"/>
              <a:gd name="connsiteX91" fmla="*/ 47625 w 913162"/>
              <a:gd name="connsiteY91" fmla="*/ 483216 h 973000"/>
              <a:gd name="connsiteX92" fmla="*/ 47625 w 913162"/>
              <a:gd name="connsiteY92" fmla="*/ 680860 h 973000"/>
              <a:gd name="connsiteX93" fmla="*/ 378905 w 913162"/>
              <a:gd name="connsiteY93" fmla="*/ 680860 h 973000"/>
              <a:gd name="connsiteX94" fmla="*/ 378905 w 913162"/>
              <a:gd name="connsiteY94" fmla="*/ 483216 h 973000"/>
              <a:gd name="connsiteX95" fmla="*/ 533400 w 913162"/>
              <a:gd name="connsiteY95" fmla="*/ 483215 h 973000"/>
              <a:gd name="connsiteX96" fmla="*/ 533400 w 913162"/>
              <a:gd name="connsiteY96" fmla="*/ 680859 h 973000"/>
              <a:gd name="connsiteX97" fmla="*/ 864775 w 913162"/>
              <a:gd name="connsiteY97" fmla="*/ 680859 h 973000"/>
              <a:gd name="connsiteX98" fmla="*/ 864775 w 913162"/>
              <a:gd name="connsiteY98" fmla="*/ 483215 h 973000"/>
              <a:gd name="connsiteX99" fmla="*/ 607409 w 913162"/>
              <a:gd name="connsiteY99" fmla="*/ 413303 h 973000"/>
              <a:gd name="connsiteX100" fmla="*/ 607409 w 913162"/>
              <a:gd name="connsiteY100" fmla="*/ 430352 h 973000"/>
              <a:gd name="connsiteX101" fmla="*/ 611219 w 913162"/>
              <a:gd name="connsiteY101" fmla="*/ 430352 h 973000"/>
              <a:gd name="connsiteX102" fmla="*/ 787146 w 913162"/>
              <a:gd name="connsiteY102" fmla="*/ 430352 h 973000"/>
              <a:gd name="connsiteX103" fmla="*/ 790860 w 913162"/>
              <a:gd name="connsiteY103" fmla="*/ 430352 h 973000"/>
              <a:gd name="connsiteX104" fmla="*/ 790860 w 913162"/>
              <a:gd name="connsiteY104" fmla="*/ 413303 h 973000"/>
              <a:gd name="connsiteX105" fmla="*/ 787146 w 913162"/>
              <a:gd name="connsiteY105" fmla="*/ 413303 h 973000"/>
              <a:gd name="connsiteX106" fmla="*/ 611219 w 913162"/>
              <a:gd name="connsiteY106" fmla="*/ 413303 h 973000"/>
              <a:gd name="connsiteX107" fmla="*/ 607409 w 913162"/>
              <a:gd name="connsiteY107" fmla="*/ 413303 h 973000"/>
              <a:gd name="connsiteX108" fmla="*/ 123444 w 913162"/>
              <a:gd name="connsiteY108" fmla="*/ 413303 h 973000"/>
              <a:gd name="connsiteX109" fmla="*/ 123444 w 913162"/>
              <a:gd name="connsiteY109" fmla="*/ 430352 h 973000"/>
              <a:gd name="connsiteX110" fmla="*/ 127254 w 913162"/>
              <a:gd name="connsiteY110" fmla="*/ 430352 h 973000"/>
              <a:gd name="connsiteX111" fmla="*/ 303181 w 913162"/>
              <a:gd name="connsiteY111" fmla="*/ 430352 h 973000"/>
              <a:gd name="connsiteX112" fmla="*/ 306896 w 913162"/>
              <a:gd name="connsiteY112" fmla="*/ 430352 h 973000"/>
              <a:gd name="connsiteX113" fmla="*/ 306896 w 913162"/>
              <a:gd name="connsiteY113" fmla="*/ 413303 h 973000"/>
              <a:gd name="connsiteX114" fmla="*/ 303181 w 913162"/>
              <a:gd name="connsiteY114" fmla="*/ 413303 h 973000"/>
              <a:gd name="connsiteX115" fmla="*/ 127254 w 913162"/>
              <a:gd name="connsiteY115" fmla="*/ 413303 h 973000"/>
              <a:gd name="connsiteX116" fmla="*/ 123444 w 913162"/>
              <a:gd name="connsiteY116" fmla="*/ 413303 h 973000"/>
              <a:gd name="connsiteX117" fmla="*/ 611219 w 913162"/>
              <a:gd name="connsiteY117" fmla="*/ 384442 h 973000"/>
              <a:gd name="connsiteX118" fmla="*/ 787146 w 913162"/>
              <a:gd name="connsiteY118" fmla="*/ 384442 h 973000"/>
              <a:gd name="connsiteX119" fmla="*/ 819435 w 913162"/>
              <a:gd name="connsiteY119" fmla="*/ 406921 h 973000"/>
              <a:gd name="connsiteX120" fmla="*/ 819435 w 913162"/>
              <a:gd name="connsiteY120" fmla="*/ 436734 h 973000"/>
              <a:gd name="connsiteX121" fmla="*/ 787146 w 913162"/>
              <a:gd name="connsiteY121" fmla="*/ 459213 h 973000"/>
              <a:gd name="connsiteX122" fmla="*/ 611219 w 913162"/>
              <a:gd name="connsiteY122" fmla="*/ 459213 h 973000"/>
              <a:gd name="connsiteX123" fmla="*/ 578834 w 913162"/>
              <a:gd name="connsiteY123" fmla="*/ 436734 h 973000"/>
              <a:gd name="connsiteX124" fmla="*/ 578834 w 913162"/>
              <a:gd name="connsiteY124" fmla="*/ 406921 h 973000"/>
              <a:gd name="connsiteX125" fmla="*/ 611219 w 913162"/>
              <a:gd name="connsiteY125" fmla="*/ 384442 h 973000"/>
              <a:gd name="connsiteX126" fmla="*/ 127254 w 913162"/>
              <a:gd name="connsiteY126" fmla="*/ 384442 h 973000"/>
              <a:gd name="connsiteX127" fmla="*/ 303181 w 913162"/>
              <a:gd name="connsiteY127" fmla="*/ 384442 h 973000"/>
              <a:gd name="connsiteX128" fmla="*/ 335471 w 913162"/>
              <a:gd name="connsiteY128" fmla="*/ 406921 h 973000"/>
              <a:gd name="connsiteX129" fmla="*/ 335471 w 913162"/>
              <a:gd name="connsiteY129" fmla="*/ 436734 h 973000"/>
              <a:gd name="connsiteX130" fmla="*/ 303181 w 913162"/>
              <a:gd name="connsiteY130" fmla="*/ 459213 h 973000"/>
              <a:gd name="connsiteX131" fmla="*/ 127254 w 913162"/>
              <a:gd name="connsiteY131" fmla="*/ 459213 h 973000"/>
              <a:gd name="connsiteX132" fmla="*/ 94869 w 913162"/>
              <a:gd name="connsiteY132" fmla="*/ 436734 h 973000"/>
              <a:gd name="connsiteX133" fmla="*/ 94869 w 913162"/>
              <a:gd name="connsiteY133" fmla="*/ 406921 h 973000"/>
              <a:gd name="connsiteX134" fmla="*/ 127254 w 913162"/>
              <a:gd name="connsiteY134" fmla="*/ 384442 h 973000"/>
              <a:gd name="connsiteX135" fmla="*/ 607409 w 913162"/>
              <a:gd name="connsiteY135" fmla="*/ 324435 h 973000"/>
              <a:gd name="connsiteX136" fmla="*/ 607409 w 913162"/>
              <a:gd name="connsiteY136" fmla="*/ 341484 h 973000"/>
              <a:gd name="connsiteX137" fmla="*/ 611219 w 913162"/>
              <a:gd name="connsiteY137" fmla="*/ 341484 h 973000"/>
              <a:gd name="connsiteX138" fmla="*/ 787146 w 913162"/>
              <a:gd name="connsiteY138" fmla="*/ 341484 h 973000"/>
              <a:gd name="connsiteX139" fmla="*/ 790860 w 913162"/>
              <a:gd name="connsiteY139" fmla="*/ 341484 h 973000"/>
              <a:gd name="connsiteX140" fmla="*/ 790860 w 913162"/>
              <a:gd name="connsiteY140" fmla="*/ 324435 h 973000"/>
              <a:gd name="connsiteX141" fmla="*/ 787146 w 913162"/>
              <a:gd name="connsiteY141" fmla="*/ 324435 h 973000"/>
              <a:gd name="connsiteX142" fmla="*/ 611219 w 913162"/>
              <a:gd name="connsiteY142" fmla="*/ 324435 h 973000"/>
              <a:gd name="connsiteX143" fmla="*/ 607409 w 913162"/>
              <a:gd name="connsiteY143" fmla="*/ 324435 h 973000"/>
              <a:gd name="connsiteX144" fmla="*/ 123444 w 913162"/>
              <a:gd name="connsiteY144" fmla="*/ 324435 h 973000"/>
              <a:gd name="connsiteX145" fmla="*/ 123444 w 913162"/>
              <a:gd name="connsiteY145" fmla="*/ 341198 h 973000"/>
              <a:gd name="connsiteX146" fmla="*/ 127254 w 913162"/>
              <a:gd name="connsiteY146" fmla="*/ 341198 h 973000"/>
              <a:gd name="connsiteX147" fmla="*/ 303181 w 913162"/>
              <a:gd name="connsiteY147" fmla="*/ 341198 h 973000"/>
              <a:gd name="connsiteX148" fmla="*/ 306896 w 913162"/>
              <a:gd name="connsiteY148" fmla="*/ 341198 h 973000"/>
              <a:gd name="connsiteX149" fmla="*/ 306896 w 913162"/>
              <a:gd name="connsiteY149" fmla="*/ 324435 h 973000"/>
              <a:gd name="connsiteX150" fmla="*/ 303181 w 913162"/>
              <a:gd name="connsiteY150" fmla="*/ 324435 h 973000"/>
              <a:gd name="connsiteX151" fmla="*/ 127254 w 913162"/>
              <a:gd name="connsiteY151" fmla="*/ 324435 h 973000"/>
              <a:gd name="connsiteX152" fmla="*/ 123444 w 913162"/>
              <a:gd name="connsiteY152" fmla="*/ 324435 h 973000"/>
              <a:gd name="connsiteX153" fmla="*/ 611219 w 913162"/>
              <a:gd name="connsiteY153" fmla="*/ 295288 h 973000"/>
              <a:gd name="connsiteX154" fmla="*/ 787146 w 913162"/>
              <a:gd name="connsiteY154" fmla="*/ 295288 h 973000"/>
              <a:gd name="connsiteX155" fmla="*/ 819435 w 913162"/>
              <a:gd name="connsiteY155" fmla="*/ 318148 h 973000"/>
              <a:gd name="connsiteX156" fmla="*/ 819435 w 913162"/>
              <a:gd name="connsiteY156" fmla="*/ 347866 h 973000"/>
              <a:gd name="connsiteX157" fmla="*/ 787146 w 913162"/>
              <a:gd name="connsiteY157" fmla="*/ 370345 h 973000"/>
              <a:gd name="connsiteX158" fmla="*/ 611219 w 913162"/>
              <a:gd name="connsiteY158" fmla="*/ 370345 h 973000"/>
              <a:gd name="connsiteX159" fmla="*/ 578834 w 913162"/>
              <a:gd name="connsiteY159" fmla="*/ 347580 h 973000"/>
              <a:gd name="connsiteX160" fmla="*/ 578834 w 913162"/>
              <a:gd name="connsiteY160" fmla="*/ 317862 h 973000"/>
              <a:gd name="connsiteX161" fmla="*/ 611219 w 913162"/>
              <a:gd name="connsiteY161" fmla="*/ 295288 h 973000"/>
              <a:gd name="connsiteX162" fmla="*/ 127254 w 913162"/>
              <a:gd name="connsiteY162" fmla="*/ 295288 h 973000"/>
              <a:gd name="connsiteX163" fmla="*/ 303181 w 913162"/>
              <a:gd name="connsiteY163" fmla="*/ 295288 h 973000"/>
              <a:gd name="connsiteX164" fmla="*/ 335471 w 913162"/>
              <a:gd name="connsiteY164" fmla="*/ 318148 h 973000"/>
              <a:gd name="connsiteX165" fmla="*/ 335471 w 913162"/>
              <a:gd name="connsiteY165" fmla="*/ 347580 h 973000"/>
              <a:gd name="connsiteX166" fmla="*/ 303181 w 913162"/>
              <a:gd name="connsiteY166" fmla="*/ 370059 h 973000"/>
              <a:gd name="connsiteX167" fmla="*/ 127254 w 913162"/>
              <a:gd name="connsiteY167" fmla="*/ 370059 h 973000"/>
              <a:gd name="connsiteX168" fmla="*/ 94869 w 913162"/>
              <a:gd name="connsiteY168" fmla="*/ 347580 h 973000"/>
              <a:gd name="connsiteX169" fmla="*/ 94869 w 913162"/>
              <a:gd name="connsiteY169" fmla="*/ 317862 h 973000"/>
              <a:gd name="connsiteX170" fmla="*/ 127254 w 913162"/>
              <a:gd name="connsiteY170" fmla="*/ 295288 h 973000"/>
              <a:gd name="connsiteX171" fmla="*/ 47625 w 913162"/>
              <a:gd name="connsiteY171" fmla="*/ 276238 h 973000"/>
              <a:gd name="connsiteX172" fmla="*/ 47625 w 913162"/>
              <a:gd name="connsiteY172" fmla="*/ 473691 h 973000"/>
              <a:gd name="connsiteX173" fmla="*/ 378905 w 913162"/>
              <a:gd name="connsiteY173" fmla="*/ 473691 h 973000"/>
              <a:gd name="connsiteX174" fmla="*/ 378905 w 913162"/>
              <a:gd name="connsiteY174" fmla="*/ 276238 h 973000"/>
              <a:gd name="connsiteX175" fmla="*/ 533400 w 913162"/>
              <a:gd name="connsiteY175" fmla="*/ 276237 h 973000"/>
              <a:gd name="connsiteX176" fmla="*/ 533400 w 913162"/>
              <a:gd name="connsiteY176" fmla="*/ 473690 h 973000"/>
              <a:gd name="connsiteX177" fmla="*/ 864775 w 913162"/>
              <a:gd name="connsiteY177" fmla="*/ 473690 h 973000"/>
              <a:gd name="connsiteX178" fmla="*/ 864775 w 913162"/>
              <a:gd name="connsiteY178" fmla="*/ 276237 h 973000"/>
              <a:gd name="connsiteX179" fmla="*/ 607409 w 913162"/>
              <a:gd name="connsiteY179" fmla="*/ 197466 h 973000"/>
              <a:gd name="connsiteX180" fmla="*/ 607409 w 913162"/>
              <a:gd name="connsiteY180" fmla="*/ 214515 h 973000"/>
              <a:gd name="connsiteX181" fmla="*/ 611219 w 913162"/>
              <a:gd name="connsiteY181" fmla="*/ 214515 h 973000"/>
              <a:gd name="connsiteX182" fmla="*/ 787146 w 913162"/>
              <a:gd name="connsiteY182" fmla="*/ 214515 h 973000"/>
              <a:gd name="connsiteX183" fmla="*/ 790860 w 913162"/>
              <a:gd name="connsiteY183" fmla="*/ 214515 h 973000"/>
              <a:gd name="connsiteX184" fmla="*/ 790860 w 913162"/>
              <a:gd name="connsiteY184" fmla="*/ 197466 h 973000"/>
              <a:gd name="connsiteX185" fmla="*/ 787146 w 913162"/>
              <a:gd name="connsiteY185" fmla="*/ 197466 h 973000"/>
              <a:gd name="connsiteX186" fmla="*/ 611219 w 913162"/>
              <a:gd name="connsiteY186" fmla="*/ 197466 h 973000"/>
              <a:gd name="connsiteX187" fmla="*/ 607409 w 913162"/>
              <a:gd name="connsiteY187" fmla="*/ 197466 h 973000"/>
              <a:gd name="connsiteX188" fmla="*/ 123825 w 913162"/>
              <a:gd name="connsiteY188" fmla="*/ 197466 h 973000"/>
              <a:gd name="connsiteX189" fmla="*/ 123444 w 913162"/>
              <a:gd name="connsiteY189" fmla="*/ 214515 h 973000"/>
              <a:gd name="connsiteX190" fmla="*/ 127254 w 913162"/>
              <a:gd name="connsiteY190" fmla="*/ 214515 h 973000"/>
              <a:gd name="connsiteX191" fmla="*/ 303181 w 913162"/>
              <a:gd name="connsiteY191" fmla="*/ 214515 h 973000"/>
              <a:gd name="connsiteX192" fmla="*/ 306896 w 913162"/>
              <a:gd name="connsiteY192" fmla="*/ 214515 h 973000"/>
              <a:gd name="connsiteX193" fmla="*/ 306896 w 913162"/>
              <a:gd name="connsiteY193" fmla="*/ 197466 h 973000"/>
              <a:gd name="connsiteX194" fmla="*/ 303181 w 913162"/>
              <a:gd name="connsiteY194" fmla="*/ 197466 h 973000"/>
              <a:gd name="connsiteX195" fmla="*/ 127635 w 913162"/>
              <a:gd name="connsiteY195" fmla="*/ 197466 h 973000"/>
              <a:gd name="connsiteX196" fmla="*/ 123825 w 913162"/>
              <a:gd name="connsiteY196" fmla="*/ 197466 h 973000"/>
              <a:gd name="connsiteX197" fmla="*/ 611219 w 913162"/>
              <a:gd name="connsiteY197" fmla="*/ 168605 h 973000"/>
              <a:gd name="connsiteX198" fmla="*/ 787146 w 913162"/>
              <a:gd name="connsiteY198" fmla="*/ 168605 h 973000"/>
              <a:gd name="connsiteX199" fmla="*/ 819435 w 913162"/>
              <a:gd name="connsiteY199" fmla="*/ 191084 h 973000"/>
              <a:gd name="connsiteX200" fmla="*/ 819435 w 913162"/>
              <a:gd name="connsiteY200" fmla="*/ 220897 h 973000"/>
              <a:gd name="connsiteX201" fmla="*/ 787146 w 913162"/>
              <a:gd name="connsiteY201" fmla="*/ 243376 h 973000"/>
              <a:gd name="connsiteX202" fmla="*/ 611219 w 913162"/>
              <a:gd name="connsiteY202" fmla="*/ 243376 h 973000"/>
              <a:gd name="connsiteX203" fmla="*/ 578834 w 913162"/>
              <a:gd name="connsiteY203" fmla="*/ 220897 h 973000"/>
              <a:gd name="connsiteX204" fmla="*/ 578834 w 913162"/>
              <a:gd name="connsiteY204" fmla="*/ 191084 h 973000"/>
              <a:gd name="connsiteX205" fmla="*/ 611219 w 913162"/>
              <a:gd name="connsiteY205" fmla="*/ 168605 h 973000"/>
              <a:gd name="connsiteX206" fmla="*/ 127254 w 913162"/>
              <a:gd name="connsiteY206" fmla="*/ 168605 h 973000"/>
              <a:gd name="connsiteX207" fmla="*/ 303181 w 913162"/>
              <a:gd name="connsiteY207" fmla="*/ 168605 h 973000"/>
              <a:gd name="connsiteX208" fmla="*/ 335471 w 913162"/>
              <a:gd name="connsiteY208" fmla="*/ 191084 h 973000"/>
              <a:gd name="connsiteX209" fmla="*/ 335471 w 913162"/>
              <a:gd name="connsiteY209" fmla="*/ 220897 h 973000"/>
              <a:gd name="connsiteX210" fmla="*/ 303181 w 913162"/>
              <a:gd name="connsiteY210" fmla="*/ 243376 h 973000"/>
              <a:gd name="connsiteX211" fmla="*/ 127254 w 913162"/>
              <a:gd name="connsiteY211" fmla="*/ 243376 h 973000"/>
              <a:gd name="connsiteX212" fmla="*/ 94869 w 913162"/>
              <a:gd name="connsiteY212" fmla="*/ 220897 h 973000"/>
              <a:gd name="connsiteX213" fmla="*/ 94869 w 913162"/>
              <a:gd name="connsiteY213" fmla="*/ 191084 h 973000"/>
              <a:gd name="connsiteX214" fmla="*/ 127254 w 913162"/>
              <a:gd name="connsiteY214" fmla="*/ 168605 h 973000"/>
              <a:gd name="connsiteX215" fmla="*/ 607409 w 913162"/>
              <a:gd name="connsiteY215" fmla="*/ 108598 h 973000"/>
              <a:gd name="connsiteX216" fmla="*/ 607409 w 913162"/>
              <a:gd name="connsiteY216" fmla="*/ 125647 h 973000"/>
              <a:gd name="connsiteX217" fmla="*/ 611219 w 913162"/>
              <a:gd name="connsiteY217" fmla="*/ 125647 h 973000"/>
              <a:gd name="connsiteX218" fmla="*/ 787146 w 913162"/>
              <a:gd name="connsiteY218" fmla="*/ 125647 h 973000"/>
              <a:gd name="connsiteX219" fmla="*/ 790860 w 913162"/>
              <a:gd name="connsiteY219" fmla="*/ 125647 h 973000"/>
              <a:gd name="connsiteX220" fmla="*/ 790860 w 913162"/>
              <a:gd name="connsiteY220" fmla="*/ 108598 h 973000"/>
              <a:gd name="connsiteX221" fmla="*/ 787146 w 913162"/>
              <a:gd name="connsiteY221" fmla="*/ 108598 h 973000"/>
              <a:gd name="connsiteX222" fmla="*/ 611219 w 913162"/>
              <a:gd name="connsiteY222" fmla="*/ 108598 h 973000"/>
              <a:gd name="connsiteX223" fmla="*/ 607409 w 913162"/>
              <a:gd name="connsiteY223" fmla="*/ 108598 h 973000"/>
              <a:gd name="connsiteX224" fmla="*/ 123825 w 913162"/>
              <a:gd name="connsiteY224" fmla="*/ 108598 h 973000"/>
              <a:gd name="connsiteX225" fmla="*/ 123444 w 913162"/>
              <a:gd name="connsiteY225" fmla="*/ 125647 h 973000"/>
              <a:gd name="connsiteX226" fmla="*/ 127254 w 913162"/>
              <a:gd name="connsiteY226" fmla="*/ 125647 h 973000"/>
              <a:gd name="connsiteX227" fmla="*/ 303181 w 913162"/>
              <a:gd name="connsiteY227" fmla="*/ 125647 h 973000"/>
              <a:gd name="connsiteX228" fmla="*/ 306896 w 913162"/>
              <a:gd name="connsiteY228" fmla="*/ 125647 h 973000"/>
              <a:gd name="connsiteX229" fmla="*/ 306896 w 913162"/>
              <a:gd name="connsiteY229" fmla="*/ 108598 h 973000"/>
              <a:gd name="connsiteX230" fmla="*/ 303181 w 913162"/>
              <a:gd name="connsiteY230" fmla="*/ 108598 h 973000"/>
              <a:gd name="connsiteX231" fmla="*/ 127635 w 913162"/>
              <a:gd name="connsiteY231" fmla="*/ 108598 h 973000"/>
              <a:gd name="connsiteX232" fmla="*/ 123825 w 913162"/>
              <a:gd name="connsiteY232" fmla="*/ 108598 h 973000"/>
              <a:gd name="connsiteX233" fmla="*/ 611219 w 913162"/>
              <a:gd name="connsiteY233" fmla="*/ 79737 h 973000"/>
              <a:gd name="connsiteX234" fmla="*/ 787146 w 913162"/>
              <a:gd name="connsiteY234" fmla="*/ 79737 h 973000"/>
              <a:gd name="connsiteX235" fmla="*/ 819435 w 913162"/>
              <a:gd name="connsiteY235" fmla="*/ 102216 h 973000"/>
              <a:gd name="connsiteX236" fmla="*/ 819435 w 913162"/>
              <a:gd name="connsiteY236" fmla="*/ 132029 h 973000"/>
              <a:gd name="connsiteX237" fmla="*/ 787146 w 913162"/>
              <a:gd name="connsiteY237" fmla="*/ 154508 h 973000"/>
              <a:gd name="connsiteX238" fmla="*/ 611219 w 913162"/>
              <a:gd name="connsiteY238" fmla="*/ 154508 h 973000"/>
              <a:gd name="connsiteX239" fmla="*/ 578834 w 913162"/>
              <a:gd name="connsiteY239" fmla="*/ 132029 h 973000"/>
              <a:gd name="connsiteX240" fmla="*/ 578834 w 913162"/>
              <a:gd name="connsiteY240" fmla="*/ 102216 h 973000"/>
              <a:gd name="connsiteX241" fmla="*/ 611219 w 913162"/>
              <a:gd name="connsiteY241" fmla="*/ 79737 h 973000"/>
              <a:gd name="connsiteX242" fmla="*/ 127254 w 913162"/>
              <a:gd name="connsiteY242" fmla="*/ 79737 h 973000"/>
              <a:gd name="connsiteX243" fmla="*/ 303181 w 913162"/>
              <a:gd name="connsiteY243" fmla="*/ 79737 h 973000"/>
              <a:gd name="connsiteX244" fmla="*/ 335471 w 913162"/>
              <a:gd name="connsiteY244" fmla="*/ 102216 h 973000"/>
              <a:gd name="connsiteX245" fmla="*/ 335471 w 913162"/>
              <a:gd name="connsiteY245" fmla="*/ 132029 h 973000"/>
              <a:gd name="connsiteX246" fmla="*/ 303181 w 913162"/>
              <a:gd name="connsiteY246" fmla="*/ 154508 h 973000"/>
              <a:gd name="connsiteX247" fmla="*/ 127254 w 913162"/>
              <a:gd name="connsiteY247" fmla="*/ 154508 h 973000"/>
              <a:gd name="connsiteX248" fmla="*/ 94869 w 913162"/>
              <a:gd name="connsiteY248" fmla="*/ 132029 h 973000"/>
              <a:gd name="connsiteX249" fmla="*/ 94869 w 913162"/>
              <a:gd name="connsiteY249" fmla="*/ 102216 h 973000"/>
              <a:gd name="connsiteX250" fmla="*/ 127254 w 913162"/>
              <a:gd name="connsiteY250" fmla="*/ 79737 h 973000"/>
              <a:gd name="connsiteX251" fmla="*/ 47625 w 913162"/>
              <a:gd name="connsiteY251" fmla="*/ 47638 h 973000"/>
              <a:gd name="connsiteX252" fmla="*/ 47625 w 913162"/>
              <a:gd name="connsiteY252" fmla="*/ 266713 h 973000"/>
              <a:gd name="connsiteX253" fmla="*/ 378905 w 913162"/>
              <a:gd name="connsiteY253" fmla="*/ 266713 h 973000"/>
              <a:gd name="connsiteX254" fmla="*/ 378905 w 913162"/>
              <a:gd name="connsiteY254" fmla="*/ 47638 h 973000"/>
              <a:gd name="connsiteX255" fmla="*/ 533400 w 913162"/>
              <a:gd name="connsiteY255" fmla="*/ 47637 h 973000"/>
              <a:gd name="connsiteX256" fmla="*/ 533400 w 913162"/>
              <a:gd name="connsiteY256" fmla="*/ 266712 h 973000"/>
              <a:gd name="connsiteX257" fmla="*/ 864775 w 913162"/>
              <a:gd name="connsiteY257" fmla="*/ 266712 h 973000"/>
              <a:gd name="connsiteX258" fmla="*/ 864775 w 913162"/>
              <a:gd name="connsiteY258" fmla="*/ 47637 h 973000"/>
              <a:gd name="connsiteX259" fmla="*/ 23813 w 913162"/>
              <a:gd name="connsiteY259" fmla="*/ 13 h 973000"/>
              <a:gd name="connsiteX260" fmla="*/ 402717 w 913162"/>
              <a:gd name="connsiteY260" fmla="*/ 13 h 973000"/>
              <a:gd name="connsiteX261" fmla="*/ 426530 w 913162"/>
              <a:gd name="connsiteY261" fmla="*/ 23826 h 973000"/>
              <a:gd name="connsiteX262" fmla="*/ 426530 w 913162"/>
              <a:gd name="connsiteY262" fmla="*/ 923367 h 973000"/>
              <a:gd name="connsiteX263" fmla="*/ 402717 w 913162"/>
              <a:gd name="connsiteY263" fmla="*/ 947179 h 973000"/>
              <a:gd name="connsiteX264" fmla="*/ 23813 w 913162"/>
              <a:gd name="connsiteY264" fmla="*/ 947179 h 973000"/>
              <a:gd name="connsiteX265" fmla="*/ 0 w 913162"/>
              <a:gd name="connsiteY265" fmla="*/ 923367 h 973000"/>
              <a:gd name="connsiteX266" fmla="*/ 0 w 913162"/>
              <a:gd name="connsiteY266" fmla="*/ 23826 h 973000"/>
              <a:gd name="connsiteX267" fmla="*/ 23813 w 913162"/>
              <a:gd name="connsiteY267" fmla="*/ 13 h 973000"/>
              <a:gd name="connsiteX268" fmla="*/ 889362 w 913162"/>
              <a:gd name="connsiteY268" fmla="*/ 0 h 973000"/>
              <a:gd name="connsiteX269" fmla="*/ 913162 w 913162"/>
              <a:gd name="connsiteY269" fmla="*/ 23825 h 973000"/>
              <a:gd name="connsiteX270" fmla="*/ 913162 w 913162"/>
              <a:gd name="connsiteY270" fmla="*/ 923366 h 973000"/>
              <a:gd name="connsiteX271" fmla="*/ 889349 w 913162"/>
              <a:gd name="connsiteY271" fmla="*/ 947178 h 973000"/>
              <a:gd name="connsiteX272" fmla="*/ 841724 w 913162"/>
              <a:gd name="connsiteY272" fmla="*/ 947178 h 973000"/>
              <a:gd name="connsiteX273" fmla="*/ 822107 w 913162"/>
              <a:gd name="connsiteY273" fmla="*/ 966796 h 973000"/>
              <a:gd name="connsiteX274" fmla="*/ 754864 w 913162"/>
              <a:gd name="connsiteY274" fmla="*/ 947178 h 973000"/>
              <a:gd name="connsiteX275" fmla="*/ 774482 w 913162"/>
              <a:gd name="connsiteY275" fmla="*/ 879935 h 973000"/>
              <a:gd name="connsiteX276" fmla="*/ 841724 w 913162"/>
              <a:gd name="connsiteY276" fmla="*/ 899553 h 973000"/>
              <a:gd name="connsiteX277" fmla="*/ 864775 w 913162"/>
              <a:gd name="connsiteY277" fmla="*/ 899553 h 973000"/>
              <a:gd name="connsiteX278" fmla="*/ 864775 w 913162"/>
              <a:gd name="connsiteY278" fmla="*/ 690003 h 973000"/>
              <a:gd name="connsiteX279" fmla="*/ 533400 w 913162"/>
              <a:gd name="connsiteY279" fmla="*/ 690003 h 973000"/>
              <a:gd name="connsiteX280" fmla="*/ 533400 w 913162"/>
              <a:gd name="connsiteY280" fmla="*/ 899553 h 973000"/>
              <a:gd name="connsiteX281" fmla="*/ 602075 w 913162"/>
              <a:gd name="connsiteY281" fmla="*/ 899553 h 973000"/>
              <a:gd name="connsiteX282" fmla="*/ 621802 w 913162"/>
              <a:gd name="connsiteY282" fmla="*/ 879827 h 973000"/>
              <a:gd name="connsiteX283" fmla="*/ 689153 w 913162"/>
              <a:gd name="connsiteY283" fmla="*/ 899553 h 973000"/>
              <a:gd name="connsiteX284" fmla="*/ 669427 w 913162"/>
              <a:gd name="connsiteY284" fmla="*/ 966905 h 973000"/>
              <a:gd name="connsiteX285" fmla="*/ 602075 w 913162"/>
              <a:gd name="connsiteY285" fmla="*/ 947178 h 973000"/>
              <a:gd name="connsiteX286" fmla="*/ 509588 w 913162"/>
              <a:gd name="connsiteY286" fmla="*/ 947178 h 973000"/>
              <a:gd name="connsiteX287" fmla="*/ 485775 w 913162"/>
              <a:gd name="connsiteY287" fmla="*/ 923366 h 973000"/>
              <a:gd name="connsiteX288" fmla="*/ 485775 w 913162"/>
              <a:gd name="connsiteY288" fmla="*/ 23825 h 973000"/>
              <a:gd name="connsiteX289" fmla="*/ 485775 w 913162"/>
              <a:gd name="connsiteY289" fmla="*/ 23729 h 973000"/>
              <a:gd name="connsiteX290" fmla="*/ 509683 w 913162"/>
              <a:gd name="connsiteY290" fmla="*/ 12 h 973000"/>
              <a:gd name="connsiteX291" fmla="*/ 888587 w 913162"/>
              <a:gd name="connsiteY291" fmla="*/ 12 h 973000"/>
              <a:gd name="connsiteX292" fmla="*/ 889362 w 913162"/>
              <a:gd name="connsiteY292" fmla="*/ 0 h 97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13162" h="973000">
                <a:moveTo>
                  <a:pt x="116586" y="723913"/>
                </a:moveTo>
                <a:lnTo>
                  <a:pt x="309943" y="723913"/>
                </a:lnTo>
                <a:cubicBezTo>
                  <a:pt x="321201" y="723913"/>
                  <a:pt x="330327" y="733039"/>
                  <a:pt x="330327" y="744296"/>
                </a:cubicBezTo>
                <a:cubicBezTo>
                  <a:pt x="330327" y="755554"/>
                  <a:pt x="321201" y="764680"/>
                  <a:pt x="309943" y="764680"/>
                </a:cubicBezTo>
                <a:lnTo>
                  <a:pt x="116586" y="764680"/>
                </a:lnTo>
                <a:cubicBezTo>
                  <a:pt x="105328" y="764680"/>
                  <a:pt x="96202" y="755554"/>
                  <a:pt x="96202" y="744296"/>
                </a:cubicBezTo>
                <a:cubicBezTo>
                  <a:pt x="96202" y="733039"/>
                  <a:pt x="105328" y="723913"/>
                  <a:pt x="116586" y="723913"/>
                </a:cubicBezTo>
                <a:close/>
                <a:moveTo>
                  <a:pt x="604265" y="723912"/>
                </a:moveTo>
                <a:lnTo>
                  <a:pt x="797623" y="723912"/>
                </a:lnTo>
                <a:cubicBezTo>
                  <a:pt x="808881" y="723860"/>
                  <a:pt x="818049" y="732943"/>
                  <a:pt x="818102" y="744200"/>
                </a:cubicBezTo>
                <a:cubicBezTo>
                  <a:pt x="818102" y="744264"/>
                  <a:pt x="818102" y="744328"/>
                  <a:pt x="818102" y="744391"/>
                </a:cubicBezTo>
                <a:cubicBezTo>
                  <a:pt x="818049" y="755649"/>
                  <a:pt x="808880" y="764732"/>
                  <a:pt x="797623" y="764679"/>
                </a:cubicBezTo>
                <a:lnTo>
                  <a:pt x="604265" y="764679"/>
                </a:lnTo>
                <a:cubicBezTo>
                  <a:pt x="593008" y="764679"/>
                  <a:pt x="583882" y="755553"/>
                  <a:pt x="583882" y="744296"/>
                </a:cubicBezTo>
                <a:cubicBezTo>
                  <a:pt x="583882" y="733038"/>
                  <a:pt x="593008" y="723912"/>
                  <a:pt x="604265" y="723912"/>
                </a:cubicBezTo>
                <a:close/>
                <a:moveTo>
                  <a:pt x="47625" y="690004"/>
                </a:moveTo>
                <a:lnTo>
                  <a:pt x="47625" y="899554"/>
                </a:lnTo>
                <a:lnTo>
                  <a:pt x="378905" y="899554"/>
                </a:lnTo>
                <a:lnTo>
                  <a:pt x="378905" y="690004"/>
                </a:lnTo>
                <a:close/>
                <a:moveTo>
                  <a:pt x="607409" y="618376"/>
                </a:moveTo>
                <a:lnTo>
                  <a:pt x="607409" y="635425"/>
                </a:lnTo>
                <a:cubicBezTo>
                  <a:pt x="608676" y="635539"/>
                  <a:pt x="609951" y="635539"/>
                  <a:pt x="611219" y="635425"/>
                </a:cubicBezTo>
                <a:lnTo>
                  <a:pt x="786860" y="635425"/>
                </a:lnTo>
                <a:cubicBezTo>
                  <a:pt x="788096" y="635535"/>
                  <a:pt x="789339" y="635535"/>
                  <a:pt x="790575" y="635425"/>
                </a:cubicBezTo>
                <a:lnTo>
                  <a:pt x="790860" y="618376"/>
                </a:lnTo>
                <a:cubicBezTo>
                  <a:pt x="789623" y="618314"/>
                  <a:pt x="788383" y="618314"/>
                  <a:pt x="787146" y="618376"/>
                </a:cubicBezTo>
                <a:lnTo>
                  <a:pt x="611219" y="618376"/>
                </a:lnTo>
                <a:cubicBezTo>
                  <a:pt x="609790" y="618376"/>
                  <a:pt x="608457" y="618376"/>
                  <a:pt x="607409" y="618376"/>
                </a:cubicBezTo>
                <a:close/>
                <a:moveTo>
                  <a:pt x="123825" y="618376"/>
                </a:moveTo>
                <a:lnTo>
                  <a:pt x="123444" y="635425"/>
                </a:lnTo>
                <a:lnTo>
                  <a:pt x="127254" y="635425"/>
                </a:lnTo>
                <a:lnTo>
                  <a:pt x="303181" y="635425"/>
                </a:lnTo>
                <a:cubicBezTo>
                  <a:pt x="304417" y="635535"/>
                  <a:pt x="305660" y="635535"/>
                  <a:pt x="306896" y="635425"/>
                </a:cubicBezTo>
                <a:lnTo>
                  <a:pt x="306896" y="618376"/>
                </a:lnTo>
                <a:cubicBezTo>
                  <a:pt x="305658" y="618314"/>
                  <a:pt x="304418" y="618314"/>
                  <a:pt x="303181" y="618376"/>
                </a:cubicBezTo>
                <a:lnTo>
                  <a:pt x="127635" y="618376"/>
                </a:lnTo>
                <a:cubicBezTo>
                  <a:pt x="126366" y="618310"/>
                  <a:pt x="125094" y="618310"/>
                  <a:pt x="123825" y="618376"/>
                </a:cubicBezTo>
                <a:close/>
                <a:moveTo>
                  <a:pt x="611219" y="589515"/>
                </a:moveTo>
                <a:lnTo>
                  <a:pt x="787146" y="589515"/>
                </a:lnTo>
                <a:cubicBezTo>
                  <a:pt x="806196" y="589515"/>
                  <a:pt x="819150" y="598849"/>
                  <a:pt x="819435" y="612089"/>
                </a:cubicBezTo>
                <a:lnTo>
                  <a:pt x="819435" y="641807"/>
                </a:lnTo>
                <a:cubicBezTo>
                  <a:pt x="819435" y="654761"/>
                  <a:pt x="806196" y="664286"/>
                  <a:pt x="787146" y="664286"/>
                </a:cubicBezTo>
                <a:lnTo>
                  <a:pt x="611219" y="664286"/>
                </a:lnTo>
                <a:cubicBezTo>
                  <a:pt x="592169" y="664286"/>
                  <a:pt x="578834" y="655047"/>
                  <a:pt x="578834" y="641807"/>
                </a:cubicBezTo>
                <a:lnTo>
                  <a:pt x="578834" y="612089"/>
                </a:lnTo>
                <a:cubicBezTo>
                  <a:pt x="578834" y="599040"/>
                  <a:pt x="592169" y="589515"/>
                  <a:pt x="611219" y="589515"/>
                </a:cubicBezTo>
                <a:close/>
                <a:moveTo>
                  <a:pt x="127254" y="589515"/>
                </a:moveTo>
                <a:lnTo>
                  <a:pt x="303181" y="589515"/>
                </a:lnTo>
                <a:cubicBezTo>
                  <a:pt x="322231" y="589515"/>
                  <a:pt x="335471" y="598849"/>
                  <a:pt x="335471" y="612089"/>
                </a:cubicBezTo>
                <a:lnTo>
                  <a:pt x="335471" y="641807"/>
                </a:lnTo>
                <a:cubicBezTo>
                  <a:pt x="335471" y="654761"/>
                  <a:pt x="322231" y="664286"/>
                  <a:pt x="303181" y="664286"/>
                </a:cubicBezTo>
                <a:lnTo>
                  <a:pt x="127254" y="664286"/>
                </a:lnTo>
                <a:cubicBezTo>
                  <a:pt x="108204" y="664286"/>
                  <a:pt x="95250" y="655047"/>
                  <a:pt x="94869" y="641807"/>
                </a:cubicBezTo>
                <a:lnTo>
                  <a:pt x="94869" y="612089"/>
                </a:lnTo>
                <a:cubicBezTo>
                  <a:pt x="94869" y="599040"/>
                  <a:pt x="108204" y="589515"/>
                  <a:pt x="127254" y="589515"/>
                </a:cubicBezTo>
                <a:close/>
                <a:moveTo>
                  <a:pt x="607409" y="529603"/>
                </a:moveTo>
                <a:lnTo>
                  <a:pt x="607409" y="546652"/>
                </a:lnTo>
                <a:cubicBezTo>
                  <a:pt x="608676" y="546766"/>
                  <a:pt x="609951" y="546766"/>
                  <a:pt x="611219" y="546652"/>
                </a:cubicBezTo>
                <a:lnTo>
                  <a:pt x="786860" y="546652"/>
                </a:lnTo>
                <a:cubicBezTo>
                  <a:pt x="788096" y="546762"/>
                  <a:pt x="789339" y="546762"/>
                  <a:pt x="790575" y="546652"/>
                </a:cubicBezTo>
                <a:lnTo>
                  <a:pt x="790860" y="529603"/>
                </a:lnTo>
                <a:cubicBezTo>
                  <a:pt x="789625" y="529493"/>
                  <a:pt x="788382" y="529493"/>
                  <a:pt x="787146" y="529603"/>
                </a:cubicBezTo>
                <a:lnTo>
                  <a:pt x="611219" y="529603"/>
                </a:lnTo>
                <a:cubicBezTo>
                  <a:pt x="609951" y="529494"/>
                  <a:pt x="608677" y="529494"/>
                  <a:pt x="607409" y="529603"/>
                </a:cubicBezTo>
                <a:close/>
                <a:moveTo>
                  <a:pt x="123825" y="529603"/>
                </a:moveTo>
                <a:lnTo>
                  <a:pt x="123444" y="546652"/>
                </a:lnTo>
                <a:cubicBezTo>
                  <a:pt x="124711" y="546766"/>
                  <a:pt x="125987" y="546766"/>
                  <a:pt x="127254" y="546652"/>
                </a:cubicBezTo>
                <a:lnTo>
                  <a:pt x="303181" y="546652"/>
                </a:lnTo>
                <a:cubicBezTo>
                  <a:pt x="304417" y="546762"/>
                  <a:pt x="305660" y="546762"/>
                  <a:pt x="306896" y="546652"/>
                </a:cubicBezTo>
                <a:lnTo>
                  <a:pt x="306896" y="529603"/>
                </a:lnTo>
                <a:cubicBezTo>
                  <a:pt x="305660" y="529493"/>
                  <a:pt x="304417" y="529493"/>
                  <a:pt x="303181" y="529603"/>
                </a:cubicBezTo>
                <a:lnTo>
                  <a:pt x="127635" y="529603"/>
                </a:lnTo>
                <a:cubicBezTo>
                  <a:pt x="126368" y="529490"/>
                  <a:pt x="125092" y="529490"/>
                  <a:pt x="123825" y="529603"/>
                </a:cubicBezTo>
                <a:close/>
                <a:moveTo>
                  <a:pt x="611219" y="500742"/>
                </a:moveTo>
                <a:lnTo>
                  <a:pt x="787146" y="500742"/>
                </a:lnTo>
                <a:cubicBezTo>
                  <a:pt x="806196" y="500742"/>
                  <a:pt x="819150" y="509981"/>
                  <a:pt x="819435" y="523221"/>
                </a:cubicBezTo>
                <a:lnTo>
                  <a:pt x="819435" y="553034"/>
                </a:lnTo>
                <a:cubicBezTo>
                  <a:pt x="819435" y="565988"/>
                  <a:pt x="806196" y="575513"/>
                  <a:pt x="787146" y="575513"/>
                </a:cubicBezTo>
                <a:lnTo>
                  <a:pt x="611219" y="575513"/>
                </a:lnTo>
                <a:cubicBezTo>
                  <a:pt x="592169" y="575513"/>
                  <a:pt x="578834" y="566274"/>
                  <a:pt x="578834" y="553034"/>
                </a:cubicBezTo>
                <a:lnTo>
                  <a:pt x="578834" y="523221"/>
                </a:lnTo>
                <a:cubicBezTo>
                  <a:pt x="578834" y="510267"/>
                  <a:pt x="592169" y="500742"/>
                  <a:pt x="611219" y="500742"/>
                </a:cubicBezTo>
                <a:close/>
                <a:moveTo>
                  <a:pt x="127254" y="500742"/>
                </a:moveTo>
                <a:lnTo>
                  <a:pt x="303181" y="500742"/>
                </a:lnTo>
                <a:cubicBezTo>
                  <a:pt x="322231" y="500742"/>
                  <a:pt x="335471" y="509981"/>
                  <a:pt x="335471" y="523221"/>
                </a:cubicBezTo>
                <a:lnTo>
                  <a:pt x="335471" y="553034"/>
                </a:lnTo>
                <a:cubicBezTo>
                  <a:pt x="335471" y="565988"/>
                  <a:pt x="322231" y="575513"/>
                  <a:pt x="303181" y="575513"/>
                </a:cubicBezTo>
                <a:lnTo>
                  <a:pt x="127254" y="575513"/>
                </a:lnTo>
                <a:cubicBezTo>
                  <a:pt x="108204" y="575513"/>
                  <a:pt x="95250" y="566274"/>
                  <a:pt x="94869" y="553034"/>
                </a:cubicBezTo>
                <a:lnTo>
                  <a:pt x="94869" y="523221"/>
                </a:lnTo>
                <a:cubicBezTo>
                  <a:pt x="94869" y="510267"/>
                  <a:pt x="108204" y="500742"/>
                  <a:pt x="127254" y="500742"/>
                </a:cubicBezTo>
                <a:close/>
                <a:moveTo>
                  <a:pt x="47625" y="483216"/>
                </a:moveTo>
                <a:lnTo>
                  <a:pt x="47625" y="680860"/>
                </a:lnTo>
                <a:lnTo>
                  <a:pt x="378905" y="680860"/>
                </a:lnTo>
                <a:lnTo>
                  <a:pt x="378905" y="483216"/>
                </a:lnTo>
                <a:close/>
                <a:moveTo>
                  <a:pt x="533400" y="483215"/>
                </a:moveTo>
                <a:lnTo>
                  <a:pt x="533400" y="680859"/>
                </a:lnTo>
                <a:lnTo>
                  <a:pt x="864775" y="680859"/>
                </a:lnTo>
                <a:lnTo>
                  <a:pt x="864775" y="483215"/>
                </a:lnTo>
                <a:close/>
                <a:moveTo>
                  <a:pt x="607409" y="413303"/>
                </a:moveTo>
                <a:lnTo>
                  <a:pt x="607409" y="430352"/>
                </a:lnTo>
                <a:cubicBezTo>
                  <a:pt x="608676" y="430466"/>
                  <a:pt x="609951" y="430466"/>
                  <a:pt x="611219" y="430352"/>
                </a:cubicBezTo>
                <a:lnTo>
                  <a:pt x="787146" y="430352"/>
                </a:lnTo>
                <a:cubicBezTo>
                  <a:pt x="788382" y="430462"/>
                  <a:pt x="789625" y="430462"/>
                  <a:pt x="790860" y="430352"/>
                </a:cubicBezTo>
                <a:lnTo>
                  <a:pt x="790860" y="413303"/>
                </a:lnTo>
                <a:cubicBezTo>
                  <a:pt x="789625" y="413193"/>
                  <a:pt x="788382" y="413193"/>
                  <a:pt x="787146" y="413303"/>
                </a:cubicBezTo>
                <a:lnTo>
                  <a:pt x="611219" y="413303"/>
                </a:lnTo>
                <a:cubicBezTo>
                  <a:pt x="609951" y="413194"/>
                  <a:pt x="608677" y="413194"/>
                  <a:pt x="607409" y="413303"/>
                </a:cubicBezTo>
                <a:close/>
                <a:moveTo>
                  <a:pt x="123444" y="413303"/>
                </a:moveTo>
                <a:lnTo>
                  <a:pt x="123444" y="430352"/>
                </a:lnTo>
                <a:cubicBezTo>
                  <a:pt x="124711" y="430466"/>
                  <a:pt x="125987" y="430466"/>
                  <a:pt x="127254" y="430352"/>
                </a:cubicBezTo>
                <a:lnTo>
                  <a:pt x="303181" y="430352"/>
                </a:lnTo>
                <a:cubicBezTo>
                  <a:pt x="304417" y="430462"/>
                  <a:pt x="305660" y="430462"/>
                  <a:pt x="306896" y="430352"/>
                </a:cubicBezTo>
                <a:lnTo>
                  <a:pt x="306896" y="413303"/>
                </a:lnTo>
                <a:cubicBezTo>
                  <a:pt x="305660" y="413193"/>
                  <a:pt x="304417" y="413193"/>
                  <a:pt x="303181" y="413303"/>
                </a:cubicBezTo>
                <a:lnTo>
                  <a:pt x="127254" y="413303"/>
                </a:lnTo>
                <a:cubicBezTo>
                  <a:pt x="125987" y="413190"/>
                  <a:pt x="124711" y="413190"/>
                  <a:pt x="123444" y="413303"/>
                </a:cubicBezTo>
                <a:close/>
                <a:moveTo>
                  <a:pt x="611219" y="384442"/>
                </a:moveTo>
                <a:lnTo>
                  <a:pt x="787146" y="384442"/>
                </a:lnTo>
                <a:cubicBezTo>
                  <a:pt x="806196" y="384442"/>
                  <a:pt x="819435" y="393681"/>
                  <a:pt x="819435" y="406921"/>
                </a:cubicBezTo>
                <a:lnTo>
                  <a:pt x="819435" y="436734"/>
                </a:lnTo>
                <a:cubicBezTo>
                  <a:pt x="819435" y="449688"/>
                  <a:pt x="806196" y="459213"/>
                  <a:pt x="787146" y="459213"/>
                </a:cubicBezTo>
                <a:lnTo>
                  <a:pt x="611219" y="459213"/>
                </a:lnTo>
                <a:cubicBezTo>
                  <a:pt x="592169" y="459213"/>
                  <a:pt x="578834" y="449974"/>
                  <a:pt x="578834" y="436734"/>
                </a:cubicBezTo>
                <a:lnTo>
                  <a:pt x="578834" y="406921"/>
                </a:lnTo>
                <a:cubicBezTo>
                  <a:pt x="578834" y="393967"/>
                  <a:pt x="592169" y="384442"/>
                  <a:pt x="611219" y="384442"/>
                </a:cubicBezTo>
                <a:close/>
                <a:moveTo>
                  <a:pt x="127254" y="384442"/>
                </a:moveTo>
                <a:lnTo>
                  <a:pt x="303181" y="384442"/>
                </a:lnTo>
                <a:cubicBezTo>
                  <a:pt x="322231" y="384442"/>
                  <a:pt x="335471" y="393681"/>
                  <a:pt x="335471" y="406921"/>
                </a:cubicBezTo>
                <a:lnTo>
                  <a:pt x="335471" y="436734"/>
                </a:lnTo>
                <a:cubicBezTo>
                  <a:pt x="335471" y="449688"/>
                  <a:pt x="322231" y="459213"/>
                  <a:pt x="303181" y="459213"/>
                </a:cubicBezTo>
                <a:lnTo>
                  <a:pt x="127254" y="459213"/>
                </a:lnTo>
                <a:cubicBezTo>
                  <a:pt x="108204" y="459213"/>
                  <a:pt x="94869" y="449974"/>
                  <a:pt x="94869" y="436734"/>
                </a:cubicBezTo>
                <a:lnTo>
                  <a:pt x="94869" y="406921"/>
                </a:lnTo>
                <a:cubicBezTo>
                  <a:pt x="94869" y="393967"/>
                  <a:pt x="108204" y="384442"/>
                  <a:pt x="127254" y="384442"/>
                </a:cubicBezTo>
                <a:close/>
                <a:moveTo>
                  <a:pt x="607409" y="324435"/>
                </a:moveTo>
                <a:lnTo>
                  <a:pt x="607409" y="341484"/>
                </a:lnTo>
                <a:cubicBezTo>
                  <a:pt x="608676" y="341597"/>
                  <a:pt x="609951" y="341597"/>
                  <a:pt x="611219" y="341484"/>
                </a:cubicBezTo>
                <a:lnTo>
                  <a:pt x="787146" y="341484"/>
                </a:lnTo>
                <a:cubicBezTo>
                  <a:pt x="788382" y="341594"/>
                  <a:pt x="789625" y="341594"/>
                  <a:pt x="790860" y="341484"/>
                </a:cubicBezTo>
                <a:lnTo>
                  <a:pt x="790860" y="324435"/>
                </a:lnTo>
                <a:cubicBezTo>
                  <a:pt x="789623" y="324372"/>
                  <a:pt x="788383" y="324372"/>
                  <a:pt x="787146" y="324435"/>
                </a:cubicBezTo>
                <a:lnTo>
                  <a:pt x="611219" y="324435"/>
                </a:lnTo>
                <a:cubicBezTo>
                  <a:pt x="609790" y="324435"/>
                  <a:pt x="608457" y="324435"/>
                  <a:pt x="607409" y="324435"/>
                </a:cubicBezTo>
                <a:close/>
                <a:moveTo>
                  <a:pt x="123444" y="324435"/>
                </a:moveTo>
                <a:lnTo>
                  <a:pt x="123444" y="341198"/>
                </a:lnTo>
                <a:cubicBezTo>
                  <a:pt x="124711" y="341312"/>
                  <a:pt x="125987" y="341312"/>
                  <a:pt x="127254" y="341198"/>
                </a:cubicBezTo>
                <a:lnTo>
                  <a:pt x="303181" y="341198"/>
                </a:lnTo>
                <a:cubicBezTo>
                  <a:pt x="304417" y="341308"/>
                  <a:pt x="305660" y="341308"/>
                  <a:pt x="306896" y="341198"/>
                </a:cubicBezTo>
                <a:lnTo>
                  <a:pt x="306896" y="324435"/>
                </a:lnTo>
                <a:cubicBezTo>
                  <a:pt x="305658" y="324372"/>
                  <a:pt x="304418" y="324372"/>
                  <a:pt x="303181" y="324435"/>
                </a:cubicBezTo>
                <a:lnTo>
                  <a:pt x="127254" y="324435"/>
                </a:lnTo>
                <a:cubicBezTo>
                  <a:pt x="125985" y="324369"/>
                  <a:pt x="124713" y="324369"/>
                  <a:pt x="123444" y="324435"/>
                </a:cubicBezTo>
                <a:close/>
                <a:moveTo>
                  <a:pt x="611219" y="295288"/>
                </a:moveTo>
                <a:lnTo>
                  <a:pt x="787146" y="295288"/>
                </a:lnTo>
                <a:cubicBezTo>
                  <a:pt x="806196" y="295288"/>
                  <a:pt x="819150" y="304813"/>
                  <a:pt x="819435" y="318148"/>
                </a:cubicBezTo>
                <a:lnTo>
                  <a:pt x="819435" y="347866"/>
                </a:lnTo>
                <a:cubicBezTo>
                  <a:pt x="819435" y="360820"/>
                  <a:pt x="806196" y="370345"/>
                  <a:pt x="787146" y="370345"/>
                </a:cubicBezTo>
                <a:lnTo>
                  <a:pt x="611219" y="370345"/>
                </a:lnTo>
                <a:cubicBezTo>
                  <a:pt x="592169" y="370345"/>
                  <a:pt x="578834" y="361106"/>
                  <a:pt x="578834" y="347580"/>
                </a:cubicBezTo>
                <a:lnTo>
                  <a:pt x="578834" y="317862"/>
                </a:lnTo>
                <a:cubicBezTo>
                  <a:pt x="578834" y="304813"/>
                  <a:pt x="592169" y="295288"/>
                  <a:pt x="611219" y="295288"/>
                </a:cubicBezTo>
                <a:close/>
                <a:moveTo>
                  <a:pt x="127254" y="295288"/>
                </a:moveTo>
                <a:lnTo>
                  <a:pt x="303181" y="295288"/>
                </a:lnTo>
                <a:cubicBezTo>
                  <a:pt x="322231" y="295288"/>
                  <a:pt x="335471" y="304813"/>
                  <a:pt x="335471" y="318148"/>
                </a:cubicBezTo>
                <a:lnTo>
                  <a:pt x="335471" y="347580"/>
                </a:lnTo>
                <a:cubicBezTo>
                  <a:pt x="335471" y="360534"/>
                  <a:pt x="322231" y="370059"/>
                  <a:pt x="303181" y="370059"/>
                </a:cubicBezTo>
                <a:lnTo>
                  <a:pt x="127254" y="370059"/>
                </a:lnTo>
                <a:cubicBezTo>
                  <a:pt x="108204" y="370059"/>
                  <a:pt x="94869" y="360820"/>
                  <a:pt x="94869" y="347580"/>
                </a:cubicBezTo>
                <a:lnTo>
                  <a:pt x="94869" y="317862"/>
                </a:lnTo>
                <a:cubicBezTo>
                  <a:pt x="94869" y="304813"/>
                  <a:pt x="108204" y="295288"/>
                  <a:pt x="127254" y="295288"/>
                </a:cubicBezTo>
                <a:close/>
                <a:moveTo>
                  <a:pt x="47625" y="276238"/>
                </a:moveTo>
                <a:lnTo>
                  <a:pt x="47625" y="473691"/>
                </a:lnTo>
                <a:lnTo>
                  <a:pt x="378905" y="473691"/>
                </a:lnTo>
                <a:lnTo>
                  <a:pt x="378905" y="276238"/>
                </a:lnTo>
                <a:close/>
                <a:moveTo>
                  <a:pt x="533400" y="276237"/>
                </a:moveTo>
                <a:lnTo>
                  <a:pt x="533400" y="473690"/>
                </a:lnTo>
                <a:lnTo>
                  <a:pt x="864775" y="473690"/>
                </a:lnTo>
                <a:lnTo>
                  <a:pt x="864775" y="276237"/>
                </a:lnTo>
                <a:close/>
                <a:moveTo>
                  <a:pt x="607409" y="197466"/>
                </a:moveTo>
                <a:lnTo>
                  <a:pt x="607409" y="214515"/>
                </a:lnTo>
                <a:cubicBezTo>
                  <a:pt x="608457" y="214515"/>
                  <a:pt x="609790" y="214515"/>
                  <a:pt x="611219" y="214515"/>
                </a:cubicBezTo>
                <a:lnTo>
                  <a:pt x="787146" y="214515"/>
                </a:lnTo>
                <a:cubicBezTo>
                  <a:pt x="788383" y="214578"/>
                  <a:pt x="789623" y="214578"/>
                  <a:pt x="790860" y="214515"/>
                </a:cubicBezTo>
                <a:lnTo>
                  <a:pt x="790860" y="197466"/>
                </a:lnTo>
                <a:cubicBezTo>
                  <a:pt x="789625" y="197356"/>
                  <a:pt x="788382" y="197356"/>
                  <a:pt x="787146" y="197466"/>
                </a:cubicBezTo>
                <a:lnTo>
                  <a:pt x="611219" y="197466"/>
                </a:lnTo>
                <a:cubicBezTo>
                  <a:pt x="609951" y="197357"/>
                  <a:pt x="608677" y="197357"/>
                  <a:pt x="607409" y="197466"/>
                </a:cubicBezTo>
                <a:close/>
                <a:moveTo>
                  <a:pt x="123825" y="197466"/>
                </a:moveTo>
                <a:lnTo>
                  <a:pt x="123444" y="214515"/>
                </a:lnTo>
                <a:cubicBezTo>
                  <a:pt x="124713" y="214581"/>
                  <a:pt x="125985" y="214581"/>
                  <a:pt x="127254" y="214515"/>
                </a:cubicBezTo>
                <a:lnTo>
                  <a:pt x="303181" y="214515"/>
                </a:lnTo>
                <a:cubicBezTo>
                  <a:pt x="304418" y="214578"/>
                  <a:pt x="305658" y="214578"/>
                  <a:pt x="306896" y="214515"/>
                </a:cubicBezTo>
                <a:lnTo>
                  <a:pt x="306896" y="197466"/>
                </a:lnTo>
                <a:cubicBezTo>
                  <a:pt x="305660" y="197356"/>
                  <a:pt x="304417" y="197356"/>
                  <a:pt x="303181" y="197466"/>
                </a:cubicBezTo>
                <a:lnTo>
                  <a:pt x="127635" y="197466"/>
                </a:lnTo>
                <a:cubicBezTo>
                  <a:pt x="126368" y="197353"/>
                  <a:pt x="125092" y="197353"/>
                  <a:pt x="123825" y="197466"/>
                </a:cubicBezTo>
                <a:close/>
                <a:moveTo>
                  <a:pt x="611219" y="168605"/>
                </a:moveTo>
                <a:lnTo>
                  <a:pt x="787146" y="168605"/>
                </a:lnTo>
                <a:cubicBezTo>
                  <a:pt x="806196" y="168605"/>
                  <a:pt x="819435" y="177844"/>
                  <a:pt x="819435" y="191084"/>
                </a:cubicBezTo>
                <a:lnTo>
                  <a:pt x="819435" y="220897"/>
                </a:lnTo>
                <a:cubicBezTo>
                  <a:pt x="819435" y="233851"/>
                  <a:pt x="806196" y="243376"/>
                  <a:pt x="787146" y="243376"/>
                </a:cubicBezTo>
                <a:lnTo>
                  <a:pt x="611219" y="243376"/>
                </a:lnTo>
                <a:cubicBezTo>
                  <a:pt x="592169" y="243376"/>
                  <a:pt x="578834" y="234137"/>
                  <a:pt x="578834" y="220897"/>
                </a:cubicBezTo>
                <a:lnTo>
                  <a:pt x="578834" y="191084"/>
                </a:lnTo>
                <a:cubicBezTo>
                  <a:pt x="578834" y="178130"/>
                  <a:pt x="592169" y="168605"/>
                  <a:pt x="611219" y="168605"/>
                </a:cubicBezTo>
                <a:close/>
                <a:moveTo>
                  <a:pt x="127254" y="168605"/>
                </a:moveTo>
                <a:lnTo>
                  <a:pt x="303181" y="168605"/>
                </a:lnTo>
                <a:cubicBezTo>
                  <a:pt x="322231" y="168605"/>
                  <a:pt x="335471" y="177844"/>
                  <a:pt x="335471" y="191084"/>
                </a:cubicBezTo>
                <a:lnTo>
                  <a:pt x="335471" y="220897"/>
                </a:lnTo>
                <a:cubicBezTo>
                  <a:pt x="335471" y="233851"/>
                  <a:pt x="322231" y="243376"/>
                  <a:pt x="303181" y="243376"/>
                </a:cubicBezTo>
                <a:lnTo>
                  <a:pt x="127254" y="243376"/>
                </a:lnTo>
                <a:cubicBezTo>
                  <a:pt x="108204" y="243376"/>
                  <a:pt x="95250" y="234137"/>
                  <a:pt x="94869" y="220897"/>
                </a:cubicBezTo>
                <a:lnTo>
                  <a:pt x="94869" y="191084"/>
                </a:lnTo>
                <a:cubicBezTo>
                  <a:pt x="94869" y="178130"/>
                  <a:pt x="108204" y="168605"/>
                  <a:pt x="127254" y="168605"/>
                </a:cubicBezTo>
                <a:close/>
                <a:moveTo>
                  <a:pt x="607409" y="108598"/>
                </a:moveTo>
                <a:lnTo>
                  <a:pt x="607409" y="125647"/>
                </a:lnTo>
                <a:cubicBezTo>
                  <a:pt x="608676" y="125761"/>
                  <a:pt x="609951" y="125761"/>
                  <a:pt x="611219" y="125647"/>
                </a:cubicBezTo>
                <a:lnTo>
                  <a:pt x="787146" y="125647"/>
                </a:lnTo>
                <a:cubicBezTo>
                  <a:pt x="788382" y="125757"/>
                  <a:pt x="789625" y="125757"/>
                  <a:pt x="790860" y="125647"/>
                </a:cubicBezTo>
                <a:lnTo>
                  <a:pt x="790860" y="108598"/>
                </a:lnTo>
                <a:cubicBezTo>
                  <a:pt x="789625" y="108488"/>
                  <a:pt x="788382" y="108488"/>
                  <a:pt x="787146" y="108598"/>
                </a:cubicBezTo>
                <a:lnTo>
                  <a:pt x="611219" y="108598"/>
                </a:lnTo>
                <a:cubicBezTo>
                  <a:pt x="609952" y="108485"/>
                  <a:pt x="608676" y="108485"/>
                  <a:pt x="607409" y="108598"/>
                </a:cubicBezTo>
                <a:close/>
                <a:moveTo>
                  <a:pt x="123825" y="108598"/>
                </a:moveTo>
                <a:lnTo>
                  <a:pt x="123444" y="125647"/>
                </a:lnTo>
                <a:cubicBezTo>
                  <a:pt x="124711" y="125761"/>
                  <a:pt x="125987" y="125761"/>
                  <a:pt x="127254" y="125647"/>
                </a:cubicBezTo>
                <a:lnTo>
                  <a:pt x="303181" y="125647"/>
                </a:lnTo>
                <a:cubicBezTo>
                  <a:pt x="304417" y="125757"/>
                  <a:pt x="305660" y="125757"/>
                  <a:pt x="306896" y="125647"/>
                </a:cubicBezTo>
                <a:lnTo>
                  <a:pt x="306896" y="108598"/>
                </a:lnTo>
                <a:cubicBezTo>
                  <a:pt x="305660" y="108488"/>
                  <a:pt x="304417" y="108488"/>
                  <a:pt x="303181" y="108598"/>
                </a:cubicBezTo>
                <a:lnTo>
                  <a:pt x="127635" y="108598"/>
                </a:lnTo>
                <a:cubicBezTo>
                  <a:pt x="126368" y="108485"/>
                  <a:pt x="125092" y="108485"/>
                  <a:pt x="123825" y="108598"/>
                </a:cubicBezTo>
                <a:close/>
                <a:moveTo>
                  <a:pt x="611219" y="79737"/>
                </a:moveTo>
                <a:lnTo>
                  <a:pt x="787146" y="79737"/>
                </a:lnTo>
                <a:cubicBezTo>
                  <a:pt x="806196" y="79737"/>
                  <a:pt x="819435" y="88976"/>
                  <a:pt x="819435" y="102216"/>
                </a:cubicBezTo>
                <a:lnTo>
                  <a:pt x="819435" y="132029"/>
                </a:lnTo>
                <a:cubicBezTo>
                  <a:pt x="819435" y="144983"/>
                  <a:pt x="806196" y="154508"/>
                  <a:pt x="787146" y="154508"/>
                </a:cubicBezTo>
                <a:lnTo>
                  <a:pt x="611219" y="154508"/>
                </a:lnTo>
                <a:cubicBezTo>
                  <a:pt x="592169" y="154508"/>
                  <a:pt x="578834" y="145269"/>
                  <a:pt x="578834" y="132029"/>
                </a:cubicBezTo>
                <a:lnTo>
                  <a:pt x="578834" y="102216"/>
                </a:lnTo>
                <a:cubicBezTo>
                  <a:pt x="578834" y="89262"/>
                  <a:pt x="592169" y="79737"/>
                  <a:pt x="611219" y="79737"/>
                </a:cubicBezTo>
                <a:close/>
                <a:moveTo>
                  <a:pt x="127254" y="79737"/>
                </a:moveTo>
                <a:lnTo>
                  <a:pt x="303181" y="79737"/>
                </a:lnTo>
                <a:cubicBezTo>
                  <a:pt x="322231" y="79737"/>
                  <a:pt x="335471" y="88976"/>
                  <a:pt x="335471" y="102216"/>
                </a:cubicBezTo>
                <a:lnTo>
                  <a:pt x="335471" y="132029"/>
                </a:lnTo>
                <a:cubicBezTo>
                  <a:pt x="335471" y="144983"/>
                  <a:pt x="322231" y="154508"/>
                  <a:pt x="303181" y="154508"/>
                </a:cubicBezTo>
                <a:lnTo>
                  <a:pt x="127254" y="154508"/>
                </a:lnTo>
                <a:cubicBezTo>
                  <a:pt x="108204" y="154508"/>
                  <a:pt x="95250" y="145269"/>
                  <a:pt x="94869" y="132029"/>
                </a:cubicBezTo>
                <a:lnTo>
                  <a:pt x="94869" y="102216"/>
                </a:lnTo>
                <a:cubicBezTo>
                  <a:pt x="94869" y="89262"/>
                  <a:pt x="108204" y="79737"/>
                  <a:pt x="127254" y="79737"/>
                </a:cubicBezTo>
                <a:close/>
                <a:moveTo>
                  <a:pt x="47625" y="47638"/>
                </a:moveTo>
                <a:lnTo>
                  <a:pt x="47625" y="266713"/>
                </a:lnTo>
                <a:lnTo>
                  <a:pt x="378905" y="266713"/>
                </a:lnTo>
                <a:lnTo>
                  <a:pt x="378905" y="47638"/>
                </a:lnTo>
                <a:close/>
                <a:moveTo>
                  <a:pt x="533400" y="47637"/>
                </a:moveTo>
                <a:lnTo>
                  <a:pt x="533400" y="266712"/>
                </a:lnTo>
                <a:lnTo>
                  <a:pt x="864775" y="266712"/>
                </a:lnTo>
                <a:lnTo>
                  <a:pt x="864775" y="47637"/>
                </a:lnTo>
                <a:close/>
                <a:moveTo>
                  <a:pt x="23813" y="13"/>
                </a:moveTo>
                <a:lnTo>
                  <a:pt x="402717" y="13"/>
                </a:lnTo>
                <a:cubicBezTo>
                  <a:pt x="415868" y="13"/>
                  <a:pt x="426530" y="10674"/>
                  <a:pt x="426530" y="23826"/>
                </a:cubicBezTo>
                <a:lnTo>
                  <a:pt x="426530" y="923367"/>
                </a:lnTo>
                <a:cubicBezTo>
                  <a:pt x="426530" y="936518"/>
                  <a:pt x="415868" y="947179"/>
                  <a:pt x="402717" y="947179"/>
                </a:cubicBezTo>
                <a:lnTo>
                  <a:pt x="23813" y="947179"/>
                </a:lnTo>
                <a:cubicBezTo>
                  <a:pt x="10661" y="947179"/>
                  <a:pt x="0" y="936518"/>
                  <a:pt x="0" y="923367"/>
                </a:cubicBezTo>
                <a:lnTo>
                  <a:pt x="0" y="23826"/>
                </a:lnTo>
                <a:cubicBezTo>
                  <a:pt x="0" y="10674"/>
                  <a:pt x="10661" y="13"/>
                  <a:pt x="23813" y="13"/>
                </a:cubicBezTo>
                <a:close/>
                <a:moveTo>
                  <a:pt x="889362" y="0"/>
                </a:moveTo>
                <a:cubicBezTo>
                  <a:pt x="902513" y="7"/>
                  <a:pt x="913169" y="10673"/>
                  <a:pt x="913162" y="23825"/>
                </a:cubicBezTo>
                <a:lnTo>
                  <a:pt x="913162" y="923366"/>
                </a:lnTo>
                <a:cubicBezTo>
                  <a:pt x="913162" y="936517"/>
                  <a:pt x="902501" y="947178"/>
                  <a:pt x="889349" y="947178"/>
                </a:cubicBezTo>
                <a:lnTo>
                  <a:pt x="841724" y="947178"/>
                </a:lnTo>
                <a:cubicBezTo>
                  <a:pt x="837187" y="955453"/>
                  <a:pt x="830381" y="962259"/>
                  <a:pt x="822107" y="966796"/>
                </a:cubicBezTo>
                <a:cubicBezTo>
                  <a:pt x="798121" y="979947"/>
                  <a:pt x="768015" y="971164"/>
                  <a:pt x="754864" y="947178"/>
                </a:cubicBezTo>
                <a:cubicBezTo>
                  <a:pt x="741713" y="923192"/>
                  <a:pt x="750496" y="893087"/>
                  <a:pt x="774482" y="879935"/>
                </a:cubicBezTo>
                <a:cubicBezTo>
                  <a:pt x="798467" y="866784"/>
                  <a:pt x="828573" y="875567"/>
                  <a:pt x="841724" y="899553"/>
                </a:cubicBezTo>
                <a:lnTo>
                  <a:pt x="864775" y="899553"/>
                </a:lnTo>
                <a:lnTo>
                  <a:pt x="864775" y="690003"/>
                </a:lnTo>
                <a:lnTo>
                  <a:pt x="533400" y="690003"/>
                </a:lnTo>
                <a:lnTo>
                  <a:pt x="533400" y="899553"/>
                </a:lnTo>
                <a:lnTo>
                  <a:pt x="602075" y="899553"/>
                </a:lnTo>
                <a:cubicBezTo>
                  <a:pt x="606629" y="891227"/>
                  <a:pt x="613475" y="884381"/>
                  <a:pt x="621802" y="879827"/>
                </a:cubicBezTo>
                <a:cubicBezTo>
                  <a:pt x="645847" y="866676"/>
                  <a:pt x="676002" y="875507"/>
                  <a:pt x="689153" y="899553"/>
                </a:cubicBezTo>
                <a:cubicBezTo>
                  <a:pt x="702304" y="923599"/>
                  <a:pt x="693472" y="953753"/>
                  <a:pt x="669427" y="966905"/>
                </a:cubicBezTo>
                <a:cubicBezTo>
                  <a:pt x="645381" y="980056"/>
                  <a:pt x="615227" y="971224"/>
                  <a:pt x="602075" y="947178"/>
                </a:cubicBezTo>
                <a:lnTo>
                  <a:pt x="509588" y="947178"/>
                </a:lnTo>
                <a:cubicBezTo>
                  <a:pt x="496436" y="947178"/>
                  <a:pt x="485775" y="936517"/>
                  <a:pt x="485775" y="923366"/>
                </a:cubicBezTo>
                <a:lnTo>
                  <a:pt x="485775" y="23825"/>
                </a:lnTo>
                <a:cubicBezTo>
                  <a:pt x="485775" y="23793"/>
                  <a:pt x="485775" y="23761"/>
                  <a:pt x="485775" y="23729"/>
                </a:cubicBezTo>
                <a:cubicBezTo>
                  <a:pt x="485828" y="10578"/>
                  <a:pt x="496532" y="-40"/>
                  <a:pt x="509683" y="12"/>
                </a:cubicBezTo>
                <a:lnTo>
                  <a:pt x="888587" y="12"/>
                </a:lnTo>
                <a:cubicBezTo>
                  <a:pt x="888845" y="4"/>
                  <a:pt x="889103" y="0"/>
                  <a:pt x="889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4127f4e-2764-4630-8d73-819a6cbcd737">
            <a:extLst>
              <a:ext uri="{FF2B5EF4-FFF2-40B4-BE49-F238E27FC236}">
                <a16:creationId xmlns:a16="http://schemas.microsoft.com/office/drawing/2014/main" id="{177EDE5D-79BD-4DE7-8C6F-E1EDEBBF16DB}"/>
              </a:ext>
            </a:extLst>
          </p:cNvPr>
          <p:cNvSpPr>
            <a:spLocks noChangeAspect="1"/>
          </p:cNvSpPr>
          <p:nvPr/>
        </p:nvSpPr>
        <p:spPr>
          <a:xfrm>
            <a:off x="5860397" y="4305836"/>
            <a:ext cx="487645" cy="1120742"/>
          </a:xfrm>
          <a:custGeom>
            <a:avLst/>
            <a:gdLst>
              <a:gd name="connsiteX0" fmla="*/ 116586 w 571500"/>
              <a:gd name="connsiteY0" fmla="*/ 1126330 h 1313463"/>
              <a:gd name="connsiteX1" fmla="*/ 116205 w 571500"/>
              <a:gd name="connsiteY1" fmla="*/ 1156334 h 1313463"/>
              <a:gd name="connsiteX2" fmla="*/ 457200 w 571500"/>
              <a:gd name="connsiteY2" fmla="*/ 1156334 h 1313463"/>
              <a:gd name="connsiteX3" fmla="*/ 457200 w 571500"/>
              <a:gd name="connsiteY3" fmla="*/ 1126330 h 1313463"/>
              <a:gd name="connsiteX4" fmla="*/ 401670 w 571500"/>
              <a:gd name="connsiteY4" fmla="*/ 1076324 h 1313463"/>
              <a:gd name="connsiteX5" fmla="*/ 401670 w 571500"/>
              <a:gd name="connsiteY5" fmla="*/ 1093183 h 1313463"/>
              <a:gd name="connsiteX6" fmla="*/ 420720 w 571500"/>
              <a:gd name="connsiteY6" fmla="*/ 1093183 h 1313463"/>
              <a:gd name="connsiteX7" fmla="*/ 420720 w 571500"/>
              <a:gd name="connsiteY7" fmla="*/ 1076324 h 1313463"/>
              <a:gd name="connsiteX8" fmla="*/ 246698 w 571500"/>
              <a:gd name="connsiteY8" fmla="*/ 1076324 h 1313463"/>
              <a:gd name="connsiteX9" fmla="*/ 246698 w 571500"/>
              <a:gd name="connsiteY9" fmla="*/ 1092802 h 1313463"/>
              <a:gd name="connsiteX10" fmla="*/ 265748 w 571500"/>
              <a:gd name="connsiteY10" fmla="*/ 1092802 h 1313463"/>
              <a:gd name="connsiteX11" fmla="*/ 265748 w 571500"/>
              <a:gd name="connsiteY11" fmla="*/ 1076324 h 1313463"/>
              <a:gd name="connsiteX12" fmla="*/ 295276 w 571500"/>
              <a:gd name="connsiteY12" fmla="*/ 1069466 h 1313463"/>
              <a:gd name="connsiteX13" fmla="*/ 431388 w 571500"/>
              <a:gd name="connsiteY13" fmla="*/ 1069466 h 1313463"/>
              <a:gd name="connsiteX14" fmla="*/ 431388 w 571500"/>
              <a:gd name="connsiteY14" fmla="*/ 1100518 h 1313463"/>
              <a:gd name="connsiteX15" fmla="*/ 295276 w 571500"/>
              <a:gd name="connsiteY15" fmla="*/ 1100518 h 1313463"/>
              <a:gd name="connsiteX16" fmla="*/ 139542 w 571500"/>
              <a:gd name="connsiteY16" fmla="*/ 1069466 h 1313463"/>
              <a:gd name="connsiteX17" fmla="*/ 276226 w 571500"/>
              <a:gd name="connsiteY17" fmla="*/ 1069466 h 1313463"/>
              <a:gd name="connsiteX18" fmla="*/ 276226 w 571500"/>
              <a:gd name="connsiteY18" fmla="*/ 1100518 h 1313463"/>
              <a:gd name="connsiteX19" fmla="*/ 139542 w 571500"/>
              <a:gd name="connsiteY19" fmla="*/ 1100518 h 1313463"/>
              <a:gd name="connsiteX20" fmla="*/ 401670 w 571500"/>
              <a:gd name="connsiteY20" fmla="*/ 1031367 h 1313463"/>
              <a:gd name="connsiteX21" fmla="*/ 401670 w 571500"/>
              <a:gd name="connsiteY21" fmla="*/ 1047750 h 1313463"/>
              <a:gd name="connsiteX22" fmla="*/ 420720 w 571500"/>
              <a:gd name="connsiteY22" fmla="*/ 1047750 h 1313463"/>
              <a:gd name="connsiteX23" fmla="*/ 420720 w 571500"/>
              <a:gd name="connsiteY23" fmla="*/ 1031367 h 1313463"/>
              <a:gd name="connsiteX24" fmla="*/ 246413 w 571500"/>
              <a:gd name="connsiteY24" fmla="*/ 1031367 h 1313463"/>
              <a:gd name="connsiteX25" fmla="*/ 246413 w 571500"/>
              <a:gd name="connsiteY25" fmla="*/ 1047750 h 1313463"/>
              <a:gd name="connsiteX26" fmla="*/ 265463 w 571500"/>
              <a:gd name="connsiteY26" fmla="*/ 1047750 h 1313463"/>
              <a:gd name="connsiteX27" fmla="*/ 265463 w 571500"/>
              <a:gd name="connsiteY27" fmla="*/ 1031367 h 1313463"/>
              <a:gd name="connsiteX28" fmla="*/ 295276 w 571500"/>
              <a:gd name="connsiteY28" fmla="*/ 1023842 h 1313463"/>
              <a:gd name="connsiteX29" fmla="*/ 431388 w 571500"/>
              <a:gd name="connsiteY29" fmla="*/ 1023842 h 1313463"/>
              <a:gd name="connsiteX30" fmla="*/ 431388 w 571500"/>
              <a:gd name="connsiteY30" fmla="*/ 1054894 h 1313463"/>
              <a:gd name="connsiteX31" fmla="*/ 295276 w 571500"/>
              <a:gd name="connsiteY31" fmla="*/ 1054894 h 1313463"/>
              <a:gd name="connsiteX32" fmla="*/ 139542 w 571500"/>
              <a:gd name="connsiteY32" fmla="*/ 1023842 h 1313463"/>
              <a:gd name="connsiteX33" fmla="*/ 276226 w 571500"/>
              <a:gd name="connsiteY33" fmla="*/ 1023842 h 1313463"/>
              <a:gd name="connsiteX34" fmla="*/ 276226 w 571500"/>
              <a:gd name="connsiteY34" fmla="*/ 1054894 h 1313463"/>
              <a:gd name="connsiteX35" fmla="*/ 139542 w 571500"/>
              <a:gd name="connsiteY35" fmla="*/ 1054894 h 1313463"/>
              <a:gd name="connsiteX36" fmla="*/ 401670 w 571500"/>
              <a:gd name="connsiteY36" fmla="*/ 985551 h 1313463"/>
              <a:gd name="connsiteX37" fmla="*/ 401670 w 571500"/>
              <a:gd name="connsiteY37" fmla="*/ 1001934 h 1313463"/>
              <a:gd name="connsiteX38" fmla="*/ 420720 w 571500"/>
              <a:gd name="connsiteY38" fmla="*/ 1001934 h 1313463"/>
              <a:gd name="connsiteX39" fmla="*/ 420720 w 571500"/>
              <a:gd name="connsiteY39" fmla="*/ 985551 h 1313463"/>
              <a:gd name="connsiteX40" fmla="*/ 246508 w 571500"/>
              <a:gd name="connsiteY40" fmla="*/ 985551 h 1313463"/>
              <a:gd name="connsiteX41" fmla="*/ 246508 w 571500"/>
              <a:gd name="connsiteY41" fmla="*/ 1001934 h 1313463"/>
              <a:gd name="connsiteX42" fmla="*/ 265558 w 571500"/>
              <a:gd name="connsiteY42" fmla="*/ 1001934 h 1313463"/>
              <a:gd name="connsiteX43" fmla="*/ 265558 w 571500"/>
              <a:gd name="connsiteY43" fmla="*/ 985551 h 1313463"/>
              <a:gd name="connsiteX44" fmla="*/ 295276 w 571500"/>
              <a:gd name="connsiteY44" fmla="*/ 978217 h 1313463"/>
              <a:gd name="connsiteX45" fmla="*/ 431388 w 571500"/>
              <a:gd name="connsiteY45" fmla="*/ 978217 h 1313463"/>
              <a:gd name="connsiteX46" fmla="*/ 431388 w 571500"/>
              <a:gd name="connsiteY46" fmla="*/ 1009650 h 1313463"/>
              <a:gd name="connsiteX47" fmla="*/ 295276 w 571500"/>
              <a:gd name="connsiteY47" fmla="*/ 1009650 h 1313463"/>
              <a:gd name="connsiteX48" fmla="*/ 139542 w 571500"/>
              <a:gd name="connsiteY48" fmla="*/ 978217 h 1313463"/>
              <a:gd name="connsiteX49" fmla="*/ 276226 w 571500"/>
              <a:gd name="connsiteY49" fmla="*/ 978217 h 1313463"/>
              <a:gd name="connsiteX50" fmla="*/ 276226 w 571500"/>
              <a:gd name="connsiteY50" fmla="*/ 1009650 h 1313463"/>
              <a:gd name="connsiteX51" fmla="*/ 139542 w 571500"/>
              <a:gd name="connsiteY51" fmla="*/ 1009650 h 1313463"/>
              <a:gd name="connsiteX52" fmla="*/ 401670 w 571500"/>
              <a:gd name="connsiteY52" fmla="*/ 939831 h 1313463"/>
              <a:gd name="connsiteX53" fmla="*/ 401670 w 571500"/>
              <a:gd name="connsiteY53" fmla="*/ 956309 h 1313463"/>
              <a:gd name="connsiteX54" fmla="*/ 420720 w 571500"/>
              <a:gd name="connsiteY54" fmla="*/ 956309 h 1313463"/>
              <a:gd name="connsiteX55" fmla="*/ 420720 w 571500"/>
              <a:gd name="connsiteY55" fmla="*/ 939831 h 1313463"/>
              <a:gd name="connsiteX56" fmla="*/ 246508 w 571500"/>
              <a:gd name="connsiteY56" fmla="*/ 939831 h 1313463"/>
              <a:gd name="connsiteX57" fmla="*/ 246508 w 571500"/>
              <a:gd name="connsiteY57" fmla="*/ 956309 h 1313463"/>
              <a:gd name="connsiteX58" fmla="*/ 265558 w 571500"/>
              <a:gd name="connsiteY58" fmla="*/ 956309 h 1313463"/>
              <a:gd name="connsiteX59" fmla="*/ 265558 w 571500"/>
              <a:gd name="connsiteY59" fmla="*/ 939831 h 1313463"/>
              <a:gd name="connsiteX60" fmla="*/ 295276 w 571500"/>
              <a:gd name="connsiteY60" fmla="*/ 932592 h 1313463"/>
              <a:gd name="connsiteX61" fmla="*/ 431388 w 571500"/>
              <a:gd name="connsiteY61" fmla="*/ 932592 h 1313463"/>
              <a:gd name="connsiteX62" fmla="*/ 431388 w 571500"/>
              <a:gd name="connsiteY62" fmla="*/ 963643 h 1313463"/>
              <a:gd name="connsiteX63" fmla="*/ 295276 w 571500"/>
              <a:gd name="connsiteY63" fmla="*/ 963643 h 1313463"/>
              <a:gd name="connsiteX64" fmla="*/ 139542 w 571500"/>
              <a:gd name="connsiteY64" fmla="*/ 932592 h 1313463"/>
              <a:gd name="connsiteX65" fmla="*/ 276226 w 571500"/>
              <a:gd name="connsiteY65" fmla="*/ 932592 h 1313463"/>
              <a:gd name="connsiteX66" fmla="*/ 276226 w 571500"/>
              <a:gd name="connsiteY66" fmla="*/ 963643 h 1313463"/>
              <a:gd name="connsiteX67" fmla="*/ 139542 w 571500"/>
              <a:gd name="connsiteY67" fmla="*/ 963643 h 1313463"/>
              <a:gd name="connsiteX68" fmla="*/ 401670 w 571500"/>
              <a:gd name="connsiteY68" fmla="*/ 893159 h 1313463"/>
              <a:gd name="connsiteX69" fmla="*/ 401670 w 571500"/>
              <a:gd name="connsiteY69" fmla="*/ 909638 h 1313463"/>
              <a:gd name="connsiteX70" fmla="*/ 420720 w 571500"/>
              <a:gd name="connsiteY70" fmla="*/ 909638 h 1313463"/>
              <a:gd name="connsiteX71" fmla="*/ 420720 w 571500"/>
              <a:gd name="connsiteY71" fmla="*/ 893159 h 1313463"/>
              <a:gd name="connsiteX72" fmla="*/ 246413 w 571500"/>
              <a:gd name="connsiteY72" fmla="*/ 893159 h 1313463"/>
              <a:gd name="connsiteX73" fmla="*/ 246413 w 571500"/>
              <a:gd name="connsiteY73" fmla="*/ 909638 h 1313463"/>
              <a:gd name="connsiteX74" fmla="*/ 265463 w 571500"/>
              <a:gd name="connsiteY74" fmla="*/ 909638 h 1313463"/>
              <a:gd name="connsiteX75" fmla="*/ 265463 w 571500"/>
              <a:gd name="connsiteY75" fmla="*/ 893159 h 1313463"/>
              <a:gd name="connsiteX76" fmla="*/ 295276 w 571500"/>
              <a:gd name="connsiteY76" fmla="*/ 885825 h 1313463"/>
              <a:gd name="connsiteX77" fmla="*/ 431388 w 571500"/>
              <a:gd name="connsiteY77" fmla="*/ 885825 h 1313463"/>
              <a:gd name="connsiteX78" fmla="*/ 431388 w 571500"/>
              <a:gd name="connsiteY78" fmla="*/ 916781 h 1313463"/>
              <a:gd name="connsiteX79" fmla="*/ 295276 w 571500"/>
              <a:gd name="connsiteY79" fmla="*/ 916781 h 1313463"/>
              <a:gd name="connsiteX80" fmla="*/ 139542 w 571500"/>
              <a:gd name="connsiteY80" fmla="*/ 885825 h 1313463"/>
              <a:gd name="connsiteX81" fmla="*/ 276226 w 571500"/>
              <a:gd name="connsiteY81" fmla="*/ 885825 h 1313463"/>
              <a:gd name="connsiteX82" fmla="*/ 276226 w 571500"/>
              <a:gd name="connsiteY82" fmla="*/ 916781 h 1313463"/>
              <a:gd name="connsiteX83" fmla="*/ 139542 w 571500"/>
              <a:gd name="connsiteY83" fmla="*/ 916781 h 1313463"/>
              <a:gd name="connsiteX84" fmla="*/ 401670 w 571500"/>
              <a:gd name="connsiteY84" fmla="*/ 847724 h 1313463"/>
              <a:gd name="connsiteX85" fmla="*/ 401670 w 571500"/>
              <a:gd name="connsiteY85" fmla="*/ 864012 h 1313463"/>
              <a:gd name="connsiteX86" fmla="*/ 420720 w 571500"/>
              <a:gd name="connsiteY86" fmla="*/ 864012 h 1313463"/>
              <a:gd name="connsiteX87" fmla="*/ 420720 w 571500"/>
              <a:gd name="connsiteY87" fmla="*/ 847724 h 1313463"/>
              <a:gd name="connsiteX88" fmla="*/ 246508 w 571500"/>
              <a:gd name="connsiteY88" fmla="*/ 847724 h 1313463"/>
              <a:gd name="connsiteX89" fmla="*/ 246508 w 571500"/>
              <a:gd name="connsiteY89" fmla="*/ 864012 h 1313463"/>
              <a:gd name="connsiteX90" fmla="*/ 265558 w 571500"/>
              <a:gd name="connsiteY90" fmla="*/ 864012 h 1313463"/>
              <a:gd name="connsiteX91" fmla="*/ 265558 w 571500"/>
              <a:gd name="connsiteY91" fmla="*/ 847724 h 1313463"/>
              <a:gd name="connsiteX92" fmla="*/ 295276 w 571500"/>
              <a:gd name="connsiteY92" fmla="*/ 840295 h 1313463"/>
              <a:gd name="connsiteX93" fmla="*/ 431388 w 571500"/>
              <a:gd name="connsiteY93" fmla="*/ 840295 h 1313463"/>
              <a:gd name="connsiteX94" fmla="*/ 431388 w 571500"/>
              <a:gd name="connsiteY94" fmla="*/ 871251 h 1313463"/>
              <a:gd name="connsiteX95" fmla="*/ 295276 w 571500"/>
              <a:gd name="connsiteY95" fmla="*/ 871251 h 1313463"/>
              <a:gd name="connsiteX96" fmla="*/ 139542 w 571500"/>
              <a:gd name="connsiteY96" fmla="*/ 840295 h 1313463"/>
              <a:gd name="connsiteX97" fmla="*/ 276226 w 571500"/>
              <a:gd name="connsiteY97" fmla="*/ 840295 h 1313463"/>
              <a:gd name="connsiteX98" fmla="*/ 276226 w 571500"/>
              <a:gd name="connsiteY98" fmla="*/ 871251 h 1313463"/>
              <a:gd name="connsiteX99" fmla="*/ 139542 w 571500"/>
              <a:gd name="connsiteY99" fmla="*/ 871251 h 1313463"/>
              <a:gd name="connsiteX100" fmla="*/ 401670 w 571500"/>
              <a:gd name="connsiteY100" fmla="*/ 801909 h 1313463"/>
              <a:gd name="connsiteX101" fmla="*/ 401670 w 571500"/>
              <a:gd name="connsiteY101" fmla="*/ 818387 h 1313463"/>
              <a:gd name="connsiteX102" fmla="*/ 420720 w 571500"/>
              <a:gd name="connsiteY102" fmla="*/ 818387 h 1313463"/>
              <a:gd name="connsiteX103" fmla="*/ 420720 w 571500"/>
              <a:gd name="connsiteY103" fmla="*/ 801909 h 1313463"/>
              <a:gd name="connsiteX104" fmla="*/ 246508 w 571500"/>
              <a:gd name="connsiteY104" fmla="*/ 801909 h 1313463"/>
              <a:gd name="connsiteX105" fmla="*/ 246508 w 571500"/>
              <a:gd name="connsiteY105" fmla="*/ 818387 h 1313463"/>
              <a:gd name="connsiteX106" fmla="*/ 265558 w 571500"/>
              <a:gd name="connsiteY106" fmla="*/ 818387 h 1313463"/>
              <a:gd name="connsiteX107" fmla="*/ 265558 w 571500"/>
              <a:gd name="connsiteY107" fmla="*/ 801909 h 1313463"/>
              <a:gd name="connsiteX108" fmla="*/ 295276 w 571500"/>
              <a:gd name="connsiteY108" fmla="*/ 794670 h 1313463"/>
              <a:gd name="connsiteX109" fmla="*/ 431388 w 571500"/>
              <a:gd name="connsiteY109" fmla="*/ 794670 h 1313463"/>
              <a:gd name="connsiteX110" fmla="*/ 431388 w 571500"/>
              <a:gd name="connsiteY110" fmla="*/ 825722 h 1313463"/>
              <a:gd name="connsiteX111" fmla="*/ 295276 w 571500"/>
              <a:gd name="connsiteY111" fmla="*/ 825722 h 1313463"/>
              <a:gd name="connsiteX112" fmla="*/ 139542 w 571500"/>
              <a:gd name="connsiteY112" fmla="*/ 794670 h 1313463"/>
              <a:gd name="connsiteX113" fmla="*/ 276226 w 571500"/>
              <a:gd name="connsiteY113" fmla="*/ 794670 h 1313463"/>
              <a:gd name="connsiteX114" fmla="*/ 276226 w 571500"/>
              <a:gd name="connsiteY114" fmla="*/ 825722 h 1313463"/>
              <a:gd name="connsiteX115" fmla="*/ 139542 w 571500"/>
              <a:gd name="connsiteY115" fmla="*/ 825722 h 1313463"/>
              <a:gd name="connsiteX116" fmla="*/ 401670 w 571500"/>
              <a:gd name="connsiteY116" fmla="*/ 756284 h 1313463"/>
              <a:gd name="connsiteX117" fmla="*/ 401670 w 571500"/>
              <a:gd name="connsiteY117" fmla="*/ 772762 h 1313463"/>
              <a:gd name="connsiteX118" fmla="*/ 420720 w 571500"/>
              <a:gd name="connsiteY118" fmla="*/ 772762 h 1313463"/>
              <a:gd name="connsiteX119" fmla="*/ 420720 w 571500"/>
              <a:gd name="connsiteY119" fmla="*/ 756284 h 1313463"/>
              <a:gd name="connsiteX120" fmla="*/ 246508 w 571500"/>
              <a:gd name="connsiteY120" fmla="*/ 756284 h 1313463"/>
              <a:gd name="connsiteX121" fmla="*/ 246508 w 571500"/>
              <a:gd name="connsiteY121" fmla="*/ 772762 h 1313463"/>
              <a:gd name="connsiteX122" fmla="*/ 265558 w 571500"/>
              <a:gd name="connsiteY122" fmla="*/ 772762 h 1313463"/>
              <a:gd name="connsiteX123" fmla="*/ 265558 w 571500"/>
              <a:gd name="connsiteY123" fmla="*/ 756284 h 1313463"/>
              <a:gd name="connsiteX124" fmla="*/ 295276 w 571500"/>
              <a:gd name="connsiteY124" fmla="*/ 749045 h 1313463"/>
              <a:gd name="connsiteX125" fmla="*/ 431388 w 571500"/>
              <a:gd name="connsiteY125" fmla="*/ 749045 h 1313463"/>
              <a:gd name="connsiteX126" fmla="*/ 431388 w 571500"/>
              <a:gd name="connsiteY126" fmla="*/ 780001 h 1313463"/>
              <a:gd name="connsiteX127" fmla="*/ 295276 w 571500"/>
              <a:gd name="connsiteY127" fmla="*/ 780001 h 1313463"/>
              <a:gd name="connsiteX128" fmla="*/ 139542 w 571500"/>
              <a:gd name="connsiteY128" fmla="*/ 749045 h 1313463"/>
              <a:gd name="connsiteX129" fmla="*/ 276226 w 571500"/>
              <a:gd name="connsiteY129" fmla="*/ 749045 h 1313463"/>
              <a:gd name="connsiteX130" fmla="*/ 276226 w 571500"/>
              <a:gd name="connsiteY130" fmla="*/ 780001 h 1313463"/>
              <a:gd name="connsiteX131" fmla="*/ 139542 w 571500"/>
              <a:gd name="connsiteY131" fmla="*/ 780001 h 1313463"/>
              <a:gd name="connsiteX132" fmla="*/ 116205 w 571500"/>
              <a:gd name="connsiteY132" fmla="*/ 723899 h 1313463"/>
              <a:gd name="connsiteX133" fmla="*/ 116205 w 571500"/>
              <a:gd name="connsiteY133" fmla="*/ 1118901 h 1313463"/>
              <a:gd name="connsiteX134" fmla="*/ 457200 w 571500"/>
              <a:gd name="connsiteY134" fmla="*/ 1118901 h 1313463"/>
              <a:gd name="connsiteX135" fmla="*/ 457200 w 571500"/>
              <a:gd name="connsiteY135" fmla="*/ 723899 h 1313463"/>
              <a:gd name="connsiteX136" fmla="*/ 464249 w 571500"/>
              <a:gd name="connsiteY136" fmla="*/ 706087 h 1313463"/>
              <a:gd name="connsiteX137" fmla="*/ 464249 w 571500"/>
              <a:gd name="connsiteY137" fmla="*/ 1156334 h 1313463"/>
              <a:gd name="connsiteX138" fmla="*/ 478250 w 571500"/>
              <a:gd name="connsiteY138" fmla="*/ 1156334 h 1313463"/>
              <a:gd name="connsiteX139" fmla="*/ 478250 w 571500"/>
              <a:gd name="connsiteY139" fmla="*/ 706087 h 1313463"/>
              <a:gd name="connsiteX140" fmla="*/ 116205 w 571500"/>
              <a:gd name="connsiteY140" fmla="*/ 706087 h 1313463"/>
              <a:gd name="connsiteX141" fmla="*/ 116205 w 571500"/>
              <a:gd name="connsiteY141" fmla="*/ 716374 h 1313463"/>
              <a:gd name="connsiteX142" fmla="*/ 457200 w 571500"/>
              <a:gd name="connsiteY142" fmla="*/ 716374 h 1313463"/>
              <a:gd name="connsiteX143" fmla="*/ 457200 w 571500"/>
              <a:gd name="connsiteY143" fmla="*/ 706087 h 1313463"/>
              <a:gd name="connsiteX144" fmla="*/ 92774 w 571500"/>
              <a:gd name="connsiteY144" fmla="*/ 706087 h 1313463"/>
              <a:gd name="connsiteX145" fmla="*/ 92774 w 571500"/>
              <a:gd name="connsiteY145" fmla="*/ 1156334 h 1313463"/>
              <a:gd name="connsiteX146" fmla="*/ 108776 w 571500"/>
              <a:gd name="connsiteY146" fmla="*/ 1156334 h 1313463"/>
              <a:gd name="connsiteX147" fmla="*/ 108776 w 571500"/>
              <a:gd name="connsiteY147" fmla="*/ 706087 h 1313463"/>
              <a:gd name="connsiteX148" fmla="*/ 81629 w 571500"/>
              <a:gd name="connsiteY148" fmla="*/ 684180 h 1313463"/>
              <a:gd name="connsiteX149" fmla="*/ 489395 w 571500"/>
              <a:gd name="connsiteY149" fmla="*/ 684180 h 1313463"/>
              <a:gd name="connsiteX150" fmla="*/ 500539 w 571500"/>
              <a:gd name="connsiteY150" fmla="*/ 695324 h 1313463"/>
              <a:gd name="connsiteX151" fmla="*/ 500539 w 571500"/>
              <a:gd name="connsiteY151" fmla="*/ 1167478 h 1313463"/>
              <a:gd name="connsiteX152" fmla="*/ 500542 w 571500"/>
              <a:gd name="connsiteY152" fmla="*/ 1167673 h 1313463"/>
              <a:gd name="connsiteX153" fmla="*/ 489395 w 571500"/>
              <a:gd name="connsiteY153" fmla="*/ 1179004 h 1313463"/>
              <a:gd name="connsiteX154" fmla="*/ 81629 w 571500"/>
              <a:gd name="connsiteY154" fmla="*/ 1179004 h 1313463"/>
              <a:gd name="connsiteX155" fmla="*/ 70485 w 571500"/>
              <a:gd name="connsiteY155" fmla="*/ 1167860 h 1313463"/>
              <a:gd name="connsiteX156" fmla="*/ 70485 w 571500"/>
              <a:gd name="connsiteY156" fmla="*/ 695324 h 1313463"/>
              <a:gd name="connsiteX157" fmla="*/ 81629 w 571500"/>
              <a:gd name="connsiteY157" fmla="*/ 684180 h 1313463"/>
              <a:gd name="connsiteX158" fmla="*/ 420720 w 571500"/>
              <a:gd name="connsiteY158" fmla="*/ 564451 h 1313463"/>
              <a:gd name="connsiteX159" fmla="*/ 432912 w 571500"/>
              <a:gd name="connsiteY159" fmla="*/ 564451 h 1313463"/>
              <a:gd name="connsiteX160" fmla="*/ 432912 w 571500"/>
              <a:gd name="connsiteY160" fmla="*/ 573595 h 1313463"/>
              <a:gd name="connsiteX161" fmla="*/ 427292 w 571500"/>
              <a:gd name="connsiteY161" fmla="*/ 573595 h 1313463"/>
              <a:gd name="connsiteX162" fmla="*/ 339567 w 571500"/>
              <a:gd name="connsiteY162" fmla="*/ 564451 h 1313463"/>
              <a:gd name="connsiteX163" fmla="*/ 351854 w 571500"/>
              <a:gd name="connsiteY163" fmla="*/ 564451 h 1313463"/>
              <a:gd name="connsiteX164" fmla="*/ 351854 w 571500"/>
              <a:gd name="connsiteY164" fmla="*/ 573595 h 1313463"/>
              <a:gd name="connsiteX165" fmla="*/ 346139 w 571500"/>
              <a:gd name="connsiteY165" fmla="*/ 573595 h 1313463"/>
              <a:gd name="connsiteX166" fmla="*/ 258509 w 571500"/>
              <a:gd name="connsiteY166" fmla="*/ 564451 h 1313463"/>
              <a:gd name="connsiteX167" fmla="*/ 270701 w 571500"/>
              <a:gd name="connsiteY167" fmla="*/ 564451 h 1313463"/>
              <a:gd name="connsiteX168" fmla="*/ 270701 w 571500"/>
              <a:gd name="connsiteY168" fmla="*/ 573595 h 1313463"/>
              <a:gd name="connsiteX169" fmla="*/ 265081 w 571500"/>
              <a:gd name="connsiteY169" fmla="*/ 573595 h 1313463"/>
              <a:gd name="connsiteX170" fmla="*/ 178880 w 571500"/>
              <a:gd name="connsiteY170" fmla="*/ 564451 h 1313463"/>
              <a:gd name="connsiteX171" fmla="*/ 191167 w 571500"/>
              <a:gd name="connsiteY171" fmla="*/ 564451 h 1313463"/>
              <a:gd name="connsiteX172" fmla="*/ 191167 w 571500"/>
              <a:gd name="connsiteY172" fmla="*/ 573595 h 1313463"/>
              <a:gd name="connsiteX173" fmla="*/ 185452 w 571500"/>
              <a:gd name="connsiteY173" fmla="*/ 573595 h 1313463"/>
              <a:gd name="connsiteX174" fmla="*/ 379858 w 571500"/>
              <a:gd name="connsiteY174" fmla="*/ 562641 h 1313463"/>
              <a:gd name="connsiteX175" fmla="*/ 415481 w 571500"/>
              <a:gd name="connsiteY175" fmla="*/ 562641 h 1313463"/>
              <a:gd name="connsiteX176" fmla="*/ 424816 w 571500"/>
              <a:gd name="connsiteY176" fmla="*/ 575309 h 1313463"/>
              <a:gd name="connsiteX177" fmla="*/ 379858 w 571500"/>
              <a:gd name="connsiteY177" fmla="*/ 575309 h 1313463"/>
              <a:gd name="connsiteX178" fmla="*/ 298705 w 571500"/>
              <a:gd name="connsiteY178" fmla="*/ 562641 h 1313463"/>
              <a:gd name="connsiteX179" fmla="*/ 334424 w 571500"/>
              <a:gd name="connsiteY179" fmla="*/ 562641 h 1313463"/>
              <a:gd name="connsiteX180" fmla="*/ 343663 w 571500"/>
              <a:gd name="connsiteY180" fmla="*/ 575309 h 1313463"/>
              <a:gd name="connsiteX181" fmla="*/ 298705 w 571500"/>
              <a:gd name="connsiteY181" fmla="*/ 575309 h 1313463"/>
              <a:gd name="connsiteX182" fmla="*/ 217170 w 571500"/>
              <a:gd name="connsiteY182" fmla="*/ 562641 h 1313463"/>
              <a:gd name="connsiteX183" fmla="*/ 253365 w 571500"/>
              <a:gd name="connsiteY183" fmla="*/ 562641 h 1313463"/>
              <a:gd name="connsiteX184" fmla="*/ 262604 w 571500"/>
              <a:gd name="connsiteY184" fmla="*/ 575309 h 1313463"/>
              <a:gd name="connsiteX185" fmla="*/ 217170 w 571500"/>
              <a:gd name="connsiteY185" fmla="*/ 575309 h 1313463"/>
              <a:gd name="connsiteX186" fmla="*/ 138113 w 571500"/>
              <a:gd name="connsiteY186" fmla="*/ 562641 h 1313463"/>
              <a:gd name="connsiteX187" fmla="*/ 173736 w 571500"/>
              <a:gd name="connsiteY187" fmla="*/ 562641 h 1313463"/>
              <a:gd name="connsiteX188" fmla="*/ 182976 w 571500"/>
              <a:gd name="connsiteY188" fmla="*/ 575309 h 1313463"/>
              <a:gd name="connsiteX189" fmla="*/ 138113 w 571500"/>
              <a:gd name="connsiteY189" fmla="*/ 575309 h 1313463"/>
              <a:gd name="connsiteX190" fmla="*/ 420720 w 571500"/>
              <a:gd name="connsiteY190" fmla="*/ 544163 h 1313463"/>
              <a:gd name="connsiteX191" fmla="*/ 432912 w 571500"/>
              <a:gd name="connsiteY191" fmla="*/ 544163 h 1313463"/>
              <a:gd name="connsiteX192" fmla="*/ 432912 w 571500"/>
              <a:gd name="connsiteY192" fmla="*/ 553307 h 1313463"/>
              <a:gd name="connsiteX193" fmla="*/ 427292 w 571500"/>
              <a:gd name="connsiteY193" fmla="*/ 553307 h 1313463"/>
              <a:gd name="connsiteX194" fmla="*/ 339567 w 571500"/>
              <a:gd name="connsiteY194" fmla="*/ 544163 h 1313463"/>
              <a:gd name="connsiteX195" fmla="*/ 351854 w 571500"/>
              <a:gd name="connsiteY195" fmla="*/ 544163 h 1313463"/>
              <a:gd name="connsiteX196" fmla="*/ 351854 w 571500"/>
              <a:gd name="connsiteY196" fmla="*/ 553307 h 1313463"/>
              <a:gd name="connsiteX197" fmla="*/ 346139 w 571500"/>
              <a:gd name="connsiteY197" fmla="*/ 553307 h 1313463"/>
              <a:gd name="connsiteX198" fmla="*/ 258509 w 571500"/>
              <a:gd name="connsiteY198" fmla="*/ 544163 h 1313463"/>
              <a:gd name="connsiteX199" fmla="*/ 270701 w 571500"/>
              <a:gd name="connsiteY199" fmla="*/ 544163 h 1313463"/>
              <a:gd name="connsiteX200" fmla="*/ 270701 w 571500"/>
              <a:gd name="connsiteY200" fmla="*/ 553307 h 1313463"/>
              <a:gd name="connsiteX201" fmla="*/ 265081 w 571500"/>
              <a:gd name="connsiteY201" fmla="*/ 553307 h 1313463"/>
              <a:gd name="connsiteX202" fmla="*/ 178880 w 571500"/>
              <a:gd name="connsiteY202" fmla="*/ 544163 h 1313463"/>
              <a:gd name="connsiteX203" fmla="*/ 191167 w 571500"/>
              <a:gd name="connsiteY203" fmla="*/ 544163 h 1313463"/>
              <a:gd name="connsiteX204" fmla="*/ 191167 w 571500"/>
              <a:gd name="connsiteY204" fmla="*/ 553307 h 1313463"/>
              <a:gd name="connsiteX205" fmla="*/ 185452 w 571500"/>
              <a:gd name="connsiteY205" fmla="*/ 553307 h 1313463"/>
              <a:gd name="connsiteX206" fmla="*/ 379858 w 571500"/>
              <a:gd name="connsiteY206" fmla="*/ 542353 h 1313463"/>
              <a:gd name="connsiteX207" fmla="*/ 415481 w 571500"/>
              <a:gd name="connsiteY207" fmla="*/ 542353 h 1313463"/>
              <a:gd name="connsiteX208" fmla="*/ 424816 w 571500"/>
              <a:gd name="connsiteY208" fmla="*/ 555021 h 1313463"/>
              <a:gd name="connsiteX209" fmla="*/ 379858 w 571500"/>
              <a:gd name="connsiteY209" fmla="*/ 555021 h 1313463"/>
              <a:gd name="connsiteX210" fmla="*/ 298705 w 571500"/>
              <a:gd name="connsiteY210" fmla="*/ 542353 h 1313463"/>
              <a:gd name="connsiteX211" fmla="*/ 334424 w 571500"/>
              <a:gd name="connsiteY211" fmla="*/ 542353 h 1313463"/>
              <a:gd name="connsiteX212" fmla="*/ 343663 w 571500"/>
              <a:gd name="connsiteY212" fmla="*/ 555021 h 1313463"/>
              <a:gd name="connsiteX213" fmla="*/ 298705 w 571500"/>
              <a:gd name="connsiteY213" fmla="*/ 555021 h 1313463"/>
              <a:gd name="connsiteX214" fmla="*/ 217170 w 571500"/>
              <a:gd name="connsiteY214" fmla="*/ 542353 h 1313463"/>
              <a:gd name="connsiteX215" fmla="*/ 253365 w 571500"/>
              <a:gd name="connsiteY215" fmla="*/ 542353 h 1313463"/>
              <a:gd name="connsiteX216" fmla="*/ 262604 w 571500"/>
              <a:gd name="connsiteY216" fmla="*/ 555021 h 1313463"/>
              <a:gd name="connsiteX217" fmla="*/ 217170 w 571500"/>
              <a:gd name="connsiteY217" fmla="*/ 555021 h 1313463"/>
              <a:gd name="connsiteX218" fmla="*/ 138113 w 571500"/>
              <a:gd name="connsiteY218" fmla="*/ 542353 h 1313463"/>
              <a:gd name="connsiteX219" fmla="*/ 173736 w 571500"/>
              <a:gd name="connsiteY219" fmla="*/ 542353 h 1313463"/>
              <a:gd name="connsiteX220" fmla="*/ 182976 w 571500"/>
              <a:gd name="connsiteY220" fmla="*/ 555021 h 1313463"/>
              <a:gd name="connsiteX221" fmla="*/ 138113 w 571500"/>
              <a:gd name="connsiteY221" fmla="*/ 555021 h 1313463"/>
              <a:gd name="connsiteX222" fmla="*/ 89059 w 571500"/>
              <a:gd name="connsiteY222" fmla="*/ 530542 h 1313463"/>
              <a:gd name="connsiteX223" fmla="*/ 89059 w 571500"/>
              <a:gd name="connsiteY223" fmla="*/ 583882 h 1313463"/>
              <a:gd name="connsiteX224" fmla="*/ 481965 w 571500"/>
              <a:gd name="connsiteY224" fmla="*/ 583882 h 1313463"/>
              <a:gd name="connsiteX225" fmla="*/ 481965 w 571500"/>
              <a:gd name="connsiteY225" fmla="*/ 530542 h 1313463"/>
              <a:gd name="connsiteX226" fmla="*/ 81630 w 571500"/>
              <a:gd name="connsiteY226" fmla="*/ 515683 h 1313463"/>
              <a:gd name="connsiteX227" fmla="*/ 489395 w 571500"/>
              <a:gd name="connsiteY227" fmla="*/ 515683 h 1313463"/>
              <a:gd name="connsiteX228" fmla="*/ 496824 w 571500"/>
              <a:gd name="connsiteY228" fmla="*/ 523112 h 1313463"/>
              <a:gd name="connsiteX229" fmla="*/ 496824 w 571500"/>
              <a:gd name="connsiteY229" fmla="*/ 591312 h 1313463"/>
              <a:gd name="connsiteX230" fmla="*/ 489395 w 571500"/>
              <a:gd name="connsiteY230" fmla="*/ 598741 h 1313463"/>
              <a:gd name="connsiteX231" fmla="*/ 81630 w 571500"/>
              <a:gd name="connsiteY231" fmla="*/ 598741 h 1313463"/>
              <a:gd name="connsiteX232" fmla="*/ 74200 w 571500"/>
              <a:gd name="connsiteY232" fmla="*/ 591312 h 1313463"/>
              <a:gd name="connsiteX233" fmla="*/ 74200 w 571500"/>
              <a:gd name="connsiteY233" fmla="*/ 523112 h 1313463"/>
              <a:gd name="connsiteX234" fmla="*/ 81630 w 571500"/>
              <a:gd name="connsiteY234" fmla="*/ 515683 h 1313463"/>
              <a:gd name="connsiteX235" fmla="*/ 420720 w 571500"/>
              <a:gd name="connsiteY235" fmla="*/ 459866 h 1313463"/>
              <a:gd name="connsiteX236" fmla="*/ 432912 w 571500"/>
              <a:gd name="connsiteY236" fmla="*/ 459866 h 1313463"/>
              <a:gd name="connsiteX237" fmla="*/ 432912 w 571500"/>
              <a:gd name="connsiteY237" fmla="*/ 469010 h 1313463"/>
              <a:gd name="connsiteX238" fmla="*/ 427292 w 571500"/>
              <a:gd name="connsiteY238" fmla="*/ 469010 h 1313463"/>
              <a:gd name="connsiteX239" fmla="*/ 339567 w 571500"/>
              <a:gd name="connsiteY239" fmla="*/ 459866 h 1313463"/>
              <a:gd name="connsiteX240" fmla="*/ 351854 w 571500"/>
              <a:gd name="connsiteY240" fmla="*/ 459866 h 1313463"/>
              <a:gd name="connsiteX241" fmla="*/ 351854 w 571500"/>
              <a:gd name="connsiteY241" fmla="*/ 469010 h 1313463"/>
              <a:gd name="connsiteX242" fmla="*/ 346139 w 571500"/>
              <a:gd name="connsiteY242" fmla="*/ 469010 h 1313463"/>
              <a:gd name="connsiteX243" fmla="*/ 258509 w 571500"/>
              <a:gd name="connsiteY243" fmla="*/ 459866 h 1313463"/>
              <a:gd name="connsiteX244" fmla="*/ 270701 w 571500"/>
              <a:gd name="connsiteY244" fmla="*/ 459866 h 1313463"/>
              <a:gd name="connsiteX245" fmla="*/ 270701 w 571500"/>
              <a:gd name="connsiteY245" fmla="*/ 469010 h 1313463"/>
              <a:gd name="connsiteX246" fmla="*/ 265081 w 571500"/>
              <a:gd name="connsiteY246" fmla="*/ 469010 h 1313463"/>
              <a:gd name="connsiteX247" fmla="*/ 178880 w 571500"/>
              <a:gd name="connsiteY247" fmla="*/ 459866 h 1313463"/>
              <a:gd name="connsiteX248" fmla="*/ 191167 w 571500"/>
              <a:gd name="connsiteY248" fmla="*/ 459866 h 1313463"/>
              <a:gd name="connsiteX249" fmla="*/ 191167 w 571500"/>
              <a:gd name="connsiteY249" fmla="*/ 469010 h 1313463"/>
              <a:gd name="connsiteX250" fmla="*/ 185452 w 571500"/>
              <a:gd name="connsiteY250" fmla="*/ 469010 h 1313463"/>
              <a:gd name="connsiteX251" fmla="*/ 379858 w 571500"/>
              <a:gd name="connsiteY251" fmla="*/ 458057 h 1313463"/>
              <a:gd name="connsiteX252" fmla="*/ 415481 w 571500"/>
              <a:gd name="connsiteY252" fmla="*/ 458057 h 1313463"/>
              <a:gd name="connsiteX253" fmla="*/ 424816 w 571500"/>
              <a:gd name="connsiteY253" fmla="*/ 470725 h 1313463"/>
              <a:gd name="connsiteX254" fmla="*/ 379858 w 571500"/>
              <a:gd name="connsiteY254" fmla="*/ 470725 h 1313463"/>
              <a:gd name="connsiteX255" fmla="*/ 298705 w 571500"/>
              <a:gd name="connsiteY255" fmla="*/ 458057 h 1313463"/>
              <a:gd name="connsiteX256" fmla="*/ 334424 w 571500"/>
              <a:gd name="connsiteY256" fmla="*/ 458057 h 1313463"/>
              <a:gd name="connsiteX257" fmla="*/ 343663 w 571500"/>
              <a:gd name="connsiteY257" fmla="*/ 470725 h 1313463"/>
              <a:gd name="connsiteX258" fmla="*/ 298705 w 571500"/>
              <a:gd name="connsiteY258" fmla="*/ 470725 h 1313463"/>
              <a:gd name="connsiteX259" fmla="*/ 217170 w 571500"/>
              <a:gd name="connsiteY259" fmla="*/ 458057 h 1313463"/>
              <a:gd name="connsiteX260" fmla="*/ 253365 w 571500"/>
              <a:gd name="connsiteY260" fmla="*/ 458057 h 1313463"/>
              <a:gd name="connsiteX261" fmla="*/ 262604 w 571500"/>
              <a:gd name="connsiteY261" fmla="*/ 470725 h 1313463"/>
              <a:gd name="connsiteX262" fmla="*/ 217170 w 571500"/>
              <a:gd name="connsiteY262" fmla="*/ 470725 h 1313463"/>
              <a:gd name="connsiteX263" fmla="*/ 138113 w 571500"/>
              <a:gd name="connsiteY263" fmla="*/ 458057 h 1313463"/>
              <a:gd name="connsiteX264" fmla="*/ 173736 w 571500"/>
              <a:gd name="connsiteY264" fmla="*/ 458057 h 1313463"/>
              <a:gd name="connsiteX265" fmla="*/ 182976 w 571500"/>
              <a:gd name="connsiteY265" fmla="*/ 470725 h 1313463"/>
              <a:gd name="connsiteX266" fmla="*/ 138113 w 571500"/>
              <a:gd name="connsiteY266" fmla="*/ 470725 h 1313463"/>
              <a:gd name="connsiteX267" fmla="*/ 420720 w 571500"/>
              <a:gd name="connsiteY267" fmla="*/ 439578 h 1313463"/>
              <a:gd name="connsiteX268" fmla="*/ 432912 w 571500"/>
              <a:gd name="connsiteY268" fmla="*/ 439578 h 1313463"/>
              <a:gd name="connsiteX269" fmla="*/ 432912 w 571500"/>
              <a:gd name="connsiteY269" fmla="*/ 448722 h 1313463"/>
              <a:gd name="connsiteX270" fmla="*/ 427292 w 571500"/>
              <a:gd name="connsiteY270" fmla="*/ 448722 h 1313463"/>
              <a:gd name="connsiteX271" fmla="*/ 339567 w 571500"/>
              <a:gd name="connsiteY271" fmla="*/ 439578 h 1313463"/>
              <a:gd name="connsiteX272" fmla="*/ 351854 w 571500"/>
              <a:gd name="connsiteY272" fmla="*/ 439578 h 1313463"/>
              <a:gd name="connsiteX273" fmla="*/ 351854 w 571500"/>
              <a:gd name="connsiteY273" fmla="*/ 448722 h 1313463"/>
              <a:gd name="connsiteX274" fmla="*/ 346139 w 571500"/>
              <a:gd name="connsiteY274" fmla="*/ 448722 h 1313463"/>
              <a:gd name="connsiteX275" fmla="*/ 258509 w 571500"/>
              <a:gd name="connsiteY275" fmla="*/ 439578 h 1313463"/>
              <a:gd name="connsiteX276" fmla="*/ 270701 w 571500"/>
              <a:gd name="connsiteY276" fmla="*/ 439578 h 1313463"/>
              <a:gd name="connsiteX277" fmla="*/ 270701 w 571500"/>
              <a:gd name="connsiteY277" fmla="*/ 448722 h 1313463"/>
              <a:gd name="connsiteX278" fmla="*/ 265081 w 571500"/>
              <a:gd name="connsiteY278" fmla="*/ 448722 h 1313463"/>
              <a:gd name="connsiteX279" fmla="*/ 178880 w 571500"/>
              <a:gd name="connsiteY279" fmla="*/ 439578 h 1313463"/>
              <a:gd name="connsiteX280" fmla="*/ 191167 w 571500"/>
              <a:gd name="connsiteY280" fmla="*/ 439578 h 1313463"/>
              <a:gd name="connsiteX281" fmla="*/ 191167 w 571500"/>
              <a:gd name="connsiteY281" fmla="*/ 448722 h 1313463"/>
              <a:gd name="connsiteX282" fmla="*/ 185452 w 571500"/>
              <a:gd name="connsiteY282" fmla="*/ 448722 h 1313463"/>
              <a:gd name="connsiteX283" fmla="*/ 379858 w 571500"/>
              <a:gd name="connsiteY283" fmla="*/ 437673 h 1313463"/>
              <a:gd name="connsiteX284" fmla="*/ 415481 w 571500"/>
              <a:gd name="connsiteY284" fmla="*/ 437673 h 1313463"/>
              <a:gd name="connsiteX285" fmla="*/ 424816 w 571500"/>
              <a:gd name="connsiteY285" fmla="*/ 450437 h 1313463"/>
              <a:gd name="connsiteX286" fmla="*/ 379858 w 571500"/>
              <a:gd name="connsiteY286" fmla="*/ 450437 h 1313463"/>
              <a:gd name="connsiteX287" fmla="*/ 298705 w 571500"/>
              <a:gd name="connsiteY287" fmla="*/ 437673 h 1313463"/>
              <a:gd name="connsiteX288" fmla="*/ 334424 w 571500"/>
              <a:gd name="connsiteY288" fmla="*/ 437673 h 1313463"/>
              <a:gd name="connsiteX289" fmla="*/ 343663 w 571500"/>
              <a:gd name="connsiteY289" fmla="*/ 450437 h 1313463"/>
              <a:gd name="connsiteX290" fmla="*/ 298705 w 571500"/>
              <a:gd name="connsiteY290" fmla="*/ 450437 h 1313463"/>
              <a:gd name="connsiteX291" fmla="*/ 217170 w 571500"/>
              <a:gd name="connsiteY291" fmla="*/ 437673 h 1313463"/>
              <a:gd name="connsiteX292" fmla="*/ 253365 w 571500"/>
              <a:gd name="connsiteY292" fmla="*/ 437673 h 1313463"/>
              <a:gd name="connsiteX293" fmla="*/ 262604 w 571500"/>
              <a:gd name="connsiteY293" fmla="*/ 450437 h 1313463"/>
              <a:gd name="connsiteX294" fmla="*/ 217170 w 571500"/>
              <a:gd name="connsiteY294" fmla="*/ 450437 h 1313463"/>
              <a:gd name="connsiteX295" fmla="*/ 138113 w 571500"/>
              <a:gd name="connsiteY295" fmla="*/ 437673 h 1313463"/>
              <a:gd name="connsiteX296" fmla="*/ 173736 w 571500"/>
              <a:gd name="connsiteY296" fmla="*/ 437673 h 1313463"/>
              <a:gd name="connsiteX297" fmla="*/ 182976 w 571500"/>
              <a:gd name="connsiteY297" fmla="*/ 450437 h 1313463"/>
              <a:gd name="connsiteX298" fmla="*/ 138113 w 571500"/>
              <a:gd name="connsiteY298" fmla="*/ 450437 h 1313463"/>
              <a:gd name="connsiteX299" fmla="*/ 89059 w 571500"/>
              <a:gd name="connsiteY299" fmla="*/ 425957 h 1313463"/>
              <a:gd name="connsiteX300" fmla="*/ 89059 w 571500"/>
              <a:gd name="connsiteY300" fmla="*/ 479202 h 1313463"/>
              <a:gd name="connsiteX301" fmla="*/ 481965 w 571500"/>
              <a:gd name="connsiteY301" fmla="*/ 479202 h 1313463"/>
              <a:gd name="connsiteX302" fmla="*/ 481965 w 571500"/>
              <a:gd name="connsiteY302" fmla="*/ 425957 h 1313463"/>
              <a:gd name="connsiteX303" fmla="*/ 81630 w 571500"/>
              <a:gd name="connsiteY303" fmla="*/ 411098 h 1313463"/>
              <a:gd name="connsiteX304" fmla="*/ 489395 w 571500"/>
              <a:gd name="connsiteY304" fmla="*/ 411098 h 1313463"/>
              <a:gd name="connsiteX305" fmla="*/ 496824 w 571500"/>
              <a:gd name="connsiteY305" fmla="*/ 418527 h 1313463"/>
              <a:gd name="connsiteX306" fmla="*/ 496824 w 571500"/>
              <a:gd name="connsiteY306" fmla="*/ 486631 h 1313463"/>
              <a:gd name="connsiteX307" fmla="*/ 489395 w 571500"/>
              <a:gd name="connsiteY307" fmla="*/ 494061 h 1313463"/>
              <a:gd name="connsiteX308" fmla="*/ 81630 w 571500"/>
              <a:gd name="connsiteY308" fmla="*/ 494061 h 1313463"/>
              <a:gd name="connsiteX309" fmla="*/ 74200 w 571500"/>
              <a:gd name="connsiteY309" fmla="*/ 486631 h 1313463"/>
              <a:gd name="connsiteX310" fmla="*/ 74200 w 571500"/>
              <a:gd name="connsiteY310" fmla="*/ 418527 h 1313463"/>
              <a:gd name="connsiteX311" fmla="*/ 81630 w 571500"/>
              <a:gd name="connsiteY311" fmla="*/ 411098 h 1313463"/>
              <a:gd name="connsiteX312" fmla="*/ 37148 w 571500"/>
              <a:gd name="connsiteY312" fmla="*/ 376238 h 1313463"/>
              <a:gd name="connsiteX313" fmla="*/ 37148 w 571500"/>
              <a:gd name="connsiteY313" fmla="*/ 636080 h 1313463"/>
              <a:gd name="connsiteX314" fmla="*/ 533876 w 571500"/>
              <a:gd name="connsiteY314" fmla="*/ 636080 h 1313463"/>
              <a:gd name="connsiteX315" fmla="*/ 533876 w 571500"/>
              <a:gd name="connsiteY315" fmla="*/ 376238 h 1313463"/>
              <a:gd name="connsiteX316" fmla="*/ 308801 w 571500"/>
              <a:gd name="connsiteY316" fmla="*/ 249269 h 1313463"/>
              <a:gd name="connsiteX317" fmla="*/ 308801 w 571500"/>
              <a:gd name="connsiteY317" fmla="*/ 252031 h 1313463"/>
              <a:gd name="connsiteX318" fmla="*/ 346901 w 571500"/>
              <a:gd name="connsiteY318" fmla="*/ 272034 h 1313463"/>
              <a:gd name="connsiteX319" fmla="*/ 385001 w 571500"/>
              <a:gd name="connsiteY319" fmla="*/ 252031 h 1313463"/>
              <a:gd name="connsiteX320" fmla="*/ 385001 w 571500"/>
              <a:gd name="connsiteY320" fmla="*/ 249269 h 1313463"/>
              <a:gd name="connsiteX321" fmla="*/ 308801 w 571500"/>
              <a:gd name="connsiteY321" fmla="*/ 249269 h 1313463"/>
              <a:gd name="connsiteX322" fmla="*/ 186024 w 571500"/>
              <a:gd name="connsiteY322" fmla="*/ 249269 h 1313463"/>
              <a:gd name="connsiteX323" fmla="*/ 186024 w 571500"/>
              <a:gd name="connsiteY323" fmla="*/ 252031 h 1313463"/>
              <a:gd name="connsiteX324" fmla="*/ 224124 w 571500"/>
              <a:gd name="connsiteY324" fmla="*/ 272034 h 1313463"/>
              <a:gd name="connsiteX325" fmla="*/ 262224 w 571500"/>
              <a:gd name="connsiteY325" fmla="*/ 252031 h 1313463"/>
              <a:gd name="connsiteX326" fmla="*/ 262224 w 571500"/>
              <a:gd name="connsiteY326" fmla="*/ 249269 h 1313463"/>
              <a:gd name="connsiteX327" fmla="*/ 224124 w 571500"/>
              <a:gd name="connsiteY327" fmla="*/ 259652 h 1313463"/>
              <a:gd name="connsiteX328" fmla="*/ 186024 w 571500"/>
              <a:gd name="connsiteY328" fmla="*/ 249269 h 1313463"/>
              <a:gd name="connsiteX329" fmla="*/ 308801 w 571500"/>
              <a:gd name="connsiteY329" fmla="*/ 220408 h 1313463"/>
              <a:gd name="connsiteX330" fmla="*/ 308801 w 571500"/>
              <a:gd name="connsiteY330" fmla="*/ 224790 h 1313463"/>
              <a:gd name="connsiteX331" fmla="*/ 346901 w 571500"/>
              <a:gd name="connsiteY331" fmla="*/ 244793 h 1313463"/>
              <a:gd name="connsiteX332" fmla="*/ 385001 w 571500"/>
              <a:gd name="connsiteY332" fmla="*/ 224790 h 1313463"/>
              <a:gd name="connsiteX333" fmla="*/ 385001 w 571500"/>
              <a:gd name="connsiteY333" fmla="*/ 220408 h 1313463"/>
              <a:gd name="connsiteX334" fmla="*/ 308801 w 571500"/>
              <a:gd name="connsiteY334" fmla="*/ 220408 h 1313463"/>
              <a:gd name="connsiteX335" fmla="*/ 186024 w 571500"/>
              <a:gd name="connsiteY335" fmla="*/ 220408 h 1313463"/>
              <a:gd name="connsiteX336" fmla="*/ 186024 w 571500"/>
              <a:gd name="connsiteY336" fmla="*/ 224790 h 1313463"/>
              <a:gd name="connsiteX337" fmla="*/ 224124 w 571500"/>
              <a:gd name="connsiteY337" fmla="*/ 244793 h 1313463"/>
              <a:gd name="connsiteX338" fmla="*/ 262224 w 571500"/>
              <a:gd name="connsiteY338" fmla="*/ 224790 h 1313463"/>
              <a:gd name="connsiteX339" fmla="*/ 262224 w 571500"/>
              <a:gd name="connsiteY339" fmla="*/ 220408 h 1313463"/>
              <a:gd name="connsiteX340" fmla="*/ 224124 w 571500"/>
              <a:gd name="connsiteY340" fmla="*/ 230886 h 1313463"/>
              <a:gd name="connsiteX341" fmla="*/ 186024 w 571500"/>
              <a:gd name="connsiteY341" fmla="*/ 220408 h 1313463"/>
              <a:gd name="connsiteX342" fmla="*/ 346901 w 571500"/>
              <a:gd name="connsiteY342" fmla="*/ 176022 h 1313463"/>
              <a:gd name="connsiteX343" fmla="*/ 308801 w 571500"/>
              <a:gd name="connsiteY343" fmla="*/ 196025 h 1313463"/>
              <a:gd name="connsiteX344" fmla="*/ 346901 w 571500"/>
              <a:gd name="connsiteY344" fmla="*/ 216027 h 1313463"/>
              <a:gd name="connsiteX345" fmla="*/ 385001 w 571500"/>
              <a:gd name="connsiteY345" fmla="*/ 196025 h 1313463"/>
              <a:gd name="connsiteX346" fmla="*/ 346901 w 571500"/>
              <a:gd name="connsiteY346" fmla="*/ 176022 h 1313463"/>
              <a:gd name="connsiteX347" fmla="*/ 224124 w 571500"/>
              <a:gd name="connsiteY347" fmla="*/ 176022 h 1313463"/>
              <a:gd name="connsiteX348" fmla="*/ 186024 w 571500"/>
              <a:gd name="connsiteY348" fmla="*/ 196025 h 1313463"/>
              <a:gd name="connsiteX349" fmla="*/ 224124 w 571500"/>
              <a:gd name="connsiteY349" fmla="*/ 216027 h 1313463"/>
              <a:gd name="connsiteX350" fmla="*/ 262224 w 571500"/>
              <a:gd name="connsiteY350" fmla="*/ 196025 h 1313463"/>
              <a:gd name="connsiteX351" fmla="*/ 224124 w 571500"/>
              <a:gd name="connsiteY351" fmla="*/ 176022 h 1313463"/>
              <a:gd name="connsiteX352" fmla="*/ 346901 w 571500"/>
              <a:gd name="connsiteY352" fmla="*/ 161163 h 1313463"/>
              <a:gd name="connsiteX353" fmla="*/ 399669 w 571500"/>
              <a:gd name="connsiteY353" fmla="*/ 196025 h 1313463"/>
              <a:gd name="connsiteX354" fmla="*/ 399669 w 571500"/>
              <a:gd name="connsiteY354" fmla="*/ 197548 h 1313463"/>
              <a:gd name="connsiteX355" fmla="*/ 399669 w 571500"/>
              <a:gd name="connsiteY355" fmla="*/ 252031 h 1313463"/>
              <a:gd name="connsiteX356" fmla="*/ 346901 w 571500"/>
              <a:gd name="connsiteY356" fmla="*/ 286893 h 1313463"/>
              <a:gd name="connsiteX357" fmla="*/ 294037 w 571500"/>
              <a:gd name="connsiteY357" fmla="*/ 251651 h 1313463"/>
              <a:gd name="connsiteX358" fmla="*/ 294037 w 571500"/>
              <a:gd name="connsiteY358" fmla="*/ 197168 h 1313463"/>
              <a:gd name="connsiteX359" fmla="*/ 294037 w 571500"/>
              <a:gd name="connsiteY359" fmla="*/ 196025 h 1313463"/>
              <a:gd name="connsiteX360" fmla="*/ 346901 w 571500"/>
              <a:gd name="connsiteY360" fmla="*/ 161163 h 1313463"/>
              <a:gd name="connsiteX361" fmla="*/ 224124 w 571500"/>
              <a:gd name="connsiteY361" fmla="*/ 161163 h 1313463"/>
              <a:gd name="connsiteX362" fmla="*/ 276988 w 571500"/>
              <a:gd name="connsiteY362" fmla="*/ 196025 h 1313463"/>
              <a:gd name="connsiteX363" fmla="*/ 276988 w 571500"/>
              <a:gd name="connsiteY363" fmla="*/ 197548 h 1313463"/>
              <a:gd name="connsiteX364" fmla="*/ 276988 w 571500"/>
              <a:gd name="connsiteY364" fmla="*/ 252031 h 1313463"/>
              <a:gd name="connsiteX365" fmla="*/ 224124 w 571500"/>
              <a:gd name="connsiteY365" fmla="*/ 286893 h 1313463"/>
              <a:gd name="connsiteX366" fmla="*/ 171451 w 571500"/>
              <a:gd name="connsiteY366" fmla="*/ 251651 h 1313463"/>
              <a:gd name="connsiteX367" fmla="*/ 171451 w 571500"/>
              <a:gd name="connsiteY367" fmla="*/ 197168 h 1313463"/>
              <a:gd name="connsiteX368" fmla="*/ 171451 w 571500"/>
              <a:gd name="connsiteY368" fmla="*/ 196025 h 1313463"/>
              <a:gd name="connsiteX369" fmla="*/ 224124 w 571500"/>
              <a:gd name="connsiteY369" fmla="*/ 161163 h 1313463"/>
              <a:gd name="connsiteX370" fmla="*/ 258369 w 571500"/>
              <a:gd name="connsiteY370" fmla="*/ 87225 h 1313463"/>
              <a:gd name="connsiteX371" fmla="*/ 151067 w 571500"/>
              <a:gd name="connsiteY371" fmla="*/ 182213 h 1313463"/>
              <a:gd name="connsiteX372" fmla="*/ 141542 w 571500"/>
              <a:gd name="connsiteY372" fmla="*/ 190500 h 1313463"/>
              <a:gd name="connsiteX373" fmla="*/ 88630 w 571500"/>
              <a:gd name="connsiteY373" fmla="*/ 251888 h 1313463"/>
              <a:gd name="connsiteX374" fmla="*/ 150019 w 571500"/>
              <a:gd name="connsiteY374" fmla="*/ 304800 h 1313463"/>
              <a:gd name="connsiteX375" fmla="*/ 434340 w 571500"/>
              <a:gd name="connsiteY375" fmla="*/ 304800 h 1313463"/>
              <a:gd name="connsiteX376" fmla="*/ 447675 w 571500"/>
              <a:gd name="connsiteY376" fmla="*/ 300799 h 1313463"/>
              <a:gd name="connsiteX377" fmla="*/ 478250 w 571500"/>
              <a:gd name="connsiteY377" fmla="*/ 238125 h 1313463"/>
              <a:gd name="connsiteX378" fmla="*/ 399002 w 571500"/>
              <a:gd name="connsiteY378" fmla="*/ 158115 h 1313463"/>
              <a:gd name="connsiteX379" fmla="*/ 389477 w 571500"/>
              <a:gd name="connsiteY379" fmla="*/ 152400 h 1313463"/>
              <a:gd name="connsiteX380" fmla="*/ 309749 w 571500"/>
              <a:gd name="connsiteY380" fmla="*/ 90395 h 1313463"/>
              <a:gd name="connsiteX381" fmla="*/ 258369 w 571500"/>
              <a:gd name="connsiteY381" fmla="*/ 87225 h 1313463"/>
              <a:gd name="connsiteX382" fmla="*/ 297608 w 571500"/>
              <a:gd name="connsiteY382" fmla="*/ 64356 h 1313463"/>
              <a:gd name="connsiteX383" fmla="*/ 405765 w 571500"/>
              <a:gd name="connsiteY383" fmla="*/ 135636 h 1313463"/>
              <a:gd name="connsiteX384" fmla="*/ 500539 w 571500"/>
              <a:gd name="connsiteY384" fmla="*/ 238125 h 1313463"/>
              <a:gd name="connsiteX385" fmla="*/ 461296 w 571500"/>
              <a:gd name="connsiteY385" fmla="*/ 318040 h 1313463"/>
              <a:gd name="connsiteX386" fmla="*/ 434340 w 571500"/>
              <a:gd name="connsiteY386" fmla="*/ 326612 h 1313463"/>
              <a:gd name="connsiteX387" fmla="*/ 150114 w 571500"/>
              <a:gd name="connsiteY387" fmla="*/ 326612 h 1313463"/>
              <a:gd name="connsiteX388" fmla="*/ 72747 w 571500"/>
              <a:gd name="connsiteY388" fmla="*/ 266010 h 1313463"/>
              <a:gd name="connsiteX389" fmla="*/ 131064 w 571500"/>
              <a:gd name="connsiteY389" fmla="*/ 169831 h 1313463"/>
              <a:gd name="connsiteX390" fmla="*/ 197099 w 571500"/>
              <a:gd name="connsiteY390" fmla="*/ 85019 h 1313463"/>
              <a:gd name="connsiteX391" fmla="*/ 253771 w 571500"/>
              <a:gd name="connsiteY391" fmla="*/ 64447 h 1313463"/>
              <a:gd name="connsiteX392" fmla="*/ 297608 w 571500"/>
              <a:gd name="connsiteY392" fmla="*/ 64356 h 1313463"/>
              <a:gd name="connsiteX393" fmla="*/ 37148 w 571500"/>
              <a:gd name="connsiteY393" fmla="*/ 37148 h 1313463"/>
              <a:gd name="connsiteX394" fmla="*/ 37148 w 571500"/>
              <a:gd name="connsiteY394" fmla="*/ 360998 h 1313463"/>
              <a:gd name="connsiteX395" fmla="*/ 533400 w 571500"/>
              <a:gd name="connsiteY395" fmla="*/ 360998 h 1313463"/>
              <a:gd name="connsiteX396" fmla="*/ 533400 w 571500"/>
              <a:gd name="connsiteY396" fmla="*/ 37148 h 1313463"/>
              <a:gd name="connsiteX397" fmla="*/ 19050 w 571500"/>
              <a:gd name="connsiteY397" fmla="*/ 0 h 1313463"/>
              <a:gd name="connsiteX398" fmla="*/ 552450 w 571500"/>
              <a:gd name="connsiteY398" fmla="*/ 0 h 1313463"/>
              <a:gd name="connsiteX399" fmla="*/ 571500 w 571500"/>
              <a:gd name="connsiteY399" fmla="*/ 19050 h 1313463"/>
              <a:gd name="connsiteX400" fmla="*/ 571500 w 571500"/>
              <a:gd name="connsiteY400" fmla="*/ 1263872 h 1313463"/>
              <a:gd name="connsiteX401" fmla="*/ 552450 w 571500"/>
              <a:gd name="connsiteY401" fmla="*/ 1282351 h 1313463"/>
              <a:gd name="connsiteX402" fmla="*/ 473107 w 571500"/>
              <a:gd name="connsiteY402" fmla="*/ 1282351 h 1313463"/>
              <a:gd name="connsiteX403" fmla="*/ 445595 w 571500"/>
              <a:gd name="connsiteY403" fmla="*/ 1309862 h 1313463"/>
              <a:gd name="connsiteX404" fmla="*/ 381032 w 571500"/>
              <a:gd name="connsiteY404" fmla="*/ 1282351 h 1313463"/>
              <a:gd name="connsiteX405" fmla="*/ 408543 w 571500"/>
              <a:gd name="connsiteY405" fmla="*/ 1217787 h 1313463"/>
              <a:gd name="connsiteX406" fmla="*/ 473107 w 571500"/>
              <a:gd name="connsiteY406" fmla="*/ 1245299 h 1313463"/>
              <a:gd name="connsiteX407" fmla="*/ 533876 w 571500"/>
              <a:gd name="connsiteY407" fmla="*/ 1245299 h 1313463"/>
              <a:gd name="connsiteX408" fmla="*/ 533876 w 571500"/>
              <a:gd name="connsiteY408" fmla="*/ 650938 h 1313463"/>
              <a:gd name="connsiteX409" fmla="*/ 37148 w 571500"/>
              <a:gd name="connsiteY409" fmla="*/ 650938 h 1313463"/>
              <a:gd name="connsiteX410" fmla="*/ 37148 w 571500"/>
              <a:gd name="connsiteY410" fmla="*/ 1245299 h 1313463"/>
              <a:gd name="connsiteX411" fmla="*/ 200025 w 571500"/>
              <a:gd name="connsiteY411" fmla="*/ 1245299 h 1313463"/>
              <a:gd name="connsiteX412" fmla="*/ 227536 w 571500"/>
              <a:gd name="connsiteY412" fmla="*/ 1217787 h 1313463"/>
              <a:gd name="connsiteX413" fmla="*/ 292100 w 571500"/>
              <a:gd name="connsiteY413" fmla="*/ 1245299 h 1313463"/>
              <a:gd name="connsiteX414" fmla="*/ 264589 w 571500"/>
              <a:gd name="connsiteY414" fmla="*/ 1309862 h 1313463"/>
              <a:gd name="connsiteX415" fmla="*/ 200025 w 571500"/>
              <a:gd name="connsiteY415" fmla="*/ 1282351 h 1313463"/>
              <a:gd name="connsiteX416" fmla="*/ 19050 w 571500"/>
              <a:gd name="connsiteY416" fmla="*/ 1282351 h 1313463"/>
              <a:gd name="connsiteX417" fmla="*/ 18470 w 571500"/>
              <a:gd name="connsiteY417" fmla="*/ 1282360 h 1313463"/>
              <a:gd name="connsiteX418" fmla="*/ 0 w 571500"/>
              <a:gd name="connsiteY418" fmla="*/ 1263872 h 1313463"/>
              <a:gd name="connsiteX419" fmla="*/ 0 w 571500"/>
              <a:gd name="connsiteY419" fmla="*/ 19050 h 1313463"/>
              <a:gd name="connsiteX420" fmla="*/ 19050 w 571500"/>
              <a:gd name="connsiteY420" fmla="*/ 0 h 131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571500" h="1313463">
                <a:moveTo>
                  <a:pt x="116586" y="1126330"/>
                </a:moveTo>
                <a:lnTo>
                  <a:pt x="116205" y="1156334"/>
                </a:lnTo>
                <a:lnTo>
                  <a:pt x="457200" y="1156334"/>
                </a:lnTo>
                <a:lnTo>
                  <a:pt x="457200" y="1126330"/>
                </a:lnTo>
                <a:close/>
                <a:moveTo>
                  <a:pt x="401670" y="1076324"/>
                </a:moveTo>
                <a:lnTo>
                  <a:pt x="401670" y="1093183"/>
                </a:lnTo>
                <a:lnTo>
                  <a:pt x="420720" y="1093183"/>
                </a:lnTo>
                <a:lnTo>
                  <a:pt x="420720" y="1076324"/>
                </a:lnTo>
                <a:close/>
                <a:moveTo>
                  <a:pt x="246698" y="1076324"/>
                </a:moveTo>
                <a:lnTo>
                  <a:pt x="246698" y="1092802"/>
                </a:lnTo>
                <a:lnTo>
                  <a:pt x="265748" y="1092802"/>
                </a:lnTo>
                <a:lnTo>
                  <a:pt x="265748" y="1076324"/>
                </a:lnTo>
                <a:close/>
                <a:moveTo>
                  <a:pt x="295276" y="1069466"/>
                </a:moveTo>
                <a:lnTo>
                  <a:pt x="431388" y="1069466"/>
                </a:lnTo>
                <a:lnTo>
                  <a:pt x="431388" y="1100518"/>
                </a:lnTo>
                <a:lnTo>
                  <a:pt x="295276" y="1100518"/>
                </a:lnTo>
                <a:close/>
                <a:moveTo>
                  <a:pt x="139542" y="1069466"/>
                </a:moveTo>
                <a:lnTo>
                  <a:pt x="276226" y="1069466"/>
                </a:lnTo>
                <a:lnTo>
                  <a:pt x="276226" y="1100518"/>
                </a:lnTo>
                <a:lnTo>
                  <a:pt x="139542" y="1100518"/>
                </a:lnTo>
                <a:close/>
                <a:moveTo>
                  <a:pt x="401670" y="1031367"/>
                </a:moveTo>
                <a:lnTo>
                  <a:pt x="401670" y="1047750"/>
                </a:lnTo>
                <a:lnTo>
                  <a:pt x="420720" y="1047750"/>
                </a:lnTo>
                <a:lnTo>
                  <a:pt x="420720" y="1031367"/>
                </a:lnTo>
                <a:close/>
                <a:moveTo>
                  <a:pt x="246413" y="1031367"/>
                </a:moveTo>
                <a:lnTo>
                  <a:pt x="246413" y="1047750"/>
                </a:lnTo>
                <a:lnTo>
                  <a:pt x="265463" y="1047750"/>
                </a:lnTo>
                <a:lnTo>
                  <a:pt x="265463" y="1031367"/>
                </a:lnTo>
                <a:close/>
                <a:moveTo>
                  <a:pt x="295276" y="1023842"/>
                </a:moveTo>
                <a:lnTo>
                  <a:pt x="431388" y="1023842"/>
                </a:lnTo>
                <a:lnTo>
                  <a:pt x="431388" y="1054894"/>
                </a:lnTo>
                <a:lnTo>
                  <a:pt x="295276" y="1054894"/>
                </a:lnTo>
                <a:close/>
                <a:moveTo>
                  <a:pt x="139542" y="1023842"/>
                </a:moveTo>
                <a:lnTo>
                  <a:pt x="276226" y="1023842"/>
                </a:lnTo>
                <a:lnTo>
                  <a:pt x="276226" y="1054894"/>
                </a:lnTo>
                <a:lnTo>
                  <a:pt x="139542" y="1054894"/>
                </a:lnTo>
                <a:close/>
                <a:moveTo>
                  <a:pt x="401670" y="985551"/>
                </a:moveTo>
                <a:lnTo>
                  <a:pt x="401670" y="1001934"/>
                </a:lnTo>
                <a:lnTo>
                  <a:pt x="420720" y="1001934"/>
                </a:lnTo>
                <a:lnTo>
                  <a:pt x="420720" y="985551"/>
                </a:lnTo>
                <a:close/>
                <a:moveTo>
                  <a:pt x="246508" y="985551"/>
                </a:moveTo>
                <a:lnTo>
                  <a:pt x="246508" y="1001934"/>
                </a:lnTo>
                <a:lnTo>
                  <a:pt x="265558" y="1001934"/>
                </a:lnTo>
                <a:lnTo>
                  <a:pt x="265558" y="985551"/>
                </a:lnTo>
                <a:close/>
                <a:moveTo>
                  <a:pt x="295276" y="978217"/>
                </a:moveTo>
                <a:lnTo>
                  <a:pt x="431388" y="978217"/>
                </a:lnTo>
                <a:lnTo>
                  <a:pt x="431388" y="1009650"/>
                </a:lnTo>
                <a:lnTo>
                  <a:pt x="295276" y="1009650"/>
                </a:lnTo>
                <a:close/>
                <a:moveTo>
                  <a:pt x="139542" y="978217"/>
                </a:moveTo>
                <a:lnTo>
                  <a:pt x="276226" y="978217"/>
                </a:lnTo>
                <a:lnTo>
                  <a:pt x="276226" y="1009650"/>
                </a:lnTo>
                <a:lnTo>
                  <a:pt x="139542" y="1009650"/>
                </a:lnTo>
                <a:close/>
                <a:moveTo>
                  <a:pt x="401670" y="939831"/>
                </a:moveTo>
                <a:lnTo>
                  <a:pt x="401670" y="956309"/>
                </a:lnTo>
                <a:lnTo>
                  <a:pt x="420720" y="956309"/>
                </a:lnTo>
                <a:lnTo>
                  <a:pt x="420720" y="939831"/>
                </a:lnTo>
                <a:close/>
                <a:moveTo>
                  <a:pt x="246508" y="939831"/>
                </a:moveTo>
                <a:lnTo>
                  <a:pt x="246508" y="956309"/>
                </a:lnTo>
                <a:lnTo>
                  <a:pt x="265558" y="956309"/>
                </a:lnTo>
                <a:lnTo>
                  <a:pt x="265558" y="939831"/>
                </a:lnTo>
                <a:close/>
                <a:moveTo>
                  <a:pt x="295276" y="932592"/>
                </a:moveTo>
                <a:lnTo>
                  <a:pt x="431388" y="932592"/>
                </a:lnTo>
                <a:lnTo>
                  <a:pt x="431388" y="963643"/>
                </a:lnTo>
                <a:lnTo>
                  <a:pt x="295276" y="963643"/>
                </a:lnTo>
                <a:close/>
                <a:moveTo>
                  <a:pt x="139542" y="932592"/>
                </a:moveTo>
                <a:lnTo>
                  <a:pt x="276226" y="932592"/>
                </a:lnTo>
                <a:lnTo>
                  <a:pt x="276226" y="963643"/>
                </a:lnTo>
                <a:lnTo>
                  <a:pt x="139542" y="963643"/>
                </a:lnTo>
                <a:close/>
                <a:moveTo>
                  <a:pt x="401670" y="893159"/>
                </a:moveTo>
                <a:lnTo>
                  <a:pt x="401670" y="909638"/>
                </a:lnTo>
                <a:lnTo>
                  <a:pt x="420720" y="909638"/>
                </a:lnTo>
                <a:lnTo>
                  <a:pt x="420720" y="893159"/>
                </a:lnTo>
                <a:close/>
                <a:moveTo>
                  <a:pt x="246413" y="893159"/>
                </a:moveTo>
                <a:lnTo>
                  <a:pt x="246413" y="909638"/>
                </a:lnTo>
                <a:lnTo>
                  <a:pt x="265463" y="909638"/>
                </a:lnTo>
                <a:lnTo>
                  <a:pt x="265463" y="893159"/>
                </a:lnTo>
                <a:close/>
                <a:moveTo>
                  <a:pt x="295276" y="885825"/>
                </a:moveTo>
                <a:lnTo>
                  <a:pt x="431388" y="885825"/>
                </a:lnTo>
                <a:lnTo>
                  <a:pt x="431388" y="916781"/>
                </a:lnTo>
                <a:lnTo>
                  <a:pt x="295276" y="916781"/>
                </a:lnTo>
                <a:close/>
                <a:moveTo>
                  <a:pt x="139542" y="885825"/>
                </a:moveTo>
                <a:lnTo>
                  <a:pt x="276226" y="885825"/>
                </a:lnTo>
                <a:lnTo>
                  <a:pt x="276226" y="916781"/>
                </a:lnTo>
                <a:lnTo>
                  <a:pt x="139542" y="916781"/>
                </a:lnTo>
                <a:close/>
                <a:moveTo>
                  <a:pt x="401670" y="847724"/>
                </a:moveTo>
                <a:lnTo>
                  <a:pt x="401670" y="864012"/>
                </a:lnTo>
                <a:lnTo>
                  <a:pt x="420720" y="864012"/>
                </a:lnTo>
                <a:lnTo>
                  <a:pt x="420720" y="847724"/>
                </a:lnTo>
                <a:close/>
                <a:moveTo>
                  <a:pt x="246508" y="847724"/>
                </a:moveTo>
                <a:lnTo>
                  <a:pt x="246508" y="864012"/>
                </a:lnTo>
                <a:lnTo>
                  <a:pt x="265558" y="864012"/>
                </a:lnTo>
                <a:lnTo>
                  <a:pt x="265558" y="847724"/>
                </a:lnTo>
                <a:close/>
                <a:moveTo>
                  <a:pt x="295276" y="840295"/>
                </a:moveTo>
                <a:lnTo>
                  <a:pt x="431388" y="840295"/>
                </a:lnTo>
                <a:lnTo>
                  <a:pt x="431388" y="871251"/>
                </a:lnTo>
                <a:lnTo>
                  <a:pt x="295276" y="871251"/>
                </a:lnTo>
                <a:close/>
                <a:moveTo>
                  <a:pt x="139542" y="840295"/>
                </a:moveTo>
                <a:lnTo>
                  <a:pt x="276226" y="840295"/>
                </a:lnTo>
                <a:lnTo>
                  <a:pt x="276226" y="871251"/>
                </a:lnTo>
                <a:lnTo>
                  <a:pt x="139542" y="871251"/>
                </a:lnTo>
                <a:close/>
                <a:moveTo>
                  <a:pt x="401670" y="801909"/>
                </a:moveTo>
                <a:lnTo>
                  <a:pt x="401670" y="818387"/>
                </a:lnTo>
                <a:lnTo>
                  <a:pt x="420720" y="818387"/>
                </a:lnTo>
                <a:lnTo>
                  <a:pt x="420720" y="801909"/>
                </a:lnTo>
                <a:close/>
                <a:moveTo>
                  <a:pt x="246508" y="801909"/>
                </a:moveTo>
                <a:lnTo>
                  <a:pt x="246508" y="818387"/>
                </a:lnTo>
                <a:lnTo>
                  <a:pt x="265558" y="818387"/>
                </a:lnTo>
                <a:lnTo>
                  <a:pt x="265558" y="801909"/>
                </a:lnTo>
                <a:close/>
                <a:moveTo>
                  <a:pt x="295276" y="794670"/>
                </a:moveTo>
                <a:lnTo>
                  <a:pt x="431388" y="794670"/>
                </a:lnTo>
                <a:lnTo>
                  <a:pt x="431388" y="825722"/>
                </a:lnTo>
                <a:lnTo>
                  <a:pt x="295276" y="825722"/>
                </a:lnTo>
                <a:close/>
                <a:moveTo>
                  <a:pt x="139542" y="794670"/>
                </a:moveTo>
                <a:lnTo>
                  <a:pt x="276226" y="794670"/>
                </a:lnTo>
                <a:lnTo>
                  <a:pt x="276226" y="825722"/>
                </a:lnTo>
                <a:lnTo>
                  <a:pt x="139542" y="825722"/>
                </a:lnTo>
                <a:close/>
                <a:moveTo>
                  <a:pt x="401670" y="756284"/>
                </a:moveTo>
                <a:lnTo>
                  <a:pt x="401670" y="772762"/>
                </a:lnTo>
                <a:lnTo>
                  <a:pt x="420720" y="772762"/>
                </a:lnTo>
                <a:lnTo>
                  <a:pt x="420720" y="756284"/>
                </a:lnTo>
                <a:close/>
                <a:moveTo>
                  <a:pt x="246508" y="756284"/>
                </a:moveTo>
                <a:lnTo>
                  <a:pt x="246508" y="772762"/>
                </a:lnTo>
                <a:lnTo>
                  <a:pt x="265558" y="772762"/>
                </a:lnTo>
                <a:lnTo>
                  <a:pt x="265558" y="756284"/>
                </a:lnTo>
                <a:close/>
                <a:moveTo>
                  <a:pt x="295276" y="749045"/>
                </a:moveTo>
                <a:lnTo>
                  <a:pt x="431388" y="749045"/>
                </a:lnTo>
                <a:lnTo>
                  <a:pt x="431388" y="780001"/>
                </a:lnTo>
                <a:lnTo>
                  <a:pt x="295276" y="780001"/>
                </a:lnTo>
                <a:close/>
                <a:moveTo>
                  <a:pt x="139542" y="749045"/>
                </a:moveTo>
                <a:lnTo>
                  <a:pt x="276226" y="749045"/>
                </a:lnTo>
                <a:lnTo>
                  <a:pt x="276226" y="780001"/>
                </a:lnTo>
                <a:lnTo>
                  <a:pt x="139542" y="780001"/>
                </a:lnTo>
                <a:close/>
                <a:moveTo>
                  <a:pt x="116205" y="723899"/>
                </a:moveTo>
                <a:lnTo>
                  <a:pt x="116205" y="1118901"/>
                </a:lnTo>
                <a:lnTo>
                  <a:pt x="457200" y="1118901"/>
                </a:lnTo>
                <a:lnTo>
                  <a:pt x="457200" y="723899"/>
                </a:lnTo>
                <a:close/>
                <a:moveTo>
                  <a:pt x="464249" y="706087"/>
                </a:moveTo>
                <a:lnTo>
                  <a:pt x="464249" y="1156334"/>
                </a:lnTo>
                <a:lnTo>
                  <a:pt x="478250" y="1156334"/>
                </a:lnTo>
                <a:lnTo>
                  <a:pt x="478250" y="706087"/>
                </a:lnTo>
                <a:close/>
                <a:moveTo>
                  <a:pt x="116205" y="706087"/>
                </a:moveTo>
                <a:lnTo>
                  <a:pt x="116205" y="716374"/>
                </a:lnTo>
                <a:lnTo>
                  <a:pt x="457200" y="716374"/>
                </a:lnTo>
                <a:lnTo>
                  <a:pt x="457200" y="706087"/>
                </a:lnTo>
                <a:close/>
                <a:moveTo>
                  <a:pt x="92774" y="706087"/>
                </a:moveTo>
                <a:lnTo>
                  <a:pt x="92774" y="1156334"/>
                </a:lnTo>
                <a:lnTo>
                  <a:pt x="108776" y="1156334"/>
                </a:lnTo>
                <a:lnTo>
                  <a:pt x="108776" y="706087"/>
                </a:lnTo>
                <a:close/>
                <a:moveTo>
                  <a:pt x="81629" y="684180"/>
                </a:moveTo>
                <a:lnTo>
                  <a:pt x="489395" y="684180"/>
                </a:lnTo>
                <a:cubicBezTo>
                  <a:pt x="495549" y="684180"/>
                  <a:pt x="500539" y="689169"/>
                  <a:pt x="500539" y="695324"/>
                </a:cubicBezTo>
                <a:lnTo>
                  <a:pt x="500539" y="1167478"/>
                </a:lnTo>
                <a:cubicBezTo>
                  <a:pt x="500540" y="1167543"/>
                  <a:pt x="500541" y="1167608"/>
                  <a:pt x="500542" y="1167673"/>
                </a:cubicBezTo>
                <a:cubicBezTo>
                  <a:pt x="500593" y="1173880"/>
                  <a:pt x="495602" y="1178953"/>
                  <a:pt x="489395" y="1179004"/>
                </a:cubicBezTo>
                <a:lnTo>
                  <a:pt x="81629" y="1179004"/>
                </a:lnTo>
                <a:cubicBezTo>
                  <a:pt x="75474" y="1179004"/>
                  <a:pt x="70485" y="1174014"/>
                  <a:pt x="70485" y="1167860"/>
                </a:cubicBezTo>
                <a:lnTo>
                  <a:pt x="70485" y="695324"/>
                </a:lnTo>
                <a:cubicBezTo>
                  <a:pt x="70485" y="689169"/>
                  <a:pt x="75474" y="684180"/>
                  <a:pt x="81629" y="684180"/>
                </a:cubicBezTo>
                <a:close/>
                <a:moveTo>
                  <a:pt x="420720" y="564451"/>
                </a:moveTo>
                <a:lnTo>
                  <a:pt x="432912" y="564451"/>
                </a:lnTo>
                <a:lnTo>
                  <a:pt x="432912" y="573595"/>
                </a:lnTo>
                <a:lnTo>
                  <a:pt x="427292" y="573595"/>
                </a:lnTo>
                <a:close/>
                <a:moveTo>
                  <a:pt x="339567" y="564451"/>
                </a:moveTo>
                <a:lnTo>
                  <a:pt x="351854" y="564451"/>
                </a:lnTo>
                <a:lnTo>
                  <a:pt x="351854" y="573595"/>
                </a:lnTo>
                <a:lnTo>
                  <a:pt x="346139" y="573595"/>
                </a:lnTo>
                <a:close/>
                <a:moveTo>
                  <a:pt x="258509" y="564451"/>
                </a:moveTo>
                <a:lnTo>
                  <a:pt x="270701" y="564451"/>
                </a:lnTo>
                <a:lnTo>
                  <a:pt x="270701" y="573595"/>
                </a:lnTo>
                <a:lnTo>
                  <a:pt x="265081" y="573595"/>
                </a:lnTo>
                <a:close/>
                <a:moveTo>
                  <a:pt x="178880" y="564451"/>
                </a:moveTo>
                <a:lnTo>
                  <a:pt x="191167" y="564451"/>
                </a:lnTo>
                <a:lnTo>
                  <a:pt x="191167" y="573595"/>
                </a:lnTo>
                <a:lnTo>
                  <a:pt x="185452" y="573595"/>
                </a:lnTo>
                <a:close/>
                <a:moveTo>
                  <a:pt x="379858" y="562641"/>
                </a:moveTo>
                <a:lnTo>
                  <a:pt x="415481" y="562641"/>
                </a:lnTo>
                <a:lnTo>
                  <a:pt x="424816" y="575309"/>
                </a:lnTo>
                <a:lnTo>
                  <a:pt x="379858" y="575309"/>
                </a:lnTo>
                <a:close/>
                <a:moveTo>
                  <a:pt x="298705" y="562641"/>
                </a:moveTo>
                <a:lnTo>
                  <a:pt x="334424" y="562641"/>
                </a:lnTo>
                <a:lnTo>
                  <a:pt x="343663" y="575309"/>
                </a:lnTo>
                <a:lnTo>
                  <a:pt x="298705" y="575309"/>
                </a:lnTo>
                <a:close/>
                <a:moveTo>
                  <a:pt x="217170" y="562641"/>
                </a:moveTo>
                <a:lnTo>
                  <a:pt x="253365" y="562641"/>
                </a:lnTo>
                <a:lnTo>
                  <a:pt x="262604" y="575309"/>
                </a:lnTo>
                <a:lnTo>
                  <a:pt x="217170" y="575309"/>
                </a:lnTo>
                <a:close/>
                <a:moveTo>
                  <a:pt x="138113" y="562641"/>
                </a:moveTo>
                <a:lnTo>
                  <a:pt x="173736" y="562641"/>
                </a:lnTo>
                <a:lnTo>
                  <a:pt x="182976" y="575309"/>
                </a:lnTo>
                <a:lnTo>
                  <a:pt x="138113" y="575309"/>
                </a:lnTo>
                <a:close/>
                <a:moveTo>
                  <a:pt x="420720" y="544163"/>
                </a:moveTo>
                <a:lnTo>
                  <a:pt x="432912" y="544163"/>
                </a:lnTo>
                <a:lnTo>
                  <a:pt x="432912" y="553307"/>
                </a:lnTo>
                <a:lnTo>
                  <a:pt x="427292" y="553307"/>
                </a:lnTo>
                <a:close/>
                <a:moveTo>
                  <a:pt x="339567" y="544163"/>
                </a:moveTo>
                <a:lnTo>
                  <a:pt x="351854" y="544163"/>
                </a:lnTo>
                <a:lnTo>
                  <a:pt x="351854" y="553307"/>
                </a:lnTo>
                <a:lnTo>
                  <a:pt x="346139" y="553307"/>
                </a:lnTo>
                <a:close/>
                <a:moveTo>
                  <a:pt x="258509" y="544163"/>
                </a:moveTo>
                <a:lnTo>
                  <a:pt x="270701" y="544163"/>
                </a:lnTo>
                <a:lnTo>
                  <a:pt x="270701" y="553307"/>
                </a:lnTo>
                <a:lnTo>
                  <a:pt x="265081" y="553307"/>
                </a:lnTo>
                <a:close/>
                <a:moveTo>
                  <a:pt x="178880" y="544163"/>
                </a:moveTo>
                <a:lnTo>
                  <a:pt x="191167" y="544163"/>
                </a:lnTo>
                <a:lnTo>
                  <a:pt x="191167" y="553307"/>
                </a:lnTo>
                <a:lnTo>
                  <a:pt x="185452" y="553307"/>
                </a:lnTo>
                <a:close/>
                <a:moveTo>
                  <a:pt x="379858" y="542353"/>
                </a:moveTo>
                <a:lnTo>
                  <a:pt x="415481" y="542353"/>
                </a:lnTo>
                <a:lnTo>
                  <a:pt x="424816" y="555021"/>
                </a:lnTo>
                <a:lnTo>
                  <a:pt x="379858" y="555021"/>
                </a:lnTo>
                <a:close/>
                <a:moveTo>
                  <a:pt x="298705" y="542353"/>
                </a:moveTo>
                <a:lnTo>
                  <a:pt x="334424" y="542353"/>
                </a:lnTo>
                <a:lnTo>
                  <a:pt x="343663" y="555021"/>
                </a:lnTo>
                <a:lnTo>
                  <a:pt x="298705" y="555021"/>
                </a:lnTo>
                <a:close/>
                <a:moveTo>
                  <a:pt x="217170" y="542353"/>
                </a:moveTo>
                <a:lnTo>
                  <a:pt x="253365" y="542353"/>
                </a:lnTo>
                <a:lnTo>
                  <a:pt x="262604" y="555021"/>
                </a:lnTo>
                <a:lnTo>
                  <a:pt x="217170" y="555021"/>
                </a:lnTo>
                <a:close/>
                <a:moveTo>
                  <a:pt x="138113" y="542353"/>
                </a:moveTo>
                <a:lnTo>
                  <a:pt x="173736" y="542353"/>
                </a:lnTo>
                <a:lnTo>
                  <a:pt x="182976" y="555021"/>
                </a:lnTo>
                <a:lnTo>
                  <a:pt x="138113" y="555021"/>
                </a:lnTo>
                <a:close/>
                <a:moveTo>
                  <a:pt x="89059" y="530542"/>
                </a:moveTo>
                <a:lnTo>
                  <a:pt x="89059" y="583882"/>
                </a:lnTo>
                <a:lnTo>
                  <a:pt x="481965" y="583882"/>
                </a:lnTo>
                <a:lnTo>
                  <a:pt x="481965" y="530542"/>
                </a:lnTo>
                <a:close/>
                <a:moveTo>
                  <a:pt x="81630" y="515683"/>
                </a:moveTo>
                <a:lnTo>
                  <a:pt x="489395" y="515683"/>
                </a:lnTo>
                <a:cubicBezTo>
                  <a:pt x="493498" y="515683"/>
                  <a:pt x="496824" y="519009"/>
                  <a:pt x="496824" y="523112"/>
                </a:cubicBezTo>
                <a:lnTo>
                  <a:pt x="496824" y="591312"/>
                </a:lnTo>
                <a:cubicBezTo>
                  <a:pt x="496824" y="595415"/>
                  <a:pt x="493498" y="598741"/>
                  <a:pt x="489395" y="598741"/>
                </a:cubicBezTo>
                <a:lnTo>
                  <a:pt x="81630" y="598741"/>
                </a:lnTo>
                <a:cubicBezTo>
                  <a:pt x="77526" y="598741"/>
                  <a:pt x="74200" y="595415"/>
                  <a:pt x="74200" y="591312"/>
                </a:cubicBezTo>
                <a:lnTo>
                  <a:pt x="74200" y="523112"/>
                </a:lnTo>
                <a:cubicBezTo>
                  <a:pt x="74200" y="519009"/>
                  <a:pt x="77526" y="515683"/>
                  <a:pt x="81630" y="515683"/>
                </a:cubicBezTo>
                <a:close/>
                <a:moveTo>
                  <a:pt x="420720" y="459866"/>
                </a:moveTo>
                <a:lnTo>
                  <a:pt x="432912" y="459866"/>
                </a:lnTo>
                <a:lnTo>
                  <a:pt x="432912" y="469010"/>
                </a:lnTo>
                <a:lnTo>
                  <a:pt x="427292" y="469010"/>
                </a:lnTo>
                <a:close/>
                <a:moveTo>
                  <a:pt x="339567" y="459866"/>
                </a:moveTo>
                <a:lnTo>
                  <a:pt x="351854" y="459866"/>
                </a:lnTo>
                <a:lnTo>
                  <a:pt x="351854" y="469010"/>
                </a:lnTo>
                <a:lnTo>
                  <a:pt x="346139" y="469010"/>
                </a:lnTo>
                <a:close/>
                <a:moveTo>
                  <a:pt x="258509" y="459866"/>
                </a:moveTo>
                <a:lnTo>
                  <a:pt x="270701" y="459866"/>
                </a:lnTo>
                <a:lnTo>
                  <a:pt x="270701" y="469010"/>
                </a:lnTo>
                <a:lnTo>
                  <a:pt x="265081" y="469010"/>
                </a:lnTo>
                <a:close/>
                <a:moveTo>
                  <a:pt x="178880" y="459866"/>
                </a:moveTo>
                <a:lnTo>
                  <a:pt x="191167" y="459866"/>
                </a:lnTo>
                <a:lnTo>
                  <a:pt x="191167" y="469010"/>
                </a:lnTo>
                <a:lnTo>
                  <a:pt x="185452" y="469010"/>
                </a:lnTo>
                <a:close/>
                <a:moveTo>
                  <a:pt x="379858" y="458057"/>
                </a:moveTo>
                <a:lnTo>
                  <a:pt x="415481" y="458057"/>
                </a:lnTo>
                <a:lnTo>
                  <a:pt x="424816" y="470725"/>
                </a:lnTo>
                <a:lnTo>
                  <a:pt x="379858" y="470725"/>
                </a:lnTo>
                <a:close/>
                <a:moveTo>
                  <a:pt x="298705" y="458057"/>
                </a:moveTo>
                <a:lnTo>
                  <a:pt x="334424" y="458057"/>
                </a:lnTo>
                <a:lnTo>
                  <a:pt x="343663" y="470725"/>
                </a:lnTo>
                <a:lnTo>
                  <a:pt x="298705" y="470725"/>
                </a:lnTo>
                <a:close/>
                <a:moveTo>
                  <a:pt x="217170" y="458057"/>
                </a:moveTo>
                <a:lnTo>
                  <a:pt x="253365" y="458057"/>
                </a:lnTo>
                <a:lnTo>
                  <a:pt x="262604" y="470725"/>
                </a:lnTo>
                <a:lnTo>
                  <a:pt x="217170" y="470725"/>
                </a:lnTo>
                <a:close/>
                <a:moveTo>
                  <a:pt x="138113" y="458057"/>
                </a:moveTo>
                <a:lnTo>
                  <a:pt x="173736" y="458057"/>
                </a:lnTo>
                <a:lnTo>
                  <a:pt x="182976" y="470725"/>
                </a:lnTo>
                <a:lnTo>
                  <a:pt x="138113" y="470725"/>
                </a:lnTo>
                <a:close/>
                <a:moveTo>
                  <a:pt x="420720" y="439578"/>
                </a:moveTo>
                <a:lnTo>
                  <a:pt x="432912" y="439578"/>
                </a:lnTo>
                <a:lnTo>
                  <a:pt x="432912" y="448722"/>
                </a:lnTo>
                <a:lnTo>
                  <a:pt x="427292" y="448722"/>
                </a:lnTo>
                <a:close/>
                <a:moveTo>
                  <a:pt x="339567" y="439578"/>
                </a:moveTo>
                <a:lnTo>
                  <a:pt x="351854" y="439578"/>
                </a:lnTo>
                <a:lnTo>
                  <a:pt x="351854" y="448722"/>
                </a:lnTo>
                <a:lnTo>
                  <a:pt x="346139" y="448722"/>
                </a:lnTo>
                <a:close/>
                <a:moveTo>
                  <a:pt x="258509" y="439578"/>
                </a:moveTo>
                <a:lnTo>
                  <a:pt x="270701" y="439578"/>
                </a:lnTo>
                <a:lnTo>
                  <a:pt x="270701" y="448722"/>
                </a:lnTo>
                <a:lnTo>
                  <a:pt x="265081" y="448722"/>
                </a:lnTo>
                <a:close/>
                <a:moveTo>
                  <a:pt x="178880" y="439578"/>
                </a:moveTo>
                <a:lnTo>
                  <a:pt x="191167" y="439578"/>
                </a:lnTo>
                <a:lnTo>
                  <a:pt x="191167" y="448722"/>
                </a:lnTo>
                <a:lnTo>
                  <a:pt x="185452" y="448722"/>
                </a:lnTo>
                <a:close/>
                <a:moveTo>
                  <a:pt x="379858" y="437673"/>
                </a:moveTo>
                <a:lnTo>
                  <a:pt x="415481" y="437673"/>
                </a:lnTo>
                <a:lnTo>
                  <a:pt x="424816" y="450437"/>
                </a:lnTo>
                <a:lnTo>
                  <a:pt x="379858" y="450437"/>
                </a:lnTo>
                <a:close/>
                <a:moveTo>
                  <a:pt x="298705" y="437673"/>
                </a:moveTo>
                <a:lnTo>
                  <a:pt x="334424" y="437673"/>
                </a:lnTo>
                <a:lnTo>
                  <a:pt x="343663" y="450437"/>
                </a:lnTo>
                <a:lnTo>
                  <a:pt x="298705" y="450437"/>
                </a:lnTo>
                <a:close/>
                <a:moveTo>
                  <a:pt x="217170" y="437673"/>
                </a:moveTo>
                <a:lnTo>
                  <a:pt x="253365" y="437673"/>
                </a:lnTo>
                <a:lnTo>
                  <a:pt x="262604" y="450437"/>
                </a:lnTo>
                <a:lnTo>
                  <a:pt x="217170" y="450437"/>
                </a:lnTo>
                <a:close/>
                <a:moveTo>
                  <a:pt x="138113" y="437673"/>
                </a:moveTo>
                <a:lnTo>
                  <a:pt x="173736" y="437673"/>
                </a:lnTo>
                <a:lnTo>
                  <a:pt x="182976" y="450437"/>
                </a:lnTo>
                <a:lnTo>
                  <a:pt x="138113" y="450437"/>
                </a:lnTo>
                <a:close/>
                <a:moveTo>
                  <a:pt x="89059" y="425957"/>
                </a:moveTo>
                <a:lnTo>
                  <a:pt x="89059" y="479202"/>
                </a:lnTo>
                <a:lnTo>
                  <a:pt x="481965" y="479202"/>
                </a:lnTo>
                <a:lnTo>
                  <a:pt x="481965" y="425957"/>
                </a:lnTo>
                <a:close/>
                <a:moveTo>
                  <a:pt x="81630" y="411098"/>
                </a:moveTo>
                <a:lnTo>
                  <a:pt x="489395" y="411098"/>
                </a:lnTo>
                <a:cubicBezTo>
                  <a:pt x="493498" y="411098"/>
                  <a:pt x="496824" y="414424"/>
                  <a:pt x="496824" y="418527"/>
                </a:cubicBezTo>
                <a:lnTo>
                  <a:pt x="496824" y="486631"/>
                </a:lnTo>
                <a:cubicBezTo>
                  <a:pt x="496824" y="490734"/>
                  <a:pt x="493498" y="494061"/>
                  <a:pt x="489395" y="494061"/>
                </a:cubicBezTo>
                <a:lnTo>
                  <a:pt x="81630" y="494061"/>
                </a:lnTo>
                <a:cubicBezTo>
                  <a:pt x="77526" y="494061"/>
                  <a:pt x="74200" y="490734"/>
                  <a:pt x="74200" y="486631"/>
                </a:cubicBezTo>
                <a:lnTo>
                  <a:pt x="74200" y="418527"/>
                </a:lnTo>
                <a:cubicBezTo>
                  <a:pt x="74200" y="414424"/>
                  <a:pt x="77526" y="411098"/>
                  <a:pt x="81630" y="411098"/>
                </a:cubicBezTo>
                <a:close/>
                <a:moveTo>
                  <a:pt x="37148" y="376238"/>
                </a:moveTo>
                <a:lnTo>
                  <a:pt x="37148" y="636080"/>
                </a:lnTo>
                <a:lnTo>
                  <a:pt x="533876" y="636080"/>
                </a:lnTo>
                <a:lnTo>
                  <a:pt x="533876" y="376238"/>
                </a:lnTo>
                <a:close/>
                <a:moveTo>
                  <a:pt x="308801" y="249269"/>
                </a:moveTo>
                <a:lnTo>
                  <a:pt x="308801" y="252031"/>
                </a:lnTo>
                <a:cubicBezTo>
                  <a:pt x="308801" y="261461"/>
                  <a:pt x="324422" y="272034"/>
                  <a:pt x="346901" y="272034"/>
                </a:cubicBezTo>
                <a:cubicBezTo>
                  <a:pt x="369380" y="272034"/>
                  <a:pt x="385001" y="261556"/>
                  <a:pt x="385001" y="252031"/>
                </a:cubicBezTo>
                <a:lnTo>
                  <a:pt x="385001" y="249269"/>
                </a:lnTo>
                <a:cubicBezTo>
                  <a:pt x="361506" y="263183"/>
                  <a:pt x="332295" y="263183"/>
                  <a:pt x="308801" y="249269"/>
                </a:cubicBezTo>
                <a:close/>
                <a:moveTo>
                  <a:pt x="186024" y="249269"/>
                </a:moveTo>
                <a:lnTo>
                  <a:pt x="186024" y="252031"/>
                </a:lnTo>
                <a:cubicBezTo>
                  <a:pt x="186024" y="261461"/>
                  <a:pt x="201645" y="272034"/>
                  <a:pt x="224124" y="272034"/>
                </a:cubicBezTo>
                <a:cubicBezTo>
                  <a:pt x="246603" y="272034"/>
                  <a:pt x="262224" y="261556"/>
                  <a:pt x="262224" y="252031"/>
                </a:cubicBezTo>
                <a:lnTo>
                  <a:pt x="262224" y="249269"/>
                </a:lnTo>
                <a:cubicBezTo>
                  <a:pt x="250806" y="256365"/>
                  <a:pt x="237564" y="259973"/>
                  <a:pt x="224124" y="259652"/>
                </a:cubicBezTo>
                <a:cubicBezTo>
                  <a:pt x="210684" y="259973"/>
                  <a:pt x="197443" y="256365"/>
                  <a:pt x="186024" y="249269"/>
                </a:cubicBezTo>
                <a:close/>
                <a:moveTo>
                  <a:pt x="308801" y="220408"/>
                </a:moveTo>
                <a:lnTo>
                  <a:pt x="308801" y="224790"/>
                </a:lnTo>
                <a:cubicBezTo>
                  <a:pt x="308801" y="234220"/>
                  <a:pt x="324517" y="244793"/>
                  <a:pt x="346901" y="244793"/>
                </a:cubicBezTo>
                <a:cubicBezTo>
                  <a:pt x="369285" y="244793"/>
                  <a:pt x="384906" y="234220"/>
                  <a:pt x="385001" y="224790"/>
                </a:cubicBezTo>
                <a:lnTo>
                  <a:pt x="385001" y="220408"/>
                </a:lnTo>
                <a:cubicBezTo>
                  <a:pt x="361541" y="234447"/>
                  <a:pt x="332261" y="234447"/>
                  <a:pt x="308801" y="220408"/>
                </a:cubicBezTo>
                <a:close/>
                <a:moveTo>
                  <a:pt x="186024" y="220408"/>
                </a:moveTo>
                <a:lnTo>
                  <a:pt x="186024" y="224790"/>
                </a:lnTo>
                <a:cubicBezTo>
                  <a:pt x="186024" y="234220"/>
                  <a:pt x="201741" y="244793"/>
                  <a:pt x="224124" y="244793"/>
                </a:cubicBezTo>
                <a:cubicBezTo>
                  <a:pt x="246508" y="244793"/>
                  <a:pt x="262129" y="234220"/>
                  <a:pt x="262224" y="224790"/>
                </a:cubicBezTo>
                <a:lnTo>
                  <a:pt x="262224" y="220408"/>
                </a:lnTo>
                <a:cubicBezTo>
                  <a:pt x="250834" y="227579"/>
                  <a:pt x="237579" y="231224"/>
                  <a:pt x="224124" y="230886"/>
                </a:cubicBezTo>
                <a:cubicBezTo>
                  <a:pt x="210669" y="231224"/>
                  <a:pt x="197414" y="227579"/>
                  <a:pt x="186024" y="220408"/>
                </a:cubicBezTo>
                <a:close/>
                <a:moveTo>
                  <a:pt x="346901" y="176022"/>
                </a:moveTo>
                <a:cubicBezTo>
                  <a:pt x="324517" y="176022"/>
                  <a:pt x="308801" y="186595"/>
                  <a:pt x="308801" y="196025"/>
                </a:cubicBezTo>
                <a:cubicBezTo>
                  <a:pt x="308801" y="205454"/>
                  <a:pt x="324422" y="216027"/>
                  <a:pt x="346901" y="216027"/>
                </a:cubicBezTo>
                <a:cubicBezTo>
                  <a:pt x="369380" y="216027"/>
                  <a:pt x="385001" y="205454"/>
                  <a:pt x="385001" y="196025"/>
                </a:cubicBezTo>
                <a:cubicBezTo>
                  <a:pt x="385001" y="186595"/>
                  <a:pt x="369285" y="176022"/>
                  <a:pt x="346901" y="176022"/>
                </a:cubicBezTo>
                <a:close/>
                <a:moveTo>
                  <a:pt x="224124" y="176022"/>
                </a:moveTo>
                <a:cubicBezTo>
                  <a:pt x="201741" y="176022"/>
                  <a:pt x="186024" y="186595"/>
                  <a:pt x="186024" y="196025"/>
                </a:cubicBezTo>
                <a:cubicBezTo>
                  <a:pt x="186024" y="205454"/>
                  <a:pt x="201645" y="216027"/>
                  <a:pt x="224124" y="216027"/>
                </a:cubicBezTo>
                <a:cubicBezTo>
                  <a:pt x="246603" y="216027"/>
                  <a:pt x="262224" y="205454"/>
                  <a:pt x="262224" y="196025"/>
                </a:cubicBezTo>
                <a:cubicBezTo>
                  <a:pt x="262224" y="186595"/>
                  <a:pt x="246508" y="176022"/>
                  <a:pt x="224124" y="176022"/>
                </a:cubicBezTo>
                <a:close/>
                <a:moveTo>
                  <a:pt x="346901" y="161163"/>
                </a:moveTo>
                <a:cubicBezTo>
                  <a:pt x="376524" y="161163"/>
                  <a:pt x="399669" y="176974"/>
                  <a:pt x="399669" y="196025"/>
                </a:cubicBezTo>
                <a:cubicBezTo>
                  <a:pt x="399720" y="196531"/>
                  <a:pt x="399720" y="197042"/>
                  <a:pt x="399669" y="197548"/>
                </a:cubicBezTo>
                <a:lnTo>
                  <a:pt x="399669" y="252031"/>
                </a:lnTo>
                <a:cubicBezTo>
                  <a:pt x="399669" y="271558"/>
                  <a:pt x="376524" y="286893"/>
                  <a:pt x="346901" y="286893"/>
                </a:cubicBezTo>
                <a:cubicBezTo>
                  <a:pt x="317278" y="286893"/>
                  <a:pt x="294037" y="271558"/>
                  <a:pt x="294037" y="251651"/>
                </a:cubicBezTo>
                <a:lnTo>
                  <a:pt x="294037" y="197168"/>
                </a:lnTo>
                <a:cubicBezTo>
                  <a:pt x="293990" y="196788"/>
                  <a:pt x="293990" y="196404"/>
                  <a:pt x="294037" y="196025"/>
                </a:cubicBezTo>
                <a:cubicBezTo>
                  <a:pt x="294037" y="176498"/>
                  <a:pt x="317278" y="161163"/>
                  <a:pt x="346901" y="161163"/>
                </a:cubicBezTo>
                <a:close/>
                <a:moveTo>
                  <a:pt x="224124" y="161163"/>
                </a:moveTo>
                <a:cubicBezTo>
                  <a:pt x="253747" y="161163"/>
                  <a:pt x="276988" y="176974"/>
                  <a:pt x="276988" y="196025"/>
                </a:cubicBezTo>
                <a:cubicBezTo>
                  <a:pt x="276988" y="196596"/>
                  <a:pt x="276988" y="197548"/>
                  <a:pt x="276988" y="197548"/>
                </a:cubicBezTo>
                <a:lnTo>
                  <a:pt x="276988" y="252031"/>
                </a:lnTo>
                <a:cubicBezTo>
                  <a:pt x="276988" y="271558"/>
                  <a:pt x="253747" y="286893"/>
                  <a:pt x="224124" y="286893"/>
                </a:cubicBezTo>
                <a:cubicBezTo>
                  <a:pt x="194502" y="286893"/>
                  <a:pt x="171451" y="271558"/>
                  <a:pt x="171451" y="251651"/>
                </a:cubicBezTo>
                <a:lnTo>
                  <a:pt x="171451" y="197168"/>
                </a:lnTo>
                <a:cubicBezTo>
                  <a:pt x="171451" y="196786"/>
                  <a:pt x="171451" y="196025"/>
                  <a:pt x="171451" y="196025"/>
                </a:cubicBezTo>
                <a:cubicBezTo>
                  <a:pt x="171451" y="176498"/>
                  <a:pt x="194502" y="161163"/>
                  <a:pt x="224124" y="161163"/>
                </a:cubicBezTo>
                <a:close/>
                <a:moveTo>
                  <a:pt x="258369" y="87225"/>
                </a:moveTo>
                <a:cubicBezTo>
                  <a:pt x="208339" y="94239"/>
                  <a:pt x="164915" y="130333"/>
                  <a:pt x="151067" y="182213"/>
                </a:cubicBezTo>
                <a:cubicBezTo>
                  <a:pt x="149963" y="186711"/>
                  <a:pt x="146149" y="190029"/>
                  <a:pt x="141542" y="190500"/>
                </a:cubicBezTo>
                <a:cubicBezTo>
                  <a:pt x="109979" y="192841"/>
                  <a:pt x="86289" y="220325"/>
                  <a:pt x="88630" y="251888"/>
                </a:cubicBezTo>
                <a:cubicBezTo>
                  <a:pt x="90971" y="283451"/>
                  <a:pt x="118456" y="307141"/>
                  <a:pt x="150019" y="304800"/>
                </a:cubicBezTo>
                <a:lnTo>
                  <a:pt x="434340" y="304800"/>
                </a:lnTo>
                <a:cubicBezTo>
                  <a:pt x="439114" y="305048"/>
                  <a:pt x="443827" y="303635"/>
                  <a:pt x="447675" y="300799"/>
                </a:cubicBezTo>
                <a:cubicBezTo>
                  <a:pt x="466716" y="285523"/>
                  <a:pt x="477931" y="262534"/>
                  <a:pt x="478250" y="238125"/>
                </a:cubicBezTo>
                <a:cubicBezTo>
                  <a:pt x="478098" y="194296"/>
                  <a:pt x="442828" y="158686"/>
                  <a:pt x="399002" y="158115"/>
                </a:cubicBezTo>
                <a:cubicBezTo>
                  <a:pt x="395025" y="158080"/>
                  <a:pt x="391379" y="155893"/>
                  <a:pt x="389477" y="152400"/>
                </a:cubicBezTo>
                <a:cubicBezTo>
                  <a:pt x="372377" y="121803"/>
                  <a:pt x="343615" y="99435"/>
                  <a:pt x="309749" y="90395"/>
                </a:cubicBezTo>
                <a:cubicBezTo>
                  <a:pt x="292456" y="85779"/>
                  <a:pt x="275045" y="84887"/>
                  <a:pt x="258369" y="87225"/>
                </a:cubicBezTo>
                <a:close/>
                <a:moveTo>
                  <a:pt x="297608" y="64356"/>
                </a:moveTo>
                <a:cubicBezTo>
                  <a:pt x="340915" y="70571"/>
                  <a:pt x="381215" y="95362"/>
                  <a:pt x="405765" y="135636"/>
                </a:cubicBezTo>
                <a:cubicBezTo>
                  <a:pt x="459270" y="139814"/>
                  <a:pt x="500553" y="184457"/>
                  <a:pt x="500539" y="238125"/>
                </a:cubicBezTo>
                <a:cubicBezTo>
                  <a:pt x="500136" y="269308"/>
                  <a:pt x="485725" y="298655"/>
                  <a:pt x="461296" y="318040"/>
                </a:cubicBezTo>
                <a:cubicBezTo>
                  <a:pt x="453591" y="323963"/>
                  <a:pt x="444052" y="326997"/>
                  <a:pt x="434340" y="326612"/>
                </a:cubicBezTo>
                <a:lnTo>
                  <a:pt x="150114" y="326612"/>
                </a:lnTo>
                <a:cubicBezTo>
                  <a:pt x="113437" y="326667"/>
                  <a:pt x="81478" y="301633"/>
                  <a:pt x="72747" y="266010"/>
                </a:cubicBezTo>
                <a:cubicBezTo>
                  <a:pt x="62292" y="223347"/>
                  <a:pt x="88401" y="180286"/>
                  <a:pt x="131064" y="169831"/>
                </a:cubicBezTo>
                <a:cubicBezTo>
                  <a:pt x="141997" y="134453"/>
                  <a:pt x="165482" y="104291"/>
                  <a:pt x="197099" y="85019"/>
                </a:cubicBezTo>
                <a:cubicBezTo>
                  <a:pt x="214999" y="74108"/>
                  <a:pt x="234263" y="67341"/>
                  <a:pt x="253771" y="64447"/>
                </a:cubicBezTo>
                <a:cubicBezTo>
                  <a:pt x="268403" y="62276"/>
                  <a:pt x="283172" y="62284"/>
                  <a:pt x="297608" y="64356"/>
                </a:cubicBezTo>
                <a:close/>
                <a:moveTo>
                  <a:pt x="37148" y="37148"/>
                </a:moveTo>
                <a:lnTo>
                  <a:pt x="37148" y="360998"/>
                </a:lnTo>
                <a:lnTo>
                  <a:pt x="533400" y="360998"/>
                </a:lnTo>
                <a:lnTo>
                  <a:pt x="533400" y="37148"/>
                </a:lnTo>
                <a:close/>
                <a:moveTo>
                  <a:pt x="19050" y="0"/>
                </a:moveTo>
                <a:lnTo>
                  <a:pt x="552450" y="0"/>
                </a:lnTo>
                <a:cubicBezTo>
                  <a:pt x="562971" y="0"/>
                  <a:pt x="571500" y="8529"/>
                  <a:pt x="571500" y="19050"/>
                </a:cubicBezTo>
                <a:lnTo>
                  <a:pt x="571500" y="1263872"/>
                </a:lnTo>
                <a:cubicBezTo>
                  <a:pt x="571191" y="1274170"/>
                  <a:pt x="562752" y="1282356"/>
                  <a:pt x="552450" y="1282351"/>
                </a:cubicBezTo>
                <a:lnTo>
                  <a:pt x="473107" y="1282351"/>
                </a:lnTo>
                <a:cubicBezTo>
                  <a:pt x="468063" y="1294884"/>
                  <a:pt x="458128" y="1304819"/>
                  <a:pt x="445595" y="1309862"/>
                </a:cubicBezTo>
                <a:cubicBezTo>
                  <a:pt x="420170" y="1320094"/>
                  <a:pt x="391264" y="1307777"/>
                  <a:pt x="381032" y="1282351"/>
                </a:cubicBezTo>
                <a:cubicBezTo>
                  <a:pt x="370800" y="1256925"/>
                  <a:pt x="383117" y="1228019"/>
                  <a:pt x="408543" y="1217787"/>
                </a:cubicBezTo>
                <a:cubicBezTo>
                  <a:pt x="433969" y="1207556"/>
                  <a:pt x="462875" y="1219873"/>
                  <a:pt x="473107" y="1245299"/>
                </a:cubicBezTo>
                <a:lnTo>
                  <a:pt x="533876" y="1245299"/>
                </a:lnTo>
                <a:lnTo>
                  <a:pt x="533876" y="650938"/>
                </a:lnTo>
                <a:lnTo>
                  <a:pt x="37148" y="650938"/>
                </a:lnTo>
                <a:lnTo>
                  <a:pt x="37148" y="1245299"/>
                </a:lnTo>
                <a:lnTo>
                  <a:pt x="200025" y="1245299"/>
                </a:lnTo>
                <a:cubicBezTo>
                  <a:pt x="205068" y="1232766"/>
                  <a:pt x="215003" y="1222831"/>
                  <a:pt x="227536" y="1217787"/>
                </a:cubicBezTo>
                <a:cubicBezTo>
                  <a:pt x="252962" y="1207556"/>
                  <a:pt x="281868" y="1219873"/>
                  <a:pt x="292100" y="1245299"/>
                </a:cubicBezTo>
                <a:cubicBezTo>
                  <a:pt x="302332" y="1270725"/>
                  <a:pt x="290014" y="1299631"/>
                  <a:pt x="264589" y="1309862"/>
                </a:cubicBezTo>
                <a:cubicBezTo>
                  <a:pt x="239163" y="1320094"/>
                  <a:pt x="210257" y="1307777"/>
                  <a:pt x="200025" y="1282351"/>
                </a:cubicBezTo>
                <a:lnTo>
                  <a:pt x="19050" y="1282351"/>
                </a:lnTo>
                <a:cubicBezTo>
                  <a:pt x="18857" y="1282357"/>
                  <a:pt x="18663" y="1282360"/>
                  <a:pt x="18470" y="1282360"/>
                </a:cubicBezTo>
                <a:cubicBezTo>
                  <a:pt x="8264" y="1282355"/>
                  <a:pt x="-5" y="1274078"/>
                  <a:pt x="0" y="1263872"/>
                </a:cubicBezTo>
                <a:lnTo>
                  <a:pt x="0" y="19050"/>
                </a:lnTo>
                <a:cubicBezTo>
                  <a:pt x="0" y="8529"/>
                  <a:pt x="8529" y="0"/>
                  <a:pt x="190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78" rtl="0" eaLnBrk="1" latinLnBrk="0" hangingPunct="1">
              <a:defRPr sz="1800" kern="1200">
                <a:solidFill>
                  <a:schemeClr val="lt1"/>
                </a:solidFill>
                <a:latin typeface="+mn-lt"/>
                <a:ea typeface="+mn-ea"/>
                <a:cs typeface="+mn-cs"/>
              </a:defRPr>
            </a:lvl1pPr>
            <a:lvl2pPr marL="457240" algn="l" defTabSz="914478" rtl="0" eaLnBrk="1" latinLnBrk="0" hangingPunct="1">
              <a:defRPr sz="1800" kern="1200">
                <a:solidFill>
                  <a:schemeClr val="lt1"/>
                </a:solidFill>
                <a:latin typeface="+mn-lt"/>
                <a:ea typeface="+mn-ea"/>
                <a:cs typeface="+mn-cs"/>
              </a:defRPr>
            </a:lvl2pPr>
            <a:lvl3pPr marL="914478" algn="l" defTabSz="914478" rtl="0" eaLnBrk="1" latinLnBrk="0" hangingPunct="1">
              <a:defRPr sz="1800" kern="1200">
                <a:solidFill>
                  <a:schemeClr val="lt1"/>
                </a:solidFill>
                <a:latin typeface="+mn-lt"/>
                <a:ea typeface="+mn-ea"/>
                <a:cs typeface="+mn-cs"/>
              </a:defRPr>
            </a:lvl3pPr>
            <a:lvl4pPr marL="1371718" algn="l" defTabSz="914478" rtl="0" eaLnBrk="1" latinLnBrk="0" hangingPunct="1">
              <a:defRPr sz="1800" kern="1200">
                <a:solidFill>
                  <a:schemeClr val="lt1"/>
                </a:solidFill>
                <a:latin typeface="+mn-lt"/>
                <a:ea typeface="+mn-ea"/>
                <a:cs typeface="+mn-cs"/>
              </a:defRPr>
            </a:lvl4pPr>
            <a:lvl5pPr marL="1828957" algn="l" defTabSz="914478" rtl="0" eaLnBrk="1" latinLnBrk="0" hangingPunct="1">
              <a:defRPr sz="1800" kern="1200">
                <a:solidFill>
                  <a:schemeClr val="lt1"/>
                </a:solidFill>
                <a:latin typeface="+mn-lt"/>
                <a:ea typeface="+mn-ea"/>
                <a:cs typeface="+mn-cs"/>
              </a:defRPr>
            </a:lvl5pPr>
            <a:lvl6pPr marL="2286196" algn="l" defTabSz="914478" rtl="0" eaLnBrk="1" latinLnBrk="0" hangingPunct="1">
              <a:defRPr sz="1800" kern="1200">
                <a:solidFill>
                  <a:schemeClr val="lt1"/>
                </a:solidFill>
                <a:latin typeface="+mn-lt"/>
                <a:ea typeface="+mn-ea"/>
                <a:cs typeface="+mn-cs"/>
              </a:defRPr>
            </a:lvl6pPr>
            <a:lvl7pPr marL="2743435" algn="l" defTabSz="914478" rtl="0" eaLnBrk="1" latinLnBrk="0" hangingPunct="1">
              <a:defRPr sz="1800" kern="1200">
                <a:solidFill>
                  <a:schemeClr val="lt1"/>
                </a:solidFill>
                <a:latin typeface="+mn-lt"/>
                <a:ea typeface="+mn-ea"/>
                <a:cs typeface="+mn-cs"/>
              </a:defRPr>
            </a:lvl7pPr>
            <a:lvl8pPr marL="3200675" algn="l" defTabSz="914478" rtl="0" eaLnBrk="1" latinLnBrk="0" hangingPunct="1">
              <a:defRPr sz="1800" kern="1200">
                <a:solidFill>
                  <a:schemeClr val="lt1"/>
                </a:solidFill>
                <a:latin typeface="+mn-lt"/>
                <a:ea typeface="+mn-ea"/>
                <a:cs typeface="+mn-cs"/>
              </a:defRPr>
            </a:lvl8pPr>
            <a:lvl9pPr marL="3657913" algn="l" defTabSz="914478" rtl="0" eaLnBrk="1" latinLnBrk="0" hangingPunct="1">
              <a:defRPr sz="1800" kern="1200">
                <a:solidFill>
                  <a:schemeClr val="lt1"/>
                </a:solidFill>
                <a:latin typeface="+mn-lt"/>
                <a:ea typeface="+mn-ea"/>
                <a:cs typeface="+mn-cs"/>
              </a:defRPr>
            </a:lvl9pPr>
          </a:lstStyle>
          <a:p>
            <a:pPr algn="ctr"/>
            <a:endParaRPr lang="en-US"/>
          </a:p>
        </p:txBody>
      </p:sp>
      <p:grpSp>
        <p:nvGrpSpPr>
          <p:cNvPr id="11" name="组合 10">
            <a:extLst>
              <a:ext uri="{FF2B5EF4-FFF2-40B4-BE49-F238E27FC236}">
                <a16:creationId xmlns:a16="http://schemas.microsoft.com/office/drawing/2014/main" id="{80F2E616-2F6B-4699-B224-6AF8FB3B66BB}"/>
              </a:ext>
            </a:extLst>
          </p:cNvPr>
          <p:cNvGrpSpPr/>
          <p:nvPr/>
        </p:nvGrpSpPr>
        <p:grpSpPr>
          <a:xfrm>
            <a:off x="7296400" y="1474377"/>
            <a:ext cx="1410964" cy="817584"/>
            <a:chOff x="3312939" y="1689143"/>
            <a:chExt cx="1410964" cy="817584"/>
          </a:xfrm>
        </p:grpSpPr>
        <p:sp>
          <p:nvSpPr>
            <p:cNvPr id="9" name="4dd9f4dc-e42d-4a16-951f-ea2604ed85ee">
              <a:extLst>
                <a:ext uri="{FF2B5EF4-FFF2-40B4-BE49-F238E27FC236}">
                  <a16:creationId xmlns:a16="http://schemas.microsoft.com/office/drawing/2014/main" id="{2DC2E41D-84AE-497C-ADAC-A3D34928DA88}"/>
                </a:ext>
              </a:extLst>
            </p:cNvPr>
            <p:cNvSpPr/>
            <p:nvPr/>
          </p:nvSpPr>
          <p:spPr>
            <a:xfrm>
              <a:off x="3723206" y="1689143"/>
              <a:ext cx="609685" cy="441094"/>
            </a:xfrm>
            <a:custGeom>
              <a:avLst/>
              <a:gdLst>
                <a:gd name="connsiteX0" fmla="*/ 331788 w 912813"/>
                <a:gd name="connsiteY0" fmla="*/ 550863 h 660401"/>
                <a:gd name="connsiteX1" fmla="*/ 331788 w 912813"/>
                <a:gd name="connsiteY1" fmla="*/ 612775 h 660401"/>
                <a:gd name="connsiteX2" fmla="*/ 422275 w 912813"/>
                <a:gd name="connsiteY2" fmla="*/ 612775 h 660401"/>
                <a:gd name="connsiteX3" fmla="*/ 422275 w 912813"/>
                <a:gd name="connsiteY3" fmla="*/ 550863 h 660401"/>
                <a:gd name="connsiteX4" fmla="*/ 749300 w 912813"/>
                <a:gd name="connsiteY4" fmla="*/ 500792 h 660401"/>
                <a:gd name="connsiteX5" fmla="*/ 749300 w 912813"/>
                <a:gd name="connsiteY5" fmla="*/ 513692 h 660401"/>
                <a:gd name="connsiteX6" fmla="*/ 738700 w 912813"/>
                <a:gd name="connsiteY6" fmla="*/ 539021 h 660401"/>
                <a:gd name="connsiteX7" fmla="*/ 827088 w 912813"/>
                <a:gd name="connsiteY7" fmla="*/ 539021 h 660401"/>
                <a:gd name="connsiteX8" fmla="*/ 827088 w 912813"/>
                <a:gd name="connsiteY8" fmla="*/ 500792 h 660401"/>
                <a:gd name="connsiteX9" fmla="*/ 760221 w 912813"/>
                <a:gd name="connsiteY9" fmla="*/ 348642 h 660401"/>
                <a:gd name="connsiteX10" fmla="*/ 749300 w 912813"/>
                <a:gd name="connsiteY10" fmla="*/ 353251 h 660401"/>
                <a:gd name="connsiteX11" fmla="*/ 749300 w 912813"/>
                <a:gd name="connsiteY11" fmla="*/ 390323 h 660401"/>
                <a:gd name="connsiteX12" fmla="*/ 760221 w 912813"/>
                <a:gd name="connsiteY12" fmla="*/ 394932 h 660401"/>
                <a:gd name="connsiteX13" fmla="*/ 783312 w 912813"/>
                <a:gd name="connsiteY13" fmla="*/ 371787 h 660401"/>
                <a:gd name="connsiteX14" fmla="*/ 760221 w 912813"/>
                <a:gd name="connsiteY14" fmla="*/ 348642 h 660401"/>
                <a:gd name="connsiteX15" fmla="*/ 90517 w 912813"/>
                <a:gd name="connsiteY15" fmla="*/ 148417 h 660401"/>
                <a:gd name="connsiteX16" fmla="*/ 90517 w 912813"/>
                <a:gd name="connsiteY16" fmla="*/ 458639 h 660401"/>
                <a:gd name="connsiteX17" fmla="*/ 659737 w 912813"/>
                <a:gd name="connsiteY17" fmla="*/ 458639 h 660401"/>
                <a:gd name="connsiteX18" fmla="*/ 659737 w 912813"/>
                <a:gd name="connsiteY18" fmla="*/ 148417 h 660401"/>
                <a:gd name="connsiteX19" fmla="*/ 76215 w 912813"/>
                <a:gd name="connsiteY19" fmla="*/ 120650 h 660401"/>
                <a:gd name="connsiteX20" fmla="*/ 673086 w 912813"/>
                <a:gd name="connsiteY20" fmla="*/ 120650 h 660401"/>
                <a:gd name="connsiteX21" fmla="*/ 687388 w 912813"/>
                <a:gd name="connsiteY21" fmla="*/ 134055 h 660401"/>
                <a:gd name="connsiteX22" fmla="*/ 687388 w 912813"/>
                <a:gd name="connsiteY22" fmla="*/ 473001 h 660401"/>
                <a:gd name="connsiteX23" fmla="*/ 673086 w 912813"/>
                <a:gd name="connsiteY23" fmla="*/ 487363 h 660401"/>
                <a:gd name="connsiteX24" fmla="*/ 76215 w 912813"/>
                <a:gd name="connsiteY24" fmla="*/ 487363 h 660401"/>
                <a:gd name="connsiteX25" fmla="*/ 61913 w 912813"/>
                <a:gd name="connsiteY25" fmla="*/ 473001 h 660401"/>
                <a:gd name="connsiteX26" fmla="*/ 61913 w 912813"/>
                <a:gd name="connsiteY26" fmla="*/ 134055 h 660401"/>
                <a:gd name="connsiteX27" fmla="*/ 76215 w 912813"/>
                <a:gd name="connsiteY27" fmla="*/ 120650 h 660401"/>
                <a:gd name="connsiteX28" fmla="*/ 37132 w 912813"/>
                <a:gd name="connsiteY28" fmla="*/ 92415 h 660401"/>
                <a:gd name="connsiteX29" fmla="*/ 34275 w 912813"/>
                <a:gd name="connsiteY29" fmla="*/ 94321 h 660401"/>
                <a:gd name="connsiteX30" fmla="*/ 34275 w 912813"/>
                <a:gd name="connsiteY30" fmla="*/ 513692 h 660401"/>
                <a:gd name="connsiteX31" fmla="*/ 37132 w 912813"/>
                <a:gd name="connsiteY31" fmla="*/ 516551 h 660401"/>
                <a:gd name="connsiteX32" fmla="*/ 712168 w 912813"/>
                <a:gd name="connsiteY32" fmla="*/ 516551 h 660401"/>
                <a:gd name="connsiteX33" fmla="*/ 714073 w 912813"/>
                <a:gd name="connsiteY33" fmla="*/ 513692 h 660401"/>
                <a:gd name="connsiteX34" fmla="*/ 714073 w 912813"/>
                <a:gd name="connsiteY34" fmla="*/ 94321 h 660401"/>
                <a:gd name="connsiteX35" fmla="*/ 712168 w 912813"/>
                <a:gd name="connsiteY35" fmla="*/ 92415 h 660401"/>
                <a:gd name="connsiteX36" fmla="*/ 624560 w 912813"/>
                <a:gd name="connsiteY36" fmla="*/ 0 h 660401"/>
                <a:gd name="connsiteX37" fmla="*/ 894678 w 912813"/>
                <a:gd name="connsiteY37" fmla="*/ 0 h 660401"/>
                <a:gd name="connsiteX38" fmla="*/ 912813 w 912813"/>
                <a:gd name="connsiteY38" fmla="*/ 17205 h 660401"/>
                <a:gd name="connsiteX39" fmla="*/ 912813 w 912813"/>
                <a:gd name="connsiteY39" fmla="*/ 624145 h 660401"/>
                <a:gd name="connsiteX40" fmla="*/ 894678 w 912813"/>
                <a:gd name="connsiteY40" fmla="*/ 641350 h 660401"/>
                <a:gd name="connsiteX41" fmla="*/ 844965 w 912813"/>
                <a:gd name="connsiteY41" fmla="*/ 641350 h 660401"/>
                <a:gd name="connsiteX42" fmla="*/ 841463 w 912813"/>
                <a:gd name="connsiteY42" fmla="*/ 649621 h 660401"/>
                <a:gd name="connsiteX43" fmla="*/ 815501 w 912813"/>
                <a:gd name="connsiteY43" fmla="*/ 660401 h 660401"/>
                <a:gd name="connsiteX44" fmla="*/ 779463 w 912813"/>
                <a:gd name="connsiteY44" fmla="*/ 623579 h 660401"/>
                <a:gd name="connsiteX45" fmla="*/ 815501 w 912813"/>
                <a:gd name="connsiteY45" fmla="*/ 585788 h 660401"/>
                <a:gd name="connsiteX46" fmla="*/ 841463 w 912813"/>
                <a:gd name="connsiteY46" fmla="*/ 596689 h 660401"/>
                <a:gd name="connsiteX47" fmla="*/ 845274 w 912813"/>
                <a:gd name="connsiteY47" fmla="*/ 605985 h 660401"/>
                <a:gd name="connsiteX48" fmla="*/ 877497 w 912813"/>
                <a:gd name="connsiteY48" fmla="*/ 605985 h 660401"/>
                <a:gd name="connsiteX49" fmla="*/ 877497 w 912813"/>
                <a:gd name="connsiteY49" fmla="*/ 35365 h 660401"/>
                <a:gd name="connsiteX50" fmla="*/ 641741 w 912813"/>
                <a:gd name="connsiteY50" fmla="*/ 35365 h 660401"/>
                <a:gd name="connsiteX51" fmla="*/ 641741 w 912813"/>
                <a:gd name="connsiteY51" fmla="*/ 57150 h 660401"/>
                <a:gd name="connsiteX52" fmla="*/ 712168 w 912813"/>
                <a:gd name="connsiteY52" fmla="*/ 57150 h 660401"/>
                <a:gd name="connsiteX53" fmla="*/ 738232 w 912813"/>
                <a:gd name="connsiteY53" fmla="*/ 68230 h 660401"/>
                <a:gd name="connsiteX54" fmla="*/ 745653 w 912813"/>
                <a:gd name="connsiteY54" fmla="*/ 85725 h 660401"/>
                <a:gd name="connsiteX55" fmla="*/ 835060 w 912813"/>
                <a:gd name="connsiteY55" fmla="*/ 85725 h 660401"/>
                <a:gd name="connsiteX56" fmla="*/ 849313 w 912813"/>
                <a:gd name="connsiteY56" fmla="*/ 100012 h 660401"/>
                <a:gd name="connsiteX57" fmla="*/ 835060 w 912813"/>
                <a:gd name="connsiteY57" fmla="*/ 114300 h 660401"/>
                <a:gd name="connsiteX58" fmla="*/ 749300 w 912813"/>
                <a:gd name="connsiteY58" fmla="*/ 114300 h 660401"/>
                <a:gd name="connsiteX59" fmla="*/ 749300 w 912813"/>
                <a:gd name="connsiteY59" fmla="*/ 138113 h 660401"/>
                <a:gd name="connsiteX60" fmla="*/ 835060 w 912813"/>
                <a:gd name="connsiteY60" fmla="*/ 138113 h 660401"/>
                <a:gd name="connsiteX61" fmla="*/ 849313 w 912813"/>
                <a:gd name="connsiteY61" fmla="*/ 152400 h 660401"/>
                <a:gd name="connsiteX62" fmla="*/ 835060 w 912813"/>
                <a:gd name="connsiteY62" fmla="*/ 166688 h 660401"/>
                <a:gd name="connsiteX63" fmla="*/ 749300 w 912813"/>
                <a:gd name="connsiteY63" fmla="*/ 166688 h 660401"/>
                <a:gd name="connsiteX64" fmla="*/ 749300 w 912813"/>
                <a:gd name="connsiteY64" fmla="*/ 192088 h 660401"/>
                <a:gd name="connsiteX65" fmla="*/ 835060 w 912813"/>
                <a:gd name="connsiteY65" fmla="*/ 192088 h 660401"/>
                <a:gd name="connsiteX66" fmla="*/ 849313 w 912813"/>
                <a:gd name="connsiteY66" fmla="*/ 206375 h 660401"/>
                <a:gd name="connsiteX67" fmla="*/ 835060 w 912813"/>
                <a:gd name="connsiteY67" fmla="*/ 220663 h 660401"/>
                <a:gd name="connsiteX68" fmla="*/ 749300 w 912813"/>
                <a:gd name="connsiteY68" fmla="*/ 220663 h 660401"/>
                <a:gd name="connsiteX69" fmla="*/ 749300 w 912813"/>
                <a:gd name="connsiteY69" fmla="*/ 246063 h 660401"/>
                <a:gd name="connsiteX70" fmla="*/ 835060 w 912813"/>
                <a:gd name="connsiteY70" fmla="*/ 246063 h 660401"/>
                <a:gd name="connsiteX71" fmla="*/ 849313 w 912813"/>
                <a:gd name="connsiteY71" fmla="*/ 260350 h 660401"/>
                <a:gd name="connsiteX72" fmla="*/ 835060 w 912813"/>
                <a:gd name="connsiteY72" fmla="*/ 274638 h 660401"/>
                <a:gd name="connsiteX73" fmla="*/ 749300 w 912813"/>
                <a:gd name="connsiteY73" fmla="*/ 274638 h 660401"/>
                <a:gd name="connsiteX74" fmla="*/ 749300 w 912813"/>
                <a:gd name="connsiteY74" fmla="*/ 322876 h 660401"/>
                <a:gd name="connsiteX75" fmla="*/ 760221 w 912813"/>
                <a:gd name="connsiteY75" fmla="*/ 320675 h 660401"/>
                <a:gd name="connsiteX76" fmla="*/ 811213 w 912813"/>
                <a:gd name="connsiteY76" fmla="*/ 371787 h 660401"/>
                <a:gd name="connsiteX77" fmla="*/ 760221 w 912813"/>
                <a:gd name="connsiteY77" fmla="*/ 423863 h 660401"/>
                <a:gd name="connsiteX78" fmla="*/ 749300 w 912813"/>
                <a:gd name="connsiteY78" fmla="*/ 421478 h 660401"/>
                <a:gd name="connsiteX79" fmla="*/ 749300 w 912813"/>
                <a:gd name="connsiteY79" fmla="*/ 473075 h 660401"/>
                <a:gd name="connsiteX80" fmla="*/ 841376 w 912813"/>
                <a:gd name="connsiteY80" fmla="*/ 473075 h 660401"/>
                <a:gd name="connsiteX81" fmla="*/ 855663 w 912813"/>
                <a:gd name="connsiteY81" fmla="*/ 487411 h 660401"/>
                <a:gd name="connsiteX82" fmla="*/ 855663 w 912813"/>
                <a:gd name="connsiteY82" fmla="*/ 553358 h 660401"/>
                <a:gd name="connsiteX83" fmla="*/ 841376 w 912813"/>
                <a:gd name="connsiteY83" fmla="*/ 566738 h 660401"/>
                <a:gd name="connsiteX84" fmla="*/ 678498 w 912813"/>
                <a:gd name="connsiteY84" fmla="*/ 566738 h 660401"/>
                <a:gd name="connsiteX85" fmla="*/ 665163 w 912813"/>
                <a:gd name="connsiteY85" fmla="*/ 553358 h 660401"/>
                <a:gd name="connsiteX86" fmla="*/ 665163 w 912813"/>
                <a:gd name="connsiteY86" fmla="*/ 550863 h 660401"/>
                <a:gd name="connsiteX87" fmla="*/ 641667 w 912813"/>
                <a:gd name="connsiteY87" fmla="*/ 550863 h 660401"/>
                <a:gd name="connsiteX88" fmla="*/ 641667 w 912813"/>
                <a:gd name="connsiteY88" fmla="*/ 606108 h 660401"/>
                <a:gd name="connsiteX89" fmla="*/ 675538 w 912813"/>
                <a:gd name="connsiteY89" fmla="*/ 606108 h 660401"/>
                <a:gd name="connsiteX90" fmla="*/ 678795 w 912813"/>
                <a:gd name="connsiteY90" fmla="*/ 598065 h 660401"/>
                <a:gd name="connsiteX91" fmla="*/ 704057 w 912813"/>
                <a:gd name="connsiteY91" fmla="*/ 587375 h 660401"/>
                <a:gd name="connsiteX92" fmla="*/ 739776 w 912813"/>
                <a:gd name="connsiteY92" fmla="*/ 623888 h 660401"/>
                <a:gd name="connsiteX93" fmla="*/ 704057 w 912813"/>
                <a:gd name="connsiteY93" fmla="*/ 660400 h 660401"/>
                <a:gd name="connsiteX94" fmla="*/ 678795 w 912813"/>
                <a:gd name="connsiteY94" fmla="*/ 649711 h 660401"/>
                <a:gd name="connsiteX95" fmla="*/ 675410 w 912813"/>
                <a:gd name="connsiteY95" fmla="*/ 641350 h 660401"/>
                <a:gd name="connsiteX96" fmla="*/ 624522 w 912813"/>
                <a:gd name="connsiteY96" fmla="*/ 641350 h 660401"/>
                <a:gd name="connsiteX97" fmla="*/ 606425 w 912813"/>
                <a:gd name="connsiteY97" fmla="*/ 624205 h 660401"/>
                <a:gd name="connsiteX98" fmla="*/ 606425 w 912813"/>
                <a:gd name="connsiteY98" fmla="*/ 550863 h 660401"/>
                <a:gd name="connsiteX99" fmla="*/ 457200 w 912813"/>
                <a:gd name="connsiteY99" fmla="*/ 550863 h 660401"/>
                <a:gd name="connsiteX100" fmla="*/ 457200 w 912813"/>
                <a:gd name="connsiteY100" fmla="*/ 612775 h 660401"/>
                <a:gd name="connsiteX101" fmla="*/ 522572 w 912813"/>
                <a:gd name="connsiteY101" fmla="*/ 612775 h 660401"/>
                <a:gd name="connsiteX102" fmla="*/ 539750 w 912813"/>
                <a:gd name="connsiteY102" fmla="*/ 630238 h 660401"/>
                <a:gd name="connsiteX103" fmla="*/ 522572 w 912813"/>
                <a:gd name="connsiteY103" fmla="*/ 647700 h 660401"/>
                <a:gd name="connsiteX104" fmla="*/ 439265 w 912813"/>
                <a:gd name="connsiteY104" fmla="*/ 647700 h 660401"/>
                <a:gd name="connsiteX105" fmla="*/ 313853 w 912813"/>
                <a:gd name="connsiteY105" fmla="*/ 647700 h 660401"/>
                <a:gd name="connsiteX106" fmla="*/ 227682 w 912813"/>
                <a:gd name="connsiteY106" fmla="*/ 647700 h 660401"/>
                <a:gd name="connsiteX107" fmla="*/ 209550 w 912813"/>
                <a:gd name="connsiteY107" fmla="*/ 630238 h 660401"/>
                <a:gd name="connsiteX108" fmla="*/ 227682 w 912813"/>
                <a:gd name="connsiteY108" fmla="*/ 612775 h 660401"/>
                <a:gd name="connsiteX109" fmla="*/ 296863 w 912813"/>
                <a:gd name="connsiteY109" fmla="*/ 612775 h 660401"/>
                <a:gd name="connsiteX110" fmla="*/ 296863 w 912813"/>
                <a:gd name="connsiteY110" fmla="*/ 550863 h 660401"/>
                <a:gd name="connsiteX111" fmla="*/ 37132 w 912813"/>
                <a:gd name="connsiteY111" fmla="*/ 550863 h 660401"/>
                <a:gd name="connsiteX112" fmla="*/ 0 w 912813"/>
                <a:gd name="connsiteY112" fmla="*/ 513692 h 660401"/>
                <a:gd name="connsiteX113" fmla="*/ 0 w 912813"/>
                <a:gd name="connsiteY113" fmla="*/ 94321 h 660401"/>
                <a:gd name="connsiteX114" fmla="*/ 37132 w 912813"/>
                <a:gd name="connsiteY114" fmla="*/ 57150 h 660401"/>
                <a:gd name="connsiteX115" fmla="*/ 606425 w 912813"/>
                <a:gd name="connsiteY115" fmla="*/ 57150 h 660401"/>
                <a:gd name="connsiteX116" fmla="*/ 606425 w 912813"/>
                <a:gd name="connsiteY116" fmla="*/ 17205 h 660401"/>
                <a:gd name="connsiteX117" fmla="*/ 624560 w 912813"/>
                <a:gd name="connsiteY117" fmla="*/ 0 h 6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2813" h="660401">
                  <a:moveTo>
                    <a:pt x="331788" y="550863"/>
                  </a:moveTo>
                  <a:lnTo>
                    <a:pt x="331788" y="612775"/>
                  </a:lnTo>
                  <a:lnTo>
                    <a:pt x="422275" y="612775"/>
                  </a:lnTo>
                  <a:lnTo>
                    <a:pt x="422275" y="550863"/>
                  </a:lnTo>
                  <a:close/>
                  <a:moveTo>
                    <a:pt x="749300" y="500792"/>
                  </a:moveTo>
                  <a:lnTo>
                    <a:pt x="749300" y="513692"/>
                  </a:lnTo>
                  <a:lnTo>
                    <a:pt x="738700" y="539021"/>
                  </a:lnTo>
                  <a:lnTo>
                    <a:pt x="827088" y="539021"/>
                  </a:lnTo>
                  <a:lnTo>
                    <a:pt x="827088" y="500792"/>
                  </a:lnTo>
                  <a:close/>
                  <a:moveTo>
                    <a:pt x="760221" y="348642"/>
                  </a:moveTo>
                  <a:lnTo>
                    <a:pt x="749300" y="353251"/>
                  </a:lnTo>
                  <a:lnTo>
                    <a:pt x="749300" y="390323"/>
                  </a:lnTo>
                  <a:lnTo>
                    <a:pt x="760221" y="394932"/>
                  </a:lnTo>
                  <a:cubicBezTo>
                    <a:pt x="772728" y="394932"/>
                    <a:pt x="783312" y="385288"/>
                    <a:pt x="783312" y="371787"/>
                  </a:cubicBezTo>
                  <a:cubicBezTo>
                    <a:pt x="783312" y="359250"/>
                    <a:pt x="772728" y="348642"/>
                    <a:pt x="760221" y="348642"/>
                  </a:cubicBezTo>
                  <a:close/>
                  <a:moveTo>
                    <a:pt x="90517" y="148417"/>
                  </a:moveTo>
                  <a:lnTo>
                    <a:pt x="90517" y="458639"/>
                  </a:lnTo>
                  <a:lnTo>
                    <a:pt x="659737" y="458639"/>
                  </a:lnTo>
                  <a:lnTo>
                    <a:pt x="659737" y="148417"/>
                  </a:lnTo>
                  <a:close/>
                  <a:moveTo>
                    <a:pt x="76215" y="120650"/>
                  </a:moveTo>
                  <a:lnTo>
                    <a:pt x="673086" y="120650"/>
                  </a:lnTo>
                  <a:cubicBezTo>
                    <a:pt x="680714" y="120650"/>
                    <a:pt x="687388" y="126395"/>
                    <a:pt x="687388" y="134055"/>
                  </a:cubicBezTo>
                  <a:lnTo>
                    <a:pt x="687388" y="473001"/>
                  </a:lnTo>
                  <a:cubicBezTo>
                    <a:pt x="687388" y="480661"/>
                    <a:pt x="680714" y="487363"/>
                    <a:pt x="673086" y="487363"/>
                  </a:cubicBezTo>
                  <a:lnTo>
                    <a:pt x="76215" y="487363"/>
                  </a:lnTo>
                  <a:cubicBezTo>
                    <a:pt x="68587" y="487363"/>
                    <a:pt x="61913" y="480661"/>
                    <a:pt x="61913" y="473001"/>
                  </a:cubicBezTo>
                  <a:lnTo>
                    <a:pt x="61913" y="134055"/>
                  </a:lnTo>
                  <a:cubicBezTo>
                    <a:pt x="61913" y="126395"/>
                    <a:pt x="68587" y="120650"/>
                    <a:pt x="76215" y="120650"/>
                  </a:cubicBezTo>
                  <a:close/>
                  <a:moveTo>
                    <a:pt x="37132" y="92415"/>
                  </a:moveTo>
                  <a:cubicBezTo>
                    <a:pt x="35228" y="92415"/>
                    <a:pt x="34275" y="93368"/>
                    <a:pt x="34275" y="94321"/>
                  </a:cubicBezTo>
                  <a:lnTo>
                    <a:pt x="34275" y="513692"/>
                  </a:lnTo>
                  <a:cubicBezTo>
                    <a:pt x="34275" y="515598"/>
                    <a:pt x="35228" y="516551"/>
                    <a:pt x="37132" y="516551"/>
                  </a:cubicBezTo>
                  <a:lnTo>
                    <a:pt x="712168" y="516551"/>
                  </a:lnTo>
                  <a:cubicBezTo>
                    <a:pt x="713120" y="516551"/>
                    <a:pt x="714073" y="515598"/>
                    <a:pt x="714073" y="513692"/>
                  </a:cubicBezTo>
                  <a:lnTo>
                    <a:pt x="714073" y="94321"/>
                  </a:lnTo>
                  <a:cubicBezTo>
                    <a:pt x="714073" y="93368"/>
                    <a:pt x="713120" y="92415"/>
                    <a:pt x="712168" y="92415"/>
                  </a:cubicBezTo>
                  <a:close/>
                  <a:moveTo>
                    <a:pt x="624560" y="0"/>
                  </a:moveTo>
                  <a:lnTo>
                    <a:pt x="894678" y="0"/>
                  </a:lnTo>
                  <a:cubicBezTo>
                    <a:pt x="905177" y="0"/>
                    <a:pt x="912813" y="7646"/>
                    <a:pt x="912813" y="17205"/>
                  </a:cubicBezTo>
                  <a:lnTo>
                    <a:pt x="912813" y="624145"/>
                  </a:lnTo>
                  <a:cubicBezTo>
                    <a:pt x="912813" y="633704"/>
                    <a:pt x="905177" y="641350"/>
                    <a:pt x="894678" y="641350"/>
                  </a:cubicBezTo>
                  <a:lnTo>
                    <a:pt x="844965" y="641350"/>
                  </a:lnTo>
                  <a:lnTo>
                    <a:pt x="841463" y="649621"/>
                  </a:lnTo>
                  <a:cubicBezTo>
                    <a:pt x="834706" y="656283"/>
                    <a:pt x="825459" y="660401"/>
                    <a:pt x="815501" y="660401"/>
                  </a:cubicBezTo>
                  <a:cubicBezTo>
                    <a:pt x="795585" y="660401"/>
                    <a:pt x="779463" y="643928"/>
                    <a:pt x="779463" y="623579"/>
                  </a:cubicBezTo>
                  <a:cubicBezTo>
                    <a:pt x="779463" y="602261"/>
                    <a:pt x="795585" y="585788"/>
                    <a:pt x="815501" y="585788"/>
                  </a:cubicBezTo>
                  <a:cubicBezTo>
                    <a:pt x="825459" y="585788"/>
                    <a:pt x="834706" y="589906"/>
                    <a:pt x="841463" y="596689"/>
                  </a:cubicBezTo>
                  <a:lnTo>
                    <a:pt x="845274" y="605985"/>
                  </a:lnTo>
                  <a:lnTo>
                    <a:pt x="877497" y="605985"/>
                  </a:lnTo>
                  <a:lnTo>
                    <a:pt x="877497" y="35365"/>
                  </a:lnTo>
                  <a:lnTo>
                    <a:pt x="641741" y="35365"/>
                  </a:lnTo>
                  <a:lnTo>
                    <a:pt x="641741" y="57150"/>
                  </a:lnTo>
                  <a:lnTo>
                    <a:pt x="712168" y="57150"/>
                  </a:lnTo>
                  <a:cubicBezTo>
                    <a:pt x="722165" y="57150"/>
                    <a:pt x="731448" y="61439"/>
                    <a:pt x="738232" y="68230"/>
                  </a:cubicBezTo>
                  <a:lnTo>
                    <a:pt x="745653" y="85725"/>
                  </a:lnTo>
                  <a:lnTo>
                    <a:pt x="835060" y="85725"/>
                  </a:lnTo>
                  <a:cubicBezTo>
                    <a:pt x="842662" y="85725"/>
                    <a:pt x="849313" y="92392"/>
                    <a:pt x="849313" y="100012"/>
                  </a:cubicBezTo>
                  <a:cubicBezTo>
                    <a:pt x="849313" y="107632"/>
                    <a:pt x="842662" y="114300"/>
                    <a:pt x="835060" y="114300"/>
                  </a:cubicBezTo>
                  <a:lnTo>
                    <a:pt x="749300" y="114300"/>
                  </a:lnTo>
                  <a:lnTo>
                    <a:pt x="749300" y="138113"/>
                  </a:lnTo>
                  <a:lnTo>
                    <a:pt x="835060" y="138113"/>
                  </a:lnTo>
                  <a:cubicBezTo>
                    <a:pt x="842662" y="138113"/>
                    <a:pt x="849313" y="144780"/>
                    <a:pt x="849313" y="152400"/>
                  </a:cubicBezTo>
                  <a:cubicBezTo>
                    <a:pt x="849313" y="160020"/>
                    <a:pt x="842662" y="166688"/>
                    <a:pt x="835060" y="166688"/>
                  </a:cubicBezTo>
                  <a:lnTo>
                    <a:pt x="749300" y="166688"/>
                  </a:lnTo>
                  <a:lnTo>
                    <a:pt x="749300" y="192088"/>
                  </a:lnTo>
                  <a:lnTo>
                    <a:pt x="835060" y="192088"/>
                  </a:lnTo>
                  <a:cubicBezTo>
                    <a:pt x="842662" y="192088"/>
                    <a:pt x="849313" y="198755"/>
                    <a:pt x="849313" y="206375"/>
                  </a:cubicBezTo>
                  <a:cubicBezTo>
                    <a:pt x="849313" y="213995"/>
                    <a:pt x="842662" y="220663"/>
                    <a:pt x="835060" y="220663"/>
                  </a:cubicBezTo>
                  <a:lnTo>
                    <a:pt x="749300" y="220663"/>
                  </a:lnTo>
                  <a:lnTo>
                    <a:pt x="749300" y="246063"/>
                  </a:lnTo>
                  <a:lnTo>
                    <a:pt x="835060" y="246063"/>
                  </a:lnTo>
                  <a:cubicBezTo>
                    <a:pt x="842662" y="246063"/>
                    <a:pt x="849313" y="252730"/>
                    <a:pt x="849313" y="260350"/>
                  </a:cubicBezTo>
                  <a:cubicBezTo>
                    <a:pt x="849313" y="267970"/>
                    <a:pt x="842662" y="274638"/>
                    <a:pt x="835060" y="274638"/>
                  </a:cubicBezTo>
                  <a:lnTo>
                    <a:pt x="749300" y="274638"/>
                  </a:lnTo>
                  <a:lnTo>
                    <a:pt x="749300" y="322876"/>
                  </a:lnTo>
                  <a:lnTo>
                    <a:pt x="760221" y="320675"/>
                  </a:lnTo>
                  <a:cubicBezTo>
                    <a:pt x="788122" y="320675"/>
                    <a:pt x="811213" y="343820"/>
                    <a:pt x="811213" y="371787"/>
                  </a:cubicBezTo>
                  <a:cubicBezTo>
                    <a:pt x="811213" y="400718"/>
                    <a:pt x="788122" y="423863"/>
                    <a:pt x="760221" y="423863"/>
                  </a:cubicBezTo>
                  <a:lnTo>
                    <a:pt x="749300" y="421478"/>
                  </a:lnTo>
                  <a:lnTo>
                    <a:pt x="749300" y="473075"/>
                  </a:lnTo>
                  <a:lnTo>
                    <a:pt x="841376" y="473075"/>
                  </a:lnTo>
                  <a:cubicBezTo>
                    <a:pt x="848996" y="473075"/>
                    <a:pt x="855663" y="478810"/>
                    <a:pt x="855663" y="487411"/>
                  </a:cubicBezTo>
                  <a:lnTo>
                    <a:pt x="855663" y="553358"/>
                  </a:lnTo>
                  <a:cubicBezTo>
                    <a:pt x="855663" y="561004"/>
                    <a:pt x="848996" y="566738"/>
                    <a:pt x="841376" y="566738"/>
                  </a:cubicBezTo>
                  <a:lnTo>
                    <a:pt x="678498" y="566738"/>
                  </a:lnTo>
                  <a:cubicBezTo>
                    <a:pt x="670878" y="566738"/>
                    <a:pt x="665163" y="561004"/>
                    <a:pt x="665163" y="553358"/>
                  </a:cubicBezTo>
                  <a:lnTo>
                    <a:pt x="665163" y="550863"/>
                  </a:lnTo>
                  <a:lnTo>
                    <a:pt x="641667" y="550863"/>
                  </a:lnTo>
                  <a:lnTo>
                    <a:pt x="641667" y="606108"/>
                  </a:lnTo>
                  <a:lnTo>
                    <a:pt x="675538" y="606108"/>
                  </a:lnTo>
                  <a:lnTo>
                    <a:pt x="678795" y="598065"/>
                  </a:lnTo>
                  <a:cubicBezTo>
                    <a:pt x="685258" y="591459"/>
                    <a:pt x="694187" y="587375"/>
                    <a:pt x="704057" y="587375"/>
                  </a:cubicBezTo>
                  <a:cubicBezTo>
                    <a:pt x="723797" y="587375"/>
                    <a:pt x="739776" y="603710"/>
                    <a:pt x="739776" y="623888"/>
                  </a:cubicBezTo>
                  <a:cubicBezTo>
                    <a:pt x="739776" y="644066"/>
                    <a:pt x="723797" y="660400"/>
                    <a:pt x="704057" y="660400"/>
                  </a:cubicBezTo>
                  <a:cubicBezTo>
                    <a:pt x="694187" y="660400"/>
                    <a:pt x="685258" y="656316"/>
                    <a:pt x="678795" y="649711"/>
                  </a:cubicBezTo>
                  <a:lnTo>
                    <a:pt x="675410" y="641350"/>
                  </a:lnTo>
                  <a:lnTo>
                    <a:pt x="624522" y="641350"/>
                  </a:lnTo>
                  <a:cubicBezTo>
                    <a:pt x="614997" y="641350"/>
                    <a:pt x="606425" y="633730"/>
                    <a:pt x="606425" y="624205"/>
                  </a:cubicBezTo>
                  <a:lnTo>
                    <a:pt x="606425" y="550863"/>
                  </a:lnTo>
                  <a:lnTo>
                    <a:pt x="457200" y="550863"/>
                  </a:lnTo>
                  <a:lnTo>
                    <a:pt x="457200" y="612775"/>
                  </a:lnTo>
                  <a:lnTo>
                    <a:pt x="522572" y="612775"/>
                  </a:lnTo>
                  <a:cubicBezTo>
                    <a:pt x="532115" y="612775"/>
                    <a:pt x="539750" y="620536"/>
                    <a:pt x="539750" y="630238"/>
                  </a:cubicBezTo>
                  <a:cubicBezTo>
                    <a:pt x="539750" y="639939"/>
                    <a:pt x="532115" y="647700"/>
                    <a:pt x="522572" y="647700"/>
                  </a:cubicBezTo>
                  <a:lnTo>
                    <a:pt x="439265" y="647700"/>
                  </a:lnTo>
                  <a:lnTo>
                    <a:pt x="313853" y="647700"/>
                  </a:lnTo>
                  <a:lnTo>
                    <a:pt x="227682" y="647700"/>
                  </a:lnTo>
                  <a:cubicBezTo>
                    <a:pt x="217185" y="647700"/>
                    <a:pt x="209550" y="639939"/>
                    <a:pt x="209550" y="630238"/>
                  </a:cubicBezTo>
                  <a:cubicBezTo>
                    <a:pt x="209550" y="620536"/>
                    <a:pt x="217185" y="612775"/>
                    <a:pt x="227682" y="612775"/>
                  </a:cubicBezTo>
                  <a:lnTo>
                    <a:pt x="296863" y="612775"/>
                  </a:lnTo>
                  <a:lnTo>
                    <a:pt x="296863" y="550863"/>
                  </a:lnTo>
                  <a:lnTo>
                    <a:pt x="37132" y="550863"/>
                  </a:lnTo>
                  <a:cubicBezTo>
                    <a:pt x="16186" y="550863"/>
                    <a:pt x="0" y="534660"/>
                    <a:pt x="0" y="513692"/>
                  </a:cubicBezTo>
                  <a:lnTo>
                    <a:pt x="0" y="94321"/>
                  </a:lnTo>
                  <a:cubicBezTo>
                    <a:pt x="0" y="74306"/>
                    <a:pt x="16186" y="57150"/>
                    <a:pt x="37132" y="57150"/>
                  </a:cubicBezTo>
                  <a:lnTo>
                    <a:pt x="606425" y="57150"/>
                  </a:lnTo>
                  <a:lnTo>
                    <a:pt x="606425" y="17205"/>
                  </a:lnTo>
                  <a:cubicBezTo>
                    <a:pt x="606425" y="7646"/>
                    <a:pt x="615015" y="0"/>
                    <a:pt x="62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219110B0-4B7C-4A22-B94A-B6E9AE2248C9}"/>
                </a:ext>
              </a:extLst>
            </p:cNvPr>
            <p:cNvSpPr txBox="1"/>
            <p:nvPr/>
          </p:nvSpPr>
          <p:spPr>
            <a:xfrm>
              <a:off x="3312939" y="2229728"/>
              <a:ext cx="1410964" cy="276999"/>
            </a:xfrm>
            <a:prstGeom prst="rect">
              <a:avLst/>
            </a:prstGeom>
            <a:noFill/>
            <a:ln w="19050">
              <a:solidFill>
                <a:schemeClr val="accent1"/>
              </a:solidFill>
            </a:ln>
          </p:spPr>
          <p:txBody>
            <a:bodyPr wrap="none" rtlCol="0">
              <a:spAutoFit/>
            </a:bodyPr>
            <a:lstStyle/>
            <a:p>
              <a:r>
                <a:rPr lang="en-US" altLang="zh-CN" sz="1200" dirty="0">
                  <a:latin typeface="+mn-lt"/>
                </a:rPr>
                <a:t>NFS service client</a:t>
              </a:r>
              <a:endParaRPr lang="zh-CN" altLang="en-US" sz="1200" dirty="0">
                <a:latin typeface="+mn-lt"/>
              </a:endParaRPr>
            </a:p>
          </p:txBody>
        </p:sp>
      </p:grpSp>
      <p:grpSp>
        <p:nvGrpSpPr>
          <p:cNvPr id="12" name="组合 11">
            <a:extLst>
              <a:ext uri="{FF2B5EF4-FFF2-40B4-BE49-F238E27FC236}">
                <a16:creationId xmlns:a16="http://schemas.microsoft.com/office/drawing/2014/main" id="{CB040F03-037B-4C4A-9C3B-CB862137E914}"/>
              </a:ext>
            </a:extLst>
          </p:cNvPr>
          <p:cNvGrpSpPr/>
          <p:nvPr/>
        </p:nvGrpSpPr>
        <p:grpSpPr>
          <a:xfrm>
            <a:off x="3310595" y="1474377"/>
            <a:ext cx="1447832" cy="817584"/>
            <a:chOff x="3312939" y="1689143"/>
            <a:chExt cx="1447832" cy="817584"/>
          </a:xfrm>
        </p:grpSpPr>
        <p:sp>
          <p:nvSpPr>
            <p:cNvPr id="13" name="4dd9f4dc-e42d-4a16-951f-ea2604ed85ee">
              <a:extLst>
                <a:ext uri="{FF2B5EF4-FFF2-40B4-BE49-F238E27FC236}">
                  <a16:creationId xmlns:a16="http://schemas.microsoft.com/office/drawing/2014/main" id="{B969D664-215D-476A-817E-CD52EB516D56}"/>
                </a:ext>
              </a:extLst>
            </p:cNvPr>
            <p:cNvSpPr/>
            <p:nvPr/>
          </p:nvSpPr>
          <p:spPr>
            <a:xfrm>
              <a:off x="3723206" y="1689143"/>
              <a:ext cx="609685" cy="441094"/>
            </a:xfrm>
            <a:custGeom>
              <a:avLst/>
              <a:gdLst>
                <a:gd name="connsiteX0" fmla="*/ 331788 w 912813"/>
                <a:gd name="connsiteY0" fmla="*/ 550863 h 660401"/>
                <a:gd name="connsiteX1" fmla="*/ 331788 w 912813"/>
                <a:gd name="connsiteY1" fmla="*/ 612775 h 660401"/>
                <a:gd name="connsiteX2" fmla="*/ 422275 w 912813"/>
                <a:gd name="connsiteY2" fmla="*/ 612775 h 660401"/>
                <a:gd name="connsiteX3" fmla="*/ 422275 w 912813"/>
                <a:gd name="connsiteY3" fmla="*/ 550863 h 660401"/>
                <a:gd name="connsiteX4" fmla="*/ 749300 w 912813"/>
                <a:gd name="connsiteY4" fmla="*/ 500792 h 660401"/>
                <a:gd name="connsiteX5" fmla="*/ 749300 w 912813"/>
                <a:gd name="connsiteY5" fmla="*/ 513692 h 660401"/>
                <a:gd name="connsiteX6" fmla="*/ 738700 w 912813"/>
                <a:gd name="connsiteY6" fmla="*/ 539021 h 660401"/>
                <a:gd name="connsiteX7" fmla="*/ 827088 w 912813"/>
                <a:gd name="connsiteY7" fmla="*/ 539021 h 660401"/>
                <a:gd name="connsiteX8" fmla="*/ 827088 w 912813"/>
                <a:gd name="connsiteY8" fmla="*/ 500792 h 660401"/>
                <a:gd name="connsiteX9" fmla="*/ 760221 w 912813"/>
                <a:gd name="connsiteY9" fmla="*/ 348642 h 660401"/>
                <a:gd name="connsiteX10" fmla="*/ 749300 w 912813"/>
                <a:gd name="connsiteY10" fmla="*/ 353251 h 660401"/>
                <a:gd name="connsiteX11" fmla="*/ 749300 w 912813"/>
                <a:gd name="connsiteY11" fmla="*/ 390323 h 660401"/>
                <a:gd name="connsiteX12" fmla="*/ 760221 w 912813"/>
                <a:gd name="connsiteY12" fmla="*/ 394932 h 660401"/>
                <a:gd name="connsiteX13" fmla="*/ 783312 w 912813"/>
                <a:gd name="connsiteY13" fmla="*/ 371787 h 660401"/>
                <a:gd name="connsiteX14" fmla="*/ 760221 w 912813"/>
                <a:gd name="connsiteY14" fmla="*/ 348642 h 660401"/>
                <a:gd name="connsiteX15" fmla="*/ 90517 w 912813"/>
                <a:gd name="connsiteY15" fmla="*/ 148417 h 660401"/>
                <a:gd name="connsiteX16" fmla="*/ 90517 w 912813"/>
                <a:gd name="connsiteY16" fmla="*/ 458639 h 660401"/>
                <a:gd name="connsiteX17" fmla="*/ 659737 w 912813"/>
                <a:gd name="connsiteY17" fmla="*/ 458639 h 660401"/>
                <a:gd name="connsiteX18" fmla="*/ 659737 w 912813"/>
                <a:gd name="connsiteY18" fmla="*/ 148417 h 660401"/>
                <a:gd name="connsiteX19" fmla="*/ 76215 w 912813"/>
                <a:gd name="connsiteY19" fmla="*/ 120650 h 660401"/>
                <a:gd name="connsiteX20" fmla="*/ 673086 w 912813"/>
                <a:gd name="connsiteY20" fmla="*/ 120650 h 660401"/>
                <a:gd name="connsiteX21" fmla="*/ 687388 w 912813"/>
                <a:gd name="connsiteY21" fmla="*/ 134055 h 660401"/>
                <a:gd name="connsiteX22" fmla="*/ 687388 w 912813"/>
                <a:gd name="connsiteY22" fmla="*/ 473001 h 660401"/>
                <a:gd name="connsiteX23" fmla="*/ 673086 w 912813"/>
                <a:gd name="connsiteY23" fmla="*/ 487363 h 660401"/>
                <a:gd name="connsiteX24" fmla="*/ 76215 w 912813"/>
                <a:gd name="connsiteY24" fmla="*/ 487363 h 660401"/>
                <a:gd name="connsiteX25" fmla="*/ 61913 w 912813"/>
                <a:gd name="connsiteY25" fmla="*/ 473001 h 660401"/>
                <a:gd name="connsiteX26" fmla="*/ 61913 w 912813"/>
                <a:gd name="connsiteY26" fmla="*/ 134055 h 660401"/>
                <a:gd name="connsiteX27" fmla="*/ 76215 w 912813"/>
                <a:gd name="connsiteY27" fmla="*/ 120650 h 660401"/>
                <a:gd name="connsiteX28" fmla="*/ 37132 w 912813"/>
                <a:gd name="connsiteY28" fmla="*/ 92415 h 660401"/>
                <a:gd name="connsiteX29" fmla="*/ 34275 w 912813"/>
                <a:gd name="connsiteY29" fmla="*/ 94321 h 660401"/>
                <a:gd name="connsiteX30" fmla="*/ 34275 w 912813"/>
                <a:gd name="connsiteY30" fmla="*/ 513692 h 660401"/>
                <a:gd name="connsiteX31" fmla="*/ 37132 w 912813"/>
                <a:gd name="connsiteY31" fmla="*/ 516551 h 660401"/>
                <a:gd name="connsiteX32" fmla="*/ 712168 w 912813"/>
                <a:gd name="connsiteY32" fmla="*/ 516551 h 660401"/>
                <a:gd name="connsiteX33" fmla="*/ 714073 w 912813"/>
                <a:gd name="connsiteY33" fmla="*/ 513692 h 660401"/>
                <a:gd name="connsiteX34" fmla="*/ 714073 w 912813"/>
                <a:gd name="connsiteY34" fmla="*/ 94321 h 660401"/>
                <a:gd name="connsiteX35" fmla="*/ 712168 w 912813"/>
                <a:gd name="connsiteY35" fmla="*/ 92415 h 660401"/>
                <a:gd name="connsiteX36" fmla="*/ 624560 w 912813"/>
                <a:gd name="connsiteY36" fmla="*/ 0 h 660401"/>
                <a:gd name="connsiteX37" fmla="*/ 894678 w 912813"/>
                <a:gd name="connsiteY37" fmla="*/ 0 h 660401"/>
                <a:gd name="connsiteX38" fmla="*/ 912813 w 912813"/>
                <a:gd name="connsiteY38" fmla="*/ 17205 h 660401"/>
                <a:gd name="connsiteX39" fmla="*/ 912813 w 912813"/>
                <a:gd name="connsiteY39" fmla="*/ 624145 h 660401"/>
                <a:gd name="connsiteX40" fmla="*/ 894678 w 912813"/>
                <a:gd name="connsiteY40" fmla="*/ 641350 h 660401"/>
                <a:gd name="connsiteX41" fmla="*/ 844965 w 912813"/>
                <a:gd name="connsiteY41" fmla="*/ 641350 h 660401"/>
                <a:gd name="connsiteX42" fmla="*/ 841463 w 912813"/>
                <a:gd name="connsiteY42" fmla="*/ 649621 h 660401"/>
                <a:gd name="connsiteX43" fmla="*/ 815501 w 912813"/>
                <a:gd name="connsiteY43" fmla="*/ 660401 h 660401"/>
                <a:gd name="connsiteX44" fmla="*/ 779463 w 912813"/>
                <a:gd name="connsiteY44" fmla="*/ 623579 h 660401"/>
                <a:gd name="connsiteX45" fmla="*/ 815501 w 912813"/>
                <a:gd name="connsiteY45" fmla="*/ 585788 h 660401"/>
                <a:gd name="connsiteX46" fmla="*/ 841463 w 912813"/>
                <a:gd name="connsiteY46" fmla="*/ 596689 h 660401"/>
                <a:gd name="connsiteX47" fmla="*/ 845274 w 912813"/>
                <a:gd name="connsiteY47" fmla="*/ 605985 h 660401"/>
                <a:gd name="connsiteX48" fmla="*/ 877497 w 912813"/>
                <a:gd name="connsiteY48" fmla="*/ 605985 h 660401"/>
                <a:gd name="connsiteX49" fmla="*/ 877497 w 912813"/>
                <a:gd name="connsiteY49" fmla="*/ 35365 h 660401"/>
                <a:gd name="connsiteX50" fmla="*/ 641741 w 912813"/>
                <a:gd name="connsiteY50" fmla="*/ 35365 h 660401"/>
                <a:gd name="connsiteX51" fmla="*/ 641741 w 912813"/>
                <a:gd name="connsiteY51" fmla="*/ 57150 h 660401"/>
                <a:gd name="connsiteX52" fmla="*/ 712168 w 912813"/>
                <a:gd name="connsiteY52" fmla="*/ 57150 h 660401"/>
                <a:gd name="connsiteX53" fmla="*/ 738232 w 912813"/>
                <a:gd name="connsiteY53" fmla="*/ 68230 h 660401"/>
                <a:gd name="connsiteX54" fmla="*/ 745653 w 912813"/>
                <a:gd name="connsiteY54" fmla="*/ 85725 h 660401"/>
                <a:gd name="connsiteX55" fmla="*/ 835060 w 912813"/>
                <a:gd name="connsiteY55" fmla="*/ 85725 h 660401"/>
                <a:gd name="connsiteX56" fmla="*/ 849313 w 912813"/>
                <a:gd name="connsiteY56" fmla="*/ 100012 h 660401"/>
                <a:gd name="connsiteX57" fmla="*/ 835060 w 912813"/>
                <a:gd name="connsiteY57" fmla="*/ 114300 h 660401"/>
                <a:gd name="connsiteX58" fmla="*/ 749300 w 912813"/>
                <a:gd name="connsiteY58" fmla="*/ 114300 h 660401"/>
                <a:gd name="connsiteX59" fmla="*/ 749300 w 912813"/>
                <a:gd name="connsiteY59" fmla="*/ 138113 h 660401"/>
                <a:gd name="connsiteX60" fmla="*/ 835060 w 912813"/>
                <a:gd name="connsiteY60" fmla="*/ 138113 h 660401"/>
                <a:gd name="connsiteX61" fmla="*/ 849313 w 912813"/>
                <a:gd name="connsiteY61" fmla="*/ 152400 h 660401"/>
                <a:gd name="connsiteX62" fmla="*/ 835060 w 912813"/>
                <a:gd name="connsiteY62" fmla="*/ 166688 h 660401"/>
                <a:gd name="connsiteX63" fmla="*/ 749300 w 912813"/>
                <a:gd name="connsiteY63" fmla="*/ 166688 h 660401"/>
                <a:gd name="connsiteX64" fmla="*/ 749300 w 912813"/>
                <a:gd name="connsiteY64" fmla="*/ 192088 h 660401"/>
                <a:gd name="connsiteX65" fmla="*/ 835060 w 912813"/>
                <a:gd name="connsiteY65" fmla="*/ 192088 h 660401"/>
                <a:gd name="connsiteX66" fmla="*/ 849313 w 912813"/>
                <a:gd name="connsiteY66" fmla="*/ 206375 h 660401"/>
                <a:gd name="connsiteX67" fmla="*/ 835060 w 912813"/>
                <a:gd name="connsiteY67" fmla="*/ 220663 h 660401"/>
                <a:gd name="connsiteX68" fmla="*/ 749300 w 912813"/>
                <a:gd name="connsiteY68" fmla="*/ 220663 h 660401"/>
                <a:gd name="connsiteX69" fmla="*/ 749300 w 912813"/>
                <a:gd name="connsiteY69" fmla="*/ 246063 h 660401"/>
                <a:gd name="connsiteX70" fmla="*/ 835060 w 912813"/>
                <a:gd name="connsiteY70" fmla="*/ 246063 h 660401"/>
                <a:gd name="connsiteX71" fmla="*/ 849313 w 912813"/>
                <a:gd name="connsiteY71" fmla="*/ 260350 h 660401"/>
                <a:gd name="connsiteX72" fmla="*/ 835060 w 912813"/>
                <a:gd name="connsiteY72" fmla="*/ 274638 h 660401"/>
                <a:gd name="connsiteX73" fmla="*/ 749300 w 912813"/>
                <a:gd name="connsiteY73" fmla="*/ 274638 h 660401"/>
                <a:gd name="connsiteX74" fmla="*/ 749300 w 912813"/>
                <a:gd name="connsiteY74" fmla="*/ 322876 h 660401"/>
                <a:gd name="connsiteX75" fmla="*/ 760221 w 912813"/>
                <a:gd name="connsiteY75" fmla="*/ 320675 h 660401"/>
                <a:gd name="connsiteX76" fmla="*/ 811213 w 912813"/>
                <a:gd name="connsiteY76" fmla="*/ 371787 h 660401"/>
                <a:gd name="connsiteX77" fmla="*/ 760221 w 912813"/>
                <a:gd name="connsiteY77" fmla="*/ 423863 h 660401"/>
                <a:gd name="connsiteX78" fmla="*/ 749300 w 912813"/>
                <a:gd name="connsiteY78" fmla="*/ 421478 h 660401"/>
                <a:gd name="connsiteX79" fmla="*/ 749300 w 912813"/>
                <a:gd name="connsiteY79" fmla="*/ 473075 h 660401"/>
                <a:gd name="connsiteX80" fmla="*/ 841376 w 912813"/>
                <a:gd name="connsiteY80" fmla="*/ 473075 h 660401"/>
                <a:gd name="connsiteX81" fmla="*/ 855663 w 912813"/>
                <a:gd name="connsiteY81" fmla="*/ 487411 h 660401"/>
                <a:gd name="connsiteX82" fmla="*/ 855663 w 912813"/>
                <a:gd name="connsiteY82" fmla="*/ 553358 h 660401"/>
                <a:gd name="connsiteX83" fmla="*/ 841376 w 912813"/>
                <a:gd name="connsiteY83" fmla="*/ 566738 h 660401"/>
                <a:gd name="connsiteX84" fmla="*/ 678498 w 912813"/>
                <a:gd name="connsiteY84" fmla="*/ 566738 h 660401"/>
                <a:gd name="connsiteX85" fmla="*/ 665163 w 912813"/>
                <a:gd name="connsiteY85" fmla="*/ 553358 h 660401"/>
                <a:gd name="connsiteX86" fmla="*/ 665163 w 912813"/>
                <a:gd name="connsiteY86" fmla="*/ 550863 h 660401"/>
                <a:gd name="connsiteX87" fmla="*/ 641667 w 912813"/>
                <a:gd name="connsiteY87" fmla="*/ 550863 h 660401"/>
                <a:gd name="connsiteX88" fmla="*/ 641667 w 912813"/>
                <a:gd name="connsiteY88" fmla="*/ 606108 h 660401"/>
                <a:gd name="connsiteX89" fmla="*/ 675538 w 912813"/>
                <a:gd name="connsiteY89" fmla="*/ 606108 h 660401"/>
                <a:gd name="connsiteX90" fmla="*/ 678795 w 912813"/>
                <a:gd name="connsiteY90" fmla="*/ 598065 h 660401"/>
                <a:gd name="connsiteX91" fmla="*/ 704057 w 912813"/>
                <a:gd name="connsiteY91" fmla="*/ 587375 h 660401"/>
                <a:gd name="connsiteX92" fmla="*/ 739776 w 912813"/>
                <a:gd name="connsiteY92" fmla="*/ 623888 h 660401"/>
                <a:gd name="connsiteX93" fmla="*/ 704057 w 912813"/>
                <a:gd name="connsiteY93" fmla="*/ 660400 h 660401"/>
                <a:gd name="connsiteX94" fmla="*/ 678795 w 912813"/>
                <a:gd name="connsiteY94" fmla="*/ 649711 h 660401"/>
                <a:gd name="connsiteX95" fmla="*/ 675410 w 912813"/>
                <a:gd name="connsiteY95" fmla="*/ 641350 h 660401"/>
                <a:gd name="connsiteX96" fmla="*/ 624522 w 912813"/>
                <a:gd name="connsiteY96" fmla="*/ 641350 h 660401"/>
                <a:gd name="connsiteX97" fmla="*/ 606425 w 912813"/>
                <a:gd name="connsiteY97" fmla="*/ 624205 h 660401"/>
                <a:gd name="connsiteX98" fmla="*/ 606425 w 912813"/>
                <a:gd name="connsiteY98" fmla="*/ 550863 h 660401"/>
                <a:gd name="connsiteX99" fmla="*/ 457200 w 912813"/>
                <a:gd name="connsiteY99" fmla="*/ 550863 h 660401"/>
                <a:gd name="connsiteX100" fmla="*/ 457200 w 912813"/>
                <a:gd name="connsiteY100" fmla="*/ 612775 h 660401"/>
                <a:gd name="connsiteX101" fmla="*/ 522572 w 912813"/>
                <a:gd name="connsiteY101" fmla="*/ 612775 h 660401"/>
                <a:gd name="connsiteX102" fmla="*/ 539750 w 912813"/>
                <a:gd name="connsiteY102" fmla="*/ 630238 h 660401"/>
                <a:gd name="connsiteX103" fmla="*/ 522572 w 912813"/>
                <a:gd name="connsiteY103" fmla="*/ 647700 h 660401"/>
                <a:gd name="connsiteX104" fmla="*/ 439265 w 912813"/>
                <a:gd name="connsiteY104" fmla="*/ 647700 h 660401"/>
                <a:gd name="connsiteX105" fmla="*/ 313853 w 912813"/>
                <a:gd name="connsiteY105" fmla="*/ 647700 h 660401"/>
                <a:gd name="connsiteX106" fmla="*/ 227682 w 912813"/>
                <a:gd name="connsiteY106" fmla="*/ 647700 h 660401"/>
                <a:gd name="connsiteX107" fmla="*/ 209550 w 912813"/>
                <a:gd name="connsiteY107" fmla="*/ 630238 h 660401"/>
                <a:gd name="connsiteX108" fmla="*/ 227682 w 912813"/>
                <a:gd name="connsiteY108" fmla="*/ 612775 h 660401"/>
                <a:gd name="connsiteX109" fmla="*/ 296863 w 912813"/>
                <a:gd name="connsiteY109" fmla="*/ 612775 h 660401"/>
                <a:gd name="connsiteX110" fmla="*/ 296863 w 912813"/>
                <a:gd name="connsiteY110" fmla="*/ 550863 h 660401"/>
                <a:gd name="connsiteX111" fmla="*/ 37132 w 912813"/>
                <a:gd name="connsiteY111" fmla="*/ 550863 h 660401"/>
                <a:gd name="connsiteX112" fmla="*/ 0 w 912813"/>
                <a:gd name="connsiteY112" fmla="*/ 513692 h 660401"/>
                <a:gd name="connsiteX113" fmla="*/ 0 w 912813"/>
                <a:gd name="connsiteY113" fmla="*/ 94321 h 660401"/>
                <a:gd name="connsiteX114" fmla="*/ 37132 w 912813"/>
                <a:gd name="connsiteY114" fmla="*/ 57150 h 660401"/>
                <a:gd name="connsiteX115" fmla="*/ 606425 w 912813"/>
                <a:gd name="connsiteY115" fmla="*/ 57150 h 660401"/>
                <a:gd name="connsiteX116" fmla="*/ 606425 w 912813"/>
                <a:gd name="connsiteY116" fmla="*/ 17205 h 660401"/>
                <a:gd name="connsiteX117" fmla="*/ 624560 w 912813"/>
                <a:gd name="connsiteY117" fmla="*/ 0 h 66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2813" h="660401">
                  <a:moveTo>
                    <a:pt x="331788" y="550863"/>
                  </a:moveTo>
                  <a:lnTo>
                    <a:pt x="331788" y="612775"/>
                  </a:lnTo>
                  <a:lnTo>
                    <a:pt x="422275" y="612775"/>
                  </a:lnTo>
                  <a:lnTo>
                    <a:pt x="422275" y="550863"/>
                  </a:lnTo>
                  <a:close/>
                  <a:moveTo>
                    <a:pt x="749300" y="500792"/>
                  </a:moveTo>
                  <a:lnTo>
                    <a:pt x="749300" y="513692"/>
                  </a:lnTo>
                  <a:lnTo>
                    <a:pt x="738700" y="539021"/>
                  </a:lnTo>
                  <a:lnTo>
                    <a:pt x="827088" y="539021"/>
                  </a:lnTo>
                  <a:lnTo>
                    <a:pt x="827088" y="500792"/>
                  </a:lnTo>
                  <a:close/>
                  <a:moveTo>
                    <a:pt x="760221" y="348642"/>
                  </a:moveTo>
                  <a:lnTo>
                    <a:pt x="749300" y="353251"/>
                  </a:lnTo>
                  <a:lnTo>
                    <a:pt x="749300" y="390323"/>
                  </a:lnTo>
                  <a:lnTo>
                    <a:pt x="760221" y="394932"/>
                  </a:lnTo>
                  <a:cubicBezTo>
                    <a:pt x="772728" y="394932"/>
                    <a:pt x="783312" y="385288"/>
                    <a:pt x="783312" y="371787"/>
                  </a:cubicBezTo>
                  <a:cubicBezTo>
                    <a:pt x="783312" y="359250"/>
                    <a:pt x="772728" y="348642"/>
                    <a:pt x="760221" y="348642"/>
                  </a:cubicBezTo>
                  <a:close/>
                  <a:moveTo>
                    <a:pt x="90517" y="148417"/>
                  </a:moveTo>
                  <a:lnTo>
                    <a:pt x="90517" y="458639"/>
                  </a:lnTo>
                  <a:lnTo>
                    <a:pt x="659737" y="458639"/>
                  </a:lnTo>
                  <a:lnTo>
                    <a:pt x="659737" y="148417"/>
                  </a:lnTo>
                  <a:close/>
                  <a:moveTo>
                    <a:pt x="76215" y="120650"/>
                  </a:moveTo>
                  <a:lnTo>
                    <a:pt x="673086" y="120650"/>
                  </a:lnTo>
                  <a:cubicBezTo>
                    <a:pt x="680714" y="120650"/>
                    <a:pt x="687388" y="126395"/>
                    <a:pt x="687388" y="134055"/>
                  </a:cubicBezTo>
                  <a:lnTo>
                    <a:pt x="687388" y="473001"/>
                  </a:lnTo>
                  <a:cubicBezTo>
                    <a:pt x="687388" y="480661"/>
                    <a:pt x="680714" y="487363"/>
                    <a:pt x="673086" y="487363"/>
                  </a:cubicBezTo>
                  <a:lnTo>
                    <a:pt x="76215" y="487363"/>
                  </a:lnTo>
                  <a:cubicBezTo>
                    <a:pt x="68587" y="487363"/>
                    <a:pt x="61913" y="480661"/>
                    <a:pt x="61913" y="473001"/>
                  </a:cubicBezTo>
                  <a:lnTo>
                    <a:pt x="61913" y="134055"/>
                  </a:lnTo>
                  <a:cubicBezTo>
                    <a:pt x="61913" y="126395"/>
                    <a:pt x="68587" y="120650"/>
                    <a:pt x="76215" y="120650"/>
                  </a:cubicBezTo>
                  <a:close/>
                  <a:moveTo>
                    <a:pt x="37132" y="92415"/>
                  </a:moveTo>
                  <a:cubicBezTo>
                    <a:pt x="35228" y="92415"/>
                    <a:pt x="34275" y="93368"/>
                    <a:pt x="34275" y="94321"/>
                  </a:cubicBezTo>
                  <a:lnTo>
                    <a:pt x="34275" y="513692"/>
                  </a:lnTo>
                  <a:cubicBezTo>
                    <a:pt x="34275" y="515598"/>
                    <a:pt x="35228" y="516551"/>
                    <a:pt x="37132" y="516551"/>
                  </a:cubicBezTo>
                  <a:lnTo>
                    <a:pt x="712168" y="516551"/>
                  </a:lnTo>
                  <a:cubicBezTo>
                    <a:pt x="713120" y="516551"/>
                    <a:pt x="714073" y="515598"/>
                    <a:pt x="714073" y="513692"/>
                  </a:cubicBezTo>
                  <a:lnTo>
                    <a:pt x="714073" y="94321"/>
                  </a:lnTo>
                  <a:cubicBezTo>
                    <a:pt x="714073" y="93368"/>
                    <a:pt x="713120" y="92415"/>
                    <a:pt x="712168" y="92415"/>
                  </a:cubicBezTo>
                  <a:close/>
                  <a:moveTo>
                    <a:pt x="624560" y="0"/>
                  </a:moveTo>
                  <a:lnTo>
                    <a:pt x="894678" y="0"/>
                  </a:lnTo>
                  <a:cubicBezTo>
                    <a:pt x="905177" y="0"/>
                    <a:pt x="912813" y="7646"/>
                    <a:pt x="912813" y="17205"/>
                  </a:cubicBezTo>
                  <a:lnTo>
                    <a:pt x="912813" y="624145"/>
                  </a:lnTo>
                  <a:cubicBezTo>
                    <a:pt x="912813" y="633704"/>
                    <a:pt x="905177" y="641350"/>
                    <a:pt x="894678" y="641350"/>
                  </a:cubicBezTo>
                  <a:lnTo>
                    <a:pt x="844965" y="641350"/>
                  </a:lnTo>
                  <a:lnTo>
                    <a:pt x="841463" y="649621"/>
                  </a:lnTo>
                  <a:cubicBezTo>
                    <a:pt x="834706" y="656283"/>
                    <a:pt x="825459" y="660401"/>
                    <a:pt x="815501" y="660401"/>
                  </a:cubicBezTo>
                  <a:cubicBezTo>
                    <a:pt x="795585" y="660401"/>
                    <a:pt x="779463" y="643928"/>
                    <a:pt x="779463" y="623579"/>
                  </a:cubicBezTo>
                  <a:cubicBezTo>
                    <a:pt x="779463" y="602261"/>
                    <a:pt x="795585" y="585788"/>
                    <a:pt x="815501" y="585788"/>
                  </a:cubicBezTo>
                  <a:cubicBezTo>
                    <a:pt x="825459" y="585788"/>
                    <a:pt x="834706" y="589906"/>
                    <a:pt x="841463" y="596689"/>
                  </a:cubicBezTo>
                  <a:lnTo>
                    <a:pt x="845274" y="605985"/>
                  </a:lnTo>
                  <a:lnTo>
                    <a:pt x="877497" y="605985"/>
                  </a:lnTo>
                  <a:lnTo>
                    <a:pt x="877497" y="35365"/>
                  </a:lnTo>
                  <a:lnTo>
                    <a:pt x="641741" y="35365"/>
                  </a:lnTo>
                  <a:lnTo>
                    <a:pt x="641741" y="57150"/>
                  </a:lnTo>
                  <a:lnTo>
                    <a:pt x="712168" y="57150"/>
                  </a:lnTo>
                  <a:cubicBezTo>
                    <a:pt x="722165" y="57150"/>
                    <a:pt x="731448" y="61439"/>
                    <a:pt x="738232" y="68230"/>
                  </a:cubicBezTo>
                  <a:lnTo>
                    <a:pt x="745653" y="85725"/>
                  </a:lnTo>
                  <a:lnTo>
                    <a:pt x="835060" y="85725"/>
                  </a:lnTo>
                  <a:cubicBezTo>
                    <a:pt x="842662" y="85725"/>
                    <a:pt x="849313" y="92392"/>
                    <a:pt x="849313" y="100012"/>
                  </a:cubicBezTo>
                  <a:cubicBezTo>
                    <a:pt x="849313" y="107632"/>
                    <a:pt x="842662" y="114300"/>
                    <a:pt x="835060" y="114300"/>
                  </a:cubicBezTo>
                  <a:lnTo>
                    <a:pt x="749300" y="114300"/>
                  </a:lnTo>
                  <a:lnTo>
                    <a:pt x="749300" y="138113"/>
                  </a:lnTo>
                  <a:lnTo>
                    <a:pt x="835060" y="138113"/>
                  </a:lnTo>
                  <a:cubicBezTo>
                    <a:pt x="842662" y="138113"/>
                    <a:pt x="849313" y="144780"/>
                    <a:pt x="849313" y="152400"/>
                  </a:cubicBezTo>
                  <a:cubicBezTo>
                    <a:pt x="849313" y="160020"/>
                    <a:pt x="842662" y="166688"/>
                    <a:pt x="835060" y="166688"/>
                  </a:cubicBezTo>
                  <a:lnTo>
                    <a:pt x="749300" y="166688"/>
                  </a:lnTo>
                  <a:lnTo>
                    <a:pt x="749300" y="192088"/>
                  </a:lnTo>
                  <a:lnTo>
                    <a:pt x="835060" y="192088"/>
                  </a:lnTo>
                  <a:cubicBezTo>
                    <a:pt x="842662" y="192088"/>
                    <a:pt x="849313" y="198755"/>
                    <a:pt x="849313" y="206375"/>
                  </a:cubicBezTo>
                  <a:cubicBezTo>
                    <a:pt x="849313" y="213995"/>
                    <a:pt x="842662" y="220663"/>
                    <a:pt x="835060" y="220663"/>
                  </a:cubicBezTo>
                  <a:lnTo>
                    <a:pt x="749300" y="220663"/>
                  </a:lnTo>
                  <a:lnTo>
                    <a:pt x="749300" y="246063"/>
                  </a:lnTo>
                  <a:lnTo>
                    <a:pt x="835060" y="246063"/>
                  </a:lnTo>
                  <a:cubicBezTo>
                    <a:pt x="842662" y="246063"/>
                    <a:pt x="849313" y="252730"/>
                    <a:pt x="849313" y="260350"/>
                  </a:cubicBezTo>
                  <a:cubicBezTo>
                    <a:pt x="849313" y="267970"/>
                    <a:pt x="842662" y="274638"/>
                    <a:pt x="835060" y="274638"/>
                  </a:cubicBezTo>
                  <a:lnTo>
                    <a:pt x="749300" y="274638"/>
                  </a:lnTo>
                  <a:lnTo>
                    <a:pt x="749300" y="322876"/>
                  </a:lnTo>
                  <a:lnTo>
                    <a:pt x="760221" y="320675"/>
                  </a:lnTo>
                  <a:cubicBezTo>
                    <a:pt x="788122" y="320675"/>
                    <a:pt x="811213" y="343820"/>
                    <a:pt x="811213" y="371787"/>
                  </a:cubicBezTo>
                  <a:cubicBezTo>
                    <a:pt x="811213" y="400718"/>
                    <a:pt x="788122" y="423863"/>
                    <a:pt x="760221" y="423863"/>
                  </a:cubicBezTo>
                  <a:lnTo>
                    <a:pt x="749300" y="421478"/>
                  </a:lnTo>
                  <a:lnTo>
                    <a:pt x="749300" y="473075"/>
                  </a:lnTo>
                  <a:lnTo>
                    <a:pt x="841376" y="473075"/>
                  </a:lnTo>
                  <a:cubicBezTo>
                    <a:pt x="848996" y="473075"/>
                    <a:pt x="855663" y="478810"/>
                    <a:pt x="855663" y="487411"/>
                  </a:cubicBezTo>
                  <a:lnTo>
                    <a:pt x="855663" y="553358"/>
                  </a:lnTo>
                  <a:cubicBezTo>
                    <a:pt x="855663" y="561004"/>
                    <a:pt x="848996" y="566738"/>
                    <a:pt x="841376" y="566738"/>
                  </a:cubicBezTo>
                  <a:lnTo>
                    <a:pt x="678498" y="566738"/>
                  </a:lnTo>
                  <a:cubicBezTo>
                    <a:pt x="670878" y="566738"/>
                    <a:pt x="665163" y="561004"/>
                    <a:pt x="665163" y="553358"/>
                  </a:cubicBezTo>
                  <a:lnTo>
                    <a:pt x="665163" y="550863"/>
                  </a:lnTo>
                  <a:lnTo>
                    <a:pt x="641667" y="550863"/>
                  </a:lnTo>
                  <a:lnTo>
                    <a:pt x="641667" y="606108"/>
                  </a:lnTo>
                  <a:lnTo>
                    <a:pt x="675538" y="606108"/>
                  </a:lnTo>
                  <a:lnTo>
                    <a:pt x="678795" y="598065"/>
                  </a:lnTo>
                  <a:cubicBezTo>
                    <a:pt x="685258" y="591459"/>
                    <a:pt x="694187" y="587375"/>
                    <a:pt x="704057" y="587375"/>
                  </a:cubicBezTo>
                  <a:cubicBezTo>
                    <a:pt x="723797" y="587375"/>
                    <a:pt x="739776" y="603710"/>
                    <a:pt x="739776" y="623888"/>
                  </a:cubicBezTo>
                  <a:cubicBezTo>
                    <a:pt x="739776" y="644066"/>
                    <a:pt x="723797" y="660400"/>
                    <a:pt x="704057" y="660400"/>
                  </a:cubicBezTo>
                  <a:cubicBezTo>
                    <a:pt x="694187" y="660400"/>
                    <a:pt x="685258" y="656316"/>
                    <a:pt x="678795" y="649711"/>
                  </a:cubicBezTo>
                  <a:lnTo>
                    <a:pt x="675410" y="641350"/>
                  </a:lnTo>
                  <a:lnTo>
                    <a:pt x="624522" y="641350"/>
                  </a:lnTo>
                  <a:cubicBezTo>
                    <a:pt x="614997" y="641350"/>
                    <a:pt x="606425" y="633730"/>
                    <a:pt x="606425" y="624205"/>
                  </a:cubicBezTo>
                  <a:lnTo>
                    <a:pt x="606425" y="550863"/>
                  </a:lnTo>
                  <a:lnTo>
                    <a:pt x="457200" y="550863"/>
                  </a:lnTo>
                  <a:lnTo>
                    <a:pt x="457200" y="612775"/>
                  </a:lnTo>
                  <a:lnTo>
                    <a:pt x="522572" y="612775"/>
                  </a:lnTo>
                  <a:cubicBezTo>
                    <a:pt x="532115" y="612775"/>
                    <a:pt x="539750" y="620536"/>
                    <a:pt x="539750" y="630238"/>
                  </a:cubicBezTo>
                  <a:cubicBezTo>
                    <a:pt x="539750" y="639939"/>
                    <a:pt x="532115" y="647700"/>
                    <a:pt x="522572" y="647700"/>
                  </a:cubicBezTo>
                  <a:lnTo>
                    <a:pt x="439265" y="647700"/>
                  </a:lnTo>
                  <a:lnTo>
                    <a:pt x="313853" y="647700"/>
                  </a:lnTo>
                  <a:lnTo>
                    <a:pt x="227682" y="647700"/>
                  </a:lnTo>
                  <a:cubicBezTo>
                    <a:pt x="217185" y="647700"/>
                    <a:pt x="209550" y="639939"/>
                    <a:pt x="209550" y="630238"/>
                  </a:cubicBezTo>
                  <a:cubicBezTo>
                    <a:pt x="209550" y="620536"/>
                    <a:pt x="217185" y="612775"/>
                    <a:pt x="227682" y="612775"/>
                  </a:cubicBezTo>
                  <a:lnTo>
                    <a:pt x="296863" y="612775"/>
                  </a:lnTo>
                  <a:lnTo>
                    <a:pt x="296863" y="550863"/>
                  </a:lnTo>
                  <a:lnTo>
                    <a:pt x="37132" y="550863"/>
                  </a:lnTo>
                  <a:cubicBezTo>
                    <a:pt x="16186" y="550863"/>
                    <a:pt x="0" y="534660"/>
                    <a:pt x="0" y="513692"/>
                  </a:cubicBezTo>
                  <a:lnTo>
                    <a:pt x="0" y="94321"/>
                  </a:lnTo>
                  <a:cubicBezTo>
                    <a:pt x="0" y="74306"/>
                    <a:pt x="16186" y="57150"/>
                    <a:pt x="37132" y="57150"/>
                  </a:cubicBezTo>
                  <a:lnTo>
                    <a:pt x="606425" y="57150"/>
                  </a:lnTo>
                  <a:lnTo>
                    <a:pt x="606425" y="17205"/>
                  </a:lnTo>
                  <a:cubicBezTo>
                    <a:pt x="606425" y="7646"/>
                    <a:pt x="615015" y="0"/>
                    <a:pt x="62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3">
              <a:extLst>
                <a:ext uri="{FF2B5EF4-FFF2-40B4-BE49-F238E27FC236}">
                  <a16:creationId xmlns:a16="http://schemas.microsoft.com/office/drawing/2014/main" id="{B4FCD285-0A24-45F9-84C3-B128742E0EFC}"/>
                </a:ext>
              </a:extLst>
            </p:cNvPr>
            <p:cNvSpPr txBox="1"/>
            <p:nvPr/>
          </p:nvSpPr>
          <p:spPr>
            <a:xfrm>
              <a:off x="3312939" y="2229728"/>
              <a:ext cx="1447832" cy="276999"/>
            </a:xfrm>
            <a:prstGeom prst="rect">
              <a:avLst/>
            </a:prstGeom>
            <a:noFill/>
            <a:ln w="19050">
              <a:solidFill>
                <a:schemeClr val="accent1"/>
              </a:solidFill>
            </a:ln>
          </p:spPr>
          <p:txBody>
            <a:bodyPr wrap="none" rtlCol="0">
              <a:spAutoFit/>
            </a:bodyPr>
            <a:lstStyle/>
            <a:p>
              <a:r>
                <a:rPr lang="en-US" altLang="zh-CN" sz="1200" dirty="0">
                  <a:latin typeface="+mn-lt"/>
                </a:rPr>
                <a:t>SMB service client</a:t>
              </a:r>
              <a:endParaRPr lang="zh-CN" altLang="en-US" sz="1200" dirty="0">
                <a:latin typeface="+mn-lt"/>
              </a:endParaRPr>
            </a:p>
          </p:txBody>
        </p:sp>
      </p:grpSp>
      <p:sp>
        <p:nvSpPr>
          <p:cNvPr id="18" name="文本框 17">
            <a:extLst>
              <a:ext uri="{FF2B5EF4-FFF2-40B4-BE49-F238E27FC236}">
                <a16:creationId xmlns:a16="http://schemas.microsoft.com/office/drawing/2014/main" id="{5F0CC7B1-5DE9-4016-87EF-DB4DE4405153}"/>
              </a:ext>
            </a:extLst>
          </p:cNvPr>
          <p:cNvSpPr txBox="1"/>
          <p:nvPr/>
        </p:nvSpPr>
        <p:spPr>
          <a:xfrm>
            <a:off x="1734831" y="3644468"/>
            <a:ext cx="1822935" cy="276999"/>
          </a:xfrm>
          <a:prstGeom prst="rect">
            <a:avLst/>
          </a:prstGeom>
          <a:noFill/>
          <a:ln w="19050">
            <a:solidFill>
              <a:schemeClr val="accent1"/>
            </a:solidFill>
          </a:ln>
        </p:spPr>
        <p:txBody>
          <a:bodyPr wrap="none" rtlCol="0">
            <a:spAutoFit/>
          </a:bodyPr>
          <a:lstStyle/>
          <a:p>
            <a:r>
              <a:rPr lang="en-US" altLang="zh-CN" sz="1200" dirty="0">
                <a:latin typeface="+mn-lt"/>
              </a:rPr>
              <a:t>DNS/AD (IDMU) server</a:t>
            </a:r>
            <a:endParaRPr lang="zh-CN" altLang="en-US" sz="1200" dirty="0">
              <a:latin typeface="+mn-lt"/>
            </a:endParaRPr>
          </a:p>
        </p:txBody>
      </p:sp>
      <p:sp>
        <p:nvSpPr>
          <p:cNvPr id="19" name="文本框 18">
            <a:extLst>
              <a:ext uri="{FF2B5EF4-FFF2-40B4-BE49-F238E27FC236}">
                <a16:creationId xmlns:a16="http://schemas.microsoft.com/office/drawing/2014/main" id="{F2188D19-6C68-4376-9B3C-14AABCC1A13D}"/>
              </a:ext>
            </a:extLst>
          </p:cNvPr>
          <p:cNvSpPr txBox="1"/>
          <p:nvPr/>
        </p:nvSpPr>
        <p:spPr>
          <a:xfrm>
            <a:off x="8634235" y="3644469"/>
            <a:ext cx="1334020" cy="276999"/>
          </a:xfrm>
          <a:prstGeom prst="rect">
            <a:avLst/>
          </a:prstGeom>
          <a:noFill/>
          <a:ln w="19050">
            <a:solidFill>
              <a:schemeClr val="accent1"/>
            </a:solidFill>
          </a:ln>
        </p:spPr>
        <p:txBody>
          <a:bodyPr wrap="none" rtlCol="0">
            <a:spAutoFit/>
          </a:bodyPr>
          <a:lstStyle/>
          <a:p>
            <a:r>
              <a:rPr lang="en-US" altLang="zh-CN" sz="1200" dirty="0">
                <a:latin typeface="+mn-lt"/>
              </a:rPr>
              <a:t>LDAP/NIS server</a:t>
            </a:r>
            <a:endParaRPr lang="zh-CN" altLang="en-US" sz="1200" dirty="0">
              <a:latin typeface="+mn-lt"/>
            </a:endParaRPr>
          </a:p>
        </p:txBody>
      </p:sp>
      <p:sp>
        <p:nvSpPr>
          <p:cNvPr id="20" name="文本框 19">
            <a:extLst>
              <a:ext uri="{FF2B5EF4-FFF2-40B4-BE49-F238E27FC236}">
                <a16:creationId xmlns:a16="http://schemas.microsoft.com/office/drawing/2014/main" id="{9E7B1613-C2EA-4019-BA08-3B4E782401C6}"/>
              </a:ext>
            </a:extLst>
          </p:cNvPr>
          <p:cNvSpPr txBox="1"/>
          <p:nvPr/>
        </p:nvSpPr>
        <p:spPr>
          <a:xfrm>
            <a:off x="5238437" y="5522507"/>
            <a:ext cx="1731564" cy="276999"/>
          </a:xfrm>
          <a:prstGeom prst="rect">
            <a:avLst/>
          </a:prstGeom>
          <a:noFill/>
          <a:ln w="19050">
            <a:solidFill>
              <a:schemeClr val="accent1"/>
            </a:solidFill>
          </a:ln>
        </p:spPr>
        <p:txBody>
          <a:bodyPr wrap="none" rtlCol="0">
            <a:spAutoFit/>
          </a:bodyPr>
          <a:lstStyle/>
          <a:p>
            <a:r>
              <a:rPr lang="en-US" altLang="zh-CN" sz="1200" dirty="0">
                <a:latin typeface="+mn-lt"/>
              </a:rPr>
              <a:t>Storage system (NAS)</a:t>
            </a:r>
            <a:endParaRPr lang="zh-CN" altLang="en-US" sz="1200" dirty="0">
              <a:latin typeface="+mn-lt"/>
            </a:endParaRPr>
          </a:p>
        </p:txBody>
      </p:sp>
      <p:cxnSp>
        <p:nvCxnSpPr>
          <p:cNvPr id="22" name="连接符: 肘形 21">
            <a:extLst>
              <a:ext uri="{FF2B5EF4-FFF2-40B4-BE49-F238E27FC236}">
                <a16:creationId xmlns:a16="http://schemas.microsoft.com/office/drawing/2014/main" id="{654C75D3-E0BC-4C8B-BA80-C913ED3DC6DE}"/>
              </a:ext>
            </a:extLst>
          </p:cNvPr>
          <p:cNvCxnSpPr>
            <a:stCxn id="14" idx="2"/>
            <a:endCxn id="18" idx="1"/>
          </p:cNvCxnSpPr>
          <p:nvPr/>
        </p:nvCxnSpPr>
        <p:spPr>
          <a:xfrm rot="5400000">
            <a:off x="2139168" y="1887624"/>
            <a:ext cx="1491007" cy="2299680"/>
          </a:xfrm>
          <a:prstGeom prst="bentConnector4">
            <a:avLst>
              <a:gd name="adj1" fmla="val 30731"/>
              <a:gd name="adj2" fmla="val 10994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连接符: 肘形 24">
            <a:extLst>
              <a:ext uri="{FF2B5EF4-FFF2-40B4-BE49-F238E27FC236}">
                <a16:creationId xmlns:a16="http://schemas.microsoft.com/office/drawing/2014/main" id="{38E6DD5D-96CC-43FD-9D64-AE9B124A102B}"/>
              </a:ext>
            </a:extLst>
          </p:cNvPr>
          <p:cNvCxnSpPr>
            <a:stCxn id="3" idx="2"/>
            <a:endCxn id="19" idx="3"/>
          </p:cNvCxnSpPr>
          <p:nvPr/>
        </p:nvCxnSpPr>
        <p:spPr>
          <a:xfrm rot="16200000" flipH="1">
            <a:off x="8239564" y="2054278"/>
            <a:ext cx="1491008" cy="1966373"/>
          </a:xfrm>
          <a:prstGeom prst="bentConnector4">
            <a:avLst>
              <a:gd name="adj1" fmla="val 31203"/>
              <a:gd name="adj2" fmla="val 111625"/>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连接符: 肘形 30">
            <a:extLst>
              <a:ext uri="{FF2B5EF4-FFF2-40B4-BE49-F238E27FC236}">
                <a16:creationId xmlns:a16="http://schemas.microsoft.com/office/drawing/2014/main" id="{5AF302BF-0AA2-41D1-9F99-CF3724DE5E5B}"/>
              </a:ext>
            </a:extLst>
          </p:cNvPr>
          <p:cNvCxnSpPr>
            <a:stCxn id="14" idx="3"/>
            <a:endCxn id="20" idx="1"/>
          </p:cNvCxnSpPr>
          <p:nvPr/>
        </p:nvCxnSpPr>
        <p:spPr>
          <a:xfrm>
            <a:off x="4758427" y="2153462"/>
            <a:ext cx="480010" cy="35075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连接符: 肘形 32">
            <a:extLst>
              <a:ext uri="{FF2B5EF4-FFF2-40B4-BE49-F238E27FC236}">
                <a16:creationId xmlns:a16="http://schemas.microsoft.com/office/drawing/2014/main" id="{98AC0774-49D6-4BEB-9C89-42D5EC53AD0A}"/>
              </a:ext>
            </a:extLst>
          </p:cNvPr>
          <p:cNvCxnSpPr>
            <a:stCxn id="3" idx="1"/>
            <a:endCxn id="20" idx="3"/>
          </p:cNvCxnSpPr>
          <p:nvPr/>
        </p:nvCxnSpPr>
        <p:spPr>
          <a:xfrm rot="10800000" flipV="1">
            <a:off x="6970002" y="2153461"/>
            <a:ext cx="326399" cy="350754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a:extLst>
              <a:ext uri="{FF2B5EF4-FFF2-40B4-BE49-F238E27FC236}">
                <a16:creationId xmlns:a16="http://schemas.microsoft.com/office/drawing/2014/main" id="{E66DA1D7-97FB-4458-BE63-F00DF1AA06C2}"/>
              </a:ext>
            </a:extLst>
          </p:cNvPr>
          <p:cNvCxnSpPr>
            <a:stCxn id="20" idx="2"/>
            <a:endCxn id="19" idx="1"/>
          </p:cNvCxnSpPr>
          <p:nvPr/>
        </p:nvCxnSpPr>
        <p:spPr>
          <a:xfrm rot="5400000" flipH="1" flipV="1">
            <a:off x="6360958" y="3526230"/>
            <a:ext cx="2016537" cy="2530016"/>
          </a:xfrm>
          <a:prstGeom prst="bentConnector4">
            <a:avLst>
              <a:gd name="adj1" fmla="val -11336"/>
              <a:gd name="adj2" fmla="val 77675"/>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连接符: 肘形 36">
            <a:extLst>
              <a:ext uri="{FF2B5EF4-FFF2-40B4-BE49-F238E27FC236}">
                <a16:creationId xmlns:a16="http://schemas.microsoft.com/office/drawing/2014/main" id="{39E51BB0-0E22-4796-9F42-14C2DBB412E1}"/>
              </a:ext>
            </a:extLst>
          </p:cNvPr>
          <p:cNvCxnSpPr>
            <a:cxnSpLocks/>
            <a:stCxn id="20" idx="2"/>
            <a:endCxn id="18" idx="3"/>
          </p:cNvCxnSpPr>
          <p:nvPr/>
        </p:nvCxnSpPr>
        <p:spPr>
          <a:xfrm rot="5400000" flipH="1">
            <a:off x="3822724" y="3518011"/>
            <a:ext cx="2016538" cy="2546453"/>
          </a:xfrm>
          <a:prstGeom prst="bentConnector4">
            <a:avLst>
              <a:gd name="adj1" fmla="val -11336"/>
              <a:gd name="adj2" fmla="val 76944"/>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云形 38">
            <a:extLst>
              <a:ext uri="{FF2B5EF4-FFF2-40B4-BE49-F238E27FC236}">
                <a16:creationId xmlns:a16="http://schemas.microsoft.com/office/drawing/2014/main" id="{7991180C-C8E8-4FEC-9D10-D4D61FADB1F6}"/>
              </a:ext>
            </a:extLst>
          </p:cNvPr>
          <p:cNvSpPr/>
          <p:nvPr/>
        </p:nvSpPr>
        <p:spPr>
          <a:xfrm>
            <a:off x="5254874" y="3730510"/>
            <a:ext cx="1698692" cy="745588"/>
          </a:xfrm>
          <a:prstGeom prst="cloud">
            <a:avLst/>
          </a:prstGeom>
          <a:solidFill>
            <a:srgbClr val="DBEEF3">
              <a:alpha val="70000"/>
            </a:srgbClr>
          </a:solidFill>
          <a:ln>
            <a:solidFill>
              <a:schemeClr val="accent1">
                <a:shade val="50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SMB-NFS access</a:t>
            </a:r>
            <a:endParaRPr lang="zh-CN" altLang="en-US" sz="1400" dirty="0">
              <a:solidFill>
                <a:schemeClr val="tx1"/>
              </a:solidFill>
            </a:endParaRPr>
          </a:p>
        </p:txBody>
      </p:sp>
      <p:sp>
        <p:nvSpPr>
          <p:cNvPr id="40" name="文本框 39">
            <a:extLst>
              <a:ext uri="{FF2B5EF4-FFF2-40B4-BE49-F238E27FC236}">
                <a16:creationId xmlns:a16="http://schemas.microsoft.com/office/drawing/2014/main" id="{A7F48D5E-84E5-4E09-9715-02079F71A4E8}"/>
              </a:ext>
            </a:extLst>
          </p:cNvPr>
          <p:cNvSpPr txBox="1"/>
          <p:nvPr/>
        </p:nvSpPr>
        <p:spPr>
          <a:xfrm>
            <a:off x="4169806" y="2919048"/>
            <a:ext cx="1659429" cy="276999"/>
          </a:xfrm>
          <a:prstGeom prst="rect">
            <a:avLst/>
          </a:prstGeom>
          <a:solidFill>
            <a:schemeClr val="bg1"/>
          </a:solidFill>
        </p:spPr>
        <p:txBody>
          <a:bodyPr wrap="none" rtlCol="0">
            <a:spAutoFit/>
          </a:bodyPr>
          <a:lstStyle/>
          <a:p>
            <a:r>
              <a:rPr lang="en-US" altLang="zh-CN" sz="1200" dirty="0">
                <a:latin typeface="+mn-lt"/>
              </a:rPr>
              <a:t>SMB 1/SMB 2/SMB 3</a:t>
            </a:r>
            <a:endParaRPr lang="zh-CN" altLang="en-US" sz="1200" dirty="0">
              <a:latin typeface="+mn-lt"/>
            </a:endParaRPr>
          </a:p>
        </p:txBody>
      </p:sp>
      <p:sp>
        <p:nvSpPr>
          <p:cNvPr id="41" name="文本框 40">
            <a:extLst>
              <a:ext uri="{FF2B5EF4-FFF2-40B4-BE49-F238E27FC236}">
                <a16:creationId xmlns:a16="http://schemas.microsoft.com/office/drawing/2014/main" id="{9B3EE46F-F5EE-438C-AFC5-B396132EC25C}"/>
              </a:ext>
            </a:extLst>
          </p:cNvPr>
          <p:cNvSpPr txBox="1"/>
          <p:nvPr/>
        </p:nvSpPr>
        <p:spPr>
          <a:xfrm>
            <a:off x="6572978" y="2954197"/>
            <a:ext cx="1128835" cy="276999"/>
          </a:xfrm>
          <a:prstGeom prst="rect">
            <a:avLst/>
          </a:prstGeom>
          <a:solidFill>
            <a:schemeClr val="bg1"/>
          </a:solidFill>
        </p:spPr>
        <p:txBody>
          <a:bodyPr wrap="none" rtlCol="0">
            <a:spAutoFit/>
          </a:bodyPr>
          <a:lstStyle/>
          <a:p>
            <a:r>
              <a:rPr lang="en-US" altLang="zh-CN" sz="1200" dirty="0">
                <a:latin typeface="+mn-lt"/>
              </a:rPr>
              <a:t>NFSv3/NFSv4</a:t>
            </a:r>
            <a:endParaRPr lang="zh-CN" altLang="en-US" sz="1200" dirty="0">
              <a:latin typeface="+mn-lt"/>
            </a:endParaRPr>
          </a:p>
        </p:txBody>
      </p:sp>
      <p:sp>
        <p:nvSpPr>
          <p:cNvPr id="42" name="文本框 41">
            <a:extLst>
              <a:ext uri="{FF2B5EF4-FFF2-40B4-BE49-F238E27FC236}">
                <a16:creationId xmlns:a16="http://schemas.microsoft.com/office/drawing/2014/main" id="{39F64D7D-C260-46A2-9C47-AC87F9D2ED79}"/>
              </a:ext>
            </a:extLst>
          </p:cNvPr>
          <p:cNvSpPr txBox="1"/>
          <p:nvPr/>
        </p:nvSpPr>
        <p:spPr>
          <a:xfrm>
            <a:off x="1651719" y="2467005"/>
            <a:ext cx="1460656" cy="276999"/>
          </a:xfrm>
          <a:prstGeom prst="rect">
            <a:avLst/>
          </a:prstGeom>
          <a:solidFill>
            <a:schemeClr val="bg1"/>
          </a:solidFill>
        </p:spPr>
        <p:txBody>
          <a:bodyPr wrap="none" rtlCol="0">
            <a:spAutoFit/>
          </a:bodyPr>
          <a:lstStyle/>
          <a:p>
            <a:r>
              <a:rPr lang="en-US" altLang="zh-CN" sz="1200" dirty="0">
                <a:latin typeface="+mn-lt"/>
              </a:rPr>
              <a:t>AD authentication</a:t>
            </a:r>
            <a:endParaRPr lang="zh-CN" altLang="en-US" sz="1200" dirty="0">
              <a:latin typeface="+mn-lt"/>
            </a:endParaRPr>
          </a:p>
        </p:txBody>
      </p:sp>
      <p:sp>
        <p:nvSpPr>
          <p:cNvPr id="43" name="文本框 42">
            <a:extLst>
              <a:ext uri="{FF2B5EF4-FFF2-40B4-BE49-F238E27FC236}">
                <a16:creationId xmlns:a16="http://schemas.microsoft.com/office/drawing/2014/main" id="{30DFC45D-E146-46CA-8F65-94D53AB076AB}"/>
              </a:ext>
            </a:extLst>
          </p:cNvPr>
          <p:cNvSpPr txBox="1"/>
          <p:nvPr/>
        </p:nvSpPr>
        <p:spPr>
          <a:xfrm>
            <a:off x="8376045" y="2458207"/>
            <a:ext cx="1130438" cy="276999"/>
          </a:xfrm>
          <a:prstGeom prst="rect">
            <a:avLst/>
          </a:prstGeom>
          <a:solidFill>
            <a:schemeClr val="bg1"/>
          </a:solidFill>
        </p:spPr>
        <p:txBody>
          <a:bodyPr wrap="none" rtlCol="0">
            <a:spAutoFit/>
          </a:bodyPr>
          <a:lstStyle/>
          <a:p>
            <a:r>
              <a:rPr lang="en-US" altLang="zh-CN" sz="1200" dirty="0">
                <a:latin typeface="+mn-lt"/>
              </a:rPr>
              <a:t>UNIX security</a:t>
            </a:r>
            <a:endParaRPr lang="zh-CN" altLang="en-US" sz="1200" dirty="0">
              <a:latin typeface="+mn-lt"/>
            </a:endParaRPr>
          </a:p>
        </p:txBody>
      </p:sp>
      <p:sp>
        <p:nvSpPr>
          <p:cNvPr id="44" name="文本框 43">
            <a:extLst>
              <a:ext uri="{FF2B5EF4-FFF2-40B4-BE49-F238E27FC236}">
                <a16:creationId xmlns:a16="http://schemas.microsoft.com/office/drawing/2014/main" id="{00B00D7F-984D-4681-B7C2-5B74EB3B8695}"/>
              </a:ext>
            </a:extLst>
          </p:cNvPr>
          <p:cNvSpPr txBox="1"/>
          <p:nvPr/>
        </p:nvSpPr>
        <p:spPr>
          <a:xfrm>
            <a:off x="3417638" y="4711353"/>
            <a:ext cx="1460656" cy="461665"/>
          </a:xfrm>
          <a:prstGeom prst="rect">
            <a:avLst/>
          </a:prstGeom>
          <a:solidFill>
            <a:schemeClr val="bg1"/>
          </a:solidFill>
        </p:spPr>
        <p:txBody>
          <a:bodyPr wrap="none" rtlCol="0">
            <a:spAutoFit/>
          </a:bodyPr>
          <a:lstStyle/>
          <a:p>
            <a:r>
              <a:rPr lang="en-US" altLang="zh-CN" sz="1200" dirty="0">
                <a:latin typeface="+mn-lt"/>
              </a:rPr>
              <a:t>DNS query</a:t>
            </a:r>
          </a:p>
          <a:p>
            <a:r>
              <a:rPr lang="en-US" altLang="zh-CN" sz="1200" dirty="0">
                <a:latin typeface="+mn-lt"/>
              </a:rPr>
              <a:t>AD authentication</a:t>
            </a:r>
            <a:endParaRPr lang="zh-CN" altLang="en-US" sz="1200" dirty="0">
              <a:latin typeface="+mn-lt"/>
            </a:endParaRPr>
          </a:p>
        </p:txBody>
      </p:sp>
      <p:sp>
        <p:nvSpPr>
          <p:cNvPr id="46" name="文本框 45">
            <a:extLst>
              <a:ext uri="{FF2B5EF4-FFF2-40B4-BE49-F238E27FC236}">
                <a16:creationId xmlns:a16="http://schemas.microsoft.com/office/drawing/2014/main" id="{D430C06B-E91E-4A43-81A7-B481BD3068F3}"/>
              </a:ext>
            </a:extLst>
          </p:cNvPr>
          <p:cNvSpPr txBox="1"/>
          <p:nvPr/>
        </p:nvSpPr>
        <p:spPr>
          <a:xfrm>
            <a:off x="7418355" y="4896019"/>
            <a:ext cx="1306768" cy="276999"/>
          </a:xfrm>
          <a:prstGeom prst="rect">
            <a:avLst/>
          </a:prstGeom>
          <a:solidFill>
            <a:schemeClr val="bg1"/>
          </a:solidFill>
        </p:spPr>
        <p:txBody>
          <a:bodyPr wrap="none" rtlCol="0">
            <a:spAutoFit/>
          </a:bodyPr>
          <a:lstStyle/>
          <a:p>
            <a:r>
              <a:rPr lang="en-US" altLang="zh-CN" sz="1200" dirty="0">
                <a:latin typeface="+mn-lt"/>
              </a:rPr>
              <a:t>NIS/LDAP</a:t>
            </a:r>
            <a:r>
              <a:rPr lang="zh-CN" altLang="en-US" sz="1200" dirty="0">
                <a:latin typeface="+mn-lt"/>
              </a:rPr>
              <a:t> </a:t>
            </a:r>
            <a:r>
              <a:rPr lang="en-US" altLang="zh-CN" sz="1200" dirty="0">
                <a:latin typeface="+mn-lt"/>
              </a:rPr>
              <a:t>query</a:t>
            </a:r>
            <a:endParaRPr lang="zh-CN" altLang="en-US" sz="1200" dirty="0">
              <a:latin typeface="+mn-lt"/>
            </a:endParaRPr>
          </a:p>
        </p:txBody>
      </p:sp>
    </p:spTree>
    <p:custDataLst>
      <p:tags r:id="rId1"/>
    </p:custDataLst>
    <p:extLst>
      <p:ext uri="{BB962C8B-B14F-4D97-AF65-F5344CB8AC3E}">
        <p14:creationId xmlns:p14="http://schemas.microsoft.com/office/powerpoint/2010/main" val="1207061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u="none" dirty="0">
                <a:solidFill>
                  <a:schemeClr val="bg1">
                    <a:lumMod val="50000"/>
                  </a:schemeClr>
                </a:solidFill>
                <a:latin typeface="Huawei Sans" panose="020C0503030203020204" pitchFamily="34" charset="0"/>
              </a:rPr>
              <a:t>SAN Protocols</a:t>
            </a:r>
            <a:endParaRPr lang="en-US" altLang="zh-CN" dirty="0">
              <a:solidFill>
                <a:schemeClr val="bg1">
                  <a:lumMod val="50000"/>
                </a:schemeClr>
              </a:solidFill>
              <a:latin typeface="Huawei Sans" panose="020C0503030203020204" pitchFamily="34" charset="0"/>
              <a:sym typeface="+mn-lt"/>
            </a:endParaRPr>
          </a:p>
          <a:p>
            <a:r>
              <a:rPr lang="en-US" b="1" dirty="0">
                <a:latin typeface="Huawei Sans" panose="020C0503030203020204" pitchFamily="34" charset="0"/>
              </a:rPr>
              <a:t>NAS Protocols</a:t>
            </a:r>
            <a:endParaRPr lang="en-US" altLang="zh-CN" b="1" dirty="0">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File System</a:t>
            </a:r>
            <a:endParaRPr lang="en-US" altLang="zh-CN" dirty="0">
              <a:solidFill>
                <a:schemeClr val="bg1">
                  <a:lumMod val="50000"/>
                </a:schemeClr>
              </a:solidFill>
              <a:latin typeface="Huawei Sans" panose="020C0503030203020204" pitchFamily="34" charset="0"/>
              <a:sym typeface="+mn-lt"/>
            </a:endParaRPr>
          </a:p>
          <a:p>
            <a:pPr lvl="1"/>
            <a:r>
              <a:rPr lang="en-US" u="none" dirty="0">
                <a:solidFill>
                  <a:schemeClr val="bg1">
                    <a:lumMod val="50000"/>
                  </a:schemeClr>
                </a:solidFill>
                <a:latin typeface="Huawei Sans" panose="020C0503030203020204" pitchFamily="34" charset="0"/>
              </a:rPr>
              <a:t>CIFS, NFS and Cross-Protocol Access</a:t>
            </a:r>
            <a:endParaRPr lang="en-US" altLang="zh-CN" dirty="0">
              <a:solidFill>
                <a:schemeClr val="bg1">
                  <a:lumMod val="50000"/>
                </a:schemeClr>
              </a:solidFill>
              <a:latin typeface="Huawei Sans" panose="020C0503030203020204" pitchFamily="34" charset="0"/>
              <a:sym typeface="+mn-lt"/>
            </a:endParaRPr>
          </a:p>
          <a:p>
            <a:pPr lvl="1">
              <a:buSzPct val="60000"/>
              <a:buFont typeface="Wingdings" panose="05000000000000000000" pitchFamily="2" charset="2"/>
              <a:buChar char="n"/>
            </a:pPr>
            <a:r>
              <a:rPr lang="en-US" u="none" dirty="0">
                <a:latin typeface="Huawei Sans" panose="020C0503030203020204" pitchFamily="34" charset="0"/>
              </a:rPr>
              <a:t>HTTP, FTP and NDMP</a:t>
            </a:r>
          </a:p>
          <a:p>
            <a:r>
              <a:rPr lang="en-US" altLang="zh-CN" dirty="0">
                <a:solidFill>
                  <a:schemeClr val="bg1">
                    <a:lumMod val="50000"/>
                  </a:schemeClr>
                </a:solidFill>
              </a:rPr>
              <a:t>Object and HDFS Storage Protocols</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198172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HTTP Shared File System</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a:xfrm>
            <a:off x="455612" y="1052514"/>
            <a:ext cx="5793722" cy="4875042"/>
          </a:xfrm>
        </p:spPr>
        <p:txBody>
          <a:bodyPr wrap="square">
            <a:noAutofit/>
          </a:bodyPr>
          <a:lstStyle/>
          <a:p>
            <a:pPr algn="l"/>
            <a:r>
              <a:rPr lang="en-US" u="none" dirty="0">
                <a:latin typeface="Huawei Sans" panose="020C0503030203020204" pitchFamily="34" charset="0"/>
              </a:rPr>
              <a:t>The storage system supports the HTTP shared file system. With the HTTPS service enabled, you can share a file system in HTTPS mode.</a:t>
            </a:r>
            <a:endParaRPr lang="en-US" altLang="zh-CN" dirty="0">
              <a:latin typeface="Huawei Sans" panose="020C0503030203020204" pitchFamily="34" charset="0"/>
            </a:endParaRPr>
          </a:p>
          <a:p>
            <a:r>
              <a:rPr lang="en-US" u="none" dirty="0">
                <a:latin typeface="Huawei Sans" panose="020C0503030203020204" pitchFamily="34" charset="0"/>
              </a:rPr>
              <a:t>Shared resource management is implemented based on the WebDAV protocol. As an HTTP extension protocol, WebDAV allows clients to copy, move, modify, lock, unlock, and search for resources in shared directories on servers.</a:t>
            </a:r>
            <a:endParaRPr lang="en-US" altLang="zh-CN" dirty="0">
              <a:latin typeface="Huawei Sans" panose="020C0503030203020204" pitchFamily="34" charset="0"/>
            </a:endParaRPr>
          </a:p>
        </p:txBody>
      </p:sp>
      <p:pic>
        <p:nvPicPr>
          <p:cNvPr id="7" name="图片 6"/>
          <p:cNvPicPr>
            <a:picLocks noChangeAspect="1"/>
          </p:cNvPicPr>
          <p:nvPr/>
        </p:nvPicPr>
        <p:blipFill>
          <a:blip r:embed="rId3"/>
          <a:stretch>
            <a:fillRect/>
          </a:stretch>
        </p:blipFill>
        <p:spPr>
          <a:xfrm>
            <a:off x="6584934" y="1451372"/>
            <a:ext cx="1125250" cy="1045821"/>
          </a:xfrm>
          <a:prstGeom prst="rect">
            <a:avLst/>
          </a:prstGeom>
        </p:spPr>
      </p:pic>
      <p:pic>
        <p:nvPicPr>
          <p:cNvPr id="12" name="图片 11"/>
          <p:cNvPicPr>
            <a:picLocks noChangeAspect="1"/>
          </p:cNvPicPr>
          <p:nvPr/>
        </p:nvPicPr>
        <p:blipFill>
          <a:blip r:embed="rId3"/>
          <a:stretch>
            <a:fillRect/>
          </a:stretch>
        </p:blipFill>
        <p:spPr>
          <a:xfrm>
            <a:off x="6525559" y="4156292"/>
            <a:ext cx="1125250" cy="1045821"/>
          </a:xfrm>
          <a:prstGeom prst="rect">
            <a:avLst/>
          </a:prstGeom>
        </p:spPr>
      </p:pic>
      <p:pic>
        <p:nvPicPr>
          <p:cNvPr id="10" name="Picture 1308" descr="图片273">
            <a:extLst>
              <a:ext uri="{FF2B5EF4-FFF2-40B4-BE49-F238E27FC236}">
                <a16:creationId xmlns:a16="http://schemas.microsoft.com/office/drawing/2014/main" id="{F5F1F133-FF6C-4520-9110-7A2D10F58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687" y="1710899"/>
            <a:ext cx="11890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77" descr="图片335">
            <a:extLst>
              <a:ext uri="{FF2B5EF4-FFF2-40B4-BE49-F238E27FC236}">
                <a16:creationId xmlns:a16="http://schemas.microsoft.com/office/drawing/2014/main" id="{090C98C0-1E05-4C0F-8168-04CC97D1F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9953" y="3241892"/>
            <a:ext cx="1000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308" descr="图片273">
            <a:extLst>
              <a:ext uri="{FF2B5EF4-FFF2-40B4-BE49-F238E27FC236}">
                <a16:creationId xmlns:a16="http://schemas.microsoft.com/office/drawing/2014/main" id="{649A6C7C-8075-4259-B5B6-CCBD80140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195" y="4504899"/>
            <a:ext cx="11890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a:extLst>
              <a:ext uri="{FF2B5EF4-FFF2-40B4-BE49-F238E27FC236}">
                <a16:creationId xmlns:a16="http://schemas.microsoft.com/office/drawing/2014/main" id="{EB08DD80-63B1-4049-A6C5-103019070071}"/>
              </a:ext>
            </a:extLst>
          </p:cNvPr>
          <p:cNvGrpSpPr/>
          <p:nvPr/>
        </p:nvGrpSpPr>
        <p:grpSpPr>
          <a:xfrm>
            <a:off x="7224440" y="2731670"/>
            <a:ext cx="3093581" cy="554809"/>
            <a:chOff x="7224440" y="2731670"/>
            <a:chExt cx="3093581" cy="554809"/>
          </a:xfrm>
        </p:grpSpPr>
        <p:sp>
          <p:nvSpPr>
            <p:cNvPr id="6" name="箭头: 右 5">
              <a:extLst>
                <a:ext uri="{FF2B5EF4-FFF2-40B4-BE49-F238E27FC236}">
                  <a16:creationId xmlns:a16="http://schemas.microsoft.com/office/drawing/2014/main" id="{224D91F9-10BB-4002-BD35-52DC348596C5}"/>
                </a:ext>
              </a:extLst>
            </p:cNvPr>
            <p:cNvSpPr/>
            <p:nvPr/>
          </p:nvSpPr>
          <p:spPr>
            <a:xfrm rot="1515500">
              <a:off x="7224440" y="2995684"/>
              <a:ext cx="3048000" cy="29079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47D87FC6-2112-43B1-BEC5-182D233D963F}"/>
                </a:ext>
              </a:extLst>
            </p:cNvPr>
            <p:cNvSpPr/>
            <p:nvPr/>
          </p:nvSpPr>
          <p:spPr>
            <a:xfrm rot="12324381">
              <a:off x="7270021" y="2731670"/>
              <a:ext cx="3048000" cy="29079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24A4C454-5A20-4066-848D-6396CBDB55F9}"/>
              </a:ext>
            </a:extLst>
          </p:cNvPr>
          <p:cNvGrpSpPr/>
          <p:nvPr/>
        </p:nvGrpSpPr>
        <p:grpSpPr>
          <a:xfrm rot="18929040">
            <a:off x="7269113" y="4283624"/>
            <a:ext cx="3093581" cy="554809"/>
            <a:chOff x="7224440" y="2731670"/>
            <a:chExt cx="3093581" cy="554809"/>
          </a:xfrm>
        </p:grpSpPr>
        <p:sp>
          <p:nvSpPr>
            <p:cNvPr id="18" name="箭头: 右 17">
              <a:extLst>
                <a:ext uri="{FF2B5EF4-FFF2-40B4-BE49-F238E27FC236}">
                  <a16:creationId xmlns:a16="http://schemas.microsoft.com/office/drawing/2014/main" id="{50DF289D-13AD-4469-9D6D-F2DD489ACEF5}"/>
                </a:ext>
              </a:extLst>
            </p:cNvPr>
            <p:cNvSpPr/>
            <p:nvPr/>
          </p:nvSpPr>
          <p:spPr>
            <a:xfrm rot="1515500">
              <a:off x="7224440" y="2995684"/>
              <a:ext cx="3048000" cy="29079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a:extLst>
                <a:ext uri="{FF2B5EF4-FFF2-40B4-BE49-F238E27FC236}">
                  <a16:creationId xmlns:a16="http://schemas.microsoft.com/office/drawing/2014/main" id="{0A68655A-CD84-4C51-B6D9-7EB92A61A2FF}"/>
                </a:ext>
              </a:extLst>
            </p:cNvPr>
            <p:cNvSpPr/>
            <p:nvPr/>
          </p:nvSpPr>
          <p:spPr>
            <a:xfrm rot="12324381">
              <a:off x="7270021" y="2731670"/>
              <a:ext cx="3048000" cy="29079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16CD6956-A845-42CB-A584-3BFB0B22964A}"/>
              </a:ext>
            </a:extLst>
          </p:cNvPr>
          <p:cNvSpPr txBox="1"/>
          <p:nvPr/>
        </p:nvSpPr>
        <p:spPr>
          <a:xfrm>
            <a:off x="6634477" y="2798741"/>
            <a:ext cx="513082" cy="369332"/>
          </a:xfrm>
          <a:prstGeom prst="rect">
            <a:avLst/>
          </a:prstGeom>
          <a:noFill/>
        </p:spPr>
        <p:txBody>
          <a:bodyPr wrap="square" rtlCol="0">
            <a:spAutoFit/>
          </a:bodyPr>
          <a:lstStyle/>
          <a:p>
            <a:r>
              <a:rPr lang="en-US" altLang="zh-CN" dirty="0">
                <a:latin typeface="+mn-lt"/>
              </a:rPr>
              <a:t>PC</a:t>
            </a:r>
            <a:endParaRPr lang="zh-CN" altLang="en-US" dirty="0">
              <a:latin typeface="+mn-lt"/>
            </a:endParaRPr>
          </a:p>
        </p:txBody>
      </p:sp>
      <p:sp>
        <p:nvSpPr>
          <p:cNvPr id="20" name="文本框 19">
            <a:extLst>
              <a:ext uri="{FF2B5EF4-FFF2-40B4-BE49-F238E27FC236}">
                <a16:creationId xmlns:a16="http://schemas.microsoft.com/office/drawing/2014/main" id="{F4EC2EF2-4390-46B5-9704-3CB96AF0B0F1}"/>
              </a:ext>
            </a:extLst>
          </p:cNvPr>
          <p:cNvSpPr txBox="1"/>
          <p:nvPr/>
        </p:nvSpPr>
        <p:spPr>
          <a:xfrm>
            <a:off x="6634477" y="5486402"/>
            <a:ext cx="513082" cy="369332"/>
          </a:xfrm>
          <a:prstGeom prst="rect">
            <a:avLst/>
          </a:prstGeom>
          <a:noFill/>
        </p:spPr>
        <p:txBody>
          <a:bodyPr wrap="square" rtlCol="0">
            <a:spAutoFit/>
          </a:bodyPr>
          <a:lstStyle/>
          <a:p>
            <a:r>
              <a:rPr lang="en-US" altLang="zh-CN" dirty="0">
                <a:latin typeface="+mn-lt"/>
              </a:rPr>
              <a:t>PC</a:t>
            </a:r>
            <a:endParaRPr lang="zh-CN" altLang="en-US" dirty="0">
              <a:latin typeface="+mn-lt"/>
            </a:endParaRPr>
          </a:p>
        </p:txBody>
      </p:sp>
      <p:sp>
        <p:nvSpPr>
          <p:cNvPr id="21" name="文本框 20">
            <a:extLst>
              <a:ext uri="{FF2B5EF4-FFF2-40B4-BE49-F238E27FC236}">
                <a16:creationId xmlns:a16="http://schemas.microsoft.com/office/drawing/2014/main" id="{EBC1A387-E881-459A-B602-5FA8F3C4C08E}"/>
              </a:ext>
            </a:extLst>
          </p:cNvPr>
          <p:cNvSpPr txBox="1"/>
          <p:nvPr/>
        </p:nvSpPr>
        <p:spPr>
          <a:xfrm>
            <a:off x="10514723" y="4292495"/>
            <a:ext cx="833219" cy="369332"/>
          </a:xfrm>
          <a:prstGeom prst="rect">
            <a:avLst/>
          </a:prstGeom>
          <a:noFill/>
        </p:spPr>
        <p:txBody>
          <a:bodyPr wrap="square" rtlCol="0">
            <a:spAutoFit/>
          </a:bodyPr>
          <a:lstStyle/>
          <a:p>
            <a:r>
              <a:rPr lang="en-US" altLang="zh-CN" dirty="0">
                <a:latin typeface="+mn-lt"/>
              </a:rPr>
              <a:t>Server</a:t>
            </a:r>
            <a:endParaRPr lang="zh-CN" altLang="en-US" dirty="0">
              <a:latin typeface="+mn-lt"/>
            </a:endParaRPr>
          </a:p>
        </p:txBody>
      </p:sp>
      <p:sp>
        <p:nvSpPr>
          <p:cNvPr id="22" name="文本框 21">
            <a:extLst>
              <a:ext uri="{FF2B5EF4-FFF2-40B4-BE49-F238E27FC236}">
                <a16:creationId xmlns:a16="http://schemas.microsoft.com/office/drawing/2014/main" id="{572809A3-9328-4042-AC86-791E512A3AE5}"/>
              </a:ext>
            </a:extLst>
          </p:cNvPr>
          <p:cNvSpPr txBox="1"/>
          <p:nvPr/>
        </p:nvSpPr>
        <p:spPr>
          <a:xfrm rot="1484230">
            <a:off x="7579592" y="3136813"/>
            <a:ext cx="1720713" cy="369332"/>
          </a:xfrm>
          <a:prstGeom prst="rect">
            <a:avLst/>
          </a:prstGeom>
          <a:noFill/>
        </p:spPr>
        <p:txBody>
          <a:bodyPr wrap="square" rtlCol="0">
            <a:spAutoFit/>
          </a:bodyPr>
          <a:lstStyle/>
          <a:p>
            <a:r>
              <a:rPr lang="en-US" altLang="zh-CN" dirty="0">
                <a:latin typeface="+mn-lt"/>
              </a:rPr>
              <a:t>HTTP request </a:t>
            </a:r>
            <a:endParaRPr lang="zh-CN" altLang="en-US" dirty="0">
              <a:latin typeface="+mn-lt"/>
            </a:endParaRPr>
          </a:p>
        </p:txBody>
      </p:sp>
      <p:sp>
        <p:nvSpPr>
          <p:cNvPr id="23" name="文本框 22">
            <a:extLst>
              <a:ext uri="{FF2B5EF4-FFF2-40B4-BE49-F238E27FC236}">
                <a16:creationId xmlns:a16="http://schemas.microsoft.com/office/drawing/2014/main" id="{5ECA20CD-4FEE-47AA-B46C-946A59A95655}"/>
              </a:ext>
            </a:extLst>
          </p:cNvPr>
          <p:cNvSpPr txBox="1"/>
          <p:nvPr/>
        </p:nvSpPr>
        <p:spPr>
          <a:xfrm rot="1484230">
            <a:off x="7819773" y="2390679"/>
            <a:ext cx="1861081" cy="369332"/>
          </a:xfrm>
          <a:prstGeom prst="rect">
            <a:avLst/>
          </a:prstGeom>
          <a:noFill/>
        </p:spPr>
        <p:txBody>
          <a:bodyPr wrap="square" rtlCol="0">
            <a:spAutoFit/>
          </a:bodyPr>
          <a:lstStyle/>
          <a:p>
            <a:r>
              <a:rPr lang="en-US" altLang="zh-CN" dirty="0">
                <a:latin typeface="+mn-lt"/>
              </a:rPr>
              <a:t>HTTP response</a:t>
            </a:r>
            <a:endParaRPr lang="zh-CN" altLang="en-US" dirty="0">
              <a:latin typeface="+mn-lt"/>
            </a:endParaRPr>
          </a:p>
        </p:txBody>
      </p:sp>
      <p:sp>
        <p:nvSpPr>
          <p:cNvPr id="24" name="文本框 23">
            <a:extLst>
              <a:ext uri="{FF2B5EF4-FFF2-40B4-BE49-F238E27FC236}">
                <a16:creationId xmlns:a16="http://schemas.microsoft.com/office/drawing/2014/main" id="{9F5243FF-C7DC-4783-A1E6-147E570A9854}"/>
              </a:ext>
            </a:extLst>
          </p:cNvPr>
          <p:cNvSpPr txBox="1"/>
          <p:nvPr/>
        </p:nvSpPr>
        <p:spPr>
          <a:xfrm rot="20464595">
            <a:off x="8028620" y="4770208"/>
            <a:ext cx="1720713" cy="369332"/>
          </a:xfrm>
          <a:prstGeom prst="rect">
            <a:avLst/>
          </a:prstGeom>
          <a:noFill/>
        </p:spPr>
        <p:txBody>
          <a:bodyPr wrap="square" rtlCol="0">
            <a:spAutoFit/>
          </a:bodyPr>
          <a:lstStyle/>
          <a:p>
            <a:r>
              <a:rPr lang="en-US" altLang="zh-CN" dirty="0">
                <a:latin typeface="+mn-lt"/>
              </a:rPr>
              <a:t>HTTP request </a:t>
            </a:r>
            <a:endParaRPr lang="zh-CN" altLang="en-US" dirty="0">
              <a:latin typeface="+mn-lt"/>
            </a:endParaRPr>
          </a:p>
        </p:txBody>
      </p:sp>
      <p:sp>
        <p:nvSpPr>
          <p:cNvPr id="25" name="文本框 24">
            <a:extLst>
              <a:ext uri="{FF2B5EF4-FFF2-40B4-BE49-F238E27FC236}">
                <a16:creationId xmlns:a16="http://schemas.microsoft.com/office/drawing/2014/main" id="{B893D0D5-E4D6-471E-9ADF-7E89E8230175}"/>
              </a:ext>
            </a:extLst>
          </p:cNvPr>
          <p:cNvSpPr txBox="1"/>
          <p:nvPr/>
        </p:nvSpPr>
        <p:spPr>
          <a:xfrm rot="20464595">
            <a:off x="7745172" y="4024074"/>
            <a:ext cx="1861081" cy="369332"/>
          </a:xfrm>
          <a:prstGeom prst="rect">
            <a:avLst/>
          </a:prstGeom>
          <a:noFill/>
        </p:spPr>
        <p:txBody>
          <a:bodyPr wrap="square" rtlCol="0">
            <a:spAutoFit/>
          </a:bodyPr>
          <a:lstStyle/>
          <a:p>
            <a:r>
              <a:rPr lang="en-US" altLang="zh-CN" dirty="0">
                <a:latin typeface="+mn-lt"/>
              </a:rPr>
              <a:t>HTTP response</a:t>
            </a:r>
            <a:endParaRPr lang="zh-CN" altLang="en-US" dirty="0">
              <a:latin typeface="+mn-lt"/>
            </a:endParaRPr>
          </a:p>
        </p:txBody>
      </p:sp>
    </p:spTree>
    <p:extLst>
      <p:ext uri="{BB962C8B-B14F-4D97-AF65-F5344CB8AC3E}">
        <p14:creationId xmlns:p14="http://schemas.microsoft.com/office/powerpoint/2010/main" val="1901807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File Transfer Protocol (FTP)</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a:xfrm>
            <a:off x="455612" y="1052513"/>
            <a:ext cx="10726738" cy="5148261"/>
          </a:xfrm>
        </p:spPr>
        <p:txBody>
          <a:bodyPr wrap="square">
            <a:noAutofit/>
          </a:bodyPr>
          <a:lstStyle/>
          <a:p>
            <a:pPr algn="l">
              <a:spcBef>
                <a:spcPts val="300"/>
              </a:spcBef>
            </a:pPr>
            <a:r>
              <a:rPr lang="en-US" sz="1800" u="none" dirty="0">
                <a:latin typeface="Huawei Sans" panose="020C0503030203020204" pitchFamily="34" charset="0"/>
              </a:rPr>
              <a:t>FTP is a universal protocol for transferring files between remote servers and local clients over an IP network.</a:t>
            </a:r>
            <a:endParaRPr lang="en-US" altLang="zh-CN" sz="1800" dirty="0">
              <a:latin typeface="Huawei Sans" panose="020C0503030203020204" pitchFamily="34" charset="0"/>
            </a:endParaRPr>
          </a:p>
          <a:p>
            <a:pPr algn="l">
              <a:spcBef>
                <a:spcPts val="300"/>
              </a:spcBef>
            </a:pPr>
            <a:r>
              <a:rPr lang="en-US" sz="1800" dirty="0"/>
              <a:t>It</a:t>
            </a:r>
            <a:r>
              <a:rPr lang="en-US" sz="1800" u="none" dirty="0">
                <a:latin typeface="Huawei Sans" panose="020C0503030203020204" pitchFamily="34" charset="0"/>
              </a:rPr>
              <a:t> belongs to the application layer in the TCP/IP protocol suite and employs TCP ports 20 and 21 to transfer files between remote servers and local clients. Port 20 is used to transfer data, and port 21 is used to transfer control messages. RFC 959 describes the basic FTP operations.</a:t>
            </a:r>
          </a:p>
          <a:p>
            <a:pPr algn="l">
              <a:spcBef>
                <a:spcPts val="300"/>
              </a:spcBef>
            </a:pPr>
            <a:r>
              <a:rPr lang="en-US" sz="1800" u="none" dirty="0">
                <a:latin typeface="Huawei Sans" panose="020C0503030203020204" pitchFamily="34" charset="0"/>
              </a:rPr>
              <a:t>The storage system supports the FTP service. The FTPS server function on a device allows users to securely access a remote device by using the FTP client.</a:t>
            </a:r>
            <a:endParaRPr lang="en-US" altLang="zh-CN" sz="1800" dirty="0">
              <a:latin typeface="Huawei Sans" panose="020C0503030203020204" pitchFamily="34" charset="0"/>
            </a:endParaRPr>
          </a:p>
          <a:p>
            <a:pPr algn="l">
              <a:spcBef>
                <a:spcPts val="300"/>
              </a:spcBef>
            </a:pPr>
            <a:r>
              <a:rPr lang="en-US" sz="1800" u="none" dirty="0">
                <a:latin typeface="Huawei Sans" panose="020C0503030203020204" pitchFamily="34" charset="0"/>
              </a:rPr>
              <a:t>FTP works in either of the following modes:</a:t>
            </a:r>
          </a:p>
          <a:p>
            <a:pPr lvl="1">
              <a:spcBef>
                <a:spcPts val="300"/>
              </a:spcBef>
            </a:pPr>
            <a:r>
              <a:rPr lang="en-US" sz="1600" u="none" dirty="0">
                <a:latin typeface="Huawei Sans" panose="020C0503030203020204" pitchFamily="34" charset="0"/>
              </a:rPr>
              <a:t>Active mode (PORT): The FTP server creates a data connection request. This mode is inapplicable when the FTP client is behind a firewall, for example, the FTP client resides on a private network.</a:t>
            </a:r>
          </a:p>
          <a:p>
            <a:pPr lvl="1">
              <a:spcBef>
                <a:spcPts val="300"/>
              </a:spcBef>
            </a:pPr>
            <a:r>
              <a:rPr lang="en-US" sz="1600" u="none" dirty="0">
                <a:latin typeface="Huawei Sans" panose="020C0503030203020204" pitchFamily="34" charset="0"/>
              </a:rPr>
              <a:t>Passive mode (PASV): The FTP client creates a data connection request. This mode is inapplicable when the FTP server does not allow the FTP client to connect to its high-order ports (usually, the port IDs are larger than 1024).</a:t>
            </a:r>
            <a:endParaRPr lang="en-US" altLang="zh-CN" sz="1800" dirty="0">
              <a:latin typeface="Huawei Sans" panose="020C0503030203020204" pitchFamily="34" charset="0"/>
            </a:endParaRPr>
          </a:p>
        </p:txBody>
      </p:sp>
    </p:spTree>
    <p:extLst>
      <p:ext uri="{BB962C8B-B14F-4D97-AF65-F5344CB8AC3E}">
        <p14:creationId xmlns:p14="http://schemas.microsoft.com/office/powerpoint/2010/main" val="2407568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Active Mode of the FTP Server</a:t>
            </a:r>
          </a:p>
        </p:txBody>
      </p:sp>
      <p:grpSp>
        <p:nvGrpSpPr>
          <p:cNvPr id="4" name="组合 3"/>
          <p:cNvGrpSpPr/>
          <p:nvPr/>
        </p:nvGrpSpPr>
        <p:grpSpPr>
          <a:xfrm>
            <a:off x="2623838" y="3990497"/>
            <a:ext cx="6982423" cy="2002089"/>
            <a:chOff x="1426402" y="3136192"/>
            <a:chExt cx="5305751" cy="2093033"/>
          </a:xfrm>
        </p:grpSpPr>
        <p:sp>
          <p:nvSpPr>
            <p:cNvPr id="5" name="TextBox 6"/>
            <p:cNvSpPr txBox="1">
              <a:spLocks noChangeArrowheads="1"/>
            </p:cNvSpPr>
            <p:nvPr/>
          </p:nvSpPr>
          <p:spPr bwMode="auto">
            <a:xfrm>
              <a:off x="2799452" y="3136192"/>
              <a:ext cx="2631603" cy="546987"/>
            </a:xfrm>
            <a:prstGeom prst="rect">
              <a:avLst/>
            </a:prstGeom>
            <a:noFill/>
            <a:ln w="9525">
              <a:noFill/>
              <a:miter lim="800000"/>
              <a:headEnd/>
              <a:tailEnd/>
            </a:ln>
          </p:spPr>
          <p:txBody>
            <a:bodyPr wrap="square">
              <a:noAutofit/>
            </a:bodyPr>
            <a:lstStyle/>
            <a:p>
              <a:pPr algn="ctr" fontAlgn="ctr">
                <a:defRPr/>
              </a:pPr>
              <a:r>
                <a:rPr lang="en-US" sz="1400" b="1" u="none" dirty="0">
                  <a:latin typeface="Huawei Sans" panose="020C0503030203020204" pitchFamily="34" charset="0"/>
                </a:rPr>
                <a:t>Control connection in active mode</a:t>
              </a:r>
            </a:p>
          </p:txBody>
        </p:sp>
        <p:grpSp>
          <p:nvGrpSpPr>
            <p:cNvPr id="6" name="组合 7"/>
            <p:cNvGrpSpPr>
              <a:grpSpLocks/>
            </p:cNvGrpSpPr>
            <p:nvPr/>
          </p:nvGrpSpPr>
          <p:grpSpPr bwMode="auto">
            <a:xfrm>
              <a:off x="1426402" y="3213100"/>
              <a:ext cx="5305751" cy="2016125"/>
              <a:chOff x="1425675" y="3212403"/>
              <a:chExt cx="5306600" cy="2016797"/>
            </a:xfrm>
          </p:grpSpPr>
          <p:grpSp>
            <p:nvGrpSpPr>
              <p:cNvPr id="7" name="组合 10"/>
              <p:cNvGrpSpPr>
                <a:grpSpLocks/>
              </p:cNvGrpSpPr>
              <p:nvPr/>
            </p:nvGrpSpPr>
            <p:grpSpPr bwMode="auto">
              <a:xfrm>
                <a:off x="1425675" y="3212403"/>
                <a:ext cx="1093136" cy="2016797"/>
                <a:chOff x="705595" y="3284411"/>
                <a:chExt cx="1093136" cy="2016797"/>
              </a:xfrm>
            </p:grpSpPr>
            <p:sp>
              <p:nvSpPr>
                <p:cNvPr id="22" name="矩形 23"/>
                <p:cNvSpPr>
                  <a:spLocks noChangeArrowheads="1"/>
                </p:cNvSpPr>
                <p:nvPr/>
              </p:nvSpPr>
              <p:spPr bwMode="auto">
                <a:xfrm>
                  <a:off x="755576" y="3429000"/>
                  <a:ext cx="936104" cy="1296144"/>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23" name="矩形 22"/>
                <p:cNvSpPr/>
                <p:nvPr/>
              </p:nvSpPr>
              <p:spPr bwMode="auto">
                <a:xfrm>
                  <a:off x="705595" y="3284411"/>
                  <a:ext cx="1093136" cy="2016797"/>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fontAlgn="ctr">
                    <a:buClr>
                      <a:srgbClr val="CC9900"/>
                    </a:buClr>
                    <a:defRPr/>
                  </a:pPr>
                  <a:r>
                    <a:rPr lang="en-US" sz="1400" u="none" dirty="0">
                      <a:solidFill>
                        <a:schemeClr val="tx1"/>
                      </a:solidFill>
                      <a:latin typeface="Huawei Sans" panose="020C0503030203020204" pitchFamily="34" charset="0"/>
                    </a:rPr>
                    <a:t>192.168.10.50</a:t>
                  </a:r>
                  <a:endParaRPr lang="en-US" altLang="zh-CN" sz="1400" dirty="0">
                    <a:solidFill>
                      <a:schemeClr val="tx1"/>
                    </a:solidFill>
                    <a:latin typeface="Huawei Sans" panose="020C0503030203020204" pitchFamily="34" charset="0"/>
                  </a:endParaRPr>
                </a:p>
              </p:txBody>
            </p:sp>
            <p:sp>
              <p:nvSpPr>
                <p:cNvPr id="25" name="TextBox 26"/>
                <p:cNvSpPr txBox="1">
                  <a:spLocks noChangeArrowheads="1"/>
                </p:cNvSpPr>
                <p:nvPr/>
              </p:nvSpPr>
              <p:spPr bwMode="auto">
                <a:xfrm>
                  <a:off x="827025" y="4724754"/>
                  <a:ext cx="745827" cy="321865"/>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FTP client</a:t>
                  </a:r>
                </a:p>
              </p:txBody>
            </p:sp>
          </p:grpSp>
          <p:grpSp>
            <p:nvGrpSpPr>
              <p:cNvPr id="8" name="组合 17"/>
              <p:cNvGrpSpPr>
                <a:grpSpLocks/>
              </p:cNvGrpSpPr>
              <p:nvPr/>
            </p:nvGrpSpPr>
            <p:grpSpPr bwMode="auto">
              <a:xfrm>
                <a:off x="5508551" y="3212403"/>
                <a:ext cx="1223724" cy="2016797"/>
                <a:chOff x="6156623" y="3356419"/>
                <a:chExt cx="1223724" cy="2016797"/>
              </a:xfrm>
            </p:grpSpPr>
            <p:sp>
              <p:nvSpPr>
                <p:cNvPr id="18" name="矩形 19"/>
                <p:cNvSpPr>
                  <a:spLocks noChangeArrowheads="1"/>
                </p:cNvSpPr>
                <p:nvPr/>
              </p:nvSpPr>
              <p:spPr bwMode="auto">
                <a:xfrm>
                  <a:off x="6228184" y="3429000"/>
                  <a:ext cx="936104" cy="1296144"/>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19" name="矩形 18"/>
                <p:cNvSpPr/>
                <p:nvPr/>
              </p:nvSpPr>
              <p:spPr bwMode="auto">
                <a:xfrm>
                  <a:off x="6156623" y="3356419"/>
                  <a:ext cx="1223724" cy="2016797"/>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fontAlgn="ctr">
                    <a:buClr>
                      <a:srgbClr val="CC9900"/>
                    </a:buClr>
                    <a:defRPr/>
                  </a:pPr>
                  <a:r>
                    <a:rPr lang="en-US" sz="1400" u="none" dirty="0">
                      <a:solidFill>
                        <a:schemeClr val="tx1"/>
                      </a:solidFill>
                      <a:latin typeface="Huawei Sans" panose="020C0503030203020204" pitchFamily="34" charset="0"/>
                    </a:rPr>
                    <a:t>192.168.10.200</a:t>
                  </a:r>
                  <a:endParaRPr lang="en-US" altLang="zh-CN" sz="1400" dirty="0">
                    <a:solidFill>
                      <a:schemeClr val="tx1"/>
                    </a:solidFill>
                    <a:latin typeface="Huawei Sans" panose="020C0503030203020204" pitchFamily="34" charset="0"/>
                  </a:endParaRPr>
                </a:p>
              </p:txBody>
            </p:sp>
            <p:sp>
              <p:nvSpPr>
                <p:cNvPr id="20" name="TextBox 21"/>
                <p:cNvSpPr txBox="1">
                  <a:spLocks noChangeArrowheads="1"/>
                </p:cNvSpPr>
                <p:nvPr/>
              </p:nvSpPr>
              <p:spPr bwMode="auto">
                <a:xfrm>
                  <a:off x="6301109" y="4725300"/>
                  <a:ext cx="779938" cy="321865"/>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FTP server</a:t>
                  </a:r>
                </a:p>
              </p:txBody>
            </p:sp>
          </p:grpSp>
          <p:cxnSp>
            <p:nvCxnSpPr>
              <p:cNvPr id="9" name="直接箭头连接符 8"/>
              <p:cNvCxnSpPr/>
              <p:nvPr/>
            </p:nvCxnSpPr>
            <p:spPr bwMode="auto">
              <a:xfrm>
                <a:off x="2628365" y="3644347"/>
                <a:ext cx="2591215" cy="360483"/>
              </a:xfrm>
              <a:prstGeom prst="straightConnector1">
                <a:avLst/>
              </a:prstGeom>
              <a:ln>
                <a:solidFill>
                  <a:schemeClr val="tx1"/>
                </a:solidFill>
                <a:tailEnd type="arrow"/>
              </a:ln>
              <a:extLst/>
            </p:spPr>
            <p:style>
              <a:lnRef idx="1">
                <a:schemeClr val="accent4"/>
              </a:lnRef>
              <a:fillRef idx="0">
                <a:schemeClr val="accent4"/>
              </a:fillRef>
              <a:effectRef idx="0">
                <a:schemeClr val="accent4"/>
              </a:effectRef>
              <a:fontRef idx="minor">
                <a:schemeClr val="tx1"/>
              </a:fontRef>
            </p:style>
          </p:cxnSp>
          <p:sp>
            <p:nvSpPr>
              <p:cNvPr id="10" name="TextBox 11"/>
              <p:cNvSpPr txBox="1">
                <a:spLocks noChangeArrowheads="1"/>
              </p:cNvSpPr>
              <p:nvPr/>
            </p:nvSpPr>
            <p:spPr bwMode="auto">
              <a:xfrm>
                <a:off x="3707904" y="3429000"/>
                <a:ext cx="397141" cy="321865"/>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SYN</a:t>
                </a:r>
              </a:p>
            </p:txBody>
          </p:sp>
          <p:cxnSp>
            <p:nvCxnSpPr>
              <p:cNvPr id="11" name="直接箭头连接符 12"/>
              <p:cNvCxnSpPr>
                <a:cxnSpLocks noChangeShapeType="1"/>
              </p:cNvCxnSpPr>
              <p:nvPr/>
            </p:nvCxnSpPr>
            <p:spPr bwMode="auto">
              <a:xfrm flipH="1">
                <a:off x="2627784" y="4220739"/>
                <a:ext cx="2304090" cy="348"/>
              </a:xfrm>
              <a:prstGeom prst="straightConnector1">
                <a:avLst/>
              </a:prstGeom>
              <a:noFill/>
              <a:ln w="9525">
                <a:solidFill>
                  <a:schemeClr val="tx1"/>
                </a:solidFill>
                <a:round/>
                <a:headEnd/>
                <a:tailEnd type="arrow" w="med" len="med"/>
              </a:ln>
            </p:spPr>
          </p:cxnSp>
          <p:sp>
            <p:nvSpPr>
              <p:cNvPr id="12" name="TextBox 13"/>
              <p:cNvSpPr txBox="1">
                <a:spLocks noChangeArrowheads="1"/>
              </p:cNvSpPr>
              <p:nvPr/>
            </p:nvSpPr>
            <p:spPr bwMode="auto">
              <a:xfrm>
                <a:off x="3707904" y="3949589"/>
                <a:ext cx="815268" cy="321865"/>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 + SYN</a:t>
                </a:r>
                <a:endParaRPr lang="en-US" altLang="zh-CN" sz="1400" dirty="0">
                  <a:latin typeface="Huawei Sans" panose="020C0503030203020204" pitchFamily="34" charset="0"/>
                  <a:ea typeface="华文细黑" pitchFamily="2" charset="-122"/>
                </a:endParaRPr>
              </a:p>
            </p:txBody>
          </p:sp>
          <p:cxnSp>
            <p:nvCxnSpPr>
              <p:cNvPr id="13" name="直接箭头连接符 12"/>
              <p:cNvCxnSpPr/>
              <p:nvPr/>
            </p:nvCxnSpPr>
            <p:spPr bwMode="auto">
              <a:xfrm>
                <a:off x="2699815" y="4436774"/>
                <a:ext cx="2519765" cy="73049"/>
              </a:xfrm>
              <a:prstGeom prst="straightConnector1">
                <a:avLst/>
              </a:prstGeom>
              <a:ln>
                <a:solidFill>
                  <a:schemeClr val="tx1"/>
                </a:solidFill>
                <a:tailEnd type="arrow"/>
              </a:ln>
              <a:extLst/>
            </p:spPr>
            <p:style>
              <a:lnRef idx="1">
                <a:schemeClr val="accent4"/>
              </a:lnRef>
              <a:fillRef idx="0">
                <a:schemeClr val="accent4"/>
              </a:fillRef>
              <a:effectRef idx="0">
                <a:schemeClr val="accent4"/>
              </a:effectRef>
              <a:fontRef idx="minor">
                <a:schemeClr val="tx1"/>
              </a:fontRef>
            </p:style>
          </p:cxnSp>
          <p:sp>
            <p:nvSpPr>
              <p:cNvPr id="14" name="TextBox 15"/>
              <p:cNvSpPr txBox="1">
                <a:spLocks noChangeArrowheads="1"/>
              </p:cNvSpPr>
              <p:nvPr/>
            </p:nvSpPr>
            <p:spPr bwMode="auto">
              <a:xfrm>
                <a:off x="3815571" y="4213153"/>
                <a:ext cx="405730" cy="321865"/>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a:t>
                </a:r>
              </a:p>
            </p:txBody>
          </p:sp>
          <p:cxnSp>
            <p:nvCxnSpPr>
              <p:cNvPr id="15" name="直接箭头连接符 14"/>
              <p:cNvCxnSpPr/>
              <p:nvPr/>
            </p:nvCxnSpPr>
            <p:spPr bwMode="auto">
              <a:xfrm>
                <a:off x="2844300" y="4941767"/>
                <a:ext cx="2591215" cy="0"/>
              </a:xfrm>
              <a:prstGeom prst="straightConnector1">
                <a:avLst/>
              </a:prstGeom>
              <a:ln w="38100">
                <a:solidFill>
                  <a:schemeClr val="accent1">
                    <a:lumMod val="60000"/>
                    <a:lumOff val="40000"/>
                  </a:schemeClr>
                </a:solidFill>
                <a:headEnd type="triangle" w="med" len="med"/>
                <a:tailEnd type="triangle" w="med" len="med"/>
              </a:ln>
              <a:extLst/>
            </p:spPr>
            <p:style>
              <a:lnRef idx="1">
                <a:schemeClr val="accent4"/>
              </a:lnRef>
              <a:fillRef idx="0">
                <a:schemeClr val="accent4"/>
              </a:fillRef>
              <a:effectRef idx="0">
                <a:schemeClr val="accent4"/>
              </a:effectRef>
              <a:fontRef idx="minor">
                <a:schemeClr val="tx1"/>
              </a:fontRef>
            </p:style>
          </p:cxnSp>
          <p:sp>
            <p:nvSpPr>
              <p:cNvPr id="16" name="TextBox 17"/>
              <p:cNvSpPr txBox="1">
                <a:spLocks noChangeArrowheads="1"/>
              </p:cNvSpPr>
              <p:nvPr/>
            </p:nvSpPr>
            <p:spPr bwMode="auto">
              <a:xfrm>
                <a:off x="3642262" y="4644329"/>
                <a:ext cx="1319633" cy="321865"/>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Control connection</a:t>
                </a:r>
              </a:p>
            </p:txBody>
          </p:sp>
          <p:sp>
            <p:nvSpPr>
              <p:cNvPr id="17" name="TextBox 18"/>
              <p:cNvSpPr txBox="1">
                <a:spLocks noChangeArrowheads="1"/>
              </p:cNvSpPr>
              <p:nvPr/>
            </p:nvSpPr>
            <p:spPr bwMode="auto">
              <a:xfrm>
                <a:off x="5147932" y="4005064"/>
                <a:ext cx="305018" cy="321865"/>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21</a:t>
                </a:r>
                <a:endParaRPr lang="en-US" altLang="zh-CN" sz="1400" dirty="0">
                  <a:latin typeface="Huawei Sans" panose="020C0503030203020204" pitchFamily="34" charset="0"/>
                  <a:ea typeface="华文细黑" pitchFamily="2" charset="-122"/>
                </a:endParaRPr>
              </a:p>
            </p:txBody>
          </p:sp>
        </p:grpSp>
      </p:grpSp>
      <p:grpSp>
        <p:nvGrpSpPr>
          <p:cNvPr id="26" name="组合 25"/>
          <p:cNvGrpSpPr/>
          <p:nvPr/>
        </p:nvGrpSpPr>
        <p:grpSpPr>
          <a:xfrm>
            <a:off x="2623839" y="1351030"/>
            <a:ext cx="6957224" cy="1958051"/>
            <a:chOff x="1227679" y="2641697"/>
            <a:chExt cx="5835439" cy="2082703"/>
          </a:xfrm>
        </p:grpSpPr>
        <p:sp>
          <p:nvSpPr>
            <p:cNvPr id="27" name="TextBox 6"/>
            <p:cNvSpPr txBox="1">
              <a:spLocks noChangeArrowheads="1"/>
            </p:cNvSpPr>
            <p:nvPr/>
          </p:nvSpPr>
          <p:spPr bwMode="auto">
            <a:xfrm>
              <a:off x="2704726" y="2641697"/>
              <a:ext cx="2806341" cy="556529"/>
            </a:xfrm>
            <a:prstGeom prst="rect">
              <a:avLst/>
            </a:prstGeom>
            <a:noFill/>
            <a:ln w="9525">
              <a:noFill/>
              <a:miter lim="800000"/>
              <a:headEnd/>
              <a:tailEnd/>
            </a:ln>
          </p:spPr>
          <p:txBody>
            <a:bodyPr wrap="square">
              <a:noAutofit/>
            </a:bodyPr>
            <a:lstStyle/>
            <a:p>
              <a:pPr algn="ctr" fontAlgn="ctr">
                <a:defRPr/>
              </a:pPr>
              <a:r>
                <a:rPr lang="en-US" sz="1400" b="1" u="none" dirty="0">
                  <a:latin typeface="Huawei Sans" panose="020C0503030203020204" pitchFamily="34" charset="0"/>
                </a:rPr>
                <a:t>Control connection in active mode</a:t>
              </a:r>
            </a:p>
          </p:txBody>
        </p:sp>
        <p:grpSp>
          <p:nvGrpSpPr>
            <p:cNvPr id="28" name="组合 7"/>
            <p:cNvGrpSpPr>
              <a:grpSpLocks/>
            </p:cNvGrpSpPr>
            <p:nvPr/>
          </p:nvGrpSpPr>
          <p:grpSpPr bwMode="auto">
            <a:xfrm>
              <a:off x="1227679" y="2708275"/>
              <a:ext cx="5835439" cy="2016125"/>
              <a:chOff x="1227396" y="2708372"/>
              <a:chExt cx="5835968" cy="2017516"/>
            </a:xfrm>
          </p:grpSpPr>
          <p:grpSp>
            <p:nvGrpSpPr>
              <p:cNvPr id="29" name="组合 10"/>
              <p:cNvGrpSpPr>
                <a:grpSpLocks/>
              </p:cNvGrpSpPr>
              <p:nvPr/>
            </p:nvGrpSpPr>
            <p:grpSpPr bwMode="auto">
              <a:xfrm>
                <a:off x="1227396" y="2708372"/>
                <a:ext cx="1221179" cy="2017516"/>
                <a:chOff x="651332" y="3284436"/>
                <a:chExt cx="1221179" cy="2017516"/>
              </a:xfrm>
            </p:grpSpPr>
            <p:sp>
              <p:nvSpPr>
                <p:cNvPr id="45" name="矩形 24"/>
                <p:cNvSpPr>
                  <a:spLocks noChangeArrowheads="1"/>
                </p:cNvSpPr>
                <p:nvPr/>
              </p:nvSpPr>
              <p:spPr bwMode="auto">
                <a:xfrm>
                  <a:off x="755576" y="3429000"/>
                  <a:ext cx="936104" cy="1296144"/>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46" name="矩形 45"/>
                <p:cNvSpPr/>
                <p:nvPr/>
              </p:nvSpPr>
              <p:spPr bwMode="auto">
                <a:xfrm>
                  <a:off x="651332" y="3284436"/>
                  <a:ext cx="1221179" cy="2017516"/>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fontAlgn="ctr">
                    <a:buClr>
                      <a:srgbClr val="CC9900"/>
                    </a:buClr>
                    <a:defRPr/>
                  </a:pPr>
                  <a:r>
                    <a:rPr lang="en-US" sz="1400" u="none" dirty="0">
                      <a:solidFill>
                        <a:schemeClr val="tx1"/>
                      </a:solidFill>
                      <a:latin typeface="Huawei Sans" panose="020C0503030203020204" pitchFamily="34" charset="0"/>
                    </a:rPr>
                    <a:t>192.168.10.50</a:t>
                  </a:r>
                  <a:endParaRPr lang="en-US" altLang="zh-CN" sz="1400" dirty="0">
                    <a:solidFill>
                      <a:schemeClr val="tx1"/>
                    </a:solidFill>
                    <a:latin typeface="Huawei Sans" panose="020C0503030203020204" pitchFamily="34" charset="0"/>
                  </a:endParaRPr>
                </a:p>
              </p:txBody>
            </p:sp>
            <p:sp>
              <p:nvSpPr>
                <p:cNvPr id="48" name="TextBox 27"/>
                <p:cNvSpPr txBox="1">
                  <a:spLocks noChangeArrowheads="1"/>
                </p:cNvSpPr>
                <p:nvPr/>
              </p:nvSpPr>
              <p:spPr bwMode="auto">
                <a:xfrm>
                  <a:off x="827019" y="4725292"/>
                  <a:ext cx="823199" cy="327596"/>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FTP client</a:t>
                  </a:r>
                </a:p>
              </p:txBody>
            </p:sp>
          </p:grpSp>
          <p:grpSp>
            <p:nvGrpSpPr>
              <p:cNvPr id="30" name="组合 17"/>
              <p:cNvGrpSpPr>
                <a:grpSpLocks/>
              </p:cNvGrpSpPr>
              <p:nvPr/>
            </p:nvGrpSpPr>
            <p:grpSpPr bwMode="auto">
              <a:xfrm>
                <a:off x="5733828" y="2708372"/>
                <a:ext cx="1329536" cy="2017516"/>
                <a:chOff x="6165876" y="3356444"/>
                <a:chExt cx="1329536" cy="2017516"/>
              </a:xfrm>
            </p:grpSpPr>
            <p:sp>
              <p:nvSpPr>
                <p:cNvPr id="41" name="矩形 20"/>
                <p:cNvSpPr>
                  <a:spLocks noChangeArrowheads="1"/>
                </p:cNvSpPr>
                <p:nvPr/>
              </p:nvSpPr>
              <p:spPr bwMode="auto">
                <a:xfrm>
                  <a:off x="6228184" y="3429000"/>
                  <a:ext cx="936104" cy="1296144"/>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42" name="矩形 41"/>
                <p:cNvSpPr/>
                <p:nvPr/>
              </p:nvSpPr>
              <p:spPr bwMode="auto">
                <a:xfrm>
                  <a:off x="6165876" y="3356444"/>
                  <a:ext cx="1329536" cy="2017516"/>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fontAlgn="ctr">
                    <a:buClr>
                      <a:srgbClr val="CC9900"/>
                    </a:buClr>
                    <a:defRPr/>
                  </a:pPr>
                  <a:r>
                    <a:rPr lang="en-US" sz="1400" u="none" dirty="0">
                      <a:solidFill>
                        <a:schemeClr val="tx1"/>
                      </a:solidFill>
                      <a:latin typeface="Huawei Sans" panose="020C0503030203020204" pitchFamily="34" charset="0"/>
                    </a:rPr>
                    <a:t>192.168.10.200</a:t>
                  </a:r>
                  <a:endParaRPr lang="en-US" altLang="zh-CN" sz="1400" dirty="0">
                    <a:solidFill>
                      <a:schemeClr val="tx1"/>
                    </a:solidFill>
                    <a:latin typeface="Huawei Sans" panose="020C0503030203020204" pitchFamily="34" charset="0"/>
                  </a:endParaRPr>
                </a:p>
              </p:txBody>
            </p:sp>
            <p:sp>
              <p:nvSpPr>
                <p:cNvPr id="43" name="TextBox 22"/>
                <p:cNvSpPr txBox="1">
                  <a:spLocks noChangeArrowheads="1"/>
                </p:cNvSpPr>
                <p:nvPr/>
              </p:nvSpPr>
              <p:spPr bwMode="auto">
                <a:xfrm>
                  <a:off x="6364871" y="4724225"/>
                  <a:ext cx="1047071" cy="327596"/>
                </a:xfrm>
                <a:prstGeom prst="rect">
                  <a:avLst/>
                </a:prstGeom>
                <a:noFill/>
                <a:ln w="9525">
                  <a:noFill/>
                  <a:miter lim="800000"/>
                  <a:headEnd/>
                  <a:tailEnd/>
                </a:ln>
              </p:spPr>
              <p:txBody>
                <a:bodyPr wrap="square">
                  <a:noAutofit/>
                </a:bodyPr>
                <a:lstStyle/>
                <a:p>
                  <a:pPr algn="ctr" fontAlgn="ctr">
                    <a:defRPr/>
                  </a:pPr>
                  <a:r>
                    <a:rPr lang="en-US" sz="1400" u="none" dirty="0">
                      <a:latin typeface="Huawei Sans" panose="020C0503030203020204" pitchFamily="34" charset="0"/>
                    </a:rPr>
                    <a:t>FTP server</a:t>
                  </a:r>
                </a:p>
              </p:txBody>
            </p:sp>
          </p:grpSp>
          <p:cxnSp>
            <p:nvCxnSpPr>
              <p:cNvPr id="31" name="直接箭头连接符 30"/>
              <p:cNvCxnSpPr>
                <a:stCxn id="40" idx="3"/>
              </p:cNvCxnSpPr>
              <p:nvPr/>
            </p:nvCxnSpPr>
            <p:spPr bwMode="auto">
              <a:xfrm flipV="1">
                <a:off x="2975178" y="3285036"/>
                <a:ext cx="2661954" cy="235755"/>
              </a:xfrm>
              <a:prstGeom prst="straightConnector1">
                <a:avLst/>
              </a:prstGeom>
              <a:ln>
                <a:solidFill>
                  <a:schemeClr val="tx1"/>
                </a:solidFill>
                <a:headEnd type="arrow" w="med" len="med"/>
                <a:tailEnd type="none" w="med" len="med"/>
              </a:ln>
              <a:extLst/>
            </p:spPr>
            <p:style>
              <a:lnRef idx="1">
                <a:schemeClr val="accent4"/>
              </a:lnRef>
              <a:fillRef idx="0">
                <a:schemeClr val="accent4"/>
              </a:fillRef>
              <a:effectRef idx="0">
                <a:schemeClr val="accent4"/>
              </a:effectRef>
              <a:fontRef idx="minor">
                <a:schemeClr val="tx1"/>
              </a:fontRef>
            </p:style>
          </p:cxnSp>
          <p:sp>
            <p:nvSpPr>
              <p:cNvPr id="32" name="TextBox 11"/>
              <p:cNvSpPr txBox="1">
                <a:spLocks noChangeArrowheads="1"/>
              </p:cNvSpPr>
              <p:nvPr/>
            </p:nvSpPr>
            <p:spPr bwMode="auto">
              <a:xfrm>
                <a:off x="4031913" y="3124903"/>
                <a:ext cx="435938" cy="327596"/>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SYN</a:t>
                </a:r>
              </a:p>
            </p:txBody>
          </p:sp>
          <p:cxnSp>
            <p:nvCxnSpPr>
              <p:cNvPr id="33" name="直接箭头连接符 12"/>
              <p:cNvCxnSpPr>
                <a:cxnSpLocks noChangeShapeType="1"/>
              </p:cNvCxnSpPr>
              <p:nvPr/>
            </p:nvCxnSpPr>
            <p:spPr bwMode="auto">
              <a:xfrm flipH="1" flipV="1">
                <a:off x="2915816" y="3717032"/>
                <a:ext cx="2484372" cy="421"/>
              </a:xfrm>
              <a:prstGeom prst="straightConnector1">
                <a:avLst/>
              </a:prstGeom>
              <a:noFill/>
              <a:ln w="9525">
                <a:solidFill>
                  <a:schemeClr val="tx1"/>
                </a:solidFill>
                <a:round/>
                <a:headEnd type="arrow" w="med" len="med"/>
                <a:tailEnd/>
              </a:ln>
            </p:spPr>
          </p:cxnSp>
          <p:sp>
            <p:nvSpPr>
              <p:cNvPr id="34" name="TextBox 13"/>
              <p:cNvSpPr txBox="1">
                <a:spLocks noChangeArrowheads="1"/>
              </p:cNvSpPr>
              <p:nvPr/>
            </p:nvSpPr>
            <p:spPr bwMode="auto">
              <a:xfrm>
                <a:off x="3923929" y="3461952"/>
                <a:ext cx="899844" cy="327596"/>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 + SYN</a:t>
                </a:r>
                <a:endParaRPr lang="en-US" altLang="zh-CN" sz="1400" dirty="0">
                  <a:latin typeface="Huawei Sans" panose="020C0503030203020204" pitchFamily="34" charset="0"/>
                  <a:ea typeface="华文细黑" pitchFamily="2" charset="-122"/>
                </a:endParaRPr>
              </a:p>
            </p:txBody>
          </p:sp>
          <p:cxnSp>
            <p:nvCxnSpPr>
              <p:cNvPr id="35" name="直接箭头连接符 34"/>
              <p:cNvCxnSpPr/>
              <p:nvPr/>
            </p:nvCxnSpPr>
            <p:spPr bwMode="auto">
              <a:xfrm>
                <a:off x="2916109" y="4004666"/>
                <a:ext cx="2519590" cy="73075"/>
              </a:xfrm>
              <a:prstGeom prst="straightConnector1">
                <a:avLst/>
              </a:prstGeom>
              <a:ln>
                <a:solidFill>
                  <a:schemeClr val="tx1"/>
                </a:solidFill>
                <a:headEnd type="arrow" w="med" len="med"/>
                <a:tailEnd type="none" w="med" len="med"/>
              </a:ln>
              <a:extLst/>
            </p:spPr>
            <p:style>
              <a:lnRef idx="1">
                <a:schemeClr val="accent4"/>
              </a:lnRef>
              <a:fillRef idx="0">
                <a:schemeClr val="accent4"/>
              </a:fillRef>
              <a:effectRef idx="0">
                <a:schemeClr val="accent4"/>
              </a:effectRef>
              <a:fontRef idx="minor">
                <a:schemeClr val="tx1"/>
              </a:fontRef>
            </p:style>
          </p:cxnSp>
          <p:sp>
            <p:nvSpPr>
              <p:cNvPr id="36" name="TextBox 15"/>
              <p:cNvSpPr txBox="1">
                <a:spLocks noChangeArrowheads="1"/>
              </p:cNvSpPr>
              <p:nvPr/>
            </p:nvSpPr>
            <p:spPr bwMode="auto">
              <a:xfrm>
                <a:off x="4103926" y="3756871"/>
                <a:ext cx="437283" cy="327596"/>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a:t>
                </a:r>
              </a:p>
            </p:txBody>
          </p:sp>
          <p:cxnSp>
            <p:nvCxnSpPr>
              <p:cNvPr id="37" name="直接箭头连接符 36"/>
              <p:cNvCxnSpPr/>
              <p:nvPr/>
            </p:nvCxnSpPr>
            <p:spPr bwMode="auto">
              <a:xfrm>
                <a:off x="3060584" y="4438353"/>
                <a:ext cx="2591035" cy="0"/>
              </a:xfrm>
              <a:prstGeom prst="straightConnector1">
                <a:avLst/>
              </a:prstGeom>
              <a:ln w="38100">
                <a:solidFill>
                  <a:schemeClr val="accent1">
                    <a:lumMod val="60000"/>
                    <a:lumOff val="40000"/>
                  </a:schemeClr>
                </a:solidFill>
                <a:headEnd type="triangle" w="med" len="med"/>
                <a:tailEnd type="triangle" w="med" len="med"/>
              </a:ln>
              <a:extLst/>
            </p:spPr>
            <p:style>
              <a:lnRef idx="1">
                <a:schemeClr val="accent4"/>
              </a:lnRef>
              <a:fillRef idx="0">
                <a:schemeClr val="accent4"/>
              </a:fillRef>
              <a:effectRef idx="0">
                <a:schemeClr val="accent4"/>
              </a:effectRef>
              <a:fontRef idx="minor">
                <a:schemeClr val="tx1"/>
              </a:fontRef>
            </p:style>
          </p:cxnSp>
          <p:sp>
            <p:nvSpPr>
              <p:cNvPr id="38" name="TextBox 17"/>
              <p:cNvSpPr txBox="1">
                <a:spLocks noChangeArrowheads="1"/>
              </p:cNvSpPr>
              <p:nvPr/>
            </p:nvSpPr>
            <p:spPr bwMode="auto">
              <a:xfrm>
                <a:off x="3858529" y="4136051"/>
                <a:ext cx="1280382" cy="327596"/>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Data connection</a:t>
                </a:r>
              </a:p>
            </p:txBody>
          </p:sp>
          <p:sp>
            <p:nvSpPr>
              <p:cNvPr id="39" name="TextBox 18"/>
              <p:cNvSpPr txBox="1">
                <a:spLocks noChangeArrowheads="1"/>
              </p:cNvSpPr>
              <p:nvPr/>
            </p:nvSpPr>
            <p:spPr bwMode="auto">
              <a:xfrm>
                <a:off x="5436096" y="3501008"/>
                <a:ext cx="324331" cy="327596"/>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20</a:t>
                </a:r>
                <a:endParaRPr lang="en-US" altLang="zh-CN" sz="1400" dirty="0">
                  <a:latin typeface="Huawei Sans" panose="020C0503030203020204" pitchFamily="34" charset="0"/>
                  <a:ea typeface="华文细黑" pitchFamily="2" charset="-122"/>
                </a:endParaRPr>
              </a:p>
            </p:txBody>
          </p:sp>
          <p:sp>
            <p:nvSpPr>
              <p:cNvPr id="40" name="TextBox 19"/>
              <p:cNvSpPr txBox="1">
                <a:spLocks noChangeArrowheads="1"/>
              </p:cNvSpPr>
              <p:nvPr/>
            </p:nvSpPr>
            <p:spPr bwMode="auto">
              <a:xfrm>
                <a:off x="2396707" y="3356992"/>
                <a:ext cx="578471" cy="327596"/>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30000</a:t>
                </a:r>
                <a:endParaRPr lang="en-US" altLang="zh-CN" sz="1400" dirty="0">
                  <a:latin typeface="Huawei Sans" panose="020C0503030203020204" pitchFamily="34" charset="0"/>
                  <a:ea typeface="华文细黑" pitchFamily="2" charset="-122"/>
                </a:endParaRPr>
              </a:p>
            </p:txBody>
          </p:sp>
        </p:grpSp>
      </p:grpSp>
      <p:pic>
        <p:nvPicPr>
          <p:cNvPr id="49" name="Picture 1308" descr="图片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492" y="1864937"/>
            <a:ext cx="11890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308" descr="图片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492" y="4454431"/>
            <a:ext cx="11890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877" descr="图片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218" y="1734985"/>
            <a:ext cx="1000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77" descr="图片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9218" y="4360135"/>
            <a:ext cx="1000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296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Passive Mode of the FTP Server</a:t>
            </a:r>
          </a:p>
        </p:txBody>
      </p:sp>
      <p:grpSp>
        <p:nvGrpSpPr>
          <p:cNvPr id="22" name="组合 21">
            <a:extLst>
              <a:ext uri="{FF2B5EF4-FFF2-40B4-BE49-F238E27FC236}">
                <a16:creationId xmlns:a16="http://schemas.microsoft.com/office/drawing/2014/main" id="{3C14C7EB-7BA3-489C-A578-678641E0170D}"/>
              </a:ext>
            </a:extLst>
          </p:cNvPr>
          <p:cNvGrpSpPr/>
          <p:nvPr/>
        </p:nvGrpSpPr>
        <p:grpSpPr>
          <a:xfrm>
            <a:off x="2589417" y="1323510"/>
            <a:ext cx="6992531" cy="2058263"/>
            <a:chOff x="2589417" y="1323510"/>
            <a:chExt cx="6992531" cy="2058263"/>
          </a:xfrm>
        </p:grpSpPr>
        <p:sp>
          <p:nvSpPr>
            <p:cNvPr id="6" name="TextBox 6"/>
            <p:cNvSpPr txBox="1">
              <a:spLocks noChangeArrowheads="1"/>
            </p:cNvSpPr>
            <p:nvPr/>
          </p:nvSpPr>
          <p:spPr bwMode="auto">
            <a:xfrm>
              <a:off x="4415230" y="1323510"/>
              <a:ext cx="3280065" cy="307777"/>
            </a:xfrm>
            <a:prstGeom prst="rect">
              <a:avLst/>
            </a:prstGeom>
            <a:noFill/>
            <a:ln w="9525">
              <a:noFill/>
              <a:miter lim="800000"/>
              <a:headEnd/>
              <a:tailEnd/>
            </a:ln>
          </p:spPr>
          <p:txBody>
            <a:bodyPr wrap="square">
              <a:noAutofit/>
            </a:bodyPr>
            <a:lstStyle/>
            <a:p>
              <a:pPr fontAlgn="ctr">
                <a:defRPr/>
              </a:pPr>
              <a:r>
                <a:rPr lang="en-US" sz="1400" b="1" u="none" dirty="0">
                  <a:latin typeface="Huawei Sans" panose="020C0503030203020204" pitchFamily="34" charset="0"/>
                </a:rPr>
                <a:t>Control connection in passive mode</a:t>
              </a:r>
            </a:p>
          </p:txBody>
        </p:sp>
        <p:grpSp>
          <p:nvGrpSpPr>
            <p:cNvPr id="8" name="组合 10"/>
            <p:cNvGrpSpPr>
              <a:grpSpLocks/>
            </p:cNvGrpSpPr>
            <p:nvPr/>
          </p:nvGrpSpPr>
          <p:grpSpPr bwMode="auto">
            <a:xfrm>
              <a:off x="2589417" y="1387169"/>
              <a:ext cx="1484563" cy="1994604"/>
              <a:chOff x="755576" y="3284412"/>
              <a:chExt cx="1115788" cy="2016796"/>
            </a:xfrm>
          </p:grpSpPr>
          <p:sp>
            <p:nvSpPr>
              <p:cNvPr id="23" name="矩形 23"/>
              <p:cNvSpPr>
                <a:spLocks noChangeArrowheads="1"/>
              </p:cNvSpPr>
              <p:nvPr/>
            </p:nvSpPr>
            <p:spPr bwMode="auto">
              <a:xfrm>
                <a:off x="755576" y="3429000"/>
                <a:ext cx="936104" cy="1296144"/>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24" name="矩形 23"/>
              <p:cNvSpPr/>
              <p:nvPr/>
            </p:nvSpPr>
            <p:spPr bwMode="auto">
              <a:xfrm>
                <a:off x="755576" y="3284412"/>
                <a:ext cx="1115788" cy="2016796"/>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fontAlgn="ctr">
                  <a:buClr>
                    <a:srgbClr val="CC9900"/>
                  </a:buClr>
                  <a:defRPr/>
                </a:pPr>
                <a:r>
                  <a:rPr lang="en-US" sz="1400" u="none" dirty="0">
                    <a:solidFill>
                      <a:schemeClr val="tx1"/>
                    </a:solidFill>
                    <a:latin typeface="Huawei Sans" panose="020C0503030203020204" pitchFamily="34" charset="0"/>
                  </a:rPr>
                  <a:t>192.168.10.50</a:t>
                </a:r>
                <a:endParaRPr lang="en-US" altLang="zh-CN" sz="1400" dirty="0">
                  <a:solidFill>
                    <a:schemeClr val="tx1"/>
                  </a:solidFill>
                  <a:latin typeface="Huawei Sans" panose="020C0503030203020204" pitchFamily="34" charset="0"/>
                </a:endParaRPr>
              </a:p>
            </p:txBody>
          </p:sp>
          <p:sp>
            <p:nvSpPr>
              <p:cNvPr id="26" name="TextBox 26"/>
              <p:cNvSpPr txBox="1">
                <a:spLocks noChangeArrowheads="1"/>
              </p:cNvSpPr>
              <p:nvPr/>
            </p:nvSpPr>
            <p:spPr bwMode="auto">
              <a:xfrm>
                <a:off x="883154" y="4724754"/>
                <a:ext cx="737583" cy="311201"/>
              </a:xfrm>
              <a:prstGeom prst="rect">
                <a:avLst/>
              </a:prstGeom>
              <a:noFill/>
              <a:ln w="9525">
                <a:noFill/>
                <a:miter lim="800000"/>
                <a:headEnd/>
                <a:tailEnd/>
              </a:ln>
            </p:spPr>
            <p:txBody>
              <a:bodyPr wrap="square">
                <a:noAutofit/>
              </a:bodyPr>
              <a:lstStyle/>
              <a:p>
                <a:pPr algn="ctr" fontAlgn="ctr">
                  <a:defRPr/>
                </a:pPr>
                <a:r>
                  <a:rPr lang="en-US" sz="1400" u="none" dirty="0">
                    <a:latin typeface="Huawei Sans" panose="020C0503030203020204" pitchFamily="34" charset="0"/>
                  </a:rPr>
                  <a:t>FTP client</a:t>
                </a:r>
              </a:p>
            </p:txBody>
          </p:sp>
        </p:grpSp>
        <p:sp>
          <p:nvSpPr>
            <p:cNvPr id="19" name="矩形 19"/>
            <p:cNvSpPr>
              <a:spLocks noChangeArrowheads="1"/>
            </p:cNvSpPr>
            <p:nvPr/>
          </p:nvSpPr>
          <p:spPr bwMode="auto">
            <a:xfrm>
              <a:off x="8050422" y="1458950"/>
              <a:ext cx="1245492" cy="1281882"/>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20" name="矩形 19"/>
            <p:cNvSpPr/>
            <p:nvPr/>
          </p:nvSpPr>
          <p:spPr bwMode="auto">
            <a:xfrm>
              <a:off x="7981329" y="1387169"/>
              <a:ext cx="1600619" cy="1994604"/>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fontAlgn="ctr">
                <a:buClr>
                  <a:srgbClr val="CC9900"/>
                </a:buClr>
                <a:defRPr/>
              </a:pPr>
              <a:r>
                <a:rPr lang="en-US" sz="1400" u="none" dirty="0">
                  <a:solidFill>
                    <a:schemeClr val="tx1"/>
                  </a:solidFill>
                  <a:latin typeface="Huawei Sans" panose="020C0503030203020204" pitchFamily="34" charset="0"/>
                </a:rPr>
                <a:t>192.168.10.200</a:t>
              </a:r>
              <a:endParaRPr lang="en-US" altLang="zh-CN" sz="1400" dirty="0">
                <a:solidFill>
                  <a:schemeClr val="tx1"/>
                </a:solidFill>
                <a:latin typeface="Huawei Sans" panose="020C0503030203020204" pitchFamily="34" charset="0"/>
              </a:endParaRPr>
            </a:p>
          </p:txBody>
        </p:sp>
        <p:sp>
          <p:nvSpPr>
            <p:cNvPr id="21" name="TextBox 21"/>
            <p:cNvSpPr txBox="1">
              <a:spLocks noChangeArrowheads="1"/>
            </p:cNvSpPr>
            <p:nvPr/>
          </p:nvSpPr>
          <p:spPr bwMode="auto">
            <a:xfrm>
              <a:off x="8145337" y="2740986"/>
              <a:ext cx="1026243" cy="307777"/>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FTP server</a:t>
              </a:r>
            </a:p>
          </p:txBody>
        </p:sp>
        <p:cxnSp>
          <p:nvCxnSpPr>
            <p:cNvPr id="10" name="直接箭头连接符 9"/>
            <p:cNvCxnSpPr/>
            <p:nvPr/>
          </p:nvCxnSpPr>
          <p:spPr bwMode="auto">
            <a:xfrm>
              <a:off x="4123104" y="1814360"/>
              <a:ext cx="3447628" cy="320393"/>
            </a:xfrm>
            <a:prstGeom prst="straightConnector1">
              <a:avLst/>
            </a:prstGeom>
            <a:ln>
              <a:solidFill>
                <a:schemeClr val="tx1"/>
              </a:solidFill>
              <a:tailEnd type="arrow"/>
            </a:ln>
            <a:extLst/>
          </p:spPr>
          <p:style>
            <a:lnRef idx="1">
              <a:schemeClr val="accent4"/>
            </a:lnRef>
            <a:fillRef idx="0">
              <a:schemeClr val="accent4"/>
            </a:fillRef>
            <a:effectRef idx="0">
              <a:schemeClr val="accent4"/>
            </a:effectRef>
            <a:fontRef idx="minor">
              <a:schemeClr val="tx1"/>
            </a:fontRef>
          </p:style>
        </p:cxnSp>
        <p:sp>
          <p:nvSpPr>
            <p:cNvPr id="11" name="TextBox 11"/>
            <p:cNvSpPr txBox="1">
              <a:spLocks noChangeArrowheads="1"/>
            </p:cNvSpPr>
            <p:nvPr/>
          </p:nvSpPr>
          <p:spPr bwMode="auto">
            <a:xfrm>
              <a:off x="5654779" y="1681548"/>
              <a:ext cx="519694" cy="307777"/>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SYN</a:t>
              </a:r>
            </a:p>
          </p:txBody>
        </p:sp>
        <p:cxnSp>
          <p:nvCxnSpPr>
            <p:cNvPr id="12" name="直接箭头连接符 12"/>
            <p:cNvCxnSpPr>
              <a:cxnSpLocks noChangeShapeType="1"/>
            </p:cNvCxnSpPr>
            <p:nvPr/>
          </p:nvCxnSpPr>
          <p:spPr bwMode="auto">
            <a:xfrm flipH="1">
              <a:off x="4122332" y="2384409"/>
              <a:ext cx="3353072" cy="344"/>
            </a:xfrm>
            <a:prstGeom prst="straightConnector1">
              <a:avLst/>
            </a:prstGeom>
            <a:noFill/>
            <a:ln w="9525">
              <a:solidFill>
                <a:schemeClr val="tx1"/>
              </a:solidFill>
              <a:round/>
              <a:headEnd/>
              <a:tailEnd type="arrow" w="med" len="med"/>
            </a:ln>
          </p:spPr>
        </p:cxnSp>
        <p:sp>
          <p:nvSpPr>
            <p:cNvPr id="13" name="TextBox 13"/>
            <p:cNvSpPr txBox="1">
              <a:spLocks noChangeArrowheads="1"/>
            </p:cNvSpPr>
            <p:nvPr/>
          </p:nvSpPr>
          <p:spPr bwMode="auto">
            <a:xfrm>
              <a:off x="5559437" y="2124415"/>
              <a:ext cx="1072730" cy="307777"/>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 + SYN</a:t>
              </a:r>
              <a:endParaRPr lang="en-US" altLang="zh-CN" sz="1400" dirty="0">
                <a:latin typeface="Huawei Sans" panose="020C0503030203020204" pitchFamily="34" charset="0"/>
                <a:ea typeface="华文细黑" pitchFamily="2" charset="-122"/>
              </a:endParaRPr>
            </a:p>
          </p:txBody>
        </p:sp>
        <p:cxnSp>
          <p:nvCxnSpPr>
            <p:cNvPr id="14" name="直接箭头连接符 13"/>
            <p:cNvCxnSpPr/>
            <p:nvPr/>
          </p:nvCxnSpPr>
          <p:spPr bwMode="auto">
            <a:xfrm>
              <a:off x="4218168" y="2598067"/>
              <a:ext cx="3352563" cy="72245"/>
            </a:xfrm>
            <a:prstGeom prst="straightConnector1">
              <a:avLst/>
            </a:prstGeom>
            <a:ln>
              <a:solidFill>
                <a:schemeClr val="tx1"/>
              </a:solidFill>
              <a:tailEnd type="arrow"/>
            </a:ln>
            <a:extLst/>
          </p:spPr>
          <p:style>
            <a:lnRef idx="1">
              <a:schemeClr val="accent4"/>
            </a:lnRef>
            <a:fillRef idx="0">
              <a:schemeClr val="accent4"/>
            </a:fillRef>
            <a:effectRef idx="0">
              <a:schemeClr val="accent4"/>
            </a:effectRef>
            <a:fontRef idx="minor">
              <a:schemeClr val="tx1"/>
            </a:fontRef>
          </p:style>
        </p:cxnSp>
        <p:sp>
          <p:nvSpPr>
            <p:cNvPr id="15" name="TextBox 15"/>
            <p:cNvSpPr txBox="1">
              <a:spLocks noChangeArrowheads="1"/>
            </p:cNvSpPr>
            <p:nvPr/>
          </p:nvSpPr>
          <p:spPr bwMode="auto">
            <a:xfrm>
              <a:off x="5846859" y="2389937"/>
              <a:ext cx="521296" cy="307777"/>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a:t>
              </a:r>
            </a:p>
          </p:txBody>
        </p:sp>
        <p:cxnSp>
          <p:nvCxnSpPr>
            <p:cNvPr id="16" name="直接箭头连接符 15"/>
            <p:cNvCxnSpPr/>
            <p:nvPr/>
          </p:nvCxnSpPr>
          <p:spPr bwMode="auto">
            <a:xfrm>
              <a:off x="4410407" y="3097503"/>
              <a:ext cx="3447628" cy="0"/>
            </a:xfrm>
            <a:prstGeom prst="straightConnector1">
              <a:avLst/>
            </a:prstGeom>
            <a:ln w="38100">
              <a:solidFill>
                <a:schemeClr val="accent1">
                  <a:lumMod val="60000"/>
                  <a:lumOff val="40000"/>
                </a:schemeClr>
              </a:solidFill>
              <a:headEnd type="triangle" w="med" len="med"/>
              <a:tailEnd type="triangle" w="med" len="med"/>
            </a:ln>
            <a:extLst/>
          </p:spPr>
          <p:style>
            <a:lnRef idx="1">
              <a:schemeClr val="accent4"/>
            </a:lnRef>
            <a:fillRef idx="0">
              <a:schemeClr val="accent4"/>
            </a:fillRef>
            <a:effectRef idx="0">
              <a:schemeClr val="accent4"/>
            </a:effectRef>
            <a:fontRef idx="minor">
              <a:schemeClr val="tx1"/>
            </a:fontRef>
          </p:style>
        </p:cxnSp>
        <p:sp>
          <p:nvSpPr>
            <p:cNvPr id="17" name="TextBox 17"/>
            <p:cNvSpPr txBox="1">
              <a:spLocks noChangeArrowheads="1"/>
            </p:cNvSpPr>
            <p:nvPr/>
          </p:nvSpPr>
          <p:spPr bwMode="auto">
            <a:xfrm>
              <a:off x="5505741" y="2772144"/>
              <a:ext cx="1736373" cy="307777"/>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Control connection</a:t>
              </a:r>
            </a:p>
          </p:txBody>
        </p:sp>
        <p:sp>
          <p:nvSpPr>
            <p:cNvPr id="18" name="TextBox 18"/>
            <p:cNvSpPr txBox="1">
              <a:spLocks noChangeArrowheads="1"/>
            </p:cNvSpPr>
            <p:nvPr/>
          </p:nvSpPr>
          <p:spPr bwMode="auto">
            <a:xfrm>
              <a:off x="7571386" y="2171106"/>
              <a:ext cx="386644" cy="307777"/>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21</a:t>
              </a:r>
              <a:endParaRPr lang="en-US" altLang="zh-CN" sz="1400" dirty="0">
                <a:latin typeface="Huawei Sans" panose="020C0503030203020204" pitchFamily="34" charset="0"/>
                <a:ea typeface="华文细黑" pitchFamily="2" charset="-122"/>
              </a:endParaRPr>
            </a:p>
          </p:txBody>
        </p:sp>
        <p:pic>
          <p:nvPicPr>
            <p:cNvPr id="49" name="Picture 1308" descr="图片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5442" y="1855412"/>
              <a:ext cx="11890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877" descr="图片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650" y="1770582"/>
              <a:ext cx="1000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a:extLst>
              <a:ext uri="{FF2B5EF4-FFF2-40B4-BE49-F238E27FC236}">
                <a16:creationId xmlns:a16="http://schemas.microsoft.com/office/drawing/2014/main" id="{D0B33EDA-D210-474C-9FAC-34EE8FC30AFF}"/>
              </a:ext>
            </a:extLst>
          </p:cNvPr>
          <p:cNvGrpSpPr/>
          <p:nvPr/>
        </p:nvGrpSpPr>
        <p:grpSpPr>
          <a:xfrm>
            <a:off x="2589417" y="3872076"/>
            <a:ext cx="6961485" cy="2136438"/>
            <a:chOff x="2589417" y="3872076"/>
            <a:chExt cx="6961485" cy="2136438"/>
          </a:xfrm>
        </p:grpSpPr>
        <p:sp>
          <p:nvSpPr>
            <p:cNvPr id="28" name="TextBox 6"/>
            <p:cNvSpPr txBox="1">
              <a:spLocks noChangeArrowheads="1"/>
            </p:cNvSpPr>
            <p:nvPr/>
          </p:nvSpPr>
          <p:spPr bwMode="auto">
            <a:xfrm>
              <a:off x="4452407" y="3872076"/>
              <a:ext cx="3280065" cy="307777"/>
            </a:xfrm>
            <a:prstGeom prst="rect">
              <a:avLst/>
            </a:prstGeom>
            <a:noFill/>
            <a:ln w="9525">
              <a:noFill/>
              <a:miter lim="800000"/>
              <a:headEnd/>
              <a:tailEnd/>
            </a:ln>
          </p:spPr>
          <p:txBody>
            <a:bodyPr wrap="square">
              <a:noAutofit/>
            </a:bodyPr>
            <a:lstStyle/>
            <a:p>
              <a:pPr fontAlgn="ctr">
                <a:defRPr/>
              </a:pPr>
              <a:r>
                <a:rPr lang="en-US" sz="1400" b="1" u="none" dirty="0">
                  <a:latin typeface="Huawei Sans" panose="020C0503030203020204" pitchFamily="34" charset="0"/>
                </a:rPr>
                <a:t>Control connection in passive mode</a:t>
              </a:r>
            </a:p>
          </p:txBody>
        </p:sp>
        <p:grpSp>
          <p:nvGrpSpPr>
            <p:cNvPr id="29" name="组合 7"/>
            <p:cNvGrpSpPr>
              <a:grpSpLocks/>
            </p:cNvGrpSpPr>
            <p:nvPr/>
          </p:nvGrpSpPr>
          <p:grpSpPr bwMode="auto">
            <a:xfrm>
              <a:off x="2589417" y="3992389"/>
              <a:ext cx="6961485" cy="2016125"/>
              <a:chOff x="1560250" y="2708372"/>
              <a:chExt cx="5344126" cy="2017516"/>
            </a:xfrm>
          </p:grpSpPr>
          <p:grpSp>
            <p:nvGrpSpPr>
              <p:cNvPr id="30" name="组合 10"/>
              <p:cNvGrpSpPr>
                <a:grpSpLocks/>
              </p:cNvGrpSpPr>
              <p:nvPr/>
            </p:nvGrpSpPr>
            <p:grpSpPr bwMode="auto">
              <a:xfrm>
                <a:off x="1560250" y="2708372"/>
                <a:ext cx="1139654" cy="2017516"/>
                <a:chOff x="624146" y="3284436"/>
                <a:chExt cx="1139654" cy="2017516"/>
              </a:xfrm>
            </p:grpSpPr>
            <p:sp>
              <p:nvSpPr>
                <p:cNvPr id="45" name="矩形 23"/>
                <p:cNvSpPr>
                  <a:spLocks noChangeArrowheads="1"/>
                </p:cNvSpPr>
                <p:nvPr/>
              </p:nvSpPr>
              <p:spPr bwMode="auto">
                <a:xfrm>
                  <a:off x="755576" y="3429000"/>
                  <a:ext cx="936104" cy="1296144"/>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46" name="矩形 45"/>
                <p:cNvSpPr/>
                <p:nvPr/>
              </p:nvSpPr>
              <p:spPr bwMode="auto">
                <a:xfrm>
                  <a:off x="624146" y="3284436"/>
                  <a:ext cx="1139654" cy="2017516"/>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algn="ctr" fontAlgn="ctr">
                    <a:buClr>
                      <a:srgbClr val="CC9900"/>
                    </a:buClr>
                    <a:defRPr/>
                  </a:pPr>
                  <a:r>
                    <a:rPr lang="en-US" sz="1400" u="none" dirty="0">
                      <a:solidFill>
                        <a:schemeClr val="tx1"/>
                      </a:solidFill>
                      <a:latin typeface="Huawei Sans" panose="020C0503030203020204" pitchFamily="34" charset="0"/>
                    </a:rPr>
                    <a:t>192.168.10.50</a:t>
                  </a:r>
                  <a:endParaRPr lang="en-US" altLang="zh-CN" sz="1400" dirty="0">
                    <a:solidFill>
                      <a:schemeClr val="tx1"/>
                    </a:solidFill>
                    <a:latin typeface="Huawei Sans" panose="020C0503030203020204" pitchFamily="34" charset="0"/>
                  </a:endParaRPr>
                </a:p>
              </p:txBody>
            </p:sp>
            <p:sp>
              <p:nvSpPr>
                <p:cNvPr id="48" name="TextBox 26"/>
                <p:cNvSpPr txBox="1">
                  <a:spLocks noChangeArrowheads="1"/>
                </p:cNvSpPr>
                <p:nvPr/>
              </p:nvSpPr>
              <p:spPr bwMode="auto">
                <a:xfrm>
                  <a:off x="827956" y="4752461"/>
                  <a:ext cx="761973" cy="307989"/>
                </a:xfrm>
                <a:prstGeom prst="rect">
                  <a:avLst/>
                </a:prstGeom>
                <a:noFill/>
                <a:ln w="9525">
                  <a:noFill/>
                  <a:miter lim="800000"/>
                  <a:headEnd/>
                  <a:tailEnd/>
                </a:ln>
              </p:spPr>
              <p:txBody>
                <a:bodyPr wrap="square">
                  <a:noAutofit/>
                </a:bodyPr>
                <a:lstStyle/>
                <a:p>
                  <a:pPr algn="ctr" fontAlgn="ctr">
                    <a:defRPr/>
                  </a:pPr>
                  <a:r>
                    <a:rPr lang="en-US" sz="1400" u="none" dirty="0">
                      <a:latin typeface="Huawei Sans" panose="020C0503030203020204" pitchFamily="34" charset="0"/>
                    </a:rPr>
                    <a:t>FTP client</a:t>
                  </a:r>
                </a:p>
              </p:txBody>
            </p:sp>
          </p:grpSp>
          <p:grpSp>
            <p:nvGrpSpPr>
              <p:cNvPr id="31" name="组合 17"/>
              <p:cNvGrpSpPr>
                <a:grpSpLocks/>
              </p:cNvGrpSpPr>
              <p:nvPr/>
            </p:nvGrpSpPr>
            <p:grpSpPr bwMode="auto">
              <a:xfrm>
                <a:off x="5699461" y="2708372"/>
                <a:ext cx="1204915" cy="2017516"/>
                <a:chOff x="6131509" y="3356444"/>
                <a:chExt cx="1204915" cy="2017516"/>
              </a:xfrm>
            </p:grpSpPr>
            <p:sp>
              <p:nvSpPr>
                <p:cNvPr id="41" name="矩形 19"/>
                <p:cNvSpPr>
                  <a:spLocks noChangeArrowheads="1"/>
                </p:cNvSpPr>
                <p:nvPr/>
              </p:nvSpPr>
              <p:spPr bwMode="auto">
                <a:xfrm>
                  <a:off x="6228184" y="3429000"/>
                  <a:ext cx="936104" cy="1296144"/>
                </a:xfrm>
                <a:prstGeom prst="rect">
                  <a:avLst/>
                </a:prstGeom>
                <a:noFill/>
                <a:ln w="9525">
                  <a:noFill/>
                  <a:miter lim="800000"/>
                  <a:headEnd/>
                  <a:tailEnd/>
                </a:ln>
              </p:spPr>
              <p:txBody>
                <a:bodyPr wrap="square">
                  <a:noAutofit/>
                </a:bodyPr>
                <a:lstStyle/>
                <a:p>
                  <a:pPr fontAlgn="ctr">
                    <a:buClr>
                      <a:srgbClr val="CC9900"/>
                    </a:buClr>
                    <a:buFont typeface="Wingdings" pitchFamily="2" charset="2"/>
                    <a:buChar char="n"/>
                  </a:pPr>
                  <a:endParaRPr lang="en-US" altLang="zh-CN" sz="1400" dirty="0">
                    <a:latin typeface="Huawei Sans" panose="020C0503030203020204" pitchFamily="34" charset="0"/>
                    <a:ea typeface="华文细黑" pitchFamily="2" charset="-122"/>
                  </a:endParaRPr>
                </a:p>
              </p:txBody>
            </p:sp>
            <p:sp>
              <p:nvSpPr>
                <p:cNvPr id="42" name="矩形 41"/>
                <p:cNvSpPr/>
                <p:nvPr/>
              </p:nvSpPr>
              <p:spPr bwMode="auto">
                <a:xfrm>
                  <a:off x="6131509" y="3356444"/>
                  <a:ext cx="1204915" cy="2017516"/>
                </a:xfrm>
                <a:prstGeom prst="rect">
                  <a:avLst/>
                </a:prstGeom>
                <a:ln/>
                <a:extLst/>
              </p:spPr>
              <p:style>
                <a:lnRef idx="2">
                  <a:schemeClr val="accent4"/>
                </a:lnRef>
                <a:fillRef idx="1">
                  <a:schemeClr val="lt1"/>
                </a:fillRef>
                <a:effectRef idx="0">
                  <a:schemeClr val="accent4"/>
                </a:effectRef>
                <a:fontRef idx="minor">
                  <a:schemeClr val="dk1"/>
                </a:fontRef>
              </p:style>
              <p:txBody>
                <a:bodyPr wrap="square">
                  <a:noAutofit/>
                </a:bodyPr>
                <a:lstStyle/>
                <a:p>
                  <a:pPr fontAlgn="ctr">
                    <a:buClr>
                      <a:srgbClr val="CC9900"/>
                    </a:buClr>
                    <a:defRPr/>
                  </a:pPr>
                  <a:r>
                    <a:rPr lang="en-US" sz="1400" u="none" dirty="0">
                      <a:solidFill>
                        <a:schemeClr val="tx1"/>
                      </a:solidFill>
                      <a:latin typeface="Huawei Sans" panose="020C0503030203020204" pitchFamily="34" charset="0"/>
                    </a:rPr>
                    <a:t>192.168.10.200</a:t>
                  </a:r>
                  <a:endParaRPr lang="en-US" altLang="zh-CN" sz="1400" dirty="0">
                    <a:solidFill>
                      <a:schemeClr val="tx1"/>
                    </a:solidFill>
                    <a:latin typeface="Huawei Sans" panose="020C0503030203020204" pitchFamily="34" charset="0"/>
                  </a:endParaRPr>
                </a:p>
              </p:txBody>
            </p:sp>
            <p:sp>
              <p:nvSpPr>
                <p:cNvPr id="43" name="TextBox 21"/>
                <p:cNvSpPr txBox="1">
                  <a:spLocks noChangeArrowheads="1"/>
                </p:cNvSpPr>
                <p:nvPr/>
              </p:nvSpPr>
              <p:spPr bwMode="auto">
                <a:xfrm>
                  <a:off x="6299521" y="4724225"/>
                  <a:ext cx="787817" cy="307989"/>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FTP server</a:t>
                  </a:r>
                </a:p>
              </p:txBody>
            </p:sp>
          </p:grpSp>
          <p:cxnSp>
            <p:nvCxnSpPr>
              <p:cNvPr id="32" name="直接箭头连接符 31"/>
              <p:cNvCxnSpPr/>
              <p:nvPr/>
            </p:nvCxnSpPr>
            <p:spPr bwMode="auto">
              <a:xfrm>
                <a:off x="2844389" y="3068984"/>
                <a:ext cx="2448317" cy="360611"/>
              </a:xfrm>
              <a:prstGeom prst="straightConnector1">
                <a:avLst/>
              </a:prstGeom>
              <a:ln>
                <a:solidFill>
                  <a:schemeClr val="tx1"/>
                </a:solidFill>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33" name="TextBox 11"/>
              <p:cNvSpPr txBox="1">
                <a:spLocks noChangeArrowheads="1"/>
              </p:cNvSpPr>
              <p:nvPr/>
            </p:nvSpPr>
            <p:spPr bwMode="auto">
              <a:xfrm>
                <a:off x="3923928" y="2982134"/>
                <a:ext cx="398954" cy="307989"/>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SYN</a:t>
                </a:r>
              </a:p>
            </p:txBody>
          </p:sp>
          <p:cxnSp>
            <p:nvCxnSpPr>
              <p:cNvPr id="34" name="直接箭头连接符 12"/>
              <p:cNvCxnSpPr>
                <a:cxnSpLocks noChangeShapeType="1"/>
              </p:cNvCxnSpPr>
              <p:nvPr/>
            </p:nvCxnSpPr>
            <p:spPr bwMode="auto">
              <a:xfrm flipH="1" flipV="1">
                <a:off x="2915817" y="3717032"/>
                <a:ext cx="2196195" cy="421"/>
              </a:xfrm>
              <a:prstGeom prst="straightConnector1">
                <a:avLst/>
              </a:prstGeom>
              <a:noFill/>
              <a:ln w="9525">
                <a:solidFill>
                  <a:schemeClr val="tx1"/>
                </a:solidFill>
                <a:round/>
                <a:headEnd/>
                <a:tailEnd type="arrow" w="med" len="med"/>
              </a:ln>
            </p:spPr>
          </p:cxnSp>
          <p:sp>
            <p:nvSpPr>
              <p:cNvPr id="35" name="TextBox 13"/>
              <p:cNvSpPr txBox="1">
                <a:spLocks noChangeArrowheads="1"/>
              </p:cNvSpPr>
              <p:nvPr/>
            </p:nvSpPr>
            <p:spPr bwMode="auto">
              <a:xfrm>
                <a:off x="3923928" y="3465413"/>
                <a:ext cx="737362" cy="307989"/>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ACK+SYN</a:t>
                </a:r>
                <a:endParaRPr lang="en-US" altLang="zh-CN" sz="1400" dirty="0">
                  <a:latin typeface="Huawei Sans" panose="020C0503030203020204" pitchFamily="34" charset="0"/>
                  <a:ea typeface="华文细黑" pitchFamily="2" charset="-122"/>
                </a:endParaRPr>
              </a:p>
            </p:txBody>
          </p:sp>
          <p:cxnSp>
            <p:nvCxnSpPr>
              <p:cNvPr id="36" name="直接箭头连接符 35"/>
              <p:cNvCxnSpPr/>
              <p:nvPr/>
            </p:nvCxnSpPr>
            <p:spPr bwMode="auto">
              <a:xfrm>
                <a:off x="2915839" y="4041204"/>
                <a:ext cx="2519765" cy="73075"/>
              </a:xfrm>
              <a:prstGeom prst="straightConnector1">
                <a:avLst/>
              </a:prstGeom>
              <a:ln>
                <a:solidFill>
                  <a:schemeClr val="tx1"/>
                </a:solidFill>
                <a:headEnd type="none" w="med" len="med"/>
                <a:tailEnd type="arrow" w="med" len="med"/>
              </a:ln>
              <a:extLst/>
            </p:spPr>
            <p:style>
              <a:lnRef idx="1">
                <a:schemeClr val="accent4"/>
              </a:lnRef>
              <a:fillRef idx="0">
                <a:schemeClr val="accent4"/>
              </a:fillRef>
              <a:effectRef idx="0">
                <a:schemeClr val="accent4"/>
              </a:effectRef>
              <a:fontRef idx="minor">
                <a:schemeClr val="tx1"/>
              </a:fontRef>
            </p:style>
          </p:cxnSp>
          <p:sp>
            <p:nvSpPr>
              <p:cNvPr id="37" name="TextBox 15"/>
              <p:cNvSpPr txBox="1">
                <a:spLocks noChangeArrowheads="1"/>
              </p:cNvSpPr>
              <p:nvPr/>
            </p:nvSpPr>
            <p:spPr bwMode="auto">
              <a:xfrm>
                <a:off x="4139952" y="3832453"/>
                <a:ext cx="400184" cy="307989"/>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ACK</a:t>
                </a:r>
              </a:p>
            </p:txBody>
          </p:sp>
          <p:cxnSp>
            <p:nvCxnSpPr>
              <p:cNvPr id="38" name="直接箭头连接符 37"/>
              <p:cNvCxnSpPr/>
              <p:nvPr/>
            </p:nvCxnSpPr>
            <p:spPr bwMode="auto">
              <a:xfrm>
                <a:off x="3060324" y="4438353"/>
                <a:ext cx="2591215" cy="0"/>
              </a:xfrm>
              <a:prstGeom prst="straightConnector1">
                <a:avLst/>
              </a:prstGeom>
              <a:ln w="38100">
                <a:solidFill>
                  <a:schemeClr val="accent1">
                    <a:lumMod val="60000"/>
                    <a:lumOff val="40000"/>
                  </a:schemeClr>
                </a:solidFill>
                <a:headEnd type="triangle" w="med" len="med"/>
                <a:tailEnd type="triangle" w="med" len="med"/>
              </a:ln>
              <a:extLst/>
            </p:spPr>
            <p:style>
              <a:lnRef idx="1">
                <a:schemeClr val="accent4"/>
              </a:lnRef>
              <a:fillRef idx="0">
                <a:schemeClr val="accent4"/>
              </a:fillRef>
              <a:effectRef idx="0">
                <a:schemeClr val="accent4"/>
              </a:effectRef>
              <a:fontRef idx="minor">
                <a:schemeClr val="tx1"/>
              </a:fontRef>
            </p:style>
          </p:cxnSp>
          <p:sp>
            <p:nvSpPr>
              <p:cNvPr id="39" name="TextBox 17"/>
              <p:cNvSpPr txBox="1">
                <a:spLocks noChangeArrowheads="1"/>
              </p:cNvSpPr>
              <p:nvPr/>
            </p:nvSpPr>
            <p:spPr bwMode="auto">
              <a:xfrm>
                <a:off x="3847538" y="4157395"/>
                <a:ext cx="1171757" cy="307989"/>
              </a:xfrm>
              <a:prstGeom prst="rect">
                <a:avLst/>
              </a:prstGeom>
              <a:noFill/>
              <a:ln w="9525">
                <a:noFill/>
                <a:miter lim="800000"/>
                <a:headEnd/>
                <a:tailEnd/>
              </a:ln>
            </p:spPr>
            <p:txBody>
              <a:bodyPr wrap="square">
                <a:noAutofit/>
              </a:bodyPr>
              <a:lstStyle/>
              <a:p>
                <a:pPr fontAlgn="ctr">
                  <a:defRPr/>
                </a:pPr>
                <a:r>
                  <a:rPr lang="en-US" sz="1400" u="none" dirty="0">
                    <a:latin typeface="Huawei Sans" panose="020C0503030203020204" pitchFamily="34" charset="0"/>
                  </a:rPr>
                  <a:t>Data connection</a:t>
                </a:r>
              </a:p>
            </p:txBody>
          </p:sp>
          <p:sp>
            <p:nvSpPr>
              <p:cNvPr id="40" name="TextBox 18"/>
              <p:cNvSpPr txBox="1">
                <a:spLocks noChangeArrowheads="1"/>
              </p:cNvSpPr>
              <p:nvPr/>
            </p:nvSpPr>
            <p:spPr bwMode="auto">
              <a:xfrm>
                <a:off x="5076057" y="3501008"/>
                <a:ext cx="529395" cy="307989"/>
              </a:xfrm>
              <a:prstGeom prst="rect">
                <a:avLst/>
              </a:prstGeom>
              <a:noFill/>
              <a:ln w="9525">
                <a:noFill/>
                <a:miter lim="800000"/>
                <a:headEnd/>
                <a:tailEnd/>
              </a:ln>
            </p:spPr>
            <p:txBody>
              <a:bodyPr wrap="square">
                <a:noAutofit/>
              </a:bodyPr>
              <a:lstStyle/>
              <a:p>
                <a:pPr fontAlgn="ctr"/>
                <a:r>
                  <a:rPr lang="en-US" sz="1400" u="none" dirty="0">
                    <a:latin typeface="Huawei Sans" panose="020C0503030203020204" pitchFamily="34" charset="0"/>
                  </a:rPr>
                  <a:t>30000</a:t>
                </a:r>
                <a:endParaRPr lang="en-US" altLang="zh-CN" sz="1400" dirty="0">
                  <a:latin typeface="Huawei Sans" panose="020C0503030203020204" pitchFamily="34" charset="0"/>
                  <a:ea typeface="华文细黑" pitchFamily="2" charset="-122"/>
                </a:endParaRPr>
              </a:p>
            </p:txBody>
          </p:sp>
        </p:grpSp>
        <p:pic>
          <p:nvPicPr>
            <p:cNvPr id="50" name="Picture 1308" descr="图片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676" y="4444386"/>
              <a:ext cx="11890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877" descr="图片3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963" y="4327278"/>
              <a:ext cx="1000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3234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NDMP Protocol</a:t>
            </a:r>
            <a:endParaRPr lang="en-US" altLang="zh-CN" dirty="0">
              <a:latin typeface="Huawei Sans" panose="020C0503030203020204" pitchFamily="34" charset="0"/>
              <a:sym typeface="+mn-lt"/>
            </a:endParaRPr>
          </a:p>
        </p:txBody>
      </p:sp>
      <p:sp>
        <p:nvSpPr>
          <p:cNvPr id="3" name="文本占位符 2"/>
          <p:cNvSpPr>
            <a:spLocks noGrp="1"/>
          </p:cNvSpPr>
          <p:nvPr>
            <p:ph type="body" sz="quarter" idx="10"/>
          </p:nvPr>
        </p:nvSpPr>
        <p:spPr>
          <a:xfrm>
            <a:off x="6113060" y="1128714"/>
            <a:ext cx="5636028" cy="3322091"/>
          </a:xfrm>
        </p:spPr>
        <p:txBody>
          <a:bodyPr wrap="square">
            <a:noAutofit/>
          </a:bodyPr>
          <a:lstStyle/>
          <a:p>
            <a:r>
              <a:rPr lang="en-US" sz="1800" u="none" dirty="0">
                <a:latin typeface="Huawei Sans" panose="020C0503030203020204" pitchFamily="34" charset="0"/>
              </a:rPr>
              <a:t>The NDMP protocol is designed for the data backup system of NAS devices. It enables NAS devices, without any backup client agent, to send data directly to the connected disk devices or the backup servers on the network for backup.</a:t>
            </a:r>
            <a:endParaRPr lang="en-US" altLang="zh-CN" sz="1800" dirty="0">
              <a:latin typeface="Huawei Sans" panose="020C0503030203020204" pitchFamily="34" charset="0"/>
              <a:sym typeface="+mn-lt"/>
            </a:endParaRPr>
          </a:p>
          <a:p>
            <a:r>
              <a:rPr lang="en-US" sz="1800" u="none" dirty="0">
                <a:latin typeface="Huawei Sans" panose="020C0503030203020204" pitchFamily="34" charset="0"/>
              </a:rPr>
              <a:t>There are two networking modes for NDMP:</a:t>
            </a:r>
            <a:endParaRPr lang="en-US" altLang="zh-CN" sz="1800" dirty="0">
              <a:latin typeface="Huawei Sans" panose="020C0503030203020204" pitchFamily="34" charset="0"/>
              <a:sym typeface="+mn-lt"/>
            </a:endParaRPr>
          </a:p>
          <a:p>
            <a:pPr lvl="1"/>
            <a:r>
              <a:rPr lang="en-US" sz="1600" u="none" dirty="0">
                <a:latin typeface="Huawei Sans" panose="020C0503030203020204" pitchFamily="34" charset="0"/>
              </a:rPr>
              <a:t>2-way</a:t>
            </a:r>
          </a:p>
          <a:p>
            <a:pPr lvl="1"/>
            <a:r>
              <a:rPr lang="en-US" sz="1600" u="none" dirty="0">
                <a:latin typeface="Huawei Sans" panose="020C0503030203020204" pitchFamily="34" charset="0"/>
              </a:rPr>
              <a:t>3-way</a:t>
            </a:r>
            <a:endParaRPr lang="en-US" altLang="zh-CN" sz="1800" dirty="0">
              <a:latin typeface="Huawei Sans" panose="020C0503030203020204" pitchFamily="34" charset="0"/>
              <a:sym typeface="+mn-lt"/>
            </a:endParaRPr>
          </a:p>
        </p:txBody>
      </p:sp>
      <p:sp>
        <p:nvSpPr>
          <p:cNvPr id="5" name="文本框 4"/>
          <p:cNvSpPr txBox="1"/>
          <p:nvPr/>
        </p:nvSpPr>
        <p:spPr>
          <a:xfrm>
            <a:off x="386422" y="1783255"/>
            <a:ext cx="1324114" cy="572777"/>
          </a:xfrm>
          <a:prstGeom prst="rect">
            <a:avLst/>
          </a:prstGeom>
          <a:noFill/>
        </p:spPr>
        <p:txBody>
          <a:bodyPr wrap="square" rtlCol="0">
            <a:noAutofit/>
          </a:bodyPr>
          <a:lstStyle/>
          <a:p>
            <a:pPr fontAlgn="ctr"/>
            <a:r>
              <a:rPr lang="en-US" sz="1600" b="1" u="none" dirty="0">
                <a:solidFill>
                  <a:srgbClr val="0070C0"/>
                </a:solidFill>
                <a:latin typeface="Huawei Sans" panose="020C0503030203020204" pitchFamily="34" charset="0"/>
              </a:rPr>
              <a:t>2-way networking</a:t>
            </a:r>
            <a:endParaRPr lang="en-US" altLang="zh-CN" sz="1600" b="1" dirty="0">
              <a:solidFill>
                <a:srgbClr val="0070C0"/>
              </a:solidFill>
              <a:latin typeface="Huawei Sans" panose="020C0503030203020204" pitchFamily="34" charset="0"/>
              <a:cs typeface="+mn-ea"/>
              <a:sym typeface="+mn-lt"/>
            </a:endParaRPr>
          </a:p>
        </p:txBody>
      </p:sp>
      <p:grpSp>
        <p:nvGrpSpPr>
          <p:cNvPr id="105" name="组合 104"/>
          <p:cNvGrpSpPr/>
          <p:nvPr/>
        </p:nvGrpSpPr>
        <p:grpSpPr>
          <a:xfrm>
            <a:off x="1806870" y="2071364"/>
            <a:ext cx="551206" cy="647016"/>
            <a:chOff x="8071418" y="2199481"/>
            <a:chExt cx="391545" cy="458788"/>
          </a:xfrm>
          <a:solidFill>
            <a:srgbClr val="15B0E8"/>
          </a:solidFill>
        </p:grpSpPr>
        <p:sp>
          <p:nvSpPr>
            <p:cNvPr id="189" name="Freeform 219"/>
            <p:cNvSpPr>
              <a:spLocks noEditPoints="1"/>
            </p:cNvSpPr>
            <p:nvPr/>
          </p:nvSpPr>
          <p:spPr bwMode="auto">
            <a:xfrm>
              <a:off x="8071418" y="2199481"/>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90"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91"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92"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grpSp>
      <p:sp>
        <p:nvSpPr>
          <p:cNvPr id="176" name="Freeform 988"/>
          <p:cNvSpPr>
            <a:spLocks/>
          </p:cNvSpPr>
          <p:nvPr/>
        </p:nvSpPr>
        <p:spPr bwMode="auto">
          <a:xfrm>
            <a:off x="2740794" y="1314735"/>
            <a:ext cx="358587" cy="659499"/>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7" name="Freeform 989"/>
          <p:cNvSpPr>
            <a:spLocks noEditPoints="1"/>
          </p:cNvSpPr>
          <p:nvPr/>
        </p:nvSpPr>
        <p:spPr bwMode="auto">
          <a:xfrm>
            <a:off x="2843605" y="1382439"/>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8" name="Freeform 990"/>
          <p:cNvSpPr>
            <a:spLocks/>
          </p:cNvSpPr>
          <p:nvPr/>
        </p:nvSpPr>
        <p:spPr bwMode="auto">
          <a:xfrm>
            <a:off x="2838589" y="1816254"/>
            <a:ext cx="162995" cy="30091"/>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9" name="Freeform 991"/>
          <p:cNvSpPr>
            <a:spLocks noEditPoints="1"/>
          </p:cNvSpPr>
          <p:nvPr/>
        </p:nvSpPr>
        <p:spPr bwMode="auto">
          <a:xfrm>
            <a:off x="2843605" y="1530388"/>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0" name="Freeform 992"/>
          <p:cNvSpPr>
            <a:spLocks noEditPoints="1"/>
          </p:cNvSpPr>
          <p:nvPr/>
        </p:nvSpPr>
        <p:spPr bwMode="auto">
          <a:xfrm>
            <a:off x="2843605" y="1668305"/>
            <a:ext cx="152964" cy="90273"/>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1" name="Freeform 993"/>
          <p:cNvSpPr>
            <a:spLocks/>
          </p:cNvSpPr>
          <p:nvPr/>
        </p:nvSpPr>
        <p:spPr bwMode="auto">
          <a:xfrm>
            <a:off x="2758346" y="1500297"/>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2" name="Freeform 994"/>
          <p:cNvSpPr>
            <a:spLocks/>
          </p:cNvSpPr>
          <p:nvPr/>
        </p:nvSpPr>
        <p:spPr bwMode="auto">
          <a:xfrm>
            <a:off x="2758346" y="1640723"/>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3" name="Freeform 995"/>
          <p:cNvSpPr>
            <a:spLocks/>
          </p:cNvSpPr>
          <p:nvPr/>
        </p:nvSpPr>
        <p:spPr bwMode="auto">
          <a:xfrm>
            <a:off x="2758346" y="1786163"/>
            <a:ext cx="323481" cy="501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4" name="Freeform 996"/>
          <p:cNvSpPr>
            <a:spLocks/>
          </p:cNvSpPr>
          <p:nvPr/>
        </p:nvSpPr>
        <p:spPr bwMode="auto">
          <a:xfrm>
            <a:off x="2906295" y="1435100"/>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5" name="Freeform 997"/>
          <p:cNvSpPr>
            <a:spLocks/>
          </p:cNvSpPr>
          <p:nvPr/>
        </p:nvSpPr>
        <p:spPr bwMode="auto">
          <a:xfrm>
            <a:off x="2906295" y="1583047"/>
            <a:ext cx="27584" cy="501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6" name="Freeform 998"/>
          <p:cNvSpPr>
            <a:spLocks/>
          </p:cNvSpPr>
          <p:nvPr/>
        </p:nvSpPr>
        <p:spPr bwMode="auto">
          <a:xfrm>
            <a:off x="2906295" y="1720966"/>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7" name="Freeform 999"/>
          <p:cNvSpPr>
            <a:spLocks/>
          </p:cNvSpPr>
          <p:nvPr/>
        </p:nvSpPr>
        <p:spPr bwMode="auto">
          <a:xfrm>
            <a:off x="2873696" y="1921573"/>
            <a:ext cx="67706" cy="70213"/>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88" name="Freeform 1000"/>
          <p:cNvSpPr>
            <a:spLocks/>
          </p:cNvSpPr>
          <p:nvPr/>
        </p:nvSpPr>
        <p:spPr bwMode="auto">
          <a:xfrm>
            <a:off x="2979015" y="1921573"/>
            <a:ext cx="67706" cy="7021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cxnSp>
        <p:nvCxnSpPr>
          <p:cNvPr id="107" name="直接连接符 106"/>
          <p:cNvCxnSpPr/>
          <p:nvPr/>
        </p:nvCxnSpPr>
        <p:spPr>
          <a:xfrm>
            <a:off x="1526214" y="1148209"/>
            <a:ext cx="43128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2458882" y="1969073"/>
            <a:ext cx="948696" cy="356352"/>
          </a:xfrm>
          <a:prstGeom prst="rect">
            <a:avLst/>
          </a:prstGeom>
          <a:noFill/>
        </p:spPr>
        <p:txBody>
          <a:bodyPr wrap="square" rtlCol="0" anchor="ctr">
            <a:noAutofit/>
          </a:bodyPr>
          <a:lstStyle/>
          <a:p>
            <a:pPr algn="ctr" fontAlgn="ctr"/>
            <a:r>
              <a:rPr lang="en-US" sz="1200" u="none" dirty="0">
                <a:latin typeface="Huawei Sans" panose="020C0503030203020204" pitchFamily="34" charset="0"/>
              </a:rPr>
              <a:t>Production system A</a:t>
            </a:r>
            <a:endParaRPr lang="en-US" altLang="zh-CN" sz="1200" dirty="0">
              <a:latin typeface="Huawei Sans" panose="020C0503030203020204" pitchFamily="34" charset="0"/>
              <a:cs typeface="+mn-ea"/>
              <a:sym typeface="+mn-lt"/>
            </a:endParaRPr>
          </a:p>
        </p:txBody>
      </p:sp>
      <p:sp>
        <p:nvSpPr>
          <p:cNvPr id="163" name="Freeform 988"/>
          <p:cNvSpPr>
            <a:spLocks/>
          </p:cNvSpPr>
          <p:nvPr/>
        </p:nvSpPr>
        <p:spPr bwMode="auto">
          <a:xfrm>
            <a:off x="3815000" y="1314735"/>
            <a:ext cx="358587" cy="659499"/>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4" name="Freeform 989"/>
          <p:cNvSpPr>
            <a:spLocks noEditPoints="1"/>
          </p:cNvSpPr>
          <p:nvPr/>
        </p:nvSpPr>
        <p:spPr bwMode="auto">
          <a:xfrm>
            <a:off x="3917811" y="1382439"/>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5" name="Freeform 990"/>
          <p:cNvSpPr>
            <a:spLocks/>
          </p:cNvSpPr>
          <p:nvPr/>
        </p:nvSpPr>
        <p:spPr bwMode="auto">
          <a:xfrm>
            <a:off x="3912795" y="1816254"/>
            <a:ext cx="162995" cy="30091"/>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6" name="Freeform 991"/>
          <p:cNvSpPr>
            <a:spLocks noEditPoints="1"/>
          </p:cNvSpPr>
          <p:nvPr/>
        </p:nvSpPr>
        <p:spPr bwMode="auto">
          <a:xfrm>
            <a:off x="3917811" y="1530388"/>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7" name="Freeform 992"/>
          <p:cNvSpPr>
            <a:spLocks noEditPoints="1"/>
          </p:cNvSpPr>
          <p:nvPr/>
        </p:nvSpPr>
        <p:spPr bwMode="auto">
          <a:xfrm>
            <a:off x="3917811" y="1668305"/>
            <a:ext cx="152964" cy="90273"/>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8" name="Freeform 993"/>
          <p:cNvSpPr>
            <a:spLocks/>
          </p:cNvSpPr>
          <p:nvPr/>
        </p:nvSpPr>
        <p:spPr bwMode="auto">
          <a:xfrm>
            <a:off x="3832552" y="1500297"/>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9" name="Freeform 994"/>
          <p:cNvSpPr>
            <a:spLocks/>
          </p:cNvSpPr>
          <p:nvPr/>
        </p:nvSpPr>
        <p:spPr bwMode="auto">
          <a:xfrm>
            <a:off x="3832552" y="1640723"/>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0" name="Freeform 995"/>
          <p:cNvSpPr>
            <a:spLocks/>
          </p:cNvSpPr>
          <p:nvPr/>
        </p:nvSpPr>
        <p:spPr bwMode="auto">
          <a:xfrm>
            <a:off x="3832552" y="1786163"/>
            <a:ext cx="323481" cy="501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1" name="Freeform 996"/>
          <p:cNvSpPr>
            <a:spLocks/>
          </p:cNvSpPr>
          <p:nvPr/>
        </p:nvSpPr>
        <p:spPr bwMode="auto">
          <a:xfrm>
            <a:off x="3980501" y="1435100"/>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2" name="Freeform 997"/>
          <p:cNvSpPr>
            <a:spLocks/>
          </p:cNvSpPr>
          <p:nvPr/>
        </p:nvSpPr>
        <p:spPr bwMode="auto">
          <a:xfrm>
            <a:off x="3980501" y="1583047"/>
            <a:ext cx="27584" cy="501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3" name="Freeform 998"/>
          <p:cNvSpPr>
            <a:spLocks/>
          </p:cNvSpPr>
          <p:nvPr/>
        </p:nvSpPr>
        <p:spPr bwMode="auto">
          <a:xfrm>
            <a:off x="3980501" y="1720966"/>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4" name="Freeform 999"/>
          <p:cNvSpPr>
            <a:spLocks/>
          </p:cNvSpPr>
          <p:nvPr/>
        </p:nvSpPr>
        <p:spPr bwMode="auto">
          <a:xfrm>
            <a:off x="3947902" y="1921573"/>
            <a:ext cx="67706" cy="70213"/>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75" name="Freeform 1000"/>
          <p:cNvSpPr>
            <a:spLocks/>
          </p:cNvSpPr>
          <p:nvPr/>
        </p:nvSpPr>
        <p:spPr bwMode="auto">
          <a:xfrm>
            <a:off x="4053221" y="1921573"/>
            <a:ext cx="67706" cy="7021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10" name="文本框 109"/>
          <p:cNvSpPr txBox="1"/>
          <p:nvPr/>
        </p:nvSpPr>
        <p:spPr>
          <a:xfrm>
            <a:off x="3517102" y="1985515"/>
            <a:ext cx="1058166" cy="379084"/>
          </a:xfrm>
          <a:prstGeom prst="rect">
            <a:avLst/>
          </a:prstGeom>
          <a:noFill/>
        </p:spPr>
        <p:txBody>
          <a:bodyPr wrap="square" rtlCol="0" anchor="ctr">
            <a:noAutofit/>
          </a:bodyPr>
          <a:lstStyle/>
          <a:p>
            <a:pPr algn="ctr" fontAlgn="ctr"/>
            <a:r>
              <a:rPr lang="en-US" sz="1200" u="none" dirty="0">
                <a:latin typeface="Huawei Sans" panose="020C0503030203020204" pitchFamily="34" charset="0"/>
              </a:rPr>
              <a:t>Production system N</a:t>
            </a:r>
            <a:endParaRPr lang="en-US" altLang="zh-CN" sz="1200" dirty="0">
              <a:latin typeface="Huawei Sans" panose="020C0503030203020204" pitchFamily="34" charset="0"/>
              <a:cs typeface="+mn-ea"/>
              <a:sym typeface="+mn-lt"/>
            </a:endParaRPr>
          </a:p>
        </p:txBody>
      </p:sp>
      <p:sp>
        <p:nvSpPr>
          <p:cNvPr id="150" name="Freeform 988"/>
          <p:cNvSpPr>
            <a:spLocks/>
          </p:cNvSpPr>
          <p:nvPr/>
        </p:nvSpPr>
        <p:spPr bwMode="auto">
          <a:xfrm>
            <a:off x="5008412" y="1319619"/>
            <a:ext cx="358587" cy="659499"/>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1" name="Freeform 989"/>
          <p:cNvSpPr>
            <a:spLocks noEditPoints="1"/>
          </p:cNvSpPr>
          <p:nvPr/>
        </p:nvSpPr>
        <p:spPr bwMode="auto">
          <a:xfrm>
            <a:off x="5111223" y="1387323"/>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2" name="Freeform 990"/>
          <p:cNvSpPr>
            <a:spLocks/>
          </p:cNvSpPr>
          <p:nvPr/>
        </p:nvSpPr>
        <p:spPr bwMode="auto">
          <a:xfrm>
            <a:off x="5106207" y="1821138"/>
            <a:ext cx="162995" cy="30091"/>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3" name="Freeform 991"/>
          <p:cNvSpPr>
            <a:spLocks noEditPoints="1"/>
          </p:cNvSpPr>
          <p:nvPr/>
        </p:nvSpPr>
        <p:spPr bwMode="auto">
          <a:xfrm>
            <a:off x="5111223" y="1535272"/>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4" name="Freeform 992"/>
          <p:cNvSpPr>
            <a:spLocks noEditPoints="1"/>
          </p:cNvSpPr>
          <p:nvPr/>
        </p:nvSpPr>
        <p:spPr bwMode="auto">
          <a:xfrm>
            <a:off x="5111223" y="1673189"/>
            <a:ext cx="152964" cy="90273"/>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5" name="Freeform 993"/>
          <p:cNvSpPr>
            <a:spLocks/>
          </p:cNvSpPr>
          <p:nvPr/>
        </p:nvSpPr>
        <p:spPr bwMode="auto">
          <a:xfrm>
            <a:off x="5025964" y="1505181"/>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6" name="Freeform 994"/>
          <p:cNvSpPr>
            <a:spLocks/>
          </p:cNvSpPr>
          <p:nvPr/>
        </p:nvSpPr>
        <p:spPr bwMode="auto">
          <a:xfrm>
            <a:off x="5025964" y="1645607"/>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7" name="Freeform 995"/>
          <p:cNvSpPr>
            <a:spLocks/>
          </p:cNvSpPr>
          <p:nvPr/>
        </p:nvSpPr>
        <p:spPr bwMode="auto">
          <a:xfrm>
            <a:off x="5025964" y="1791047"/>
            <a:ext cx="323481" cy="501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8" name="Freeform 996"/>
          <p:cNvSpPr>
            <a:spLocks/>
          </p:cNvSpPr>
          <p:nvPr/>
        </p:nvSpPr>
        <p:spPr bwMode="auto">
          <a:xfrm>
            <a:off x="5173913" y="1439984"/>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9" name="Freeform 997"/>
          <p:cNvSpPr>
            <a:spLocks/>
          </p:cNvSpPr>
          <p:nvPr/>
        </p:nvSpPr>
        <p:spPr bwMode="auto">
          <a:xfrm>
            <a:off x="5173913" y="1587931"/>
            <a:ext cx="27584" cy="501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0" name="Freeform 998"/>
          <p:cNvSpPr>
            <a:spLocks/>
          </p:cNvSpPr>
          <p:nvPr/>
        </p:nvSpPr>
        <p:spPr bwMode="auto">
          <a:xfrm>
            <a:off x="5173913" y="1725850"/>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1" name="Freeform 999"/>
          <p:cNvSpPr>
            <a:spLocks/>
          </p:cNvSpPr>
          <p:nvPr/>
        </p:nvSpPr>
        <p:spPr bwMode="auto">
          <a:xfrm>
            <a:off x="5141314" y="1926457"/>
            <a:ext cx="67706" cy="70213"/>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62" name="Freeform 1000"/>
          <p:cNvSpPr>
            <a:spLocks/>
          </p:cNvSpPr>
          <p:nvPr/>
        </p:nvSpPr>
        <p:spPr bwMode="auto">
          <a:xfrm>
            <a:off x="5246633" y="1926457"/>
            <a:ext cx="67706" cy="7021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12" name="文本框 111"/>
          <p:cNvSpPr txBox="1"/>
          <p:nvPr/>
        </p:nvSpPr>
        <p:spPr>
          <a:xfrm>
            <a:off x="4699776" y="2022154"/>
            <a:ext cx="1160895" cy="232479"/>
          </a:xfrm>
          <a:prstGeom prst="rect">
            <a:avLst/>
          </a:prstGeom>
          <a:noFill/>
        </p:spPr>
        <p:txBody>
          <a:bodyPr wrap="square" rtlCol="0" anchor="ctr">
            <a:noAutofit/>
          </a:bodyPr>
          <a:lstStyle/>
          <a:p>
            <a:pPr algn="ctr" fontAlgn="ctr"/>
            <a:r>
              <a:rPr lang="en-US" sz="1200" u="none" dirty="0">
                <a:latin typeface="Huawei Sans" panose="020C0503030203020204" pitchFamily="34" charset="0"/>
              </a:rPr>
              <a:t>Backup server</a:t>
            </a:r>
            <a:endParaRPr lang="en-US" altLang="zh-CN" sz="1200" dirty="0">
              <a:latin typeface="Huawei Sans" panose="020C0503030203020204" pitchFamily="34" charset="0"/>
              <a:cs typeface="+mn-ea"/>
              <a:sym typeface="+mn-lt"/>
            </a:endParaRPr>
          </a:p>
        </p:txBody>
      </p:sp>
      <p:cxnSp>
        <p:nvCxnSpPr>
          <p:cNvPr id="113" name="直接连接符 112"/>
          <p:cNvCxnSpPr>
            <a:endCxn id="189" idx="22"/>
          </p:cNvCxnSpPr>
          <p:nvPr/>
        </p:nvCxnSpPr>
        <p:spPr>
          <a:xfrm>
            <a:off x="2060525" y="1148209"/>
            <a:ext cx="0" cy="9231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4883678" y="2870264"/>
            <a:ext cx="1018227" cy="276999"/>
          </a:xfrm>
          <a:prstGeom prst="rect">
            <a:avLst/>
          </a:prstGeom>
          <a:noFill/>
        </p:spPr>
        <p:txBody>
          <a:bodyPr wrap="square" rtlCol="0">
            <a:noAutofit/>
          </a:bodyPr>
          <a:lstStyle/>
          <a:p>
            <a:pPr fontAlgn="ctr"/>
            <a:r>
              <a:rPr lang="en-US" sz="1200" u="none" dirty="0">
                <a:latin typeface="Huawei Sans" panose="020C0503030203020204" pitchFamily="34" charset="0"/>
              </a:rPr>
              <a:t>Tape library</a:t>
            </a:r>
          </a:p>
        </p:txBody>
      </p:sp>
      <p:sp>
        <p:nvSpPr>
          <p:cNvPr id="123" name="Freeform 26"/>
          <p:cNvSpPr>
            <a:spLocks noEditPoints="1"/>
          </p:cNvSpPr>
          <p:nvPr/>
        </p:nvSpPr>
        <p:spPr bwMode="auto">
          <a:xfrm>
            <a:off x="4691250" y="2693860"/>
            <a:ext cx="192440" cy="471078"/>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24" name="Freeform 27"/>
          <p:cNvSpPr>
            <a:spLocks noEditPoints="1"/>
          </p:cNvSpPr>
          <p:nvPr/>
        </p:nvSpPr>
        <p:spPr bwMode="auto">
          <a:xfrm>
            <a:off x="4731342" y="2743974"/>
            <a:ext cx="112257" cy="60138"/>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25" name="Freeform 28"/>
          <p:cNvSpPr>
            <a:spLocks noEditPoints="1"/>
          </p:cNvSpPr>
          <p:nvPr/>
        </p:nvSpPr>
        <p:spPr bwMode="auto">
          <a:xfrm>
            <a:off x="4731342" y="2846209"/>
            <a:ext cx="112257" cy="60138"/>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26" name="Freeform 29"/>
          <p:cNvSpPr>
            <a:spLocks noEditPoints="1"/>
          </p:cNvSpPr>
          <p:nvPr/>
        </p:nvSpPr>
        <p:spPr bwMode="auto">
          <a:xfrm>
            <a:off x="4731342" y="2942429"/>
            <a:ext cx="112257" cy="60138"/>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27" name="Freeform 30"/>
          <p:cNvSpPr>
            <a:spLocks noEditPoints="1"/>
          </p:cNvSpPr>
          <p:nvPr/>
        </p:nvSpPr>
        <p:spPr bwMode="auto">
          <a:xfrm>
            <a:off x="4180081" y="2667800"/>
            <a:ext cx="473081" cy="523197"/>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28" name="Freeform 31"/>
          <p:cNvSpPr>
            <a:spLocks noEditPoints="1"/>
          </p:cNvSpPr>
          <p:nvPr/>
        </p:nvSpPr>
        <p:spPr bwMode="auto">
          <a:xfrm>
            <a:off x="4346462" y="2731947"/>
            <a:ext cx="64147" cy="72165"/>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29" name="Freeform 32"/>
          <p:cNvSpPr>
            <a:spLocks noEditPoints="1"/>
          </p:cNvSpPr>
          <p:nvPr/>
        </p:nvSpPr>
        <p:spPr bwMode="auto">
          <a:xfrm>
            <a:off x="4454709" y="2758007"/>
            <a:ext cx="52119" cy="6214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0" name="Freeform 33"/>
          <p:cNvSpPr>
            <a:spLocks noEditPoints="1"/>
          </p:cNvSpPr>
          <p:nvPr/>
        </p:nvSpPr>
        <p:spPr bwMode="auto">
          <a:xfrm>
            <a:off x="4346462" y="2846209"/>
            <a:ext cx="64147" cy="66152"/>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1" name="Freeform 34"/>
          <p:cNvSpPr>
            <a:spLocks noEditPoints="1"/>
          </p:cNvSpPr>
          <p:nvPr/>
        </p:nvSpPr>
        <p:spPr bwMode="auto">
          <a:xfrm>
            <a:off x="4454709" y="2858236"/>
            <a:ext cx="52119" cy="58134"/>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2" name="Freeform 35"/>
          <p:cNvSpPr>
            <a:spLocks noEditPoints="1"/>
          </p:cNvSpPr>
          <p:nvPr/>
        </p:nvSpPr>
        <p:spPr bwMode="auto">
          <a:xfrm>
            <a:off x="4346462" y="2960469"/>
            <a:ext cx="64147" cy="66152"/>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3" name="Freeform 36"/>
          <p:cNvSpPr>
            <a:spLocks noEditPoints="1"/>
          </p:cNvSpPr>
          <p:nvPr/>
        </p:nvSpPr>
        <p:spPr bwMode="auto">
          <a:xfrm>
            <a:off x="4452704" y="2960469"/>
            <a:ext cx="54123" cy="58134"/>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4" name="Freeform 37"/>
          <p:cNvSpPr>
            <a:spLocks/>
          </p:cNvSpPr>
          <p:nvPr/>
        </p:nvSpPr>
        <p:spPr bwMode="auto">
          <a:xfrm>
            <a:off x="4344457" y="3072726"/>
            <a:ext cx="68156" cy="22051"/>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5" name="Freeform 38"/>
          <p:cNvSpPr>
            <a:spLocks/>
          </p:cNvSpPr>
          <p:nvPr/>
        </p:nvSpPr>
        <p:spPr bwMode="auto">
          <a:xfrm>
            <a:off x="4344457" y="3102795"/>
            <a:ext cx="68156" cy="26060"/>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6" name="Freeform 39"/>
          <p:cNvSpPr>
            <a:spLocks/>
          </p:cNvSpPr>
          <p:nvPr/>
        </p:nvSpPr>
        <p:spPr bwMode="auto">
          <a:xfrm>
            <a:off x="4452704" y="3062704"/>
            <a:ext cx="52119" cy="18042"/>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7" name="Freeform 40"/>
          <p:cNvSpPr>
            <a:spLocks/>
          </p:cNvSpPr>
          <p:nvPr/>
        </p:nvSpPr>
        <p:spPr bwMode="auto">
          <a:xfrm>
            <a:off x="4452704" y="3086759"/>
            <a:ext cx="52119" cy="20046"/>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8" name="Freeform 41"/>
          <p:cNvSpPr>
            <a:spLocks noEditPoints="1"/>
          </p:cNvSpPr>
          <p:nvPr/>
        </p:nvSpPr>
        <p:spPr bwMode="auto">
          <a:xfrm>
            <a:off x="4536897" y="2778053"/>
            <a:ext cx="36082" cy="4811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39" name="Freeform 42"/>
          <p:cNvSpPr>
            <a:spLocks noEditPoints="1"/>
          </p:cNvSpPr>
          <p:nvPr/>
        </p:nvSpPr>
        <p:spPr bwMode="auto">
          <a:xfrm>
            <a:off x="4536897" y="2870264"/>
            <a:ext cx="36082" cy="50115"/>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0" name="Freeform 43"/>
          <p:cNvSpPr>
            <a:spLocks noEditPoints="1"/>
          </p:cNvSpPr>
          <p:nvPr/>
        </p:nvSpPr>
        <p:spPr bwMode="auto">
          <a:xfrm>
            <a:off x="4534893" y="2964478"/>
            <a:ext cx="38086" cy="4811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1" name="Freeform 44"/>
          <p:cNvSpPr>
            <a:spLocks/>
          </p:cNvSpPr>
          <p:nvPr/>
        </p:nvSpPr>
        <p:spPr bwMode="auto">
          <a:xfrm>
            <a:off x="4536897" y="3052680"/>
            <a:ext cx="34077" cy="16037"/>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2" name="Freeform 45"/>
          <p:cNvSpPr>
            <a:spLocks/>
          </p:cNvSpPr>
          <p:nvPr/>
        </p:nvSpPr>
        <p:spPr bwMode="auto">
          <a:xfrm>
            <a:off x="4536897" y="3076735"/>
            <a:ext cx="34077" cy="16037"/>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3" name="Freeform 46"/>
          <p:cNvSpPr>
            <a:spLocks/>
          </p:cNvSpPr>
          <p:nvPr/>
        </p:nvSpPr>
        <p:spPr bwMode="auto">
          <a:xfrm>
            <a:off x="4599039" y="3052680"/>
            <a:ext cx="24055" cy="12028"/>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4" name="Freeform 47"/>
          <p:cNvSpPr>
            <a:spLocks/>
          </p:cNvSpPr>
          <p:nvPr/>
        </p:nvSpPr>
        <p:spPr bwMode="auto">
          <a:xfrm>
            <a:off x="4599039" y="3068717"/>
            <a:ext cx="24055" cy="12028"/>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5" name="Freeform 48"/>
          <p:cNvSpPr>
            <a:spLocks noEditPoints="1"/>
          </p:cNvSpPr>
          <p:nvPr/>
        </p:nvSpPr>
        <p:spPr bwMode="auto">
          <a:xfrm>
            <a:off x="4601043" y="2798099"/>
            <a:ext cx="24055" cy="34079"/>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6" name="Freeform 49"/>
          <p:cNvSpPr>
            <a:spLocks noEditPoints="1"/>
          </p:cNvSpPr>
          <p:nvPr/>
        </p:nvSpPr>
        <p:spPr bwMode="auto">
          <a:xfrm>
            <a:off x="4601043" y="2888304"/>
            <a:ext cx="24055" cy="32073"/>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7" name="Freeform 50"/>
          <p:cNvSpPr>
            <a:spLocks noEditPoints="1"/>
          </p:cNvSpPr>
          <p:nvPr/>
        </p:nvSpPr>
        <p:spPr bwMode="auto">
          <a:xfrm>
            <a:off x="4599039" y="2968488"/>
            <a:ext cx="26059" cy="32073"/>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8" name="Freeform 51"/>
          <p:cNvSpPr>
            <a:spLocks/>
          </p:cNvSpPr>
          <p:nvPr/>
        </p:nvSpPr>
        <p:spPr bwMode="auto">
          <a:xfrm>
            <a:off x="4737355" y="3058694"/>
            <a:ext cx="100229" cy="20046"/>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sp>
        <p:nvSpPr>
          <p:cNvPr id="149" name="Freeform 52"/>
          <p:cNvSpPr>
            <a:spLocks/>
          </p:cNvSpPr>
          <p:nvPr/>
        </p:nvSpPr>
        <p:spPr bwMode="auto">
          <a:xfrm>
            <a:off x="4737355" y="3098786"/>
            <a:ext cx="100229" cy="20046"/>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1200" dirty="0">
              <a:latin typeface="Huawei Sans" panose="020C0503030203020204" pitchFamily="34" charset="0"/>
              <a:cs typeface="+mn-ea"/>
              <a:sym typeface="+mn-lt"/>
            </a:endParaRPr>
          </a:p>
        </p:txBody>
      </p:sp>
      <p:cxnSp>
        <p:nvCxnSpPr>
          <p:cNvPr id="116" name="直接连接符 115"/>
          <p:cNvCxnSpPr/>
          <p:nvPr/>
        </p:nvCxnSpPr>
        <p:spPr>
          <a:xfrm flipV="1">
            <a:off x="2920088" y="1148209"/>
            <a:ext cx="0" cy="16864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H="1" flipV="1">
            <a:off x="3986866" y="1148209"/>
            <a:ext cx="10907" cy="17675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flipV="1">
            <a:off x="5173914" y="1145066"/>
            <a:ext cx="12278" cy="15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27" idx="33"/>
            <a:endCxn id="189" idx="49"/>
          </p:cNvCxnSpPr>
          <p:nvPr/>
        </p:nvCxnSpPr>
        <p:spPr>
          <a:xfrm flipH="1" flipV="1">
            <a:off x="2314179" y="2568758"/>
            <a:ext cx="1906759" cy="124774"/>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0" name="曲线连接符 119"/>
          <p:cNvCxnSpPr/>
          <p:nvPr/>
        </p:nvCxnSpPr>
        <p:spPr>
          <a:xfrm rot="10800000" flipV="1">
            <a:off x="2337558" y="1945799"/>
            <a:ext cx="2694233" cy="516825"/>
          </a:xfrm>
          <a:prstGeom prst="curvedConnector3">
            <a:avLst>
              <a:gd name="adj1" fmla="val 10427"/>
            </a:avLst>
          </a:prstGeom>
          <a:ln w="12700">
            <a:solidFill>
              <a:schemeClr val="accent5">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1" name="曲线连接符 120"/>
          <p:cNvCxnSpPr>
            <a:stCxn id="189" idx="44"/>
            <a:endCxn id="127" idx="36"/>
          </p:cNvCxnSpPr>
          <p:nvPr/>
        </p:nvCxnSpPr>
        <p:spPr>
          <a:xfrm>
            <a:off x="2236338" y="2614588"/>
            <a:ext cx="1943743" cy="485279"/>
          </a:xfrm>
          <a:prstGeom prst="curvedConnector3">
            <a:avLst>
              <a:gd name="adj1" fmla="val 25357"/>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2" name="文本框 121"/>
          <p:cNvSpPr txBox="1"/>
          <p:nvPr/>
        </p:nvSpPr>
        <p:spPr>
          <a:xfrm>
            <a:off x="1487373" y="2627505"/>
            <a:ext cx="1075110" cy="449230"/>
          </a:xfrm>
          <a:prstGeom prst="rect">
            <a:avLst/>
          </a:prstGeom>
          <a:noFill/>
        </p:spPr>
        <p:txBody>
          <a:bodyPr wrap="square" rtlCol="0">
            <a:noAutofit/>
          </a:bodyPr>
          <a:lstStyle/>
          <a:p>
            <a:pPr algn="ctr" fontAlgn="ctr"/>
            <a:r>
              <a:rPr lang="en-US" sz="1200" u="none" dirty="0">
                <a:latin typeface="Huawei Sans" panose="020C0503030203020204" pitchFamily="34" charset="0"/>
              </a:rPr>
              <a:t>NAS storage system</a:t>
            </a:r>
            <a:endParaRPr lang="en-US" altLang="zh-CN" sz="1200" dirty="0">
              <a:latin typeface="Huawei Sans" panose="020C0503030203020204" pitchFamily="34" charset="0"/>
              <a:cs typeface="+mn-ea"/>
              <a:sym typeface="+mn-lt"/>
            </a:endParaRPr>
          </a:p>
        </p:txBody>
      </p:sp>
      <p:sp>
        <p:nvSpPr>
          <p:cNvPr id="7" name="文本框 6"/>
          <p:cNvSpPr txBox="1"/>
          <p:nvPr/>
        </p:nvSpPr>
        <p:spPr>
          <a:xfrm>
            <a:off x="386422" y="4039204"/>
            <a:ext cx="1324114" cy="572777"/>
          </a:xfrm>
          <a:prstGeom prst="rect">
            <a:avLst/>
          </a:prstGeom>
          <a:noFill/>
        </p:spPr>
        <p:txBody>
          <a:bodyPr wrap="square" rtlCol="0">
            <a:noAutofit/>
          </a:bodyPr>
          <a:lstStyle/>
          <a:p>
            <a:pPr fontAlgn="ctr"/>
            <a:r>
              <a:rPr lang="en-US" sz="1600" b="1" u="none" dirty="0">
                <a:solidFill>
                  <a:srgbClr val="0070C0"/>
                </a:solidFill>
                <a:latin typeface="Huawei Sans" panose="020C0503030203020204" pitchFamily="34" charset="0"/>
              </a:rPr>
              <a:t>3-way networking</a:t>
            </a:r>
            <a:endParaRPr lang="en-US" altLang="zh-CN" sz="1600" b="1" dirty="0">
              <a:solidFill>
                <a:srgbClr val="0070C0"/>
              </a:solidFill>
              <a:latin typeface="Huawei Sans" panose="020C0503030203020204" pitchFamily="34" charset="0"/>
              <a:cs typeface="+mn-ea"/>
              <a:sym typeface="+mn-lt"/>
            </a:endParaRPr>
          </a:p>
        </p:txBody>
      </p:sp>
      <p:sp>
        <p:nvSpPr>
          <p:cNvPr id="101" name="Freeform 219"/>
          <p:cNvSpPr>
            <a:spLocks noEditPoints="1"/>
          </p:cNvSpPr>
          <p:nvPr/>
        </p:nvSpPr>
        <p:spPr bwMode="auto">
          <a:xfrm>
            <a:off x="1901740" y="4351991"/>
            <a:ext cx="507309" cy="647016"/>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02" name="Freeform 220"/>
          <p:cNvSpPr>
            <a:spLocks/>
          </p:cNvSpPr>
          <p:nvPr/>
        </p:nvSpPr>
        <p:spPr bwMode="auto">
          <a:xfrm>
            <a:off x="2414953" y="4639678"/>
            <a:ext cx="37993" cy="35821"/>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03" name="Freeform 221"/>
          <p:cNvSpPr>
            <a:spLocks/>
          </p:cNvSpPr>
          <p:nvPr/>
        </p:nvSpPr>
        <p:spPr bwMode="auto">
          <a:xfrm>
            <a:off x="2414953" y="4521022"/>
            <a:ext cx="37993" cy="35821"/>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04" name="Freeform 222"/>
          <p:cNvSpPr>
            <a:spLocks/>
          </p:cNvSpPr>
          <p:nvPr/>
        </p:nvSpPr>
        <p:spPr bwMode="auto">
          <a:xfrm>
            <a:off x="2414953" y="4402365"/>
            <a:ext cx="37993" cy="3358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88" name="Freeform 988"/>
          <p:cNvSpPr>
            <a:spLocks/>
          </p:cNvSpPr>
          <p:nvPr/>
        </p:nvSpPr>
        <p:spPr bwMode="auto">
          <a:xfrm>
            <a:off x="2835664" y="3595362"/>
            <a:ext cx="358587" cy="659499"/>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9" name="Freeform 989"/>
          <p:cNvSpPr>
            <a:spLocks noEditPoints="1"/>
          </p:cNvSpPr>
          <p:nvPr/>
        </p:nvSpPr>
        <p:spPr bwMode="auto">
          <a:xfrm>
            <a:off x="2938475" y="3663066"/>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0" name="Freeform 990"/>
          <p:cNvSpPr>
            <a:spLocks/>
          </p:cNvSpPr>
          <p:nvPr/>
        </p:nvSpPr>
        <p:spPr bwMode="auto">
          <a:xfrm>
            <a:off x="2933459" y="4096881"/>
            <a:ext cx="162995" cy="30091"/>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1" name="Freeform 991"/>
          <p:cNvSpPr>
            <a:spLocks noEditPoints="1"/>
          </p:cNvSpPr>
          <p:nvPr/>
        </p:nvSpPr>
        <p:spPr bwMode="auto">
          <a:xfrm>
            <a:off x="2938475" y="3811015"/>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2" name="Freeform 992"/>
          <p:cNvSpPr>
            <a:spLocks noEditPoints="1"/>
          </p:cNvSpPr>
          <p:nvPr/>
        </p:nvSpPr>
        <p:spPr bwMode="auto">
          <a:xfrm>
            <a:off x="2938475" y="3948932"/>
            <a:ext cx="152964" cy="90273"/>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3" name="Freeform 993"/>
          <p:cNvSpPr>
            <a:spLocks/>
          </p:cNvSpPr>
          <p:nvPr/>
        </p:nvSpPr>
        <p:spPr bwMode="auto">
          <a:xfrm>
            <a:off x="2853216" y="3780924"/>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4" name="Freeform 994"/>
          <p:cNvSpPr>
            <a:spLocks/>
          </p:cNvSpPr>
          <p:nvPr/>
        </p:nvSpPr>
        <p:spPr bwMode="auto">
          <a:xfrm>
            <a:off x="2853216" y="3921350"/>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5" name="Freeform 995"/>
          <p:cNvSpPr>
            <a:spLocks/>
          </p:cNvSpPr>
          <p:nvPr/>
        </p:nvSpPr>
        <p:spPr bwMode="auto">
          <a:xfrm>
            <a:off x="2853216" y="4066790"/>
            <a:ext cx="323481" cy="501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6" name="Freeform 996"/>
          <p:cNvSpPr>
            <a:spLocks/>
          </p:cNvSpPr>
          <p:nvPr/>
        </p:nvSpPr>
        <p:spPr bwMode="auto">
          <a:xfrm>
            <a:off x="3001165" y="3715727"/>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7" name="Freeform 997"/>
          <p:cNvSpPr>
            <a:spLocks/>
          </p:cNvSpPr>
          <p:nvPr/>
        </p:nvSpPr>
        <p:spPr bwMode="auto">
          <a:xfrm>
            <a:off x="3001165" y="3863674"/>
            <a:ext cx="27584" cy="501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8" name="Freeform 998"/>
          <p:cNvSpPr>
            <a:spLocks/>
          </p:cNvSpPr>
          <p:nvPr/>
        </p:nvSpPr>
        <p:spPr bwMode="auto">
          <a:xfrm>
            <a:off x="3001165" y="4001593"/>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99" name="Freeform 999"/>
          <p:cNvSpPr>
            <a:spLocks/>
          </p:cNvSpPr>
          <p:nvPr/>
        </p:nvSpPr>
        <p:spPr bwMode="auto">
          <a:xfrm>
            <a:off x="2968566" y="4202200"/>
            <a:ext cx="67706" cy="70213"/>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100" name="Freeform 1000"/>
          <p:cNvSpPr>
            <a:spLocks/>
          </p:cNvSpPr>
          <p:nvPr/>
        </p:nvSpPr>
        <p:spPr bwMode="auto">
          <a:xfrm>
            <a:off x="3073885" y="4202200"/>
            <a:ext cx="67706" cy="7021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cxnSp>
        <p:nvCxnSpPr>
          <p:cNvPr id="10" name="直接连接符 9"/>
          <p:cNvCxnSpPr/>
          <p:nvPr/>
        </p:nvCxnSpPr>
        <p:spPr>
          <a:xfrm>
            <a:off x="1621084" y="3428836"/>
            <a:ext cx="431286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563479" y="4341476"/>
            <a:ext cx="973103" cy="308507"/>
          </a:xfrm>
          <a:prstGeom prst="rect">
            <a:avLst/>
          </a:prstGeom>
          <a:noFill/>
        </p:spPr>
        <p:txBody>
          <a:bodyPr wrap="square" rtlCol="0" anchor="ctr">
            <a:noAutofit/>
          </a:bodyPr>
          <a:lstStyle/>
          <a:p>
            <a:pPr algn="ctr" fontAlgn="ctr"/>
            <a:r>
              <a:rPr lang="en-US" sz="1200" u="none" dirty="0">
                <a:latin typeface="Huawei Sans" panose="020C0503030203020204" pitchFamily="34" charset="0"/>
              </a:rPr>
              <a:t>Production system A</a:t>
            </a:r>
            <a:endParaRPr lang="en-US" altLang="zh-CN" sz="1200" dirty="0">
              <a:latin typeface="Huawei Sans" panose="020C0503030203020204" pitchFamily="34" charset="0"/>
              <a:cs typeface="+mn-ea"/>
              <a:sym typeface="+mn-lt"/>
            </a:endParaRPr>
          </a:p>
        </p:txBody>
      </p:sp>
      <p:sp>
        <p:nvSpPr>
          <p:cNvPr id="75" name="Freeform 988"/>
          <p:cNvSpPr>
            <a:spLocks/>
          </p:cNvSpPr>
          <p:nvPr/>
        </p:nvSpPr>
        <p:spPr bwMode="auto">
          <a:xfrm>
            <a:off x="3909870" y="3595362"/>
            <a:ext cx="358587" cy="659499"/>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76" name="Freeform 989"/>
          <p:cNvSpPr>
            <a:spLocks noEditPoints="1"/>
          </p:cNvSpPr>
          <p:nvPr/>
        </p:nvSpPr>
        <p:spPr bwMode="auto">
          <a:xfrm>
            <a:off x="4012681" y="3663066"/>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77" name="Freeform 990"/>
          <p:cNvSpPr>
            <a:spLocks/>
          </p:cNvSpPr>
          <p:nvPr/>
        </p:nvSpPr>
        <p:spPr bwMode="auto">
          <a:xfrm>
            <a:off x="4007665" y="4096881"/>
            <a:ext cx="162995" cy="30091"/>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78" name="Freeform 991"/>
          <p:cNvSpPr>
            <a:spLocks noEditPoints="1"/>
          </p:cNvSpPr>
          <p:nvPr/>
        </p:nvSpPr>
        <p:spPr bwMode="auto">
          <a:xfrm>
            <a:off x="4012681" y="3811015"/>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79" name="Freeform 992"/>
          <p:cNvSpPr>
            <a:spLocks noEditPoints="1"/>
          </p:cNvSpPr>
          <p:nvPr/>
        </p:nvSpPr>
        <p:spPr bwMode="auto">
          <a:xfrm>
            <a:off x="4012681" y="3948932"/>
            <a:ext cx="152964" cy="90273"/>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0" name="Freeform 993"/>
          <p:cNvSpPr>
            <a:spLocks/>
          </p:cNvSpPr>
          <p:nvPr/>
        </p:nvSpPr>
        <p:spPr bwMode="auto">
          <a:xfrm>
            <a:off x="3927422" y="3780924"/>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1" name="Freeform 994"/>
          <p:cNvSpPr>
            <a:spLocks/>
          </p:cNvSpPr>
          <p:nvPr/>
        </p:nvSpPr>
        <p:spPr bwMode="auto">
          <a:xfrm>
            <a:off x="3927422" y="3921350"/>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2" name="Freeform 995"/>
          <p:cNvSpPr>
            <a:spLocks/>
          </p:cNvSpPr>
          <p:nvPr/>
        </p:nvSpPr>
        <p:spPr bwMode="auto">
          <a:xfrm>
            <a:off x="3927422" y="4066790"/>
            <a:ext cx="323481" cy="501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3" name="Freeform 996"/>
          <p:cNvSpPr>
            <a:spLocks/>
          </p:cNvSpPr>
          <p:nvPr/>
        </p:nvSpPr>
        <p:spPr bwMode="auto">
          <a:xfrm>
            <a:off x="4075371" y="3715727"/>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4" name="Freeform 997"/>
          <p:cNvSpPr>
            <a:spLocks/>
          </p:cNvSpPr>
          <p:nvPr/>
        </p:nvSpPr>
        <p:spPr bwMode="auto">
          <a:xfrm>
            <a:off x="4075371" y="3863674"/>
            <a:ext cx="27584" cy="501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5" name="Freeform 998"/>
          <p:cNvSpPr>
            <a:spLocks/>
          </p:cNvSpPr>
          <p:nvPr/>
        </p:nvSpPr>
        <p:spPr bwMode="auto">
          <a:xfrm>
            <a:off x="4075371" y="4001593"/>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6" name="Freeform 999"/>
          <p:cNvSpPr>
            <a:spLocks/>
          </p:cNvSpPr>
          <p:nvPr/>
        </p:nvSpPr>
        <p:spPr bwMode="auto">
          <a:xfrm>
            <a:off x="4042772" y="4202200"/>
            <a:ext cx="67706" cy="70213"/>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87" name="Freeform 1000"/>
          <p:cNvSpPr>
            <a:spLocks/>
          </p:cNvSpPr>
          <p:nvPr/>
        </p:nvSpPr>
        <p:spPr bwMode="auto">
          <a:xfrm>
            <a:off x="4148091" y="4202200"/>
            <a:ext cx="67706" cy="7021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3201" dirty="0">
              <a:latin typeface="Huawei Sans" panose="020C0503030203020204" pitchFamily="34" charset="0"/>
              <a:cs typeface="+mn-ea"/>
              <a:sym typeface="+mn-lt"/>
            </a:endParaRPr>
          </a:p>
        </p:txBody>
      </p:sp>
      <p:sp>
        <p:nvSpPr>
          <p:cNvPr id="13" name="文本框 12"/>
          <p:cNvSpPr txBox="1"/>
          <p:nvPr/>
        </p:nvSpPr>
        <p:spPr>
          <a:xfrm>
            <a:off x="3621698" y="4342482"/>
            <a:ext cx="1025817" cy="321185"/>
          </a:xfrm>
          <a:prstGeom prst="rect">
            <a:avLst/>
          </a:prstGeom>
          <a:noFill/>
        </p:spPr>
        <p:txBody>
          <a:bodyPr wrap="square" rtlCol="0" anchor="ctr">
            <a:noAutofit/>
          </a:bodyPr>
          <a:lstStyle/>
          <a:p>
            <a:pPr algn="ctr" fontAlgn="ctr"/>
            <a:r>
              <a:rPr lang="en-US" sz="1200" u="none" dirty="0">
                <a:latin typeface="Huawei Sans" panose="020C0503030203020204" pitchFamily="34" charset="0"/>
              </a:rPr>
              <a:t>Production system N</a:t>
            </a:r>
            <a:endParaRPr lang="en-US" altLang="zh-CN" sz="1200" dirty="0">
              <a:latin typeface="Huawei Sans" panose="020C0503030203020204" pitchFamily="34" charset="0"/>
              <a:cs typeface="+mn-ea"/>
              <a:sym typeface="+mn-lt"/>
            </a:endParaRPr>
          </a:p>
        </p:txBody>
      </p:sp>
      <p:sp>
        <p:nvSpPr>
          <p:cNvPr id="62" name="Freeform 988"/>
          <p:cNvSpPr>
            <a:spLocks/>
          </p:cNvSpPr>
          <p:nvPr/>
        </p:nvSpPr>
        <p:spPr bwMode="auto">
          <a:xfrm>
            <a:off x="5103282" y="3600246"/>
            <a:ext cx="358587" cy="659499"/>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63" name="Freeform 989"/>
          <p:cNvSpPr>
            <a:spLocks noEditPoints="1"/>
          </p:cNvSpPr>
          <p:nvPr/>
        </p:nvSpPr>
        <p:spPr bwMode="auto">
          <a:xfrm>
            <a:off x="5206093" y="3667950"/>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64" name="Freeform 990"/>
          <p:cNvSpPr>
            <a:spLocks/>
          </p:cNvSpPr>
          <p:nvPr/>
        </p:nvSpPr>
        <p:spPr bwMode="auto">
          <a:xfrm>
            <a:off x="5201077" y="4101765"/>
            <a:ext cx="162995" cy="30091"/>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65" name="Freeform 991"/>
          <p:cNvSpPr>
            <a:spLocks noEditPoints="1"/>
          </p:cNvSpPr>
          <p:nvPr/>
        </p:nvSpPr>
        <p:spPr bwMode="auto">
          <a:xfrm>
            <a:off x="5206093" y="3815899"/>
            <a:ext cx="152964" cy="90273"/>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66" name="Freeform 992"/>
          <p:cNvSpPr>
            <a:spLocks noEditPoints="1"/>
          </p:cNvSpPr>
          <p:nvPr/>
        </p:nvSpPr>
        <p:spPr bwMode="auto">
          <a:xfrm>
            <a:off x="5206093" y="3953816"/>
            <a:ext cx="152964" cy="90273"/>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67" name="Freeform 993"/>
          <p:cNvSpPr>
            <a:spLocks/>
          </p:cNvSpPr>
          <p:nvPr/>
        </p:nvSpPr>
        <p:spPr bwMode="auto">
          <a:xfrm>
            <a:off x="5120834" y="3785808"/>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68" name="Freeform 994"/>
          <p:cNvSpPr>
            <a:spLocks/>
          </p:cNvSpPr>
          <p:nvPr/>
        </p:nvSpPr>
        <p:spPr bwMode="auto">
          <a:xfrm>
            <a:off x="5120834" y="3926234"/>
            <a:ext cx="323481" cy="7524"/>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69" name="Freeform 995"/>
          <p:cNvSpPr>
            <a:spLocks/>
          </p:cNvSpPr>
          <p:nvPr/>
        </p:nvSpPr>
        <p:spPr bwMode="auto">
          <a:xfrm>
            <a:off x="5120834" y="4071674"/>
            <a:ext cx="323481" cy="501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70" name="Freeform 996"/>
          <p:cNvSpPr>
            <a:spLocks/>
          </p:cNvSpPr>
          <p:nvPr/>
        </p:nvSpPr>
        <p:spPr bwMode="auto">
          <a:xfrm>
            <a:off x="5268783" y="3720611"/>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71" name="Freeform 997"/>
          <p:cNvSpPr>
            <a:spLocks/>
          </p:cNvSpPr>
          <p:nvPr/>
        </p:nvSpPr>
        <p:spPr bwMode="auto">
          <a:xfrm>
            <a:off x="5268783" y="3868558"/>
            <a:ext cx="27584" cy="501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72" name="Freeform 998"/>
          <p:cNvSpPr>
            <a:spLocks/>
          </p:cNvSpPr>
          <p:nvPr/>
        </p:nvSpPr>
        <p:spPr bwMode="auto">
          <a:xfrm>
            <a:off x="5268783" y="4006477"/>
            <a:ext cx="27584" cy="7524"/>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73" name="Freeform 999"/>
          <p:cNvSpPr>
            <a:spLocks/>
          </p:cNvSpPr>
          <p:nvPr/>
        </p:nvSpPr>
        <p:spPr bwMode="auto">
          <a:xfrm>
            <a:off x="5236184" y="4207084"/>
            <a:ext cx="67706" cy="70213"/>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74" name="Freeform 1000"/>
          <p:cNvSpPr>
            <a:spLocks/>
          </p:cNvSpPr>
          <p:nvPr/>
        </p:nvSpPr>
        <p:spPr bwMode="auto">
          <a:xfrm>
            <a:off x="5341503" y="4207084"/>
            <a:ext cx="67706" cy="7021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15" name="文本框 14"/>
          <p:cNvSpPr txBox="1"/>
          <p:nvPr/>
        </p:nvSpPr>
        <p:spPr>
          <a:xfrm>
            <a:off x="4722967" y="4358908"/>
            <a:ext cx="1160895" cy="210914"/>
          </a:xfrm>
          <a:prstGeom prst="rect">
            <a:avLst/>
          </a:prstGeom>
          <a:noFill/>
        </p:spPr>
        <p:txBody>
          <a:bodyPr wrap="square" rtlCol="0" anchor="ctr">
            <a:noAutofit/>
          </a:bodyPr>
          <a:lstStyle/>
          <a:p>
            <a:pPr fontAlgn="ctr"/>
            <a:r>
              <a:rPr lang="en-US" sz="1200" u="none" dirty="0">
                <a:latin typeface="Huawei Sans" panose="020C0503030203020204" pitchFamily="34" charset="0"/>
              </a:rPr>
              <a:t>Backup server</a:t>
            </a:r>
            <a:endParaRPr lang="en-US" altLang="zh-CN" sz="1200" dirty="0">
              <a:latin typeface="Huawei Sans" panose="020C0503030203020204" pitchFamily="34" charset="0"/>
              <a:cs typeface="+mn-ea"/>
              <a:sym typeface="+mn-lt"/>
            </a:endParaRPr>
          </a:p>
        </p:txBody>
      </p:sp>
      <p:cxnSp>
        <p:nvCxnSpPr>
          <p:cNvPr id="16" name="直接连接符 15"/>
          <p:cNvCxnSpPr>
            <a:endCxn id="101" idx="22"/>
          </p:cNvCxnSpPr>
          <p:nvPr/>
        </p:nvCxnSpPr>
        <p:spPr>
          <a:xfrm>
            <a:off x="2155395" y="3428836"/>
            <a:ext cx="0" cy="92315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920203" y="5643390"/>
            <a:ext cx="1018227" cy="276999"/>
          </a:xfrm>
          <a:prstGeom prst="rect">
            <a:avLst/>
          </a:prstGeom>
          <a:noFill/>
        </p:spPr>
        <p:txBody>
          <a:bodyPr wrap="square" rtlCol="0">
            <a:noAutofit/>
          </a:bodyPr>
          <a:lstStyle/>
          <a:p>
            <a:pPr fontAlgn="ctr"/>
            <a:r>
              <a:rPr lang="en-US" sz="1200" u="none" dirty="0">
                <a:latin typeface="Huawei Sans" panose="020C0503030203020204" pitchFamily="34" charset="0"/>
              </a:rPr>
              <a:t>Tape library</a:t>
            </a:r>
          </a:p>
        </p:txBody>
      </p:sp>
      <p:sp>
        <p:nvSpPr>
          <p:cNvPr id="35" name="Freeform 26"/>
          <p:cNvSpPr>
            <a:spLocks noEditPoints="1"/>
          </p:cNvSpPr>
          <p:nvPr/>
        </p:nvSpPr>
        <p:spPr bwMode="auto">
          <a:xfrm>
            <a:off x="2395702" y="5410230"/>
            <a:ext cx="192440" cy="471078"/>
          </a:xfrm>
          <a:custGeom>
            <a:avLst/>
            <a:gdLst>
              <a:gd name="T0" fmla="*/ 156 w 180"/>
              <a:gd name="T1" fmla="*/ 122 h 438"/>
              <a:gd name="T2" fmla="*/ 156 w 180"/>
              <a:gd name="T3" fmla="*/ 122 h 438"/>
              <a:gd name="T4" fmla="*/ 24 w 180"/>
              <a:gd name="T5" fmla="*/ 122 h 438"/>
              <a:gd name="T6" fmla="*/ 24 w 180"/>
              <a:gd name="T7" fmla="*/ 24 h 438"/>
              <a:gd name="T8" fmla="*/ 156 w 180"/>
              <a:gd name="T9" fmla="*/ 24 h 438"/>
              <a:gd name="T10" fmla="*/ 156 w 180"/>
              <a:gd name="T11" fmla="*/ 122 h 438"/>
              <a:gd name="T12" fmla="*/ 24 w 180"/>
              <a:gd name="T13" fmla="*/ 127 h 438"/>
              <a:gd name="T14" fmla="*/ 24 w 180"/>
              <a:gd name="T15" fmla="*/ 127 h 438"/>
              <a:gd name="T16" fmla="*/ 156 w 180"/>
              <a:gd name="T17" fmla="*/ 127 h 438"/>
              <a:gd name="T18" fmla="*/ 156 w 180"/>
              <a:gd name="T19" fmla="*/ 212 h 438"/>
              <a:gd name="T20" fmla="*/ 24 w 180"/>
              <a:gd name="T21" fmla="*/ 212 h 438"/>
              <a:gd name="T22" fmla="*/ 24 w 180"/>
              <a:gd name="T23" fmla="*/ 127 h 438"/>
              <a:gd name="T24" fmla="*/ 156 w 180"/>
              <a:gd name="T25" fmla="*/ 305 h 438"/>
              <a:gd name="T26" fmla="*/ 156 w 180"/>
              <a:gd name="T27" fmla="*/ 305 h 438"/>
              <a:gd name="T28" fmla="*/ 24 w 180"/>
              <a:gd name="T29" fmla="*/ 305 h 438"/>
              <a:gd name="T30" fmla="*/ 24 w 180"/>
              <a:gd name="T31" fmla="*/ 217 h 438"/>
              <a:gd name="T32" fmla="*/ 156 w 180"/>
              <a:gd name="T33" fmla="*/ 217 h 438"/>
              <a:gd name="T34" fmla="*/ 156 w 180"/>
              <a:gd name="T35" fmla="*/ 305 h 438"/>
              <a:gd name="T36" fmla="*/ 24 w 180"/>
              <a:gd name="T37" fmla="*/ 310 h 438"/>
              <a:gd name="T38" fmla="*/ 24 w 180"/>
              <a:gd name="T39" fmla="*/ 310 h 438"/>
              <a:gd name="T40" fmla="*/ 156 w 180"/>
              <a:gd name="T41" fmla="*/ 310 h 438"/>
              <a:gd name="T42" fmla="*/ 156 w 180"/>
              <a:gd name="T43" fmla="*/ 413 h 438"/>
              <a:gd name="T44" fmla="*/ 24 w 180"/>
              <a:gd name="T45" fmla="*/ 413 h 438"/>
              <a:gd name="T46" fmla="*/ 24 w 180"/>
              <a:gd name="T47" fmla="*/ 310 h 438"/>
              <a:gd name="T48" fmla="*/ 12 w 180"/>
              <a:gd name="T49" fmla="*/ 438 h 438"/>
              <a:gd name="T50" fmla="*/ 12 w 180"/>
              <a:gd name="T51" fmla="*/ 438 h 438"/>
              <a:gd name="T52" fmla="*/ 168 w 180"/>
              <a:gd name="T53" fmla="*/ 438 h 438"/>
              <a:gd name="T54" fmla="*/ 180 w 180"/>
              <a:gd name="T55" fmla="*/ 425 h 438"/>
              <a:gd name="T56" fmla="*/ 180 w 180"/>
              <a:gd name="T57" fmla="*/ 12 h 438"/>
              <a:gd name="T58" fmla="*/ 168 w 180"/>
              <a:gd name="T59" fmla="*/ 0 h 438"/>
              <a:gd name="T60" fmla="*/ 12 w 180"/>
              <a:gd name="T61" fmla="*/ 0 h 438"/>
              <a:gd name="T62" fmla="*/ 0 w 180"/>
              <a:gd name="T63" fmla="*/ 12 h 438"/>
              <a:gd name="T64" fmla="*/ 0 w 180"/>
              <a:gd name="T65" fmla="*/ 425 h 438"/>
              <a:gd name="T66" fmla="*/ 12 w 180"/>
              <a:gd name="T6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438">
                <a:moveTo>
                  <a:pt x="156" y="122"/>
                </a:moveTo>
                <a:lnTo>
                  <a:pt x="156" y="122"/>
                </a:lnTo>
                <a:lnTo>
                  <a:pt x="24" y="122"/>
                </a:lnTo>
                <a:lnTo>
                  <a:pt x="24" y="24"/>
                </a:lnTo>
                <a:lnTo>
                  <a:pt x="156" y="24"/>
                </a:lnTo>
                <a:lnTo>
                  <a:pt x="156" y="122"/>
                </a:lnTo>
                <a:close/>
                <a:moveTo>
                  <a:pt x="24" y="127"/>
                </a:moveTo>
                <a:lnTo>
                  <a:pt x="24" y="127"/>
                </a:lnTo>
                <a:lnTo>
                  <a:pt x="156" y="127"/>
                </a:lnTo>
                <a:lnTo>
                  <a:pt x="156" y="212"/>
                </a:lnTo>
                <a:lnTo>
                  <a:pt x="24" y="212"/>
                </a:lnTo>
                <a:lnTo>
                  <a:pt x="24" y="127"/>
                </a:lnTo>
                <a:close/>
                <a:moveTo>
                  <a:pt x="156" y="305"/>
                </a:moveTo>
                <a:lnTo>
                  <a:pt x="156" y="305"/>
                </a:lnTo>
                <a:lnTo>
                  <a:pt x="24" y="305"/>
                </a:lnTo>
                <a:lnTo>
                  <a:pt x="24" y="217"/>
                </a:lnTo>
                <a:lnTo>
                  <a:pt x="156" y="217"/>
                </a:lnTo>
                <a:lnTo>
                  <a:pt x="156" y="305"/>
                </a:lnTo>
                <a:close/>
                <a:moveTo>
                  <a:pt x="24" y="310"/>
                </a:moveTo>
                <a:lnTo>
                  <a:pt x="24" y="310"/>
                </a:lnTo>
                <a:lnTo>
                  <a:pt x="156" y="310"/>
                </a:lnTo>
                <a:lnTo>
                  <a:pt x="156" y="413"/>
                </a:lnTo>
                <a:lnTo>
                  <a:pt x="24" y="413"/>
                </a:lnTo>
                <a:lnTo>
                  <a:pt x="24" y="310"/>
                </a:lnTo>
                <a:close/>
                <a:moveTo>
                  <a:pt x="12" y="438"/>
                </a:moveTo>
                <a:lnTo>
                  <a:pt x="12" y="438"/>
                </a:lnTo>
                <a:lnTo>
                  <a:pt x="168" y="438"/>
                </a:lnTo>
                <a:cubicBezTo>
                  <a:pt x="175" y="438"/>
                  <a:pt x="180" y="432"/>
                  <a:pt x="180" y="425"/>
                </a:cubicBezTo>
                <a:lnTo>
                  <a:pt x="180" y="12"/>
                </a:lnTo>
                <a:cubicBezTo>
                  <a:pt x="180" y="5"/>
                  <a:pt x="175" y="0"/>
                  <a:pt x="168" y="0"/>
                </a:cubicBezTo>
                <a:lnTo>
                  <a:pt x="12" y="0"/>
                </a:lnTo>
                <a:cubicBezTo>
                  <a:pt x="5" y="0"/>
                  <a:pt x="0" y="5"/>
                  <a:pt x="0" y="12"/>
                </a:cubicBezTo>
                <a:lnTo>
                  <a:pt x="0" y="425"/>
                </a:lnTo>
                <a:cubicBezTo>
                  <a:pt x="0" y="432"/>
                  <a:pt x="5" y="438"/>
                  <a:pt x="12" y="438"/>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6" name="Freeform 27"/>
          <p:cNvSpPr>
            <a:spLocks noEditPoints="1"/>
          </p:cNvSpPr>
          <p:nvPr/>
        </p:nvSpPr>
        <p:spPr bwMode="auto">
          <a:xfrm>
            <a:off x="2435794" y="5460344"/>
            <a:ext cx="112257" cy="60138"/>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7" name="Freeform 28"/>
          <p:cNvSpPr>
            <a:spLocks noEditPoints="1"/>
          </p:cNvSpPr>
          <p:nvPr/>
        </p:nvSpPr>
        <p:spPr bwMode="auto">
          <a:xfrm>
            <a:off x="2435794" y="5562579"/>
            <a:ext cx="112257" cy="60138"/>
          </a:xfrm>
          <a:custGeom>
            <a:avLst/>
            <a:gdLst>
              <a:gd name="T0" fmla="*/ 94 w 104"/>
              <a:gd name="T1" fmla="*/ 43 h 55"/>
              <a:gd name="T2" fmla="*/ 94 w 104"/>
              <a:gd name="T3" fmla="*/ 43 h 55"/>
              <a:gd name="T4" fmla="*/ 93 w 104"/>
              <a:gd name="T5" fmla="*/ 46 h 55"/>
              <a:gd name="T6" fmla="*/ 11 w 104"/>
              <a:gd name="T7" fmla="*/ 46 h 55"/>
              <a:gd name="T8" fmla="*/ 9 w 104"/>
              <a:gd name="T9" fmla="*/ 43 h 55"/>
              <a:gd name="T10" fmla="*/ 9 w 104"/>
              <a:gd name="T11" fmla="*/ 13 h 55"/>
              <a:gd name="T12" fmla="*/ 10 w 104"/>
              <a:gd name="T13" fmla="*/ 10 h 55"/>
              <a:gd name="T14" fmla="*/ 93 w 104"/>
              <a:gd name="T15" fmla="*/ 10 h 55"/>
              <a:gd name="T16" fmla="*/ 94 w 104"/>
              <a:gd name="T17" fmla="*/ 13 h 55"/>
              <a:gd name="T18" fmla="*/ 94 w 104"/>
              <a:gd name="T19" fmla="*/ 43 h 55"/>
              <a:gd name="T20" fmla="*/ 93 w 104"/>
              <a:gd name="T21" fmla="*/ 0 h 55"/>
              <a:gd name="T22" fmla="*/ 93 w 104"/>
              <a:gd name="T23" fmla="*/ 0 h 55"/>
              <a:gd name="T24" fmla="*/ 10 w 104"/>
              <a:gd name="T25" fmla="*/ 0 h 55"/>
              <a:gd name="T26" fmla="*/ 0 w 104"/>
              <a:gd name="T27" fmla="*/ 13 h 55"/>
              <a:gd name="T28" fmla="*/ 0 w 104"/>
              <a:gd name="T29" fmla="*/ 43 h 55"/>
              <a:gd name="T30" fmla="*/ 10 w 104"/>
              <a:gd name="T31" fmla="*/ 55 h 55"/>
              <a:gd name="T32" fmla="*/ 93 w 104"/>
              <a:gd name="T33" fmla="*/ 55 h 55"/>
              <a:gd name="T34" fmla="*/ 104 w 104"/>
              <a:gd name="T35" fmla="*/ 43 h 55"/>
              <a:gd name="T36" fmla="*/ 104 w 104"/>
              <a:gd name="T37" fmla="*/ 13 h 55"/>
              <a:gd name="T38" fmla="*/ 93 w 104"/>
              <a:gd name="T3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4" y="43"/>
                </a:moveTo>
                <a:lnTo>
                  <a:pt x="94" y="43"/>
                </a:lnTo>
                <a:cubicBezTo>
                  <a:pt x="94" y="44"/>
                  <a:pt x="94" y="45"/>
                  <a:pt x="93" y="46"/>
                </a:cubicBezTo>
                <a:lnTo>
                  <a:pt x="11" y="46"/>
                </a:lnTo>
                <a:cubicBezTo>
                  <a:pt x="10" y="46"/>
                  <a:pt x="9" y="44"/>
                  <a:pt x="9" y="43"/>
                </a:cubicBezTo>
                <a:lnTo>
                  <a:pt x="9" y="13"/>
                </a:lnTo>
                <a:cubicBezTo>
                  <a:pt x="9" y="12"/>
                  <a:pt x="10" y="10"/>
                  <a:pt x="10" y="10"/>
                </a:cubicBezTo>
                <a:lnTo>
                  <a:pt x="93" y="10"/>
                </a:lnTo>
                <a:cubicBezTo>
                  <a:pt x="94" y="10"/>
                  <a:pt x="94" y="12"/>
                  <a:pt x="94" y="13"/>
                </a:cubicBezTo>
                <a:lnTo>
                  <a:pt x="94" y="43"/>
                </a:lnTo>
                <a:close/>
                <a:moveTo>
                  <a:pt x="93" y="0"/>
                </a:moveTo>
                <a:lnTo>
                  <a:pt x="93" y="0"/>
                </a:lnTo>
                <a:lnTo>
                  <a:pt x="10" y="0"/>
                </a:lnTo>
                <a:cubicBezTo>
                  <a:pt x="4" y="0"/>
                  <a:pt x="0" y="6"/>
                  <a:pt x="0" y="13"/>
                </a:cubicBezTo>
                <a:lnTo>
                  <a:pt x="0" y="43"/>
                </a:lnTo>
                <a:cubicBezTo>
                  <a:pt x="0" y="50"/>
                  <a:pt x="4" y="55"/>
                  <a:pt x="10" y="55"/>
                </a:cubicBezTo>
                <a:lnTo>
                  <a:pt x="93" y="55"/>
                </a:lnTo>
                <a:cubicBezTo>
                  <a:pt x="100" y="55"/>
                  <a:pt x="104" y="50"/>
                  <a:pt x="104" y="43"/>
                </a:cubicBezTo>
                <a:lnTo>
                  <a:pt x="104" y="13"/>
                </a:lnTo>
                <a:cubicBezTo>
                  <a:pt x="104" y="6"/>
                  <a:pt x="100" y="0"/>
                  <a:pt x="93"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8" name="Freeform 29"/>
          <p:cNvSpPr>
            <a:spLocks noEditPoints="1"/>
          </p:cNvSpPr>
          <p:nvPr/>
        </p:nvSpPr>
        <p:spPr bwMode="auto">
          <a:xfrm>
            <a:off x="2435794" y="5658799"/>
            <a:ext cx="112257" cy="60138"/>
          </a:xfrm>
          <a:custGeom>
            <a:avLst/>
            <a:gdLst>
              <a:gd name="T0" fmla="*/ 9 w 104"/>
              <a:gd name="T1" fmla="*/ 13 h 55"/>
              <a:gd name="T2" fmla="*/ 9 w 104"/>
              <a:gd name="T3" fmla="*/ 13 h 55"/>
              <a:gd name="T4" fmla="*/ 10 w 104"/>
              <a:gd name="T5" fmla="*/ 10 h 55"/>
              <a:gd name="T6" fmla="*/ 93 w 104"/>
              <a:gd name="T7" fmla="*/ 10 h 55"/>
              <a:gd name="T8" fmla="*/ 94 w 104"/>
              <a:gd name="T9" fmla="*/ 13 h 55"/>
              <a:gd name="T10" fmla="*/ 94 w 104"/>
              <a:gd name="T11" fmla="*/ 42 h 55"/>
              <a:gd name="T12" fmla="*/ 93 w 104"/>
              <a:gd name="T13" fmla="*/ 45 h 55"/>
              <a:gd name="T14" fmla="*/ 11 w 104"/>
              <a:gd name="T15" fmla="*/ 45 h 55"/>
              <a:gd name="T16" fmla="*/ 9 w 104"/>
              <a:gd name="T17" fmla="*/ 42 h 55"/>
              <a:gd name="T18" fmla="*/ 9 w 104"/>
              <a:gd name="T19" fmla="*/ 13 h 55"/>
              <a:gd name="T20" fmla="*/ 10 w 104"/>
              <a:gd name="T21" fmla="*/ 55 h 55"/>
              <a:gd name="T22" fmla="*/ 10 w 104"/>
              <a:gd name="T23" fmla="*/ 55 h 55"/>
              <a:gd name="T24" fmla="*/ 93 w 104"/>
              <a:gd name="T25" fmla="*/ 55 h 55"/>
              <a:gd name="T26" fmla="*/ 104 w 104"/>
              <a:gd name="T27" fmla="*/ 42 h 55"/>
              <a:gd name="T28" fmla="*/ 104 w 104"/>
              <a:gd name="T29" fmla="*/ 13 h 55"/>
              <a:gd name="T30" fmla="*/ 93 w 104"/>
              <a:gd name="T31" fmla="*/ 0 h 55"/>
              <a:gd name="T32" fmla="*/ 10 w 104"/>
              <a:gd name="T33" fmla="*/ 0 h 55"/>
              <a:gd name="T34" fmla="*/ 0 w 104"/>
              <a:gd name="T35" fmla="*/ 13 h 55"/>
              <a:gd name="T36" fmla="*/ 0 w 104"/>
              <a:gd name="T37" fmla="*/ 42 h 55"/>
              <a:gd name="T38" fmla="*/ 10 w 104"/>
              <a:gd name="T3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55">
                <a:moveTo>
                  <a:pt x="9" y="13"/>
                </a:moveTo>
                <a:lnTo>
                  <a:pt x="9" y="13"/>
                </a:lnTo>
                <a:cubicBezTo>
                  <a:pt x="9" y="11"/>
                  <a:pt x="10" y="10"/>
                  <a:pt x="10" y="10"/>
                </a:cubicBezTo>
                <a:lnTo>
                  <a:pt x="93" y="10"/>
                </a:lnTo>
                <a:cubicBezTo>
                  <a:pt x="94" y="10"/>
                  <a:pt x="94" y="11"/>
                  <a:pt x="94" y="13"/>
                </a:cubicBezTo>
                <a:lnTo>
                  <a:pt x="94" y="42"/>
                </a:lnTo>
                <a:cubicBezTo>
                  <a:pt x="94" y="44"/>
                  <a:pt x="94" y="45"/>
                  <a:pt x="93" y="45"/>
                </a:cubicBezTo>
                <a:lnTo>
                  <a:pt x="11" y="45"/>
                </a:lnTo>
                <a:cubicBezTo>
                  <a:pt x="10" y="45"/>
                  <a:pt x="9" y="44"/>
                  <a:pt x="9" y="42"/>
                </a:cubicBezTo>
                <a:lnTo>
                  <a:pt x="9" y="13"/>
                </a:lnTo>
                <a:close/>
                <a:moveTo>
                  <a:pt x="10" y="55"/>
                </a:moveTo>
                <a:lnTo>
                  <a:pt x="10" y="55"/>
                </a:lnTo>
                <a:lnTo>
                  <a:pt x="93" y="55"/>
                </a:lnTo>
                <a:cubicBezTo>
                  <a:pt x="100" y="55"/>
                  <a:pt x="104" y="49"/>
                  <a:pt x="104" y="42"/>
                </a:cubicBezTo>
                <a:lnTo>
                  <a:pt x="104" y="13"/>
                </a:lnTo>
                <a:cubicBezTo>
                  <a:pt x="104" y="6"/>
                  <a:pt x="100" y="0"/>
                  <a:pt x="93" y="0"/>
                </a:cubicBezTo>
                <a:lnTo>
                  <a:pt x="10" y="0"/>
                </a:lnTo>
                <a:cubicBezTo>
                  <a:pt x="4" y="0"/>
                  <a:pt x="0" y="6"/>
                  <a:pt x="0" y="13"/>
                </a:cubicBezTo>
                <a:lnTo>
                  <a:pt x="0" y="42"/>
                </a:lnTo>
                <a:cubicBezTo>
                  <a:pt x="0" y="49"/>
                  <a:pt x="4" y="55"/>
                  <a:pt x="10" y="55"/>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9" name="Freeform 30"/>
          <p:cNvSpPr>
            <a:spLocks noEditPoints="1"/>
          </p:cNvSpPr>
          <p:nvPr/>
        </p:nvSpPr>
        <p:spPr bwMode="auto">
          <a:xfrm>
            <a:off x="1884533" y="5384170"/>
            <a:ext cx="473081" cy="523197"/>
          </a:xfrm>
          <a:custGeom>
            <a:avLst/>
            <a:gdLst>
              <a:gd name="T0" fmla="*/ 310 w 440"/>
              <a:gd name="T1" fmla="*/ 162 h 488"/>
              <a:gd name="T2" fmla="*/ 310 w 440"/>
              <a:gd name="T3" fmla="*/ 68 h 488"/>
              <a:gd name="T4" fmla="*/ 137 w 440"/>
              <a:gd name="T5" fmla="*/ 360 h 488"/>
              <a:gd name="T6" fmla="*/ 137 w 440"/>
              <a:gd name="T7" fmla="*/ 463 h 488"/>
              <a:gd name="T8" fmla="*/ 137 w 440"/>
              <a:gd name="T9" fmla="*/ 135 h 488"/>
              <a:gd name="T10" fmla="*/ 231 w 440"/>
              <a:gd name="T11" fmla="*/ 150 h 488"/>
              <a:gd name="T12" fmla="*/ 231 w 440"/>
              <a:gd name="T13" fmla="*/ 250 h 488"/>
              <a:gd name="T14" fmla="*/ 231 w 440"/>
              <a:gd name="T15" fmla="*/ 155 h 488"/>
              <a:gd name="T16" fmla="*/ 310 w 440"/>
              <a:gd name="T17" fmla="*/ 250 h 488"/>
              <a:gd name="T18" fmla="*/ 310 w 440"/>
              <a:gd name="T19" fmla="*/ 167 h 488"/>
              <a:gd name="T20" fmla="*/ 371 w 440"/>
              <a:gd name="T21" fmla="*/ 176 h 488"/>
              <a:gd name="T22" fmla="*/ 325 w 440"/>
              <a:gd name="T23" fmla="*/ 169 h 488"/>
              <a:gd name="T24" fmla="*/ 371 w 440"/>
              <a:gd name="T25" fmla="*/ 171 h 488"/>
              <a:gd name="T26" fmla="*/ 371 w 440"/>
              <a:gd name="T27" fmla="*/ 83 h 488"/>
              <a:gd name="T28" fmla="*/ 420 w 440"/>
              <a:gd name="T29" fmla="*/ 179 h 488"/>
              <a:gd name="T30" fmla="*/ 420 w 440"/>
              <a:gd name="T31" fmla="*/ 95 h 488"/>
              <a:gd name="T32" fmla="*/ 386 w 440"/>
              <a:gd name="T33" fmla="*/ 337 h 488"/>
              <a:gd name="T34" fmla="*/ 386 w 440"/>
              <a:gd name="T35" fmla="*/ 420 h 488"/>
              <a:gd name="T36" fmla="*/ 325 w 440"/>
              <a:gd name="T37" fmla="*/ 342 h 488"/>
              <a:gd name="T38" fmla="*/ 325 w 440"/>
              <a:gd name="T39" fmla="*/ 431 h 488"/>
              <a:gd name="T40" fmla="*/ 310 w 440"/>
              <a:gd name="T41" fmla="*/ 344 h 488"/>
              <a:gd name="T42" fmla="*/ 245 w 440"/>
              <a:gd name="T43" fmla="*/ 350 h 488"/>
              <a:gd name="T44" fmla="*/ 371 w 440"/>
              <a:gd name="T45" fmla="*/ 333 h 488"/>
              <a:gd name="T46" fmla="*/ 371 w 440"/>
              <a:gd name="T47" fmla="*/ 256 h 488"/>
              <a:gd name="T48" fmla="*/ 420 w 440"/>
              <a:gd name="T49" fmla="*/ 256 h 488"/>
              <a:gd name="T50" fmla="*/ 386 w 440"/>
              <a:gd name="T51" fmla="*/ 256 h 488"/>
              <a:gd name="T52" fmla="*/ 420 w 440"/>
              <a:gd name="T53" fmla="*/ 251 h 488"/>
              <a:gd name="T54" fmla="*/ 420 w 440"/>
              <a:gd name="T55" fmla="*/ 184 h 488"/>
              <a:gd name="T56" fmla="*/ 245 w 440"/>
              <a:gd name="T57" fmla="*/ 255 h 488"/>
              <a:gd name="T58" fmla="*/ 245 w 440"/>
              <a:gd name="T59" fmla="*/ 345 h 488"/>
              <a:gd name="T60" fmla="*/ 137 w 440"/>
              <a:gd name="T61" fmla="*/ 254 h 488"/>
              <a:gd name="T62" fmla="*/ 137 w 440"/>
              <a:gd name="T63" fmla="*/ 355 h 488"/>
              <a:gd name="T64" fmla="*/ 25 w 440"/>
              <a:gd name="T65" fmla="*/ 354 h 488"/>
              <a:gd name="T66" fmla="*/ 38 w 440"/>
              <a:gd name="T67" fmla="*/ 24 h 488"/>
              <a:gd name="T68" fmla="*/ 112 w 440"/>
              <a:gd name="T69" fmla="*/ 463 h 488"/>
              <a:gd name="T70" fmla="*/ 38 w 440"/>
              <a:gd name="T71" fmla="*/ 425 h 488"/>
              <a:gd name="T72" fmla="*/ 0 w 440"/>
              <a:gd name="T73" fmla="*/ 403 h 488"/>
              <a:gd name="T74" fmla="*/ 25 w 440"/>
              <a:gd name="T75" fmla="*/ 488 h 488"/>
              <a:gd name="T76" fmla="*/ 132 w 440"/>
              <a:gd name="T77" fmla="*/ 488 h 488"/>
              <a:gd name="T78" fmla="*/ 432 w 440"/>
              <a:gd name="T79" fmla="*/ 436 h 488"/>
              <a:gd name="T80" fmla="*/ 436 w 440"/>
              <a:gd name="T81" fmla="*/ 78 h 488"/>
              <a:gd name="T82" fmla="*/ 245 w 440"/>
              <a:gd name="T83" fmla="*/ 26 h 488"/>
              <a:gd name="T84" fmla="*/ 132 w 440"/>
              <a:gd name="T85" fmla="*/ 0 h 488"/>
              <a:gd name="T86" fmla="*/ 13 w 440"/>
              <a:gd name="T87" fmla="*/ 30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0" h="488">
                <a:moveTo>
                  <a:pt x="310" y="68"/>
                </a:moveTo>
                <a:lnTo>
                  <a:pt x="310" y="68"/>
                </a:lnTo>
                <a:lnTo>
                  <a:pt x="310" y="162"/>
                </a:lnTo>
                <a:lnTo>
                  <a:pt x="245" y="152"/>
                </a:lnTo>
                <a:lnTo>
                  <a:pt x="245" y="52"/>
                </a:lnTo>
                <a:lnTo>
                  <a:pt x="310" y="68"/>
                </a:lnTo>
                <a:close/>
                <a:moveTo>
                  <a:pt x="137" y="463"/>
                </a:moveTo>
                <a:lnTo>
                  <a:pt x="137" y="463"/>
                </a:lnTo>
                <a:lnTo>
                  <a:pt x="137" y="360"/>
                </a:lnTo>
                <a:lnTo>
                  <a:pt x="231" y="351"/>
                </a:lnTo>
                <a:lnTo>
                  <a:pt x="231" y="447"/>
                </a:lnTo>
                <a:lnTo>
                  <a:pt x="137" y="463"/>
                </a:lnTo>
                <a:lnTo>
                  <a:pt x="137" y="463"/>
                </a:lnTo>
                <a:close/>
                <a:moveTo>
                  <a:pt x="137" y="135"/>
                </a:moveTo>
                <a:lnTo>
                  <a:pt x="137" y="135"/>
                </a:lnTo>
                <a:lnTo>
                  <a:pt x="137" y="26"/>
                </a:lnTo>
                <a:lnTo>
                  <a:pt x="231" y="49"/>
                </a:lnTo>
                <a:lnTo>
                  <a:pt x="231" y="150"/>
                </a:lnTo>
                <a:lnTo>
                  <a:pt x="137" y="135"/>
                </a:lnTo>
                <a:close/>
                <a:moveTo>
                  <a:pt x="231" y="250"/>
                </a:moveTo>
                <a:lnTo>
                  <a:pt x="231" y="250"/>
                </a:lnTo>
                <a:lnTo>
                  <a:pt x="137" y="249"/>
                </a:lnTo>
                <a:lnTo>
                  <a:pt x="137" y="140"/>
                </a:lnTo>
                <a:lnTo>
                  <a:pt x="231" y="155"/>
                </a:lnTo>
                <a:lnTo>
                  <a:pt x="231" y="250"/>
                </a:lnTo>
                <a:close/>
                <a:moveTo>
                  <a:pt x="310" y="250"/>
                </a:moveTo>
                <a:lnTo>
                  <a:pt x="310" y="250"/>
                </a:lnTo>
                <a:lnTo>
                  <a:pt x="245" y="250"/>
                </a:lnTo>
                <a:lnTo>
                  <a:pt x="245" y="157"/>
                </a:lnTo>
                <a:lnTo>
                  <a:pt x="310" y="167"/>
                </a:lnTo>
                <a:lnTo>
                  <a:pt x="310" y="250"/>
                </a:lnTo>
                <a:close/>
                <a:moveTo>
                  <a:pt x="371" y="176"/>
                </a:moveTo>
                <a:lnTo>
                  <a:pt x="371" y="176"/>
                </a:lnTo>
                <a:lnTo>
                  <a:pt x="371" y="251"/>
                </a:lnTo>
                <a:lnTo>
                  <a:pt x="325" y="250"/>
                </a:lnTo>
                <a:lnTo>
                  <a:pt x="325" y="169"/>
                </a:lnTo>
                <a:lnTo>
                  <a:pt x="371" y="176"/>
                </a:lnTo>
                <a:close/>
                <a:moveTo>
                  <a:pt x="371" y="171"/>
                </a:moveTo>
                <a:lnTo>
                  <a:pt x="371" y="171"/>
                </a:lnTo>
                <a:lnTo>
                  <a:pt x="325" y="164"/>
                </a:lnTo>
                <a:lnTo>
                  <a:pt x="325" y="72"/>
                </a:lnTo>
                <a:lnTo>
                  <a:pt x="371" y="83"/>
                </a:lnTo>
                <a:lnTo>
                  <a:pt x="371" y="171"/>
                </a:lnTo>
                <a:close/>
                <a:moveTo>
                  <a:pt x="420" y="179"/>
                </a:moveTo>
                <a:lnTo>
                  <a:pt x="420" y="179"/>
                </a:lnTo>
                <a:lnTo>
                  <a:pt x="386" y="174"/>
                </a:lnTo>
                <a:lnTo>
                  <a:pt x="386" y="87"/>
                </a:lnTo>
                <a:lnTo>
                  <a:pt x="420" y="95"/>
                </a:lnTo>
                <a:lnTo>
                  <a:pt x="420" y="179"/>
                </a:lnTo>
                <a:close/>
                <a:moveTo>
                  <a:pt x="386" y="337"/>
                </a:moveTo>
                <a:lnTo>
                  <a:pt x="386" y="337"/>
                </a:lnTo>
                <a:lnTo>
                  <a:pt x="420" y="334"/>
                </a:lnTo>
                <a:lnTo>
                  <a:pt x="420" y="414"/>
                </a:lnTo>
                <a:lnTo>
                  <a:pt x="386" y="420"/>
                </a:lnTo>
                <a:lnTo>
                  <a:pt x="386" y="337"/>
                </a:lnTo>
                <a:close/>
                <a:moveTo>
                  <a:pt x="325" y="342"/>
                </a:moveTo>
                <a:lnTo>
                  <a:pt x="325" y="342"/>
                </a:lnTo>
                <a:lnTo>
                  <a:pt x="371" y="338"/>
                </a:lnTo>
                <a:lnTo>
                  <a:pt x="371" y="423"/>
                </a:lnTo>
                <a:lnTo>
                  <a:pt x="325" y="431"/>
                </a:lnTo>
                <a:lnTo>
                  <a:pt x="325" y="342"/>
                </a:lnTo>
                <a:close/>
                <a:moveTo>
                  <a:pt x="310" y="344"/>
                </a:moveTo>
                <a:lnTo>
                  <a:pt x="310" y="344"/>
                </a:lnTo>
                <a:lnTo>
                  <a:pt x="310" y="433"/>
                </a:lnTo>
                <a:lnTo>
                  <a:pt x="245" y="444"/>
                </a:lnTo>
                <a:lnTo>
                  <a:pt x="245" y="350"/>
                </a:lnTo>
                <a:lnTo>
                  <a:pt x="310" y="344"/>
                </a:lnTo>
                <a:close/>
                <a:moveTo>
                  <a:pt x="371" y="333"/>
                </a:moveTo>
                <a:lnTo>
                  <a:pt x="371" y="333"/>
                </a:lnTo>
                <a:lnTo>
                  <a:pt x="325" y="338"/>
                </a:lnTo>
                <a:lnTo>
                  <a:pt x="325" y="255"/>
                </a:lnTo>
                <a:lnTo>
                  <a:pt x="371" y="256"/>
                </a:lnTo>
                <a:lnTo>
                  <a:pt x="371" y="333"/>
                </a:lnTo>
                <a:close/>
                <a:moveTo>
                  <a:pt x="420" y="256"/>
                </a:moveTo>
                <a:lnTo>
                  <a:pt x="420" y="256"/>
                </a:lnTo>
                <a:lnTo>
                  <a:pt x="420" y="329"/>
                </a:lnTo>
                <a:lnTo>
                  <a:pt x="386" y="332"/>
                </a:lnTo>
                <a:lnTo>
                  <a:pt x="386" y="256"/>
                </a:lnTo>
                <a:lnTo>
                  <a:pt x="420" y="256"/>
                </a:lnTo>
                <a:close/>
                <a:moveTo>
                  <a:pt x="420" y="251"/>
                </a:moveTo>
                <a:lnTo>
                  <a:pt x="420" y="251"/>
                </a:lnTo>
                <a:lnTo>
                  <a:pt x="386" y="251"/>
                </a:lnTo>
                <a:lnTo>
                  <a:pt x="386" y="179"/>
                </a:lnTo>
                <a:lnTo>
                  <a:pt x="420" y="184"/>
                </a:lnTo>
                <a:lnTo>
                  <a:pt x="420" y="251"/>
                </a:lnTo>
                <a:close/>
                <a:moveTo>
                  <a:pt x="245" y="255"/>
                </a:moveTo>
                <a:lnTo>
                  <a:pt x="245" y="255"/>
                </a:lnTo>
                <a:lnTo>
                  <a:pt x="310" y="255"/>
                </a:lnTo>
                <a:lnTo>
                  <a:pt x="310" y="339"/>
                </a:lnTo>
                <a:lnTo>
                  <a:pt x="245" y="345"/>
                </a:lnTo>
                <a:lnTo>
                  <a:pt x="245" y="255"/>
                </a:lnTo>
                <a:close/>
                <a:moveTo>
                  <a:pt x="137" y="254"/>
                </a:moveTo>
                <a:lnTo>
                  <a:pt x="137" y="254"/>
                </a:lnTo>
                <a:lnTo>
                  <a:pt x="231" y="255"/>
                </a:lnTo>
                <a:lnTo>
                  <a:pt x="231" y="346"/>
                </a:lnTo>
                <a:lnTo>
                  <a:pt x="137" y="355"/>
                </a:lnTo>
                <a:lnTo>
                  <a:pt x="137" y="254"/>
                </a:lnTo>
                <a:close/>
                <a:moveTo>
                  <a:pt x="25" y="354"/>
                </a:moveTo>
                <a:lnTo>
                  <a:pt x="25" y="354"/>
                </a:lnTo>
                <a:cubicBezTo>
                  <a:pt x="39" y="354"/>
                  <a:pt x="51" y="343"/>
                  <a:pt x="51" y="329"/>
                </a:cubicBezTo>
                <a:cubicBezTo>
                  <a:pt x="51" y="319"/>
                  <a:pt x="46" y="311"/>
                  <a:pt x="38" y="306"/>
                </a:cubicBezTo>
                <a:lnTo>
                  <a:pt x="38" y="24"/>
                </a:lnTo>
                <a:lnTo>
                  <a:pt x="112" y="24"/>
                </a:lnTo>
                <a:cubicBezTo>
                  <a:pt x="112" y="24"/>
                  <a:pt x="112" y="25"/>
                  <a:pt x="112" y="25"/>
                </a:cubicBezTo>
                <a:lnTo>
                  <a:pt x="112" y="463"/>
                </a:lnTo>
                <a:cubicBezTo>
                  <a:pt x="112" y="463"/>
                  <a:pt x="112" y="463"/>
                  <a:pt x="112" y="464"/>
                </a:cubicBezTo>
                <a:lnTo>
                  <a:pt x="38" y="464"/>
                </a:lnTo>
                <a:lnTo>
                  <a:pt x="38" y="425"/>
                </a:lnTo>
                <a:cubicBezTo>
                  <a:pt x="46" y="421"/>
                  <a:pt x="51" y="413"/>
                  <a:pt x="51" y="403"/>
                </a:cubicBezTo>
                <a:cubicBezTo>
                  <a:pt x="51" y="389"/>
                  <a:pt x="40" y="377"/>
                  <a:pt x="26" y="377"/>
                </a:cubicBezTo>
                <a:cubicBezTo>
                  <a:pt x="11" y="377"/>
                  <a:pt x="0" y="389"/>
                  <a:pt x="0" y="403"/>
                </a:cubicBezTo>
                <a:cubicBezTo>
                  <a:pt x="0" y="412"/>
                  <a:pt x="5" y="421"/>
                  <a:pt x="13" y="425"/>
                </a:cubicBezTo>
                <a:lnTo>
                  <a:pt x="13" y="476"/>
                </a:lnTo>
                <a:cubicBezTo>
                  <a:pt x="13" y="483"/>
                  <a:pt x="19" y="488"/>
                  <a:pt x="25" y="488"/>
                </a:cubicBezTo>
                <a:lnTo>
                  <a:pt x="124" y="488"/>
                </a:lnTo>
                <a:cubicBezTo>
                  <a:pt x="126" y="488"/>
                  <a:pt x="127" y="488"/>
                  <a:pt x="128" y="488"/>
                </a:cubicBezTo>
                <a:cubicBezTo>
                  <a:pt x="129" y="488"/>
                  <a:pt x="131" y="488"/>
                  <a:pt x="132" y="488"/>
                </a:cubicBezTo>
                <a:lnTo>
                  <a:pt x="133" y="488"/>
                </a:lnTo>
                <a:lnTo>
                  <a:pt x="428" y="438"/>
                </a:lnTo>
                <a:cubicBezTo>
                  <a:pt x="429" y="438"/>
                  <a:pt x="431" y="437"/>
                  <a:pt x="432" y="436"/>
                </a:cubicBezTo>
                <a:cubicBezTo>
                  <a:pt x="437" y="435"/>
                  <a:pt x="440" y="431"/>
                  <a:pt x="440" y="427"/>
                </a:cubicBezTo>
                <a:lnTo>
                  <a:pt x="440" y="85"/>
                </a:lnTo>
                <a:cubicBezTo>
                  <a:pt x="440" y="82"/>
                  <a:pt x="438" y="79"/>
                  <a:pt x="436" y="78"/>
                </a:cubicBezTo>
                <a:cubicBezTo>
                  <a:pt x="435" y="75"/>
                  <a:pt x="432" y="73"/>
                  <a:pt x="429" y="72"/>
                </a:cubicBezTo>
                <a:lnTo>
                  <a:pt x="245" y="27"/>
                </a:lnTo>
                <a:lnTo>
                  <a:pt x="245" y="26"/>
                </a:lnTo>
                <a:lnTo>
                  <a:pt x="243" y="26"/>
                </a:lnTo>
                <a:lnTo>
                  <a:pt x="135" y="1"/>
                </a:lnTo>
                <a:lnTo>
                  <a:pt x="132" y="0"/>
                </a:lnTo>
                <a:lnTo>
                  <a:pt x="25" y="0"/>
                </a:lnTo>
                <a:cubicBezTo>
                  <a:pt x="19" y="0"/>
                  <a:pt x="13" y="5"/>
                  <a:pt x="13" y="12"/>
                </a:cubicBezTo>
                <a:lnTo>
                  <a:pt x="13" y="306"/>
                </a:lnTo>
                <a:cubicBezTo>
                  <a:pt x="5" y="311"/>
                  <a:pt x="0" y="319"/>
                  <a:pt x="0" y="329"/>
                </a:cubicBezTo>
                <a:cubicBezTo>
                  <a:pt x="0" y="343"/>
                  <a:pt x="11" y="354"/>
                  <a:pt x="25" y="354"/>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0" name="Freeform 31"/>
          <p:cNvSpPr>
            <a:spLocks noEditPoints="1"/>
          </p:cNvSpPr>
          <p:nvPr/>
        </p:nvSpPr>
        <p:spPr bwMode="auto">
          <a:xfrm>
            <a:off x="2050914" y="5448317"/>
            <a:ext cx="64147" cy="72165"/>
          </a:xfrm>
          <a:custGeom>
            <a:avLst/>
            <a:gdLst>
              <a:gd name="T0" fmla="*/ 49 w 59"/>
              <a:gd name="T1" fmla="*/ 54 h 67"/>
              <a:gd name="T2" fmla="*/ 49 w 59"/>
              <a:gd name="T3" fmla="*/ 54 h 67"/>
              <a:gd name="T4" fmla="*/ 48 w 59"/>
              <a:gd name="T5" fmla="*/ 57 h 67"/>
              <a:gd name="T6" fmla="*/ 11 w 59"/>
              <a:gd name="T7" fmla="*/ 53 h 67"/>
              <a:gd name="T8" fmla="*/ 10 w 59"/>
              <a:gd name="T9" fmla="*/ 48 h 67"/>
              <a:gd name="T10" fmla="*/ 10 w 59"/>
              <a:gd name="T11" fmla="*/ 14 h 67"/>
              <a:gd name="T12" fmla="*/ 10 w 59"/>
              <a:gd name="T13" fmla="*/ 10 h 67"/>
              <a:gd name="T14" fmla="*/ 47 w 59"/>
              <a:gd name="T15" fmla="*/ 20 h 67"/>
              <a:gd name="T16" fmla="*/ 49 w 59"/>
              <a:gd name="T17" fmla="*/ 23 h 67"/>
              <a:gd name="T18" fmla="*/ 49 w 59"/>
              <a:gd name="T19" fmla="*/ 54 h 67"/>
              <a:gd name="T20" fmla="*/ 50 w 59"/>
              <a:gd name="T21" fmla="*/ 10 h 67"/>
              <a:gd name="T22" fmla="*/ 50 w 59"/>
              <a:gd name="T23" fmla="*/ 10 h 67"/>
              <a:gd name="T24" fmla="*/ 11 w 59"/>
              <a:gd name="T25" fmla="*/ 0 h 67"/>
              <a:gd name="T26" fmla="*/ 10 w 59"/>
              <a:gd name="T27" fmla="*/ 0 h 67"/>
              <a:gd name="T28" fmla="*/ 0 w 59"/>
              <a:gd name="T29" fmla="*/ 14 h 67"/>
              <a:gd name="T30" fmla="*/ 0 w 59"/>
              <a:gd name="T31" fmla="*/ 48 h 67"/>
              <a:gd name="T32" fmla="*/ 2 w 59"/>
              <a:gd name="T33" fmla="*/ 57 h 67"/>
              <a:gd name="T34" fmla="*/ 9 w 59"/>
              <a:gd name="T35" fmla="*/ 63 h 67"/>
              <a:gd name="T36" fmla="*/ 9 w 59"/>
              <a:gd name="T37" fmla="*/ 63 h 67"/>
              <a:gd name="T38" fmla="*/ 48 w 59"/>
              <a:gd name="T39" fmla="*/ 67 h 67"/>
              <a:gd name="T40" fmla="*/ 49 w 59"/>
              <a:gd name="T41" fmla="*/ 67 h 67"/>
              <a:gd name="T42" fmla="*/ 59 w 59"/>
              <a:gd name="T43" fmla="*/ 54 h 67"/>
              <a:gd name="T44" fmla="*/ 59 w 59"/>
              <a:gd name="T45" fmla="*/ 23 h 67"/>
              <a:gd name="T46" fmla="*/ 50 w 59"/>
              <a:gd name="T4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67">
                <a:moveTo>
                  <a:pt x="49" y="54"/>
                </a:moveTo>
                <a:lnTo>
                  <a:pt x="49" y="54"/>
                </a:lnTo>
                <a:cubicBezTo>
                  <a:pt x="49" y="56"/>
                  <a:pt x="48" y="57"/>
                  <a:pt x="48" y="57"/>
                </a:cubicBezTo>
                <a:lnTo>
                  <a:pt x="11" y="53"/>
                </a:lnTo>
                <a:cubicBezTo>
                  <a:pt x="10" y="52"/>
                  <a:pt x="10" y="51"/>
                  <a:pt x="10" y="48"/>
                </a:cubicBezTo>
                <a:lnTo>
                  <a:pt x="10" y="14"/>
                </a:lnTo>
                <a:cubicBezTo>
                  <a:pt x="10" y="12"/>
                  <a:pt x="10" y="11"/>
                  <a:pt x="10" y="10"/>
                </a:cubicBezTo>
                <a:lnTo>
                  <a:pt x="47" y="20"/>
                </a:lnTo>
                <a:cubicBezTo>
                  <a:pt x="48" y="20"/>
                  <a:pt x="49" y="21"/>
                  <a:pt x="49" y="23"/>
                </a:cubicBezTo>
                <a:lnTo>
                  <a:pt x="49" y="54"/>
                </a:lnTo>
                <a:close/>
                <a:moveTo>
                  <a:pt x="50" y="10"/>
                </a:moveTo>
                <a:lnTo>
                  <a:pt x="50" y="10"/>
                </a:lnTo>
                <a:lnTo>
                  <a:pt x="11" y="0"/>
                </a:lnTo>
                <a:lnTo>
                  <a:pt x="10" y="0"/>
                </a:lnTo>
                <a:cubicBezTo>
                  <a:pt x="4" y="0"/>
                  <a:pt x="0" y="6"/>
                  <a:pt x="0" y="14"/>
                </a:cubicBezTo>
                <a:lnTo>
                  <a:pt x="0" y="48"/>
                </a:lnTo>
                <a:cubicBezTo>
                  <a:pt x="0" y="52"/>
                  <a:pt x="1" y="55"/>
                  <a:pt x="2" y="57"/>
                </a:cubicBezTo>
                <a:cubicBezTo>
                  <a:pt x="4" y="61"/>
                  <a:pt x="7" y="63"/>
                  <a:pt x="9" y="63"/>
                </a:cubicBezTo>
                <a:lnTo>
                  <a:pt x="9" y="63"/>
                </a:lnTo>
                <a:lnTo>
                  <a:pt x="48" y="67"/>
                </a:lnTo>
                <a:lnTo>
                  <a:pt x="49" y="67"/>
                </a:lnTo>
                <a:cubicBezTo>
                  <a:pt x="54" y="67"/>
                  <a:pt x="59" y="61"/>
                  <a:pt x="59" y="54"/>
                </a:cubicBezTo>
                <a:lnTo>
                  <a:pt x="59" y="23"/>
                </a:lnTo>
                <a:cubicBezTo>
                  <a:pt x="59" y="16"/>
                  <a:pt x="54" y="11"/>
                  <a:pt x="50" y="1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1" name="Freeform 32"/>
          <p:cNvSpPr>
            <a:spLocks noEditPoints="1"/>
          </p:cNvSpPr>
          <p:nvPr/>
        </p:nvSpPr>
        <p:spPr bwMode="auto">
          <a:xfrm>
            <a:off x="2159161" y="5474377"/>
            <a:ext cx="52119" cy="62143"/>
          </a:xfrm>
          <a:custGeom>
            <a:avLst/>
            <a:gdLst>
              <a:gd name="T0" fmla="*/ 10 w 49"/>
              <a:gd name="T1" fmla="*/ 13 h 58"/>
              <a:gd name="T2" fmla="*/ 10 w 49"/>
              <a:gd name="T3" fmla="*/ 13 h 58"/>
              <a:gd name="T4" fmla="*/ 10 w 49"/>
              <a:gd name="T5" fmla="*/ 11 h 58"/>
              <a:gd name="T6" fmla="*/ 38 w 49"/>
              <a:gd name="T7" fmla="*/ 19 h 58"/>
              <a:gd name="T8" fmla="*/ 39 w 49"/>
              <a:gd name="T9" fmla="*/ 22 h 58"/>
              <a:gd name="T10" fmla="*/ 39 w 49"/>
              <a:gd name="T11" fmla="*/ 45 h 58"/>
              <a:gd name="T12" fmla="*/ 38 w 49"/>
              <a:gd name="T13" fmla="*/ 48 h 58"/>
              <a:gd name="T14" fmla="*/ 11 w 49"/>
              <a:gd name="T15" fmla="*/ 44 h 58"/>
              <a:gd name="T16" fmla="*/ 10 w 49"/>
              <a:gd name="T17" fmla="*/ 40 h 58"/>
              <a:gd name="T18" fmla="*/ 10 w 49"/>
              <a:gd name="T19" fmla="*/ 13 h 58"/>
              <a:gd name="T20" fmla="*/ 2 w 49"/>
              <a:gd name="T21" fmla="*/ 49 h 58"/>
              <a:gd name="T22" fmla="*/ 2 w 49"/>
              <a:gd name="T23" fmla="*/ 49 h 58"/>
              <a:gd name="T24" fmla="*/ 9 w 49"/>
              <a:gd name="T25" fmla="*/ 53 h 58"/>
              <a:gd name="T26" fmla="*/ 38 w 49"/>
              <a:gd name="T27" fmla="*/ 58 h 58"/>
              <a:gd name="T28" fmla="*/ 39 w 49"/>
              <a:gd name="T29" fmla="*/ 57 h 58"/>
              <a:gd name="T30" fmla="*/ 49 w 49"/>
              <a:gd name="T31" fmla="*/ 45 h 58"/>
              <a:gd name="T32" fmla="*/ 49 w 49"/>
              <a:gd name="T33" fmla="*/ 22 h 58"/>
              <a:gd name="T34" fmla="*/ 40 w 49"/>
              <a:gd name="T35" fmla="*/ 9 h 58"/>
              <a:gd name="T36" fmla="*/ 11 w 49"/>
              <a:gd name="T37" fmla="*/ 1 h 58"/>
              <a:gd name="T38" fmla="*/ 10 w 49"/>
              <a:gd name="T39" fmla="*/ 0 h 58"/>
              <a:gd name="T40" fmla="*/ 0 w 49"/>
              <a:gd name="T41" fmla="*/ 13 h 58"/>
              <a:gd name="T42" fmla="*/ 0 w 49"/>
              <a:gd name="T43" fmla="*/ 40 h 58"/>
              <a:gd name="T44" fmla="*/ 2 w 49"/>
              <a:gd name="T45"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58">
                <a:moveTo>
                  <a:pt x="10" y="13"/>
                </a:moveTo>
                <a:lnTo>
                  <a:pt x="10" y="13"/>
                </a:lnTo>
                <a:cubicBezTo>
                  <a:pt x="10" y="12"/>
                  <a:pt x="10" y="11"/>
                  <a:pt x="10" y="11"/>
                </a:cubicBezTo>
                <a:lnTo>
                  <a:pt x="38" y="19"/>
                </a:lnTo>
                <a:cubicBezTo>
                  <a:pt x="38" y="19"/>
                  <a:pt x="39" y="20"/>
                  <a:pt x="39" y="22"/>
                </a:cubicBezTo>
                <a:lnTo>
                  <a:pt x="39" y="45"/>
                </a:lnTo>
                <a:cubicBezTo>
                  <a:pt x="39" y="46"/>
                  <a:pt x="38" y="47"/>
                  <a:pt x="38" y="48"/>
                </a:cubicBezTo>
                <a:lnTo>
                  <a:pt x="11" y="44"/>
                </a:lnTo>
                <a:cubicBezTo>
                  <a:pt x="10" y="44"/>
                  <a:pt x="10" y="42"/>
                  <a:pt x="10" y="40"/>
                </a:cubicBezTo>
                <a:lnTo>
                  <a:pt x="10" y="13"/>
                </a:lnTo>
                <a:close/>
                <a:moveTo>
                  <a:pt x="2" y="49"/>
                </a:moveTo>
                <a:lnTo>
                  <a:pt x="2" y="49"/>
                </a:lnTo>
                <a:cubicBezTo>
                  <a:pt x="4" y="52"/>
                  <a:pt x="6" y="53"/>
                  <a:pt x="9" y="53"/>
                </a:cubicBezTo>
                <a:lnTo>
                  <a:pt x="38" y="58"/>
                </a:lnTo>
                <a:lnTo>
                  <a:pt x="39" y="57"/>
                </a:lnTo>
                <a:cubicBezTo>
                  <a:pt x="44" y="57"/>
                  <a:pt x="49" y="52"/>
                  <a:pt x="49" y="45"/>
                </a:cubicBezTo>
                <a:lnTo>
                  <a:pt x="49" y="22"/>
                </a:lnTo>
                <a:cubicBezTo>
                  <a:pt x="49" y="15"/>
                  <a:pt x="44" y="10"/>
                  <a:pt x="40" y="9"/>
                </a:cubicBezTo>
                <a:lnTo>
                  <a:pt x="11" y="1"/>
                </a:lnTo>
                <a:lnTo>
                  <a:pt x="10" y="0"/>
                </a:lnTo>
                <a:cubicBezTo>
                  <a:pt x="4" y="0"/>
                  <a:pt x="0" y="6"/>
                  <a:pt x="0" y="13"/>
                </a:cubicBezTo>
                <a:lnTo>
                  <a:pt x="0" y="40"/>
                </a:lnTo>
                <a:cubicBezTo>
                  <a:pt x="0" y="43"/>
                  <a:pt x="1" y="46"/>
                  <a:pt x="2" y="49"/>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2" name="Freeform 33"/>
          <p:cNvSpPr>
            <a:spLocks noEditPoints="1"/>
          </p:cNvSpPr>
          <p:nvPr/>
        </p:nvSpPr>
        <p:spPr bwMode="auto">
          <a:xfrm>
            <a:off x="2050914" y="5562579"/>
            <a:ext cx="64147" cy="66152"/>
          </a:xfrm>
          <a:custGeom>
            <a:avLst/>
            <a:gdLst>
              <a:gd name="T0" fmla="*/ 10 w 59"/>
              <a:gd name="T1" fmla="*/ 14 h 62"/>
              <a:gd name="T2" fmla="*/ 10 w 59"/>
              <a:gd name="T3" fmla="*/ 14 h 62"/>
              <a:gd name="T4" fmla="*/ 10 w 59"/>
              <a:gd name="T5" fmla="*/ 10 h 62"/>
              <a:gd name="T6" fmla="*/ 47 w 59"/>
              <a:gd name="T7" fmla="*/ 13 h 62"/>
              <a:gd name="T8" fmla="*/ 49 w 59"/>
              <a:gd name="T9" fmla="*/ 17 h 62"/>
              <a:gd name="T10" fmla="*/ 49 w 59"/>
              <a:gd name="T11" fmla="*/ 49 h 62"/>
              <a:gd name="T12" fmla="*/ 48 w 59"/>
              <a:gd name="T13" fmla="*/ 52 h 62"/>
              <a:gd name="T14" fmla="*/ 11 w 59"/>
              <a:gd name="T15" fmla="*/ 52 h 62"/>
              <a:gd name="T16" fmla="*/ 10 w 59"/>
              <a:gd name="T17" fmla="*/ 48 h 62"/>
              <a:gd name="T18" fmla="*/ 10 w 59"/>
              <a:gd name="T19" fmla="*/ 14 h 62"/>
              <a:gd name="T20" fmla="*/ 10 w 59"/>
              <a:gd name="T21" fmla="*/ 62 h 62"/>
              <a:gd name="T22" fmla="*/ 10 w 59"/>
              <a:gd name="T23" fmla="*/ 62 h 62"/>
              <a:gd name="T24" fmla="*/ 49 w 59"/>
              <a:gd name="T25" fmla="*/ 62 h 62"/>
              <a:gd name="T26" fmla="*/ 59 w 59"/>
              <a:gd name="T27" fmla="*/ 49 h 62"/>
              <a:gd name="T28" fmla="*/ 59 w 59"/>
              <a:gd name="T29" fmla="*/ 17 h 62"/>
              <a:gd name="T30" fmla="*/ 49 w 59"/>
              <a:gd name="T31" fmla="*/ 3 h 62"/>
              <a:gd name="T32" fmla="*/ 10 w 59"/>
              <a:gd name="T33" fmla="*/ 0 h 62"/>
              <a:gd name="T34" fmla="*/ 0 w 59"/>
              <a:gd name="T35" fmla="*/ 14 h 62"/>
              <a:gd name="T36" fmla="*/ 0 w 59"/>
              <a:gd name="T37" fmla="*/ 48 h 62"/>
              <a:gd name="T38" fmla="*/ 10 w 59"/>
              <a:gd name="T3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10" y="14"/>
                </a:moveTo>
                <a:lnTo>
                  <a:pt x="10" y="14"/>
                </a:lnTo>
                <a:cubicBezTo>
                  <a:pt x="10" y="12"/>
                  <a:pt x="10" y="10"/>
                  <a:pt x="10" y="10"/>
                </a:cubicBezTo>
                <a:lnTo>
                  <a:pt x="47" y="13"/>
                </a:lnTo>
                <a:cubicBezTo>
                  <a:pt x="48" y="13"/>
                  <a:pt x="49" y="15"/>
                  <a:pt x="49" y="17"/>
                </a:cubicBezTo>
                <a:lnTo>
                  <a:pt x="49" y="49"/>
                </a:lnTo>
                <a:cubicBezTo>
                  <a:pt x="49" y="51"/>
                  <a:pt x="48" y="52"/>
                  <a:pt x="48" y="52"/>
                </a:cubicBezTo>
                <a:lnTo>
                  <a:pt x="11" y="52"/>
                </a:lnTo>
                <a:cubicBezTo>
                  <a:pt x="10" y="52"/>
                  <a:pt x="10" y="50"/>
                  <a:pt x="10" y="48"/>
                </a:cubicBezTo>
                <a:lnTo>
                  <a:pt x="10" y="14"/>
                </a:lnTo>
                <a:close/>
                <a:moveTo>
                  <a:pt x="10" y="62"/>
                </a:moveTo>
                <a:lnTo>
                  <a:pt x="10" y="62"/>
                </a:lnTo>
                <a:lnTo>
                  <a:pt x="49" y="62"/>
                </a:lnTo>
                <a:cubicBezTo>
                  <a:pt x="54" y="61"/>
                  <a:pt x="59" y="56"/>
                  <a:pt x="59" y="49"/>
                </a:cubicBezTo>
                <a:lnTo>
                  <a:pt x="59" y="17"/>
                </a:lnTo>
                <a:cubicBezTo>
                  <a:pt x="59" y="10"/>
                  <a:pt x="54" y="4"/>
                  <a:pt x="49" y="3"/>
                </a:cubicBezTo>
                <a:lnTo>
                  <a:pt x="10" y="0"/>
                </a:lnTo>
                <a:cubicBezTo>
                  <a:pt x="4" y="0"/>
                  <a:pt x="0" y="6"/>
                  <a:pt x="0" y="14"/>
                </a:cubicBezTo>
                <a:lnTo>
                  <a:pt x="0" y="48"/>
                </a:lnTo>
                <a:cubicBezTo>
                  <a:pt x="0" y="56"/>
                  <a:pt x="4" y="62"/>
                  <a:pt x="10" y="62"/>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3" name="Freeform 34"/>
          <p:cNvSpPr>
            <a:spLocks noEditPoints="1"/>
          </p:cNvSpPr>
          <p:nvPr/>
        </p:nvSpPr>
        <p:spPr bwMode="auto">
          <a:xfrm>
            <a:off x="2159161" y="5574606"/>
            <a:ext cx="52119" cy="58134"/>
          </a:xfrm>
          <a:custGeom>
            <a:avLst/>
            <a:gdLst>
              <a:gd name="T0" fmla="*/ 10 w 49"/>
              <a:gd name="T1" fmla="*/ 12 h 54"/>
              <a:gd name="T2" fmla="*/ 10 w 49"/>
              <a:gd name="T3" fmla="*/ 12 h 54"/>
              <a:gd name="T4" fmla="*/ 10 w 49"/>
              <a:gd name="T5" fmla="*/ 10 h 54"/>
              <a:gd name="T6" fmla="*/ 38 w 49"/>
              <a:gd name="T7" fmla="*/ 14 h 54"/>
              <a:gd name="T8" fmla="*/ 39 w 49"/>
              <a:gd name="T9" fmla="*/ 16 h 54"/>
              <a:gd name="T10" fmla="*/ 39 w 49"/>
              <a:gd name="T11" fmla="*/ 42 h 54"/>
              <a:gd name="T12" fmla="*/ 38 w 49"/>
              <a:gd name="T13" fmla="*/ 44 h 54"/>
              <a:gd name="T14" fmla="*/ 10 w 49"/>
              <a:gd name="T15" fmla="*/ 44 h 54"/>
              <a:gd name="T16" fmla="*/ 10 w 49"/>
              <a:gd name="T17" fmla="*/ 41 h 54"/>
              <a:gd name="T18" fmla="*/ 10 w 49"/>
              <a:gd name="T19" fmla="*/ 12 h 54"/>
              <a:gd name="T20" fmla="*/ 10 w 49"/>
              <a:gd name="T21" fmla="*/ 54 h 54"/>
              <a:gd name="T22" fmla="*/ 10 w 49"/>
              <a:gd name="T23" fmla="*/ 54 h 54"/>
              <a:gd name="T24" fmla="*/ 39 w 49"/>
              <a:gd name="T25" fmla="*/ 54 h 54"/>
              <a:gd name="T26" fmla="*/ 49 w 49"/>
              <a:gd name="T27" fmla="*/ 42 h 54"/>
              <a:gd name="T28" fmla="*/ 49 w 49"/>
              <a:gd name="T29" fmla="*/ 16 h 54"/>
              <a:gd name="T30" fmla="*/ 39 w 49"/>
              <a:gd name="T31" fmla="*/ 4 h 54"/>
              <a:gd name="T32" fmla="*/ 10 w 49"/>
              <a:gd name="T33" fmla="*/ 0 h 54"/>
              <a:gd name="T34" fmla="*/ 0 w 49"/>
              <a:gd name="T35" fmla="*/ 12 h 54"/>
              <a:gd name="T36" fmla="*/ 0 w 49"/>
              <a:gd name="T37" fmla="*/ 41 h 54"/>
              <a:gd name="T38" fmla="*/ 10 w 49"/>
              <a:gd name="T3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4">
                <a:moveTo>
                  <a:pt x="10" y="12"/>
                </a:moveTo>
                <a:lnTo>
                  <a:pt x="10" y="12"/>
                </a:lnTo>
                <a:cubicBezTo>
                  <a:pt x="10" y="11"/>
                  <a:pt x="10" y="10"/>
                  <a:pt x="10" y="10"/>
                </a:cubicBezTo>
                <a:lnTo>
                  <a:pt x="38" y="14"/>
                </a:lnTo>
                <a:cubicBezTo>
                  <a:pt x="38" y="14"/>
                  <a:pt x="39" y="15"/>
                  <a:pt x="39" y="16"/>
                </a:cubicBezTo>
                <a:lnTo>
                  <a:pt x="39" y="42"/>
                </a:lnTo>
                <a:cubicBezTo>
                  <a:pt x="39" y="43"/>
                  <a:pt x="38" y="44"/>
                  <a:pt x="38" y="44"/>
                </a:cubicBezTo>
                <a:lnTo>
                  <a:pt x="10" y="44"/>
                </a:lnTo>
                <a:cubicBezTo>
                  <a:pt x="10" y="43"/>
                  <a:pt x="10" y="42"/>
                  <a:pt x="10" y="41"/>
                </a:cubicBezTo>
                <a:lnTo>
                  <a:pt x="10" y="12"/>
                </a:lnTo>
                <a:close/>
                <a:moveTo>
                  <a:pt x="10" y="54"/>
                </a:moveTo>
                <a:lnTo>
                  <a:pt x="10" y="54"/>
                </a:lnTo>
                <a:lnTo>
                  <a:pt x="39" y="54"/>
                </a:lnTo>
                <a:cubicBezTo>
                  <a:pt x="44" y="53"/>
                  <a:pt x="49" y="48"/>
                  <a:pt x="49" y="42"/>
                </a:cubicBezTo>
                <a:lnTo>
                  <a:pt x="49" y="16"/>
                </a:lnTo>
                <a:cubicBezTo>
                  <a:pt x="49" y="10"/>
                  <a:pt x="44" y="5"/>
                  <a:pt x="39" y="4"/>
                </a:cubicBezTo>
                <a:lnTo>
                  <a:pt x="10" y="0"/>
                </a:lnTo>
                <a:cubicBezTo>
                  <a:pt x="4" y="0"/>
                  <a:pt x="0" y="5"/>
                  <a:pt x="0" y="12"/>
                </a:cubicBezTo>
                <a:lnTo>
                  <a:pt x="0" y="41"/>
                </a:lnTo>
                <a:cubicBezTo>
                  <a:pt x="0" y="48"/>
                  <a:pt x="4" y="54"/>
                  <a:pt x="10" y="54"/>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4" name="Freeform 35"/>
          <p:cNvSpPr>
            <a:spLocks noEditPoints="1"/>
          </p:cNvSpPr>
          <p:nvPr/>
        </p:nvSpPr>
        <p:spPr bwMode="auto">
          <a:xfrm>
            <a:off x="2050914" y="5676839"/>
            <a:ext cx="64147" cy="66152"/>
          </a:xfrm>
          <a:custGeom>
            <a:avLst/>
            <a:gdLst>
              <a:gd name="T0" fmla="*/ 49 w 59"/>
              <a:gd name="T1" fmla="*/ 47 h 62"/>
              <a:gd name="T2" fmla="*/ 49 w 59"/>
              <a:gd name="T3" fmla="*/ 47 h 62"/>
              <a:gd name="T4" fmla="*/ 48 w 59"/>
              <a:gd name="T5" fmla="*/ 50 h 62"/>
              <a:gd name="T6" fmla="*/ 11 w 59"/>
              <a:gd name="T7" fmla="*/ 52 h 62"/>
              <a:gd name="T8" fmla="*/ 10 w 59"/>
              <a:gd name="T9" fmla="*/ 48 h 62"/>
              <a:gd name="T10" fmla="*/ 10 w 59"/>
              <a:gd name="T11" fmla="*/ 14 h 62"/>
              <a:gd name="T12" fmla="*/ 10 w 59"/>
              <a:gd name="T13" fmla="*/ 10 h 62"/>
              <a:gd name="T14" fmla="*/ 47 w 59"/>
              <a:gd name="T15" fmla="*/ 11 h 62"/>
              <a:gd name="T16" fmla="*/ 49 w 59"/>
              <a:gd name="T17" fmla="*/ 14 h 62"/>
              <a:gd name="T18" fmla="*/ 49 w 59"/>
              <a:gd name="T19" fmla="*/ 47 h 62"/>
              <a:gd name="T20" fmla="*/ 49 w 59"/>
              <a:gd name="T21" fmla="*/ 1 h 62"/>
              <a:gd name="T22" fmla="*/ 49 w 59"/>
              <a:gd name="T23" fmla="*/ 1 h 62"/>
              <a:gd name="T24" fmla="*/ 10 w 59"/>
              <a:gd name="T25" fmla="*/ 0 h 62"/>
              <a:gd name="T26" fmla="*/ 0 w 59"/>
              <a:gd name="T27" fmla="*/ 14 h 62"/>
              <a:gd name="T28" fmla="*/ 0 w 59"/>
              <a:gd name="T29" fmla="*/ 48 h 62"/>
              <a:gd name="T30" fmla="*/ 10 w 59"/>
              <a:gd name="T31" fmla="*/ 62 h 62"/>
              <a:gd name="T32" fmla="*/ 49 w 59"/>
              <a:gd name="T33" fmla="*/ 60 h 62"/>
              <a:gd name="T34" fmla="*/ 59 w 59"/>
              <a:gd name="T35" fmla="*/ 47 h 62"/>
              <a:gd name="T36" fmla="*/ 59 w 59"/>
              <a:gd name="T37" fmla="*/ 14 h 62"/>
              <a:gd name="T38" fmla="*/ 49 w 59"/>
              <a:gd name="T3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2">
                <a:moveTo>
                  <a:pt x="49" y="47"/>
                </a:moveTo>
                <a:lnTo>
                  <a:pt x="49" y="47"/>
                </a:lnTo>
                <a:cubicBezTo>
                  <a:pt x="49" y="49"/>
                  <a:pt x="48" y="50"/>
                  <a:pt x="48" y="50"/>
                </a:cubicBezTo>
                <a:lnTo>
                  <a:pt x="11" y="52"/>
                </a:lnTo>
                <a:cubicBezTo>
                  <a:pt x="10" y="52"/>
                  <a:pt x="10" y="50"/>
                  <a:pt x="10" y="48"/>
                </a:cubicBezTo>
                <a:lnTo>
                  <a:pt x="10" y="14"/>
                </a:lnTo>
                <a:cubicBezTo>
                  <a:pt x="10" y="12"/>
                  <a:pt x="10" y="11"/>
                  <a:pt x="10" y="10"/>
                </a:cubicBezTo>
                <a:lnTo>
                  <a:pt x="47" y="11"/>
                </a:lnTo>
                <a:cubicBezTo>
                  <a:pt x="48" y="11"/>
                  <a:pt x="49" y="12"/>
                  <a:pt x="49" y="14"/>
                </a:cubicBezTo>
                <a:lnTo>
                  <a:pt x="49" y="47"/>
                </a:lnTo>
                <a:close/>
                <a:moveTo>
                  <a:pt x="49" y="1"/>
                </a:moveTo>
                <a:lnTo>
                  <a:pt x="49" y="1"/>
                </a:lnTo>
                <a:lnTo>
                  <a:pt x="10" y="0"/>
                </a:lnTo>
                <a:cubicBezTo>
                  <a:pt x="4" y="0"/>
                  <a:pt x="0" y="6"/>
                  <a:pt x="0" y="14"/>
                </a:cubicBezTo>
                <a:lnTo>
                  <a:pt x="0" y="48"/>
                </a:lnTo>
                <a:cubicBezTo>
                  <a:pt x="0" y="56"/>
                  <a:pt x="4" y="62"/>
                  <a:pt x="10" y="62"/>
                </a:cubicBezTo>
                <a:lnTo>
                  <a:pt x="49" y="60"/>
                </a:lnTo>
                <a:cubicBezTo>
                  <a:pt x="54" y="59"/>
                  <a:pt x="59" y="54"/>
                  <a:pt x="59" y="47"/>
                </a:cubicBezTo>
                <a:lnTo>
                  <a:pt x="59" y="14"/>
                </a:lnTo>
                <a:cubicBezTo>
                  <a:pt x="59" y="8"/>
                  <a:pt x="54" y="2"/>
                  <a:pt x="49" y="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5" name="Freeform 36"/>
          <p:cNvSpPr>
            <a:spLocks noEditPoints="1"/>
          </p:cNvSpPr>
          <p:nvPr/>
        </p:nvSpPr>
        <p:spPr bwMode="auto">
          <a:xfrm>
            <a:off x="2157156" y="5676839"/>
            <a:ext cx="54123" cy="58134"/>
          </a:xfrm>
          <a:custGeom>
            <a:avLst/>
            <a:gdLst>
              <a:gd name="T0" fmla="*/ 10 w 50"/>
              <a:gd name="T1" fmla="*/ 43 h 53"/>
              <a:gd name="T2" fmla="*/ 10 w 50"/>
              <a:gd name="T3" fmla="*/ 43 h 53"/>
              <a:gd name="T4" fmla="*/ 10 w 50"/>
              <a:gd name="T5" fmla="*/ 40 h 53"/>
              <a:gd name="T6" fmla="*/ 10 w 50"/>
              <a:gd name="T7" fmla="*/ 12 h 53"/>
              <a:gd name="T8" fmla="*/ 10 w 50"/>
              <a:gd name="T9" fmla="*/ 10 h 53"/>
              <a:gd name="T10" fmla="*/ 40 w 50"/>
              <a:gd name="T11" fmla="*/ 10 h 53"/>
              <a:gd name="T12" fmla="*/ 40 w 50"/>
              <a:gd name="T13" fmla="*/ 12 h 53"/>
              <a:gd name="T14" fmla="*/ 40 w 50"/>
              <a:gd name="T15" fmla="*/ 39 h 53"/>
              <a:gd name="T16" fmla="*/ 40 w 50"/>
              <a:gd name="T17" fmla="*/ 41 h 53"/>
              <a:gd name="T18" fmla="*/ 10 w 50"/>
              <a:gd name="T19" fmla="*/ 43 h 53"/>
              <a:gd name="T20" fmla="*/ 41 w 50"/>
              <a:gd name="T21" fmla="*/ 0 h 53"/>
              <a:gd name="T22" fmla="*/ 41 w 50"/>
              <a:gd name="T23" fmla="*/ 0 h 53"/>
              <a:gd name="T24" fmla="*/ 9 w 50"/>
              <a:gd name="T25" fmla="*/ 0 h 53"/>
              <a:gd name="T26" fmla="*/ 0 w 50"/>
              <a:gd name="T27" fmla="*/ 12 h 53"/>
              <a:gd name="T28" fmla="*/ 0 w 50"/>
              <a:gd name="T29" fmla="*/ 40 h 53"/>
              <a:gd name="T30" fmla="*/ 9 w 50"/>
              <a:gd name="T31" fmla="*/ 53 h 53"/>
              <a:gd name="T32" fmla="*/ 41 w 50"/>
              <a:gd name="T33" fmla="*/ 50 h 53"/>
              <a:gd name="T34" fmla="*/ 50 w 50"/>
              <a:gd name="T35" fmla="*/ 39 h 53"/>
              <a:gd name="T36" fmla="*/ 50 w 50"/>
              <a:gd name="T37" fmla="*/ 12 h 53"/>
              <a:gd name="T38" fmla="*/ 41 w 50"/>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53">
                <a:moveTo>
                  <a:pt x="10" y="43"/>
                </a:moveTo>
                <a:lnTo>
                  <a:pt x="10" y="43"/>
                </a:lnTo>
                <a:cubicBezTo>
                  <a:pt x="10" y="42"/>
                  <a:pt x="10" y="41"/>
                  <a:pt x="10" y="40"/>
                </a:cubicBezTo>
                <a:lnTo>
                  <a:pt x="10" y="12"/>
                </a:lnTo>
                <a:cubicBezTo>
                  <a:pt x="10" y="11"/>
                  <a:pt x="10" y="10"/>
                  <a:pt x="10" y="10"/>
                </a:cubicBezTo>
                <a:lnTo>
                  <a:pt x="40" y="10"/>
                </a:lnTo>
                <a:cubicBezTo>
                  <a:pt x="40" y="11"/>
                  <a:pt x="40" y="11"/>
                  <a:pt x="40" y="12"/>
                </a:cubicBezTo>
                <a:lnTo>
                  <a:pt x="40" y="39"/>
                </a:lnTo>
                <a:cubicBezTo>
                  <a:pt x="40" y="40"/>
                  <a:pt x="40" y="41"/>
                  <a:pt x="40" y="41"/>
                </a:cubicBezTo>
                <a:lnTo>
                  <a:pt x="10" y="43"/>
                </a:lnTo>
                <a:close/>
                <a:moveTo>
                  <a:pt x="41" y="0"/>
                </a:moveTo>
                <a:lnTo>
                  <a:pt x="41" y="0"/>
                </a:lnTo>
                <a:lnTo>
                  <a:pt x="9" y="0"/>
                </a:lnTo>
                <a:cubicBezTo>
                  <a:pt x="4" y="0"/>
                  <a:pt x="0" y="5"/>
                  <a:pt x="0" y="12"/>
                </a:cubicBezTo>
                <a:lnTo>
                  <a:pt x="0" y="40"/>
                </a:lnTo>
                <a:cubicBezTo>
                  <a:pt x="0" y="47"/>
                  <a:pt x="4" y="53"/>
                  <a:pt x="9" y="53"/>
                </a:cubicBezTo>
                <a:lnTo>
                  <a:pt x="41" y="50"/>
                </a:lnTo>
                <a:cubicBezTo>
                  <a:pt x="46" y="50"/>
                  <a:pt x="50" y="45"/>
                  <a:pt x="50" y="39"/>
                </a:cubicBezTo>
                <a:lnTo>
                  <a:pt x="50" y="12"/>
                </a:lnTo>
                <a:cubicBezTo>
                  <a:pt x="50" y="6"/>
                  <a:pt x="47" y="1"/>
                  <a:pt x="41"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6" name="Freeform 37"/>
          <p:cNvSpPr>
            <a:spLocks/>
          </p:cNvSpPr>
          <p:nvPr/>
        </p:nvSpPr>
        <p:spPr bwMode="auto">
          <a:xfrm>
            <a:off x="2048909" y="5789096"/>
            <a:ext cx="68156" cy="22051"/>
          </a:xfrm>
          <a:custGeom>
            <a:avLst/>
            <a:gdLst>
              <a:gd name="T0" fmla="*/ 6 w 64"/>
              <a:gd name="T1" fmla="*/ 21 h 21"/>
              <a:gd name="T2" fmla="*/ 6 w 64"/>
              <a:gd name="T3" fmla="*/ 21 h 21"/>
              <a:gd name="T4" fmla="*/ 58 w 64"/>
              <a:gd name="T5" fmla="*/ 16 h 21"/>
              <a:gd name="T6" fmla="*/ 64 w 64"/>
              <a:gd name="T7" fmla="*/ 7 h 21"/>
              <a:gd name="T8" fmla="*/ 58 w 64"/>
              <a:gd name="T9" fmla="*/ 0 h 21"/>
              <a:gd name="T10" fmla="*/ 6 w 64"/>
              <a:gd name="T11" fmla="*/ 5 h 21"/>
              <a:gd name="T12" fmla="*/ 0 w 64"/>
              <a:gd name="T13" fmla="*/ 13 h 21"/>
              <a:gd name="T14" fmla="*/ 6 w 64"/>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1">
                <a:moveTo>
                  <a:pt x="6" y="21"/>
                </a:moveTo>
                <a:lnTo>
                  <a:pt x="6" y="21"/>
                </a:lnTo>
                <a:lnTo>
                  <a:pt x="58" y="16"/>
                </a:lnTo>
                <a:cubicBezTo>
                  <a:pt x="61" y="16"/>
                  <a:pt x="64" y="12"/>
                  <a:pt x="64" y="7"/>
                </a:cubicBezTo>
                <a:cubicBezTo>
                  <a:pt x="64" y="3"/>
                  <a:pt x="61" y="0"/>
                  <a:pt x="58" y="0"/>
                </a:cubicBezTo>
                <a:lnTo>
                  <a:pt x="6" y="5"/>
                </a:lnTo>
                <a:cubicBezTo>
                  <a:pt x="3" y="5"/>
                  <a:pt x="0" y="9"/>
                  <a:pt x="0" y="13"/>
                </a:cubicBezTo>
                <a:cubicBezTo>
                  <a:pt x="0" y="17"/>
                  <a:pt x="3" y="21"/>
                  <a:pt x="6" y="21"/>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7" name="Freeform 38"/>
          <p:cNvSpPr>
            <a:spLocks/>
          </p:cNvSpPr>
          <p:nvPr/>
        </p:nvSpPr>
        <p:spPr bwMode="auto">
          <a:xfrm>
            <a:off x="2048909" y="5819165"/>
            <a:ext cx="68156" cy="26060"/>
          </a:xfrm>
          <a:custGeom>
            <a:avLst/>
            <a:gdLst>
              <a:gd name="T0" fmla="*/ 58 w 64"/>
              <a:gd name="T1" fmla="*/ 0 h 23"/>
              <a:gd name="T2" fmla="*/ 58 w 64"/>
              <a:gd name="T3" fmla="*/ 0 h 23"/>
              <a:gd name="T4" fmla="*/ 58 w 64"/>
              <a:gd name="T5" fmla="*/ 0 h 23"/>
              <a:gd name="T6" fmla="*/ 6 w 64"/>
              <a:gd name="T7" fmla="*/ 7 h 23"/>
              <a:gd name="T8" fmla="*/ 0 w 64"/>
              <a:gd name="T9" fmla="*/ 15 h 23"/>
              <a:gd name="T10" fmla="*/ 6 w 64"/>
              <a:gd name="T11" fmla="*/ 23 h 23"/>
              <a:gd name="T12" fmla="*/ 6 w 64"/>
              <a:gd name="T13" fmla="*/ 23 h 23"/>
              <a:gd name="T14" fmla="*/ 58 w 64"/>
              <a:gd name="T15" fmla="*/ 16 h 23"/>
              <a:gd name="T16" fmla="*/ 64 w 64"/>
              <a:gd name="T17" fmla="*/ 8 h 23"/>
              <a:gd name="T18" fmla="*/ 58 w 64"/>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3">
                <a:moveTo>
                  <a:pt x="58" y="0"/>
                </a:moveTo>
                <a:lnTo>
                  <a:pt x="58" y="0"/>
                </a:lnTo>
                <a:lnTo>
                  <a:pt x="58" y="0"/>
                </a:lnTo>
                <a:lnTo>
                  <a:pt x="6" y="7"/>
                </a:lnTo>
                <a:cubicBezTo>
                  <a:pt x="3" y="7"/>
                  <a:pt x="0" y="11"/>
                  <a:pt x="0" y="15"/>
                </a:cubicBezTo>
                <a:cubicBezTo>
                  <a:pt x="0" y="20"/>
                  <a:pt x="3" y="23"/>
                  <a:pt x="6" y="23"/>
                </a:cubicBezTo>
                <a:lnTo>
                  <a:pt x="6" y="23"/>
                </a:lnTo>
                <a:lnTo>
                  <a:pt x="58" y="16"/>
                </a:lnTo>
                <a:cubicBezTo>
                  <a:pt x="62" y="16"/>
                  <a:pt x="64" y="12"/>
                  <a:pt x="64" y="8"/>
                </a:cubicBezTo>
                <a:cubicBezTo>
                  <a:pt x="64" y="3"/>
                  <a:pt x="62" y="0"/>
                  <a:pt x="58"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8" name="Freeform 39"/>
          <p:cNvSpPr>
            <a:spLocks/>
          </p:cNvSpPr>
          <p:nvPr/>
        </p:nvSpPr>
        <p:spPr bwMode="auto">
          <a:xfrm>
            <a:off x="2157156" y="5779074"/>
            <a:ext cx="52119" cy="18042"/>
          </a:xfrm>
          <a:custGeom>
            <a:avLst/>
            <a:gdLst>
              <a:gd name="T0" fmla="*/ 4 w 48"/>
              <a:gd name="T1" fmla="*/ 16 h 16"/>
              <a:gd name="T2" fmla="*/ 4 w 48"/>
              <a:gd name="T3" fmla="*/ 16 h 16"/>
              <a:gd name="T4" fmla="*/ 4 w 48"/>
              <a:gd name="T5" fmla="*/ 16 h 16"/>
              <a:gd name="T6" fmla="*/ 44 w 48"/>
              <a:gd name="T7" fmla="*/ 12 h 16"/>
              <a:gd name="T8" fmla="*/ 48 w 48"/>
              <a:gd name="T9" fmla="*/ 6 h 16"/>
              <a:gd name="T10" fmla="*/ 44 w 48"/>
              <a:gd name="T11" fmla="*/ 0 h 16"/>
              <a:gd name="T12" fmla="*/ 4 w 48"/>
              <a:gd name="T13" fmla="*/ 4 h 16"/>
              <a:gd name="T14" fmla="*/ 0 w 48"/>
              <a:gd name="T15" fmla="*/ 10 h 16"/>
              <a:gd name="T16" fmla="*/ 4 w 4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6">
                <a:moveTo>
                  <a:pt x="4" y="16"/>
                </a:moveTo>
                <a:lnTo>
                  <a:pt x="4" y="16"/>
                </a:lnTo>
                <a:lnTo>
                  <a:pt x="4" y="16"/>
                </a:lnTo>
                <a:lnTo>
                  <a:pt x="44" y="12"/>
                </a:lnTo>
                <a:cubicBezTo>
                  <a:pt x="46" y="12"/>
                  <a:pt x="48" y="9"/>
                  <a:pt x="48" y="6"/>
                </a:cubicBezTo>
                <a:cubicBezTo>
                  <a:pt x="48" y="3"/>
                  <a:pt x="46" y="0"/>
                  <a:pt x="44" y="0"/>
                </a:cubicBezTo>
                <a:lnTo>
                  <a:pt x="4" y="4"/>
                </a:lnTo>
                <a:cubicBezTo>
                  <a:pt x="2" y="4"/>
                  <a:pt x="0" y="7"/>
                  <a:pt x="0" y="10"/>
                </a:cubicBezTo>
                <a:cubicBezTo>
                  <a:pt x="0" y="14"/>
                  <a:pt x="2" y="16"/>
                  <a:pt x="4" y="16"/>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49" name="Freeform 40"/>
          <p:cNvSpPr>
            <a:spLocks/>
          </p:cNvSpPr>
          <p:nvPr/>
        </p:nvSpPr>
        <p:spPr bwMode="auto">
          <a:xfrm>
            <a:off x="2157156" y="5803129"/>
            <a:ext cx="52119" cy="20046"/>
          </a:xfrm>
          <a:custGeom>
            <a:avLst/>
            <a:gdLst>
              <a:gd name="T0" fmla="*/ 44 w 48"/>
              <a:gd name="T1" fmla="*/ 0 h 18"/>
              <a:gd name="T2" fmla="*/ 44 w 48"/>
              <a:gd name="T3" fmla="*/ 0 h 18"/>
              <a:gd name="T4" fmla="*/ 44 w 48"/>
              <a:gd name="T5" fmla="*/ 0 h 18"/>
              <a:gd name="T6" fmla="*/ 4 w 48"/>
              <a:gd name="T7" fmla="*/ 6 h 18"/>
              <a:gd name="T8" fmla="*/ 0 w 48"/>
              <a:gd name="T9" fmla="*/ 12 h 18"/>
              <a:gd name="T10" fmla="*/ 4 w 48"/>
              <a:gd name="T11" fmla="*/ 18 h 18"/>
              <a:gd name="T12" fmla="*/ 4 w 48"/>
              <a:gd name="T13" fmla="*/ 18 h 18"/>
              <a:gd name="T14" fmla="*/ 44 w 48"/>
              <a:gd name="T15" fmla="*/ 12 h 18"/>
              <a:gd name="T16" fmla="*/ 48 w 48"/>
              <a:gd name="T17" fmla="*/ 6 h 18"/>
              <a:gd name="T18" fmla="*/ 44 w 48"/>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8">
                <a:moveTo>
                  <a:pt x="44" y="0"/>
                </a:moveTo>
                <a:lnTo>
                  <a:pt x="44" y="0"/>
                </a:lnTo>
                <a:lnTo>
                  <a:pt x="44" y="0"/>
                </a:lnTo>
                <a:lnTo>
                  <a:pt x="4" y="6"/>
                </a:lnTo>
                <a:cubicBezTo>
                  <a:pt x="2" y="6"/>
                  <a:pt x="0" y="9"/>
                  <a:pt x="0" y="12"/>
                </a:cubicBezTo>
                <a:cubicBezTo>
                  <a:pt x="0" y="15"/>
                  <a:pt x="2" y="18"/>
                  <a:pt x="4" y="18"/>
                </a:cubicBezTo>
                <a:lnTo>
                  <a:pt x="4" y="18"/>
                </a:lnTo>
                <a:lnTo>
                  <a:pt x="44" y="12"/>
                </a:lnTo>
                <a:cubicBezTo>
                  <a:pt x="46" y="12"/>
                  <a:pt x="48" y="10"/>
                  <a:pt x="48" y="6"/>
                </a:cubicBezTo>
                <a:cubicBezTo>
                  <a:pt x="48" y="3"/>
                  <a:pt x="46" y="0"/>
                  <a:pt x="44"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0" name="Freeform 41"/>
          <p:cNvSpPr>
            <a:spLocks noEditPoints="1"/>
          </p:cNvSpPr>
          <p:nvPr/>
        </p:nvSpPr>
        <p:spPr bwMode="auto">
          <a:xfrm>
            <a:off x="2241349" y="5494423"/>
            <a:ext cx="36082" cy="48110"/>
          </a:xfrm>
          <a:custGeom>
            <a:avLst/>
            <a:gdLst>
              <a:gd name="T0" fmla="*/ 7 w 34"/>
              <a:gd name="T1" fmla="*/ 12 h 45"/>
              <a:gd name="T2" fmla="*/ 7 w 34"/>
              <a:gd name="T3" fmla="*/ 12 h 45"/>
              <a:gd name="T4" fmla="*/ 8 w 34"/>
              <a:gd name="T5" fmla="*/ 8 h 45"/>
              <a:gd name="T6" fmla="*/ 25 w 34"/>
              <a:gd name="T7" fmla="*/ 14 h 45"/>
              <a:gd name="T8" fmla="*/ 27 w 34"/>
              <a:gd name="T9" fmla="*/ 18 h 45"/>
              <a:gd name="T10" fmla="*/ 27 w 34"/>
              <a:gd name="T11" fmla="*/ 34 h 45"/>
              <a:gd name="T12" fmla="*/ 26 w 34"/>
              <a:gd name="T13" fmla="*/ 37 h 45"/>
              <a:gd name="T14" fmla="*/ 8 w 34"/>
              <a:gd name="T15" fmla="*/ 36 h 45"/>
              <a:gd name="T16" fmla="*/ 7 w 34"/>
              <a:gd name="T17" fmla="*/ 31 h 45"/>
              <a:gd name="T18" fmla="*/ 7 w 34"/>
              <a:gd name="T19" fmla="*/ 12 h 45"/>
              <a:gd name="T20" fmla="*/ 1 w 34"/>
              <a:gd name="T21" fmla="*/ 39 h 45"/>
              <a:gd name="T22" fmla="*/ 1 w 34"/>
              <a:gd name="T23" fmla="*/ 39 h 45"/>
              <a:gd name="T24" fmla="*/ 7 w 34"/>
              <a:gd name="T25" fmla="*/ 43 h 45"/>
              <a:gd name="T26" fmla="*/ 27 w 34"/>
              <a:gd name="T27" fmla="*/ 45 h 45"/>
              <a:gd name="T28" fmla="*/ 27 w 34"/>
              <a:gd name="T29" fmla="*/ 45 h 45"/>
              <a:gd name="T30" fmla="*/ 34 w 34"/>
              <a:gd name="T31" fmla="*/ 34 h 45"/>
              <a:gd name="T32" fmla="*/ 34 w 34"/>
              <a:gd name="T33" fmla="*/ 18 h 45"/>
              <a:gd name="T34" fmla="*/ 28 w 34"/>
              <a:gd name="T35" fmla="*/ 7 h 45"/>
              <a:gd name="T36" fmla="*/ 8 w 34"/>
              <a:gd name="T37" fmla="*/ 0 h 45"/>
              <a:gd name="T38" fmla="*/ 7 w 34"/>
              <a:gd name="T39" fmla="*/ 0 h 45"/>
              <a:gd name="T40" fmla="*/ 0 w 34"/>
              <a:gd name="T41" fmla="*/ 12 h 45"/>
              <a:gd name="T42" fmla="*/ 0 w 34"/>
              <a:gd name="T43" fmla="*/ 31 h 45"/>
              <a:gd name="T44" fmla="*/ 1 w 34"/>
              <a:gd name="T45"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5">
                <a:moveTo>
                  <a:pt x="7" y="12"/>
                </a:moveTo>
                <a:lnTo>
                  <a:pt x="7" y="12"/>
                </a:lnTo>
                <a:cubicBezTo>
                  <a:pt x="7" y="10"/>
                  <a:pt x="8" y="9"/>
                  <a:pt x="8" y="8"/>
                </a:cubicBezTo>
                <a:lnTo>
                  <a:pt x="25" y="14"/>
                </a:lnTo>
                <a:cubicBezTo>
                  <a:pt x="26" y="14"/>
                  <a:pt x="27" y="16"/>
                  <a:pt x="27" y="18"/>
                </a:cubicBezTo>
                <a:lnTo>
                  <a:pt x="27" y="34"/>
                </a:lnTo>
                <a:cubicBezTo>
                  <a:pt x="27" y="36"/>
                  <a:pt x="26" y="37"/>
                  <a:pt x="26" y="37"/>
                </a:cubicBezTo>
                <a:lnTo>
                  <a:pt x="8" y="36"/>
                </a:lnTo>
                <a:cubicBezTo>
                  <a:pt x="8" y="35"/>
                  <a:pt x="7" y="34"/>
                  <a:pt x="7" y="31"/>
                </a:cubicBezTo>
                <a:lnTo>
                  <a:pt x="7" y="12"/>
                </a:lnTo>
                <a:close/>
                <a:moveTo>
                  <a:pt x="1" y="39"/>
                </a:moveTo>
                <a:lnTo>
                  <a:pt x="1" y="39"/>
                </a:lnTo>
                <a:cubicBezTo>
                  <a:pt x="3" y="43"/>
                  <a:pt x="6" y="43"/>
                  <a:pt x="7" y="43"/>
                </a:cubicBezTo>
                <a:lnTo>
                  <a:pt x="27" y="45"/>
                </a:lnTo>
                <a:lnTo>
                  <a:pt x="27" y="45"/>
                </a:lnTo>
                <a:cubicBezTo>
                  <a:pt x="31" y="45"/>
                  <a:pt x="34" y="40"/>
                  <a:pt x="34" y="34"/>
                </a:cubicBezTo>
                <a:lnTo>
                  <a:pt x="34" y="18"/>
                </a:lnTo>
                <a:cubicBezTo>
                  <a:pt x="34" y="13"/>
                  <a:pt x="32" y="7"/>
                  <a:pt x="28" y="7"/>
                </a:cubicBezTo>
                <a:lnTo>
                  <a:pt x="8" y="0"/>
                </a:lnTo>
                <a:lnTo>
                  <a:pt x="7" y="0"/>
                </a:lnTo>
                <a:cubicBezTo>
                  <a:pt x="3" y="0"/>
                  <a:pt x="0" y="5"/>
                  <a:pt x="0" y="12"/>
                </a:cubicBezTo>
                <a:lnTo>
                  <a:pt x="0" y="31"/>
                </a:lnTo>
                <a:cubicBezTo>
                  <a:pt x="0" y="34"/>
                  <a:pt x="1" y="37"/>
                  <a:pt x="1" y="39"/>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1" name="Freeform 42"/>
          <p:cNvSpPr>
            <a:spLocks noEditPoints="1"/>
          </p:cNvSpPr>
          <p:nvPr/>
        </p:nvSpPr>
        <p:spPr bwMode="auto">
          <a:xfrm>
            <a:off x="2241349" y="5586634"/>
            <a:ext cx="36082" cy="50115"/>
          </a:xfrm>
          <a:custGeom>
            <a:avLst/>
            <a:gdLst>
              <a:gd name="T0" fmla="*/ 7 w 34"/>
              <a:gd name="T1" fmla="*/ 12 h 47"/>
              <a:gd name="T2" fmla="*/ 7 w 34"/>
              <a:gd name="T3" fmla="*/ 12 h 47"/>
              <a:gd name="T4" fmla="*/ 8 w 34"/>
              <a:gd name="T5" fmla="*/ 8 h 47"/>
              <a:gd name="T6" fmla="*/ 25 w 34"/>
              <a:gd name="T7" fmla="*/ 12 h 47"/>
              <a:gd name="T8" fmla="*/ 27 w 34"/>
              <a:gd name="T9" fmla="*/ 16 h 47"/>
              <a:gd name="T10" fmla="*/ 27 w 34"/>
              <a:gd name="T11" fmla="*/ 36 h 47"/>
              <a:gd name="T12" fmla="*/ 26 w 34"/>
              <a:gd name="T13" fmla="*/ 40 h 47"/>
              <a:gd name="T14" fmla="*/ 8 w 34"/>
              <a:gd name="T15" fmla="*/ 40 h 47"/>
              <a:gd name="T16" fmla="*/ 7 w 34"/>
              <a:gd name="T17" fmla="*/ 36 h 47"/>
              <a:gd name="T18" fmla="*/ 7 w 34"/>
              <a:gd name="T19" fmla="*/ 12 h 47"/>
              <a:gd name="T20" fmla="*/ 7 w 34"/>
              <a:gd name="T21" fmla="*/ 47 h 47"/>
              <a:gd name="T22" fmla="*/ 7 w 34"/>
              <a:gd name="T23" fmla="*/ 47 h 47"/>
              <a:gd name="T24" fmla="*/ 27 w 34"/>
              <a:gd name="T25" fmla="*/ 47 h 47"/>
              <a:gd name="T26" fmla="*/ 34 w 34"/>
              <a:gd name="T27" fmla="*/ 36 h 47"/>
              <a:gd name="T28" fmla="*/ 34 w 34"/>
              <a:gd name="T29" fmla="*/ 16 h 47"/>
              <a:gd name="T30" fmla="*/ 27 w 34"/>
              <a:gd name="T31" fmla="*/ 5 h 47"/>
              <a:gd name="T32" fmla="*/ 8 w 34"/>
              <a:gd name="T33" fmla="*/ 1 h 47"/>
              <a:gd name="T34" fmla="*/ 7 w 34"/>
              <a:gd name="T35" fmla="*/ 0 h 47"/>
              <a:gd name="T36" fmla="*/ 0 w 34"/>
              <a:gd name="T37" fmla="*/ 12 h 47"/>
              <a:gd name="T38" fmla="*/ 0 w 34"/>
              <a:gd name="T39" fmla="*/ 36 h 47"/>
              <a:gd name="T40" fmla="*/ 7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7" y="12"/>
                </a:moveTo>
                <a:lnTo>
                  <a:pt x="7" y="12"/>
                </a:lnTo>
                <a:cubicBezTo>
                  <a:pt x="7" y="10"/>
                  <a:pt x="8" y="9"/>
                  <a:pt x="8" y="8"/>
                </a:cubicBezTo>
                <a:lnTo>
                  <a:pt x="25" y="12"/>
                </a:lnTo>
                <a:cubicBezTo>
                  <a:pt x="26" y="13"/>
                  <a:pt x="27" y="14"/>
                  <a:pt x="27" y="16"/>
                </a:cubicBezTo>
                <a:lnTo>
                  <a:pt x="27" y="36"/>
                </a:lnTo>
                <a:cubicBezTo>
                  <a:pt x="27" y="38"/>
                  <a:pt x="26" y="40"/>
                  <a:pt x="26" y="40"/>
                </a:cubicBezTo>
                <a:lnTo>
                  <a:pt x="8" y="40"/>
                </a:lnTo>
                <a:cubicBezTo>
                  <a:pt x="8" y="39"/>
                  <a:pt x="7" y="38"/>
                  <a:pt x="7" y="36"/>
                </a:cubicBezTo>
                <a:lnTo>
                  <a:pt x="7" y="12"/>
                </a:lnTo>
                <a:close/>
                <a:moveTo>
                  <a:pt x="7" y="47"/>
                </a:moveTo>
                <a:lnTo>
                  <a:pt x="7" y="47"/>
                </a:lnTo>
                <a:lnTo>
                  <a:pt x="27" y="47"/>
                </a:lnTo>
                <a:cubicBezTo>
                  <a:pt x="31" y="47"/>
                  <a:pt x="34" y="42"/>
                  <a:pt x="34" y="36"/>
                </a:cubicBezTo>
                <a:lnTo>
                  <a:pt x="34" y="16"/>
                </a:lnTo>
                <a:cubicBezTo>
                  <a:pt x="34" y="11"/>
                  <a:pt x="31" y="6"/>
                  <a:pt x="27" y="5"/>
                </a:cubicBezTo>
                <a:lnTo>
                  <a:pt x="8" y="1"/>
                </a:lnTo>
                <a:lnTo>
                  <a:pt x="7" y="0"/>
                </a:lnTo>
                <a:cubicBezTo>
                  <a:pt x="3" y="0"/>
                  <a:pt x="0" y="5"/>
                  <a:pt x="0" y="12"/>
                </a:cubicBezTo>
                <a:lnTo>
                  <a:pt x="0" y="36"/>
                </a:lnTo>
                <a:cubicBezTo>
                  <a:pt x="0" y="42"/>
                  <a:pt x="3" y="47"/>
                  <a:pt x="7" y="47"/>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2" name="Freeform 43"/>
          <p:cNvSpPr>
            <a:spLocks noEditPoints="1"/>
          </p:cNvSpPr>
          <p:nvPr/>
        </p:nvSpPr>
        <p:spPr bwMode="auto">
          <a:xfrm>
            <a:off x="2239345" y="5680848"/>
            <a:ext cx="38086" cy="48110"/>
          </a:xfrm>
          <a:custGeom>
            <a:avLst/>
            <a:gdLst>
              <a:gd name="T0" fmla="*/ 7 w 35"/>
              <a:gd name="T1" fmla="*/ 11 h 45"/>
              <a:gd name="T2" fmla="*/ 7 w 35"/>
              <a:gd name="T3" fmla="*/ 11 h 45"/>
              <a:gd name="T4" fmla="*/ 8 w 35"/>
              <a:gd name="T5" fmla="*/ 7 h 45"/>
              <a:gd name="T6" fmla="*/ 27 w 35"/>
              <a:gd name="T7" fmla="*/ 8 h 45"/>
              <a:gd name="T8" fmla="*/ 27 w 35"/>
              <a:gd name="T9" fmla="*/ 11 h 45"/>
              <a:gd name="T10" fmla="*/ 27 w 35"/>
              <a:gd name="T11" fmla="*/ 33 h 45"/>
              <a:gd name="T12" fmla="*/ 27 w 35"/>
              <a:gd name="T13" fmla="*/ 36 h 45"/>
              <a:gd name="T14" fmla="*/ 8 w 35"/>
              <a:gd name="T15" fmla="*/ 38 h 45"/>
              <a:gd name="T16" fmla="*/ 7 w 35"/>
              <a:gd name="T17" fmla="*/ 34 h 45"/>
              <a:gd name="T18" fmla="*/ 7 w 35"/>
              <a:gd name="T19" fmla="*/ 11 h 45"/>
              <a:gd name="T20" fmla="*/ 6 w 35"/>
              <a:gd name="T21" fmla="*/ 45 h 45"/>
              <a:gd name="T22" fmla="*/ 6 w 35"/>
              <a:gd name="T23" fmla="*/ 45 h 45"/>
              <a:gd name="T24" fmla="*/ 28 w 35"/>
              <a:gd name="T25" fmla="*/ 43 h 45"/>
              <a:gd name="T26" fmla="*/ 35 w 35"/>
              <a:gd name="T27" fmla="*/ 33 h 45"/>
              <a:gd name="T28" fmla="*/ 35 w 35"/>
              <a:gd name="T29" fmla="*/ 11 h 45"/>
              <a:gd name="T30" fmla="*/ 28 w 35"/>
              <a:gd name="T31" fmla="*/ 1 h 45"/>
              <a:gd name="T32" fmla="*/ 7 w 35"/>
              <a:gd name="T33" fmla="*/ 0 h 45"/>
              <a:gd name="T34" fmla="*/ 6 w 35"/>
              <a:gd name="T35" fmla="*/ 0 h 45"/>
              <a:gd name="T36" fmla="*/ 0 w 35"/>
              <a:gd name="T37" fmla="*/ 11 h 45"/>
              <a:gd name="T38" fmla="*/ 0 w 35"/>
              <a:gd name="T39" fmla="*/ 34 h 45"/>
              <a:gd name="T40" fmla="*/ 6 w 35"/>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7" y="11"/>
                </a:moveTo>
                <a:lnTo>
                  <a:pt x="7" y="11"/>
                </a:lnTo>
                <a:cubicBezTo>
                  <a:pt x="7" y="9"/>
                  <a:pt x="7" y="8"/>
                  <a:pt x="8" y="7"/>
                </a:cubicBezTo>
                <a:lnTo>
                  <a:pt x="27" y="8"/>
                </a:lnTo>
                <a:cubicBezTo>
                  <a:pt x="27" y="9"/>
                  <a:pt x="27" y="10"/>
                  <a:pt x="27" y="11"/>
                </a:cubicBezTo>
                <a:lnTo>
                  <a:pt x="27" y="33"/>
                </a:lnTo>
                <a:cubicBezTo>
                  <a:pt x="27" y="34"/>
                  <a:pt x="27" y="35"/>
                  <a:pt x="27" y="36"/>
                </a:cubicBezTo>
                <a:lnTo>
                  <a:pt x="8" y="38"/>
                </a:lnTo>
                <a:cubicBezTo>
                  <a:pt x="7" y="37"/>
                  <a:pt x="7" y="36"/>
                  <a:pt x="7" y="34"/>
                </a:cubicBezTo>
                <a:lnTo>
                  <a:pt x="7" y="11"/>
                </a:lnTo>
                <a:close/>
                <a:moveTo>
                  <a:pt x="6" y="45"/>
                </a:moveTo>
                <a:lnTo>
                  <a:pt x="6" y="45"/>
                </a:lnTo>
                <a:lnTo>
                  <a:pt x="28" y="43"/>
                </a:lnTo>
                <a:cubicBezTo>
                  <a:pt x="32" y="43"/>
                  <a:pt x="35" y="38"/>
                  <a:pt x="35" y="33"/>
                </a:cubicBezTo>
                <a:lnTo>
                  <a:pt x="35" y="11"/>
                </a:lnTo>
                <a:cubicBezTo>
                  <a:pt x="35" y="7"/>
                  <a:pt x="33" y="1"/>
                  <a:pt x="28" y="1"/>
                </a:cubicBezTo>
                <a:lnTo>
                  <a:pt x="7" y="0"/>
                </a:lnTo>
                <a:lnTo>
                  <a:pt x="6" y="0"/>
                </a:lnTo>
                <a:cubicBezTo>
                  <a:pt x="2" y="0"/>
                  <a:pt x="0" y="4"/>
                  <a:pt x="0" y="11"/>
                </a:cubicBezTo>
                <a:lnTo>
                  <a:pt x="0" y="34"/>
                </a:lnTo>
                <a:cubicBezTo>
                  <a:pt x="0" y="41"/>
                  <a:pt x="2" y="45"/>
                  <a:pt x="6" y="45"/>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3" name="Freeform 44"/>
          <p:cNvSpPr>
            <a:spLocks/>
          </p:cNvSpPr>
          <p:nvPr/>
        </p:nvSpPr>
        <p:spPr bwMode="auto">
          <a:xfrm>
            <a:off x="2241349" y="5769050"/>
            <a:ext cx="34077" cy="16037"/>
          </a:xfrm>
          <a:custGeom>
            <a:avLst/>
            <a:gdLst>
              <a:gd name="T0" fmla="*/ 3 w 33"/>
              <a:gd name="T1" fmla="*/ 14 h 14"/>
              <a:gd name="T2" fmla="*/ 3 w 33"/>
              <a:gd name="T3" fmla="*/ 14 h 14"/>
              <a:gd name="T4" fmla="*/ 3 w 33"/>
              <a:gd name="T5" fmla="*/ 14 h 14"/>
              <a:gd name="T6" fmla="*/ 30 w 33"/>
              <a:gd name="T7" fmla="*/ 11 h 14"/>
              <a:gd name="T8" fmla="*/ 33 w 33"/>
              <a:gd name="T9" fmla="*/ 6 h 14"/>
              <a:gd name="T10" fmla="*/ 30 w 33"/>
              <a:gd name="T11" fmla="*/ 0 h 14"/>
              <a:gd name="T12" fmla="*/ 3 w 33"/>
              <a:gd name="T13" fmla="*/ 3 h 14"/>
              <a:gd name="T14" fmla="*/ 0 w 33"/>
              <a:gd name="T15" fmla="*/ 9 h 14"/>
              <a:gd name="T16" fmla="*/ 3 w 33"/>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 y="14"/>
                </a:moveTo>
                <a:lnTo>
                  <a:pt x="3" y="14"/>
                </a:lnTo>
                <a:lnTo>
                  <a:pt x="3" y="14"/>
                </a:lnTo>
                <a:lnTo>
                  <a:pt x="30" y="11"/>
                </a:lnTo>
                <a:cubicBezTo>
                  <a:pt x="31" y="11"/>
                  <a:pt x="33" y="9"/>
                  <a:pt x="33" y="6"/>
                </a:cubicBezTo>
                <a:cubicBezTo>
                  <a:pt x="33" y="3"/>
                  <a:pt x="31" y="0"/>
                  <a:pt x="30" y="0"/>
                </a:cubicBezTo>
                <a:lnTo>
                  <a:pt x="3" y="3"/>
                </a:lnTo>
                <a:cubicBezTo>
                  <a:pt x="1" y="3"/>
                  <a:pt x="0" y="6"/>
                  <a:pt x="0" y="9"/>
                </a:cubicBezTo>
                <a:cubicBezTo>
                  <a:pt x="0" y="12"/>
                  <a:pt x="1" y="14"/>
                  <a:pt x="3" y="14"/>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4" name="Freeform 45"/>
          <p:cNvSpPr>
            <a:spLocks/>
          </p:cNvSpPr>
          <p:nvPr/>
        </p:nvSpPr>
        <p:spPr bwMode="auto">
          <a:xfrm>
            <a:off x="2241349" y="5793105"/>
            <a:ext cx="34077" cy="16037"/>
          </a:xfrm>
          <a:custGeom>
            <a:avLst/>
            <a:gdLst>
              <a:gd name="T0" fmla="*/ 30 w 33"/>
              <a:gd name="T1" fmla="*/ 0 h 15"/>
              <a:gd name="T2" fmla="*/ 30 w 33"/>
              <a:gd name="T3" fmla="*/ 0 h 15"/>
              <a:gd name="T4" fmla="*/ 3 w 33"/>
              <a:gd name="T5" fmla="*/ 4 h 15"/>
              <a:gd name="T6" fmla="*/ 0 w 33"/>
              <a:gd name="T7" fmla="*/ 9 h 15"/>
              <a:gd name="T8" fmla="*/ 3 w 33"/>
              <a:gd name="T9" fmla="*/ 15 h 15"/>
              <a:gd name="T10" fmla="*/ 3 w 33"/>
              <a:gd name="T11" fmla="*/ 15 h 15"/>
              <a:gd name="T12" fmla="*/ 30 w 33"/>
              <a:gd name="T13" fmla="*/ 11 h 15"/>
              <a:gd name="T14" fmla="*/ 33 w 33"/>
              <a:gd name="T15" fmla="*/ 5 h 15"/>
              <a:gd name="T16" fmla="*/ 30 w 33"/>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5">
                <a:moveTo>
                  <a:pt x="30" y="0"/>
                </a:moveTo>
                <a:lnTo>
                  <a:pt x="30" y="0"/>
                </a:lnTo>
                <a:lnTo>
                  <a:pt x="3" y="4"/>
                </a:lnTo>
                <a:cubicBezTo>
                  <a:pt x="1" y="4"/>
                  <a:pt x="0" y="6"/>
                  <a:pt x="0" y="9"/>
                </a:cubicBezTo>
                <a:cubicBezTo>
                  <a:pt x="0" y="13"/>
                  <a:pt x="1" y="15"/>
                  <a:pt x="3" y="15"/>
                </a:cubicBezTo>
                <a:lnTo>
                  <a:pt x="3" y="15"/>
                </a:lnTo>
                <a:lnTo>
                  <a:pt x="30" y="11"/>
                </a:lnTo>
                <a:cubicBezTo>
                  <a:pt x="31" y="11"/>
                  <a:pt x="33" y="8"/>
                  <a:pt x="33" y="5"/>
                </a:cubicBezTo>
                <a:cubicBezTo>
                  <a:pt x="33" y="2"/>
                  <a:pt x="31" y="0"/>
                  <a:pt x="30"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5" name="Freeform 46"/>
          <p:cNvSpPr>
            <a:spLocks/>
          </p:cNvSpPr>
          <p:nvPr/>
        </p:nvSpPr>
        <p:spPr bwMode="auto">
          <a:xfrm>
            <a:off x="2303491" y="5769050"/>
            <a:ext cx="24055" cy="12028"/>
          </a:xfrm>
          <a:custGeom>
            <a:avLst/>
            <a:gdLst>
              <a:gd name="T0" fmla="*/ 2 w 22"/>
              <a:gd name="T1" fmla="*/ 10 h 10"/>
              <a:gd name="T2" fmla="*/ 2 w 22"/>
              <a:gd name="T3" fmla="*/ 10 h 10"/>
              <a:gd name="T4" fmla="*/ 20 w 22"/>
              <a:gd name="T5" fmla="*/ 8 h 10"/>
              <a:gd name="T6" fmla="*/ 22 w 22"/>
              <a:gd name="T7" fmla="*/ 4 h 10"/>
              <a:gd name="T8" fmla="*/ 20 w 22"/>
              <a:gd name="T9" fmla="*/ 0 h 10"/>
              <a:gd name="T10" fmla="*/ 2 w 22"/>
              <a:gd name="T11" fmla="*/ 2 h 10"/>
              <a:gd name="T12" fmla="*/ 0 w 22"/>
              <a:gd name="T13" fmla="*/ 6 h 10"/>
              <a:gd name="T14" fmla="*/ 2 w 2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0">
                <a:moveTo>
                  <a:pt x="2" y="10"/>
                </a:moveTo>
                <a:lnTo>
                  <a:pt x="2" y="10"/>
                </a:lnTo>
                <a:lnTo>
                  <a:pt x="20" y="8"/>
                </a:lnTo>
                <a:cubicBezTo>
                  <a:pt x="22" y="8"/>
                  <a:pt x="22" y="6"/>
                  <a:pt x="22" y="4"/>
                </a:cubicBezTo>
                <a:cubicBezTo>
                  <a:pt x="22" y="2"/>
                  <a:pt x="22" y="0"/>
                  <a:pt x="20" y="0"/>
                </a:cubicBezTo>
                <a:lnTo>
                  <a:pt x="2" y="2"/>
                </a:lnTo>
                <a:cubicBezTo>
                  <a:pt x="1" y="2"/>
                  <a:pt x="0" y="4"/>
                  <a:pt x="0" y="6"/>
                </a:cubicBezTo>
                <a:cubicBezTo>
                  <a:pt x="0" y="8"/>
                  <a:pt x="1" y="10"/>
                  <a:pt x="2" y="1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6" name="Freeform 47"/>
          <p:cNvSpPr>
            <a:spLocks/>
          </p:cNvSpPr>
          <p:nvPr/>
        </p:nvSpPr>
        <p:spPr bwMode="auto">
          <a:xfrm>
            <a:off x="2303491" y="5785087"/>
            <a:ext cx="24055" cy="12028"/>
          </a:xfrm>
          <a:custGeom>
            <a:avLst/>
            <a:gdLst>
              <a:gd name="T0" fmla="*/ 20 w 22"/>
              <a:gd name="T1" fmla="*/ 0 h 11"/>
              <a:gd name="T2" fmla="*/ 20 w 22"/>
              <a:gd name="T3" fmla="*/ 0 h 11"/>
              <a:gd name="T4" fmla="*/ 2 w 22"/>
              <a:gd name="T5" fmla="*/ 3 h 11"/>
              <a:gd name="T6" fmla="*/ 0 w 22"/>
              <a:gd name="T7" fmla="*/ 7 h 11"/>
              <a:gd name="T8" fmla="*/ 2 w 22"/>
              <a:gd name="T9" fmla="*/ 11 h 11"/>
              <a:gd name="T10" fmla="*/ 2 w 22"/>
              <a:gd name="T11" fmla="*/ 11 h 11"/>
              <a:gd name="T12" fmla="*/ 20 w 22"/>
              <a:gd name="T13" fmla="*/ 8 h 11"/>
              <a:gd name="T14" fmla="*/ 22 w 22"/>
              <a:gd name="T15" fmla="*/ 4 h 11"/>
              <a:gd name="T16" fmla="*/ 20 w 22"/>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1">
                <a:moveTo>
                  <a:pt x="20" y="0"/>
                </a:moveTo>
                <a:lnTo>
                  <a:pt x="20" y="0"/>
                </a:lnTo>
                <a:lnTo>
                  <a:pt x="2" y="3"/>
                </a:lnTo>
                <a:cubicBezTo>
                  <a:pt x="1" y="3"/>
                  <a:pt x="0" y="5"/>
                  <a:pt x="0" y="7"/>
                </a:cubicBezTo>
                <a:cubicBezTo>
                  <a:pt x="0" y="9"/>
                  <a:pt x="1" y="11"/>
                  <a:pt x="2" y="11"/>
                </a:cubicBezTo>
                <a:lnTo>
                  <a:pt x="2" y="11"/>
                </a:lnTo>
                <a:lnTo>
                  <a:pt x="20" y="8"/>
                </a:lnTo>
                <a:cubicBezTo>
                  <a:pt x="22" y="8"/>
                  <a:pt x="22" y="6"/>
                  <a:pt x="22" y="4"/>
                </a:cubicBezTo>
                <a:cubicBezTo>
                  <a:pt x="22" y="2"/>
                  <a:pt x="22" y="0"/>
                  <a:pt x="20"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7" name="Freeform 48"/>
          <p:cNvSpPr>
            <a:spLocks noEditPoints="1"/>
          </p:cNvSpPr>
          <p:nvPr/>
        </p:nvSpPr>
        <p:spPr bwMode="auto">
          <a:xfrm>
            <a:off x="2305495" y="5514469"/>
            <a:ext cx="24055" cy="34079"/>
          </a:xfrm>
          <a:custGeom>
            <a:avLst/>
            <a:gdLst>
              <a:gd name="T0" fmla="*/ 5 w 23"/>
              <a:gd name="T1" fmla="*/ 8 h 31"/>
              <a:gd name="T2" fmla="*/ 5 w 23"/>
              <a:gd name="T3" fmla="*/ 8 h 31"/>
              <a:gd name="T4" fmla="*/ 5 w 23"/>
              <a:gd name="T5" fmla="*/ 5 h 31"/>
              <a:gd name="T6" fmla="*/ 17 w 23"/>
              <a:gd name="T7" fmla="*/ 9 h 31"/>
              <a:gd name="T8" fmla="*/ 18 w 23"/>
              <a:gd name="T9" fmla="*/ 12 h 31"/>
              <a:gd name="T10" fmla="*/ 18 w 23"/>
              <a:gd name="T11" fmla="*/ 23 h 31"/>
              <a:gd name="T12" fmla="*/ 17 w 23"/>
              <a:gd name="T13" fmla="*/ 26 h 31"/>
              <a:gd name="T14" fmla="*/ 5 w 23"/>
              <a:gd name="T15" fmla="*/ 24 h 31"/>
              <a:gd name="T16" fmla="*/ 5 w 23"/>
              <a:gd name="T17" fmla="*/ 21 h 31"/>
              <a:gd name="T18" fmla="*/ 5 w 23"/>
              <a:gd name="T19" fmla="*/ 8 h 31"/>
              <a:gd name="T20" fmla="*/ 1 w 23"/>
              <a:gd name="T21" fmla="*/ 26 h 31"/>
              <a:gd name="T22" fmla="*/ 1 w 23"/>
              <a:gd name="T23" fmla="*/ 26 h 31"/>
              <a:gd name="T24" fmla="*/ 4 w 23"/>
              <a:gd name="T25" fmla="*/ 29 h 31"/>
              <a:gd name="T26" fmla="*/ 5 w 23"/>
              <a:gd name="T27" fmla="*/ 29 h 31"/>
              <a:gd name="T28" fmla="*/ 18 w 23"/>
              <a:gd name="T29" fmla="*/ 31 h 31"/>
              <a:gd name="T30" fmla="*/ 18 w 23"/>
              <a:gd name="T31" fmla="*/ 30 h 31"/>
              <a:gd name="T32" fmla="*/ 23 w 23"/>
              <a:gd name="T33" fmla="*/ 23 h 31"/>
              <a:gd name="T34" fmla="*/ 23 w 23"/>
              <a:gd name="T35" fmla="*/ 12 h 31"/>
              <a:gd name="T36" fmla="*/ 19 w 23"/>
              <a:gd name="T37" fmla="*/ 4 h 31"/>
              <a:gd name="T38" fmla="*/ 5 w 23"/>
              <a:gd name="T39" fmla="*/ 0 h 31"/>
              <a:gd name="T40" fmla="*/ 4 w 23"/>
              <a:gd name="T41" fmla="*/ 0 h 31"/>
              <a:gd name="T42" fmla="*/ 0 w 23"/>
              <a:gd name="T43" fmla="*/ 8 h 31"/>
              <a:gd name="T44" fmla="*/ 0 w 23"/>
              <a:gd name="T45" fmla="*/ 21 h 31"/>
              <a:gd name="T46" fmla="*/ 1 w 23"/>
              <a:gd name="T4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1">
                <a:moveTo>
                  <a:pt x="5" y="8"/>
                </a:moveTo>
                <a:lnTo>
                  <a:pt x="5" y="8"/>
                </a:lnTo>
                <a:cubicBezTo>
                  <a:pt x="5" y="6"/>
                  <a:pt x="5" y="5"/>
                  <a:pt x="5" y="5"/>
                </a:cubicBezTo>
                <a:lnTo>
                  <a:pt x="17" y="9"/>
                </a:lnTo>
                <a:cubicBezTo>
                  <a:pt x="17" y="9"/>
                  <a:pt x="18" y="10"/>
                  <a:pt x="18" y="12"/>
                </a:cubicBezTo>
                <a:lnTo>
                  <a:pt x="18" y="23"/>
                </a:lnTo>
                <a:cubicBezTo>
                  <a:pt x="18" y="24"/>
                  <a:pt x="18" y="25"/>
                  <a:pt x="17" y="26"/>
                </a:cubicBezTo>
                <a:lnTo>
                  <a:pt x="5" y="24"/>
                </a:lnTo>
                <a:cubicBezTo>
                  <a:pt x="5" y="24"/>
                  <a:pt x="5" y="23"/>
                  <a:pt x="5" y="21"/>
                </a:cubicBezTo>
                <a:lnTo>
                  <a:pt x="5" y="8"/>
                </a:lnTo>
                <a:close/>
                <a:moveTo>
                  <a:pt x="1" y="26"/>
                </a:moveTo>
                <a:lnTo>
                  <a:pt x="1" y="26"/>
                </a:lnTo>
                <a:cubicBezTo>
                  <a:pt x="2" y="29"/>
                  <a:pt x="4" y="29"/>
                  <a:pt x="4" y="29"/>
                </a:cubicBezTo>
                <a:lnTo>
                  <a:pt x="5" y="29"/>
                </a:lnTo>
                <a:lnTo>
                  <a:pt x="18" y="31"/>
                </a:lnTo>
                <a:lnTo>
                  <a:pt x="18" y="30"/>
                </a:lnTo>
                <a:cubicBezTo>
                  <a:pt x="21" y="30"/>
                  <a:pt x="23" y="27"/>
                  <a:pt x="23" y="23"/>
                </a:cubicBezTo>
                <a:lnTo>
                  <a:pt x="23" y="12"/>
                </a:lnTo>
                <a:cubicBezTo>
                  <a:pt x="23" y="8"/>
                  <a:pt x="21" y="5"/>
                  <a:pt x="19" y="4"/>
                </a:cubicBezTo>
                <a:lnTo>
                  <a:pt x="5" y="0"/>
                </a:lnTo>
                <a:lnTo>
                  <a:pt x="4" y="0"/>
                </a:lnTo>
                <a:cubicBezTo>
                  <a:pt x="2" y="0"/>
                  <a:pt x="0" y="3"/>
                  <a:pt x="0" y="8"/>
                </a:cubicBezTo>
                <a:lnTo>
                  <a:pt x="0" y="21"/>
                </a:lnTo>
                <a:cubicBezTo>
                  <a:pt x="0" y="23"/>
                  <a:pt x="0" y="25"/>
                  <a:pt x="1" y="26"/>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8" name="Freeform 49"/>
          <p:cNvSpPr>
            <a:spLocks noEditPoints="1"/>
          </p:cNvSpPr>
          <p:nvPr/>
        </p:nvSpPr>
        <p:spPr bwMode="auto">
          <a:xfrm>
            <a:off x="2305495" y="5604674"/>
            <a:ext cx="24055" cy="32073"/>
          </a:xfrm>
          <a:custGeom>
            <a:avLst/>
            <a:gdLst>
              <a:gd name="T0" fmla="*/ 5 w 22"/>
              <a:gd name="T1" fmla="*/ 7 h 30"/>
              <a:gd name="T2" fmla="*/ 5 w 22"/>
              <a:gd name="T3" fmla="*/ 7 h 30"/>
              <a:gd name="T4" fmla="*/ 6 w 22"/>
              <a:gd name="T5" fmla="*/ 5 h 30"/>
              <a:gd name="T6" fmla="*/ 17 w 22"/>
              <a:gd name="T7" fmla="*/ 8 h 30"/>
              <a:gd name="T8" fmla="*/ 17 w 22"/>
              <a:gd name="T9" fmla="*/ 10 h 30"/>
              <a:gd name="T10" fmla="*/ 17 w 22"/>
              <a:gd name="T11" fmla="*/ 23 h 30"/>
              <a:gd name="T12" fmla="*/ 17 w 22"/>
              <a:gd name="T13" fmla="*/ 25 h 30"/>
              <a:gd name="T14" fmla="*/ 6 w 22"/>
              <a:gd name="T15" fmla="*/ 25 h 30"/>
              <a:gd name="T16" fmla="*/ 5 w 22"/>
              <a:gd name="T17" fmla="*/ 22 h 30"/>
              <a:gd name="T18" fmla="*/ 5 w 22"/>
              <a:gd name="T19" fmla="*/ 7 h 30"/>
              <a:gd name="T20" fmla="*/ 5 w 22"/>
              <a:gd name="T21" fmla="*/ 30 h 30"/>
              <a:gd name="T22" fmla="*/ 5 w 22"/>
              <a:gd name="T23" fmla="*/ 30 h 30"/>
              <a:gd name="T24" fmla="*/ 17 w 22"/>
              <a:gd name="T25" fmla="*/ 30 h 30"/>
              <a:gd name="T26" fmla="*/ 22 w 22"/>
              <a:gd name="T27" fmla="*/ 23 h 30"/>
              <a:gd name="T28" fmla="*/ 22 w 22"/>
              <a:gd name="T29" fmla="*/ 10 h 30"/>
              <a:gd name="T30" fmla="*/ 18 w 22"/>
              <a:gd name="T31" fmla="*/ 3 h 30"/>
              <a:gd name="T32" fmla="*/ 6 w 22"/>
              <a:gd name="T33" fmla="*/ 0 h 30"/>
              <a:gd name="T34" fmla="*/ 5 w 22"/>
              <a:gd name="T35" fmla="*/ 0 h 30"/>
              <a:gd name="T36" fmla="*/ 0 w 22"/>
              <a:gd name="T37" fmla="*/ 7 h 30"/>
              <a:gd name="T38" fmla="*/ 0 w 22"/>
              <a:gd name="T39" fmla="*/ 22 h 30"/>
              <a:gd name="T40" fmla="*/ 5 w 2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30">
                <a:moveTo>
                  <a:pt x="5" y="7"/>
                </a:moveTo>
                <a:lnTo>
                  <a:pt x="5" y="7"/>
                </a:lnTo>
                <a:cubicBezTo>
                  <a:pt x="5" y="6"/>
                  <a:pt x="5" y="5"/>
                  <a:pt x="6" y="5"/>
                </a:cubicBezTo>
                <a:lnTo>
                  <a:pt x="17" y="8"/>
                </a:lnTo>
                <a:cubicBezTo>
                  <a:pt x="17" y="8"/>
                  <a:pt x="17" y="9"/>
                  <a:pt x="17" y="10"/>
                </a:cubicBezTo>
                <a:lnTo>
                  <a:pt x="17" y="23"/>
                </a:lnTo>
                <a:cubicBezTo>
                  <a:pt x="17" y="24"/>
                  <a:pt x="17" y="24"/>
                  <a:pt x="17" y="25"/>
                </a:cubicBezTo>
                <a:lnTo>
                  <a:pt x="6" y="25"/>
                </a:lnTo>
                <a:cubicBezTo>
                  <a:pt x="5" y="24"/>
                  <a:pt x="5" y="24"/>
                  <a:pt x="5" y="22"/>
                </a:cubicBezTo>
                <a:lnTo>
                  <a:pt x="5" y="7"/>
                </a:lnTo>
                <a:close/>
                <a:moveTo>
                  <a:pt x="5" y="30"/>
                </a:moveTo>
                <a:lnTo>
                  <a:pt x="5" y="30"/>
                </a:lnTo>
                <a:lnTo>
                  <a:pt x="17" y="30"/>
                </a:lnTo>
                <a:cubicBezTo>
                  <a:pt x="20" y="29"/>
                  <a:pt x="22" y="26"/>
                  <a:pt x="22" y="23"/>
                </a:cubicBezTo>
                <a:lnTo>
                  <a:pt x="22" y="10"/>
                </a:lnTo>
                <a:cubicBezTo>
                  <a:pt x="22" y="6"/>
                  <a:pt x="20" y="3"/>
                  <a:pt x="18" y="3"/>
                </a:cubicBezTo>
                <a:lnTo>
                  <a:pt x="6" y="0"/>
                </a:lnTo>
                <a:lnTo>
                  <a:pt x="5" y="0"/>
                </a:lnTo>
                <a:cubicBezTo>
                  <a:pt x="2" y="0"/>
                  <a:pt x="0" y="3"/>
                  <a:pt x="0" y="7"/>
                </a:cubicBezTo>
                <a:lnTo>
                  <a:pt x="0" y="22"/>
                </a:lnTo>
                <a:cubicBezTo>
                  <a:pt x="0" y="27"/>
                  <a:pt x="2" y="30"/>
                  <a:pt x="5" y="3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59" name="Freeform 50"/>
          <p:cNvSpPr>
            <a:spLocks noEditPoints="1"/>
          </p:cNvSpPr>
          <p:nvPr/>
        </p:nvSpPr>
        <p:spPr bwMode="auto">
          <a:xfrm>
            <a:off x="2303491" y="5684858"/>
            <a:ext cx="26059" cy="32073"/>
          </a:xfrm>
          <a:custGeom>
            <a:avLst/>
            <a:gdLst>
              <a:gd name="T0" fmla="*/ 5 w 23"/>
              <a:gd name="T1" fmla="*/ 8 h 30"/>
              <a:gd name="T2" fmla="*/ 5 w 23"/>
              <a:gd name="T3" fmla="*/ 8 h 30"/>
              <a:gd name="T4" fmla="*/ 5 w 23"/>
              <a:gd name="T5" fmla="*/ 5 h 30"/>
              <a:gd name="T6" fmla="*/ 17 w 23"/>
              <a:gd name="T7" fmla="*/ 6 h 30"/>
              <a:gd name="T8" fmla="*/ 18 w 23"/>
              <a:gd name="T9" fmla="*/ 8 h 30"/>
              <a:gd name="T10" fmla="*/ 18 w 23"/>
              <a:gd name="T11" fmla="*/ 22 h 30"/>
              <a:gd name="T12" fmla="*/ 17 w 23"/>
              <a:gd name="T13" fmla="*/ 24 h 30"/>
              <a:gd name="T14" fmla="*/ 5 w 23"/>
              <a:gd name="T15" fmla="*/ 25 h 30"/>
              <a:gd name="T16" fmla="*/ 5 w 23"/>
              <a:gd name="T17" fmla="*/ 22 h 30"/>
              <a:gd name="T18" fmla="*/ 5 w 23"/>
              <a:gd name="T19" fmla="*/ 8 h 30"/>
              <a:gd name="T20" fmla="*/ 4 w 23"/>
              <a:gd name="T21" fmla="*/ 30 h 30"/>
              <a:gd name="T22" fmla="*/ 4 w 23"/>
              <a:gd name="T23" fmla="*/ 30 h 30"/>
              <a:gd name="T24" fmla="*/ 18 w 23"/>
              <a:gd name="T25" fmla="*/ 28 h 30"/>
              <a:gd name="T26" fmla="*/ 23 w 23"/>
              <a:gd name="T27" fmla="*/ 22 h 30"/>
              <a:gd name="T28" fmla="*/ 23 w 23"/>
              <a:gd name="T29" fmla="*/ 8 h 30"/>
              <a:gd name="T30" fmla="*/ 18 w 23"/>
              <a:gd name="T31" fmla="*/ 1 h 30"/>
              <a:gd name="T32" fmla="*/ 5 w 23"/>
              <a:gd name="T33" fmla="*/ 0 h 30"/>
              <a:gd name="T34" fmla="*/ 4 w 23"/>
              <a:gd name="T35" fmla="*/ 0 h 30"/>
              <a:gd name="T36" fmla="*/ 0 w 23"/>
              <a:gd name="T37" fmla="*/ 8 h 30"/>
              <a:gd name="T38" fmla="*/ 0 w 23"/>
              <a:gd name="T39" fmla="*/ 22 h 30"/>
              <a:gd name="T40" fmla="*/ 4 w 23"/>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0">
                <a:moveTo>
                  <a:pt x="5" y="8"/>
                </a:moveTo>
                <a:lnTo>
                  <a:pt x="5" y="8"/>
                </a:lnTo>
                <a:cubicBezTo>
                  <a:pt x="5" y="7"/>
                  <a:pt x="5" y="6"/>
                  <a:pt x="5" y="5"/>
                </a:cubicBezTo>
                <a:lnTo>
                  <a:pt x="17" y="6"/>
                </a:lnTo>
                <a:cubicBezTo>
                  <a:pt x="17" y="6"/>
                  <a:pt x="18" y="7"/>
                  <a:pt x="18" y="8"/>
                </a:cubicBezTo>
                <a:lnTo>
                  <a:pt x="18" y="22"/>
                </a:lnTo>
                <a:cubicBezTo>
                  <a:pt x="18" y="23"/>
                  <a:pt x="18" y="23"/>
                  <a:pt x="17" y="24"/>
                </a:cubicBezTo>
                <a:lnTo>
                  <a:pt x="5" y="25"/>
                </a:lnTo>
                <a:cubicBezTo>
                  <a:pt x="5" y="24"/>
                  <a:pt x="5" y="24"/>
                  <a:pt x="5" y="22"/>
                </a:cubicBezTo>
                <a:lnTo>
                  <a:pt x="5" y="8"/>
                </a:lnTo>
                <a:close/>
                <a:moveTo>
                  <a:pt x="4" y="30"/>
                </a:moveTo>
                <a:lnTo>
                  <a:pt x="4" y="30"/>
                </a:lnTo>
                <a:lnTo>
                  <a:pt x="18" y="28"/>
                </a:lnTo>
                <a:cubicBezTo>
                  <a:pt x="21" y="28"/>
                  <a:pt x="23" y="25"/>
                  <a:pt x="23" y="22"/>
                </a:cubicBezTo>
                <a:lnTo>
                  <a:pt x="23" y="8"/>
                </a:lnTo>
                <a:cubicBezTo>
                  <a:pt x="23" y="5"/>
                  <a:pt x="21" y="1"/>
                  <a:pt x="18" y="1"/>
                </a:cubicBezTo>
                <a:lnTo>
                  <a:pt x="5" y="0"/>
                </a:lnTo>
                <a:lnTo>
                  <a:pt x="4" y="0"/>
                </a:lnTo>
                <a:cubicBezTo>
                  <a:pt x="2" y="0"/>
                  <a:pt x="0" y="3"/>
                  <a:pt x="0" y="8"/>
                </a:cubicBezTo>
                <a:lnTo>
                  <a:pt x="0" y="22"/>
                </a:lnTo>
                <a:cubicBezTo>
                  <a:pt x="0" y="27"/>
                  <a:pt x="2" y="30"/>
                  <a:pt x="4" y="3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60" name="Freeform 51"/>
          <p:cNvSpPr>
            <a:spLocks/>
          </p:cNvSpPr>
          <p:nvPr/>
        </p:nvSpPr>
        <p:spPr bwMode="auto">
          <a:xfrm>
            <a:off x="2441807" y="5775064"/>
            <a:ext cx="100229" cy="20046"/>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61" name="Freeform 52"/>
          <p:cNvSpPr>
            <a:spLocks/>
          </p:cNvSpPr>
          <p:nvPr/>
        </p:nvSpPr>
        <p:spPr bwMode="auto">
          <a:xfrm>
            <a:off x="2441807" y="5815156"/>
            <a:ext cx="100229" cy="20046"/>
          </a:xfrm>
          <a:custGeom>
            <a:avLst/>
            <a:gdLst>
              <a:gd name="T0" fmla="*/ 88 w 94"/>
              <a:gd name="T1" fmla="*/ 0 h 19"/>
              <a:gd name="T2" fmla="*/ 88 w 94"/>
              <a:gd name="T3" fmla="*/ 0 h 19"/>
              <a:gd name="T4" fmla="*/ 6 w 94"/>
              <a:gd name="T5" fmla="*/ 0 h 19"/>
              <a:gd name="T6" fmla="*/ 0 w 94"/>
              <a:gd name="T7" fmla="*/ 9 h 19"/>
              <a:gd name="T8" fmla="*/ 6 w 94"/>
              <a:gd name="T9" fmla="*/ 19 h 19"/>
              <a:gd name="T10" fmla="*/ 88 w 94"/>
              <a:gd name="T11" fmla="*/ 19 h 19"/>
              <a:gd name="T12" fmla="*/ 94 w 94"/>
              <a:gd name="T13" fmla="*/ 9 h 19"/>
              <a:gd name="T14" fmla="*/ 88 w 9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9">
                <a:moveTo>
                  <a:pt x="88" y="0"/>
                </a:moveTo>
                <a:lnTo>
                  <a:pt x="88" y="0"/>
                </a:lnTo>
                <a:lnTo>
                  <a:pt x="6" y="0"/>
                </a:lnTo>
                <a:cubicBezTo>
                  <a:pt x="3" y="0"/>
                  <a:pt x="0" y="4"/>
                  <a:pt x="0" y="9"/>
                </a:cubicBezTo>
                <a:cubicBezTo>
                  <a:pt x="0" y="14"/>
                  <a:pt x="3" y="19"/>
                  <a:pt x="6" y="19"/>
                </a:cubicBezTo>
                <a:lnTo>
                  <a:pt x="88" y="19"/>
                </a:lnTo>
                <a:cubicBezTo>
                  <a:pt x="91" y="19"/>
                  <a:pt x="94" y="14"/>
                  <a:pt x="94" y="9"/>
                </a:cubicBezTo>
                <a:cubicBezTo>
                  <a:pt x="94" y="4"/>
                  <a:pt x="91" y="0"/>
                  <a:pt x="88" y="0"/>
                </a:cubicBezTo>
                <a:close/>
              </a:path>
            </a:pathLst>
          </a:custGeom>
          <a:solidFill>
            <a:srgbClr val="15B0E8"/>
          </a:solidFill>
          <a:ln w="0">
            <a:noFill/>
            <a:prstDash val="solid"/>
            <a:round/>
            <a:headEnd/>
            <a:tailEnd/>
          </a:ln>
        </p:spPr>
        <p:txBody>
          <a:bodyPr wrap="square">
            <a:noAutofit/>
          </a:bodyPr>
          <a:lstStyle/>
          <a:p>
            <a:pPr defTabSz="543689" fontAlgn="ctr">
              <a:defRPr/>
            </a:pPr>
            <a:endParaRPr lang="en-US" altLang="zh-CN" sz="3201" dirty="0">
              <a:latin typeface="Huawei Sans" panose="020C0503030203020204" pitchFamily="34" charset="0"/>
              <a:cs typeface="+mn-ea"/>
              <a:sym typeface="+mn-lt"/>
            </a:endParaRPr>
          </a:p>
        </p:txBody>
      </p:sp>
      <p:cxnSp>
        <p:nvCxnSpPr>
          <p:cNvPr id="19" name="直接连接符 18"/>
          <p:cNvCxnSpPr/>
          <p:nvPr/>
        </p:nvCxnSpPr>
        <p:spPr>
          <a:xfrm flipV="1">
            <a:off x="3014958" y="3428836"/>
            <a:ext cx="0" cy="16864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4081736" y="3428836"/>
            <a:ext cx="10907" cy="17675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5268784" y="3425693"/>
            <a:ext cx="12278" cy="15638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39" idx="41"/>
            <a:endCxn id="101" idx="31"/>
          </p:cNvCxnSpPr>
          <p:nvPr/>
        </p:nvCxnSpPr>
        <p:spPr>
          <a:xfrm flipV="1">
            <a:off x="2147953" y="4981484"/>
            <a:ext cx="7442" cy="43056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156258" y="4881317"/>
            <a:ext cx="1056104" cy="448829"/>
          </a:xfrm>
          <a:prstGeom prst="rect">
            <a:avLst/>
          </a:prstGeom>
          <a:noFill/>
        </p:spPr>
        <p:txBody>
          <a:bodyPr wrap="square" rtlCol="0">
            <a:noAutofit/>
          </a:bodyPr>
          <a:lstStyle/>
          <a:p>
            <a:pPr algn="ctr" fontAlgn="ctr"/>
            <a:r>
              <a:rPr lang="en-US" sz="1200" u="none" dirty="0">
                <a:latin typeface="Huawei Sans" panose="020C0503030203020204" pitchFamily="34" charset="0"/>
              </a:rPr>
              <a:t>NAS storage system A</a:t>
            </a:r>
            <a:endParaRPr lang="en-US" altLang="zh-CN" sz="1200" dirty="0">
              <a:latin typeface="Huawei Sans" panose="020C0503030203020204" pitchFamily="34" charset="0"/>
              <a:cs typeface="+mn-ea"/>
              <a:sym typeface="+mn-lt"/>
            </a:endParaRPr>
          </a:p>
        </p:txBody>
      </p:sp>
      <p:sp>
        <p:nvSpPr>
          <p:cNvPr id="31" name="Freeform 219"/>
          <p:cNvSpPr>
            <a:spLocks noEditPoints="1"/>
          </p:cNvSpPr>
          <p:nvPr/>
        </p:nvSpPr>
        <p:spPr bwMode="auto">
          <a:xfrm>
            <a:off x="4461752" y="4743031"/>
            <a:ext cx="507309" cy="647016"/>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32" name="Freeform 220"/>
          <p:cNvSpPr>
            <a:spLocks/>
          </p:cNvSpPr>
          <p:nvPr/>
        </p:nvSpPr>
        <p:spPr bwMode="auto">
          <a:xfrm>
            <a:off x="4974965" y="5030718"/>
            <a:ext cx="37993" cy="35821"/>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33" name="Freeform 221"/>
          <p:cNvSpPr>
            <a:spLocks/>
          </p:cNvSpPr>
          <p:nvPr/>
        </p:nvSpPr>
        <p:spPr bwMode="auto">
          <a:xfrm>
            <a:off x="4974965" y="4912062"/>
            <a:ext cx="37993" cy="35821"/>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sp>
        <p:nvSpPr>
          <p:cNvPr id="34" name="Freeform 222"/>
          <p:cNvSpPr>
            <a:spLocks/>
          </p:cNvSpPr>
          <p:nvPr/>
        </p:nvSpPr>
        <p:spPr bwMode="auto">
          <a:xfrm>
            <a:off x="4974965" y="4793405"/>
            <a:ext cx="37993" cy="3358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solidFill>
            <a:srgbClr val="15B0E8"/>
          </a:solidFill>
          <a:ln w="0">
            <a:noFill/>
            <a:prstDash val="solid"/>
            <a:round/>
            <a:headEnd/>
            <a:tailEnd/>
          </a:ln>
        </p:spPr>
        <p:txBody>
          <a:bodyPr wrap="square">
            <a:noAutofit/>
          </a:bodyPr>
          <a:lstStyle>
            <a:defPPr>
              <a:defRPr lang="en-US"/>
            </a:defPPr>
            <a:lvl1pPr marL="0" algn="l" defTabSz="914478" rtl="0" eaLnBrk="1" latinLnBrk="0" hangingPunct="1">
              <a:defRPr sz="1800" kern="1200">
                <a:solidFill>
                  <a:schemeClr val="tx1"/>
                </a:solidFill>
                <a:latin typeface="Arial"/>
                <a:ea typeface="+mn-ea"/>
                <a:cs typeface="+mn-cs"/>
              </a:defRPr>
            </a:lvl1pPr>
            <a:lvl2pPr marL="457240" algn="l" defTabSz="914478" rtl="0" eaLnBrk="1" latinLnBrk="0" hangingPunct="1">
              <a:defRPr sz="1800" kern="1200">
                <a:solidFill>
                  <a:schemeClr val="tx1"/>
                </a:solidFill>
                <a:latin typeface="Arial"/>
                <a:ea typeface="+mn-ea"/>
                <a:cs typeface="+mn-cs"/>
              </a:defRPr>
            </a:lvl2pPr>
            <a:lvl3pPr marL="914478" algn="l" defTabSz="914478" rtl="0" eaLnBrk="1" latinLnBrk="0" hangingPunct="1">
              <a:defRPr sz="1800" kern="1200">
                <a:solidFill>
                  <a:schemeClr val="tx1"/>
                </a:solidFill>
                <a:latin typeface="Arial"/>
                <a:ea typeface="+mn-ea"/>
                <a:cs typeface="+mn-cs"/>
              </a:defRPr>
            </a:lvl3pPr>
            <a:lvl4pPr marL="1371718" algn="l" defTabSz="914478" rtl="0" eaLnBrk="1" latinLnBrk="0" hangingPunct="1">
              <a:defRPr sz="1800" kern="1200">
                <a:solidFill>
                  <a:schemeClr val="tx1"/>
                </a:solidFill>
                <a:latin typeface="Arial"/>
                <a:ea typeface="+mn-ea"/>
                <a:cs typeface="+mn-cs"/>
              </a:defRPr>
            </a:lvl4pPr>
            <a:lvl5pPr marL="1828957" algn="l" defTabSz="914478" rtl="0" eaLnBrk="1" latinLnBrk="0" hangingPunct="1">
              <a:defRPr sz="1800" kern="1200">
                <a:solidFill>
                  <a:schemeClr val="tx1"/>
                </a:solidFill>
                <a:latin typeface="Arial"/>
                <a:ea typeface="+mn-ea"/>
                <a:cs typeface="+mn-cs"/>
              </a:defRPr>
            </a:lvl5pPr>
            <a:lvl6pPr marL="2286196" algn="l" defTabSz="914478" rtl="0" eaLnBrk="1" latinLnBrk="0" hangingPunct="1">
              <a:defRPr sz="1800" kern="1200">
                <a:solidFill>
                  <a:schemeClr val="tx1"/>
                </a:solidFill>
                <a:latin typeface="Arial"/>
                <a:ea typeface="+mn-ea"/>
                <a:cs typeface="+mn-cs"/>
              </a:defRPr>
            </a:lvl6pPr>
            <a:lvl7pPr marL="2743435" algn="l" defTabSz="914478" rtl="0" eaLnBrk="1" latinLnBrk="0" hangingPunct="1">
              <a:defRPr sz="1800" kern="1200">
                <a:solidFill>
                  <a:schemeClr val="tx1"/>
                </a:solidFill>
                <a:latin typeface="Arial"/>
                <a:ea typeface="+mn-ea"/>
                <a:cs typeface="+mn-cs"/>
              </a:defRPr>
            </a:lvl7pPr>
            <a:lvl8pPr marL="3200675" algn="l" defTabSz="914478" rtl="0" eaLnBrk="1" latinLnBrk="0" hangingPunct="1">
              <a:defRPr sz="1800" kern="1200">
                <a:solidFill>
                  <a:schemeClr val="tx1"/>
                </a:solidFill>
                <a:latin typeface="Arial"/>
                <a:ea typeface="+mn-ea"/>
                <a:cs typeface="+mn-cs"/>
              </a:defRPr>
            </a:lvl8pPr>
            <a:lvl9pPr marL="3657913" algn="l" defTabSz="914478" rtl="0" eaLnBrk="1" latinLnBrk="0" hangingPunct="1">
              <a:defRPr sz="1800" kern="1200">
                <a:solidFill>
                  <a:schemeClr val="tx1"/>
                </a:solidFill>
                <a:latin typeface="Arial"/>
                <a:ea typeface="+mn-ea"/>
                <a:cs typeface="+mn-cs"/>
              </a:defRPr>
            </a:lvl9pPr>
          </a:lstStyle>
          <a:p>
            <a:pPr defTabSz="543689" fontAlgn="ctr">
              <a:defRPr/>
            </a:pPr>
            <a:endParaRPr lang="en-US" altLang="zh-CN" sz="1200" dirty="0">
              <a:latin typeface="Huawei Sans" panose="020C0503030203020204" pitchFamily="34" charset="0"/>
              <a:cs typeface="+mn-ea"/>
              <a:sym typeface="+mn-lt"/>
            </a:endParaRPr>
          </a:p>
        </p:txBody>
      </p:sp>
      <p:cxnSp>
        <p:nvCxnSpPr>
          <p:cNvPr id="25" name="直接连接符 24"/>
          <p:cNvCxnSpPr>
            <a:endCxn id="31" idx="22"/>
          </p:cNvCxnSpPr>
          <p:nvPr/>
        </p:nvCxnSpPr>
        <p:spPr>
          <a:xfrm>
            <a:off x="4715406" y="3425693"/>
            <a:ext cx="1" cy="131733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829628" y="5439508"/>
            <a:ext cx="1837348" cy="276999"/>
          </a:xfrm>
          <a:prstGeom prst="rect">
            <a:avLst/>
          </a:prstGeom>
          <a:noFill/>
        </p:spPr>
        <p:txBody>
          <a:bodyPr wrap="square" rtlCol="0">
            <a:noAutofit/>
          </a:bodyPr>
          <a:lstStyle/>
          <a:p>
            <a:pPr algn="ctr" fontAlgn="ctr"/>
            <a:r>
              <a:rPr lang="en-US" sz="1200" u="none" dirty="0">
                <a:latin typeface="Huawei Sans" panose="020C0503030203020204" pitchFamily="34" charset="0"/>
              </a:rPr>
              <a:t>NAS storage system A</a:t>
            </a:r>
            <a:endParaRPr lang="en-US" altLang="zh-CN" sz="1200" dirty="0">
              <a:latin typeface="Huawei Sans" panose="020C0503030203020204" pitchFamily="34" charset="0"/>
              <a:cs typeface="+mn-ea"/>
              <a:sym typeface="+mn-lt"/>
            </a:endParaRPr>
          </a:p>
        </p:txBody>
      </p:sp>
      <p:cxnSp>
        <p:nvCxnSpPr>
          <p:cNvPr id="27" name="曲线连接符 26"/>
          <p:cNvCxnSpPr>
            <a:stCxn id="62" idx="11"/>
            <a:endCxn id="101" idx="6"/>
          </p:cNvCxnSpPr>
          <p:nvPr/>
        </p:nvCxnSpPr>
        <p:spPr>
          <a:xfrm flipH="1">
            <a:off x="2383549" y="4243594"/>
            <a:ext cx="2719733" cy="301154"/>
          </a:xfrm>
          <a:prstGeom prst="curvedConnector3">
            <a:avLst>
              <a:gd name="adj1" fmla="val 48142"/>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曲线连接符 27"/>
          <p:cNvCxnSpPr>
            <a:stCxn id="62" idx="8"/>
            <a:endCxn id="31" idx="18"/>
          </p:cNvCxnSpPr>
          <p:nvPr/>
        </p:nvCxnSpPr>
        <p:spPr>
          <a:xfrm flipH="1">
            <a:off x="4943561" y="4226097"/>
            <a:ext cx="312826" cy="650381"/>
          </a:xfrm>
          <a:prstGeom prst="curvedConnector3">
            <a:avLst>
              <a:gd name="adj1" fmla="val -195598"/>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9" name="曲线连接符 28"/>
          <p:cNvCxnSpPr>
            <a:stCxn id="31" idx="3"/>
            <a:endCxn id="102" idx="4"/>
          </p:cNvCxnSpPr>
          <p:nvPr/>
        </p:nvCxnSpPr>
        <p:spPr>
          <a:xfrm flipH="1" flipV="1">
            <a:off x="2439845" y="4645189"/>
            <a:ext cx="2048749" cy="356648"/>
          </a:xfrm>
          <a:prstGeom prst="curvedConnector3">
            <a:avLst>
              <a:gd name="adj1" fmla="val 26552"/>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曲线连接符 29"/>
          <p:cNvCxnSpPr>
            <a:stCxn id="101" idx="52"/>
            <a:endCxn id="35" idx="8"/>
          </p:cNvCxnSpPr>
          <p:nvPr/>
        </p:nvCxnSpPr>
        <p:spPr>
          <a:xfrm>
            <a:off x="2409049" y="4759072"/>
            <a:ext cx="153434" cy="787749"/>
          </a:xfrm>
          <a:prstGeom prst="curvedConnector3">
            <a:avLst>
              <a:gd name="adj1" fmla="val 265712"/>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02" name="组合 201">
            <a:extLst>
              <a:ext uri="{FF2B5EF4-FFF2-40B4-BE49-F238E27FC236}">
                <a16:creationId xmlns:a16="http://schemas.microsoft.com/office/drawing/2014/main" id="{BBF3193E-F86F-4C66-93C5-0735257A986A}"/>
              </a:ext>
            </a:extLst>
          </p:cNvPr>
          <p:cNvGrpSpPr/>
          <p:nvPr/>
        </p:nvGrpSpPr>
        <p:grpSpPr>
          <a:xfrm>
            <a:off x="6263376" y="4892042"/>
            <a:ext cx="2392964" cy="1015325"/>
            <a:chOff x="6263376" y="4815842"/>
            <a:chExt cx="2392964" cy="1015325"/>
          </a:xfrm>
        </p:grpSpPr>
        <p:cxnSp>
          <p:nvCxnSpPr>
            <p:cNvPr id="194" name="直接连接符 193"/>
            <p:cNvCxnSpPr/>
            <p:nvPr/>
          </p:nvCxnSpPr>
          <p:spPr>
            <a:xfrm>
              <a:off x="6263376" y="5171833"/>
              <a:ext cx="7407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6263376" y="4954341"/>
              <a:ext cx="74074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96" name="文本框 195"/>
            <p:cNvSpPr txBox="1"/>
            <p:nvPr/>
          </p:nvSpPr>
          <p:spPr>
            <a:xfrm>
              <a:off x="7248582" y="4815842"/>
              <a:ext cx="1152880" cy="276999"/>
            </a:xfrm>
            <a:prstGeom prst="rect">
              <a:avLst/>
            </a:prstGeom>
            <a:noFill/>
          </p:spPr>
          <p:txBody>
            <a:bodyPr wrap="square" rtlCol="0">
              <a:noAutofit/>
            </a:bodyPr>
            <a:lstStyle/>
            <a:p>
              <a:pPr fontAlgn="ctr"/>
              <a:r>
                <a:rPr lang="en-US" sz="1000" u="none" dirty="0">
                  <a:latin typeface="Huawei Sans" panose="020C0503030203020204" pitchFamily="34" charset="0"/>
                </a:rPr>
                <a:t>Fiber Channel</a:t>
              </a:r>
              <a:endParaRPr lang="en-US" altLang="zh-CN" sz="1000" dirty="0">
                <a:latin typeface="Huawei Sans" panose="020C0503030203020204" pitchFamily="34" charset="0"/>
                <a:cs typeface="+mn-ea"/>
                <a:sym typeface="+mn-lt"/>
              </a:endParaRPr>
            </a:p>
          </p:txBody>
        </p:sp>
        <p:sp>
          <p:nvSpPr>
            <p:cNvPr id="197" name="文本框 196"/>
            <p:cNvSpPr txBox="1"/>
            <p:nvPr/>
          </p:nvSpPr>
          <p:spPr>
            <a:xfrm>
              <a:off x="7248582" y="5089988"/>
              <a:ext cx="782587" cy="276999"/>
            </a:xfrm>
            <a:prstGeom prst="rect">
              <a:avLst/>
            </a:prstGeom>
            <a:noFill/>
          </p:spPr>
          <p:txBody>
            <a:bodyPr wrap="square" rtlCol="0">
              <a:noAutofit/>
            </a:bodyPr>
            <a:lstStyle/>
            <a:p>
              <a:pPr fontAlgn="ctr"/>
              <a:r>
                <a:rPr lang="en-US" sz="1000" u="none" dirty="0">
                  <a:latin typeface="Huawei Sans" panose="020C0503030203020204" pitchFamily="34" charset="0"/>
                </a:rPr>
                <a:t>Ethernet</a:t>
              </a:r>
              <a:endParaRPr lang="en-US" altLang="zh-CN" sz="1000" dirty="0">
                <a:latin typeface="Huawei Sans" panose="020C0503030203020204" pitchFamily="34" charset="0"/>
                <a:cs typeface="+mn-ea"/>
                <a:sym typeface="+mn-lt"/>
              </a:endParaRPr>
            </a:p>
          </p:txBody>
        </p:sp>
        <p:sp>
          <p:nvSpPr>
            <p:cNvPr id="198" name="文本框 197"/>
            <p:cNvSpPr txBox="1"/>
            <p:nvPr/>
          </p:nvSpPr>
          <p:spPr>
            <a:xfrm>
              <a:off x="7248582" y="5310348"/>
              <a:ext cx="1407758" cy="276999"/>
            </a:xfrm>
            <a:prstGeom prst="rect">
              <a:avLst/>
            </a:prstGeom>
            <a:noFill/>
          </p:spPr>
          <p:txBody>
            <a:bodyPr wrap="square" rtlCol="0">
              <a:noAutofit/>
            </a:bodyPr>
            <a:lstStyle/>
            <a:p>
              <a:pPr fontAlgn="ctr"/>
              <a:r>
                <a:rPr lang="en-US" sz="1000" u="none" dirty="0">
                  <a:latin typeface="Huawei Sans" panose="020C0503030203020204" pitchFamily="34" charset="0"/>
                </a:rPr>
                <a:t>Backup data flow</a:t>
              </a:r>
              <a:endParaRPr lang="en-US" altLang="zh-CN" sz="1000" dirty="0">
                <a:latin typeface="Huawei Sans" panose="020C0503030203020204" pitchFamily="34" charset="0"/>
                <a:cs typeface="+mn-ea"/>
                <a:sym typeface="+mn-lt"/>
              </a:endParaRPr>
            </a:p>
          </p:txBody>
        </p:sp>
        <p:cxnSp>
          <p:nvCxnSpPr>
            <p:cNvPr id="199" name="直接箭头连接符 198"/>
            <p:cNvCxnSpPr/>
            <p:nvPr/>
          </p:nvCxnSpPr>
          <p:spPr>
            <a:xfrm flipH="1">
              <a:off x="6263376" y="5421375"/>
              <a:ext cx="772528" cy="0"/>
            </a:xfrm>
            <a:prstGeom prst="straightConnector1">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0" name="文本框 199"/>
            <p:cNvSpPr txBox="1"/>
            <p:nvPr/>
          </p:nvSpPr>
          <p:spPr>
            <a:xfrm>
              <a:off x="7248582" y="5554168"/>
              <a:ext cx="1053494" cy="276999"/>
            </a:xfrm>
            <a:prstGeom prst="rect">
              <a:avLst/>
            </a:prstGeom>
            <a:noFill/>
          </p:spPr>
          <p:txBody>
            <a:bodyPr wrap="square" rtlCol="0">
              <a:noAutofit/>
            </a:bodyPr>
            <a:lstStyle/>
            <a:p>
              <a:pPr fontAlgn="ctr"/>
              <a:r>
                <a:rPr lang="en-US" sz="1000" u="none" dirty="0">
                  <a:latin typeface="Huawei Sans" panose="020C0503030203020204" pitchFamily="34" charset="0"/>
                </a:rPr>
                <a:t>Control flow</a:t>
              </a:r>
              <a:endParaRPr lang="en-US" altLang="zh-CN" sz="1000" dirty="0">
                <a:latin typeface="Huawei Sans" panose="020C0503030203020204" pitchFamily="34" charset="0"/>
                <a:cs typeface="+mn-ea"/>
                <a:sym typeface="+mn-lt"/>
              </a:endParaRPr>
            </a:p>
          </p:txBody>
        </p:sp>
        <p:cxnSp>
          <p:nvCxnSpPr>
            <p:cNvPr id="201" name="直接箭头连接符 200"/>
            <p:cNvCxnSpPr/>
            <p:nvPr/>
          </p:nvCxnSpPr>
          <p:spPr>
            <a:xfrm flipH="1">
              <a:off x="6263376" y="5692667"/>
              <a:ext cx="772528" cy="0"/>
            </a:xfrm>
            <a:prstGeom prst="straightConnector1">
              <a:avLst/>
            </a:prstGeom>
            <a:ln w="127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1016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u="none" dirty="0">
                <a:solidFill>
                  <a:schemeClr val="bg1">
                    <a:lumMod val="50000"/>
                  </a:schemeClr>
                </a:solidFill>
                <a:latin typeface="Huawei Sans" panose="020C0503030203020204" pitchFamily="34" charset="0"/>
              </a:rPr>
              <a:t>SAN Protocols</a:t>
            </a:r>
            <a:endParaRPr lang="en-US" altLang="zh-CN" dirty="0">
              <a:solidFill>
                <a:schemeClr val="bg1">
                  <a:lumMod val="50000"/>
                </a:schemeClr>
              </a:solidFill>
              <a:latin typeface="Huawei Sans" panose="020C0503030203020204" pitchFamily="34" charset="0"/>
              <a:sym typeface="+mn-lt"/>
            </a:endParaRPr>
          </a:p>
          <a:p>
            <a:r>
              <a:rPr lang="en-US" u="none" dirty="0">
                <a:solidFill>
                  <a:schemeClr val="bg1">
                    <a:lumMod val="50000"/>
                  </a:schemeClr>
                </a:solidFill>
                <a:latin typeface="Huawei Sans" panose="020C0503030203020204" pitchFamily="34" charset="0"/>
              </a:rPr>
              <a:t>NAS Protocols</a:t>
            </a:r>
            <a:endParaRPr lang="en-US" altLang="zh-CN" dirty="0">
              <a:solidFill>
                <a:schemeClr val="bg1">
                  <a:lumMod val="50000"/>
                </a:schemeClr>
              </a:solidFill>
              <a:latin typeface="Huawei Sans" panose="020C0503030203020204" pitchFamily="34" charset="0"/>
              <a:sym typeface="+mn-lt"/>
            </a:endParaRPr>
          </a:p>
          <a:p>
            <a:r>
              <a:rPr lang="en-US" b="1" dirty="0">
                <a:latin typeface="Huawei Sans" panose="020C0503030203020204" pitchFamily="34" charset="0"/>
              </a:rPr>
              <a:t>Object and </a:t>
            </a:r>
            <a:r>
              <a:rPr lang="en-US" b="1" dirty="0"/>
              <a:t>HDFS Storage </a:t>
            </a:r>
            <a:r>
              <a:rPr lang="en-US" altLang="zh-CN" b="1" dirty="0"/>
              <a:t>Protocols</a:t>
            </a:r>
            <a:endParaRPr lang="en-US" altLang="zh-CN" b="1" dirty="0">
              <a:sym typeface="+mn-lt"/>
            </a:endParaRPr>
          </a:p>
          <a:p>
            <a:pPr lvl="1">
              <a:buSzPct val="60000"/>
              <a:buFont typeface="Wingdings" panose="05000000000000000000" pitchFamily="2" charset="2"/>
              <a:buChar char="n"/>
            </a:pPr>
            <a:r>
              <a:rPr lang="en-US" u="none" dirty="0">
                <a:latin typeface="Huawei Sans" panose="020C0503030203020204" pitchFamily="34" charset="0"/>
              </a:rPr>
              <a:t>Object Storage Protocol</a:t>
            </a:r>
            <a:endParaRPr lang="en-US" altLang="zh-CN" dirty="0">
              <a:latin typeface="Huawei Sans" panose="020C0503030203020204" pitchFamily="34" charset="0"/>
              <a:sym typeface="+mn-lt"/>
            </a:endParaRPr>
          </a:p>
          <a:p>
            <a:pPr lvl="1"/>
            <a:r>
              <a:rPr lang="en-US" altLang="zh-CN" dirty="0">
                <a:solidFill>
                  <a:schemeClr val="bg1">
                    <a:lumMod val="50000"/>
                  </a:schemeClr>
                </a:solidFill>
              </a:rPr>
              <a:t>HDFS </a:t>
            </a:r>
            <a:r>
              <a:rPr lang="en-US" dirty="0">
                <a:solidFill>
                  <a:schemeClr val="bg1">
                    <a:lumMod val="50000"/>
                  </a:schemeClr>
                </a:solidFill>
              </a:rPr>
              <a:t>Storage Protocol</a:t>
            </a:r>
            <a:endParaRPr lang="en-US" altLang="zh-CN" dirty="0">
              <a:solidFill>
                <a:schemeClr val="bg1">
                  <a:lumMod val="50000"/>
                </a:schemeClr>
              </a:solidFill>
              <a:sym typeface="+mn-lt"/>
            </a:endParaRPr>
          </a:p>
        </p:txBody>
      </p:sp>
    </p:spTree>
    <p:extLst>
      <p:ext uri="{BB962C8B-B14F-4D97-AF65-F5344CB8AC3E}">
        <p14:creationId xmlns:p14="http://schemas.microsoft.com/office/powerpoint/2010/main" val="154072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pPr fontAlgn="ctr"/>
            <a:r>
              <a:rPr lang="en-US" u="none" dirty="0">
                <a:latin typeface="Huawei Sans" panose="020C0503030203020204" pitchFamily="34" charset="0"/>
              </a:rPr>
              <a:t>SCSI Protocol</a:t>
            </a:r>
            <a:endParaRPr lang="en-US" altLang="zh-CN" dirty="0">
              <a:latin typeface="Huawei Sans" panose="020C0503030203020204" pitchFamily="34" charset="0"/>
              <a:sym typeface="+mn-lt"/>
            </a:endParaRPr>
          </a:p>
        </p:txBody>
      </p:sp>
      <p:sp>
        <p:nvSpPr>
          <p:cNvPr id="5" name="文本占位符 4"/>
          <p:cNvSpPr>
            <a:spLocks noGrp="1"/>
          </p:cNvSpPr>
          <p:nvPr>
            <p:ph type="body" sz="quarter" idx="10"/>
          </p:nvPr>
        </p:nvSpPr>
        <p:spPr>
          <a:xfrm>
            <a:off x="455612" y="1052514"/>
            <a:ext cx="7525794" cy="4551452"/>
          </a:xfrm>
        </p:spPr>
        <p:txBody>
          <a:bodyPr wrap="square">
            <a:noAutofit/>
          </a:bodyPr>
          <a:lstStyle/>
          <a:p>
            <a:pPr algn="l"/>
            <a:r>
              <a:rPr lang="en-US" u="none" dirty="0">
                <a:latin typeface="Huawei Sans" panose="020C0503030203020204" pitchFamily="34" charset="0"/>
              </a:rPr>
              <a:t>Small Computer System Interface (SCSI) is a vast protocol system evolved from SCSI-1 to SCSI-2 and </a:t>
            </a:r>
            <a:r>
              <a:rPr lang="en-US" dirty="0"/>
              <a:t>to its current version, SCSI-3</a:t>
            </a:r>
            <a:r>
              <a:rPr lang="en-US" u="none" dirty="0">
                <a:latin typeface="Huawei Sans" panose="020C0503030203020204" pitchFamily="34" charset="0"/>
              </a:rPr>
              <a:t>.</a:t>
            </a:r>
            <a:endParaRPr lang="en-US" altLang="zh-CN" dirty="0">
              <a:latin typeface="Huawei Sans" panose="020C0503030203020204" pitchFamily="34" charset="0"/>
              <a:sym typeface="+mn-lt"/>
            </a:endParaRPr>
          </a:p>
          <a:p>
            <a:pPr algn="l"/>
            <a:r>
              <a:rPr lang="en-US" u="none" dirty="0">
                <a:latin typeface="Huawei Sans" panose="020C0503030203020204" pitchFamily="34" charset="0"/>
              </a:rPr>
              <a:t>It defines a model and necessary command set for different devices to exchange information using the framework.</a:t>
            </a:r>
            <a:endParaRPr lang="en-US" altLang="zh-CN" dirty="0">
              <a:latin typeface="Huawei Sans" panose="020C0503030203020204" pitchFamily="34" charset="0"/>
              <a:sym typeface="+mn-lt"/>
            </a:endParaRPr>
          </a:p>
          <a:p>
            <a:pPr algn="l"/>
            <a:r>
              <a:rPr lang="en-US" u="none" dirty="0">
                <a:latin typeface="Huawei Sans" panose="020C0503030203020204" pitchFamily="34" charset="0"/>
              </a:rPr>
              <a:t>Transmission media has no bearing on the SCSI protocol. It can be used across various media types, including virtual media.</a:t>
            </a:r>
          </a:p>
          <a:p>
            <a:pPr algn="l"/>
            <a:endParaRPr lang="en-US" altLang="zh-CN" dirty="0">
              <a:latin typeface="Huawei Sans" panose="020C0503030203020204" pitchFamily="34" charset="0"/>
              <a:sym typeface="+mn-lt"/>
            </a:endParaRPr>
          </a:p>
        </p:txBody>
      </p:sp>
      <p:grpSp>
        <p:nvGrpSpPr>
          <p:cNvPr id="6" name="组合 5"/>
          <p:cNvGrpSpPr/>
          <p:nvPr/>
        </p:nvGrpSpPr>
        <p:grpSpPr>
          <a:xfrm>
            <a:off x="8156616" y="1346818"/>
            <a:ext cx="3230219" cy="3930237"/>
            <a:chOff x="7464285" y="1451320"/>
            <a:chExt cx="3230219" cy="3930237"/>
          </a:xfrm>
        </p:grpSpPr>
        <p:sp>
          <p:nvSpPr>
            <p:cNvPr id="7" name="圆角矩形 6"/>
            <p:cNvSpPr/>
            <p:nvPr/>
          </p:nvSpPr>
          <p:spPr>
            <a:xfrm>
              <a:off x="7464285" y="1451320"/>
              <a:ext cx="3230217" cy="924339"/>
            </a:xfrm>
            <a:prstGeom prst="roundRect">
              <a:avLst/>
            </a:prstGeom>
            <a:solidFill>
              <a:schemeClr val="bg1"/>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SCSI device instructions</a:t>
              </a:r>
              <a:endParaRPr lang="en-US" altLang="zh-CN" dirty="0">
                <a:solidFill>
                  <a:schemeClr val="tx1"/>
                </a:solidFill>
                <a:latin typeface="Huawei Sans" panose="020C0503030203020204" pitchFamily="34" charset="0"/>
                <a:cs typeface="+mn-ea"/>
                <a:sym typeface="+mn-lt"/>
              </a:endParaRPr>
            </a:p>
            <a:p>
              <a:pPr algn="ctr" fontAlgn="ctr"/>
              <a:r>
                <a:rPr lang="en-US" u="none" dirty="0">
                  <a:solidFill>
                    <a:schemeClr val="tx1"/>
                  </a:solidFill>
                  <a:latin typeface="Huawei Sans" panose="020C0503030203020204" pitchFamily="34" charset="0"/>
                </a:rPr>
                <a:t>(SBC/SSC)</a:t>
              </a:r>
              <a:endParaRPr lang="en-US" altLang="zh-CN" dirty="0">
                <a:solidFill>
                  <a:schemeClr val="tx1"/>
                </a:solidFill>
                <a:latin typeface="Huawei Sans" panose="020C0503030203020204" pitchFamily="34" charset="0"/>
                <a:cs typeface="+mn-ea"/>
                <a:sym typeface="+mn-lt"/>
              </a:endParaRPr>
            </a:p>
          </p:txBody>
        </p:sp>
        <p:sp>
          <p:nvSpPr>
            <p:cNvPr id="8" name="圆角矩形 7"/>
            <p:cNvSpPr/>
            <p:nvPr/>
          </p:nvSpPr>
          <p:spPr>
            <a:xfrm>
              <a:off x="7464286" y="2954269"/>
              <a:ext cx="3230217" cy="924339"/>
            </a:xfrm>
            <a:prstGeom prst="roundRect">
              <a:avLst/>
            </a:prstGeom>
            <a:solidFill>
              <a:schemeClr val="bg1"/>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SCSI system model</a:t>
              </a:r>
              <a:endParaRPr lang="en-US" altLang="zh-CN" dirty="0">
                <a:solidFill>
                  <a:schemeClr val="tx1"/>
                </a:solidFill>
                <a:latin typeface="Huawei Sans" panose="020C0503030203020204" pitchFamily="34" charset="0"/>
                <a:cs typeface="+mn-ea"/>
                <a:sym typeface="+mn-lt"/>
              </a:endParaRPr>
            </a:p>
            <a:p>
              <a:pPr algn="ctr" fontAlgn="ctr"/>
              <a:r>
                <a:rPr lang="en-US" u="none" dirty="0">
                  <a:solidFill>
                    <a:schemeClr val="tx1"/>
                  </a:solidFill>
                  <a:latin typeface="Huawei Sans" panose="020C0503030203020204" pitchFamily="34" charset="0"/>
                </a:rPr>
                <a:t>(SAM/SPC)</a:t>
              </a:r>
              <a:endParaRPr lang="en-US" altLang="zh-CN" dirty="0">
                <a:solidFill>
                  <a:schemeClr val="tx1"/>
                </a:solidFill>
                <a:latin typeface="Huawei Sans" panose="020C0503030203020204" pitchFamily="34" charset="0"/>
                <a:cs typeface="+mn-ea"/>
                <a:sym typeface="+mn-lt"/>
              </a:endParaRPr>
            </a:p>
          </p:txBody>
        </p:sp>
        <p:sp>
          <p:nvSpPr>
            <p:cNvPr id="9" name="圆角矩形 8"/>
            <p:cNvSpPr/>
            <p:nvPr/>
          </p:nvSpPr>
          <p:spPr>
            <a:xfrm>
              <a:off x="7464287" y="4457218"/>
              <a:ext cx="3230217" cy="924339"/>
            </a:xfrm>
            <a:prstGeom prst="roundRect">
              <a:avLst/>
            </a:prstGeom>
            <a:solidFill>
              <a:schemeClr val="bg1"/>
            </a:solidFill>
            <a:ln>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solidFill>
                    <a:schemeClr val="tx1"/>
                  </a:solidFill>
                  <a:latin typeface="Huawei Sans" panose="020C0503030203020204" pitchFamily="34" charset="0"/>
                </a:rPr>
                <a:t>SCSI link implementation</a:t>
              </a:r>
              <a:endParaRPr lang="en-US" altLang="zh-CN" dirty="0">
                <a:solidFill>
                  <a:schemeClr val="tx1"/>
                </a:solidFill>
                <a:latin typeface="Huawei Sans" panose="020C0503030203020204" pitchFamily="34" charset="0"/>
                <a:cs typeface="+mn-ea"/>
                <a:sym typeface="+mn-lt"/>
              </a:endParaRPr>
            </a:p>
            <a:p>
              <a:pPr algn="ctr" fontAlgn="ctr"/>
              <a:r>
                <a:rPr lang="en-US" u="none" dirty="0">
                  <a:solidFill>
                    <a:schemeClr val="tx1"/>
                  </a:solidFill>
                  <a:latin typeface="Huawei Sans" panose="020C0503030203020204" pitchFamily="34" charset="0"/>
                </a:rPr>
                <a:t>(FCP/SAS/iSCSI)</a:t>
              </a:r>
              <a:endParaRPr lang="en-US" altLang="zh-CN" dirty="0">
                <a:solidFill>
                  <a:schemeClr val="tx1"/>
                </a:solidFill>
                <a:latin typeface="Huawei Sans" panose="020C0503030203020204" pitchFamily="34" charset="0"/>
                <a:cs typeface="+mn-ea"/>
                <a:sym typeface="+mn-lt"/>
              </a:endParaRPr>
            </a:p>
          </p:txBody>
        </p:sp>
        <p:sp>
          <p:nvSpPr>
            <p:cNvPr id="10" name="上下箭头 9"/>
            <p:cNvSpPr/>
            <p:nvPr/>
          </p:nvSpPr>
          <p:spPr>
            <a:xfrm>
              <a:off x="8890546" y="2375660"/>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sp>
          <p:nvSpPr>
            <p:cNvPr id="11" name="上下箭头 10"/>
            <p:cNvSpPr/>
            <p:nvPr/>
          </p:nvSpPr>
          <p:spPr>
            <a:xfrm>
              <a:off x="8855753" y="3878608"/>
              <a:ext cx="367748" cy="578610"/>
            </a:xfrm>
            <a:prstGeom prst="up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6565639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Object Service</a:t>
            </a:r>
            <a:endParaRPr lang="en-US" altLang="zh-CN" dirty="0">
              <a:latin typeface="Huawei Sans" panose="020C0503030203020204" pitchFamily="34" charset="0"/>
              <a:sym typeface="Huawei Sans" panose="020C0503030203020204" pitchFamily="34" charset="0"/>
            </a:endParaRPr>
          </a:p>
        </p:txBody>
      </p:sp>
      <p:sp>
        <p:nvSpPr>
          <p:cNvPr id="2" name="文本占位符 1"/>
          <p:cNvSpPr>
            <a:spLocks noGrp="1"/>
          </p:cNvSpPr>
          <p:nvPr>
            <p:ph type="body" sz="quarter" idx="10"/>
          </p:nvPr>
        </p:nvSpPr>
        <p:spPr>
          <a:xfrm>
            <a:off x="455612" y="1052514"/>
            <a:ext cx="10936288" cy="1783483"/>
          </a:xfrm>
        </p:spPr>
        <p:txBody>
          <a:bodyPr wrap="square">
            <a:noAutofit/>
          </a:bodyPr>
          <a:lstStyle/>
          <a:p>
            <a:pPr>
              <a:spcBef>
                <a:spcPts val="0"/>
              </a:spcBef>
            </a:pPr>
            <a:r>
              <a:rPr lang="en-US" sz="1600" u="none" dirty="0">
                <a:latin typeface="Huawei Sans" panose="020C0503030203020204" pitchFamily="34" charset="0"/>
              </a:rPr>
              <a:t>The object service is an object-based mass data storage service </a:t>
            </a:r>
            <a:r>
              <a:rPr lang="en-US" sz="1600" dirty="0"/>
              <a:t>offering</a:t>
            </a:r>
            <a:r>
              <a:rPr lang="en-US" sz="1600" u="none" dirty="0">
                <a:latin typeface="Huawei Sans" panose="020C0503030203020204" pitchFamily="34" charset="0"/>
              </a:rPr>
              <a:t> scalable, secure, reliable, and cost-effective data storage capabilities.</a:t>
            </a:r>
            <a:endParaRPr lang="en-US" altLang="zh-CN" sz="1600" dirty="0">
              <a:latin typeface="Huawei Sans" panose="020C0503030203020204" pitchFamily="34" charset="0"/>
              <a:sym typeface="Huawei Sans" panose="020C0503030203020204" pitchFamily="34" charset="0"/>
            </a:endParaRPr>
          </a:p>
          <a:p>
            <a:pPr>
              <a:spcBef>
                <a:spcPts val="0"/>
              </a:spcBef>
            </a:pPr>
            <a:r>
              <a:rPr lang="en-US" sz="1600" u="none" dirty="0">
                <a:latin typeface="Huawei Sans" panose="020C0503030203020204" pitchFamily="34" charset="0"/>
              </a:rPr>
              <a:t>The object service provides standard S3 APIs, which are HTTP/HTTPS-based REST APIs. Users can use object service clients, APIs, and SDKs to easily manage and use object service data and develop various types of upper-layer applications.</a:t>
            </a:r>
          </a:p>
        </p:txBody>
      </p:sp>
      <p:grpSp>
        <p:nvGrpSpPr>
          <p:cNvPr id="13" name="组合 12">
            <a:extLst>
              <a:ext uri="{FF2B5EF4-FFF2-40B4-BE49-F238E27FC236}">
                <a16:creationId xmlns:a16="http://schemas.microsoft.com/office/drawing/2014/main" id="{43CA6212-5C1B-4625-8ED3-2611C1B014A1}"/>
              </a:ext>
            </a:extLst>
          </p:cNvPr>
          <p:cNvGrpSpPr/>
          <p:nvPr/>
        </p:nvGrpSpPr>
        <p:grpSpPr>
          <a:xfrm>
            <a:off x="2650894" y="2865824"/>
            <a:ext cx="6899737" cy="3371798"/>
            <a:chOff x="2622319" y="2913449"/>
            <a:chExt cx="6899737" cy="3371798"/>
          </a:xfrm>
        </p:grpSpPr>
        <p:sp>
          <p:nvSpPr>
            <p:cNvPr id="11" name="椭圆 10"/>
            <p:cNvSpPr/>
            <p:nvPr/>
          </p:nvSpPr>
          <p:spPr>
            <a:xfrm>
              <a:off x="2832166" y="4261768"/>
              <a:ext cx="6689890" cy="725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5" name="矩形 4"/>
            <p:cNvSpPr/>
            <p:nvPr/>
          </p:nvSpPr>
          <p:spPr>
            <a:xfrm>
              <a:off x="3407484" y="2913449"/>
              <a:ext cx="1486517"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latin typeface="Huawei Sans" panose="020C0503030203020204" pitchFamily="34" charset="0"/>
                </a:rPr>
                <a:t>Object service client</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6" name="矩形 5"/>
            <p:cNvSpPr/>
            <p:nvPr/>
          </p:nvSpPr>
          <p:spPr>
            <a:xfrm>
              <a:off x="5318562" y="2913449"/>
              <a:ext cx="1379101"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latin typeface="Huawei Sans" panose="020C0503030203020204" pitchFamily="34" charset="0"/>
                </a:rPr>
                <a:t>API</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7" name="矩形 6"/>
            <p:cNvSpPr/>
            <p:nvPr/>
          </p:nvSpPr>
          <p:spPr>
            <a:xfrm>
              <a:off x="7350188" y="2913449"/>
              <a:ext cx="138395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latin typeface="Huawei Sans" panose="020C0503030203020204" pitchFamily="34" charset="0"/>
                </a:rPr>
                <a:t>SDK</a:t>
              </a:r>
              <a:endParaRPr lang="en-US" altLang="zh-CN" sz="12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流程图: 磁盘 7"/>
            <p:cNvSpPr/>
            <p:nvPr/>
          </p:nvSpPr>
          <p:spPr>
            <a:xfrm>
              <a:off x="3678197" y="3732380"/>
              <a:ext cx="1019462" cy="95733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流程图: 磁盘 8"/>
            <p:cNvSpPr/>
            <p:nvPr/>
          </p:nvSpPr>
          <p:spPr>
            <a:xfrm>
              <a:off x="5551613" y="3758048"/>
              <a:ext cx="1019462" cy="95733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流程图: 磁盘 9"/>
            <p:cNvSpPr/>
            <p:nvPr/>
          </p:nvSpPr>
          <p:spPr>
            <a:xfrm>
              <a:off x="7532432" y="3758048"/>
              <a:ext cx="1019462" cy="95733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文本框 16"/>
            <p:cNvSpPr txBox="1"/>
            <p:nvPr/>
          </p:nvSpPr>
          <p:spPr>
            <a:xfrm>
              <a:off x="3739823" y="3772946"/>
              <a:ext cx="957834" cy="461665"/>
            </a:xfrm>
            <a:prstGeom prst="rect">
              <a:avLst/>
            </a:prstGeom>
            <a:noFill/>
          </p:spPr>
          <p:txBody>
            <a:bodyPr wrap="square" lIns="19050" tIns="19050" rIns="19050" bIns="19050" rtlCol="0">
              <a:noAutofit/>
            </a:bodyPr>
            <a:lstStyle/>
            <a:p>
              <a:pPr algn="ctr" fontAlgn="ctr"/>
              <a:r>
                <a:rPr lang="en-US" sz="1200" u="none" dirty="0">
                  <a:solidFill>
                    <a:schemeClr val="bg1"/>
                  </a:solidFill>
                  <a:latin typeface="Huawei Sans" panose="020C0503030203020204" pitchFamily="34" charset="0"/>
                </a:rPr>
                <a:t>Namespace</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5589468" y="3793230"/>
              <a:ext cx="957834" cy="461665"/>
            </a:xfrm>
            <a:prstGeom prst="rect">
              <a:avLst/>
            </a:prstGeom>
            <a:noFill/>
          </p:spPr>
          <p:txBody>
            <a:bodyPr wrap="square" lIns="19050" tIns="19050" rIns="19050" bIns="19050" rtlCol="0">
              <a:noAutofit/>
            </a:bodyPr>
            <a:lstStyle/>
            <a:p>
              <a:pPr algn="ctr" fontAlgn="ctr"/>
              <a:r>
                <a:rPr lang="en-US" sz="1200" u="none" dirty="0">
                  <a:solidFill>
                    <a:schemeClr val="bg1"/>
                  </a:solidFill>
                  <a:latin typeface="Huawei Sans" panose="020C0503030203020204" pitchFamily="34" charset="0"/>
                </a:rPr>
                <a:t>Namespace</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文本框 18"/>
            <p:cNvSpPr txBox="1"/>
            <p:nvPr/>
          </p:nvSpPr>
          <p:spPr>
            <a:xfrm>
              <a:off x="7594059" y="3781079"/>
              <a:ext cx="957834" cy="461665"/>
            </a:xfrm>
            <a:prstGeom prst="rect">
              <a:avLst/>
            </a:prstGeom>
            <a:noFill/>
          </p:spPr>
          <p:txBody>
            <a:bodyPr wrap="square" lIns="19050" tIns="19050" rIns="19050" bIns="19050" rtlCol="0">
              <a:noAutofit/>
            </a:bodyPr>
            <a:lstStyle/>
            <a:p>
              <a:pPr algn="ctr" fontAlgn="ctr"/>
              <a:r>
                <a:rPr lang="en-US" sz="1200" u="none" dirty="0">
                  <a:solidFill>
                    <a:schemeClr val="bg1"/>
                  </a:solidFill>
                  <a:latin typeface="Huawei Sans" panose="020C0503030203020204" pitchFamily="34" charset="0"/>
                </a:rPr>
                <a:t>Namespace</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立方体 19"/>
            <p:cNvSpPr/>
            <p:nvPr/>
          </p:nvSpPr>
          <p:spPr>
            <a:xfrm>
              <a:off x="3800547" y="4124954"/>
              <a:ext cx="239459" cy="203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立方体 20"/>
            <p:cNvSpPr/>
            <p:nvPr/>
          </p:nvSpPr>
          <p:spPr>
            <a:xfrm>
              <a:off x="4281226" y="4134717"/>
              <a:ext cx="239459" cy="203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立方体 21"/>
            <p:cNvSpPr/>
            <p:nvPr/>
          </p:nvSpPr>
          <p:spPr>
            <a:xfrm>
              <a:off x="5689088" y="4171969"/>
              <a:ext cx="239459" cy="203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立方体 22"/>
            <p:cNvSpPr/>
            <p:nvPr/>
          </p:nvSpPr>
          <p:spPr>
            <a:xfrm>
              <a:off x="6191994" y="4171969"/>
              <a:ext cx="239459" cy="203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立方体 23"/>
            <p:cNvSpPr/>
            <p:nvPr/>
          </p:nvSpPr>
          <p:spPr>
            <a:xfrm>
              <a:off x="7682974" y="4181908"/>
              <a:ext cx="239459" cy="203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立方体 24"/>
            <p:cNvSpPr/>
            <p:nvPr/>
          </p:nvSpPr>
          <p:spPr>
            <a:xfrm>
              <a:off x="8186422" y="4171968"/>
              <a:ext cx="239459" cy="2039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3690560" y="4328948"/>
              <a:ext cx="611832" cy="232092"/>
            </a:xfrm>
            <a:prstGeom prst="rect">
              <a:avLst/>
            </a:prstGeom>
            <a:noFill/>
          </p:spPr>
          <p:txBody>
            <a:bodyPr wrap="square" lIns="19050" tIns="19050" rIns="19050" bIns="19050" rtlCol="0">
              <a:noAutofit/>
            </a:bodyPr>
            <a:lstStyle/>
            <a:p>
              <a:pPr fontAlgn="ctr"/>
              <a:r>
                <a:rPr lang="en-US" sz="1100" u="none" dirty="0">
                  <a:solidFill>
                    <a:schemeClr val="bg1"/>
                  </a:solidFill>
                  <a:latin typeface="Huawei Sans" panose="020C0503030203020204" pitchFamily="34" charset="0"/>
                </a:rPr>
                <a:t>Object</a:t>
              </a:r>
              <a:endParaRPr lang="en-US" altLang="zh-CN" sz="11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a:xfrm>
              <a:off x="4187762" y="4341648"/>
              <a:ext cx="611832" cy="232092"/>
            </a:xfrm>
            <a:prstGeom prst="rect">
              <a:avLst/>
            </a:prstGeom>
            <a:noFill/>
          </p:spPr>
          <p:txBody>
            <a:bodyPr wrap="square" lIns="19050" tIns="19050" rIns="19050" bIns="19050" rtlCol="0">
              <a:noAutofit/>
            </a:bodyPr>
            <a:lstStyle/>
            <a:p>
              <a:pPr fontAlgn="ctr"/>
              <a:r>
                <a:rPr lang="en-US" sz="1100" u="none" dirty="0">
                  <a:solidFill>
                    <a:schemeClr val="bg1"/>
                  </a:solidFill>
                  <a:latin typeface="Huawei Sans" panose="020C0503030203020204" pitchFamily="34" charset="0"/>
                </a:rPr>
                <a:t>Object</a:t>
              </a:r>
              <a:endParaRPr lang="en-US" altLang="zh-CN" sz="11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8" name="文本框 27"/>
            <p:cNvSpPr txBox="1"/>
            <p:nvPr/>
          </p:nvSpPr>
          <p:spPr>
            <a:xfrm>
              <a:off x="5589713" y="4356879"/>
              <a:ext cx="611832" cy="232092"/>
            </a:xfrm>
            <a:prstGeom prst="rect">
              <a:avLst/>
            </a:prstGeom>
            <a:noFill/>
          </p:spPr>
          <p:txBody>
            <a:bodyPr wrap="square" lIns="19050" tIns="19050" rIns="19050" bIns="19050" rtlCol="0">
              <a:noAutofit/>
            </a:bodyPr>
            <a:lstStyle/>
            <a:p>
              <a:pPr fontAlgn="ctr"/>
              <a:r>
                <a:rPr lang="en-US" sz="1100" u="none" dirty="0">
                  <a:solidFill>
                    <a:schemeClr val="bg1"/>
                  </a:solidFill>
                  <a:latin typeface="Huawei Sans" panose="020C0503030203020204" pitchFamily="34" charset="0"/>
                </a:rPr>
                <a:t>Object</a:t>
              </a:r>
              <a:endParaRPr lang="en-US" altLang="zh-CN" sz="11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9" name="文本框 28"/>
            <p:cNvSpPr txBox="1"/>
            <p:nvPr/>
          </p:nvSpPr>
          <p:spPr>
            <a:xfrm>
              <a:off x="6055737" y="4362392"/>
              <a:ext cx="611832" cy="232092"/>
            </a:xfrm>
            <a:prstGeom prst="rect">
              <a:avLst/>
            </a:prstGeom>
            <a:noFill/>
          </p:spPr>
          <p:txBody>
            <a:bodyPr wrap="square" lIns="19050" tIns="19050" rIns="19050" bIns="19050" rtlCol="0">
              <a:noAutofit/>
            </a:bodyPr>
            <a:lstStyle/>
            <a:p>
              <a:pPr fontAlgn="ctr"/>
              <a:r>
                <a:rPr lang="en-US" sz="1100" u="none" dirty="0">
                  <a:solidFill>
                    <a:schemeClr val="bg1"/>
                  </a:solidFill>
                  <a:latin typeface="Huawei Sans" panose="020C0503030203020204" pitchFamily="34" charset="0"/>
                </a:rPr>
                <a:t>Object</a:t>
              </a:r>
              <a:endParaRPr lang="en-US" altLang="zh-CN" sz="11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0" name="文本框 29"/>
            <p:cNvSpPr txBox="1"/>
            <p:nvPr/>
          </p:nvSpPr>
          <p:spPr>
            <a:xfrm>
              <a:off x="7583621" y="4388143"/>
              <a:ext cx="611832" cy="232092"/>
            </a:xfrm>
            <a:prstGeom prst="rect">
              <a:avLst/>
            </a:prstGeom>
            <a:noFill/>
          </p:spPr>
          <p:txBody>
            <a:bodyPr wrap="square" lIns="19050" tIns="19050" rIns="19050" bIns="19050" rtlCol="0">
              <a:noAutofit/>
            </a:bodyPr>
            <a:lstStyle/>
            <a:p>
              <a:pPr fontAlgn="ctr"/>
              <a:r>
                <a:rPr lang="en-US" sz="1100" u="none" dirty="0">
                  <a:solidFill>
                    <a:schemeClr val="bg1"/>
                  </a:solidFill>
                  <a:latin typeface="Huawei Sans" panose="020C0503030203020204" pitchFamily="34" charset="0"/>
                </a:rPr>
                <a:t>Object</a:t>
              </a:r>
              <a:endParaRPr lang="en-US" altLang="zh-CN" sz="11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1" name="文本框 30"/>
            <p:cNvSpPr txBox="1"/>
            <p:nvPr/>
          </p:nvSpPr>
          <p:spPr>
            <a:xfrm>
              <a:off x="8090999" y="4376539"/>
              <a:ext cx="611832" cy="232092"/>
            </a:xfrm>
            <a:prstGeom prst="rect">
              <a:avLst/>
            </a:prstGeom>
            <a:noFill/>
          </p:spPr>
          <p:txBody>
            <a:bodyPr wrap="square" lIns="19050" tIns="19050" rIns="19050" bIns="19050" rtlCol="0">
              <a:noAutofit/>
            </a:bodyPr>
            <a:lstStyle/>
            <a:p>
              <a:pPr fontAlgn="ctr"/>
              <a:r>
                <a:rPr lang="en-US" sz="1100" u="none" dirty="0">
                  <a:solidFill>
                    <a:schemeClr val="bg1"/>
                  </a:solidFill>
                  <a:latin typeface="Huawei Sans" panose="020C0503030203020204" pitchFamily="34" charset="0"/>
                </a:rPr>
                <a:t>Object</a:t>
              </a:r>
              <a:endParaRPr lang="en-US" altLang="zh-CN" sz="11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2" name="文本框 31"/>
            <p:cNvSpPr txBox="1"/>
            <p:nvPr/>
          </p:nvSpPr>
          <p:spPr>
            <a:xfrm>
              <a:off x="5656601" y="4727349"/>
              <a:ext cx="1041020" cy="247963"/>
            </a:xfrm>
            <a:prstGeom prst="rect">
              <a:avLst/>
            </a:prstGeom>
            <a:noFill/>
          </p:spPr>
          <p:txBody>
            <a:bodyPr wrap="square" lIns="19050" tIns="19050" rIns="19050" bIns="19050" rtlCol="0">
              <a:noAutofit/>
            </a:bodyPr>
            <a:lstStyle/>
            <a:p>
              <a:pPr algn="r" fontAlgn="ctr"/>
              <a:r>
                <a:rPr lang="en-US" sz="1200" u="none" dirty="0">
                  <a:solidFill>
                    <a:schemeClr val="bg1"/>
                  </a:solidFill>
                  <a:latin typeface="Huawei Sans" panose="020C0503030203020204" pitchFamily="34" charset="0"/>
                </a:rPr>
                <a:t>Storage pool</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3" name="文本框 32"/>
            <p:cNvSpPr txBox="1"/>
            <p:nvPr/>
          </p:nvSpPr>
          <p:spPr>
            <a:xfrm>
              <a:off x="2622319" y="3387341"/>
              <a:ext cx="1491572" cy="276999"/>
            </a:xfrm>
            <a:prstGeom prst="rect">
              <a:avLst/>
            </a:prstGeom>
            <a:noFill/>
          </p:spPr>
          <p:txBody>
            <a:bodyPr wrap="square" lIns="19050" tIns="19050" rIns="19050" bIns="19050" rtlCol="0">
              <a:noAutofit/>
            </a:bodyPr>
            <a:lstStyle/>
            <a:p>
              <a:pPr algn="r" fontAlgn="ctr"/>
              <a:r>
                <a:rPr lang="en-US" sz="1200" u="none" dirty="0">
                  <a:solidFill>
                    <a:schemeClr val="tx1">
                      <a:lumMod val="95000"/>
                      <a:lumOff val="5000"/>
                    </a:schemeClr>
                  </a:solidFill>
                  <a:latin typeface="Huawei Sans" panose="020C0503030203020204" pitchFamily="34" charset="0"/>
                </a:rPr>
                <a:t>S3</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4" name="上下箭头 33"/>
            <p:cNvSpPr/>
            <p:nvPr/>
          </p:nvSpPr>
          <p:spPr>
            <a:xfrm>
              <a:off x="4058075" y="3222252"/>
              <a:ext cx="274674" cy="4917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5" name="上下箭头 34"/>
            <p:cNvSpPr/>
            <p:nvPr/>
          </p:nvSpPr>
          <p:spPr>
            <a:xfrm>
              <a:off x="5901076" y="3239092"/>
              <a:ext cx="274674" cy="4917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6" name="上下箭头 35"/>
            <p:cNvSpPr/>
            <p:nvPr/>
          </p:nvSpPr>
          <p:spPr>
            <a:xfrm>
              <a:off x="7904826" y="3239092"/>
              <a:ext cx="274674" cy="49174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7" name="文本框 36"/>
            <p:cNvSpPr txBox="1"/>
            <p:nvPr/>
          </p:nvSpPr>
          <p:spPr>
            <a:xfrm>
              <a:off x="4463355" y="3388087"/>
              <a:ext cx="1491572" cy="276999"/>
            </a:xfrm>
            <a:prstGeom prst="rect">
              <a:avLst/>
            </a:prstGeom>
            <a:noFill/>
          </p:spPr>
          <p:txBody>
            <a:bodyPr wrap="square" lIns="19050" tIns="19050" rIns="19050" bIns="19050" rtlCol="0">
              <a:noAutofit/>
            </a:bodyPr>
            <a:lstStyle/>
            <a:p>
              <a:pPr algn="r" fontAlgn="ctr"/>
              <a:r>
                <a:rPr lang="en-US" sz="1200" u="none" dirty="0">
                  <a:solidFill>
                    <a:schemeClr val="tx1">
                      <a:lumMod val="95000"/>
                      <a:lumOff val="5000"/>
                    </a:schemeClr>
                  </a:solidFill>
                  <a:latin typeface="Huawei Sans" panose="020C0503030203020204" pitchFamily="34" charset="0"/>
                </a:rPr>
                <a:t>S3</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8" name="文本框 37"/>
            <p:cNvSpPr txBox="1"/>
            <p:nvPr/>
          </p:nvSpPr>
          <p:spPr>
            <a:xfrm>
              <a:off x="6477589" y="3394274"/>
              <a:ext cx="1491572" cy="276999"/>
            </a:xfrm>
            <a:prstGeom prst="rect">
              <a:avLst/>
            </a:prstGeom>
            <a:noFill/>
          </p:spPr>
          <p:txBody>
            <a:bodyPr wrap="square" lIns="19050" tIns="19050" rIns="19050" bIns="19050" rtlCol="0">
              <a:noAutofit/>
            </a:bodyPr>
            <a:lstStyle/>
            <a:p>
              <a:pPr algn="r" fontAlgn="ctr"/>
              <a:r>
                <a:rPr lang="en-US" sz="1200" u="none" dirty="0">
                  <a:solidFill>
                    <a:schemeClr val="tx1">
                      <a:lumMod val="95000"/>
                      <a:lumOff val="5000"/>
                    </a:schemeClr>
                  </a:solidFill>
                  <a:latin typeface="Huawei Sans" panose="020C0503030203020204" pitchFamily="34" charset="0"/>
                </a:rPr>
                <a:t>S3</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39" name="文本框 38"/>
            <p:cNvSpPr txBox="1"/>
            <p:nvPr/>
          </p:nvSpPr>
          <p:spPr>
            <a:xfrm>
              <a:off x="6490492" y="4331631"/>
              <a:ext cx="1041020" cy="276999"/>
            </a:xfrm>
            <a:prstGeom prst="rect">
              <a:avLst/>
            </a:prstGeom>
            <a:noFill/>
          </p:spPr>
          <p:txBody>
            <a:bodyPr wrap="square" lIns="19050" tIns="19050" rIns="19050" bIns="19050" rtlCol="0">
              <a:noAutofit/>
            </a:bodyPr>
            <a:lstStyle/>
            <a:p>
              <a:pPr algn="ctr" fontAlgn="ctr"/>
              <a:r>
                <a:rPr lang="en-US" sz="1200" u="none" dirty="0">
                  <a:solidFill>
                    <a:schemeClr val="bg1"/>
                  </a:solidFill>
                  <a:latin typeface="Huawei Sans" panose="020C0503030203020204" pitchFamily="34" charset="0"/>
                </a:rPr>
                <a:t> . . .</a:t>
              </a:r>
              <a:endParaRPr lang="en-US" altLang="zh-CN" sz="1200" dirty="0">
                <a:solidFill>
                  <a:schemeClr val="bg1"/>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12" name="组合 11">
              <a:extLst>
                <a:ext uri="{FF2B5EF4-FFF2-40B4-BE49-F238E27FC236}">
                  <a16:creationId xmlns:a16="http://schemas.microsoft.com/office/drawing/2014/main" id="{22E656EF-7255-49E7-A3FE-F8B21E2DDD6A}"/>
                </a:ext>
              </a:extLst>
            </p:cNvPr>
            <p:cNvGrpSpPr/>
            <p:nvPr/>
          </p:nvGrpSpPr>
          <p:grpSpPr>
            <a:xfrm>
              <a:off x="3804922" y="5100791"/>
              <a:ext cx="4535235" cy="1184456"/>
              <a:chOff x="3804922" y="5327849"/>
              <a:chExt cx="4535235" cy="1184456"/>
            </a:xfrm>
          </p:grpSpPr>
          <p:sp>
            <p:nvSpPr>
              <p:cNvPr id="16" name="服务器 Servers">
                <a:extLst>
                  <a:ext uri="{FF2B5EF4-FFF2-40B4-BE49-F238E27FC236}">
                    <a16:creationId xmlns:a16="http://schemas.microsoft.com/office/drawing/2014/main" id="{54405246-CCE2-4201-BBB1-D3F3EB6E740D}"/>
                  </a:ext>
                </a:extLst>
              </p:cNvPr>
              <p:cNvSpPr/>
              <p:nvPr/>
            </p:nvSpPr>
            <p:spPr>
              <a:xfrm>
                <a:off x="3911845" y="5333953"/>
                <a:ext cx="450243" cy="990367"/>
              </a:xfrm>
              <a:custGeom>
                <a:avLst/>
                <a:gdLst>
                  <a:gd name="connsiteX0" fmla="*/ 160020 w 514350"/>
                  <a:gd name="connsiteY0" fmla="*/ 723899 h 972988"/>
                  <a:gd name="connsiteX1" fmla="*/ 353472 w 514350"/>
                  <a:gd name="connsiteY1" fmla="*/ 723899 h 972988"/>
                  <a:gd name="connsiteX2" fmla="*/ 373856 w 514350"/>
                  <a:gd name="connsiteY2" fmla="*/ 744187 h 972988"/>
                  <a:gd name="connsiteX3" fmla="*/ 373856 w 514350"/>
                  <a:gd name="connsiteY3" fmla="*/ 744283 h 972988"/>
                  <a:gd name="connsiteX4" fmla="*/ 353472 w 514350"/>
                  <a:gd name="connsiteY4" fmla="*/ 764666 h 972988"/>
                  <a:gd name="connsiteX5" fmla="*/ 160020 w 514350"/>
                  <a:gd name="connsiteY5" fmla="*/ 764666 h 972988"/>
                  <a:gd name="connsiteX6" fmla="*/ 139636 w 514350"/>
                  <a:gd name="connsiteY6" fmla="*/ 744282 h 972988"/>
                  <a:gd name="connsiteX7" fmla="*/ 160020 w 514350"/>
                  <a:gd name="connsiteY7" fmla="*/ 723899 h 972988"/>
                  <a:gd name="connsiteX8" fmla="*/ 277749 w 514350"/>
                  <a:gd name="connsiteY8" fmla="*/ 585882 h 972988"/>
                  <a:gd name="connsiteX9" fmla="*/ 313468 w 514350"/>
                  <a:gd name="connsiteY9" fmla="*/ 585882 h 972988"/>
                  <a:gd name="connsiteX10" fmla="*/ 313468 w 514350"/>
                  <a:gd name="connsiteY10" fmla="*/ 595407 h 972988"/>
                  <a:gd name="connsiteX11" fmla="*/ 277749 w 514350"/>
                  <a:gd name="connsiteY11" fmla="*/ 595407 h 972988"/>
                  <a:gd name="connsiteX12" fmla="*/ 176021 w 514350"/>
                  <a:gd name="connsiteY12" fmla="*/ 537971 h 972988"/>
                  <a:gd name="connsiteX13" fmla="*/ 172211 w 514350"/>
                  <a:gd name="connsiteY13" fmla="*/ 541495 h 972988"/>
                  <a:gd name="connsiteX14" fmla="*/ 172211 w 514350"/>
                  <a:gd name="connsiteY14" fmla="*/ 606361 h 972988"/>
                  <a:gd name="connsiteX15" fmla="*/ 172211 w 514350"/>
                  <a:gd name="connsiteY15" fmla="*/ 606363 h 972988"/>
                  <a:gd name="connsiteX16" fmla="*/ 176021 w 514350"/>
                  <a:gd name="connsiteY16" fmla="*/ 609980 h 972988"/>
                  <a:gd name="connsiteX17" fmla="*/ 333850 w 514350"/>
                  <a:gd name="connsiteY17" fmla="*/ 609980 h 972988"/>
                  <a:gd name="connsiteX18" fmla="*/ 333853 w 514350"/>
                  <a:gd name="connsiteY18" fmla="*/ 609980 h 972988"/>
                  <a:gd name="connsiteX19" fmla="*/ 337660 w 514350"/>
                  <a:gd name="connsiteY19" fmla="*/ 606361 h 972988"/>
                  <a:gd name="connsiteX20" fmla="*/ 337660 w 514350"/>
                  <a:gd name="connsiteY20" fmla="*/ 541495 h 972988"/>
                  <a:gd name="connsiteX21" fmla="*/ 333850 w 514350"/>
                  <a:gd name="connsiteY21" fmla="*/ 537971 h 972988"/>
                  <a:gd name="connsiteX22" fmla="*/ 176021 w 514350"/>
                  <a:gd name="connsiteY22" fmla="*/ 509396 h 972988"/>
                  <a:gd name="connsiteX23" fmla="*/ 333850 w 514350"/>
                  <a:gd name="connsiteY23" fmla="*/ 509396 h 972988"/>
                  <a:gd name="connsiteX24" fmla="*/ 366235 w 514350"/>
                  <a:gd name="connsiteY24" fmla="*/ 541495 h 972988"/>
                  <a:gd name="connsiteX25" fmla="*/ 366235 w 514350"/>
                  <a:gd name="connsiteY25" fmla="*/ 605980 h 972988"/>
                  <a:gd name="connsiteX26" fmla="*/ 333850 w 514350"/>
                  <a:gd name="connsiteY26" fmla="*/ 638174 h 972988"/>
                  <a:gd name="connsiteX27" fmla="*/ 176021 w 514350"/>
                  <a:gd name="connsiteY27" fmla="*/ 638174 h 972988"/>
                  <a:gd name="connsiteX28" fmla="*/ 143636 w 514350"/>
                  <a:gd name="connsiteY28" fmla="*/ 606361 h 972988"/>
                  <a:gd name="connsiteX29" fmla="*/ 143636 w 514350"/>
                  <a:gd name="connsiteY29" fmla="*/ 541495 h 972988"/>
                  <a:gd name="connsiteX30" fmla="*/ 176021 w 514350"/>
                  <a:gd name="connsiteY30" fmla="*/ 509396 h 972988"/>
                  <a:gd name="connsiteX31" fmla="*/ 47625 w 514350"/>
                  <a:gd name="connsiteY31" fmla="*/ 479584 h 972988"/>
                  <a:gd name="connsiteX32" fmla="*/ 47625 w 514350"/>
                  <a:gd name="connsiteY32" fmla="*/ 677228 h 972988"/>
                  <a:gd name="connsiteX33" fmla="*/ 466725 w 514350"/>
                  <a:gd name="connsiteY33" fmla="*/ 677228 h 972988"/>
                  <a:gd name="connsiteX34" fmla="*/ 466725 w 514350"/>
                  <a:gd name="connsiteY34" fmla="*/ 479584 h 972988"/>
                  <a:gd name="connsiteX35" fmla="*/ 277749 w 514350"/>
                  <a:gd name="connsiteY35" fmla="*/ 384619 h 972988"/>
                  <a:gd name="connsiteX36" fmla="*/ 313468 w 514350"/>
                  <a:gd name="connsiteY36" fmla="*/ 384619 h 972988"/>
                  <a:gd name="connsiteX37" fmla="*/ 313468 w 514350"/>
                  <a:gd name="connsiteY37" fmla="*/ 394144 h 972988"/>
                  <a:gd name="connsiteX38" fmla="*/ 277749 w 514350"/>
                  <a:gd name="connsiteY38" fmla="*/ 394144 h 972988"/>
                  <a:gd name="connsiteX39" fmla="*/ 176019 w 514350"/>
                  <a:gd name="connsiteY39" fmla="*/ 339280 h 972988"/>
                  <a:gd name="connsiteX40" fmla="*/ 172211 w 514350"/>
                  <a:gd name="connsiteY40" fmla="*/ 342900 h 972988"/>
                  <a:gd name="connsiteX41" fmla="*/ 172211 w 514350"/>
                  <a:gd name="connsiteY41" fmla="*/ 407765 h 972988"/>
                  <a:gd name="connsiteX42" fmla="*/ 172211 w 514350"/>
                  <a:gd name="connsiteY42" fmla="*/ 407767 h 972988"/>
                  <a:gd name="connsiteX43" fmla="*/ 176021 w 514350"/>
                  <a:gd name="connsiteY43" fmla="*/ 411384 h 972988"/>
                  <a:gd name="connsiteX44" fmla="*/ 333850 w 514350"/>
                  <a:gd name="connsiteY44" fmla="*/ 411384 h 972988"/>
                  <a:gd name="connsiteX45" fmla="*/ 333853 w 514350"/>
                  <a:gd name="connsiteY45" fmla="*/ 411384 h 972988"/>
                  <a:gd name="connsiteX46" fmla="*/ 337660 w 514350"/>
                  <a:gd name="connsiteY46" fmla="*/ 407765 h 972988"/>
                  <a:gd name="connsiteX47" fmla="*/ 337660 w 514350"/>
                  <a:gd name="connsiteY47" fmla="*/ 342900 h 972988"/>
                  <a:gd name="connsiteX48" fmla="*/ 337660 w 514350"/>
                  <a:gd name="connsiteY48" fmla="*/ 342897 h 972988"/>
                  <a:gd name="connsiteX49" fmla="*/ 333850 w 514350"/>
                  <a:gd name="connsiteY49" fmla="*/ 339280 h 972988"/>
                  <a:gd name="connsiteX50" fmla="*/ 176021 w 514350"/>
                  <a:gd name="connsiteY50" fmla="*/ 339280 h 972988"/>
                  <a:gd name="connsiteX51" fmla="*/ 176019 w 514350"/>
                  <a:gd name="connsiteY51" fmla="*/ 339280 h 972988"/>
                  <a:gd name="connsiteX52" fmla="*/ 176021 w 514350"/>
                  <a:gd name="connsiteY52" fmla="*/ 310705 h 972988"/>
                  <a:gd name="connsiteX53" fmla="*/ 333850 w 514350"/>
                  <a:gd name="connsiteY53" fmla="*/ 310705 h 972988"/>
                  <a:gd name="connsiteX54" fmla="*/ 366235 w 514350"/>
                  <a:gd name="connsiteY54" fmla="*/ 342900 h 972988"/>
                  <a:gd name="connsiteX55" fmla="*/ 366235 w 514350"/>
                  <a:gd name="connsiteY55" fmla="*/ 407574 h 972988"/>
                  <a:gd name="connsiteX56" fmla="*/ 333850 w 514350"/>
                  <a:gd name="connsiteY56" fmla="*/ 439769 h 972988"/>
                  <a:gd name="connsiteX57" fmla="*/ 176021 w 514350"/>
                  <a:gd name="connsiteY57" fmla="*/ 439769 h 972988"/>
                  <a:gd name="connsiteX58" fmla="*/ 143636 w 514350"/>
                  <a:gd name="connsiteY58" fmla="*/ 407765 h 972988"/>
                  <a:gd name="connsiteX59" fmla="*/ 143636 w 514350"/>
                  <a:gd name="connsiteY59" fmla="*/ 342900 h 972988"/>
                  <a:gd name="connsiteX60" fmla="*/ 176021 w 514350"/>
                  <a:gd name="connsiteY60" fmla="*/ 310705 h 972988"/>
                  <a:gd name="connsiteX61" fmla="*/ 47625 w 514350"/>
                  <a:gd name="connsiteY61" fmla="*/ 279559 h 972988"/>
                  <a:gd name="connsiteX62" fmla="*/ 47625 w 514350"/>
                  <a:gd name="connsiteY62" fmla="*/ 470059 h 972988"/>
                  <a:gd name="connsiteX63" fmla="*/ 466725 w 514350"/>
                  <a:gd name="connsiteY63" fmla="*/ 470059 h 972988"/>
                  <a:gd name="connsiteX64" fmla="*/ 466725 w 514350"/>
                  <a:gd name="connsiteY64" fmla="*/ 279559 h 972988"/>
                  <a:gd name="connsiteX65" fmla="*/ 277749 w 514350"/>
                  <a:gd name="connsiteY65" fmla="*/ 173926 h 972988"/>
                  <a:gd name="connsiteX66" fmla="*/ 313468 w 514350"/>
                  <a:gd name="connsiteY66" fmla="*/ 173926 h 972988"/>
                  <a:gd name="connsiteX67" fmla="*/ 313468 w 514350"/>
                  <a:gd name="connsiteY67" fmla="*/ 183451 h 972988"/>
                  <a:gd name="connsiteX68" fmla="*/ 277749 w 514350"/>
                  <a:gd name="connsiteY68" fmla="*/ 183451 h 972988"/>
                  <a:gd name="connsiteX69" fmla="*/ 176019 w 514350"/>
                  <a:gd name="connsiteY69" fmla="*/ 126777 h 972988"/>
                  <a:gd name="connsiteX70" fmla="*/ 172211 w 514350"/>
                  <a:gd name="connsiteY70" fmla="*/ 130397 h 972988"/>
                  <a:gd name="connsiteX71" fmla="*/ 172211 w 514350"/>
                  <a:gd name="connsiteY71" fmla="*/ 195167 h 972988"/>
                  <a:gd name="connsiteX72" fmla="*/ 172211 w 514350"/>
                  <a:gd name="connsiteY72" fmla="*/ 195169 h 972988"/>
                  <a:gd name="connsiteX73" fmla="*/ 176021 w 514350"/>
                  <a:gd name="connsiteY73" fmla="*/ 198786 h 972988"/>
                  <a:gd name="connsiteX74" fmla="*/ 333850 w 514350"/>
                  <a:gd name="connsiteY74" fmla="*/ 198786 h 972988"/>
                  <a:gd name="connsiteX75" fmla="*/ 333853 w 514350"/>
                  <a:gd name="connsiteY75" fmla="*/ 198786 h 972988"/>
                  <a:gd name="connsiteX76" fmla="*/ 337660 w 514350"/>
                  <a:gd name="connsiteY76" fmla="*/ 195167 h 972988"/>
                  <a:gd name="connsiteX77" fmla="*/ 337660 w 514350"/>
                  <a:gd name="connsiteY77" fmla="*/ 130397 h 972988"/>
                  <a:gd name="connsiteX78" fmla="*/ 337660 w 514350"/>
                  <a:gd name="connsiteY78" fmla="*/ 130394 h 972988"/>
                  <a:gd name="connsiteX79" fmla="*/ 333850 w 514350"/>
                  <a:gd name="connsiteY79" fmla="*/ 126777 h 972988"/>
                  <a:gd name="connsiteX80" fmla="*/ 176021 w 514350"/>
                  <a:gd name="connsiteY80" fmla="*/ 126777 h 972988"/>
                  <a:gd name="connsiteX81" fmla="*/ 176019 w 514350"/>
                  <a:gd name="connsiteY81" fmla="*/ 126777 h 972988"/>
                  <a:gd name="connsiteX82" fmla="*/ 176021 w 514350"/>
                  <a:gd name="connsiteY82" fmla="*/ 98202 h 972988"/>
                  <a:gd name="connsiteX83" fmla="*/ 333851 w 514350"/>
                  <a:gd name="connsiteY83" fmla="*/ 98202 h 972988"/>
                  <a:gd name="connsiteX84" fmla="*/ 366235 w 514350"/>
                  <a:gd name="connsiteY84" fmla="*/ 130397 h 972988"/>
                  <a:gd name="connsiteX85" fmla="*/ 366235 w 514350"/>
                  <a:gd name="connsiteY85" fmla="*/ 195167 h 972988"/>
                  <a:gd name="connsiteX86" fmla="*/ 333850 w 514350"/>
                  <a:gd name="connsiteY86" fmla="*/ 227361 h 972988"/>
                  <a:gd name="connsiteX87" fmla="*/ 176021 w 514350"/>
                  <a:gd name="connsiteY87" fmla="*/ 227361 h 972988"/>
                  <a:gd name="connsiteX88" fmla="*/ 143636 w 514350"/>
                  <a:gd name="connsiteY88" fmla="*/ 195167 h 972988"/>
                  <a:gd name="connsiteX89" fmla="*/ 143636 w 514350"/>
                  <a:gd name="connsiteY89" fmla="*/ 130396 h 972988"/>
                  <a:gd name="connsiteX90" fmla="*/ 176021 w 514350"/>
                  <a:gd name="connsiteY90" fmla="*/ 98202 h 972988"/>
                  <a:gd name="connsiteX91" fmla="*/ 47625 w 514350"/>
                  <a:gd name="connsiteY91" fmla="*/ 47625 h 972988"/>
                  <a:gd name="connsiteX92" fmla="*/ 47625 w 514350"/>
                  <a:gd name="connsiteY92" fmla="*/ 270034 h 972988"/>
                  <a:gd name="connsiteX93" fmla="*/ 466725 w 514350"/>
                  <a:gd name="connsiteY93" fmla="*/ 270034 h 972988"/>
                  <a:gd name="connsiteX94" fmla="*/ 466725 w 514350"/>
                  <a:gd name="connsiteY94" fmla="*/ 47625 h 972988"/>
                  <a:gd name="connsiteX95" fmla="*/ 23813 w 514350"/>
                  <a:gd name="connsiteY95" fmla="*/ 0 h 972988"/>
                  <a:gd name="connsiteX96" fmla="*/ 490538 w 514350"/>
                  <a:gd name="connsiteY96" fmla="*/ 0 h 972988"/>
                  <a:gd name="connsiteX97" fmla="*/ 514350 w 514350"/>
                  <a:gd name="connsiteY97" fmla="*/ 23813 h 972988"/>
                  <a:gd name="connsiteX98" fmla="*/ 514350 w 514350"/>
                  <a:gd name="connsiteY98" fmla="*/ 923354 h 972988"/>
                  <a:gd name="connsiteX99" fmla="*/ 490538 w 514350"/>
                  <a:gd name="connsiteY99" fmla="*/ 947166 h 972988"/>
                  <a:gd name="connsiteX100" fmla="*/ 415385 w 514350"/>
                  <a:gd name="connsiteY100" fmla="*/ 947166 h 972988"/>
                  <a:gd name="connsiteX101" fmla="*/ 395659 w 514350"/>
                  <a:gd name="connsiteY101" fmla="*/ 966892 h 972988"/>
                  <a:gd name="connsiteX102" fmla="*/ 328308 w 514350"/>
                  <a:gd name="connsiteY102" fmla="*/ 947166 h 972988"/>
                  <a:gd name="connsiteX103" fmla="*/ 348034 w 514350"/>
                  <a:gd name="connsiteY103" fmla="*/ 879815 h 972988"/>
                  <a:gd name="connsiteX104" fmla="*/ 415385 w 514350"/>
                  <a:gd name="connsiteY104" fmla="*/ 899541 h 972988"/>
                  <a:gd name="connsiteX105" fmla="*/ 466725 w 514350"/>
                  <a:gd name="connsiteY105" fmla="*/ 899541 h 972988"/>
                  <a:gd name="connsiteX106" fmla="*/ 466725 w 514350"/>
                  <a:gd name="connsiteY106" fmla="*/ 686753 h 972988"/>
                  <a:gd name="connsiteX107" fmla="*/ 47625 w 514350"/>
                  <a:gd name="connsiteY107" fmla="*/ 686753 h 972988"/>
                  <a:gd name="connsiteX108" fmla="*/ 47625 w 514350"/>
                  <a:gd name="connsiteY108" fmla="*/ 899541 h 972988"/>
                  <a:gd name="connsiteX109" fmla="*/ 176213 w 514350"/>
                  <a:gd name="connsiteY109" fmla="*/ 899541 h 972988"/>
                  <a:gd name="connsiteX110" fmla="*/ 195939 w 514350"/>
                  <a:gd name="connsiteY110" fmla="*/ 879815 h 972988"/>
                  <a:gd name="connsiteX111" fmla="*/ 263290 w 514350"/>
                  <a:gd name="connsiteY111" fmla="*/ 899541 h 972988"/>
                  <a:gd name="connsiteX112" fmla="*/ 243564 w 514350"/>
                  <a:gd name="connsiteY112" fmla="*/ 966892 h 972988"/>
                  <a:gd name="connsiteX113" fmla="*/ 176213 w 514350"/>
                  <a:gd name="connsiteY113" fmla="*/ 947166 h 972988"/>
                  <a:gd name="connsiteX114" fmla="*/ 23813 w 514350"/>
                  <a:gd name="connsiteY114" fmla="*/ 947166 h 972988"/>
                  <a:gd name="connsiteX115" fmla="*/ 0 w 514350"/>
                  <a:gd name="connsiteY115" fmla="*/ 923354 h 972988"/>
                  <a:gd name="connsiteX116" fmla="*/ 0 w 514350"/>
                  <a:gd name="connsiteY116" fmla="*/ 23813 h 972988"/>
                  <a:gd name="connsiteX117" fmla="*/ 23813 w 514350"/>
                  <a:gd name="connsiteY117" fmla="*/ 0 h 97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14350" h="972988">
                    <a:moveTo>
                      <a:pt x="160020" y="723899"/>
                    </a:moveTo>
                    <a:lnTo>
                      <a:pt x="353472" y="723899"/>
                    </a:lnTo>
                    <a:cubicBezTo>
                      <a:pt x="364693" y="723899"/>
                      <a:pt x="373803" y="732967"/>
                      <a:pt x="373856" y="744187"/>
                    </a:cubicBezTo>
                    <a:cubicBezTo>
                      <a:pt x="373856" y="744219"/>
                      <a:pt x="373856" y="744251"/>
                      <a:pt x="373856" y="744283"/>
                    </a:cubicBezTo>
                    <a:cubicBezTo>
                      <a:pt x="373856" y="755540"/>
                      <a:pt x="364730" y="764666"/>
                      <a:pt x="353472" y="764666"/>
                    </a:cubicBezTo>
                    <a:lnTo>
                      <a:pt x="160020" y="764666"/>
                    </a:lnTo>
                    <a:cubicBezTo>
                      <a:pt x="148762" y="764666"/>
                      <a:pt x="139636" y="755540"/>
                      <a:pt x="139636" y="744282"/>
                    </a:cubicBezTo>
                    <a:cubicBezTo>
                      <a:pt x="139636" y="733025"/>
                      <a:pt x="148762" y="723899"/>
                      <a:pt x="160020" y="723899"/>
                    </a:cubicBezTo>
                    <a:close/>
                    <a:moveTo>
                      <a:pt x="277749" y="585882"/>
                    </a:moveTo>
                    <a:lnTo>
                      <a:pt x="313468" y="585882"/>
                    </a:lnTo>
                    <a:lnTo>
                      <a:pt x="313468" y="595407"/>
                    </a:lnTo>
                    <a:lnTo>
                      <a:pt x="277749" y="595407"/>
                    </a:lnTo>
                    <a:close/>
                    <a:moveTo>
                      <a:pt x="176021" y="537971"/>
                    </a:moveTo>
                    <a:cubicBezTo>
                      <a:pt x="174005" y="537917"/>
                      <a:pt x="172314" y="539481"/>
                      <a:pt x="172211" y="541495"/>
                    </a:cubicBezTo>
                    <a:lnTo>
                      <a:pt x="172211" y="606361"/>
                    </a:lnTo>
                    <a:cubicBezTo>
                      <a:pt x="172211" y="606361"/>
                      <a:pt x="172211" y="606362"/>
                      <a:pt x="172211" y="606363"/>
                    </a:cubicBezTo>
                    <a:cubicBezTo>
                      <a:pt x="172264" y="608414"/>
                      <a:pt x="173970" y="610033"/>
                      <a:pt x="176021" y="609980"/>
                    </a:cubicBezTo>
                    <a:lnTo>
                      <a:pt x="333850" y="609980"/>
                    </a:lnTo>
                    <a:cubicBezTo>
                      <a:pt x="333851" y="609980"/>
                      <a:pt x="333852" y="609980"/>
                      <a:pt x="333853" y="609980"/>
                    </a:cubicBezTo>
                    <a:cubicBezTo>
                      <a:pt x="335904" y="610032"/>
                      <a:pt x="337608" y="608412"/>
                      <a:pt x="337660" y="606361"/>
                    </a:cubicBezTo>
                    <a:lnTo>
                      <a:pt x="337660" y="541495"/>
                    </a:lnTo>
                    <a:cubicBezTo>
                      <a:pt x="337558" y="539481"/>
                      <a:pt x="335866" y="537917"/>
                      <a:pt x="333850" y="537971"/>
                    </a:cubicBezTo>
                    <a:close/>
                    <a:moveTo>
                      <a:pt x="176021" y="509396"/>
                    </a:moveTo>
                    <a:lnTo>
                      <a:pt x="333850" y="509396"/>
                    </a:lnTo>
                    <a:cubicBezTo>
                      <a:pt x="351646" y="509343"/>
                      <a:pt x="366130" y="523699"/>
                      <a:pt x="366235" y="541495"/>
                    </a:cubicBezTo>
                    <a:lnTo>
                      <a:pt x="366235" y="605980"/>
                    </a:lnTo>
                    <a:cubicBezTo>
                      <a:pt x="366130" y="623791"/>
                      <a:pt x="351662" y="638174"/>
                      <a:pt x="333850" y="638174"/>
                    </a:cubicBezTo>
                    <a:lnTo>
                      <a:pt x="176021" y="638174"/>
                    </a:lnTo>
                    <a:cubicBezTo>
                      <a:pt x="158356" y="638177"/>
                      <a:pt x="143948" y="624023"/>
                      <a:pt x="143636" y="606361"/>
                    </a:cubicBezTo>
                    <a:lnTo>
                      <a:pt x="143636" y="541495"/>
                    </a:lnTo>
                    <a:cubicBezTo>
                      <a:pt x="143741" y="523699"/>
                      <a:pt x="158225" y="509343"/>
                      <a:pt x="176021" y="509396"/>
                    </a:cubicBezTo>
                    <a:close/>
                    <a:moveTo>
                      <a:pt x="47625" y="479584"/>
                    </a:moveTo>
                    <a:lnTo>
                      <a:pt x="47625" y="677228"/>
                    </a:lnTo>
                    <a:lnTo>
                      <a:pt x="466725" y="677228"/>
                    </a:lnTo>
                    <a:lnTo>
                      <a:pt x="466725" y="479584"/>
                    </a:lnTo>
                    <a:close/>
                    <a:moveTo>
                      <a:pt x="277749" y="384619"/>
                    </a:moveTo>
                    <a:lnTo>
                      <a:pt x="313468" y="384619"/>
                    </a:lnTo>
                    <a:lnTo>
                      <a:pt x="313468" y="394144"/>
                    </a:lnTo>
                    <a:lnTo>
                      <a:pt x="277749" y="394144"/>
                    </a:lnTo>
                    <a:close/>
                    <a:moveTo>
                      <a:pt x="176019" y="339280"/>
                    </a:moveTo>
                    <a:cubicBezTo>
                      <a:pt x="173968" y="339228"/>
                      <a:pt x="172263" y="340849"/>
                      <a:pt x="172211" y="342900"/>
                    </a:cubicBezTo>
                    <a:lnTo>
                      <a:pt x="172211" y="407765"/>
                    </a:lnTo>
                    <a:cubicBezTo>
                      <a:pt x="172211" y="407766"/>
                      <a:pt x="172211" y="407766"/>
                      <a:pt x="172211" y="407767"/>
                    </a:cubicBezTo>
                    <a:cubicBezTo>
                      <a:pt x="172264" y="409818"/>
                      <a:pt x="173970" y="411438"/>
                      <a:pt x="176021" y="411384"/>
                    </a:cubicBezTo>
                    <a:lnTo>
                      <a:pt x="333850" y="411384"/>
                    </a:lnTo>
                    <a:cubicBezTo>
                      <a:pt x="333851" y="411384"/>
                      <a:pt x="333852" y="411384"/>
                      <a:pt x="333853" y="411384"/>
                    </a:cubicBezTo>
                    <a:cubicBezTo>
                      <a:pt x="335904" y="411436"/>
                      <a:pt x="337608" y="409816"/>
                      <a:pt x="337660" y="407765"/>
                    </a:cubicBezTo>
                    <a:lnTo>
                      <a:pt x="337660" y="342900"/>
                    </a:lnTo>
                    <a:cubicBezTo>
                      <a:pt x="337660" y="342899"/>
                      <a:pt x="337660" y="342898"/>
                      <a:pt x="337660" y="342897"/>
                    </a:cubicBezTo>
                    <a:cubicBezTo>
                      <a:pt x="337607" y="340846"/>
                      <a:pt x="335901" y="339227"/>
                      <a:pt x="333850" y="339280"/>
                    </a:cubicBezTo>
                    <a:lnTo>
                      <a:pt x="176021" y="339280"/>
                    </a:lnTo>
                    <a:cubicBezTo>
                      <a:pt x="176020" y="339280"/>
                      <a:pt x="176019" y="339280"/>
                      <a:pt x="176019" y="339280"/>
                    </a:cubicBezTo>
                    <a:close/>
                    <a:moveTo>
                      <a:pt x="176021" y="310705"/>
                    </a:moveTo>
                    <a:lnTo>
                      <a:pt x="333850" y="310705"/>
                    </a:lnTo>
                    <a:cubicBezTo>
                      <a:pt x="351662" y="310705"/>
                      <a:pt x="366130" y="325088"/>
                      <a:pt x="366235" y="342900"/>
                    </a:cubicBezTo>
                    <a:lnTo>
                      <a:pt x="366235" y="407574"/>
                    </a:lnTo>
                    <a:cubicBezTo>
                      <a:pt x="366130" y="425386"/>
                      <a:pt x="351662" y="439769"/>
                      <a:pt x="333850" y="439769"/>
                    </a:cubicBezTo>
                    <a:lnTo>
                      <a:pt x="176021" y="439769"/>
                    </a:lnTo>
                    <a:cubicBezTo>
                      <a:pt x="158283" y="439770"/>
                      <a:pt x="143845" y="425502"/>
                      <a:pt x="143636" y="407765"/>
                    </a:cubicBezTo>
                    <a:lnTo>
                      <a:pt x="143636" y="342900"/>
                    </a:lnTo>
                    <a:cubicBezTo>
                      <a:pt x="143741" y="325088"/>
                      <a:pt x="158209" y="310705"/>
                      <a:pt x="176021" y="310705"/>
                    </a:cubicBezTo>
                    <a:close/>
                    <a:moveTo>
                      <a:pt x="47625" y="279559"/>
                    </a:moveTo>
                    <a:lnTo>
                      <a:pt x="47625" y="470059"/>
                    </a:lnTo>
                    <a:lnTo>
                      <a:pt x="466725" y="470059"/>
                    </a:lnTo>
                    <a:lnTo>
                      <a:pt x="466725" y="279559"/>
                    </a:lnTo>
                    <a:close/>
                    <a:moveTo>
                      <a:pt x="277749" y="173926"/>
                    </a:moveTo>
                    <a:lnTo>
                      <a:pt x="313468" y="173926"/>
                    </a:lnTo>
                    <a:lnTo>
                      <a:pt x="313468" y="183451"/>
                    </a:lnTo>
                    <a:lnTo>
                      <a:pt x="277749" y="183451"/>
                    </a:lnTo>
                    <a:close/>
                    <a:moveTo>
                      <a:pt x="176019" y="126777"/>
                    </a:moveTo>
                    <a:cubicBezTo>
                      <a:pt x="173968" y="126725"/>
                      <a:pt x="172263" y="128346"/>
                      <a:pt x="172211" y="130397"/>
                    </a:cubicBezTo>
                    <a:lnTo>
                      <a:pt x="172211" y="195167"/>
                    </a:lnTo>
                    <a:cubicBezTo>
                      <a:pt x="172211" y="195167"/>
                      <a:pt x="172211" y="195168"/>
                      <a:pt x="172211" y="195169"/>
                    </a:cubicBezTo>
                    <a:cubicBezTo>
                      <a:pt x="172264" y="197220"/>
                      <a:pt x="173970" y="198839"/>
                      <a:pt x="176021" y="198786"/>
                    </a:cubicBezTo>
                    <a:lnTo>
                      <a:pt x="333850" y="198786"/>
                    </a:lnTo>
                    <a:cubicBezTo>
                      <a:pt x="333851" y="198786"/>
                      <a:pt x="333852" y="198786"/>
                      <a:pt x="333853" y="198786"/>
                    </a:cubicBezTo>
                    <a:cubicBezTo>
                      <a:pt x="335904" y="198838"/>
                      <a:pt x="337608" y="197218"/>
                      <a:pt x="337660" y="195167"/>
                    </a:cubicBezTo>
                    <a:lnTo>
                      <a:pt x="337660" y="130397"/>
                    </a:lnTo>
                    <a:cubicBezTo>
                      <a:pt x="337660" y="130396"/>
                      <a:pt x="337660" y="130395"/>
                      <a:pt x="337660" y="130394"/>
                    </a:cubicBezTo>
                    <a:cubicBezTo>
                      <a:pt x="337607" y="128343"/>
                      <a:pt x="335901" y="126724"/>
                      <a:pt x="333850" y="126777"/>
                    </a:cubicBezTo>
                    <a:lnTo>
                      <a:pt x="176021" y="126777"/>
                    </a:lnTo>
                    <a:cubicBezTo>
                      <a:pt x="176020" y="126777"/>
                      <a:pt x="176019" y="126777"/>
                      <a:pt x="176019" y="126777"/>
                    </a:cubicBezTo>
                    <a:close/>
                    <a:moveTo>
                      <a:pt x="176021" y="98202"/>
                    </a:moveTo>
                    <a:lnTo>
                      <a:pt x="333851" y="98202"/>
                    </a:lnTo>
                    <a:cubicBezTo>
                      <a:pt x="351684" y="98150"/>
                      <a:pt x="366183" y="112564"/>
                      <a:pt x="366235" y="130397"/>
                    </a:cubicBezTo>
                    <a:lnTo>
                      <a:pt x="366235" y="195167"/>
                    </a:lnTo>
                    <a:cubicBezTo>
                      <a:pt x="366183" y="213000"/>
                      <a:pt x="351683" y="227414"/>
                      <a:pt x="333850" y="227361"/>
                    </a:cubicBezTo>
                    <a:lnTo>
                      <a:pt x="176021" y="227361"/>
                    </a:lnTo>
                    <a:cubicBezTo>
                      <a:pt x="158188" y="227414"/>
                      <a:pt x="143689" y="213000"/>
                      <a:pt x="143636" y="195167"/>
                    </a:cubicBezTo>
                    <a:lnTo>
                      <a:pt x="143636" y="130396"/>
                    </a:lnTo>
                    <a:cubicBezTo>
                      <a:pt x="143689" y="112563"/>
                      <a:pt x="158188" y="98149"/>
                      <a:pt x="176021" y="98202"/>
                    </a:cubicBezTo>
                    <a:close/>
                    <a:moveTo>
                      <a:pt x="47625" y="47625"/>
                    </a:moveTo>
                    <a:lnTo>
                      <a:pt x="47625" y="270034"/>
                    </a:lnTo>
                    <a:lnTo>
                      <a:pt x="466725" y="270034"/>
                    </a:lnTo>
                    <a:lnTo>
                      <a:pt x="466725" y="47625"/>
                    </a:lnTo>
                    <a:close/>
                    <a:moveTo>
                      <a:pt x="23813" y="0"/>
                    </a:moveTo>
                    <a:lnTo>
                      <a:pt x="490538" y="0"/>
                    </a:lnTo>
                    <a:cubicBezTo>
                      <a:pt x="503689" y="0"/>
                      <a:pt x="514350" y="10661"/>
                      <a:pt x="514350" y="23813"/>
                    </a:cubicBezTo>
                    <a:lnTo>
                      <a:pt x="514350" y="923354"/>
                    </a:lnTo>
                    <a:cubicBezTo>
                      <a:pt x="514350" y="936505"/>
                      <a:pt x="503689" y="947166"/>
                      <a:pt x="490538" y="947166"/>
                    </a:cubicBezTo>
                    <a:lnTo>
                      <a:pt x="415385" y="947166"/>
                    </a:lnTo>
                    <a:cubicBezTo>
                      <a:pt x="410831" y="955493"/>
                      <a:pt x="403985" y="962338"/>
                      <a:pt x="395659" y="966892"/>
                    </a:cubicBezTo>
                    <a:cubicBezTo>
                      <a:pt x="371613" y="980044"/>
                      <a:pt x="341459" y="971212"/>
                      <a:pt x="328308" y="947166"/>
                    </a:cubicBezTo>
                    <a:cubicBezTo>
                      <a:pt x="315156" y="923120"/>
                      <a:pt x="323988" y="892966"/>
                      <a:pt x="348034" y="879815"/>
                    </a:cubicBezTo>
                    <a:cubicBezTo>
                      <a:pt x="372080" y="866663"/>
                      <a:pt x="402234" y="875495"/>
                      <a:pt x="415385" y="899541"/>
                    </a:cubicBezTo>
                    <a:lnTo>
                      <a:pt x="466725" y="899541"/>
                    </a:lnTo>
                    <a:lnTo>
                      <a:pt x="466725" y="686753"/>
                    </a:lnTo>
                    <a:lnTo>
                      <a:pt x="47625" y="686753"/>
                    </a:lnTo>
                    <a:lnTo>
                      <a:pt x="47625" y="899541"/>
                    </a:lnTo>
                    <a:lnTo>
                      <a:pt x="176213" y="899541"/>
                    </a:lnTo>
                    <a:cubicBezTo>
                      <a:pt x="180766" y="891215"/>
                      <a:pt x="187612" y="884369"/>
                      <a:pt x="195939" y="879815"/>
                    </a:cubicBezTo>
                    <a:cubicBezTo>
                      <a:pt x="219985" y="866663"/>
                      <a:pt x="250139" y="875495"/>
                      <a:pt x="263290" y="899541"/>
                    </a:cubicBezTo>
                    <a:cubicBezTo>
                      <a:pt x="276441" y="923587"/>
                      <a:pt x="267610" y="953741"/>
                      <a:pt x="243564" y="966892"/>
                    </a:cubicBezTo>
                    <a:cubicBezTo>
                      <a:pt x="219518" y="980044"/>
                      <a:pt x="189364" y="971212"/>
                      <a:pt x="176213" y="947166"/>
                    </a:cubicBezTo>
                    <a:lnTo>
                      <a:pt x="23813" y="947166"/>
                    </a:lnTo>
                    <a:cubicBezTo>
                      <a:pt x="10661" y="947166"/>
                      <a:pt x="0" y="936505"/>
                      <a:pt x="0" y="923354"/>
                    </a:cubicBezTo>
                    <a:lnTo>
                      <a:pt x="0" y="23813"/>
                    </a:lnTo>
                    <a:cubicBezTo>
                      <a:pt x="0" y="10661"/>
                      <a:pt x="10661" y="0"/>
                      <a:pt x="238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1" name="服务器 Servers">
                <a:extLst>
                  <a:ext uri="{FF2B5EF4-FFF2-40B4-BE49-F238E27FC236}">
                    <a16:creationId xmlns:a16="http://schemas.microsoft.com/office/drawing/2014/main" id="{54405246-CCE2-4201-BBB1-D3F3EB6E740D}"/>
                  </a:ext>
                </a:extLst>
              </p:cNvPr>
              <p:cNvSpPr/>
              <p:nvPr/>
            </p:nvSpPr>
            <p:spPr>
              <a:xfrm>
                <a:off x="4880474" y="5329802"/>
                <a:ext cx="450243" cy="990367"/>
              </a:xfrm>
              <a:custGeom>
                <a:avLst/>
                <a:gdLst>
                  <a:gd name="connsiteX0" fmla="*/ 160020 w 514350"/>
                  <a:gd name="connsiteY0" fmla="*/ 723899 h 972988"/>
                  <a:gd name="connsiteX1" fmla="*/ 353472 w 514350"/>
                  <a:gd name="connsiteY1" fmla="*/ 723899 h 972988"/>
                  <a:gd name="connsiteX2" fmla="*/ 373856 w 514350"/>
                  <a:gd name="connsiteY2" fmla="*/ 744187 h 972988"/>
                  <a:gd name="connsiteX3" fmla="*/ 373856 w 514350"/>
                  <a:gd name="connsiteY3" fmla="*/ 744283 h 972988"/>
                  <a:gd name="connsiteX4" fmla="*/ 353472 w 514350"/>
                  <a:gd name="connsiteY4" fmla="*/ 764666 h 972988"/>
                  <a:gd name="connsiteX5" fmla="*/ 160020 w 514350"/>
                  <a:gd name="connsiteY5" fmla="*/ 764666 h 972988"/>
                  <a:gd name="connsiteX6" fmla="*/ 139636 w 514350"/>
                  <a:gd name="connsiteY6" fmla="*/ 744282 h 972988"/>
                  <a:gd name="connsiteX7" fmla="*/ 160020 w 514350"/>
                  <a:gd name="connsiteY7" fmla="*/ 723899 h 972988"/>
                  <a:gd name="connsiteX8" fmla="*/ 277749 w 514350"/>
                  <a:gd name="connsiteY8" fmla="*/ 585882 h 972988"/>
                  <a:gd name="connsiteX9" fmla="*/ 313468 w 514350"/>
                  <a:gd name="connsiteY9" fmla="*/ 585882 h 972988"/>
                  <a:gd name="connsiteX10" fmla="*/ 313468 w 514350"/>
                  <a:gd name="connsiteY10" fmla="*/ 595407 h 972988"/>
                  <a:gd name="connsiteX11" fmla="*/ 277749 w 514350"/>
                  <a:gd name="connsiteY11" fmla="*/ 595407 h 972988"/>
                  <a:gd name="connsiteX12" fmla="*/ 176021 w 514350"/>
                  <a:gd name="connsiteY12" fmla="*/ 537971 h 972988"/>
                  <a:gd name="connsiteX13" fmla="*/ 172211 w 514350"/>
                  <a:gd name="connsiteY13" fmla="*/ 541495 h 972988"/>
                  <a:gd name="connsiteX14" fmla="*/ 172211 w 514350"/>
                  <a:gd name="connsiteY14" fmla="*/ 606361 h 972988"/>
                  <a:gd name="connsiteX15" fmla="*/ 172211 w 514350"/>
                  <a:gd name="connsiteY15" fmla="*/ 606363 h 972988"/>
                  <a:gd name="connsiteX16" fmla="*/ 176021 w 514350"/>
                  <a:gd name="connsiteY16" fmla="*/ 609980 h 972988"/>
                  <a:gd name="connsiteX17" fmla="*/ 333850 w 514350"/>
                  <a:gd name="connsiteY17" fmla="*/ 609980 h 972988"/>
                  <a:gd name="connsiteX18" fmla="*/ 333853 w 514350"/>
                  <a:gd name="connsiteY18" fmla="*/ 609980 h 972988"/>
                  <a:gd name="connsiteX19" fmla="*/ 337660 w 514350"/>
                  <a:gd name="connsiteY19" fmla="*/ 606361 h 972988"/>
                  <a:gd name="connsiteX20" fmla="*/ 337660 w 514350"/>
                  <a:gd name="connsiteY20" fmla="*/ 541495 h 972988"/>
                  <a:gd name="connsiteX21" fmla="*/ 333850 w 514350"/>
                  <a:gd name="connsiteY21" fmla="*/ 537971 h 972988"/>
                  <a:gd name="connsiteX22" fmla="*/ 176021 w 514350"/>
                  <a:gd name="connsiteY22" fmla="*/ 509396 h 972988"/>
                  <a:gd name="connsiteX23" fmla="*/ 333850 w 514350"/>
                  <a:gd name="connsiteY23" fmla="*/ 509396 h 972988"/>
                  <a:gd name="connsiteX24" fmla="*/ 366235 w 514350"/>
                  <a:gd name="connsiteY24" fmla="*/ 541495 h 972988"/>
                  <a:gd name="connsiteX25" fmla="*/ 366235 w 514350"/>
                  <a:gd name="connsiteY25" fmla="*/ 605980 h 972988"/>
                  <a:gd name="connsiteX26" fmla="*/ 333850 w 514350"/>
                  <a:gd name="connsiteY26" fmla="*/ 638174 h 972988"/>
                  <a:gd name="connsiteX27" fmla="*/ 176021 w 514350"/>
                  <a:gd name="connsiteY27" fmla="*/ 638174 h 972988"/>
                  <a:gd name="connsiteX28" fmla="*/ 143636 w 514350"/>
                  <a:gd name="connsiteY28" fmla="*/ 606361 h 972988"/>
                  <a:gd name="connsiteX29" fmla="*/ 143636 w 514350"/>
                  <a:gd name="connsiteY29" fmla="*/ 541495 h 972988"/>
                  <a:gd name="connsiteX30" fmla="*/ 176021 w 514350"/>
                  <a:gd name="connsiteY30" fmla="*/ 509396 h 972988"/>
                  <a:gd name="connsiteX31" fmla="*/ 47625 w 514350"/>
                  <a:gd name="connsiteY31" fmla="*/ 479584 h 972988"/>
                  <a:gd name="connsiteX32" fmla="*/ 47625 w 514350"/>
                  <a:gd name="connsiteY32" fmla="*/ 677228 h 972988"/>
                  <a:gd name="connsiteX33" fmla="*/ 466725 w 514350"/>
                  <a:gd name="connsiteY33" fmla="*/ 677228 h 972988"/>
                  <a:gd name="connsiteX34" fmla="*/ 466725 w 514350"/>
                  <a:gd name="connsiteY34" fmla="*/ 479584 h 972988"/>
                  <a:gd name="connsiteX35" fmla="*/ 277749 w 514350"/>
                  <a:gd name="connsiteY35" fmla="*/ 384619 h 972988"/>
                  <a:gd name="connsiteX36" fmla="*/ 313468 w 514350"/>
                  <a:gd name="connsiteY36" fmla="*/ 384619 h 972988"/>
                  <a:gd name="connsiteX37" fmla="*/ 313468 w 514350"/>
                  <a:gd name="connsiteY37" fmla="*/ 394144 h 972988"/>
                  <a:gd name="connsiteX38" fmla="*/ 277749 w 514350"/>
                  <a:gd name="connsiteY38" fmla="*/ 394144 h 972988"/>
                  <a:gd name="connsiteX39" fmla="*/ 176019 w 514350"/>
                  <a:gd name="connsiteY39" fmla="*/ 339280 h 972988"/>
                  <a:gd name="connsiteX40" fmla="*/ 172211 w 514350"/>
                  <a:gd name="connsiteY40" fmla="*/ 342900 h 972988"/>
                  <a:gd name="connsiteX41" fmla="*/ 172211 w 514350"/>
                  <a:gd name="connsiteY41" fmla="*/ 407765 h 972988"/>
                  <a:gd name="connsiteX42" fmla="*/ 172211 w 514350"/>
                  <a:gd name="connsiteY42" fmla="*/ 407767 h 972988"/>
                  <a:gd name="connsiteX43" fmla="*/ 176021 w 514350"/>
                  <a:gd name="connsiteY43" fmla="*/ 411384 h 972988"/>
                  <a:gd name="connsiteX44" fmla="*/ 333850 w 514350"/>
                  <a:gd name="connsiteY44" fmla="*/ 411384 h 972988"/>
                  <a:gd name="connsiteX45" fmla="*/ 333853 w 514350"/>
                  <a:gd name="connsiteY45" fmla="*/ 411384 h 972988"/>
                  <a:gd name="connsiteX46" fmla="*/ 337660 w 514350"/>
                  <a:gd name="connsiteY46" fmla="*/ 407765 h 972988"/>
                  <a:gd name="connsiteX47" fmla="*/ 337660 w 514350"/>
                  <a:gd name="connsiteY47" fmla="*/ 342900 h 972988"/>
                  <a:gd name="connsiteX48" fmla="*/ 337660 w 514350"/>
                  <a:gd name="connsiteY48" fmla="*/ 342897 h 972988"/>
                  <a:gd name="connsiteX49" fmla="*/ 333850 w 514350"/>
                  <a:gd name="connsiteY49" fmla="*/ 339280 h 972988"/>
                  <a:gd name="connsiteX50" fmla="*/ 176021 w 514350"/>
                  <a:gd name="connsiteY50" fmla="*/ 339280 h 972988"/>
                  <a:gd name="connsiteX51" fmla="*/ 176019 w 514350"/>
                  <a:gd name="connsiteY51" fmla="*/ 339280 h 972988"/>
                  <a:gd name="connsiteX52" fmla="*/ 176021 w 514350"/>
                  <a:gd name="connsiteY52" fmla="*/ 310705 h 972988"/>
                  <a:gd name="connsiteX53" fmla="*/ 333850 w 514350"/>
                  <a:gd name="connsiteY53" fmla="*/ 310705 h 972988"/>
                  <a:gd name="connsiteX54" fmla="*/ 366235 w 514350"/>
                  <a:gd name="connsiteY54" fmla="*/ 342900 h 972988"/>
                  <a:gd name="connsiteX55" fmla="*/ 366235 w 514350"/>
                  <a:gd name="connsiteY55" fmla="*/ 407574 h 972988"/>
                  <a:gd name="connsiteX56" fmla="*/ 333850 w 514350"/>
                  <a:gd name="connsiteY56" fmla="*/ 439769 h 972988"/>
                  <a:gd name="connsiteX57" fmla="*/ 176021 w 514350"/>
                  <a:gd name="connsiteY57" fmla="*/ 439769 h 972988"/>
                  <a:gd name="connsiteX58" fmla="*/ 143636 w 514350"/>
                  <a:gd name="connsiteY58" fmla="*/ 407765 h 972988"/>
                  <a:gd name="connsiteX59" fmla="*/ 143636 w 514350"/>
                  <a:gd name="connsiteY59" fmla="*/ 342900 h 972988"/>
                  <a:gd name="connsiteX60" fmla="*/ 176021 w 514350"/>
                  <a:gd name="connsiteY60" fmla="*/ 310705 h 972988"/>
                  <a:gd name="connsiteX61" fmla="*/ 47625 w 514350"/>
                  <a:gd name="connsiteY61" fmla="*/ 279559 h 972988"/>
                  <a:gd name="connsiteX62" fmla="*/ 47625 w 514350"/>
                  <a:gd name="connsiteY62" fmla="*/ 470059 h 972988"/>
                  <a:gd name="connsiteX63" fmla="*/ 466725 w 514350"/>
                  <a:gd name="connsiteY63" fmla="*/ 470059 h 972988"/>
                  <a:gd name="connsiteX64" fmla="*/ 466725 w 514350"/>
                  <a:gd name="connsiteY64" fmla="*/ 279559 h 972988"/>
                  <a:gd name="connsiteX65" fmla="*/ 277749 w 514350"/>
                  <a:gd name="connsiteY65" fmla="*/ 173926 h 972988"/>
                  <a:gd name="connsiteX66" fmla="*/ 313468 w 514350"/>
                  <a:gd name="connsiteY66" fmla="*/ 173926 h 972988"/>
                  <a:gd name="connsiteX67" fmla="*/ 313468 w 514350"/>
                  <a:gd name="connsiteY67" fmla="*/ 183451 h 972988"/>
                  <a:gd name="connsiteX68" fmla="*/ 277749 w 514350"/>
                  <a:gd name="connsiteY68" fmla="*/ 183451 h 972988"/>
                  <a:gd name="connsiteX69" fmla="*/ 176019 w 514350"/>
                  <a:gd name="connsiteY69" fmla="*/ 126777 h 972988"/>
                  <a:gd name="connsiteX70" fmla="*/ 172211 w 514350"/>
                  <a:gd name="connsiteY70" fmla="*/ 130397 h 972988"/>
                  <a:gd name="connsiteX71" fmla="*/ 172211 w 514350"/>
                  <a:gd name="connsiteY71" fmla="*/ 195167 h 972988"/>
                  <a:gd name="connsiteX72" fmla="*/ 172211 w 514350"/>
                  <a:gd name="connsiteY72" fmla="*/ 195169 h 972988"/>
                  <a:gd name="connsiteX73" fmla="*/ 176021 w 514350"/>
                  <a:gd name="connsiteY73" fmla="*/ 198786 h 972988"/>
                  <a:gd name="connsiteX74" fmla="*/ 333850 w 514350"/>
                  <a:gd name="connsiteY74" fmla="*/ 198786 h 972988"/>
                  <a:gd name="connsiteX75" fmla="*/ 333853 w 514350"/>
                  <a:gd name="connsiteY75" fmla="*/ 198786 h 972988"/>
                  <a:gd name="connsiteX76" fmla="*/ 337660 w 514350"/>
                  <a:gd name="connsiteY76" fmla="*/ 195167 h 972988"/>
                  <a:gd name="connsiteX77" fmla="*/ 337660 w 514350"/>
                  <a:gd name="connsiteY77" fmla="*/ 130397 h 972988"/>
                  <a:gd name="connsiteX78" fmla="*/ 337660 w 514350"/>
                  <a:gd name="connsiteY78" fmla="*/ 130394 h 972988"/>
                  <a:gd name="connsiteX79" fmla="*/ 333850 w 514350"/>
                  <a:gd name="connsiteY79" fmla="*/ 126777 h 972988"/>
                  <a:gd name="connsiteX80" fmla="*/ 176021 w 514350"/>
                  <a:gd name="connsiteY80" fmla="*/ 126777 h 972988"/>
                  <a:gd name="connsiteX81" fmla="*/ 176019 w 514350"/>
                  <a:gd name="connsiteY81" fmla="*/ 126777 h 972988"/>
                  <a:gd name="connsiteX82" fmla="*/ 176021 w 514350"/>
                  <a:gd name="connsiteY82" fmla="*/ 98202 h 972988"/>
                  <a:gd name="connsiteX83" fmla="*/ 333851 w 514350"/>
                  <a:gd name="connsiteY83" fmla="*/ 98202 h 972988"/>
                  <a:gd name="connsiteX84" fmla="*/ 366235 w 514350"/>
                  <a:gd name="connsiteY84" fmla="*/ 130397 h 972988"/>
                  <a:gd name="connsiteX85" fmla="*/ 366235 w 514350"/>
                  <a:gd name="connsiteY85" fmla="*/ 195167 h 972988"/>
                  <a:gd name="connsiteX86" fmla="*/ 333850 w 514350"/>
                  <a:gd name="connsiteY86" fmla="*/ 227361 h 972988"/>
                  <a:gd name="connsiteX87" fmla="*/ 176021 w 514350"/>
                  <a:gd name="connsiteY87" fmla="*/ 227361 h 972988"/>
                  <a:gd name="connsiteX88" fmla="*/ 143636 w 514350"/>
                  <a:gd name="connsiteY88" fmla="*/ 195167 h 972988"/>
                  <a:gd name="connsiteX89" fmla="*/ 143636 w 514350"/>
                  <a:gd name="connsiteY89" fmla="*/ 130396 h 972988"/>
                  <a:gd name="connsiteX90" fmla="*/ 176021 w 514350"/>
                  <a:gd name="connsiteY90" fmla="*/ 98202 h 972988"/>
                  <a:gd name="connsiteX91" fmla="*/ 47625 w 514350"/>
                  <a:gd name="connsiteY91" fmla="*/ 47625 h 972988"/>
                  <a:gd name="connsiteX92" fmla="*/ 47625 w 514350"/>
                  <a:gd name="connsiteY92" fmla="*/ 270034 h 972988"/>
                  <a:gd name="connsiteX93" fmla="*/ 466725 w 514350"/>
                  <a:gd name="connsiteY93" fmla="*/ 270034 h 972988"/>
                  <a:gd name="connsiteX94" fmla="*/ 466725 w 514350"/>
                  <a:gd name="connsiteY94" fmla="*/ 47625 h 972988"/>
                  <a:gd name="connsiteX95" fmla="*/ 23813 w 514350"/>
                  <a:gd name="connsiteY95" fmla="*/ 0 h 972988"/>
                  <a:gd name="connsiteX96" fmla="*/ 490538 w 514350"/>
                  <a:gd name="connsiteY96" fmla="*/ 0 h 972988"/>
                  <a:gd name="connsiteX97" fmla="*/ 514350 w 514350"/>
                  <a:gd name="connsiteY97" fmla="*/ 23813 h 972988"/>
                  <a:gd name="connsiteX98" fmla="*/ 514350 w 514350"/>
                  <a:gd name="connsiteY98" fmla="*/ 923354 h 972988"/>
                  <a:gd name="connsiteX99" fmla="*/ 490538 w 514350"/>
                  <a:gd name="connsiteY99" fmla="*/ 947166 h 972988"/>
                  <a:gd name="connsiteX100" fmla="*/ 415385 w 514350"/>
                  <a:gd name="connsiteY100" fmla="*/ 947166 h 972988"/>
                  <a:gd name="connsiteX101" fmla="*/ 395659 w 514350"/>
                  <a:gd name="connsiteY101" fmla="*/ 966892 h 972988"/>
                  <a:gd name="connsiteX102" fmla="*/ 328308 w 514350"/>
                  <a:gd name="connsiteY102" fmla="*/ 947166 h 972988"/>
                  <a:gd name="connsiteX103" fmla="*/ 348034 w 514350"/>
                  <a:gd name="connsiteY103" fmla="*/ 879815 h 972988"/>
                  <a:gd name="connsiteX104" fmla="*/ 415385 w 514350"/>
                  <a:gd name="connsiteY104" fmla="*/ 899541 h 972988"/>
                  <a:gd name="connsiteX105" fmla="*/ 466725 w 514350"/>
                  <a:gd name="connsiteY105" fmla="*/ 899541 h 972988"/>
                  <a:gd name="connsiteX106" fmla="*/ 466725 w 514350"/>
                  <a:gd name="connsiteY106" fmla="*/ 686753 h 972988"/>
                  <a:gd name="connsiteX107" fmla="*/ 47625 w 514350"/>
                  <a:gd name="connsiteY107" fmla="*/ 686753 h 972988"/>
                  <a:gd name="connsiteX108" fmla="*/ 47625 w 514350"/>
                  <a:gd name="connsiteY108" fmla="*/ 899541 h 972988"/>
                  <a:gd name="connsiteX109" fmla="*/ 176213 w 514350"/>
                  <a:gd name="connsiteY109" fmla="*/ 899541 h 972988"/>
                  <a:gd name="connsiteX110" fmla="*/ 195939 w 514350"/>
                  <a:gd name="connsiteY110" fmla="*/ 879815 h 972988"/>
                  <a:gd name="connsiteX111" fmla="*/ 263290 w 514350"/>
                  <a:gd name="connsiteY111" fmla="*/ 899541 h 972988"/>
                  <a:gd name="connsiteX112" fmla="*/ 243564 w 514350"/>
                  <a:gd name="connsiteY112" fmla="*/ 966892 h 972988"/>
                  <a:gd name="connsiteX113" fmla="*/ 176213 w 514350"/>
                  <a:gd name="connsiteY113" fmla="*/ 947166 h 972988"/>
                  <a:gd name="connsiteX114" fmla="*/ 23813 w 514350"/>
                  <a:gd name="connsiteY114" fmla="*/ 947166 h 972988"/>
                  <a:gd name="connsiteX115" fmla="*/ 0 w 514350"/>
                  <a:gd name="connsiteY115" fmla="*/ 923354 h 972988"/>
                  <a:gd name="connsiteX116" fmla="*/ 0 w 514350"/>
                  <a:gd name="connsiteY116" fmla="*/ 23813 h 972988"/>
                  <a:gd name="connsiteX117" fmla="*/ 23813 w 514350"/>
                  <a:gd name="connsiteY117" fmla="*/ 0 h 97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14350" h="972988">
                    <a:moveTo>
                      <a:pt x="160020" y="723899"/>
                    </a:moveTo>
                    <a:lnTo>
                      <a:pt x="353472" y="723899"/>
                    </a:lnTo>
                    <a:cubicBezTo>
                      <a:pt x="364693" y="723899"/>
                      <a:pt x="373803" y="732967"/>
                      <a:pt x="373856" y="744187"/>
                    </a:cubicBezTo>
                    <a:cubicBezTo>
                      <a:pt x="373856" y="744219"/>
                      <a:pt x="373856" y="744251"/>
                      <a:pt x="373856" y="744283"/>
                    </a:cubicBezTo>
                    <a:cubicBezTo>
                      <a:pt x="373856" y="755540"/>
                      <a:pt x="364730" y="764666"/>
                      <a:pt x="353472" y="764666"/>
                    </a:cubicBezTo>
                    <a:lnTo>
                      <a:pt x="160020" y="764666"/>
                    </a:lnTo>
                    <a:cubicBezTo>
                      <a:pt x="148762" y="764666"/>
                      <a:pt x="139636" y="755540"/>
                      <a:pt x="139636" y="744282"/>
                    </a:cubicBezTo>
                    <a:cubicBezTo>
                      <a:pt x="139636" y="733025"/>
                      <a:pt x="148762" y="723899"/>
                      <a:pt x="160020" y="723899"/>
                    </a:cubicBezTo>
                    <a:close/>
                    <a:moveTo>
                      <a:pt x="277749" y="585882"/>
                    </a:moveTo>
                    <a:lnTo>
                      <a:pt x="313468" y="585882"/>
                    </a:lnTo>
                    <a:lnTo>
                      <a:pt x="313468" y="595407"/>
                    </a:lnTo>
                    <a:lnTo>
                      <a:pt x="277749" y="595407"/>
                    </a:lnTo>
                    <a:close/>
                    <a:moveTo>
                      <a:pt x="176021" y="537971"/>
                    </a:moveTo>
                    <a:cubicBezTo>
                      <a:pt x="174005" y="537917"/>
                      <a:pt x="172314" y="539481"/>
                      <a:pt x="172211" y="541495"/>
                    </a:cubicBezTo>
                    <a:lnTo>
                      <a:pt x="172211" y="606361"/>
                    </a:lnTo>
                    <a:cubicBezTo>
                      <a:pt x="172211" y="606361"/>
                      <a:pt x="172211" y="606362"/>
                      <a:pt x="172211" y="606363"/>
                    </a:cubicBezTo>
                    <a:cubicBezTo>
                      <a:pt x="172264" y="608414"/>
                      <a:pt x="173970" y="610033"/>
                      <a:pt x="176021" y="609980"/>
                    </a:cubicBezTo>
                    <a:lnTo>
                      <a:pt x="333850" y="609980"/>
                    </a:lnTo>
                    <a:cubicBezTo>
                      <a:pt x="333851" y="609980"/>
                      <a:pt x="333852" y="609980"/>
                      <a:pt x="333853" y="609980"/>
                    </a:cubicBezTo>
                    <a:cubicBezTo>
                      <a:pt x="335904" y="610032"/>
                      <a:pt x="337608" y="608412"/>
                      <a:pt x="337660" y="606361"/>
                    </a:cubicBezTo>
                    <a:lnTo>
                      <a:pt x="337660" y="541495"/>
                    </a:lnTo>
                    <a:cubicBezTo>
                      <a:pt x="337558" y="539481"/>
                      <a:pt x="335866" y="537917"/>
                      <a:pt x="333850" y="537971"/>
                    </a:cubicBezTo>
                    <a:close/>
                    <a:moveTo>
                      <a:pt x="176021" y="509396"/>
                    </a:moveTo>
                    <a:lnTo>
                      <a:pt x="333850" y="509396"/>
                    </a:lnTo>
                    <a:cubicBezTo>
                      <a:pt x="351646" y="509343"/>
                      <a:pt x="366130" y="523699"/>
                      <a:pt x="366235" y="541495"/>
                    </a:cubicBezTo>
                    <a:lnTo>
                      <a:pt x="366235" y="605980"/>
                    </a:lnTo>
                    <a:cubicBezTo>
                      <a:pt x="366130" y="623791"/>
                      <a:pt x="351662" y="638174"/>
                      <a:pt x="333850" y="638174"/>
                    </a:cubicBezTo>
                    <a:lnTo>
                      <a:pt x="176021" y="638174"/>
                    </a:lnTo>
                    <a:cubicBezTo>
                      <a:pt x="158356" y="638177"/>
                      <a:pt x="143948" y="624023"/>
                      <a:pt x="143636" y="606361"/>
                    </a:cubicBezTo>
                    <a:lnTo>
                      <a:pt x="143636" y="541495"/>
                    </a:lnTo>
                    <a:cubicBezTo>
                      <a:pt x="143741" y="523699"/>
                      <a:pt x="158225" y="509343"/>
                      <a:pt x="176021" y="509396"/>
                    </a:cubicBezTo>
                    <a:close/>
                    <a:moveTo>
                      <a:pt x="47625" y="479584"/>
                    </a:moveTo>
                    <a:lnTo>
                      <a:pt x="47625" y="677228"/>
                    </a:lnTo>
                    <a:lnTo>
                      <a:pt x="466725" y="677228"/>
                    </a:lnTo>
                    <a:lnTo>
                      <a:pt x="466725" y="479584"/>
                    </a:lnTo>
                    <a:close/>
                    <a:moveTo>
                      <a:pt x="277749" y="384619"/>
                    </a:moveTo>
                    <a:lnTo>
                      <a:pt x="313468" y="384619"/>
                    </a:lnTo>
                    <a:lnTo>
                      <a:pt x="313468" y="394144"/>
                    </a:lnTo>
                    <a:lnTo>
                      <a:pt x="277749" y="394144"/>
                    </a:lnTo>
                    <a:close/>
                    <a:moveTo>
                      <a:pt x="176019" y="339280"/>
                    </a:moveTo>
                    <a:cubicBezTo>
                      <a:pt x="173968" y="339228"/>
                      <a:pt x="172263" y="340849"/>
                      <a:pt x="172211" y="342900"/>
                    </a:cubicBezTo>
                    <a:lnTo>
                      <a:pt x="172211" y="407765"/>
                    </a:lnTo>
                    <a:cubicBezTo>
                      <a:pt x="172211" y="407766"/>
                      <a:pt x="172211" y="407766"/>
                      <a:pt x="172211" y="407767"/>
                    </a:cubicBezTo>
                    <a:cubicBezTo>
                      <a:pt x="172264" y="409818"/>
                      <a:pt x="173970" y="411438"/>
                      <a:pt x="176021" y="411384"/>
                    </a:cubicBezTo>
                    <a:lnTo>
                      <a:pt x="333850" y="411384"/>
                    </a:lnTo>
                    <a:cubicBezTo>
                      <a:pt x="333851" y="411384"/>
                      <a:pt x="333852" y="411384"/>
                      <a:pt x="333853" y="411384"/>
                    </a:cubicBezTo>
                    <a:cubicBezTo>
                      <a:pt x="335904" y="411436"/>
                      <a:pt x="337608" y="409816"/>
                      <a:pt x="337660" y="407765"/>
                    </a:cubicBezTo>
                    <a:lnTo>
                      <a:pt x="337660" y="342900"/>
                    </a:lnTo>
                    <a:cubicBezTo>
                      <a:pt x="337660" y="342899"/>
                      <a:pt x="337660" y="342898"/>
                      <a:pt x="337660" y="342897"/>
                    </a:cubicBezTo>
                    <a:cubicBezTo>
                      <a:pt x="337607" y="340846"/>
                      <a:pt x="335901" y="339227"/>
                      <a:pt x="333850" y="339280"/>
                    </a:cubicBezTo>
                    <a:lnTo>
                      <a:pt x="176021" y="339280"/>
                    </a:lnTo>
                    <a:cubicBezTo>
                      <a:pt x="176020" y="339280"/>
                      <a:pt x="176019" y="339280"/>
                      <a:pt x="176019" y="339280"/>
                    </a:cubicBezTo>
                    <a:close/>
                    <a:moveTo>
                      <a:pt x="176021" y="310705"/>
                    </a:moveTo>
                    <a:lnTo>
                      <a:pt x="333850" y="310705"/>
                    </a:lnTo>
                    <a:cubicBezTo>
                      <a:pt x="351662" y="310705"/>
                      <a:pt x="366130" y="325088"/>
                      <a:pt x="366235" y="342900"/>
                    </a:cubicBezTo>
                    <a:lnTo>
                      <a:pt x="366235" y="407574"/>
                    </a:lnTo>
                    <a:cubicBezTo>
                      <a:pt x="366130" y="425386"/>
                      <a:pt x="351662" y="439769"/>
                      <a:pt x="333850" y="439769"/>
                    </a:cubicBezTo>
                    <a:lnTo>
                      <a:pt x="176021" y="439769"/>
                    </a:lnTo>
                    <a:cubicBezTo>
                      <a:pt x="158283" y="439770"/>
                      <a:pt x="143845" y="425502"/>
                      <a:pt x="143636" y="407765"/>
                    </a:cubicBezTo>
                    <a:lnTo>
                      <a:pt x="143636" y="342900"/>
                    </a:lnTo>
                    <a:cubicBezTo>
                      <a:pt x="143741" y="325088"/>
                      <a:pt x="158209" y="310705"/>
                      <a:pt x="176021" y="310705"/>
                    </a:cubicBezTo>
                    <a:close/>
                    <a:moveTo>
                      <a:pt x="47625" y="279559"/>
                    </a:moveTo>
                    <a:lnTo>
                      <a:pt x="47625" y="470059"/>
                    </a:lnTo>
                    <a:lnTo>
                      <a:pt x="466725" y="470059"/>
                    </a:lnTo>
                    <a:lnTo>
                      <a:pt x="466725" y="279559"/>
                    </a:lnTo>
                    <a:close/>
                    <a:moveTo>
                      <a:pt x="277749" y="173926"/>
                    </a:moveTo>
                    <a:lnTo>
                      <a:pt x="313468" y="173926"/>
                    </a:lnTo>
                    <a:lnTo>
                      <a:pt x="313468" y="183451"/>
                    </a:lnTo>
                    <a:lnTo>
                      <a:pt x="277749" y="183451"/>
                    </a:lnTo>
                    <a:close/>
                    <a:moveTo>
                      <a:pt x="176019" y="126777"/>
                    </a:moveTo>
                    <a:cubicBezTo>
                      <a:pt x="173968" y="126725"/>
                      <a:pt x="172263" y="128346"/>
                      <a:pt x="172211" y="130397"/>
                    </a:cubicBezTo>
                    <a:lnTo>
                      <a:pt x="172211" y="195167"/>
                    </a:lnTo>
                    <a:cubicBezTo>
                      <a:pt x="172211" y="195167"/>
                      <a:pt x="172211" y="195168"/>
                      <a:pt x="172211" y="195169"/>
                    </a:cubicBezTo>
                    <a:cubicBezTo>
                      <a:pt x="172264" y="197220"/>
                      <a:pt x="173970" y="198839"/>
                      <a:pt x="176021" y="198786"/>
                    </a:cubicBezTo>
                    <a:lnTo>
                      <a:pt x="333850" y="198786"/>
                    </a:lnTo>
                    <a:cubicBezTo>
                      <a:pt x="333851" y="198786"/>
                      <a:pt x="333852" y="198786"/>
                      <a:pt x="333853" y="198786"/>
                    </a:cubicBezTo>
                    <a:cubicBezTo>
                      <a:pt x="335904" y="198838"/>
                      <a:pt x="337608" y="197218"/>
                      <a:pt x="337660" y="195167"/>
                    </a:cubicBezTo>
                    <a:lnTo>
                      <a:pt x="337660" y="130397"/>
                    </a:lnTo>
                    <a:cubicBezTo>
                      <a:pt x="337660" y="130396"/>
                      <a:pt x="337660" y="130395"/>
                      <a:pt x="337660" y="130394"/>
                    </a:cubicBezTo>
                    <a:cubicBezTo>
                      <a:pt x="337607" y="128343"/>
                      <a:pt x="335901" y="126724"/>
                      <a:pt x="333850" y="126777"/>
                    </a:cubicBezTo>
                    <a:lnTo>
                      <a:pt x="176021" y="126777"/>
                    </a:lnTo>
                    <a:cubicBezTo>
                      <a:pt x="176020" y="126777"/>
                      <a:pt x="176019" y="126777"/>
                      <a:pt x="176019" y="126777"/>
                    </a:cubicBezTo>
                    <a:close/>
                    <a:moveTo>
                      <a:pt x="176021" y="98202"/>
                    </a:moveTo>
                    <a:lnTo>
                      <a:pt x="333851" y="98202"/>
                    </a:lnTo>
                    <a:cubicBezTo>
                      <a:pt x="351684" y="98150"/>
                      <a:pt x="366183" y="112564"/>
                      <a:pt x="366235" y="130397"/>
                    </a:cubicBezTo>
                    <a:lnTo>
                      <a:pt x="366235" y="195167"/>
                    </a:lnTo>
                    <a:cubicBezTo>
                      <a:pt x="366183" y="213000"/>
                      <a:pt x="351683" y="227414"/>
                      <a:pt x="333850" y="227361"/>
                    </a:cubicBezTo>
                    <a:lnTo>
                      <a:pt x="176021" y="227361"/>
                    </a:lnTo>
                    <a:cubicBezTo>
                      <a:pt x="158188" y="227414"/>
                      <a:pt x="143689" y="213000"/>
                      <a:pt x="143636" y="195167"/>
                    </a:cubicBezTo>
                    <a:lnTo>
                      <a:pt x="143636" y="130396"/>
                    </a:lnTo>
                    <a:cubicBezTo>
                      <a:pt x="143689" y="112563"/>
                      <a:pt x="158188" y="98149"/>
                      <a:pt x="176021" y="98202"/>
                    </a:cubicBezTo>
                    <a:close/>
                    <a:moveTo>
                      <a:pt x="47625" y="47625"/>
                    </a:moveTo>
                    <a:lnTo>
                      <a:pt x="47625" y="270034"/>
                    </a:lnTo>
                    <a:lnTo>
                      <a:pt x="466725" y="270034"/>
                    </a:lnTo>
                    <a:lnTo>
                      <a:pt x="466725" y="47625"/>
                    </a:lnTo>
                    <a:close/>
                    <a:moveTo>
                      <a:pt x="23813" y="0"/>
                    </a:moveTo>
                    <a:lnTo>
                      <a:pt x="490538" y="0"/>
                    </a:lnTo>
                    <a:cubicBezTo>
                      <a:pt x="503689" y="0"/>
                      <a:pt x="514350" y="10661"/>
                      <a:pt x="514350" y="23813"/>
                    </a:cubicBezTo>
                    <a:lnTo>
                      <a:pt x="514350" y="923354"/>
                    </a:lnTo>
                    <a:cubicBezTo>
                      <a:pt x="514350" y="936505"/>
                      <a:pt x="503689" y="947166"/>
                      <a:pt x="490538" y="947166"/>
                    </a:cubicBezTo>
                    <a:lnTo>
                      <a:pt x="415385" y="947166"/>
                    </a:lnTo>
                    <a:cubicBezTo>
                      <a:pt x="410831" y="955493"/>
                      <a:pt x="403985" y="962338"/>
                      <a:pt x="395659" y="966892"/>
                    </a:cubicBezTo>
                    <a:cubicBezTo>
                      <a:pt x="371613" y="980044"/>
                      <a:pt x="341459" y="971212"/>
                      <a:pt x="328308" y="947166"/>
                    </a:cubicBezTo>
                    <a:cubicBezTo>
                      <a:pt x="315156" y="923120"/>
                      <a:pt x="323988" y="892966"/>
                      <a:pt x="348034" y="879815"/>
                    </a:cubicBezTo>
                    <a:cubicBezTo>
                      <a:pt x="372080" y="866663"/>
                      <a:pt x="402234" y="875495"/>
                      <a:pt x="415385" y="899541"/>
                    </a:cubicBezTo>
                    <a:lnTo>
                      <a:pt x="466725" y="899541"/>
                    </a:lnTo>
                    <a:lnTo>
                      <a:pt x="466725" y="686753"/>
                    </a:lnTo>
                    <a:lnTo>
                      <a:pt x="47625" y="686753"/>
                    </a:lnTo>
                    <a:lnTo>
                      <a:pt x="47625" y="899541"/>
                    </a:lnTo>
                    <a:lnTo>
                      <a:pt x="176213" y="899541"/>
                    </a:lnTo>
                    <a:cubicBezTo>
                      <a:pt x="180766" y="891215"/>
                      <a:pt x="187612" y="884369"/>
                      <a:pt x="195939" y="879815"/>
                    </a:cubicBezTo>
                    <a:cubicBezTo>
                      <a:pt x="219985" y="866663"/>
                      <a:pt x="250139" y="875495"/>
                      <a:pt x="263290" y="899541"/>
                    </a:cubicBezTo>
                    <a:cubicBezTo>
                      <a:pt x="276441" y="923587"/>
                      <a:pt x="267610" y="953741"/>
                      <a:pt x="243564" y="966892"/>
                    </a:cubicBezTo>
                    <a:cubicBezTo>
                      <a:pt x="219518" y="980044"/>
                      <a:pt x="189364" y="971212"/>
                      <a:pt x="176213" y="947166"/>
                    </a:cubicBezTo>
                    <a:lnTo>
                      <a:pt x="23813" y="947166"/>
                    </a:lnTo>
                    <a:cubicBezTo>
                      <a:pt x="10661" y="947166"/>
                      <a:pt x="0" y="936505"/>
                      <a:pt x="0" y="923354"/>
                    </a:cubicBezTo>
                    <a:lnTo>
                      <a:pt x="0" y="23813"/>
                    </a:lnTo>
                    <a:cubicBezTo>
                      <a:pt x="0" y="10661"/>
                      <a:pt x="10661" y="0"/>
                      <a:pt x="238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2" name="服务器 Servers">
                <a:extLst>
                  <a:ext uri="{FF2B5EF4-FFF2-40B4-BE49-F238E27FC236}">
                    <a16:creationId xmlns:a16="http://schemas.microsoft.com/office/drawing/2014/main" id="{54405246-CCE2-4201-BBB1-D3F3EB6E740D}"/>
                  </a:ext>
                </a:extLst>
              </p:cNvPr>
              <p:cNvSpPr/>
              <p:nvPr/>
            </p:nvSpPr>
            <p:spPr>
              <a:xfrm>
                <a:off x="5863785" y="5327850"/>
                <a:ext cx="450243" cy="990367"/>
              </a:xfrm>
              <a:custGeom>
                <a:avLst/>
                <a:gdLst>
                  <a:gd name="connsiteX0" fmla="*/ 160020 w 514350"/>
                  <a:gd name="connsiteY0" fmla="*/ 723899 h 972988"/>
                  <a:gd name="connsiteX1" fmla="*/ 353472 w 514350"/>
                  <a:gd name="connsiteY1" fmla="*/ 723899 h 972988"/>
                  <a:gd name="connsiteX2" fmla="*/ 373856 w 514350"/>
                  <a:gd name="connsiteY2" fmla="*/ 744187 h 972988"/>
                  <a:gd name="connsiteX3" fmla="*/ 373856 w 514350"/>
                  <a:gd name="connsiteY3" fmla="*/ 744283 h 972988"/>
                  <a:gd name="connsiteX4" fmla="*/ 353472 w 514350"/>
                  <a:gd name="connsiteY4" fmla="*/ 764666 h 972988"/>
                  <a:gd name="connsiteX5" fmla="*/ 160020 w 514350"/>
                  <a:gd name="connsiteY5" fmla="*/ 764666 h 972988"/>
                  <a:gd name="connsiteX6" fmla="*/ 139636 w 514350"/>
                  <a:gd name="connsiteY6" fmla="*/ 744282 h 972988"/>
                  <a:gd name="connsiteX7" fmla="*/ 160020 w 514350"/>
                  <a:gd name="connsiteY7" fmla="*/ 723899 h 972988"/>
                  <a:gd name="connsiteX8" fmla="*/ 277749 w 514350"/>
                  <a:gd name="connsiteY8" fmla="*/ 585882 h 972988"/>
                  <a:gd name="connsiteX9" fmla="*/ 313468 w 514350"/>
                  <a:gd name="connsiteY9" fmla="*/ 585882 h 972988"/>
                  <a:gd name="connsiteX10" fmla="*/ 313468 w 514350"/>
                  <a:gd name="connsiteY10" fmla="*/ 595407 h 972988"/>
                  <a:gd name="connsiteX11" fmla="*/ 277749 w 514350"/>
                  <a:gd name="connsiteY11" fmla="*/ 595407 h 972988"/>
                  <a:gd name="connsiteX12" fmla="*/ 176021 w 514350"/>
                  <a:gd name="connsiteY12" fmla="*/ 537971 h 972988"/>
                  <a:gd name="connsiteX13" fmla="*/ 172211 w 514350"/>
                  <a:gd name="connsiteY13" fmla="*/ 541495 h 972988"/>
                  <a:gd name="connsiteX14" fmla="*/ 172211 w 514350"/>
                  <a:gd name="connsiteY14" fmla="*/ 606361 h 972988"/>
                  <a:gd name="connsiteX15" fmla="*/ 172211 w 514350"/>
                  <a:gd name="connsiteY15" fmla="*/ 606363 h 972988"/>
                  <a:gd name="connsiteX16" fmla="*/ 176021 w 514350"/>
                  <a:gd name="connsiteY16" fmla="*/ 609980 h 972988"/>
                  <a:gd name="connsiteX17" fmla="*/ 333850 w 514350"/>
                  <a:gd name="connsiteY17" fmla="*/ 609980 h 972988"/>
                  <a:gd name="connsiteX18" fmla="*/ 333853 w 514350"/>
                  <a:gd name="connsiteY18" fmla="*/ 609980 h 972988"/>
                  <a:gd name="connsiteX19" fmla="*/ 337660 w 514350"/>
                  <a:gd name="connsiteY19" fmla="*/ 606361 h 972988"/>
                  <a:gd name="connsiteX20" fmla="*/ 337660 w 514350"/>
                  <a:gd name="connsiteY20" fmla="*/ 541495 h 972988"/>
                  <a:gd name="connsiteX21" fmla="*/ 333850 w 514350"/>
                  <a:gd name="connsiteY21" fmla="*/ 537971 h 972988"/>
                  <a:gd name="connsiteX22" fmla="*/ 176021 w 514350"/>
                  <a:gd name="connsiteY22" fmla="*/ 509396 h 972988"/>
                  <a:gd name="connsiteX23" fmla="*/ 333850 w 514350"/>
                  <a:gd name="connsiteY23" fmla="*/ 509396 h 972988"/>
                  <a:gd name="connsiteX24" fmla="*/ 366235 w 514350"/>
                  <a:gd name="connsiteY24" fmla="*/ 541495 h 972988"/>
                  <a:gd name="connsiteX25" fmla="*/ 366235 w 514350"/>
                  <a:gd name="connsiteY25" fmla="*/ 605980 h 972988"/>
                  <a:gd name="connsiteX26" fmla="*/ 333850 w 514350"/>
                  <a:gd name="connsiteY26" fmla="*/ 638174 h 972988"/>
                  <a:gd name="connsiteX27" fmla="*/ 176021 w 514350"/>
                  <a:gd name="connsiteY27" fmla="*/ 638174 h 972988"/>
                  <a:gd name="connsiteX28" fmla="*/ 143636 w 514350"/>
                  <a:gd name="connsiteY28" fmla="*/ 606361 h 972988"/>
                  <a:gd name="connsiteX29" fmla="*/ 143636 w 514350"/>
                  <a:gd name="connsiteY29" fmla="*/ 541495 h 972988"/>
                  <a:gd name="connsiteX30" fmla="*/ 176021 w 514350"/>
                  <a:gd name="connsiteY30" fmla="*/ 509396 h 972988"/>
                  <a:gd name="connsiteX31" fmla="*/ 47625 w 514350"/>
                  <a:gd name="connsiteY31" fmla="*/ 479584 h 972988"/>
                  <a:gd name="connsiteX32" fmla="*/ 47625 w 514350"/>
                  <a:gd name="connsiteY32" fmla="*/ 677228 h 972988"/>
                  <a:gd name="connsiteX33" fmla="*/ 466725 w 514350"/>
                  <a:gd name="connsiteY33" fmla="*/ 677228 h 972988"/>
                  <a:gd name="connsiteX34" fmla="*/ 466725 w 514350"/>
                  <a:gd name="connsiteY34" fmla="*/ 479584 h 972988"/>
                  <a:gd name="connsiteX35" fmla="*/ 277749 w 514350"/>
                  <a:gd name="connsiteY35" fmla="*/ 384619 h 972988"/>
                  <a:gd name="connsiteX36" fmla="*/ 313468 w 514350"/>
                  <a:gd name="connsiteY36" fmla="*/ 384619 h 972988"/>
                  <a:gd name="connsiteX37" fmla="*/ 313468 w 514350"/>
                  <a:gd name="connsiteY37" fmla="*/ 394144 h 972988"/>
                  <a:gd name="connsiteX38" fmla="*/ 277749 w 514350"/>
                  <a:gd name="connsiteY38" fmla="*/ 394144 h 972988"/>
                  <a:gd name="connsiteX39" fmla="*/ 176019 w 514350"/>
                  <a:gd name="connsiteY39" fmla="*/ 339280 h 972988"/>
                  <a:gd name="connsiteX40" fmla="*/ 172211 w 514350"/>
                  <a:gd name="connsiteY40" fmla="*/ 342900 h 972988"/>
                  <a:gd name="connsiteX41" fmla="*/ 172211 w 514350"/>
                  <a:gd name="connsiteY41" fmla="*/ 407765 h 972988"/>
                  <a:gd name="connsiteX42" fmla="*/ 172211 w 514350"/>
                  <a:gd name="connsiteY42" fmla="*/ 407767 h 972988"/>
                  <a:gd name="connsiteX43" fmla="*/ 176021 w 514350"/>
                  <a:gd name="connsiteY43" fmla="*/ 411384 h 972988"/>
                  <a:gd name="connsiteX44" fmla="*/ 333850 w 514350"/>
                  <a:gd name="connsiteY44" fmla="*/ 411384 h 972988"/>
                  <a:gd name="connsiteX45" fmla="*/ 333853 w 514350"/>
                  <a:gd name="connsiteY45" fmla="*/ 411384 h 972988"/>
                  <a:gd name="connsiteX46" fmla="*/ 337660 w 514350"/>
                  <a:gd name="connsiteY46" fmla="*/ 407765 h 972988"/>
                  <a:gd name="connsiteX47" fmla="*/ 337660 w 514350"/>
                  <a:gd name="connsiteY47" fmla="*/ 342900 h 972988"/>
                  <a:gd name="connsiteX48" fmla="*/ 337660 w 514350"/>
                  <a:gd name="connsiteY48" fmla="*/ 342897 h 972988"/>
                  <a:gd name="connsiteX49" fmla="*/ 333850 w 514350"/>
                  <a:gd name="connsiteY49" fmla="*/ 339280 h 972988"/>
                  <a:gd name="connsiteX50" fmla="*/ 176021 w 514350"/>
                  <a:gd name="connsiteY50" fmla="*/ 339280 h 972988"/>
                  <a:gd name="connsiteX51" fmla="*/ 176019 w 514350"/>
                  <a:gd name="connsiteY51" fmla="*/ 339280 h 972988"/>
                  <a:gd name="connsiteX52" fmla="*/ 176021 w 514350"/>
                  <a:gd name="connsiteY52" fmla="*/ 310705 h 972988"/>
                  <a:gd name="connsiteX53" fmla="*/ 333850 w 514350"/>
                  <a:gd name="connsiteY53" fmla="*/ 310705 h 972988"/>
                  <a:gd name="connsiteX54" fmla="*/ 366235 w 514350"/>
                  <a:gd name="connsiteY54" fmla="*/ 342900 h 972988"/>
                  <a:gd name="connsiteX55" fmla="*/ 366235 w 514350"/>
                  <a:gd name="connsiteY55" fmla="*/ 407574 h 972988"/>
                  <a:gd name="connsiteX56" fmla="*/ 333850 w 514350"/>
                  <a:gd name="connsiteY56" fmla="*/ 439769 h 972988"/>
                  <a:gd name="connsiteX57" fmla="*/ 176021 w 514350"/>
                  <a:gd name="connsiteY57" fmla="*/ 439769 h 972988"/>
                  <a:gd name="connsiteX58" fmla="*/ 143636 w 514350"/>
                  <a:gd name="connsiteY58" fmla="*/ 407765 h 972988"/>
                  <a:gd name="connsiteX59" fmla="*/ 143636 w 514350"/>
                  <a:gd name="connsiteY59" fmla="*/ 342900 h 972988"/>
                  <a:gd name="connsiteX60" fmla="*/ 176021 w 514350"/>
                  <a:gd name="connsiteY60" fmla="*/ 310705 h 972988"/>
                  <a:gd name="connsiteX61" fmla="*/ 47625 w 514350"/>
                  <a:gd name="connsiteY61" fmla="*/ 279559 h 972988"/>
                  <a:gd name="connsiteX62" fmla="*/ 47625 w 514350"/>
                  <a:gd name="connsiteY62" fmla="*/ 470059 h 972988"/>
                  <a:gd name="connsiteX63" fmla="*/ 466725 w 514350"/>
                  <a:gd name="connsiteY63" fmla="*/ 470059 h 972988"/>
                  <a:gd name="connsiteX64" fmla="*/ 466725 w 514350"/>
                  <a:gd name="connsiteY64" fmla="*/ 279559 h 972988"/>
                  <a:gd name="connsiteX65" fmla="*/ 277749 w 514350"/>
                  <a:gd name="connsiteY65" fmla="*/ 173926 h 972988"/>
                  <a:gd name="connsiteX66" fmla="*/ 313468 w 514350"/>
                  <a:gd name="connsiteY66" fmla="*/ 173926 h 972988"/>
                  <a:gd name="connsiteX67" fmla="*/ 313468 w 514350"/>
                  <a:gd name="connsiteY67" fmla="*/ 183451 h 972988"/>
                  <a:gd name="connsiteX68" fmla="*/ 277749 w 514350"/>
                  <a:gd name="connsiteY68" fmla="*/ 183451 h 972988"/>
                  <a:gd name="connsiteX69" fmla="*/ 176019 w 514350"/>
                  <a:gd name="connsiteY69" fmla="*/ 126777 h 972988"/>
                  <a:gd name="connsiteX70" fmla="*/ 172211 w 514350"/>
                  <a:gd name="connsiteY70" fmla="*/ 130397 h 972988"/>
                  <a:gd name="connsiteX71" fmla="*/ 172211 w 514350"/>
                  <a:gd name="connsiteY71" fmla="*/ 195167 h 972988"/>
                  <a:gd name="connsiteX72" fmla="*/ 172211 w 514350"/>
                  <a:gd name="connsiteY72" fmla="*/ 195169 h 972988"/>
                  <a:gd name="connsiteX73" fmla="*/ 176021 w 514350"/>
                  <a:gd name="connsiteY73" fmla="*/ 198786 h 972988"/>
                  <a:gd name="connsiteX74" fmla="*/ 333850 w 514350"/>
                  <a:gd name="connsiteY74" fmla="*/ 198786 h 972988"/>
                  <a:gd name="connsiteX75" fmla="*/ 333853 w 514350"/>
                  <a:gd name="connsiteY75" fmla="*/ 198786 h 972988"/>
                  <a:gd name="connsiteX76" fmla="*/ 337660 w 514350"/>
                  <a:gd name="connsiteY76" fmla="*/ 195167 h 972988"/>
                  <a:gd name="connsiteX77" fmla="*/ 337660 w 514350"/>
                  <a:gd name="connsiteY77" fmla="*/ 130397 h 972988"/>
                  <a:gd name="connsiteX78" fmla="*/ 337660 w 514350"/>
                  <a:gd name="connsiteY78" fmla="*/ 130394 h 972988"/>
                  <a:gd name="connsiteX79" fmla="*/ 333850 w 514350"/>
                  <a:gd name="connsiteY79" fmla="*/ 126777 h 972988"/>
                  <a:gd name="connsiteX80" fmla="*/ 176021 w 514350"/>
                  <a:gd name="connsiteY80" fmla="*/ 126777 h 972988"/>
                  <a:gd name="connsiteX81" fmla="*/ 176019 w 514350"/>
                  <a:gd name="connsiteY81" fmla="*/ 126777 h 972988"/>
                  <a:gd name="connsiteX82" fmla="*/ 176021 w 514350"/>
                  <a:gd name="connsiteY82" fmla="*/ 98202 h 972988"/>
                  <a:gd name="connsiteX83" fmla="*/ 333851 w 514350"/>
                  <a:gd name="connsiteY83" fmla="*/ 98202 h 972988"/>
                  <a:gd name="connsiteX84" fmla="*/ 366235 w 514350"/>
                  <a:gd name="connsiteY84" fmla="*/ 130397 h 972988"/>
                  <a:gd name="connsiteX85" fmla="*/ 366235 w 514350"/>
                  <a:gd name="connsiteY85" fmla="*/ 195167 h 972988"/>
                  <a:gd name="connsiteX86" fmla="*/ 333850 w 514350"/>
                  <a:gd name="connsiteY86" fmla="*/ 227361 h 972988"/>
                  <a:gd name="connsiteX87" fmla="*/ 176021 w 514350"/>
                  <a:gd name="connsiteY87" fmla="*/ 227361 h 972988"/>
                  <a:gd name="connsiteX88" fmla="*/ 143636 w 514350"/>
                  <a:gd name="connsiteY88" fmla="*/ 195167 h 972988"/>
                  <a:gd name="connsiteX89" fmla="*/ 143636 w 514350"/>
                  <a:gd name="connsiteY89" fmla="*/ 130396 h 972988"/>
                  <a:gd name="connsiteX90" fmla="*/ 176021 w 514350"/>
                  <a:gd name="connsiteY90" fmla="*/ 98202 h 972988"/>
                  <a:gd name="connsiteX91" fmla="*/ 47625 w 514350"/>
                  <a:gd name="connsiteY91" fmla="*/ 47625 h 972988"/>
                  <a:gd name="connsiteX92" fmla="*/ 47625 w 514350"/>
                  <a:gd name="connsiteY92" fmla="*/ 270034 h 972988"/>
                  <a:gd name="connsiteX93" fmla="*/ 466725 w 514350"/>
                  <a:gd name="connsiteY93" fmla="*/ 270034 h 972988"/>
                  <a:gd name="connsiteX94" fmla="*/ 466725 w 514350"/>
                  <a:gd name="connsiteY94" fmla="*/ 47625 h 972988"/>
                  <a:gd name="connsiteX95" fmla="*/ 23813 w 514350"/>
                  <a:gd name="connsiteY95" fmla="*/ 0 h 972988"/>
                  <a:gd name="connsiteX96" fmla="*/ 490538 w 514350"/>
                  <a:gd name="connsiteY96" fmla="*/ 0 h 972988"/>
                  <a:gd name="connsiteX97" fmla="*/ 514350 w 514350"/>
                  <a:gd name="connsiteY97" fmla="*/ 23813 h 972988"/>
                  <a:gd name="connsiteX98" fmla="*/ 514350 w 514350"/>
                  <a:gd name="connsiteY98" fmla="*/ 923354 h 972988"/>
                  <a:gd name="connsiteX99" fmla="*/ 490538 w 514350"/>
                  <a:gd name="connsiteY99" fmla="*/ 947166 h 972988"/>
                  <a:gd name="connsiteX100" fmla="*/ 415385 w 514350"/>
                  <a:gd name="connsiteY100" fmla="*/ 947166 h 972988"/>
                  <a:gd name="connsiteX101" fmla="*/ 395659 w 514350"/>
                  <a:gd name="connsiteY101" fmla="*/ 966892 h 972988"/>
                  <a:gd name="connsiteX102" fmla="*/ 328308 w 514350"/>
                  <a:gd name="connsiteY102" fmla="*/ 947166 h 972988"/>
                  <a:gd name="connsiteX103" fmla="*/ 348034 w 514350"/>
                  <a:gd name="connsiteY103" fmla="*/ 879815 h 972988"/>
                  <a:gd name="connsiteX104" fmla="*/ 415385 w 514350"/>
                  <a:gd name="connsiteY104" fmla="*/ 899541 h 972988"/>
                  <a:gd name="connsiteX105" fmla="*/ 466725 w 514350"/>
                  <a:gd name="connsiteY105" fmla="*/ 899541 h 972988"/>
                  <a:gd name="connsiteX106" fmla="*/ 466725 w 514350"/>
                  <a:gd name="connsiteY106" fmla="*/ 686753 h 972988"/>
                  <a:gd name="connsiteX107" fmla="*/ 47625 w 514350"/>
                  <a:gd name="connsiteY107" fmla="*/ 686753 h 972988"/>
                  <a:gd name="connsiteX108" fmla="*/ 47625 w 514350"/>
                  <a:gd name="connsiteY108" fmla="*/ 899541 h 972988"/>
                  <a:gd name="connsiteX109" fmla="*/ 176213 w 514350"/>
                  <a:gd name="connsiteY109" fmla="*/ 899541 h 972988"/>
                  <a:gd name="connsiteX110" fmla="*/ 195939 w 514350"/>
                  <a:gd name="connsiteY110" fmla="*/ 879815 h 972988"/>
                  <a:gd name="connsiteX111" fmla="*/ 263290 w 514350"/>
                  <a:gd name="connsiteY111" fmla="*/ 899541 h 972988"/>
                  <a:gd name="connsiteX112" fmla="*/ 243564 w 514350"/>
                  <a:gd name="connsiteY112" fmla="*/ 966892 h 972988"/>
                  <a:gd name="connsiteX113" fmla="*/ 176213 w 514350"/>
                  <a:gd name="connsiteY113" fmla="*/ 947166 h 972988"/>
                  <a:gd name="connsiteX114" fmla="*/ 23813 w 514350"/>
                  <a:gd name="connsiteY114" fmla="*/ 947166 h 972988"/>
                  <a:gd name="connsiteX115" fmla="*/ 0 w 514350"/>
                  <a:gd name="connsiteY115" fmla="*/ 923354 h 972988"/>
                  <a:gd name="connsiteX116" fmla="*/ 0 w 514350"/>
                  <a:gd name="connsiteY116" fmla="*/ 23813 h 972988"/>
                  <a:gd name="connsiteX117" fmla="*/ 23813 w 514350"/>
                  <a:gd name="connsiteY117" fmla="*/ 0 h 97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14350" h="972988">
                    <a:moveTo>
                      <a:pt x="160020" y="723899"/>
                    </a:moveTo>
                    <a:lnTo>
                      <a:pt x="353472" y="723899"/>
                    </a:lnTo>
                    <a:cubicBezTo>
                      <a:pt x="364693" y="723899"/>
                      <a:pt x="373803" y="732967"/>
                      <a:pt x="373856" y="744187"/>
                    </a:cubicBezTo>
                    <a:cubicBezTo>
                      <a:pt x="373856" y="744219"/>
                      <a:pt x="373856" y="744251"/>
                      <a:pt x="373856" y="744283"/>
                    </a:cubicBezTo>
                    <a:cubicBezTo>
                      <a:pt x="373856" y="755540"/>
                      <a:pt x="364730" y="764666"/>
                      <a:pt x="353472" y="764666"/>
                    </a:cubicBezTo>
                    <a:lnTo>
                      <a:pt x="160020" y="764666"/>
                    </a:lnTo>
                    <a:cubicBezTo>
                      <a:pt x="148762" y="764666"/>
                      <a:pt x="139636" y="755540"/>
                      <a:pt x="139636" y="744282"/>
                    </a:cubicBezTo>
                    <a:cubicBezTo>
                      <a:pt x="139636" y="733025"/>
                      <a:pt x="148762" y="723899"/>
                      <a:pt x="160020" y="723899"/>
                    </a:cubicBezTo>
                    <a:close/>
                    <a:moveTo>
                      <a:pt x="277749" y="585882"/>
                    </a:moveTo>
                    <a:lnTo>
                      <a:pt x="313468" y="585882"/>
                    </a:lnTo>
                    <a:lnTo>
                      <a:pt x="313468" y="595407"/>
                    </a:lnTo>
                    <a:lnTo>
                      <a:pt x="277749" y="595407"/>
                    </a:lnTo>
                    <a:close/>
                    <a:moveTo>
                      <a:pt x="176021" y="537971"/>
                    </a:moveTo>
                    <a:cubicBezTo>
                      <a:pt x="174005" y="537917"/>
                      <a:pt x="172314" y="539481"/>
                      <a:pt x="172211" y="541495"/>
                    </a:cubicBezTo>
                    <a:lnTo>
                      <a:pt x="172211" y="606361"/>
                    </a:lnTo>
                    <a:cubicBezTo>
                      <a:pt x="172211" y="606361"/>
                      <a:pt x="172211" y="606362"/>
                      <a:pt x="172211" y="606363"/>
                    </a:cubicBezTo>
                    <a:cubicBezTo>
                      <a:pt x="172264" y="608414"/>
                      <a:pt x="173970" y="610033"/>
                      <a:pt x="176021" y="609980"/>
                    </a:cubicBezTo>
                    <a:lnTo>
                      <a:pt x="333850" y="609980"/>
                    </a:lnTo>
                    <a:cubicBezTo>
                      <a:pt x="333851" y="609980"/>
                      <a:pt x="333852" y="609980"/>
                      <a:pt x="333853" y="609980"/>
                    </a:cubicBezTo>
                    <a:cubicBezTo>
                      <a:pt x="335904" y="610032"/>
                      <a:pt x="337608" y="608412"/>
                      <a:pt x="337660" y="606361"/>
                    </a:cubicBezTo>
                    <a:lnTo>
                      <a:pt x="337660" y="541495"/>
                    </a:lnTo>
                    <a:cubicBezTo>
                      <a:pt x="337558" y="539481"/>
                      <a:pt x="335866" y="537917"/>
                      <a:pt x="333850" y="537971"/>
                    </a:cubicBezTo>
                    <a:close/>
                    <a:moveTo>
                      <a:pt x="176021" y="509396"/>
                    </a:moveTo>
                    <a:lnTo>
                      <a:pt x="333850" y="509396"/>
                    </a:lnTo>
                    <a:cubicBezTo>
                      <a:pt x="351646" y="509343"/>
                      <a:pt x="366130" y="523699"/>
                      <a:pt x="366235" y="541495"/>
                    </a:cubicBezTo>
                    <a:lnTo>
                      <a:pt x="366235" y="605980"/>
                    </a:lnTo>
                    <a:cubicBezTo>
                      <a:pt x="366130" y="623791"/>
                      <a:pt x="351662" y="638174"/>
                      <a:pt x="333850" y="638174"/>
                    </a:cubicBezTo>
                    <a:lnTo>
                      <a:pt x="176021" y="638174"/>
                    </a:lnTo>
                    <a:cubicBezTo>
                      <a:pt x="158356" y="638177"/>
                      <a:pt x="143948" y="624023"/>
                      <a:pt x="143636" y="606361"/>
                    </a:cubicBezTo>
                    <a:lnTo>
                      <a:pt x="143636" y="541495"/>
                    </a:lnTo>
                    <a:cubicBezTo>
                      <a:pt x="143741" y="523699"/>
                      <a:pt x="158225" y="509343"/>
                      <a:pt x="176021" y="509396"/>
                    </a:cubicBezTo>
                    <a:close/>
                    <a:moveTo>
                      <a:pt x="47625" y="479584"/>
                    </a:moveTo>
                    <a:lnTo>
                      <a:pt x="47625" y="677228"/>
                    </a:lnTo>
                    <a:lnTo>
                      <a:pt x="466725" y="677228"/>
                    </a:lnTo>
                    <a:lnTo>
                      <a:pt x="466725" y="479584"/>
                    </a:lnTo>
                    <a:close/>
                    <a:moveTo>
                      <a:pt x="277749" y="384619"/>
                    </a:moveTo>
                    <a:lnTo>
                      <a:pt x="313468" y="384619"/>
                    </a:lnTo>
                    <a:lnTo>
                      <a:pt x="313468" y="394144"/>
                    </a:lnTo>
                    <a:lnTo>
                      <a:pt x="277749" y="394144"/>
                    </a:lnTo>
                    <a:close/>
                    <a:moveTo>
                      <a:pt x="176019" y="339280"/>
                    </a:moveTo>
                    <a:cubicBezTo>
                      <a:pt x="173968" y="339228"/>
                      <a:pt x="172263" y="340849"/>
                      <a:pt x="172211" y="342900"/>
                    </a:cubicBezTo>
                    <a:lnTo>
                      <a:pt x="172211" y="407765"/>
                    </a:lnTo>
                    <a:cubicBezTo>
                      <a:pt x="172211" y="407766"/>
                      <a:pt x="172211" y="407766"/>
                      <a:pt x="172211" y="407767"/>
                    </a:cubicBezTo>
                    <a:cubicBezTo>
                      <a:pt x="172264" y="409818"/>
                      <a:pt x="173970" y="411438"/>
                      <a:pt x="176021" y="411384"/>
                    </a:cubicBezTo>
                    <a:lnTo>
                      <a:pt x="333850" y="411384"/>
                    </a:lnTo>
                    <a:cubicBezTo>
                      <a:pt x="333851" y="411384"/>
                      <a:pt x="333852" y="411384"/>
                      <a:pt x="333853" y="411384"/>
                    </a:cubicBezTo>
                    <a:cubicBezTo>
                      <a:pt x="335904" y="411436"/>
                      <a:pt x="337608" y="409816"/>
                      <a:pt x="337660" y="407765"/>
                    </a:cubicBezTo>
                    <a:lnTo>
                      <a:pt x="337660" y="342900"/>
                    </a:lnTo>
                    <a:cubicBezTo>
                      <a:pt x="337660" y="342899"/>
                      <a:pt x="337660" y="342898"/>
                      <a:pt x="337660" y="342897"/>
                    </a:cubicBezTo>
                    <a:cubicBezTo>
                      <a:pt x="337607" y="340846"/>
                      <a:pt x="335901" y="339227"/>
                      <a:pt x="333850" y="339280"/>
                    </a:cubicBezTo>
                    <a:lnTo>
                      <a:pt x="176021" y="339280"/>
                    </a:lnTo>
                    <a:cubicBezTo>
                      <a:pt x="176020" y="339280"/>
                      <a:pt x="176019" y="339280"/>
                      <a:pt x="176019" y="339280"/>
                    </a:cubicBezTo>
                    <a:close/>
                    <a:moveTo>
                      <a:pt x="176021" y="310705"/>
                    </a:moveTo>
                    <a:lnTo>
                      <a:pt x="333850" y="310705"/>
                    </a:lnTo>
                    <a:cubicBezTo>
                      <a:pt x="351662" y="310705"/>
                      <a:pt x="366130" y="325088"/>
                      <a:pt x="366235" y="342900"/>
                    </a:cubicBezTo>
                    <a:lnTo>
                      <a:pt x="366235" y="407574"/>
                    </a:lnTo>
                    <a:cubicBezTo>
                      <a:pt x="366130" y="425386"/>
                      <a:pt x="351662" y="439769"/>
                      <a:pt x="333850" y="439769"/>
                    </a:cubicBezTo>
                    <a:lnTo>
                      <a:pt x="176021" y="439769"/>
                    </a:lnTo>
                    <a:cubicBezTo>
                      <a:pt x="158283" y="439770"/>
                      <a:pt x="143845" y="425502"/>
                      <a:pt x="143636" y="407765"/>
                    </a:cubicBezTo>
                    <a:lnTo>
                      <a:pt x="143636" y="342900"/>
                    </a:lnTo>
                    <a:cubicBezTo>
                      <a:pt x="143741" y="325088"/>
                      <a:pt x="158209" y="310705"/>
                      <a:pt x="176021" y="310705"/>
                    </a:cubicBezTo>
                    <a:close/>
                    <a:moveTo>
                      <a:pt x="47625" y="279559"/>
                    </a:moveTo>
                    <a:lnTo>
                      <a:pt x="47625" y="470059"/>
                    </a:lnTo>
                    <a:lnTo>
                      <a:pt x="466725" y="470059"/>
                    </a:lnTo>
                    <a:lnTo>
                      <a:pt x="466725" y="279559"/>
                    </a:lnTo>
                    <a:close/>
                    <a:moveTo>
                      <a:pt x="277749" y="173926"/>
                    </a:moveTo>
                    <a:lnTo>
                      <a:pt x="313468" y="173926"/>
                    </a:lnTo>
                    <a:lnTo>
                      <a:pt x="313468" y="183451"/>
                    </a:lnTo>
                    <a:lnTo>
                      <a:pt x="277749" y="183451"/>
                    </a:lnTo>
                    <a:close/>
                    <a:moveTo>
                      <a:pt x="176019" y="126777"/>
                    </a:moveTo>
                    <a:cubicBezTo>
                      <a:pt x="173968" y="126725"/>
                      <a:pt x="172263" y="128346"/>
                      <a:pt x="172211" y="130397"/>
                    </a:cubicBezTo>
                    <a:lnTo>
                      <a:pt x="172211" y="195167"/>
                    </a:lnTo>
                    <a:cubicBezTo>
                      <a:pt x="172211" y="195167"/>
                      <a:pt x="172211" y="195168"/>
                      <a:pt x="172211" y="195169"/>
                    </a:cubicBezTo>
                    <a:cubicBezTo>
                      <a:pt x="172264" y="197220"/>
                      <a:pt x="173970" y="198839"/>
                      <a:pt x="176021" y="198786"/>
                    </a:cubicBezTo>
                    <a:lnTo>
                      <a:pt x="333850" y="198786"/>
                    </a:lnTo>
                    <a:cubicBezTo>
                      <a:pt x="333851" y="198786"/>
                      <a:pt x="333852" y="198786"/>
                      <a:pt x="333853" y="198786"/>
                    </a:cubicBezTo>
                    <a:cubicBezTo>
                      <a:pt x="335904" y="198838"/>
                      <a:pt x="337608" y="197218"/>
                      <a:pt x="337660" y="195167"/>
                    </a:cubicBezTo>
                    <a:lnTo>
                      <a:pt x="337660" y="130397"/>
                    </a:lnTo>
                    <a:cubicBezTo>
                      <a:pt x="337660" y="130396"/>
                      <a:pt x="337660" y="130395"/>
                      <a:pt x="337660" y="130394"/>
                    </a:cubicBezTo>
                    <a:cubicBezTo>
                      <a:pt x="337607" y="128343"/>
                      <a:pt x="335901" y="126724"/>
                      <a:pt x="333850" y="126777"/>
                    </a:cubicBezTo>
                    <a:lnTo>
                      <a:pt x="176021" y="126777"/>
                    </a:lnTo>
                    <a:cubicBezTo>
                      <a:pt x="176020" y="126777"/>
                      <a:pt x="176019" y="126777"/>
                      <a:pt x="176019" y="126777"/>
                    </a:cubicBezTo>
                    <a:close/>
                    <a:moveTo>
                      <a:pt x="176021" y="98202"/>
                    </a:moveTo>
                    <a:lnTo>
                      <a:pt x="333851" y="98202"/>
                    </a:lnTo>
                    <a:cubicBezTo>
                      <a:pt x="351684" y="98150"/>
                      <a:pt x="366183" y="112564"/>
                      <a:pt x="366235" y="130397"/>
                    </a:cubicBezTo>
                    <a:lnTo>
                      <a:pt x="366235" y="195167"/>
                    </a:lnTo>
                    <a:cubicBezTo>
                      <a:pt x="366183" y="213000"/>
                      <a:pt x="351683" y="227414"/>
                      <a:pt x="333850" y="227361"/>
                    </a:cubicBezTo>
                    <a:lnTo>
                      <a:pt x="176021" y="227361"/>
                    </a:lnTo>
                    <a:cubicBezTo>
                      <a:pt x="158188" y="227414"/>
                      <a:pt x="143689" y="213000"/>
                      <a:pt x="143636" y="195167"/>
                    </a:cubicBezTo>
                    <a:lnTo>
                      <a:pt x="143636" y="130396"/>
                    </a:lnTo>
                    <a:cubicBezTo>
                      <a:pt x="143689" y="112563"/>
                      <a:pt x="158188" y="98149"/>
                      <a:pt x="176021" y="98202"/>
                    </a:cubicBezTo>
                    <a:close/>
                    <a:moveTo>
                      <a:pt x="47625" y="47625"/>
                    </a:moveTo>
                    <a:lnTo>
                      <a:pt x="47625" y="270034"/>
                    </a:lnTo>
                    <a:lnTo>
                      <a:pt x="466725" y="270034"/>
                    </a:lnTo>
                    <a:lnTo>
                      <a:pt x="466725" y="47625"/>
                    </a:lnTo>
                    <a:close/>
                    <a:moveTo>
                      <a:pt x="23813" y="0"/>
                    </a:moveTo>
                    <a:lnTo>
                      <a:pt x="490538" y="0"/>
                    </a:lnTo>
                    <a:cubicBezTo>
                      <a:pt x="503689" y="0"/>
                      <a:pt x="514350" y="10661"/>
                      <a:pt x="514350" y="23813"/>
                    </a:cubicBezTo>
                    <a:lnTo>
                      <a:pt x="514350" y="923354"/>
                    </a:lnTo>
                    <a:cubicBezTo>
                      <a:pt x="514350" y="936505"/>
                      <a:pt x="503689" y="947166"/>
                      <a:pt x="490538" y="947166"/>
                    </a:cubicBezTo>
                    <a:lnTo>
                      <a:pt x="415385" y="947166"/>
                    </a:lnTo>
                    <a:cubicBezTo>
                      <a:pt x="410831" y="955493"/>
                      <a:pt x="403985" y="962338"/>
                      <a:pt x="395659" y="966892"/>
                    </a:cubicBezTo>
                    <a:cubicBezTo>
                      <a:pt x="371613" y="980044"/>
                      <a:pt x="341459" y="971212"/>
                      <a:pt x="328308" y="947166"/>
                    </a:cubicBezTo>
                    <a:cubicBezTo>
                      <a:pt x="315156" y="923120"/>
                      <a:pt x="323988" y="892966"/>
                      <a:pt x="348034" y="879815"/>
                    </a:cubicBezTo>
                    <a:cubicBezTo>
                      <a:pt x="372080" y="866663"/>
                      <a:pt x="402234" y="875495"/>
                      <a:pt x="415385" y="899541"/>
                    </a:cubicBezTo>
                    <a:lnTo>
                      <a:pt x="466725" y="899541"/>
                    </a:lnTo>
                    <a:lnTo>
                      <a:pt x="466725" y="686753"/>
                    </a:lnTo>
                    <a:lnTo>
                      <a:pt x="47625" y="686753"/>
                    </a:lnTo>
                    <a:lnTo>
                      <a:pt x="47625" y="899541"/>
                    </a:lnTo>
                    <a:lnTo>
                      <a:pt x="176213" y="899541"/>
                    </a:lnTo>
                    <a:cubicBezTo>
                      <a:pt x="180766" y="891215"/>
                      <a:pt x="187612" y="884369"/>
                      <a:pt x="195939" y="879815"/>
                    </a:cubicBezTo>
                    <a:cubicBezTo>
                      <a:pt x="219985" y="866663"/>
                      <a:pt x="250139" y="875495"/>
                      <a:pt x="263290" y="899541"/>
                    </a:cubicBezTo>
                    <a:cubicBezTo>
                      <a:pt x="276441" y="923587"/>
                      <a:pt x="267610" y="953741"/>
                      <a:pt x="243564" y="966892"/>
                    </a:cubicBezTo>
                    <a:cubicBezTo>
                      <a:pt x="219518" y="980044"/>
                      <a:pt x="189364" y="971212"/>
                      <a:pt x="176213" y="947166"/>
                    </a:cubicBezTo>
                    <a:lnTo>
                      <a:pt x="23813" y="947166"/>
                    </a:lnTo>
                    <a:cubicBezTo>
                      <a:pt x="10661" y="947166"/>
                      <a:pt x="0" y="936505"/>
                      <a:pt x="0" y="923354"/>
                    </a:cubicBezTo>
                    <a:lnTo>
                      <a:pt x="0" y="23813"/>
                    </a:lnTo>
                    <a:cubicBezTo>
                      <a:pt x="0" y="10661"/>
                      <a:pt x="10661" y="0"/>
                      <a:pt x="238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3" name="服务器 Servers">
                <a:extLst>
                  <a:ext uri="{FF2B5EF4-FFF2-40B4-BE49-F238E27FC236}">
                    <a16:creationId xmlns:a16="http://schemas.microsoft.com/office/drawing/2014/main" id="{54405246-CCE2-4201-BBB1-D3F3EB6E740D}"/>
                  </a:ext>
                </a:extLst>
              </p:cNvPr>
              <p:cNvSpPr/>
              <p:nvPr/>
            </p:nvSpPr>
            <p:spPr>
              <a:xfrm>
                <a:off x="7726477" y="5327849"/>
                <a:ext cx="450243" cy="990367"/>
              </a:xfrm>
              <a:custGeom>
                <a:avLst/>
                <a:gdLst>
                  <a:gd name="connsiteX0" fmla="*/ 160020 w 514350"/>
                  <a:gd name="connsiteY0" fmla="*/ 723899 h 972988"/>
                  <a:gd name="connsiteX1" fmla="*/ 353472 w 514350"/>
                  <a:gd name="connsiteY1" fmla="*/ 723899 h 972988"/>
                  <a:gd name="connsiteX2" fmla="*/ 373856 w 514350"/>
                  <a:gd name="connsiteY2" fmla="*/ 744187 h 972988"/>
                  <a:gd name="connsiteX3" fmla="*/ 373856 w 514350"/>
                  <a:gd name="connsiteY3" fmla="*/ 744283 h 972988"/>
                  <a:gd name="connsiteX4" fmla="*/ 353472 w 514350"/>
                  <a:gd name="connsiteY4" fmla="*/ 764666 h 972988"/>
                  <a:gd name="connsiteX5" fmla="*/ 160020 w 514350"/>
                  <a:gd name="connsiteY5" fmla="*/ 764666 h 972988"/>
                  <a:gd name="connsiteX6" fmla="*/ 139636 w 514350"/>
                  <a:gd name="connsiteY6" fmla="*/ 744282 h 972988"/>
                  <a:gd name="connsiteX7" fmla="*/ 160020 w 514350"/>
                  <a:gd name="connsiteY7" fmla="*/ 723899 h 972988"/>
                  <a:gd name="connsiteX8" fmla="*/ 277749 w 514350"/>
                  <a:gd name="connsiteY8" fmla="*/ 585882 h 972988"/>
                  <a:gd name="connsiteX9" fmla="*/ 313468 w 514350"/>
                  <a:gd name="connsiteY9" fmla="*/ 585882 h 972988"/>
                  <a:gd name="connsiteX10" fmla="*/ 313468 w 514350"/>
                  <a:gd name="connsiteY10" fmla="*/ 595407 h 972988"/>
                  <a:gd name="connsiteX11" fmla="*/ 277749 w 514350"/>
                  <a:gd name="connsiteY11" fmla="*/ 595407 h 972988"/>
                  <a:gd name="connsiteX12" fmla="*/ 176021 w 514350"/>
                  <a:gd name="connsiteY12" fmla="*/ 537971 h 972988"/>
                  <a:gd name="connsiteX13" fmla="*/ 172211 w 514350"/>
                  <a:gd name="connsiteY13" fmla="*/ 541495 h 972988"/>
                  <a:gd name="connsiteX14" fmla="*/ 172211 w 514350"/>
                  <a:gd name="connsiteY14" fmla="*/ 606361 h 972988"/>
                  <a:gd name="connsiteX15" fmla="*/ 172211 w 514350"/>
                  <a:gd name="connsiteY15" fmla="*/ 606363 h 972988"/>
                  <a:gd name="connsiteX16" fmla="*/ 176021 w 514350"/>
                  <a:gd name="connsiteY16" fmla="*/ 609980 h 972988"/>
                  <a:gd name="connsiteX17" fmla="*/ 333850 w 514350"/>
                  <a:gd name="connsiteY17" fmla="*/ 609980 h 972988"/>
                  <a:gd name="connsiteX18" fmla="*/ 333853 w 514350"/>
                  <a:gd name="connsiteY18" fmla="*/ 609980 h 972988"/>
                  <a:gd name="connsiteX19" fmla="*/ 337660 w 514350"/>
                  <a:gd name="connsiteY19" fmla="*/ 606361 h 972988"/>
                  <a:gd name="connsiteX20" fmla="*/ 337660 w 514350"/>
                  <a:gd name="connsiteY20" fmla="*/ 541495 h 972988"/>
                  <a:gd name="connsiteX21" fmla="*/ 333850 w 514350"/>
                  <a:gd name="connsiteY21" fmla="*/ 537971 h 972988"/>
                  <a:gd name="connsiteX22" fmla="*/ 176021 w 514350"/>
                  <a:gd name="connsiteY22" fmla="*/ 509396 h 972988"/>
                  <a:gd name="connsiteX23" fmla="*/ 333850 w 514350"/>
                  <a:gd name="connsiteY23" fmla="*/ 509396 h 972988"/>
                  <a:gd name="connsiteX24" fmla="*/ 366235 w 514350"/>
                  <a:gd name="connsiteY24" fmla="*/ 541495 h 972988"/>
                  <a:gd name="connsiteX25" fmla="*/ 366235 w 514350"/>
                  <a:gd name="connsiteY25" fmla="*/ 605980 h 972988"/>
                  <a:gd name="connsiteX26" fmla="*/ 333850 w 514350"/>
                  <a:gd name="connsiteY26" fmla="*/ 638174 h 972988"/>
                  <a:gd name="connsiteX27" fmla="*/ 176021 w 514350"/>
                  <a:gd name="connsiteY27" fmla="*/ 638174 h 972988"/>
                  <a:gd name="connsiteX28" fmla="*/ 143636 w 514350"/>
                  <a:gd name="connsiteY28" fmla="*/ 606361 h 972988"/>
                  <a:gd name="connsiteX29" fmla="*/ 143636 w 514350"/>
                  <a:gd name="connsiteY29" fmla="*/ 541495 h 972988"/>
                  <a:gd name="connsiteX30" fmla="*/ 176021 w 514350"/>
                  <a:gd name="connsiteY30" fmla="*/ 509396 h 972988"/>
                  <a:gd name="connsiteX31" fmla="*/ 47625 w 514350"/>
                  <a:gd name="connsiteY31" fmla="*/ 479584 h 972988"/>
                  <a:gd name="connsiteX32" fmla="*/ 47625 w 514350"/>
                  <a:gd name="connsiteY32" fmla="*/ 677228 h 972988"/>
                  <a:gd name="connsiteX33" fmla="*/ 466725 w 514350"/>
                  <a:gd name="connsiteY33" fmla="*/ 677228 h 972988"/>
                  <a:gd name="connsiteX34" fmla="*/ 466725 w 514350"/>
                  <a:gd name="connsiteY34" fmla="*/ 479584 h 972988"/>
                  <a:gd name="connsiteX35" fmla="*/ 277749 w 514350"/>
                  <a:gd name="connsiteY35" fmla="*/ 384619 h 972988"/>
                  <a:gd name="connsiteX36" fmla="*/ 313468 w 514350"/>
                  <a:gd name="connsiteY36" fmla="*/ 384619 h 972988"/>
                  <a:gd name="connsiteX37" fmla="*/ 313468 w 514350"/>
                  <a:gd name="connsiteY37" fmla="*/ 394144 h 972988"/>
                  <a:gd name="connsiteX38" fmla="*/ 277749 w 514350"/>
                  <a:gd name="connsiteY38" fmla="*/ 394144 h 972988"/>
                  <a:gd name="connsiteX39" fmla="*/ 176019 w 514350"/>
                  <a:gd name="connsiteY39" fmla="*/ 339280 h 972988"/>
                  <a:gd name="connsiteX40" fmla="*/ 172211 w 514350"/>
                  <a:gd name="connsiteY40" fmla="*/ 342900 h 972988"/>
                  <a:gd name="connsiteX41" fmla="*/ 172211 w 514350"/>
                  <a:gd name="connsiteY41" fmla="*/ 407765 h 972988"/>
                  <a:gd name="connsiteX42" fmla="*/ 172211 w 514350"/>
                  <a:gd name="connsiteY42" fmla="*/ 407767 h 972988"/>
                  <a:gd name="connsiteX43" fmla="*/ 176021 w 514350"/>
                  <a:gd name="connsiteY43" fmla="*/ 411384 h 972988"/>
                  <a:gd name="connsiteX44" fmla="*/ 333850 w 514350"/>
                  <a:gd name="connsiteY44" fmla="*/ 411384 h 972988"/>
                  <a:gd name="connsiteX45" fmla="*/ 333853 w 514350"/>
                  <a:gd name="connsiteY45" fmla="*/ 411384 h 972988"/>
                  <a:gd name="connsiteX46" fmla="*/ 337660 w 514350"/>
                  <a:gd name="connsiteY46" fmla="*/ 407765 h 972988"/>
                  <a:gd name="connsiteX47" fmla="*/ 337660 w 514350"/>
                  <a:gd name="connsiteY47" fmla="*/ 342900 h 972988"/>
                  <a:gd name="connsiteX48" fmla="*/ 337660 w 514350"/>
                  <a:gd name="connsiteY48" fmla="*/ 342897 h 972988"/>
                  <a:gd name="connsiteX49" fmla="*/ 333850 w 514350"/>
                  <a:gd name="connsiteY49" fmla="*/ 339280 h 972988"/>
                  <a:gd name="connsiteX50" fmla="*/ 176021 w 514350"/>
                  <a:gd name="connsiteY50" fmla="*/ 339280 h 972988"/>
                  <a:gd name="connsiteX51" fmla="*/ 176019 w 514350"/>
                  <a:gd name="connsiteY51" fmla="*/ 339280 h 972988"/>
                  <a:gd name="connsiteX52" fmla="*/ 176021 w 514350"/>
                  <a:gd name="connsiteY52" fmla="*/ 310705 h 972988"/>
                  <a:gd name="connsiteX53" fmla="*/ 333850 w 514350"/>
                  <a:gd name="connsiteY53" fmla="*/ 310705 h 972988"/>
                  <a:gd name="connsiteX54" fmla="*/ 366235 w 514350"/>
                  <a:gd name="connsiteY54" fmla="*/ 342900 h 972988"/>
                  <a:gd name="connsiteX55" fmla="*/ 366235 w 514350"/>
                  <a:gd name="connsiteY55" fmla="*/ 407574 h 972988"/>
                  <a:gd name="connsiteX56" fmla="*/ 333850 w 514350"/>
                  <a:gd name="connsiteY56" fmla="*/ 439769 h 972988"/>
                  <a:gd name="connsiteX57" fmla="*/ 176021 w 514350"/>
                  <a:gd name="connsiteY57" fmla="*/ 439769 h 972988"/>
                  <a:gd name="connsiteX58" fmla="*/ 143636 w 514350"/>
                  <a:gd name="connsiteY58" fmla="*/ 407765 h 972988"/>
                  <a:gd name="connsiteX59" fmla="*/ 143636 w 514350"/>
                  <a:gd name="connsiteY59" fmla="*/ 342900 h 972988"/>
                  <a:gd name="connsiteX60" fmla="*/ 176021 w 514350"/>
                  <a:gd name="connsiteY60" fmla="*/ 310705 h 972988"/>
                  <a:gd name="connsiteX61" fmla="*/ 47625 w 514350"/>
                  <a:gd name="connsiteY61" fmla="*/ 279559 h 972988"/>
                  <a:gd name="connsiteX62" fmla="*/ 47625 w 514350"/>
                  <a:gd name="connsiteY62" fmla="*/ 470059 h 972988"/>
                  <a:gd name="connsiteX63" fmla="*/ 466725 w 514350"/>
                  <a:gd name="connsiteY63" fmla="*/ 470059 h 972988"/>
                  <a:gd name="connsiteX64" fmla="*/ 466725 w 514350"/>
                  <a:gd name="connsiteY64" fmla="*/ 279559 h 972988"/>
                  <a:gd name="connsiteX65" fmla="*/ 277749 w 514350"/>
                  <a:gd name="connsiteY65" fmla="*/ 173926 h 972988"/>
                  <a:gd name="connsiteX66" fmla="*/ 313468 w 514350"/>
                  <a:gd name="connsiteY66" fmla="*/ 173926 h 972988"/>
                  <a:gd name="connsiteX67" fmla="*/ 313468 w 514350"/>
                  <a:gd name="connsiteY67" fmla="*/ 183451 h 972988"/>
                  <a:gd name="connsiteX68" fmla="*/ 277749 w 514350"/>
                  <a:gd name="connsiteY68" fmla="*/ 183451 h 972988"/>
                  <a:gd name="connsiteX69" fmla="*/ 176019 w 514350"/>
                  <a:gd name="connsiteY69" fmla="*/ 126777 h 972988"/>
                  <a:gd name="connsiteX70" fmla="*/ 172211 w 514350"/>
                  <a:gd name="connsiteY70" fmla="*/ 130397 h 972988"/>
                  <a:gd name="connsiteX71" fmla="*/ 172211 w 514350"/>
                  <a:gd name="connsiteY71" fmla="*/ 195167 h 972988"/>
                  <a:gd name="connsiteX72" fmla="*/ 172211 w 514350"/>
                  <a:gd name="connsiteY72" fmla="*/ 195169 h 972988"/>
                  <a:gd name="connsiteX73" fmla="*/ 176021 w 514350"/>
                  <a:gd name="connsiteY73" fmla="*/ 198786 h 972988"/>
                  <a:gd name="connsiteX74" fmla="*/ 333850 w 514350"/>
                  <a:gd name="connsiteY74" fmla="*/ 198786 h 972988"/>
                  <a:gd name="connsiteX75" fmla="*/ 333853 w 514350"/>
                  <a:gd name="connsiteY75" fmla="*/ 198786 h 972988"/>
                  <a:gd name="connsiteX76" fmla="*/ 337660 w 514350"/>
                  <a:gd name="connsiteY76" fmla="*/ 195167 h 972988"/>
                  <a:gd name="connsiteX77" fmla="*/ 337660 w 514350"/>
                  <a:gd name="connsiteY77" fmla="*/ 130397 h 972988"/>
                  <a:gd name="connsiteX78" fmla="*/ 337660 w 514350"/>
                  <a:gd name="connsiteY78" fmla="*/ 130394 h 972988"/>
                  <a:gd name="connsiteX79" fmla="*/ 333850 w 514350"/>
                  <a:gd name="connsiteY79" fmla="*/ 126777 h 972988"/>
                  <a:gd name="connsiteX80" fmla="*/ 176021 w 514350"/>
                  <a:gd name="connsiteY80" fmla="*/ 126777 h 972988"/>
                  <a:gd name="connsiteX81" fmla="*/ 176019 w 514350"/>
                  <a:gd name="connsiteY81" fmla="*/ 126777 h 972988"/>
                  <a:gd name="connsiteX82" fmla="*/ 176021 w 514350"/>
                  <a:gd name="connsiteY82" fmla="*/ 98202 h 972988"/>
                  <a:gd name="connsiteX83" fmla="*/ 333851 w 514350"/>
                  <a:gd name="connsiteY83" fmla="*/ 98202 h 972988"/>
                  <a:gd name="connsiteX84" fmla="*/ 366235 w 514350"/>
                  <a:gd name="connsiteY84" fmla="*/ 130397 h 972988"/>
                  <a:gd name="connsiteX85" fmla="*/ 366235 w 514350"/>
                  <a:gd name="connsiteY85" fmla="*/ 195167 h 972988"/>
                  <a:gd name="connsiteX86" fmla="*/ 333850 w 514350"/>
                  <a:gd name="connsiteY86" fmla="*/ 227361 h 972988"/>
                  <a:gd name="connsiteX87" fmla="*/ 176021 w 514350"/>
                  <a:gd name="connsiteY87" fmla="*/ 227361 h 972988"/>
                  <a:gd name="connsiteX88" fmla="*/ 143636 w 514350"/>
                  <a:gd name="connsiteY88" fmla="*/ 195167 h 972988"/>
                  <a:gd name="connsiteX89" fmla="*/ 143636 w 514350"/>
                  <a:gd name="connsiteY89" fmla="*/ 130396 h 972988"/>
                  <a:gd name="connsiteX90" fmla="*/ 176021 w 514350"/>
                  <a:gd name="connsiteY90" fmla="*/ 98202 h 972988"/>
                  <a:gd name="connsiteX91" fmla="*/ 47625 w 514350"/>
                  <a:gd name="connsiteY91" fmla="*/ 47625 h 972988"/>
                  <a:gd name="connsiteX92" fmla="*/ 47625 w 514350"/>
                  <a:gd name="connsiteY92" fmla="*/ 270034 h 972988"/>
                  <a:gd name="connsiteX93" fmla="*/ 466725 w 514350"/>
                  <a:gd name="connsiteY93" fmla="*/ 270034 h 972988"/>
                  <a:gd name="connsiteX94" fmla="*/ 466725 w 514350"/>
                  <a:gd name="connsiteY94" fmla="*/ 47625 h 972988"/>
                  <a:gd name="connsiteX95" fmla="*/ 23813 w 514350"/>
                  <a:gd name="connsiteY95" fmla="*/ 0 h 972988"/>
                  <a:gd name="connsiteX96" fmla="*/ 490538 w 514350"/>
                  <a:gd name="connsiteY96" fmla="*/ 0 h 972988"/>
                  <a:gd name="connsiteX97" fmla="*/ 514350 w 514350"/>
                  <a:gd name="connsiteY97" fmla="*/ 23813 h 972988"/>
                  <a:gd name="connsiteX98" fmla="*/ 514350 w 514350"/>
                  <a:gd name="connsiteY98" fmla="*/ 923354 h 972988"/>
                  <a:gd name="connsiteX99" fmla="*/ 490538 w 514350"/>
                  <a:gd name="connsiteY99" fmla="*/ 947166 h 972988"/>
                  <a:gd name="connsiteX100" fmla="*/ 415385 w 514350"/>
                  <a:gd name="connsiteY100" fmla="*/ 947166 h 972988"/>
                  <a:gd name="connsiteX101" fmla="*/ 395659 w 514350"/>
                  <a:gd name="connsiteY101" fmla="*/ 966892 h 972988"/>
                  <a:gd name="connsiteX102" fmla="*/ 328308 w 514350"/>
                  <a:gd name="connsiteY102" fmla="*/ 947166 h 972988"/>
                  <a:gd name="connsiteX103" fmla="*/ 348034 w 514350"/>
                  <a:gd name="connsiteY103" fmla="*/ 879815 h 972988"/>
                  <a:gd name="connsiteX104" fmla="*/ 415385 w 514350"/>
                  <a:gd name="connsiteY104" fmla="*/ 899541 h 972988"/>
                  <a:gd name="connsiteX105" fmla="*/ 466725 w 514350"/>
                  <a:gd name="connsiteY105" fmla="*/ 899541 h 972988"/>
                  <a:gd name="connsiteX106" fmla="*/ 466725 w 514350"/>
                  <a:gd name="connsiteY106" fmla="*/ 686753 h 972988"/>
                  <a:gd name="connsiteX107" fmla="*/ 47625 w 514350"/>
                  <a:gd name="connsiteY107" fmla="*/ 686753 h 972988"/>
                  <a:gd name="connsiteX108" fmla="*/ 47625 w 514350"/>
                  <a:gd name="connsiteY108" fmla="*/ 899541 h 972988"/>
                  <a:gd name="connsiteX109" fmla="*/ 176213 w 514350"/>
                  <a:gd name="connsiteY109" fmla="*/ 899541 h 972988"/>
                  <a:gd name="connsiteX110" fmla="*/ 195939 w 514350"/>
                  <a:gd name="connsiteY110" fmla="*/ 879815 h 972988"/>
                  <a:gd name="connsiteX111" fmla="*/ 263290 w 514350"/>
                  <a:gd name="connsiteY111" fmla="*/ 899541 h 972988"/>
                  <a:gd name="connsiteX112" fmla="*/ 243564 w 514350"/>
                  <a:gd name="connsiteY112" fmla="*/ 966892 h 972988"/>
                  <a:gd name="connsiteX113" fmla="*/ 176213 w 514350"/>
                  <a:gd name="connsiteY113" fmla="*/ 947166 h 972988"/>
                  <a:gd name="connsiteX114" fmla="*/ 23813 w 514350"/>
                  <a:gd name="connsiteY114" fmla="*/ 947166 h 972988"/>
                  <a:gd name="connsiteX115" fmla="*/ 0 w 514350"/>
                  <a:gd name="connsiteY115" fmla="*/ 923354 h 972988"/>
                  <a:gd name="connsiteX116" fmla="*/ 0 w 514350"/>
                  <a:gd name="connsiteY116" fmla="*/ 23813 h 972988"/>
                  <a:gd name="connsiteX117" fmla="*/ 23813 w 514350"/>
                  <a:gd name="connsiteY117" fmla="*/ 0 h 97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14350" h="972988">
                    <a:moveTo>
                      <a:pt x="160020" y="723899"/>
                    </a:moveTo>
                    <a:lnTo>
                      <a:pt x="353472" y="723899"/>
                    </a:lnTo>
                    <a:cubicBezTo>
                      <a:pt x="364693" y="723899"/>
                      <a:pt x="373803" y="732967"/>
                      <a:pt x="373856" y="744187"/>
                    </a:cubicBezTo>
                    <a:cubicBezTo>
                      <a:pt x="373856" y="744219"/>
                      <a:pt x="373856" y="744251"/>
                      <a:pt x="373856" y="744283"/>
                    </a:cubicBezTo>
                    <a:cubicBezTo>
                      <a:pt x="373856" y="755540"/>
                      <a:pt x="364730" y="764666"/>
                      <a:pt x="353472" y="764666"/>
                    </a:cubicBezTo>
                    <a:lnTo>
                      <a:pt x="160020" y="764666"/>
                    </a:lnTo>
                    <a:cubicBezTo>
                      <a:pt x="148762" y="764666"/>
                      <a:pt x="139636" y="755540"/>
                      <a:pt x="139636" y="744282"/>
                    </a:cubicBezTo>
                    <a:cubicBezTo>
                      <a:pt x="139636" y="733025"/>
                      <a:pt x="148762" y="723899"/>
                      <a:pt x="160020" y="723899"/>
                    </a:cubicBezTo>
                    <a:close/>
                    <a:moveTo>
                      <a:pt x="277749" y="585882"/>
                    </a:moveTo>
                    <a:lnTo>
                      <a:pt x="313468" y="585882"/>
                    </a:lnTo>
                    <a:lnTo>
                      <a:pt x="313468" y="595407"/>
                    </a:lnTo>
                    <a:lnTo>
                      <a:pt x="277749" y="595407"/>
                    </a:lnTo>
                    <a:close/>
                    <a:moveTo>
                      <a:pt x="176021" y="537971"/>
                    </a:moveTo>
                    <a:cubicBezTo>
                      <a:pt x="174005" y="537917"/>
                      <a:pt x="172314" y="539481"/>
                      <a:pt x="172211" y="541495"/>
                    </a:cubicBezTo>
                    <a:lnTo>
                      <a:pt x="172211" y="606361"/>
                    </a:lnTo>
                    <a:cubicBezTo>
                      <a:pt x="172211" y="606361"/>
                      <a:pt x="172211" y="606362"/>
                      <a:pt x="172211" y="606363"/>
                    </a:cubicBezTo>
                    <a:cubicBezTo>
                      <a:pt x="172264" y="608414"/>
                      <a:pt x="173970" y="610033"/>
                      <a:pt x="176021" y="609980"/>
                    </a:cubicBezTo>
                    <a:lnTo>
                      <a:pt x="333850" y="609980"/>
                    </a:lnTo>
                    <a:cubicBezTo>
                      <a:pt x="333851" y="609980"/>
                      <a:pt x="333852" y="609980"/>
                      <a:pt x="333853" y="609980"/>
                    </a:cubicBezTo>
                    <a:cubicBezTo>
                      <a:pt x="335904" y="610032"/>
                      <a:pt x="337608" y="608412"/>
                      <a:pt x="337660" y="606361"/>
                    </a:cubicBezTo>
                    <a:lnTo>
                      <a:pt x="337660" y="541495"/>
                    </a:lnTo>
                    <a:cubicBezTo>
                      <a:pt x="337558" y="539481"/>
                      <a:pt x="335866" y="537917"/>
                      <a:pt x="333850" y="537971"/>
                    </a:cubicBezTo>
                    <a:close/>
                    <a:moveTo>
                      <a:pt x="176021" y="509396"/>
                    </a:moveTo>
                    <a:lnTo>
                      <a:pt x="333850" y="509396"/>
                    </a:lnTo>
                    <a:cubicBezTo>
                      <a:pt x="351646" y="509343"/>
                      <a:pt x="366130" y="523699"/>
                      <a:pt x="366235" y="541495"/>
                    </a:cubicBezTo>
                    <a:lnTo>
                      <a:pt x="366235" y="605980"/>
                    </a:lnTo>
                    <a:cubicBezTo>
                      <a:pt x="366130" y="623791"/>
                      <a:pt x="351662" y="638174"/>
                      <a:pt x="333850" y="638174"/>
                    </a:cubicBezTo>
                    <a:lnTo>
                      <a:pt x="176021" y="638174"/>
                    </a:lnTo>
                    <a:cubicBezTo>
                      <a:pt x="158356" y="638177"/>
                      <a:pt x="143948" y="624023"/>
                      <a:pt x="143636" y="606361"/>
                    </a:cubicBezTo>
                    <a:lnTo>
                      <a:pt x="143636" y="541495"/>
                    </a:lnTo>
                    <a:cubicBezTo>
                      <a:pt x="143741" y="523699"/>
                      <a:pt x="158225" y="509343"/>
                      <a:pt x="176021" y="509396"/>
                    </a:cubicBezTo>
                    <a:close/>
                    <a:moveTo>
                      <a:pt x="47625" y="479584"/>
                    </a:moveTo>
                    <a:lnTo>
                      <a:pt x="47625" y="677228"/>
                    </a:lnTo>
                    <a:lnTo>
                      <a:pt x="466725" y="677228"/>
                    </a:lnTo>
                    <a:lnTo>
                      <a:pt x="466725" y="479584"/>
                    </a:lnTo>
                    <a:close/>
                    <a:moveTo>
                      <a:pt x="277749" y="384619"/>
                    </a:moveTo>
                    <a:lnTo>
                      <a:pt x="313468" y="384619"/>
                    </a:lnTo>
                    <a:lnTo>
                      <a:pt x="313468" y="394144"/>
                    </a:lnTo>
                    <a:lnTo>
                      <a:pt x="277749" y="394144"/>
                    </a:lnTo>
                    <a:close/>
                    <a:moveTo>
                      <a:pt x="176019" y="339280"/>
                    </a:moveTo>
                    <a:cubicBezTo>
                      <a:pt x="173968" y="339228"/>
                      <a:pt x="172263" y="340849"/>
                      <a:pt x="172211" y="342900"/>
                    </a:cubicBezTo>
                    <a:lnTo>
                      <a:pt x="172211" y="407765"/>
                    </a:lnTo>
                    <a:cubicBezTo>
                      <a:pt x="172211" y="407766"/>
                      <a:pt x="172211" y="407766"/>
                      <a:pt x="172211" y="407767"/>
                    </a:cubicBezTo>
                    <a:cubicBezTo>
                      <a:pt x="172264" y="409818"/>
                      <a:pt x="173970" y="411438"/>
                      <a:pt x="176021" y="411384"/>
                    </a:cubicBezTo>
                    <a:lnTo>
                      <a:pt x="333850" y="411384"/>
                    </a:lnTo>
                    <a:cubicBezTo>
                      <a:pt x="333851" y="411384"/>
                      <a:pt x="333852" y="411384"/>
                      <a:pt x="333853" y="411384"/>
                    </a:cubicBezTo>
                    <a:cubicBezTo>
                      <a:pt x="335904" y="411436"/>
                      <a:pt x="337608" y="409816"/>
                      <a:pt x="337660" y="407765"/>
                    </a:cubicBezTo>
                    <a:lnTo>
                      <a:pt x="337660" y="342900"/>
                    </a:lnTo>
                    <a:cubicBezTo>
                      <a:pt x="337660" y="342899"/>
                      <a:pt x="337660" y="342898"/>
                      <a:pt x="337660" y="342897"/>
                    </a:cubicBezTo>
                    <a:cubicBezTo>
                      <a:pt x="337607" y="340846"/>
                      <a:pt x="335901" y="339227"/>
                      <a:pt x="333850" y="339280"/>
                    </a:cubicBezTo>
                    <a:lnTo>
                      <a:pt x="176021" y="339280"/>
                    </a:lnTo>
                    <a:cubicBezTo>
                      <a:pt x="176020" y="339280"/>
                      <a:pt x="176019" y="339280"/>
                      <a:pt x="176019" y="339280"/>
                    </a:cubicBezTo>
                    <a:close/>
                    <a:moveTo>
                      <a:pt x="176021" y="310705"/>
                    </a:moveTo>
                    <a:lnTo>
                      <a:pt x="333850" y="310705"/>
                    </a:lnTo>
                    <a:cubicBezTo>
                      <a:pt x="351662" y="310705"/>
                      <a:pt x="366130" y="325088"/>
                      <a:pt x="366235" y="342900"/>
                    </a:cubicBezTo>
                    <a:lnTo>
                      <a:pt x="366235" y="407574"/>
                    </a:lnTo>
                    <a:cubicBezTo>
                      <a:pt x="366130" y="425386"/>
                      <a:pt x="351662" y="439769"/>
                      <a:pt x="333850" y="439769"/>
                    </a:cubicBezTo>
                    <a:lnTo>
                      <a:pt x="176021" y="439769"/>
                    </a:lnTo>
                    <a:cubicBezTo>
                      <a:pt x="158283" y="439770"/>
                      <a:pt x="143845" y="425502"/>
                      <a:pt x="143636" y="407765"/>
                    </a:cubicBezTo>
                    <a:lnTo>
                      <a:pt x="143636" y="342900"/>
                    </a:lnTo>
                    <a:cubicBezTo>
                      <a:pt x="143741" y="325088"/>
                      <a:pt x="158209" y="310705"/>
                      <a:pt x="176021" y="310705"/>
                    </a:cubicBezTo>
                    <a:close/>
                    <a:moveTo>
                      <a:pt x="47625" y="279559"/>
                    </a:moveTo>
                    <a:lnTo>
                      <a:pt x="47625" y="470059"/>
                    </a:lnTo>
                    <a:lnTo>
                      <a:pt x="466725" y="470059"/>
                    </a:lnTo>
                    <a:lnTo>
                      <a:pt x="466725" y="279559"/>
                    </a:lnTo>
                    <a:close/>
                    <a:moveTo>
                      <a:pt x="277749" y="173926"/>
                    </a:moveTo>
                    <a:lnTo>
                      <a:pt x="313468" y="173926"/>
                    </a:lnTo>
                    <a:lnTo>
                      <a:pt x="313468" y="183451"/>
                    </a:lnTo>
                    <a:lnTo>
                      <a:pt x="277749" y="183451"/>
                    </a:lnTo>
                    <a:close/>
                    <a:moveTo>
                      <a:pt x="176019" y="126777"/>
                    </a:moveTo>
                    <a:cubicBezTo>
                      <a:pt x="173968" y="126725"/>
                      <a:pt x="172263" y="128346"/>
                      <a:pt x="172211" y="130397"/>
                    </a:cubicBezTo>
                    <a:lnTo>
                      <a:pt x="172211" y="195167"/>
                    </a:lnTo>
                    <a:cubicBezTo>
                      <a:pt x="172211" y="195167"/>
                      <a:pt x="172211" y="195168"/>
                      <a:pt x="172211" y="195169"/>
                    </a:cubicBezTo>
                    <a:cubicBezTo>
                      <a:pt x="172264" y="197220"/>
                      <a:pt x="173970" y="198839"/>
                      <a:pt x="176021" y="198786"/>
                    </a:cubicBezTo>
                    <a:lnTo>
                      <a:pt x="333850" y="198786"/>
                    </a:lnTo>
                    <a:cubicBezTo>
                      <a:pt x="333851" y="198786"/>
                      <a:pt x="333852" y="198786"/>
                      <a:pt x="333853" y="198786"/>
                    </a:cubicBezTo>
                    <a:cubicBezTo>
                      <a:pt x="335904" y="198838"/>
                      <a:pt x="337608" y="197218"/>
                      <a:pt x="337660" y="195167"/>
                    </a:cubicBezTo>
                    <a:lnTo>
                      <a:pt x="337660" y="130397"/>
                    </a:lnTo>
                    <a:cubicBezTo>
                      <a:pt x="337660" y="130396"/>
                      <a:pt x="337660" y="130395"/>
                      <a:pt x="337660" y="130394"/>
                    </a:cubicBezTo>
                    <a:cubicBezTo>
                      <a:pt x="337607" y="128343"/>
                      <a:pt x="335901" y="126724"/>
                      <a:pt x="333850" y="126777"/>
                    </a:cubicBezTo>
                    <a:lnTo>
                      <a:pt x="176021" y="126777"/>
                    </a:lnTo>
                    <a:cubicBezTo>
                      <a:pt x="176020" y="126777"/>
                      <a:pt x="176019" y="126777"/>
                      <a:pt x="176019" y="126777"/>
                    </a:cubicBezTo>
                    <a:close/>
                    <a:moveTo>
                      <a:pt x="176021" y="98202"/>
                    </a:moveTo>
                    <a:lnTo>
                      <a:pt x="333851" y="98202"/>
                    </a:lnTo>
                    <a:cubicBezTo>
                      <a:pt x="351684" y="98150"/>
                      <a:pt x="366183" y="112564"/>
                      <a:pt x="366235" y="130397"/>
                    </a:cubicBezTo>
                    <a:lnTo>
                      <a:pt x="366235" y="195167"/>
                    </a:lnTo>
                    <a:cubicBezTo>
                      <a:pt x="366183" y="213000"/>
                      <a:pt x="351683" y="227414"/>
                      <a:pt x="333850" y="227361"/>
                    </a:cubicBezTo>
                    <a:lnTo>
                      <a:pt x="176021" y="227361"/>
                    </a:lnTo>
                    <a:cubicBezTo>
                      <a:pt x="158188" y="227414"/>
                      <a:pt x="143689" y="213000"/>
                      <a:pt x="143636" y="195167"/>
                    </a:cubicBezTo>
                    <a:lnTo>
                      <a:pt x="143636" y="130396"/>
                    </a:lnTo>
                    <a:cubicBezTo>
                      <a:pt x="143689" y="112563"/>
                      <a:pt x="158188" y="98149"/>
                      <a:pt x="176021" y="98202"/>
                    </a:cubicBezTo>
                    <a:close/>
                    <a:moveTo>
                      <a:pt x="47625" y="47625"/>
                    </a:moveTo>
                    <a:lnTo>
                      <a:pt x="47625" y="270034"/>
                    </a:lnTo>
                    <a:lnTo>
                      <a:pt x="466725" y="270034"/>
                    </a:lnTo>
                    <a:lnTo>
                      <a:pt x="466725" y="47625"/>
                    </a:lnTo>
                    <a:close/>
                    <a:moveTo>
                      <a:pt x="23813" y="0"/>
                    </a:moveTo>
                    <a:lnTo>
                      <a:pt x="490538" y="0"/>
                    </a:lnTo>
                    <a:cubicBezTo>
                      <a:pt x="503689" y="0"/>
                      <a:pt x="514350" y="10661"/>
                      <a:pt x="514350" y="23813"/>
                    </a:cubicBezTo>
                    <a:lnTo>
                      <a:pt x="514350" y="923354"/>
                    </a:lnTo>
                    <a:cubicBezTo>
                      <a:pt x="514350" y="936505"/>
                      <a:pt x="503689" y="947166"/>
                      <a:pt x="490538" y="947166"/>
                    </a:cubicBezTo>
                    <a:lnTo>
                      <a:pt x="415385" y="947166"/>
                    </a:lnTo>
                    <a:cubicBezTo>
                      <a:pt x="410831" y="955493"/>
                      <a:pt x="403985" y="962338"/>
                      <a:pt x="395659" y="966892"/>
                    </a:cubicBezTo>
                    <a:cubicBezTo>
                      <a:pt x="371613" y="980044"/>
                      <a:pt x="341459" y="971212"/>
                      <a:pt x="328308" y="947166"/>
                    </a:cubicBezTo>
                    <a:cubicBezTo>
                      <a:pt x="315156" y="923120"/>
                      <a:pt x="323988" y="892966"/>
                      <a:pt x="348034" y="879815"/>
                    </a:cubicBezTo>
                    <a:cubicBezTo>
                      <a:pt x="372080" y="866663"/>
                      <a:pt x="402234" y="875495"/>
                      <a:pt x="415385" y="899541"/>
                    </a:cubicBezTo>
                    <a:lnTo>
                      <a:pt x="466725" y="899541"/>
                    </a:lnTo>
                    <a:lnTo>
                      <a:pt x="466725" y="686753"/>
                    </a:lnTo>
                    <a:lnTo>
                      <a:pt x="47625" y="686753"/>
                    </a:lnTo>
                    <a:lnTo>
                      <a:pt x="47625" y="899541"/>
                    </a:lnTo>
                    <a:lnTo>
                      <a:pt x="176213" y="899541"/>
                    </a:lnTo>
                    <a:cubicBezTo>
                      <a:pt x="180766" y="891215"/>
                      <a:pt x="187612" y="884369"/>
                      <a:pt x="195939" y="879815"/>
                    </a:cubicBezTo>
                    <a:cubicBezTo>
                      <a:pt x="219985" y="866663"/>
                      <a:pt x="250139" y="875495"/>
                      <a:pt x="263290" y="899541"/>
                    </a:cubicBezTo>
                    <a:cubicBezTo>
                      <a:pt x="276441" y="923587"/>
                      <a:pt x="267610" y="953741"/>
                      <a:pt x="243564" y="966892"/>
                    </a:cubicBezTo>
                    <a:cubicBezTo>
                      <a:pt x="219518" y="980044"/>
                      <a:pt x="189364" y="971212"/>
                      <a:pt x="176213" y="947166"/>
                    </a:cubicBezTo>
                    <a:lnTo>
                      <a:pt x="23813" y="947166"/>
                    </a:lnTo>
                    <a:cubicBezTo>
                      <a:pt x="10661" y="947166"/>
                      <a:pt x="0" y="936505"/>
                      <a:pt x="0" y="923354"/>
                    </a:cubicBezTo>
                    <a:lnTo>
                      <a:pt x="0" y="23813"/>
                    </a:lnTo>
                    <a:cubicBezTo>
                      <a:pt x="0" y="10661"/>
                      <a:pt x="10661" y="0"/>
                      <a:pt x="238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4" name="文本框 43"/>
              <p:cNvSpPr txBox="1"/>
              <p:nvPr/>
            </p:nvSpPr>
            <p:spPr>
              <a:xfrm>
                <a:off x="3804922" y="6307353"/>
                <a:ext cx="701147" cy="204952"/>
              </a:xfrm>
              <a:prstGeom prst="rect">
                <a:avLst/>
              </a:prstGeom>
              <a:noFill/>
            </p:spPr>
            <p:txBody>
              <a:bodyPr wrap="square" lIns="19050" tIns="19050" rIns="19050" bIns="19050" rtlCol="0">
                <a:noAutofit/>
              </a:bodyPr>
              <a:lstStyle/>
              <a:p>
                <a:pPr algn="ctr" fontAlgn="ctr"/>
                <a:r>
                  <a:rPr lang="en-US" sz="1200" u="none" dirty="0">
                    <a:solidFill>
                      <a:schemeClr val="tx1">
                        <a:lumMod val="95000"/>
                        <a:lumOff val="5000"/>
                      </a:schemeClr>
                    </a:solidFill>
                    <a:latin typeface="Huawei Sans" panose="020C0503030203020204" pitchFamily="34" charset="0"/>
                  </a:rPr>
                  <a:t>Node 1</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5" name="文本框 44"/>
              <p:cNvSpPr txBox="1"/>
              <p:nvPr/>
            </p:nvSpPr>
            <p:spPr>
              <a:xfrm>
                <a:off x="4786798" y="6307353"/>
                <a:ext cx="701147" cy="204952"/>
              </a:xfrm>
              <a:prstGeom prst="rect">
                <a:avLst/>
              </a:prstGeom>
              <a:noFill/>
            </p:spPr>
            <p:txBody>
              <a:bodyPr wrap="square" lIns="19050" tIns="19050" rIns="19050" bIns="19050" rtlCol="0">
                <a:noAutofit/>
              </a:bodyPr>
              <a:lstStyle/>
              <a:p>
                <a:pPr algn="ctr" fontAlgn="ctr"/>
                <a:r>
                  <a:rPr lang="en-US" sz="1200" u="none" dirty="0">
                    <a:solidFill>
                      <a:schemeClr val="tx1">
                        <a:lumMod val="95000"/>
                        <a:lumOff val="5000"/>
                      </a:schemeClr>
                    </a:solidFill>
                    <a:latin typeface="Huawei Sans" panose="020C0503030203020204" pitchFamily="34" charset="0"/>
                  </a:rPr>
                  <a:t>Node 2</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6" name="文本框 45"/>
              <p:cNvSpPr txBox="1"/>
              <p:nvPr/>
            </p:nvSpPr>
            <p:spPr>
              <a:xfrm>
                <a:off x="5757434" y="6307353"/>
                <a:ext cx="701147" cy="204952"/>
              </a:xfrm>
              <a:prstGeom prst="rect">
                <a:avLst/>
              </a:prstGeom>
              <a:noFill/>
            </p:spPr>
            <p:txBody>
              <a:bodyPr wrap="square" lIns="19050" tIns="19050" rIns="19050" bIns="19050" rtlCol="0">
                <a:noAutofit/>
              </a:bodyPr>
              <a:lstStyle/>
              <a:p>
                <a:pPr algn="ctr" fontAlgn="ctr"/>
                <a:r>
                  <a:rPr lang="en-US" sz="1200" u="none" dirty="0">
                    <a:solidFill>
                      <a:schemeClr val="tx1">
                        <a:lumMod val="95000"/>
                        <a:lumOff val="5000"/>
                      </a:schemeClr>
                    </a:solidFill>
                    <a:latin typeface="Huawei Sans" panose="020C0503030203020204" pitchFamily="34" charset="0"/>
                  </a:rPr>
                  <a:t>Node 3</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7" name="文本框 46"/>
              <p:cNvSpPr txBox="1"/>
              <p:nvPr/>
            </p:nvSpPr>
            <p:spPr>
              <a:xfrm>
                <a:off x="7607076" y="6301040"/>
                <a:ext cx="733081" cy="204952"/>
              </a:xfrm>
              <a:prstGeom prst="rect">
                <a:avLst/>
              </a:prstGeom>
              <a:noFill/>
            </p:spPr>
            <p:txBody>
              <a:bodyPr wrap="square" lIns="19050" tIns="19050" rIns="19050" bIns="19050" rtlCol="0">
                <a:noAutofit/>
              </a:bodyPr>
              <a:lstStyle/>
              <a:p>
                <a:pPr algn="ctr" fontAlgn="ctr"/>
                <a:r>
                  <a:rPr lang="en-US" sz="1200" u="none" dirty="0">
                    <a:solidFill>
                      <a:schemeClr val="tx1">
                        <a:lumMod val="95000"/>
                        <a:lumOff val="5000"/>
                      </a:schemeClr>
                    </a:solidFill>
                    <a:latin typeface="Huawei Sans" panose="020C0503030203020204" pitchFamily="34" charset="0"/>
                  </a:rPr>
                  <a:t>Node N</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8" name="文本框 47"/>
              <p:cNvSpPr txBox="1"/>
              <p:nvPr/>
            </p:nvSpPr>
            <p:spPr>
              <a:xfrm>
                <a:off x="6653712" y="5724990"/>
                <a:ext cx="733081" cy="276999"/>
              </a:xfrm>
              <a:prstGeom prst="rect">
                <a:avLst/>
              </a:prstGeom>
              <a:noFill/>
            </p:spPr>
            <p:txBody>
              <a:bodyPr wrap="square" lIns="19050" tIns="19050" rIns="19050" bIns="19050" rtlCol="0">
                <a:noAutofit/>
              </a:bodyPr>
              <a:lstStyle/>
              <a:p>
                <a:pPr algn="ctr" fontAlgn="ctr"/>
                <a:r>
                  <a:rPr lang="en-US" sz="1200" u="none" dirty="0">
                    <a:solidFill>
                      <a:schemeClr val="tx1">
                        <a:lumMod val="95000"/>
                        <a:lumOff val="5000"/>
                      </a:schemeClr>
                    </a:solidFill>
                    <a:latin typeface="Huawei Sans" panose="020C0503030203020204" pitchFamily="34" charset="0"/>
                  </a:rPr>
                  <a:t>. . .</a:t>
                </a:r>
                <a:endParaRPr lang="en-US" altLang="zh-CN" sz="1200" dirty="0">
                  <a:solidFill>
                    <a:schemeClr val="tx1">
                      <a:lumMod val="95000"/>
                      <a:lumOff val="5000"/>
                    </a:schemeClr>
                  </a:solidFill>
                  <a:latin typeface="Huawei Sans" panose="020C0503030203020204" pitchFamily="34" charset="0"/>
                  <a:ea typeface="方正兰亭黑简体" panose="02000000000000000000" pitchFamily="2" charset="-122"/>
                  <a:sym typeface="Huawei Sans" panose="020C0503030203020204" pitchFamily="34" charset="0"/>
                </a:endParaRPr>
              </a:p>
            </p:txBody>
          </p:sp>
        </p:grpSp>
      </p:grpSp>
    </p:spTree>
    <p:custDataLst>
      <p:tags r:id="rId1"/>
    </p:custDataLst>
    <p:extLst>
      <p:ext uri="{BB962C8B-B14F-4D97-AF65-F5344CB8AC3E}">
        <p14:creationId xmlns:p14="http://schemas.microsoft.com/office/powerpoint/2010/main" val="38023841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S3 Concepts</a:t>
            </a:r>
            <a:endParaRPr lang="en-US" altLang="zh-CN" dirty="0">
              <a:latin typeface="Huawei Sans" panose="020C0503030203020204" pitchFamily="34" charset="0"/>
              <a:sym typeface="Huawei Sans" panose="020C0503030203020204" pitchFamily="34" charset="0"/>
            </a:endParaRPr>
          </a:p>
        </p:txBody>
      </p:sp>
      <p:sp>
        <p:nvSpPr>
          <p:cNvPr id="3" name="文本占位符 2"/>
          <p:cNvSpPr>
            <a:spLocks noGrp="1"/>
          </p:cNvSpPr>
          <p:nvPr>
            <p:ph type="body" sz="quarter" idx="10"/>
          </p:nvPr>
        </p:nvSpPr>
        <p:spPr>
          <a:xfrm>
            <a:off x="455612" y="1052514"/>
            <a:ext cx="10721762" cy="949659"/>
          </a:xfrm>
        </p:spPr>
        <p:txBody>
          <a:bodyPr wrap="square">
            <a:noAutofit/>
          </a:bodyPr>
          <a:lstStyle/>
          <a:p>
            <a:pPr algn="l"/>
            <a:r>
              <a:rPr lang="en-US" u="none" dirty="0">
                <a:latin typeface="Huawei Sans" panose="020C0503030203020204" pitchFamily="34" charset="0"/>
              </a:rPr>
              <a:t>The following figure shows the relationship among buckets, objects, accounts, and users.</a:t>
            </a:r>
          </a:p>
          <a:p>
            <a:pPr algn="l"/>
            <a:endParaRPr lang="en-US" altLang="zh-CN" dirty="0">
              <a:latin typeface="Huawei Sans" panose="020C0503030203020204" pitchFamily="34" charset="0"/>
              <a:sym typeface="Huawei Sans" panose="020C0503030203020204" pitchFamily="34" charset="0"/>
            </a:endParaRPr>
          </a:p>
        </p:txBody>
      </p:sp>
      <p:grpSp>
        <p:nvGrpSpPr>
          <p:cNvPr id="6" name="组合 5">
            <a:extLst>
              <a:ext uri="{FF2B5EF4-FFF2-40B4-BE49-F238E27FC236}">
                <a16:creationId xmlns:a16="http://schemas.microsoft.com/office/drawing/2014/main" id="{FACB4F38-9A3F-42E2-A3F5-B2DDF2C8FC5C}"/>
              </a:ext>
            </a:extLst>
          </p:cNvPr>
          <p:cNvGrpSpPr/>
          <p:nvPr/>
        </p:nvGrpSpPr>
        <p:grpSpPr>
          <a:xfrm>
            <a:off x="824126" y="2282656"/>
            <a:ext cx="7286198" cy="3718101"/>
            <a:chOff x="1014626" y="2377906"/>
            <a:chExt cx="7286198" cy="3718101"/>
          </a:xfrm>
        </p:grpSpPr>
        <p:sp>
          <p:nvSpPr>
            <p:cNvPr id="7" name="f9658f7b-8254-4415-bec9-670ba6e5d1e8">
              <a:extLst>
                <a:ext uri="{FF2B5EF4-FFF2-40B4-BE49-F238E27FC236}">
                  <a16:creationId xmlns:a16="http://schemas.microsoft.com/office/drawing/2014/main" id="{54405246-CCE2-4201-BBB1-D3F3EB6E740D}"/>
                </a:ext>
              </a:extLst>
            </p:cNvPr>
            <p:cNvSpPr/>
            <p:nvPr/>
          </p:nvSpPr>
          <p:spPr>
            <a:xfrm>
              <a:off x="4654164" y="2898440"/>
              <a:ext cx="1803786" cy="949659"/>
            </a:xfrm>
            <a:custGeom>
              <a:avLst/>
              <a:gdLst>
                <a:gd name="T0" fmla="*/ 720 w 918"/>
                <a:gd name="T1" fmla="*/ 461 h 560"/>
                <a:gd name="T2" fmla="*/ 720 w 918"/>
                <a:gd name="T3" fmla="*/ 461 h 560"/>
                <a:gd name="T4" fmla="*/ 918 w 918"/>
                <a:gd name="T5" fmla="*/ 279 h 560"/>
                <a:gd name="T6" fmla="*/ 683 w 918"/>
                <a:gd name="T7" fmla="*/ 95 h 560"/>
                <a:gd name="T8" fmla="*/ 459 w 918"/>
                <a:gd name="T9" fmla="*/ 0 h 560"/>
                <a:gd name="T10" fmla="*/ 233 w 918"/>
                <a:gd name="T11" fmla="*/ 94 h 560"/>
                <a:gd name="T12" fmla="*/ 0 w 918"/>
                <a:gd name="T13" fmla="*/ 261 h 560"/>
                <a:gd name="T14" fmla="*/ 123 w 918"/>
                <a:gd name="T15" fmla="*/ 408 h 560"/>
                <a:gd name="T16" fmla="*/ 239 w 918"/>
                <a:gd name="T17" fmla="*/ 507 h 560"/>
                <a:gd name="T18" fmla="*/ 381 w 918"/>
                <a:gd name="T19" fmla="*/ 501 h 560"/>
                <a:gd name="T20" fmla="*/ 557 w 918"/>
                <a:gd name="T21" fmla="*/ 548 h 560"/>
                <a:gd name="T22" fmla="*/ 720 w 918"/>
                <a:gd name="T23" fmla="*/ 46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8" h="560">
                  <a:moveTo>
                    <a:pt x="720" y="461"/>
                  </a:moveTo>
                  <a:lnTo>
                    <a:pt x="720" y="461"/>
                  </a:lnTo>
                  <a:cubicBezTo>
                    <a:pt x="832" y="446"/>
                    <a:pt x="918" y="370"/>
                    <a:pt x="918" y="279"/>
                  </a:cubicBezTo>
                  <a:cubicBezTo>
                    <a:pt x="918" y="178"/>
                    <a:pt x="813" y="96"/>
                    <a:pt x="683" y="95"/>
                  </a:cubicBezTo>
                  <a:cubicBezTo>
                    <a:pt x="651" y="39"/>
                    <a:pt x="563" y="0"/>
                    <a:pt x="459" y="0"/>
                  </a:cubicBezTo>
                  <a:cubicBezTo>
                    <a:pt x="354" y="0"/>
                    <a:pt x="266" y="39"/>
                    <a:pt x="233" y="94"/>
                  </a:cubicBezTo>
                  <a:cubicBezTo>
                    <a:pt x="104" y="96"/>
                    <a:pt x="0" y="170"/>
                    <a:pt x="0" y="261"/>
                  </a:cubicBezTo>
                  <a:cubicBezTo>
                    <a:pt x="0" y="324"/>
                    <a:pt x="50" y="379"/>
                    <a:pt x="123" y="408"/>
                  </a:cubicBezTo>
                  <a:cubicBezTo>
                    <a:pt x="133" y="455"/>
                    <a:pt x="178" y="494"/>
                    <a:pt x="239" y="507"/>
                  </a:cubicBezTo>
                  <a:cubicBezTo>
                    <a:pt x="239" y="507"/>
                    <a:pt x="316" y="523"/>
                    <a:pt x="381" y="501"/>
                  </a:cubicBezTo>
                  <a:cubicBezTo>
                    <a:pt x="381" y="501"/>
                    <a:pt x="443" y="560"/>
                    <a:pt x="557" y="548"/>
                  </a:cubicBezTo>
                  <a:cubicBezTo>
                    <a:pt x="672" y="536"/>
                    <a:pt x="720" y="461"/>
                    <a:pt x="720" y="4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r>
                <a:rPr lang="en-US" u="none" dirty="0">
                  <a:latin typeface="Huawei Sans" panose="020C0503030203020204" pitchFamily="34" charset="0"/>
                </a:rPr>
                <a:t>Network</a:t>
              </a: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4" name="流程图: 磁盘 3"/>
            <p:cNvSpPr/>
            <p:nvPr/>
          </p:nvSpPr>
          <p:spPr>
            <a:xfrm>
              <a:off x="3335124" y="4670432"/>
              <a:ext cx="1009650" cy="1295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 </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0" name="文本框 9"/>
            <p:cNvSpPr txBox="1"/>
            <p:nvPr/>
          </p:nvSpPr>
          <p:spPr>
            <a:xfrm>
              <a:off x="3489325" y="4681707"/>
              <a:ext cx="891591" cy="369332"/>
            </a:xfrm>
            <a:prstGeom prst="rect">
              <a:avLst/>
            </a:prstGeom>
            <a:noFill/>
          </p:spPr>
          <p:txBody>
            <a:bodyPr wrap="square" lIns="19050" tIns="19050" rIns="19050" bIns="19050" rtlCol="0">
              <a:noAutofit/>
            </a:bodyPr>
            <a:lstStyle/>
            <a:p>
              <a:pPr fontAlgn="ctr"/>
              <a:r>
                <a:rPr lang="en-US" u="none" dirty="0">
                  <a:latin typeface="Huawei Sans" panose="020C0503030203020204" pitchFamily="34" charset="0"/>
                </a:rPr>
                <a:t>Bucket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1" name="流程图: 文档 10"/>
            <p:cNvSpPr/>
            <p:nvPr/>
          </p:nvSpPr>
          <p:spPr>
            <a:xfrm>
              <a:off x="3455774" y="5222883"/>
              <a:ext cx="591924" cy="25400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solidFill>
                    <a:schemeClr val="tx1"/>
                  </a:solidFill>
                  <a:latin typeface="Huawei Sans" panose="020C0503030203020204" pitchFamily="34" charset="0"/>
                </a:rPr>
                <a:t>Object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2" name="流程图: 文档 11"/>
            <p:cNvSpPr/>
            <p:nvPr/>
          </p:nvSpPr>
          <p:spPr>
            <a:xfrm>
              <a:off x="3632200" y="5554720"/>
              <a:ext cx="591924" cy="25400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solidFill>
                    <a:schemeClr val="tx1"/>
                  </a:solidFill>
                  <a:latin typeface="Huawei Sans" panose="020C0503030203020204" pitchFamily="34" charset="0"/>
                </a:rPr>
                <a:t>Object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3" name="流程图: 磁盘 12"/>
            <p:cNvSpPr/>
            <p:nvPr/>
          </p:nvSpPr>
          <p:spPr>
            <a:xfrm>
              <a:off x="4641850" y="4676995"/>
              <a:ext cx="1009650" cy="1295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 </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4" name="文本框 13"/>
            <p:cNvSpPr txBox="1"/>
            <p:nvPr/>
          </p:nvSpPr>
          <p:spPr>
            <a:xfrm>
              <a:off x="4796051" y="4688270"/>
              <a:ext cx="891591" cy="369332"/>
            </a:xfrm>
            <a:prstGeom prst="rect">
              <a:avLst/>
            </a:prstGeom>
            <a:noFill/>
          </p:spPr>
          <p:txBody>
            <a:bodyPr wrap="square" lIns="19050" tIns="19050" rIns="19050" bIns="19050" rtlCol="0">
              <a:noAutofit/>
            </a:bodyPr>
            <a:lstStyle/>
            <a:p>
              <a:pPr fontAlgn="ctr"/>
              <a:r>
                <a:rPr lang="en-US" u="none" dirty="0">
                  <a:latin typeface="Huawei Sans" panose="020C0503030203020204" pitchFamily="34" charset="0"/>
                </a:rPr>
                <a:t>Bucket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5" name="流程图: 文档 14"/>
            <p:cNvSpPr/>
            <p:nvPr/>
          </p:nvSpPr>
          <p:spPr>
            <a:xfrm>
              <a:off x="4762500" y="5229446"/>
              <a:ext cx="591924" cy="25400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solidFill>
                    <a:schemeClr val="tx1"/>
                  </a:solidFill>
                  <a:latin typeface="Huawei Sans" panose="020C0503030203020204" pitchFamily="34" charset="0"/>
                </a:rPr>
                <a:t>Object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6" name="流程图: 文档 15"/>
            <p:cNvSpPr/>
            <p:nvPr/>
          </p:nvSpPr>
          <p:spPr>
            <a:xfrm>
              <a:off x="4938926" y="5561283"/>
              <a:ext cx="591924" cy="25400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solidFill>
                    <a:schemeClr val="tx1"/>
                  </a:solidFill>
                  <a:latin typeface="Huawei Sans" panose="020C0503030203020204" pitchFamily="34" charset="0"/>
                </a:rPr>
                <a:t>Object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7" name="流程图: 磁盘 16"/>
            <p:cNvSpPr/>
            <p:nvPr/>
          </p:nvSpPr>
          <p:spPr>
            <a:xfrm>
              <a:off x="6850492" y="4665720"/>
              <a:ext cx="1009650" cy="12954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dirty="0">
                  <a:latin typeface="Huawei Sans" panose="020C0503030203020204" pitchFamily="34" charset="0"/>
                  <a:ea typeface="方正兰亭黑简体" panose="02000000000000000000" pitchFamily="2" charset="-122"/>
                  <a:sym typeface="Huawei Sans" panose="020C0503030203020204" pitchFamily="34" charset="0"/>
                </a:rPr>
                <a:t> </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8" name="文本框 17"/>
            <p:cNvSpPr txBox="1"/>
            <p:nvPr/>
          </p:nvSpPr>
          <p:spPr>
            <a:xfrm>
              <a:off x="7004693" y="4676995"/>
              <a:ext cx="891591" cy="369332"/>
            </a:xfrm>
            <a:prstGeom prst="rect">
              <a:avLst/>
            </a:prstGeom>
            <a:noFill/>
          </p:spPr>
          <p:txBody>
            <a:bodyPr wrap="square" lIns="19050" tIns="19050" rIns="19050" bIns="19050" rtlCol="0">
              <a:noAutofit/>
            </a:bodyPr>
            <a:lstStyle/>
            <a:p>
              <a:pPr fontAlgn="ctr"/>
              <a:r>
                <a:rPr lang="en-US" u="none" dirty="0">
                  <a:latin typeface="Huawei Sans" panose="020C0503030203020204" pitchFamily="34" charset="0"/>
                </a:rPr>
                <a:t>Bucket</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19" name="流程图: 文档 18"/>
            <p:cNvSpPr/>
            <p:nvPr/>
          </p:nvSpPr>
          <p:spPr>
            <a:xfrm>
              <a:off x="6971142" y="5218171"/>
              <a:ext cx="591924" cy="25400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solidFill>
                    <a:schemeClr val="tx1"/>
                  </a:solidFill>
                  <a:latin typeface="Huawei Sans" panose="020C0503030203020204" pitchFamily="34" charset="0"/>
                </a:rPr>
                <a:t>Object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0" name="流程图: 文档 19"/>
            <p:cNvSpPr/>
            <p:nvPr/>
          </p:nvSpPr>
          <p:spPr>
            <a:xfrm>
              <a:off x="7147568" y="5550008"/>
              <a:ext cx="591924" cy="25400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r>
                <a:rPr lang="en-US" sz="1200" u="none" dirty="0">
                  <a:solidFill>
                    <a:schemeClr val="tx1"/>
                  </a:solidFill>
                  <a:latin typeface="Huawei Sans" panose="020C0503030203020204" pitchFamily="34" charset="0"/>
                </a:rPr>
                <a:t>Object</a:t>
              </a:r>
              <a:endParaRPr lang="en-US" altLang="zh-CN" sz="1200" dirty="0">
                <a:solidFill>
                  <a:schemeClr val="tx1"/>
                </a:solidFill>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1" name="文本框 20"/>
            <p:cNvSpPr txBox="1"/>
            <p:nvPr/>
          </p:nvSpPr>
          <p:spPr>
            <a:xfrm>
              <a:off x="6043247" y="5069090"/>
              <a:ext cx="487634" cy="369332"/>
            </a:xfrm>
            <a:prstGeom prst="rect">
              <a:avLst/>
            </a:prstGeom>
            <a:noFill/>
          </p:spPr>
          <p:txBody>
            <a:bodyPr wrap="square" lIns="19050" tIns="19050" rIns="19050" bIns="19050" rtlCol="0">
              <a:noAutofit/>
            </a:bodyPr>
            <a:lstStyle/>
            <a:p>
              <a:pPr fontAlgn="ctr"/>
              <a:r>
                <a:rPr lang="en-US" u="none" dirty="0">
                  <a:latin typeface="Huawei Sans" panose="020C0503030203020204" pitchFamily="34" charset="0"/>
                </a:rPr>
                <a:t>. . .</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2" name="矩形 21"/>
            <p:cNvSpPr/>
            <p:nvPr/>
          </p:nvSpPr>
          <p:spPr>
            <a:xfrm>
              <a:off x="2966824" y="4613282"/>
              <a:ext cx="5334000" cy="148272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wrap="square" lIns="19050" tIns="19050" rIns="19050" bIns="19050"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nvGrpSpPr>
            <p:cNvPr id="30" name="组合 29"/>
            <p:cNvGrpSpPr/>
            <p:nvPr/>
          </p:nvGrpSpPr>
          <p:grpSpPr>
            <a:xfrm>
              <a:off x="1014626" y="2377906"/>
              <a:ext cx="2628944" cy="1914300"/>
              <a:chOff x="1014626" y="2631906"/>
              <a:chExt cx="2628944" cy="1914300"/>
            </a:xfrm>
          </p:grpSpPr>
          <p:sp>
            <p:nvSpPr>
              <p:cNvPr id="5" name="dc15379c-57c3-49ab-acfa-fb0125135395">
                <a:extLst>
                  <a:ext uri="{FF2B5EF4-FFF2-40B4-BE49-F238E27FC236}">
                    <a16:creationId xmlns:a16="http://schemas.microsoft.com/office/drawing/2014/main" id="{54405246-CCE2-4201-BBB1-D3F3EB6E740D}"/>
                  </a:ext>
                </a:extLst>
              </p:cNvPr>
              <p:cNvSpPr/>
              <p:nvPr/>
            </p:nvSpPr>
            <p:spPr>
              <a:xfrm>
                <a:off x="1396872" y="3573488"/>
                <a:ext cx="609685" cy="455306"/>
              </a:xfrm>
              <a:custGeom>
                <a:avLst/>
                <a:gdLst>
                  <a:gd name="connsiteX0" fmla="*/ 593103 w 865188"/>
                  <a:gd name="connsiteY0" fmla="*/ 570605 h 646113"/>
                  <a:gd name="connsiteX1" fmla="*/ 595157 w 865188"/>
                  <a:gd name="connsiteY1" fmla="*/ 590820 h 646113"/>
                  <a:gd name="connsiteX2" fmla="*/ 736069 w 865188"/>
                  <a:gd name="connsiteY2" fmla="*/ 590820 h 646113"/>
                  <a:gd name="connsiteX3" fmla="*/ 724365 w 865188"/>
                  <a:gd name="connsiteY3" fmla="*/ 570605 h 646113"/>
                  <a:gd name="connsiteX4" fmla="*/ 575340 w 865188"/>
                  <a:gd name="connsiteY4" fmla="*/ 498475 h 646113"/>
                  <a:gd name="connsiteX5" fmla="*/ 586743 w 865188"/>
                  <a:gd name="connsiteY5" fmla="*/ 534987 h 646113"/>
                  <a:gd name="connsiteX6" fmla="*/ 625475 w 865188"/>
                  <a:gd name="connsiteY6" fmla="*/ 534987 h 646113"/>
                  <a:gd name="connsiteX7" fmla="*/ 625475 w 865188"/>
                  <a:gd name="connsiteY7" fmla="*/ 498475 h 646113"/>
                  <a:gd name="connsiteX8" fmla="*/ 422275 w 865188"/>
                  <a:gd name="connsiteY8" fmla="*/ 292792 h 646113"/>
                  <a:gd name="connsiteX9" fmla="*/ 420695 w 865188"/>
                  <a:gd name="connsiteY9" fmla="*/ 295139 h 646113"/>
                  <a:gd name="connsiteX10" fmla="*/ 380224 w 865188"/>
                  <a:gd name="connsiteY10" fmla="*/ 322546 h 646113"/>
                  <a:gd name="connsiteX11" fmla="*/ 414096 w 865188"/>
                  <a:gd name="connsiteY11" fmla="*/ 333088 h 646113"/>
                  <a:gd name="connsiteX12" fmla="*/ 422275 w 865188"/>
                  <a:gd name="connsiteY12" fmla="*/ 337531 h 646113"/>
                  <a:gd name="connsiteX13" fmla="*/ 458292 w 865188"/>
                  <a:gd name="connsiteY13" fmla="*/ 259999 h 646113"/>
                  <a:gd name="connsiteX14" fmla="*/ 458292 w 865188"/>
                  <a:gd name="connsiteY14" fmla="*/ 357097 h 646113"/>
                  <a:gd name="connsiteX15" fmla="*/ 464865 w 865188"/>
                  <a:gd name="connsiteY15" fmla="*/ 360668 h 646113"/>
                  <a:gd name="connsiteX16" fmla="*/ 545704 w 865188"/>
                  <a:gd name="connsiteY16" fmla="*/ 441366 h 646113"/>
                  <a:gd name="connsiteX17" fmla="*/ 557123 w 865188"/>
                  <a:gd name="connsiteY17" fmla="*/ 462313 h 646113"/>
                  <a:gd name="connsiteX18" fmla="*/ 643382 w 865188"/>
                  <a:gd name="connsiteY18" fmla="*/ 462313 h 646113"/>
                  <a:gd name="connsiteX19" fmla="*/ 644225 w 865188"/>
                  <a:gd name="connsiteY19" fmla="*/ 461962 h 646113"/>
                  <a:gd name="connsiteX20" fmla="*/ 645014 w 865188"/>
                  <a:gd name="connsiteY20" fmla="*/ 462313 h 646113"/>
                  <a:gd name="connsiteX21" fmla="*/ 829171 w 865188"/>
                  <a:gd name="connsiteY21" fmla="*/ 462313 h 646113"/>
                  <a:gd name="connsiteX22" fmla="*/ 829171 w 865188"/>
                  <a:gd name="connsiteY22" fmla="*/ 259999 h 646113"/>
                  <a:gd name="connsiteX23" fmla="*/ 298450 w 865188"/>
                  <a:gd name="connsiteY23" fmla="*/ 35095 h 646113"/>
                  <a:gd name="connsiteX24" fmla="*/ 161381 w 865188"/>
                  <a:gd name="connsiteY24" fmla="*/ 172550 h 646113"/>
                  <a:gd name="connsiteX25" fmla="*/ 245044 w 865188"/>
                  <a:gd name="connsiteY25" fmla="*/ 299221 h 646113"/>
                  <a:gd name="connsiteX26" fmla="*/ 296826 w 865188"/>
                  <a:gd name="connsiteY26" fmla="*/ 309677 h 646113"/>
                  <a:gd name="connsiteX27" fmla="*/ 297963 w 865188"/>
                  <a:gd name="connsiteY27" fmla="*/ 309562 h 646113"/>
                  <a:gd name="connsiteX28" fmla="*/ 299750 w 865188"/>
                  <a:gd name="connsiteY28" fmla="*/ 309743 h 646113"/>
                  <a:gd name="connsiteX29" fmla="*/ 351856 w 865188"/>
                  <a:gd name="connsiteY29" fmla="*/ 299221 h 646113"/>
                  <a:gd name="connsiteX30" fmla="*/ 435519 w 865188"/>
                  <a:gd name="connsiteY30" fmla="*/ 172550 h 646113"/>
                  <a:gd name="connsiteX31" fmla="*/ 298450 w 865188"/>
                  <a:gd name="connsiteY31" fmla="*/ 35095 h 646113"/>
                  <a:gd name="connsiteX32" fmla="*/ 298450 w 865188"/>
                  <a:gd name="connsiteY32" fmla="*/ 0 h 646113"/>
                  <a:gd name="connsiteX33" fmla="*/ 471488 w 865188"/>
                  <a:gd name="connsiteY33" fmla="*/ 172550 h 646113"/>
                  <a:gd name="connsiteX34" fmla="*/ 461111 w 865188"/>
                  <a:gd name="connsiteY34" fmla="*/ 223837 h 646113"/>
                  <a:gd name="connsiteX35" fmla="*/ 847666 w 865188"/>
                  <a:gd name="connsiteY35" fmla="*/ 223837 h 646113"/>
                  <a:gd name="connsiteX36" fmla="*/ 865188 w 865188"/>
                  <a:gd name="connsiteY36" fmla="*/ 241429 h 646113"/>
                  <a:gd name="connsiteX37" fmla="*/ 865188 w 865188"/>
                  <a:gd name="connsiteY37" fmla="*/ 480882 h 646113"/>
                  <a:gd name="connsiteX38" fmla="*/ 847666 w 865188"/>
                  <a:gd name="connsiteY38" fmla="*/ 498475 h 646113"/>
                  <a:gd name="connsiteX39" fmla="*/ 661988 w 865188"/>
                  <a:gd name="connsiteY39" fmla="*/ 498475 h 646113"/>
                  <a:gd name="connsiteX40" fmla="*/ 661988 w 865188"/>
                  <a:gd name="connsiteY40" fmla="*/ 534987 h 646113"/>
                  <a:gd name="connsiteX41" fmla="*/ 735094 w 865188"/>
                  <a:gd name="connsiteY41" fmla="*/ 534987 h 646113"/>
                  <a:gd name="connsiteX42" fmla="*/ 750700 w 865188"/>
                  <a:gd name="connsiteY42" fmla="*/ 543651 h 646113"/>
                  <a:gd name="connsiteX43" fmla="*/ 781912 w 865188"/>
                  <a:gd name="connsiteY43" fmla="*/ 599484 h 646113"/>
                  <a:gd name="connsiteX44" fmla="*/ 781912 w 865188"/>
                  <a:gd name="connsiteY44" fmla="*/ 616811 h 646113"/>
                  <a:gd name="connsiteX45" fmla="*/ 766306 w 865188"/>
                  <a:gd name="connsiteY45" fmla="*/ 625475 h 646113"/>
                  <a:gd name="connsiteX46" fmla="*/ 596900 w 865188"/>
                  <a:gd name="connsiteY46" fmla="*/ 625475 h 646113"/>
                  <a:gd name="connsiteX47" fmla="*/ 579034 w 865188"/>
                  <a:gd name="connsiteY47" fmla="*/ 625475 h 646113"/>
                  <a:gd name="connsiteX48" fmla="*/ 385360 w 865188"/>
                  <a:gd name="connsiteY48" fmla="*/ 625475 h 646113"/>
                  <a:gd name="connsiteX49" fmla="*/ 381423 w 865188"/>
                  <a:gd name="connsiteY49" fmla="*/ 635191 h 646113"/>
                  <a:gd name="connsiteX50" fmla="*/ 355600 w 865188"/>
                  <a:gd name="connsiteY50" fmla="*/ 646113 h 646113"/>
                  <a:gd name="connsiteX51" fmla="*/ 329777 w 865188"/>
                  <a:gd name="connsiteY51" fmla="*/ 635191 h 646113"/>
                  <a:gd name="connsiteX52" fmla="*/ 324018 w 865188"/>
                  <a:gd name="connsiteY52" fmla="*/ 620975 h 646113"/>
                  <a:gd name="connsiteX53" fmla="*/ 322550 w 865188"/>
                  <a:gd name="connsiteY53" fmla="*/ 620372 h 646113"/>
                  <a:gd name="connsiteX54" fmla="*/ 317438 w 865188"/>
                  <a:gd name="connsiteY54" fmla="*/ 607978 h 646113"/>
                  <a:gd name="connsiteX55" fmla="*/ 322550 w 865188"/>
                  <a:gd name="connsiteY55" fmla="*/ 595585 h 646113"/>
                  <a:gd name="connsiteX56" fmla="*/ 324823 w 865188"/>
                  <a:gd name="connsiteY56" fmla="*/ 594650 h 646113"/>
                  <a:gd name="connsiteX57" fmla="*/ 329777 w 865188"/>
                  <a:gd name="connsiteY57" fmla="*/ 582422 h 646113"/>
                  <a:gd name="connsiteX58" fmla="*/ 355600 w 865188"/>
                  <a:gd name="connsiteY58" fmla="*/ 571500 h 646113"/>
                  <a:gd name="connsiteX59" fmla="*/ 381423 w 865188"/>
                  <a:gd name="connsiteY59" fmla="*/ 582422 h 646113"/>
                  <a:gd name="connsiteX60" fmla="*/ 384689 w 865188"/>
                  <a:gd name="connsiteY60" fmla="*/ 590482 h 646113"/>
                  <a:gd name="connsiteX61" fmla="*/ 559898 w 865188"/>
                  <a:gd name="connsiteY61" fmla="*/ 590482 h 646113"/>
                  <a:gd name="connsiteX62" fmla="*/ 348837 w 865188"/>
                  <a:gd name="connsiteY62" fmla="*/ 350431 h 646113"/>
                  <a:gd name="connsiteX63" fmla="*/ 300120 w 865188"/>
                  <a:gd name="connsiteY63" fmla="*/ 345735 h 646113"/>
                  <a:gd name="connsiteX64" fmla="*/ 298450 w 865188"/>
                  <a:gd name="connsiteY64" fmla="*/ 346075 h 646113"/>
                  <a:gd name="connsiteX65" fmla="*/ 296468 w 865188"/>
                  <a:gd name="connsiteY65" fmla="*/ 345672 h 646113"/>
                  <a:gd name="connsiteX66" fmla="*/ 247089 w 865188"/>
                  <a:gd name="connsiteY66" fmla="*/ 350431 h 646113"/>
                  <a:gd name="connsiteX67" fmla="*/ 36028 w 865188"/>
                  <a:gd name="connsiteY67" fmla="*/ 590482 h 646113"/>
                  <a:gd name="connsiteX68" fmla="*/ 210786 w 865188"/>
                  <a:gd name="connsiteY68" fmla="*/ 590482 h 646113"/>
                  <a:gd name="connsiteX69" fmla="*/ 214122 w 865188"/>
                  <a:gd name="connsiteY69" fmla="*/ 582422 h 646113"/>
                  <a:gd name="connsiteX70" fmla="*/ 240506 w 865188"/>
                  <a:gd name="connsiteY70" fmla="*/ 571500 h 646113"/>
                  <a:gd name="connsiteX71" fmla="*/ 277813 w 865188"/>
                  <a:gd name="connsiteY71" fmla="*/ 608807 h 646113"/>
                  <a:gd name="connsiteX72" fmla="*/ 240506 w 865188"/>
                  <a:gd name="connsiteY72" fmla="*/ 646113 h 646113"/>
                  <a:gd name="connsiteX73" fmla="*/ 214122 w 865188"/>
                  <a:gd name="connsiteY73" fmla="*/ 635191 h 646113"/>
                  <a:gd name="connsiteX74" fmla="*/ 210100 w 865188"/>
                  <a:gd name="connsiteY74" fmla="*/ 625475 h 646113"/>
                  <a:gd name="connsiteX75" fmla="*/ 0 w 865188"/>
                  <a:gd name="connsiteY75" fmla="*/ 625475 h 646113"/>
                  <a:gd name="connsiteX76" fmla="*/ 0 w 865188"/>
                  <a:gd name="connsiteY76" fmla="*/ 607978 h 646113"/>
                  <a:gd name="connsiteX77" fmla="*/ 181982 w 865188"/>
                  <a:gd name="connsiteY77" fmla="*/ 333088 h 646113"/>
                  <a:gd name="connsiteX78" fmla="*/ 216397 w 865188"/>
                  <a:gd name="connsiteY78" fmla="*/ 322356 h 646113"/>
                  <a:gd name="connsiteX79" fmla="*/ 176206 w 865188"/>
                  <a:gd name="connsiteY79" fmla="*/ 295139 h 646113"/>
                  <a:gd name="connsiteX80" fmla="*/ 125413 w 865188"/>
                  <a:gd name="connsiteY80" fmla="*/ 172550 h 646113"/>
                  <a:gd name="connsiteX81" fmla="*/ 298450 w 865188"/>
                  <a:gd name="connsiteY81"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65188" h="646113">
                    <a:moveTo>
                      <a:pt x="593103" y="570605"/>
                    </a:moveTo>
                    <a:lnTo>
                      <a:pt x="595157" y="590820"/>
                    </a:lnTo>
                    <a:lnTo>
                      <a:pt x="736069" y="590820"/>
                    </a:lnTo>
                    <a:lnTo>
                      <a:pt x="724365" y="570605"/>
                    </a:lnTo>
                    <a:close/>
                    <a:moveTo>
                      <a:pt x="575340" y="498475"/>
                    </a:moveTo>
                    <a:lnTo>
                      <a:pt x="586743" y="534987"/>
                    </a:lnTo>
                    <a:lnTo>
                      <a:pt x="625475" y="534987"/>
                    </a:lnTo>
                    <a:lnTo>
                      <a:pt x="625475" y="498475"/>
                    </a:lnTo>
                    <a:close/>
                    <a:moveTo>
                      <a:pt x="422275" y="292792"/>
                    </a:moveTo>
                    <a:lnTo>
                      <a:pt x="420695" y="295139"/>
                    </a:lnTo>
                    <a:lnTo>
                      <a:pt x="380224" y="322546"/>
                    </a:lnTo>
                    <a:lnTo>
                      <a:pt x="414096" y="333088"/>
                    </a:lnTo>
                    <a:lnTo>
                      <a:pt x="422275" y="337531"/>
                    </a:lnTo>
                    <a:close/>
                    <a:moveTo>
                      <a:pt x="458292" y="259999"/>
                    </a:moveTo>
                    <a:lnTo>
                      <a:pt x="458292" y="357097"/>
                    </a:lnTo>
                    <a:lnTo>
                      <a:pt x="464865" y="360668"/>
                    </a:lnTo>
                    <a:cubicBezTo>
                      <a:pt x="496683" y="382163"/>
                      <a:pt x="524172" y="409604"/>
                      <a:pt x="545704" y="441366"/>
                    </a:cubicBezTo>
                    <a:lnTo>
                      <a:pt x="557123" y="462313"/>
                    </a:lnTo>
                    <a:lnTo>
                      <a:pt x="643382" y="462313"/>
                    </a:lnTo>
                    <a:lnTo>
                      <a:pt x="644225" y="461962"/>
                    </a:lnTo>
                    <a:lnTo>
                      <a:pt x="645014" y="462313"/>
                    </a:lnTo>
                    <a:lnTo>
                      <a:pt x="829171" y="462313"/>
                    </a:lnTo>
                    <a:lnTo>
                      <a:pt x="829171" y="259999"/>
                    </a:lnTo>
                    <a:close/>
                    <a:moveTo>
                      <a:pt x="298450" y="35095"/>
                    </a:moveTo>
                    <a:cubicBezTo>
                      <a:pt x="222625" y="35095"/>
                      <a:pt x="161381" y="96511"/>
                      <a:pt x="161381" y="172550"/>
                    </a:cubicBezTo>
                    <a:cubicBezTo>
                      <a:pt x="161381" y="229579"/>
                      <a:pt x="195831" y="278383"/>
                      <a:pt x="245044" y="299221"/>
                    </a:cubicBezTo>
                    <a:lnTo>
                      <a:pt x="296826" y="309677"/>
                    </a:lnTo>
                    <a:lnTo>
                      <a:pt x="297963" y="309562"/>
                    </a:lnTo>
                    <a:lnTo>
                      <a:pt x="299750" y="309743"/>
                    </a:lnTo>
                    <a:lnTo>
                      <a:pt x="351856" y="299221"/>
                    </a:lnTo>
                    <a:cubicBezTo>
                      <a:pt x="401070" y="278383"/>
                      <a:pt x="435519" y="229579"/>
                      <a:pt x="435519" y="172550"/>
                    </a:cubicBezTo>
                    <a:cubicBezTo>
                      <a:pt x="435519" y="96511"/>
                      <a:pt x="374276" y="35095"/>
                      <a:pt x="298450" y="35095"/>
                    </a:cubicBezTo>
                    <a:close/>
                    <a:moveTo>
                      <a:pt x="298450" y="0"/>
                    </a:moveTo>
                    <a:cubicBezTo>
                      <a:pt x="393718" y="0"/>
                      <a:pt x="471488" y="77014"/>
                      <a:pt x="471488" y="172550"/>
                    </a:cubicBezTo>
                    <a:lnTo>
                      <a:pt x="461111" y="223837"/>
                    </a:lnTo>
                    <a:lnTo>
                      <a:pt x="847666" y="223837"/>
                    </a:lnTo>
                    <a:cubicBezTo>
                      <a:pt x="857401" y="223837"/>
                      <a:pt x="865188" y="231656"/>
                      <a:pt x="865188" y="241429"/>
                    </a:cubicBezTo>
                    <a:lnTo>
                      <a:pt x="865188" y="480882"/>
                    </a:lnTo>
                    <a:cubicBezTo>
                      <a:pt x="865188" y="490656"/>
                      <a:pt x="857401" y="498475"/>
                      <a:pt x="847666" y="498475"/>
                    </a:cubicBezTo>
                    <a:lnTo>
                      <a:pt x="661988" y="498475"/>
                    </a:lnTo>
                    <a:lnTo>
                      <a:pt x="661988" y="534987"/>
                    </a:lnTo>
                    <a:lnTo>
                      <a:pt x="735094" y="534987"/>
                    </a:lnTo>
                    <a:cubicBezTo>
                      <a:pt x="741921" y="534987"/>
                      <a:pt x="747774" y="538838"/>
                      <a:pt x="750700" y="543651"/>
                    </a:cubicBezTo>
                    <a:lnTo>
                      <a:pt x="781912" y="599484"/>
                    </a:lnTo>
                    <a:cubicBezTo>
                      <a:pt x="785813" y="605260"/>
                      <a:pt x="785813" y="611998"/>
                      <a:pt x="781912" y="616811"/>
                    </a:cubicBezTo>
                    <a:cubicBezTo>
                      <a:pt x="778986" y="622587"/>
                      <a:pt x="773133" y="625475"/>
                      <a:pt x="766306" y="625475"/>
                    </a:cubicBezTo>
                    <a:lnTo>
                      <a:pt x="596900" y="625475"/>
                    </a:lnTo>
                    <a:lnTo>
                      <a:pt x="579034" y="625475"/>
                    </a:lnTo>
                    <a:lnTo>
                      <a:pt x="385360" y="625475"/>
                    </a:lnTo>
                    <a:lnTo>
                      <a:pt x="381423" y="635191"/>
                    </a:lnTo>
                    <a:cubicBezTo>
                      <a:pt x="374818" y="641941"/>
                      <a:pt x="365689" y="646113"/>
                      <a:pt x="355600" y="646113"/>
                    </a:cubicBezTo>
                    <a:cubicBezTo>
                      <a:pt x="345511" y="646113"/>
                      <a:pt x="336383" y="641941"/>
                      <a:pt x="329777" y="635191"/>
                    </a:cubicBezTo>
                    <a:lnTo>
                      <a:pt x="324018" y="620975"/>
                    </a:lnTo>
                    <a:lnTo>
                      <a:pt x="322550" y="620372"/>
                    </a:lnTo>
                    <a:cubicBezTo>
                      <a:pt x="319385" y="617213"/>
                      <a:pt x="317438" y="612839"/>
                      <a:pt x="317438" y="607978"/>
                    </a:cubicBezTo>
                    <a:cubicBezTo>
                      <a:pt x="317438" y="603118"/>
                      <a:pt x="319385" y="598744"/>
                      <a:pt x="322550" y="595585"/>
                    </a:cubicBezTo>
                    <a:lnTo>
                      <a:pt x="324823" y="594650"/>
                    </a:lnTo>
                    <a:lnTo>
                      <a:pt x="329777" y="582422"/>
                    </a:lnTo>
                    <a:cubicBezTo>
                      <a:pt x="336383" y="575672"/>
                      <a:pt x="345511" y="571500"/>
                      <a:pt x="355600" y="571500"/>
                    </a:cubicBezTo>
                    <a:cubicBezTo>
                      <a:pt x="365689" y="571500"/>
                      <a:pt x="374818" y="575672"/>
                      <a:pt x="381423" y="582422"/>
                    </a:cubicBezTo>
                    <a:lnTo>
                      <a:pt x="384689" y="590482"/>
                    </a:lnTo>
                    <a:lnTo>
                      <a:pt x="559898" y="590482"/>
                    </a:lnTo>
                    <a:cubicBezTo>
                      <a:pt x="552230" y="470556"/>
                      <a:pt x="464046" y="372957"/>
                      <a:pt x="348837" y="350431"/>
                    </a:cubicBezTo>
                    <a:lnTo>
                      <a:pt x="300120" y="345735"/>
                    </a:lnTo>
                    <a:lnTo>
                      <a:pt x="298450" y="346075"/>
                    </a:lnTo>
                    <a:lnTo>
                      <a:pt x="296468" y="345672"/>
                    </a:lnTo>
                    <a:lnTo>
                      <a:pt x="247089" y="350431"/>
                    </a:lnTo>
                    <a:cubicBezTo>
                      <a:pt x="131880" y="372957"/>
                      <a:pt x="43696" y="470556"/>
                      <a:pt x="36028" y="590482"/>
                    </a:cubicBezTo>
                    <a:lnTo>
                      <a:pt x="210786" y="590482"/>
                    </a:lnTo>
                    <a:lnTo>
                      <a:pt x="214122" y="582422"/>
                    </a:lnTo>
                    <a:cubicBezTo>
                      <a:pt x="220871" y="575672"/>
                      <a:pt x="230198" y="571500"/>
                      <a:pt x="240506" y="571500"/>
                    </a:cubicBezTo>
                    <a:cubicBezTo>
                      <a:pt x="261123" y="571500"/>
                      <a:pt x="277813" y="588190"/>
                      <a:pt x="277813" y="608807"/>
                    </a:cubicBezTo>
                    <a:cubicBezTo>
                      <a:pt x="277813" y="629423"/>
                      <a:pt x="261123" y="646113"/>
                      <a:pt x="240506" y="646113"/>
                    </a:cubicBezTo>
                    <a:cubicBezTo>
                      <a:pt x="230198" y="646113"/>
                      <a:pt x="220871" y="641941"/>
                      <a:pt x="214122" y="635191"/>
                    </a:cubicBezTo>
                    <a:lnTo>
                      <a:pt x="210100" y="625475"/>
                    </a:lnTo>
                    <a:lnTo>
                      <a:pt x="0" y="625475"/>
                    </a:lnTo>
                    <a:lnTo>
                      <a:pt x="0" y="607978"/>
                    </a:lnTo>
                    <a:cubicBezTo>
                      <a:pt x="0" y="484772"/>
                      <a:pt x="75038" y="378516"/>
                      <a:pt x="181982" y="333088"/>
                    </a:cubicBezTo>
                    <a:lnTo>
                      <a:pt x="216397" y="322356"/>
                    </a:lnTo>
                    <a:lnTo>
                      <a:pt x="176206" y="295139"/>
                    </a:lnTo>
                    <a:cubicBezTo>
                      <a:pt x="144855" y="263699"/>
                      <a:pt x="125413" y="220318"/>
                      <a:pt x="125413" y="172550"/>
                    </a:cubicBezTo>
                    <a:cubicBezTo>
                      <a:pt x="125413" y="77014"/>
                      <a:pt x="203183" y="0"/>
                      <a:pt x="298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8" name="dc15379c-57c3-49ab-acfa-fb0125135395">
                <a:extLst>
                  <a:ext uri="{FF2B5EF4-FFF2-40B4-BE49-F238E27FC236}">
                    <a16:creationId xmlns:a16="http://schemas.microsoft.com/office/drawing/2014/main" id="{54405246-CCE2-4201-BBB1-D3F3EB6E740D}"/>
                  </a:ext>
                </a:extLst>
              </p:cNvPr>
              <p:cNvSpPr/>
              <p:nvPr/>
            </p:nvSpPr>
            <p:spPr>
              <a:xfrm>
                <a:off x="2006557" y="2866342"/>
                <a:ext cx="609685" cy="455306"/>
              </a:xfrm>
              <a:custGeom>
                <a:avLst/>
                <a:gdLst>
                  <a:gd name="connsiteX0" fmla="*/ 593103 w 865188"/>
                  <a:gd name="connsiteY0" fmla="*/ 570605 h 646113"/>
                  <a:gd name="connsiteX1" fmla="*/ 595157 w 865188"/>
                  <a:gd name="connsiteY1" fmla="*/ 590820 h 646113"/>
                  <a:gd name="connsiteX2" fmla="*/ 736069 w 865188"/>
                  <a:gd name="connsiteY2" fmla="*/ 590820 h 646113"/>
                  <a:gd name="connsiteX3" fmla="*/ 724365 w 865188"/>
                  <a:gd name="connsiteY3" fmla="*/ 570605 h 646113"/>
                  <a:gd name="connsiteX4" fmla="*/ 575340 w 865188"/>
                  <a:gd name="connsiteY4" fmla="*/ 498475 h 646113"/>
                  <a:gd name="connsiteX5" fmla="*/ 586743 w 865188"/>
                  <a:gd name="connsiteY5" fmla="*/ 534987 h 646113"/>
                  <a:gd name="connsiteX6" fmla="*/ 625475 w 865188"/>
                  <a:gd name="connsiteY6" fmla="*/ 534987 h 646113"/>
                  <a:gd name="connsiteX7" fmla="*/ 625475 w 865188"/>
                  <a:gd name="connsiteY7" fmla="*/ 498475 h 646113"/>
                  <a:gd name="connsiteX8" fmla="*/ 422275 w 865188"/>
                  <a:gd name="connsiteY8" fmla="*/ 292792 h 646113"/>
                  <a:gd name="connsiteX9" fmla="*/ 420695 w 865188"/>
                  <a:gd name="connsiteY9" fmla="*/ 295139 h 646113"/>
                  <a:gd name="connsiteX10" fmla="*/ 380224 w 865188"/>
                  <a:gd name="connsiteY10" fmla="*/ 322546 h 646113"/>
                  <a:gd name="connsiteX11" fmla="*/ 414096 w 865188"/>
                  <a:gd name="connsiteY11" fmla="*/ 333088 h 646113"/>
                  <a:gd name="connsiteX12" fmla="*/ 422275 w 865188"/>
                  <a:gd name="connsiteY12" fmla="*/ 337531 h 646113"/>
                  <a:gd name="connsiteX13" fmla="*/ 458292 w 865188"/>
                  <a:gd name="connsiteY13" fmla="*/ 259999 h 646113"/>
                  <a:gd name="connsiteX14" fmla="*/ 458292 w 865188"/>
                  <a:gd name="connsiteY14" fmla="*/ 357097 h 646113"/>
                  <a:gd name="connsiteX15" fmla="*/ 464865 w 865188"/>
                  <a:gd name="connsiteY15" fmla="*/ 360668 h 646113"/>
                  <a:gd name="connsiteX16" fmla="*/ 545704 w 865188"/>
                  <a:gd name="connsiteY16" fmla="*/ 441366 h 646113"/>
                  <a:gd name="connsiteX17" fmla="*/ 557123 w 865188"/>
                  <a:gd name="connsiteY17" fmla="*/ 462313 h 646113"/>
                  <a:gd name="connsiteX18" fmla="*/ 643382 w 865188"/>
                  <a:gd name="connsiteY18" fmla="*/ 462313 h 646113"/>
                  <a:gd name="connsiteX19" fmla="*/ 644225 w 865188"/>
                  <a:gd name="connsiteY19" fmla="*/ 461962 h 646113"/>
                  <a:gd name="connsiteX20" fmla="*/ 645014 w 865188"/>
                  <a:gd name="connsiteY20" fmla="*/ 462313 h 646113"/>
                  <a:gd name="connsiteX21" fmla="*/ 829171 w 865188"/>
                  <a:gd name="connsiteY21" fmla="*/ 462313 h 646113"/>
                  <a:gd name="connsiteX22" fmla="*/ 829171 w 865188"/>
                  <a:gd name="connsiteY22" fmla="*/ 259999 h 646113"/>
                  <a:gd name="connsiteX23" fmla="*/ 298450 w 865188"/>
                  <a:gd name="connsiteY23" fmla="*/ 35095 h 646113"/>
                  <a:gd name="connsiteX24" fmla="*/ 161381 w 865188"/>
                  <a:gd name="connsiteY24" fmla="*/ 172550 h 646113"/>
                  <a:gd name="connsiteX25" fmla="*/ 245044 w 865188"/>
                  <a:gd name="connsiteY25" fmla="*/ 299221 h 646113"/>
                  <a:gd name="connsiteX26" fmla="*/ 296826 w 865188"/>
                  <a:gd name="connsiteY26" fmla="*/ 309677 h 646113"/>
                  <a:gd name="connsiteX27" fmla="*/ 297963 w 865188"/>
                  <a:gd name="connsiteY27" fmla="*/ 309562 h 646113"/>
                  <a:gd name="connsiteX28" fmla="*/ 299750 w 865188"/>
                  <a:gd name="connsiteY28" fmla="*/ 309743 h 646113"/>
                  <a:gd name="connsiteX29" fmla="*/ 351856 w 865188"/>
                  <a:gd name="connsiteY29" fmla="*/ 299221 h 646113"/>
                  <a:gd name="connsiteX30" fmla="*/ 435519 w 865188"/>
                  <a:gd name="connsiteY30" fmla="*/ 172550 h 646113"/>
                  <a:gd name="connsiteX31" fmla="*/ 298450 w 865188"/>
                  <a:gd name="connsiteY31" fmla="*/ 35095 h 646113"/>
                  <a:gd name="connsiteX32" fmla="*/ 298450 w 865188"/>
                  <a:gd name="connsiteY32" fmla="*/ 0 h 646113"/>
                  <a:gd name="connsiteX33" fmla="*/ 471488 w 865188"/>
                  <a:gd name="connsiteY33" fmla="*/ 172550 h 646113"/>
                  <a:gd name="connsiteX34" fmla="*/ 461111 w 865188"/>
                  <a:gd name="connsiteY34" fmla="*/ 223837 h 646113"/>
                  <a:gd name="connsiteX35" fmla="*/ 847666 w 865188"/>
                  <a:gd name="connsiteY35" fmla="*/ 223837 h 646113"/>
                  <a:gd name="connsiteX36" fmla="*/ 865188 w 865188"/>
                  <a:gd name="connsiteY36" fmla="*/ 241429 h 646113"/>
                  <a:gd name="connsiteX37" fmla="*/ 865188 w 865188"/>
                  <a:gd name="connsiteY37" fmla="*/ 480882 h 646113"/>
                  <a:gd name="connsiteX38" fmla="*/ 847666 w 865188"/>
                  <a:gd name="connsiteY38" fmla="*/ 498475 h 646113"/>
                  <a:gd name="connsiteX39" fmla="*/ 661988 w 865188"/>
                  <a:gd name="connsiteY39" fmla="*/ 498475 h 646113"/>
                  <a:gd name="connsiteX40" fmla="*/ 661988 w 865188"/>
                  <a:gd name="connsiteY40" fmla="*/ 534987 h 646113"/>
                  <a:gd name="connsiteX41" fmla="*/ 735094 w 865188"/>
                  <a:gd name="connsiteY41" fmla="*/ 534987 h 646113"/>
                  <a:gd name="connsiteX42" fmla="*/ 750700 w 865188"/>
                  <a:gd name="connsiteY42" fmla="*/ 543651 h 646113"/>
                  <a:gd name="connsiteX43" fmla="*/ 781912 w 865188"/>
                  <a:gd name="connsiteY43" fmla="*/ 599484 h 646113"/>
                  <a:gd name="connsiteX44" fmla="*/ 781912 w 865188"/>
                  <a:gd name="connsiteY44" fmla="*/ 616811 h 646113"/>
                  <a:gd name="connsiteX45" fmla="*/ 766306 w 865188"/>
                  <a:gd name="connsiteY45" fmla="*/ 625475 h 646113"/>
                  <a:gd name="connsiteX46" fmla="*/ 596900 w 865188"/>
                  <a:gd name="connsiteY46" fmla="*/ 625475 h 646113"/>
                  <a:gd name="connsiteX47" fmla="*/ 579034 w 865188"/>
                  <a:gd name="connsiteY47" fmla="*/ 625475 h 646113"/>
                  <a:gd name="connsiteX48" fmla="*/ 385360 w 865188"/>
                  <a:gd name="connsiteY48" fmla="*/ 625475 h 646113"/>
                  <a:gd name="connsiteX49" fmla="*/ 381423 w 865188"/>
                  <a:gd name="connsiteY49" fmla="*/ 635191 h 646113"/>
                  <a:gd name="connsiteX50" fmla="*/ 355600 w 865188"/>
                  <a:gd name="connsiteY50" fmla="*/ 646113 h 646113"/>
                  <a:gd name="connsiteX51" fmla="*/ 329777 w 865188"/>
                  <a:gd name="connsiteY51" fmla="*/ 635191 h 646113"/>
                  <a:gd name="connsiteX52" fmla="*/ 324018 w 865188"/>
                  <a:gd name="connsiteY52" fmla="*/ 620975 h 646113"/>
                  <a:gd name="connsiteX53" fmla="*/ 322550 w 865188"/>
                  <a:gd name="connsiteY53" fmla="*/ 620372 h 646113"/>
                  <a:gd name="connsiteX54" fmla="*/ 317438 w 865188"/>
                  <a:gd name="connsiteY54" fmla="*/ 607978 h 646113"/>
                  <a:gd name="connsiteX55" fmla="*/ 322550 w 865188"/>
                  <a:gd name="connsiteY55" fmla="*/ 595585 h 646113"/>
                  <a:gd name="connsiteX56" fmla="*/ 324823 w 865188"/>
                  <a:gd name="connsiteY56" fmla="*/ 594650 h 646113"/>
                  <a:gd name="connsiteX57" fmla="*/ 329777 w 865188"/>
                  <a:gd name="connsiteY57" fmla="*/ 582422 h 646113"/>
                  <a:gd name="connsiteX58" fmla="*/ 355600 w 865188"/>
                  <a:gd name="connsiteY58" fmla="*/ 571500 h 646113"/>
                  <a:gd name="connsiteX59" fmla="*/ 381423 w 865188"/>
                  <a:gd name="connsiteY59" fmla="*/ 582422 h 646113"/>
                  <a:gd name="connsiteX60" fmla="*/ 384689 w 865188"/>
                  <a:gd name="connsiteY60" fmla="*/ 590482 h 646113"/>
                  <a:gd name="connsiteX61" fmla="*/ 559898 w 865188"/>
                  <a:gd name="connsiteY61" fmla="*/ 590482 h 646113"/>
                  <a:gd name="connsiteX62" fmla="*/ 348837 w 865188"/>
                  <a:gd name="connsiteY62" fmla="*/ 350431 h 646113"/>
                  <a:gd name="connsiteX63" fmla="*/ 300120 w 865188"/>
                  <a:gd name="connsiteY63" fmla="*/ 345735 h 646113"/>
                  <a:gd name="connsiteX64" fmla="*/ 298450 w 865188"/>
                  <a:gd name="connsiteY64" fmla="*/ 346075 h 646113"/>
                  <a:gd name="connsiteX65" fmla="*/ 296468 w 865188"/>
                  <a:gd name="connsiteY65" fmla="*/ 345672 h 646113"/>
                  <a:gd name="connsiteX66" fmla="*/ 247089 w 865188"/>
                  <a:gd name="connsiteY66" fmla="*/ 350431 h 646113"/>
                  <a:gd name="connsiteX67" fmla="*/ 36028 w 865188"/>
                  <a:gd name="connsiteY67" fmla="*/ 590482 h 646113"/>
                  <a:gd name="connsiteX68" fmla="*/ 210786 w 865188"/>
                  <a:gd name="connsiteY68" fmla="*/ 590482 h 646113"/>
                  <a:gd name="connsiteX69" fmla="*/ 214122 w 865188"/>
                  <a:gd name="connsiteY69" fmla="*/ 582422 h 646113"/>
                  <a:gd name="connsiteX70" fmla="*/ 240506 w 865188"/>
                  <a:gd name="connsiteY70" fmla="*/ 571500 h 646113"/>
                  <a:gd name="connsiteX71" fmla="*/ 277813 w 865188"/>
                  <a:gd name="connsiteY71" fmla="*/ 608807 h 646113"/>
                  <a:gd name="connsiteX72" fmla="*/ 240506 w 865188"/>
                  <a:gd name="connsiteY72" fmla="*/ 646113 h 646113"/>
                  <a:gd name="connsiteX73" fmla="*/ 214122 w 865188"/>
                  <a:gd name="connsiteY73" fmla="*/ 635191 h 646113"/>
                  <a:gd name="connsiteX74" fmla="*/ 210100 w 865188"/>
                  <a:gd name="connsiteY74" fmla="*/ 625475 h 646113"/>
                  <a:gd name="connsiteX75" fmla="*/ 0 w 865188"/>
                  <a:gd name="connsiteY75" fmla="*/ 625475 h 646113"/>
                  <a:gd name="connsiteX76" fmla="*/ 0 w 865188"/>
                  <a:gd name="connsiteY76" fmla="*/ 607978 h 646113"/>
                  <a:gd name="connsiteX77" fmla="*/ 181982 w 865188"/>
                  <a:gd name="connsiteY77" fmla="*/ 333088 h 646113"/>
                  <a:gd name="connsiteX78" fmla="*/ 216397 w 865188"/>
                  <a:gd name="connsiteY78" fmla="*/ 322356 h 646113"/>
                  <a:gd name="connsiteX79" fmla="*/ 176206 w 865188"/>
                  <a:gd name="connsiteY79" fmla="*/ 295139 h 646113"/>
                  <a:gd name="connsiteX80" fmla="*/ 125413 w 865188"/>
                  <a:gd name="connsiteY80" fmla="*/ 172550 h 646113"/>
                  <a:gd name="connsiteX81" fmla="*/ 298450 w 865188"/>
                  <a:gd name="connsiteY81"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65188" h="646113">
                    <a:moveTo>
                      <a:pt x="593103" y="570605"/>
                    </a:moveTo>
                    <a:lnTo>
                      <a:pt x="595157" y="590820"/>
                    </a:lnTo>
                    <a:lnTo>
                      <a:pt x="736069" y="590820"/>
                    </a:lnTo>
                    <a:lnTo>
                      <a:pt x="724365" y="570605"/>
                    </a:lnTo>
                    <a:close/>
                    <a:moveTo>
                      <a:pt x="575340" y="498475"/>
                    </a:moveTo>
                    <a:lnTo>
                      <a:pt x="586743" y="534987"/>
                    </a:lnTo>
                    <a:lnTo>
                      <a:pt x="625475" y="534987"/>
                    </a:lnTo>
                    <a:lnTo>
                      <a:pt x="625475" y="498475"/>
                    </a:lnTo>
                    <a:close/>
                    <a:moveTo>
                      <a:pt x="422275" y="292792"/>
                    </a:moveTo>
                    <a:lnTo>
                      <a:pt x="420695" y="295139"/>
                    </a:lnTo>
                    <a:lnTo>
                      <a:pt x="380224" y="322546"/>
                    </a:lnTo>
                    <a:lnTo>
                      <a:pt x="414096" y="333088"/>
                    </a:lnTo>
                    <a:lnTo>
                      <a:pt x="422275" y="337531"/>
                    </a:lnTo>
                    <a:close/>
                    <a:moveTo>
                      <a:pt x="458292" y="259999"/>
                    </a:moveTo>
                    <a:lnTo>
                      <a:pt x="458292" y="357097"/>
                    </a:lnTo>
                    <a:lnTo>
                      <a:pt x="464865" y="360668"/>
                    </a:lnTo>
                    <a:cubicBezTo>
                      <a:pt x="496683" y="382163"/>
                      <a:pt x="524172" y="409604"/>
                      <a:pt x="545704" y="441366"/>
                    </a:cubicBezTo>
                    <a:lnTo>
                      <a:pt x="557123" y="462313"/>
                    </a:lnTo>
                    <a:lnTo>
                      <a:pt x="643382" y="462313"/>
                    </a:lnTo>
                    <a:lnTo>
                      <a:pt x="644225" y="461962"/>
                    </a:lnTo>
                    <a:lnTo>
                      <a:pt x="645014" y="462313"/>
                    </a:lnTo>
                    <a:lnTo>
                      <a:pt x="829171" y="462313"/>
                    </a:lnTo>
                    <a:lnTo>
                      <a:pt x="829171" y="259999"/>
                    </a:lnTo>
                    <a:close/>
                    <a:moveTo>
                      <a:pt x="298450" y="35095"/>
                    </a:moveTo>
                    <a:cubicBezTo>
                      <a:pt x="222625" y="35095"/>
                      <a:pt x="161381" y="96511"/>
                      <a:pt x="161381" y="172550"/>
                    </a:cubicBezTo>
                    <a:cubicBezTo>
                      <a:pt x="161381" y="229579"/>
                      <a:pt x="195831" y="278383"/>
                      <a:pt x="245044" y="299221"/>
                    </a:cubicBezTo>
                    <a:lnTo>
                      <a:pt x="296826" y="309677"/>
                    </a:lnTo>
                    <a:lnTo>
                      <a:pt x="297963" y="309562"/>
                    </a:lnTo>
                    <a:lnTo>
                      <a:pt x="299750" y="309743"/>
                    </a:lnTo>
                    <a:lnTo>
                      <a:pt x="351856" y="299221"/>
                    </a:lnTo>
                    <a:cubicBezTo>
                      <a:pt x="401070" y="278383"/>
                      <a:pt x="435519" y="229579"/>
                      <a:pt x="435519" y="172550"/>
                    </a:cubicBezTo>
                    <a:cubicBezTo>
                      <a:pt x="435519" y="96511"/>
                      <a:pt x="374276" y="35095"/>
                      <a:pt x="298450" y="35095"/>
                    </a:cubicBezTo>
                    <a:close/>
                    <a:moveTo>
                      <a:pt x="298450" y="0"/>
                    </a:moveTo>
                    <a:cubicBezTo>
                      <a:pt x="393718" y="0"/>
                      <a:pt x="471488" y="77014"/>
                      <a:pt x="471488" y="172550"/>
                    </a:cubicBezTo>
                    <a:lnTo>
                      <a:pt x="461111" y="223837"/>
                    </a:lnTo>
                    <a:lnTo>
                      <a:pt x="847666" y="223837"/>
                    </a:lnTo>
                    <a:cubicBezTo>
                      <a:pt x="857401" y="223837"/>
                      <a:pt x="865188" y="231656"/>
                      <a:pt x="865188" y="241429"/>
                    </a:cubicBezTo>
                    <a:lnTo>
                      <a:pt x="865188" y="480882"/>
                    </a:lnTo>
                    <a:cubicBezTo>
                      <a:pt x="865188" y="490656"/>
                      <a:pt x="857401" y="498475"/>
                      <a:pt x="847666" y="498475"/>
                    </a:cubicBezTo>
                    <a:lnTo>
                      <a:pt x="661988" y="498475"/>
                    </a:lnTo>
                    <a:lnTo>
                      <a:pt x="661988" y="534987"/>
                    </a:lnTo>
                    <a:lnTo>
                      <a:pt x="735094" y="534987"/>
                    </a:lnTo>
                    <a:cubicBezTo>
                      <a:pt x="741921" y="534987"/>
                      <a:pt x="747774" y="538838"/>
                      <a:pt x="750700" y="543651"/>
                    </a:cubicBezTo>
                    <a:lnTo>
                      <a:pt x="781912" y="599484"/>
                    </a:lnTo>
                    <a:cubicBezTo>
                      <a:pt x="785813" y="605260"/>
                      <a:pt x="785813" y="611998"/>
                      <a:pt x="781912" y="616811"/>
                    </a:cubicBezTo>
                    <a:cubicBezTo>
                      <a:pt x="778986" y="622587"/>
                      <a:pt x="773133" y="625475"/>
                      <a:pt x="766306" y="625475"/>
                    </a:cubicBezTo>
                    <a:lnTo>
                      <a:pt x="596900" y="625475"/>
                    </a:lnTo>
                    <a:lnTo>
                      <a:pt x="579034" y="625475"/>
                    </a:lnTo>
                    <a:lnTo>
                      <a:pt x="385360" y="625475"/>
                    </a:lnTo>
                    <a:lnTo>
                      <a:pt x="381423" y="635191"/>
                    </a:lnTo>
                    <a:cubicBezTo>
                      <a:pt x="374818" y="641941"/>
                      <a:pt x="365689" y="646113"/>
                      <a:pt x="355600" y="646113"/>
                    </a:cubicBezTo>
                    <a:cubicBezTo>
                      <a:pt x="345511" y="646113"/>
                      <a:pt x="336383" y="641941"/>
                      <a:pt x="329777" y="635191"/>
                    </a:cubicBezTo>
                    <a:lnTo>
                      <a:pt x="324018" y="620975"/>
                    </a:lnTo>
                    <a:lnTo>
                      <a:pt x="322550" y="620372"/>
                    </a:lnTo>
                    <a:cubicBezTo>
                      <a:pt x="319385" y="617213"/>
                      <a:pt x="317438" y="612839"/>
                      <a:pt x="317438" y="607978"/>
                    </a:cubicBezTo>
                    <a:cubicBezTo>
                      <a:pt x="317438" y="603118"/>
                      <a:pt x="319385" y="598744"/>
                      <a:pt x="322550" y="595585"/>
                    </a:cubicBezTo>
                    <a:lnTo>
                      <a:pt x="324823" y="594650"/>
                    </a:lnTo>
                    <a:lnTo>
                      <a:pt x="329777" y="582422"/>
                    </a:lnTo>
                    <a:cubicBezTo>
                      <a:pt x="336383" y="575672"/>
                      <a:pt x="345511" y="571500"/>
                      <a:pt x="355600" y="571500"/>
                    </a:cubicBezTo>
                    <a:cubicBezTo>
                      <a:pt x="365689" y="571500"/>
                      <a:pt x="374818" y="575672"/>
                      <a:pt x="381423" y="582422"/>
                    </a:cubicBezTo>
                    <a:lnTo>
                      <a:pt x="384689" y="590482"/>
                    </a:lnTo>
                    <a:lnTo>
                      <a:pt x="559898" y="590482"/>
                    </a:lnTo>
                    <a:cubicBezTo>
                      <a:pt x="552230" y="470556"/>
                      <a:pt x="464046" y="372957"/>
                      <a:pt x="348837" y="350431"/>
                    </a:cubicBezTo>
                    <a:lnTo>
                      <a:pt x="300120" y="345735"/>
                    </a:lnTo>
                    <a:lnTo>
                      <a:pt x="298450" y="346075"/>
                    </a:lnTo>
                    <a:lnTo>
                      <a:pt x="296468" y="345672"/>
                    </a:lnTo>
                    <a:lnTo>
                      <a:pt x="247089" y="350431"/>
                    </a:lnTo>
                    <a:cubicBezTo>
                      <a:pt x="131880" y="372957"/>
                      <a:pt x="43696" y="470556"/>
                      <a:pt x="36028" y="590482"/>
                    </a:cubicBezTo>
                    <a:lnTo>
                      <a:pt x="210786" y="590482"/>
                    </a:lnTo>
                    <a:lnTo>
                      <a:pt x="214122" y="582422"/>
                    </a:lnTo>
                    <a:cubicBezTo>
                      <a:pt x="220871" y="575672"/>
                      <a:pt x="230198" y="571500"/>
                      <a:pt x="240506" y="571500"/>
                    </a:cubicBezTo>
                    <a:cubicBezTo>
                      <a:pt x="261123" y="571500"/>
                      <a:pt x="277813" y="588190"/>
                      <a:pt x="277813" y="608807"/>
                    </a:cubicBezTo>
                    <a:cubicBezTo>
                      <a:pt x="277813" y="629423"/>
                      <a:pt x="261123" y="646113"/>
                      <a:pt x="240506" y="646113"/>
                    </a:cubicBezTo>
                    <a:cubicBezTo>
                      <a:pt x="230198" y="646113"/>
                      <a:pt x="220871" y="641941"/>
                      <a:pt x="214122" y="635191"/>
                    </a:cubicBezTo>
                    <a:lnTo>
                      <a:pt x="210100" y="625475"/>
                    </a:lnTo>
                    <a:lnTo>
                      <a:pt x="0" y="625475"/>
                    </a:lnTo>
                    <a:lnTo>
                      <a:pt x="0" y="607978"/>
                    </a:lnTo>
                    <a:cubicBezTo>
                      <a:pt x="0" y="484772"/>
                      <a:pt x="75038" y="378516"/>
                      <a:pt x="181982" y="333088"/>
                    </a:cubicBezTo>
                    <a:lnTo>
                      <a:pt x="216397" y="322356"/>
                    </a:lnTo>
                    <a:lnTo>
                      <a:pt x="176206" y="295139"/>
                    </a:lnTo>
                    <a:cubicBezTo>
                      <a:pt x="144855" y="263699"/>
                      <a:pt x="125413" y="220318"/>
                      <a:pt x="125413" y="172550"/>
                    </a:cubicBezTo>
                    <a:cubicBezTo>
                      <a:pt x="125413" y="77014"/>
                      <a:pt x="203183" y="0"/>
                      <a:pt x="298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9" name="dc15379c-57c3-49ab-acfa-fb0125135395">
                <a:extLst>
                  <a:ext uri="{FF2B5EF4-FFF2-40B4-BE49-F238E27FC236}">
                    <a16:creationId xmlns:a16="http://schemas.microsoft.com/office/drawing/2014/main" id="{54405246-CCE2-4201-BBB1-D3F3EB6E740D}"/>
                  </a:ext>
                </a:extLst>
              </p:cNvPr>
              <p:cNvSpPr/>
              <p:nvPr/>
            </p:nvSpPr>
            <p:spPr>
              <a:xfrm>
                <a:off x="2768642" y="3573488"/>
                <a:ext cx="609685" cy="455306"/>
              </a:xfrm>
              <a:custGeom>
                <a:avLst/>
                <a:gdLst>
                  <a:gd name="connsiteX0" fmla="*/ 593103 w 865188"/>
                  <a:gd name="connsiteY0" fmla="*/ 570605 h 646113"/>
                  <a:gd name="connsiteX1" fmla="*/ 595157 w 865188"/>
                  <a:gd name="connsiteY1" fmla="*/ 590820 h 646113"/>
                  <a:gd name="connsiteX2" fmla="*/ 736069 w 865188"/>
                  <a:gd name="connsiteY2" fmla="*/ 590820 h 646113"/>
                  <a:gd name="connsiteX3" fmla="*/ 724365 w 865188"/>
                  <a:gd name="connsiteY3" fmla="*/ 570605 h 646113"/>
                  <a:gd name="connsiteX4" fmla="*/ 575340 w 865188"/>
                  <a:gd name="connsiteY4" fmla="*/ 498475 h 646113"/>
                  <a:gd name="connsiteX5" fmla="*/ 586743 w 865188"/>
                  <a:gd name="connsiteY5" fmla="*/ 534987 h 646113"/>
                  <a:gd name="connsiteX6" fmla="*/ 625475 w 865188"/>
                  <a:gd name="connsiteY6" fmla="*/ 534987 h 646113"/>
                  <a:gd name="connsiteX7" fmla="*/ 625475 w 865188"/>
                  <a:gd name="connsiteY7" fmla="*/ 498475 h 646113"/>
                  <a:gd name="connsiteX8" fmla="*/ 422275 w 865188"/>
                  <a:gd name="connsiteY8" fmla="*/ 292792 h 646113"/>
                  <a:gd name="connsiteX9" fmla="*/ 420695 w 865188"/>
                  <a:gd name="connsiteY9" fmla="*/ 295139 h 646113"/>
                  <a:gd name="connsiteX10" fmla="*/ 380224 w 865188"/>
                  <a:gd name="connsiteY10" fmla="*/ 322546 h 646113"/>
                  <a:gd name="connsiteX11" fmla="*/ 414096 w 865188"/>
                  <a:gd name="connsiteY11" fmla="*/ 333088 h 646113"/>
                  <a:gd name="connsiteX12" fmla="*/ 422275 w 865188"/>
                  <a:gd name="connsiteY12" fmla="*/ 337531 h 646113"/>
                  <a:gd name="connsiteX13" fmla="*/ 458292 w 865188"/>
                  <a:gd name="connsiteY13" fmla="*/ 259999 h 646113"/>
                  <a:gd name="connsiteX14" fmla="*/ 458292 w 865188"/>
                  <a:gd name="connsiteY14" fmla="*/ 357097 h 646113"/>
                  <a:gd name="connsiteX15" fmla="*/ 464865 w 865188"/>
                  <a:gd name="connsiteY15" fmla="*/ 360668 h 646113"/>
                  <a:gd name="connsiteX16" fmla="*/ 545704 w 865188"/>
                  <a:gd name="connsiteY16" fmla="*/ 441366 h 646113"/>
                  <a:gd name="connsiteX17" fmla="*/ 557123 w 865188"/>
                  <a:gd name="connsiteY17" fmla="*/ 462313 h 646113"/>
                  <a:gd name="connsiteX18" fmla="*/ 643382 w 865188"/>
                  <a:gd name="connsiteY18" fmla="*/ 462313 h 646113"/>
                  <a:gd name="connsiteX19" fmla="*/ 644225 w 865188"/>
                  <a:gd name="connsiteY19" fmla="*/ 461962 h 646113"/>
                  <a:gd name="connsiteX20" fmla="*/ 645014 w 865188"/>
                  <a:gd name="connsiteY20" fmla="*/ 462313 h 646113"/>
                  <a:gd name="connsiteX21" fmla="*/ 829171 w 865188"/>
                  <a:gd name="connsiteY21" fmla="*/ 462313 h 646113"/>
                  <a:gd name="connsiteX22" fmla="*/ 829171 w 865188"/>
                  <a:gd name="connsiteY22" fmla="*/ 259999 h 646113"/>
                  <a:gd name="connsiteX23" fmla="*/ 298450 w 865188"/>
                  <a:gd name="connsiteY23" fmla="*/ 35095 h 646113"/>
                  <a:gd name="connsiteX24" fmla="*/ 161381 w 865188"/>
                  <a:gd name="connsiteY24" fmla="*/ 172550 h 646113"/>
                  <a:gd name="connsiteX25" fmla="*/ 245044 w 865188"/>
                  <a:gd name="connsiteY25" fmla="*/ 299221 h 646113"/>
                  <a:gd name="connsiteX26" fmla="*/ 296826 w 865188"/>
                  <a:gd name="connsiteY26" fmla="*/ 309677 h 646113"/>
                  <a:gd name="connsiteX27" fmla="*/ 297963 w 865188"/>
                  <a:gd name="connsiteY27" fmla="*/ 309562 h 646113"/>
                  <a:gd name="connsiteX28" fmla="*/ 299750 w 865188"/>
                  <a:gd name="connsiteY28" fmla="*/ 309743 h 646113"/>
                  <a:gd name="connsiteX29" fmla="*/ 351856 w 865188"/>
                  <a:gd name="connsiteY29" fmla="*/ 299221 h 646113"/>
                  <a:gd name="connsiteX30" fmla="*/ 435519 w 865188"/>
                  <a:gd name="connsiteY30" fmla="*/ 172550 h 646113"/>
                  <a:gd name="connsiteX31" fmla="*/ 298450 w 865188"/>
                  <a:gd name="connsiteY31" fmla="*/ 35095 h 646113"/>
                  <a:gd name="connsiteX32" fmla="*/ 298450 w 865188"/>
                  <a:gd name="connsiteY32" fmla="*/ 0 h 646113"/>
                  <a:gd name="connsiteX33" fmla="*/ 471488 w 865188"/>
                  <a:gd name="connsiteY33" fmla="*/ 172550 h 646113"/>
                  <a:gd name="connsiteX34" fmla="*/ 461111 w 865188"/>
                  <a:gd name="connsiteY34" fmla="*/ 223837 h 646113"/>
                  <a:gd name="connsiteX35" fmla="*/ 847666 w 865188"/>
                  <a:gd name="connsiteY35" fmla="*/ 223837 h 646113"/>
                  <a:gd name="connsiteX36" fmla="*/ 865188 w 865188"/>
                  <a:gd name="connsiteY36" fmla="*/ 241429 h 646113"/>
                  <a:gd name="connsiteX37" fmla="*/ 865188 w 865188"/>
                  <a:gd name="connsiteY37" fmla="*/ 480882 h 646113"/>
                  <a:gd name="connsiteX38" fmla="*/ 847666 w 865188"/>
                  <a:gd name="connsiteY38" fmla="*/ 498475 h 646113"/>
                  <a:gd name="connsiteX39" fmla="*/ 661988 w 865188"/>
                  <a:gd name="connsiteY39" fmla="*/ 498475 h 646113"/>
                  <a:gd name="connsiteX40" fmla="*/ 661988 w 865188"/>
                  <a:gd name="connsiteY40" fmla="*/ 534987 h 646113"/>
                  <a:gd name="connsiteX41" fmla="*/ 735094 w 865188"/>
                  <a:gd name="connsiteY41" fmla="*/ 534987 h 646113"/>
                  <a:gd name="connsiteX42" fmla="*/ 750700 w 865188"/>
                  <a:gd name="connsiteY42" fmla="*/ 543651 h 646113"/>
                  <a:gd name="connsiteX43" fmla="*/ 781912 w 865188"/>
                  <a:gd name="connsiteY43" fmla="*/ 599484 h 646113"/>
                  <a:gd name="connsiteX44" fmla="*/ 781912 w 865188"/>
                  <a:gd name="connsiteY44" fmla="*/ 616811 h 646113"/>
                  <a:gd name="connsiteX45" fmla="*/ 766306 w 865188"/>
                  <a:gd name="connsiteY45" fmla="*/ 625475 h 646113"/>
                  <a:gd name="connsiteX46" fmla="*/ 596900 w 865188"/>
                  <a:gd name="connsiteY46" fmla="*/ 625475 h 646113"/>
                  <a:gd name="connsiteX47" fmla="*/ 579034 w 865188"/>
                  <a:gd name="connsiteY47" fmla="*/ 625475 h 646113"/>
                  <a:gd name="connsiteX48" fmla="*/ 385360 w 865188"/>
                  <a:gd name="connsiteY48" fmla="*/ 625475 h 646113"/>
                  <a:gd name="connsiteX49" fmla="*/ 381423 w 865188"/>
                  <a:gd name="connsiteY49" fmla="*/ 635191 h 646113"/>
                  <a:gd name="connsiteX50" fmla="*/ 355600 w 865188"/>
                  <a:gd name="connsiteY50" fmla="*/ 646113 h 646113"/>
                  <a:gd name="connsiteX51" fmla="*/ 329777 w 865188"/>
                  <a:gd name="connsiteY51" fmla="*/ 635191 h 646113"/>
                  <a:gd name="connsiteX52" fmla="*/ 324018 w 865188"/>
                  <a:gd name="connsiteY52" fmla="*/ 620975 h 646113"/>
                  <a:gd name="connsiteX53" fmla="*/ 322550 w 865188"/>
                  <a:gd name="connsiteY53" fmla="*/ 620372 h 646113"/>
                  <a:gd name="connsiteX54" fmla="*/ 317438 w 865188"/>
                  <a:gd name="connsiteY54" fmla="*/ 607978 h 646113"/>
                  <a:gd name="connsiteX55" fmla="*/ 322550 w 865188"/>
                  <a:gd name="connsiteY55" fmla="*/ 595585 h 646113"/>
                  <a:gd name="connsiteX56" fmla="*/ 324823 w 865188"/>
                  <a:gd name="connsiteY56" fmla="*/ 594650 h 646113"/>
                  <a:gd name="connsiteX57" fmla="*/ 329777 w 865188"/>
                  <a:gd name="connsiteY57" fmla="*/ 582422 h 646113"/>
                  <a:gd name="connsiteX58" fmla="*/ 355600 w 865188"/>
                  <a:gd name="connsiteY58" fmla="*/ 571500 h 646113"/>
                  <a:gd name="connsiteX59" fmla="*/ 381423 w 865188"/>
                  <a:gd name="connsiteY59" fmla="*/ 582422 h 646113"/>
                  <a:gd name="connsiteX60" fmla="*/ 384689 w 865188"/>
                  <a:gd name="connsiteY60" fmla="*/ 590482 h 646113"/>
                  <a:gd name="connsiteX61" fmla="*/ 559898 w 865188"/>
                  <a:gd name="connsiteY61" fmla="*/ 590482 h 646113"/>
                  <a:gd name="connsiteX62" fmla="*/ 348837 w 865188"/>
                  <a:gd name="connsiteY62" fmla="*/ 350431 h 646113"/>
                  <a:gd name="connsiteX63" fmla="*/ 300120 w 865188"/>
                  <a:gd name="connsiteY63" fmla="*/ 345735 h 646113"/>
                  <a:gd name="connsiteX64" fmla="*/ 298450 w 865188"/>
                  <a:gd name="connsiteY64" fmla="*/ 346075 h 646113"/>
                  <a:gd name="connsiteX65" fmla="*/ 296468 w 865188"/>
                  <a:gd name="connsiteY65" fmla="*/ 345672 h 646113"/>
                  <a:gd name="connsiteX66" fmla="*/ 247089 w 865188"/>
                  <a:gd name="connsiteY66" fmla="*/ 350431 h 646113"/>
                  <a:gd name="connsiteX67" fmla="*/ 36028 w 865188"/>
                  <a:gd name="connsiteY67" fmla="*/ 590482 h 646113"/>
                  <a:gd name="connsiteX68" fmla="*/ 210786 w 865188"/>
                  <a:gd name="connsiteY68" fmla="*/ 590482 h 646113"/>
                  <a:gd name="connsiteX69" fmla="*/ 214122 w 865188"/>
                  <a:gd name="connsiteY69" fmla="*/ 582422 h 646113"/>
                  <a:gd name="connsiteX70" fmla="*/ 240506 w 865188"/>
                  <a:gd name="connsiteY70" fmla="*/ 571500 h 646113"/>
                  <a:gd name="connsiteX71" fmla="*/ 277813 w 865188"/>
                  <a:gd name="connsiteY71" fmla="*/ 608807 h 646113"/>
                  <a:gd name="connsiteX72" fmla="*/ 240506 w 865188"/>
                  <a:gd name="connsiteY72" fmla="*/ 646113 h 646113"/>
                  <a:gd name="connsiteX73" fmla="*/ 214122 w 865188"/>
                  <a:gd name="connsiteY73" fmla="*/ 635191 h 646113"/>
                  <a:gd name="connsiteX74" fmla="*/ 210100 w 865188"/>
                  <a:gd name="connsiteY74" fmla="*/ 625475 h 646113"/>
                  <a:gd name="connsiteX75" fmla="*/ 0 w 865188"/>
                  <a:gd name="connsiteY75" fmla="*/ 625475 h 646113"/>
                  <a:gd name="connsiteX76" fmla="*/ 0 w 865188"/>
                  <a:gd name="connsiteY76" fmla="*/ 607978 h 646113"/>
                  <a:gd name="connsiteX77" fmla="*/ 181982 w 865188"/>
                  <a:gd name="connsiteY77" fmla="*/ 333088 h 646113"/>
                  <a:gd name="connsiteX78" fmla="*/ 216397 w 865188"/>
                  <a:gd name="connsiteY78" fmla="*/ 322356 h 646113"/>
                  <a:gd name="connsiteX79" fmla="*/ 176206 w 865188"/>
                  <a:gd name="connsiteY79" fmla="*/ 295139 h 646113"/>
                  <a:gd name="connsiteX80" fmla="*/ 125413 w 865188"/>
                  <a:gd name="connsiteY80" fmla="*/ 172550 h 646113"/>
                  <a:gd name="connsiteX81" fmla="*/ 298450 w 865188"/>
                  <a:gd name="connsiteY81" fmla="*/ 0 h 64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65188" h="646113">
                    <a:moveTo>
                      <a:pt x="593103" y="570605"/>
                    </a:moveTo>
                    <a:lnTo>
                      <a:pt x="595157" y="590820"/>
                    </a:lnTo>
                    <a:lnTo>
                      <a:pt x="736069" y="590820"/>
                    </a:lnTo>
                    <a:lnTo>
                      <a:pt x="724365" y="570605"/>
                    </a:lnTo>
                    <a:close/>
                    <a:moveTo>
                      <a:pt x="575340" y="498475"/>
                    </a:moveTo>
                    <a:lnTo>
                      <a:pt x="586743" y="534987"/>
                    </a:lnTo>
                    <a:lnTo>
                      <a:pt x="625475" y="534987"/>
                    </a:lnTo>
                    <a:lnTo>
                      <a:pt x="625475" y="498475"/>
                    </a:lnTo>
                    <a:close/>
                    <a:moveTo>
                      <a:pt x="422275" y="292792"/>
                    </a:moveTo>
                    <a:lnTo>
                      <a:pt x="420695" y="295139"/>
                    </a:lnTo>
                    <a:lnTo>
                      <a:pt x="380224" y="322546"/>
                    </a:lnTo>
                    <a:lnTo>
                      <a:pt x="414096" y="333088"/>
                    </a:lnTo>
                    <a:lnTo>
                      <a:pt x="422275" y="337531"/>
                    </a:lnTo>
                    <a:close/>
                    <a:moveTo>
                      <a:pt x="458292" y="259999"/>
                    </a:moveTo>
                    <a:lnTo>
                      <a:pt x="458292" y="357097"/>
                    </a:lnTo>
                    <a:lnTo>
                      <a:pt x="464865" y="360668"/>
                    </a:lnTo>
                    <a:cubicBezTo>
                      <a:pt x="496683" y="382163"/>
                      <a:pt x="524172" y="409604"/>
                      <a:pt x="545704" y="441366"/>
                    </a:cubicBezTo>
                    <a:lnTo>
                      <a:pt x="557123" y="462313"/>
                    </a:lnTo>
                    <a:lnTo>
                      <a:pt x="643382" y="462313"/>
                    </a:lnTo>
                    <a:lnTo>
                      <a:pt x="644225" y="461962"/>
                    </a:lnTo>
                    <a:lnTo>
                      <a:pt x="645014" y="462313"/>
                    </a:lnTo>
                    <a:lnTo>
                      <a:pt x="829171" y="462313"/>
                    </a:lnTo>
                    <a:lnTo>
                      <a:pt x="829171" y="259999"/>
                    </a:lnTo>
                    <a:close/>
                    <a:moveTo>
                      <a:pt x="298450" y="35095"/>
                    </a:moveTo>
                    <a:cubicBezTo>
                      <a:pt x="222625" y="35095"/>
                      <a:pt x="161381" y="96511"/>
                      <a:pt x="161381" y="172550"/>
                    </a:cubicBezTo>
                    <a:cubicBezTo>
                      <a:pt x="161381" y="229579"/>
                      <a:pt x="195831" y="278383"/>
                      <a:pt x="245044" y="299221"/>
                    </a:cubicBezTo>
                    <a:lnTo>
                      <a:pt x="296826" y="309677"/>
                    </a:lnTo>
                    <a:lnTo>
                      <a:pt x="297963" y="309562"/>
                    </a:lnTo>
                    <a:lnTo>
                      <a:pt x="299750" y="309743"/>
                    </a:lnTo>
                    <a:lnTo>
                      <a:pt x="351856" y="299221"/>
                    </a:lnTo>
                    <a:cubicBezTo>
                      <a:pt x="401070" y="278383"/>
                      <a:pt x="435519" y="229579"/>
                      <a:pt x="435519" y="172550"/>
                    </a:cubicBezTo>
                    <a:cubicBezTo>
                      <a:pt x="435519" y="96511"/>
                      <a:pt x="374276" y="35095"/>
                      <a:pt x="298450" y="35095"/>
                    </a:cubicBezTo>
                    <a:close/>
                    <a:moveTo>
                      <a:pt x="298450" y="0"/>
                    </a:moveTo>
                    <a:cubicBezTo>
                      <a:pt x="393718" y="0"/>
                      <a:pt x="471488" y="77014"/>
                      <a:pt x="471488" y="172550"/>
                    </a:cubicBezTo>
                    <a:lnTo>
                      <a:pt x="461111" y="223837"/>
                    </a:lnTo>
                    <a:lnTo>
                      <a:pt x="847666" y="223837"/>
                    </a:lnTo>
                    <a:cubicBezTo>
                      <a:pt x="857401" y="223837"/>
                      <a:pt x="865188" y="231656"/>
                      <a:pt x="865188" y="241429"/>
                    </a:cubicBezTo>
                    <a:lnTo>
                      <a:pt x="865188" y="480882"/>
                    </a:lnTo>
                    <a:cubicBezTo>
                      <a:pt x="865188" y="490656"/>
                      <a:pt x="857401" y="498475"/>
                      <a:pt x="847666" y="498475"/>
                    </a:cubicBezTo>
                    <a:lnTo>
                      <a:pt x="661988" y="498475"/>
                    </a:lnTo>
                    <a:lnTo>
                      <a:pt x="661988" y="534987"/>
                    </a:lnTo>
                    <a:lnTo>
                      <a:pt x="735094" y="534987"/>
                    </a:lnTo>
                    <a:cubicBezTo>
                      <a:pt x="741921" y="534987"/>
                      <a:pt x="747774" y="538838"/>
                      <a:pt x="750700" y="543651"/>
                    </a:cubicBezTo>
                    <a:lnTo>
                      <a:pt x="781912" y="599484"/>
                    </a:lnTo>
                    <a:cubicBezTo>
                      <a:pt x="785813" y="605260"/>
                      <a:pt x="785813" y="611998"/>
                      <a:pt x="781912" y="616811"/>
                    </a:cubicBezTo>
                    <a:cubicBezTo>
                      <a:pt x="778986" y="622587"/>
                      <a:pt x="773133" y="625475"/>
                      <a:pt x="766306" y="625475"/>
                    </a:cubicBezTo>
                    <a:lnTo>
                      <a:pt x="596900" y="625475"/>
                    </a:lnTo>
                    <a:lnTo>
                      <a:pt x="579034" y="625475"/>
                    </a:lnTo>
                    <a:lnTo>
                      <a:pt x="385360" y="625475"/>
                    </a:lnTo>
                    <a:lnTo>
                      <a:pt x="381423" y="635191"/>
                    </a:lnTo>
                    <a:cubicBezTo>
                      <a:pt x="374818" y="641941"/>
                      <a:pt x="365689" y="646113"/>
                      <a:pt x="355600" y="646113"/>
                    </a:cubicBezTo>
                    <a:cubicBezTo>
                      <a:pt x="345511" y="646113"/>
                      <a:pt x="336383" y="641941"/>
                      <a:pt x="329777" y="635191"/>
                    </a:cubicBezTo>
                    <a:lnTo>
                      <a:pt x="324018" y="620975"/>
                    </a:lnTo>
                    <a:lnTo>
                      <a:pt x="322550" y="620372"/>
                    </a:lnTo>
                    <a:cubicBezTo>
                      <a:pt x="319385" y="617213"/>
                      <a:pt x="317438" y="612839"/>
                      <a:pt x="317438" y="607978"/>
                    </a:cubicBezTo>
                    <a:cubicBezTo>
                      <a:pt x="317438" y="603118"/>
                      <a:pt x="319385" y="598744"/>
                      <a:pt x="322550" y="595585"/>
                    </a:cubicBezTo>
                    <a:lnTo>
                      <a:pt x="324823" y="594650"/>
                    </a:lnTo>
                    <a:lnTo>
                      <a:pt x="329777" y="582422"/>
                    </a:lnTo>
                    <a:cubicBezTo>
                      <a:pt x="336383" y="575672"/>
                      <a:pt x="345511" y="571500"/>
                      <a:pt x="355600" y="571500"/>
                    </a:cubicBezTo>
                    <a:cubicBezTo>
                      <a:pt x="365689" y="571500"/>
                      <a:pt x="374818" y="575672"/>
                      <a:pt x="381423" y="582422"/>
                    </a:cubicBezTo>
                    <a:lnTo>
                      <a:pt x="384689" y="590482"/>
                    </a:lnTo>
                    <a:lnTo>
                      <a:pt x="559898" y="590482"/>
                    </a:lnTo>
                    <a:cubicBezTo>
                      <a:pt x="552230" y="470556"/>
                      <a:pt x="464046" y="372957"/>
                      <a:pt x="348837" y="350431"/>
                    </a:cubicBezTo>
                    <a:lnTo>
                      <a:pt x="300120" y="345735"/>
                    </a:lnTo>
                    <a:lnTo>
                      <a:pt x="298450" y="346075"/>
                    </a:lnTo>
                    <a:lnTo>
                      <a:pt x="296468" y="345672"/>
                    </a:lnTo>
                    <a:lnTo>
                      <a:pt x="247089" y="350431"/>
                    </a:lnTo>
                    <a:cubicBezTo>
                      <a:pt x="131880" y="372957"/>
                      <a:pt x="43696" y="470556"/>
                      <a:pt x="36028" y="590482"/>
                    </a:cubicBezTo>
                    <a:lnTo>
                      <a:pt x="210786" y="590482"/>
                    </a:lnTo>
                    <a:lnTo>
                      <a:pt x="214122" y="582422"/>
                    </a:lnTo>
                    <a:cubicBezTo>
                      <a:pt x="220871" y="575672"/>
                      <a:pt x="230198" y="571500"/>
                      <a:pt x="240506" y="571500"/>
                    </a:cubicBezTo>
                    <a:cubicBezTo>
                      <a:pt x="261123" y="571500"/>
                      <a:pt x="277813" y="588190"/>
                      <a:pt x="277813" y="608807"/>
                    </a:cubicBezTo>
                    <a:cubicBezTo>
                      <a:pt x="277813" y="629423"/>
                      <a:pt x="261123" y="646113"/>
                      <a:pt x="240506" y="646113"/>
                    </a:cubicBezTo>
                    <a:cubicBezTo>
                      <a:pt x="230198" y="646113"/>
                      <a:pt x="220871" y="641941"/>
                      <a:pt x="214122" y="635191"/>
                    </a:cubicBezTo>
                    <a:lnTo>
                      <a:pt x="210100" y="625475"/>
                    </a:lnTo>
                    <a:lnTo>
                      <a:pt x="0" y="625475"/>
                    </a:lnTo>
                    <a:lnTo>
                      <a:pt x="0" y="607978"/>
                    </a:lnTo>
                    <a:cubicBezTo>
                      <a:pt x="0" y="484772"/>
                      <a:pt x="75038" y="378516"/>
                      <a:pt x="181982" y="333088"/>
                    </a:cubicBezTo>
                    <a:lnTo>
                      <a:pt x="216397" y="322356"/>
                    </a:lnTo>
                    <a:lnTo>
                      <a:pt x="176206" y="295139"/>
                    </a:lnTo>
                    <a:cubicBezTo>
                      <a:pt x="144855" y="263699"/>
                      <a:pt x="125413" y="220318"/>
                      <a:pt x="125413" y="172550"/>
                    </a:cubicBezTo>
                    <a:cubicBezTo>
                      <a:pt x="125413" y="77014"/>
                      <a:pt x="203183" y="0"/>
                      <a:pt x="298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3" name="矩形 22"/>
              <p:cNvSpPr/>
              <p:nvPr/>
            </p:nvSpPr>
            <p:spPr>
              <a:xfrm>
                <a:off x="1014626" y="2631906"/>
                <a:ext cx="2628944" cy="191430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4" name="文本框 23"/>
              <p:cNvSpPr txBox="1"/>
              <p:nvPr/>
            </p:nvSpPr>
            <p:spPr>
              <a:xfrm>
                <a:off x="2642272" y="2852750"/>
                <a:ext cx="942887" cy="338554"/>
              </a:xfrm>
              <a:prstGeom prst="rect">
                <a:avLst/>
              </a:prstGeom>
              <a:noFill/>
            </p:spPr>
            <p:txBody>
              <a:bodyPr wrap="square" rtlCol="0">
                <a:noAutofit/>
              </a:bodyPr>
              <a:lstStyle/>
              <a:p>
                <a:pPr fontAlgn="ctr"/>
                <a:r>
                  <a:rPr lang="en-US" sz="1600" u="none" dirty="0">
                    <a:latin typeface="Huawei Sans" panose="020C0503030203020204" pitchFamily="34" charset="0"/>
                  </a:rPr>
                  <a:t>Account</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5" name="文本框 24"/>
              <p:cNvSpPr txBox="1"/>
              <p:nvPr/>
            </p:nvSpPr>
            <p:spPr>
              <a:xfrm>
                <a:off x="1411522" y="4076945"/>
                <a:ext cx="607859" cy="338554"/>
              </a:xfrm>
              <a:prstGeom prst="rect">
                <a:avLst/>
              </a:prstGeom>
              <a:noFill/>
            </p:spPr>
            <p:txBody>
              <a:bodyPr wrap="square" rtlCol="0">
                <a:noAutofit/>
              </a:bodyPr>
              <a:lstStyle/>
              <a:p>
                <a:pPr fontAlgn="ctr"/>
                <a:r>
                  <a:rPr lang="en-US" sz="1600" u="none" dirty="0">
                    <a:latin typeface="Huawei Sans" panose="020C0503030203020204" pitchFamily="34" charset="0"/>
                  </a:rPr>
                  <a:t>User</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6" name="文本框 25"/>
              <p:cNvSpPr txBox="1"/>
              <p:nvPr/>
            </p:nvSpPr>
            <p:spPr>
              <a:xfrm>
                <a:off x="2702569" y="4076945"/>
                <a:ext cx="607859" cy="338554"/>
              </a:xfrm>
              <a:prstGeom prst="rect">
                <a:avLst/>
              </a:prstGeom>
              <a:noFill/>
            </p:spPr>
            <p:txBody>
              <a:bodyPr wrap="square" rtlCol="0">
                <a:noAutofit/>
              </a:bodyPr>
              <a:lstStyle/>
              <a:p>
                <a:pPr fontAlgn="ctr"/>
                <a:r>
                  <a:rPr lang="en-US" sz="1600" u="none" dirty="0">
                    <a:latin typeface="Huawei Sans" panose="020C0503030203020204" pitchFamily="34" charset="0"/>
                  </a:rPr>
                  <a:t>User</a:t>
                </a:r>
                <a:endParaRPr lang="en-US" altLang="zh-CN" sz="1600" dirty="0">
                  <a:latin typeface="Huawei Sans" panose="020C0503030203020204" pitchFamily="34" charset="0"/>
                  <a:ea typeface="方正兰亭黑简体" panose="02000000000000000000" pitchFamily="2" charset="-122"/>
                  <a:sym typeface="Huawei Sans" panose="020C0503030203020204" pitchFamily="34" charset="0"/>
                </a:endParaRPr>
              </a:p>
            </p:txBody>
          </p:sp>
          <p:sp>
            <p:nvSpPr>
              <p:cNvPr id="27" name="文本框 26"/>
              <p:cNvSpPr txBox="1"/>
              <p:nvPr/>
            </p:nvSpPr>
            <p:spPr>
              <a:xfrm>
                <a:off x="2147478" y="3616475"/>
                <a:ext cx="487634" cy="369332"/>
              </a:xfrm>
              <a:prstGeom prst="rect">
                <a:avLst/>
              </a:prstGeom>
              <a:noFill/>
            </p:spPr>
            <p:txBody>
              <a:bodyPr wrap="square" rtlCol="0">
                <a:noAutofit/>
              </a:bodyPr>
              <a:lstStyle/>
              <a:p>
                <a:pPr fontAlgn="ctr"/>
                <a:r>
                  <a:rPr lang="en-US" u="none" dirty="0">
                    <a:latin typeface="Huawei Sans" panose="020C0503030203020204" pitchFamily="34" charset="0"/>
                  </a:rPr>
                  <a:t>. . .</a:t>
                </a:r>
                <a:endParaRPr lang="en-US" altLang="zh-CN" dirty="0">
                  <a:latin typeface="Huawei Sans" panose="020C0503030203020204" pitchFamily="34" charset="0"/>
                  <a:ea typeface="方正兰亭黑简体" panose="02000000000000000000" pitchFamily="2" charset="-122"/>
                  <a:sym typeface="Huawei Sans" panose="020C0503030203020204" pitchFamily="34" charset="0"/>
                </a:endParaRPr>
              </a:p>
            </p:txBody>
          </p:sp>
        </p:grpSp>
        <p:cxnSp>
          <p:nvCxnSpPr>
            <p:cNvPr id="29" name="直接连接符 28"/>
            <p:cNvCxnSpPr>
              <a:stCxn id="23" idx="3"/>
              <a:endCxn id="7" idx="6"/>
            </p:cNvCxnSpPr>
            <p:nvPr/>
          </p:nvCxnSpPr>
          <p:spPr>
            <a:xfrm>
              <a:off x="3643570" y="3335056"/>
              <a:ext cx="1010594" cy="599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2" idx="0"/>
            </p:cNvCxnSpPr>
            <p:nvPr/>
          </p:nvCxnSpPr>
          <p:spPr>
            <a:xfrm>
              <a:off x="5633824" y="3839350"/>
              <a:ext cx="0" cy="773932"/>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082887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RESTful</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a:xfrm>
            <a:off x="455612" y="1052514"/>
            <a:ext cx="11293476" cy="4948236"/>
          </a:xfrm>
        </p:spPr>
        <p:txBody>
          <a:bodyPr wrap="square" anchor="ctr">
            <a:noAutofit/>
          </a:bodyPr>
          <a:lstStyle/>
          <a:p>
            <a:pPr>
              <a:lnSpc>
                <a:spcPct val="130000"/>
              </a:lnSpc>
            </a:pPr>
            <a:r>
              <a:rPr lang="en-US" sz="1800" u="none" dirty="0">
                <a:latin typeface="Huawei Sans" panose="020C0503030203020204" pitchFamily="34" charset="0"/>
              </a:rPr>
              <a:t>REST</a:t>
            </a:r>
          </a:p>
          <a:p>
            <a:pPr lvl="1">
              <a:lnSpc>
                <a:spcPct val="130000"/>
              </a:lnSpc>
            </a:pPr>
            <a:r>
              <a:rPr lang="en-US" sz="1600" u="none" dirty="0">
                <a:latin typeface="Huawei Sans" panose="020C0503030203020204" pitchFamily="34" charset="0"/>
              </a:rPr>
              <a:t>REST is short for REpresentational State Transfer. It indicates the state transfer of resources in a certain form on the network.</a:t>
            </a:r>
            <a:endParaRPr lang="en-US" altLang="zh-CN" sz="1600" dirty="0">
              <a:latin typeface="Huawei Sans" panose="020C0503030203020204" pitchFamily="34" charset="0"/>
            </a:endParaRPr>
          </a:p>
          <a:p>
            <a:pPr lvl="2">
              <a:lnSpc>
                <a:spcPct val="130000"/>
              </a:lnSpc>
            </a:pPr>
            <a:r>
              <a:rPr lang="en-US" sz="1400" u="none" dirty="0">
                <a:latin typeface="Huawei Sans" panose="020C0503030203020204" pitchFamily="34" charset="0"/>
              </a:rPr>
              <a:t>Resource: resource, that is, data. For example, newsfeed and friends.</a:t>
            </a:r>
          </a:p>
          <a:p>
            <a:pPr lvl="2">
              <a:lnSpc>
                <a:spcPct val="130000"/>
              </a:lnSpc>
            </a:pPr>
            <a:r>
              <a:rPr lang="en-US" sz="1400" u="none" dirty="0">
                <a:latin typeface="Huawei Sans" panose="020C0503030203020204" pitchFamily="34" charset="0"/>
              </a:rPr>
              <a:t>Representational: a representation form, for example, an image or a video.</a:t>
            </a:r>
          </a:p>
          <a:p>
            <a:pPr lvl="2">
              <a:lnSpc>
                <a:spcPct val="130000"/>
              </a:lnSpc>
            </a:pPr>
            <a:r>
              <a:rPr lang="en-US" sz="1400" u="none" dirty="0">
                <a:latin typeface="Huawei Sans" panose="020C0503030203020204" pitchFamily="34" charset="0"/>
              </a:rPr>
              <a:t>State Transfer: status change. This is implemented through HTTP verbs.</a:t>
            </a:r>
            <a:endParaRPr lang="en-US" altLang="zh-CN" sz="1400" dirty="0">
              <a:latin typeface="Huawei Sans" panose="020C0503030203020204" pitchFamily="34" charset="0"/>
            </a:endParaRPr>
          </a:p>
          <a:p>
            <a:pPr lvl="1">
              <a:lnSpc>
                <a:spcPct val="130000"/>
              </a:lnSpc>
            </a:pPr>
            <a:r>
              <a:rPr lang="en-US" sz="1600" dirty="0"/>
              <a:t>It</a:t>
            </a:r>
            <a:r>
              <a:rPr lang="en-US" sz="1600" u="none" dirty="0">
                <a:latin typeface="Huawei Sans" panose="020C0503030203020204" pitchFamily="34" charset="0"/>
              </a:rPr>
              <a:t> uses the HTTP protocol and URI to add, delete, modify, and query resources using the client/server model.</a:t>
            </a:r>
            <a:endParaRPr lang="en-US" altLang="zh-CN" sz="1600" dirty="0">
              <a:latin typeface="Huawei Sans" panose="020C0503030203020204" pitchFamily="34" charset="0"/>
            </a:endParaRPr>
          </a:p>
          <a:p>
            <a:pPr lvl="1">
              <a:lnSpc>
                <a:spcPct val="130000"/>
              </a:lnSpc>
            </a:pPr>
            <a:r>
              <a:rPr lang="en-US" sz="1600" u="none" dirty="0">
                <a:latin typeface="Huawei Sans" panose="020C0503030203020204" pitchFamily="34" charset="0"/>
              </a:rPr>
              <a:t>REST is not a specification, but an architecture for network applications. It can be regarded as a design mode which is applied to the network application architecture.</a:t>
            </a:r>
            <a:endParaRPr lang="en-US" altLang="zh-CN" sz="1600" dirty="0">
              <a:latin typeface="Huawei Sans" panose="020C0503030203020204" pitchFamily="34" charset="0"/>
            </a:endParaRPr>
          </a:p>
          <a:p>
            <a:pPr>
              <a:lnSpc>
                <a:spcPct val="130000"/>
              </a:lnSpc>
            </a:pPr>
            <a:r>
              <a:rPr lang="en-US" sz="1800" u="none" dirty="0">
                <a:latin typeface="Huawei Sans" panose="020C0503030203020204" pitchFamily="34" charset="0"/>
              </a:rPr>
              <a:t>RESTful</a:t>
            </a:r>
            <a:endParaRPr lang="en-US" altLang="zh-CN" sz="1800" dirty="0">
              <a:latin typeface="Huawei Sans" panose="020C0503030203020204" pitchFamily="34" charset="0"/>
            </a:endParaRPr>
          </a:p>
          <a:p>
            <a:pPr lvl="1">
              <a:lnSpc>
                <a:spcPct val="130000"/>
              </a:lnSpc>
            </a:pPr>
            <a:r>
              <a:rPr lang="en-US" sz="1600" u="none" dirty="0">
                <a:latin typeface="Huawei Sans" panose="020C0503030203020204" pitchFamily="34" charset="0"/>
              </a:rPr>
              <a:t>An architecture complying with the REST principle is called a RESTful architecture.</a:t>
            </a:r>
          </a:p>
          <a:p>
            <a:pPr lvl="1">
              <a:lnSpc>
                <a:spcPct val="130000"/>
              </a:lnSpc>
            </a:pPr>
            <a:r>
              <a:rPr lang="en-US" sz="1600" u="none" dirty="0">
                <a:latin typeface="Huawei Sans" panose="020C0503030203020204" pitchFamily="34" charset="0"/>
              </a:rPr>
              <a:t>It provides a set of software design guidelines and constraints for designing software for interaction between clients and servers. RESTful software is simpler and more hierarchical and facilitates the cache mechanism.</a:t>
            </a:r>
            <a:endParaRPr lang="en-US" altLang="zh-CN" sz="1600" dirty="0">
              <a:latin typeface="Huawei Sans" panose="020C0503030203020204" pitchFamily="34" charset="0"/>
            </a:endParaRPr>
          </a:p>
        </p:txBody>
      </p:sp>
    </p:spTree>
    <p:extLst>
      <p:ext uri="{BB962C8B-B14F-4D97-AF65-F5344CB8AC3E}">
        <p14:creationId xmlns:p14="http://schemas.microsoft.com/office/powerpoint/2010/main" val="2025968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wrap="square">
            <a:noAutofit/>
          </a:bodyPr>
          <a:lstStyle/>
          <a:p>
            <a:r>
              <a:rPr lang="en-US" u="none" dirty="0">
                <a:solidFill>
                  <a:schemeClr val="bg1">
                    <a:lumMod val="50000"/>
                  </a:schemeClr>
                </a:solidFill>
                <a:latin typeface="Huawei Sans" panose="020C0503030203020204" pitchFamily="34" charset="0"/>
              </a:rPr>
              <a:t>SAN Protocols</a:t>
            </a:r>
            <a:endParaRPr lang="en-US" altLang="zh-CN" dirty="0">
              <a:solidFill>
                <a:schemeClr val="bg1">
                  <a:lumMod val="50000"/>
                </a:schemeClr>
              </a:solidFill>
              <a:latin typeface="Huawei Sans" panose="020C0503030203020204" pitchFamily="34" charset="0"/>
              <a:sym typeface="+mn-lt"/>
            </a:endParaRPr>
          </a:p>
          <a:p>
            <a:r>
              <a:rPr lang="en-US" u="none" dirty="0">
                <a:solidFill>
                  <a:schemeClr val="bg1">
                    <a:lumMod val="50000"/>
                  </a:schemeClr>
                </a:solidFill>
                <a:latin typeface="Huawei Sans" panose="020C0503030203020204" pitchFamily="34" charset="0"/>
              </a:rPr>
              <a:t>NAS Protocols</a:t>
            </a:r>
            <a:endParaRPr lang="en-US" altLang="zh-CN" dirty="0">
              <a:solidFill>
                <a:schemeClr val="bg1">
                  <a:lumMod val="50000"/>
                </a:schemeClr>
              </a:solidFill>
              <a:latin typeface="Huawei Sans" panose="020C0503030203020204" pitchFamily="34" charset="0"/>
              <a:sym typeface="+mn-lt"/>
            </a:endParaRPr>
          </a:p>
          <a:p>
            <a:r>
              <a:rPr lang="en-US" altLang="zh-CN" b="1" dirty="0"/>
              <a:t>Object and HDFS Storage Protocols</a:t>
            </a:r>
            <a:endParaRPr lang="en-US" altLang="zh-CN" b="1" dirty="0">
              <a:sym typeface="+mn-lt"/>
            </a:endParaRPr>
          </a:p>
          <a:p>
            <a:pPr lvl="1">
              <a:buSzPct val="30000"/>
              <a:buFont typeface="Wingdings" panose="05000000000000000000" pitchFamily="2" charset="2"/>
              <a:buChar char="p"/>
            </a:pPr>
            <a:r>
              <a:rPr lang="en-US" u="none" dirty="0">
                <a:solidFill>
                  <a:srgbClr val="878787"/>
                </a:solidFill>
                <a:latin typeface="Huawei Sans" panose="020C0503030203020204" pitchFamily="34" charset="0"/>
              </a:rPr>
              <a:t>Object Storage Protocol</a:t>
            </a:r>
            <a:endParaRPr lang="en-US" altLang="zh-CN" dirty="0">
              <a:solidFill>
                <a:srgbClr val="878787"/>
              </a:solidFill>
              <a:latin typeface="Huawei Sans" panose="020C0503030203020204" pitchFamily="34" charset="0"/>
              <a:sym typeface="+mn-lt"/>
            </a:endParaRPr>
          </a:p>
          <a:p>
            <a:pPr lvl="1">
              <a:buSzPct val="70000"/>
              <a:buFont typeface="Wingdings" panose="05000000000000000000" pitchFamily="2" charset="2"/>
              <a:buChar char="n"/>
            </a:pPr>
            <a:r>
              <a:rPr lang="en-US" altLang="zh-CN" dirty="0"/>
              <a:t>HDFS</a:t>
            </a:r>
            <a:r>
              <a:rPr lang="en-US" altLang="zh-CN" b="1" dirty="0"/>
              <a:t> </a:t>
            </a:r>
            <a:r>
              <a:rPr lang="en-US" u="none" dirty="0">
                <a:solidFill>
                  <a:sysClr val="windowText" lastClr="000000"/>
                </a:solidFill>
                <a:latin typeface="Huawei Sans" panose="020C0503030203020204" pitchFamily="34" charset="0"/>
              </a:rPr>
              <a:t>Storage Protocol</a:t>
            </a:r>
            <a:endParaRPr lang="en-US" altLang="zh-CN" dirty="0">
              <a:solidFill>
                <a:sysClr val="windowText" lastClr="000000"/>
              </a:solidFill>
              <a:latin typeface="Huawei Sans" panose="020C0503030203020204" pitchFamily="34" charset="0"/>
              <a:sym typeface="+mn-lt"/>
            </a:endParaRPr>
          </a:p>
        </p:txBody>
      </p:sp>
    </p:spTree>
    <p:extLst>
      <p:ext uri="{BB962C8B-B14F-4D97-AF65-F5344CB8AC3E}">
        <p14:creationId xmlns:p14="http://schemas.microsoft.com/office/powerpoint/2010/main" val="22297887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HDFS Service</a:t>
            </a:r>
            <a:endParaRPr lang="en-US" altLang="zh-CN" dirty="0">
              <a:latin typeface="Huawei Sans" panose="020C0503030203020204" pitchFamily="34" charset="0"/>
              <a:sym typeface="Huawei Sans" panose="020C0503030203020204" pitchFamily="34" charset="0"/>
            </a:endParaRPr>
          </a:p>
        </p:txBody>
      </p:sp>
      <p:sp>
        <p:nvSpPr>
          <p:cNvPr id="2" name="文本占位符 1"/>
          <p:cNvSpPr>
            <a:spLocks noGrp="1"/>
          </p:cNvSpPr>
          <p:nvPr>
            <p:ph type="body" sz="quarter" idx="10"/>
          </p:nvPr>
        </p:nvSpPr>
        <p:spPr>
          <a:xfrm>
            <a:off x="455612" y="1052515"/>
            <a:ext cx="11293476" cy="1999192"/>
          </a:xfrm>
        </p:spPr>
        <p:txBody>
          <a:bodyPr wrap="square">
            <a:noAutofit/>
          </a:bodyPr>
          <a:lstStyle/>
          <a:p>
            <a:pPr>
              <a:lnSpc>
                <a:spcPct val="130000"/>
              </a:lnSpc>
              <a:spcBef>
                <a:spcPts val="0"/>
              </a:spcBef>
            </a:pPr>
            <a:r>
              <a:rPr lang="en-US" sz="1600" u="none" dirty="0">
                <a:latin typeface="Huawei Sans" panose="020C0503030203020204" pitchFamily="34" charset="0"/>
              </a:rPr>
              <a:t>The HDFS service provides an HDFS decoupled storage-compute solution based on native HDFS. The solution implements on-demand configuration of storage and compute resources, provides </a:t>
            </a:r>
            <a:r>
              <a:rPr lang="en-US" sz="1600" dirty="0"/>
              <a:t>consistent</a:t>
            </a:r>
            <a:r>
              <a:rPr lang="en-US" sz="1600" u="none" dirty="0">
                <a:latin typeface="Huawei Sans" panose="020C0503030203020204" pitchFamily="34" charset="0"/>
              </a:rPr>
              <a:t> user experience, and helps reduce the total cost of ownership (TCO). It can coexist with the legacy coupled storage-compute architecture.</a:t>
            </a:r>
            <a:endParaRPr lang="en-US" altLang="zh-CN" sz="1600" dirty="0">
              <a:latin typeface="Huawei Sans" panose="020C0503030203020204" pitchFamily="34" charset="0"/>
              <a:sym typeface="Huawei Sans" panose="020C0503030203020204" pitchFamily="34" charset="0"/>
            </a:endParaRPr>
          </a:p>
          <a:p>
            <a:pPr>
              <a:lnSpc>
                <a:spcPct val="130000"/>
              </a:lnSpc>
              <a:spcBef>
                <a:spcPts val="0"/>
              </a:spcBef>
            </a:pPr>
            <a:r>
              <a:rPr lang="en-US" sz="1600" u="none" dirty="0">
                <a:latin typeface="Huawei Sans" panose="020C0503030203020204" pitchFamily="34" charset="0"/>
              </a:rPr>
              <a:t>The HDFS service provides native HDFS interfaces to interconnect with big data platforms, such as FusionInsight, Cloudera CDH, and Hortonworks HDP, to implement big data storage and computing and provide big data analysis services for upper-layer big data applications.</a:t>
            </a:r>
          </a:p>
        </p:txBody>
      </p:sp>
      <p:grpSp>
        <p:nvGrpSpPr>
          <p:cNvPr id="6" name="组合 5">
            <a:extLst>
              <a:ext uri="{FF2B5EF4-FFF2-40B4-BE49-F238E27FC236}">
                <a16:creationId xmlns:a16="http://schemas.microsoft.com/office/drawing/2014/main" id="{9ED08794-67BA-48F2-A7C0-456AADC9B1E3}"/>
              </a:ext>
            </a:extLst>
          </p:cNvPr>
          <p:cNvGrpSpPr/>
          <p:nvPr/>
        </p:nvGrpSpPr>
        <p:grpSpPr>
          <a:xfrm>
            <a:off x="3435612" y="3067455"/>
            <a:ext cx="5477034" cy="3123005"/>
            <a:chOff x="3435612" y="3157710"/>
            <a:chExt cx="5477034" cy="3123005"/>
          </a:xfrm>
        </p:grpSpPr>
        <p:sp>
          <p:nvSpPr>
            <p:cNvPr id="49" name="矩形 48"/>
            <p:cNvSpPr/>
            <p:nvPr/>
          </p:nvSpPr>
          <p:spPr>
            <a:xfrm>
              <a:off x="3435612" y="3559184"/>
              <a:ext cx="5477034" cy="162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oAutofit/>
            </a:bodyPr>
            <a:lstStyle/>
            <a:p>
              <a:pPr algn="ctr" fontAlgn="ctr"/>
              <a:r>
                <a:rPr lang="en-US" sz="1600" u="none" dirty="0">
                  <a:solidFill>
                    <a:schemeClr val="tx1"/>
                  </a:solidFill>
                  <a:latin typeface="Huawei Sans" panose="020C0503030203020204" pitchFamily="34" charset="0"/>
                </a:rPr>
                <a:t>Hadoop compute cluster</a:t>
              </a:r>
              <a:endParaRPr lang="en-US" altLang="zh-CN" sz="1600" dirty="0">
                <a:solidFill>
                  <a:schemeClr val="tx1"/>
                </a:solidFill>
                <a:latin typeface="Huawei Sans" panose="020C0503030203020204" pitchFamily="34" charset="0"/>
              </a:endParaRPr>
            </a:p>
          </p:txBody>
        </p:sp>
        <p:sp>
          <p:nvSpPr>
            <p:cNvPr id="4" name="矩形 3"/>
            <p:cNvSpPr/>
            <p:nvPr/>
          </p:nvSpPr>
          <p:spPr>
            <a:xfrm>
              <a:off x="3435612" y="3157710"/>
              <a:ext cx="5477034" cy="32677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sz="1600" u="none" dirty="0">
                  <a:solidFill>
                    <a:schemeClr val="tx1"/>
                  </a:solidFill>
                  <a:latin typeface="Huawei Sans" panose="020C0503030203020204" pitchFamily="34" charset="0"/>
                </a:rPr>
                <a:t>Big data application</a:t>
              </a:r>
              <a:endParaRPr lang="en-US" altLang="zh-CN" sz="1600" dirty="0">
                <a:solidFill>
                  <a:schemeClr val="tx1"/>
                </a:solidFill>
                <a:latin typeface="Huawei Sans" panose="020C0503030203020204" pitchFamily="34" charset="0"/>
              </a:endParaRPr>
            </a:p>
          </p:txBody>
        </p:sp>
        <p:sp>
          <p:nvSpPr>
            <p:cNvPr id="12" name="圆角矩形 11"/>
            <p:cNvSpPr/>
            <p:nvPr/>
          </p:nvSpPr>
          <p:spPr>
            <a:xfrm>
              <a:off x="3618179" y="3887079"/>
              <a:ext cx="1602539" cy="3163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u="none" dirty="0">
                  <a:latin typeface="Huawei Sans" panose="020C0503030203020204" pitchFamily="34" charset="0"/>
                </a:rPr>
                <a:t>FusionInsight</a:t>
              </a:r>
              <a:endParaRPr lang="en-US" altLang="zh-CN" dirty="0">
                <a:latin typeface="Huawei Sans" panose="020C0503030203020204" pitchFamily="34" charset="0"/>
              </a:endParaRPr>
            </a:p>
          </p:txBody>
        </p:sp>
        <p:sp>
          <p:nvSpPr>
            <p:cNvPr id="50" name="圆角矩形 49"/>
            <p:cNvSpPr/>
            <p:nvPr/>
          </p:nvSpPr>
          <p:spPr>
            <a:xfrm>
              <a:off x="5361025" y="3887078"/>
              <a:ext cx="1602539" cy="3163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u="none" dirty="0">
                  <a:latin typeface="Huawei Sans" panose="020C0503030203020204" pitchFamily="34" charset="0"/>
                </a:rPr>
                <a:t>Cloudera</a:t>
              </a:r>
              <a:endParaRPr lang="en-US" altLang="zh-CN" dirty="0">
                <a:latin typeface="Huawei Sans" panose="020C0503030203020204" pitchFamily="34" charset="0"/>
              </a:endParaRPr>
            </a:p>
          </p:txBody>
        </p:sp>
        <p:sp>
          <p:nvSpPr>
            <p:cNvPr id="51" name="圆角矩形 50"/>
            <p:cNvSpPr/>
            <p:nvPr/>
          </p:nvSpPr>
          <p:spPr>
            <a:xfrm>
              <a:off x="7103871" y="3887078"/>
              <a:ext cx="1602539" cy="31637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r>
                <a:rPr lang="en-US" u="none" dirty="0">
                  <a:latin typeface="Huawei Sans" panose="020C0503030203020204" pitchFamily="34" charset="0"/>
                </a:rPr>
                <a:t>Hortonworks</a:t>
              </a:r>
              <a:endParaRPr lang="en-US" altLang="zh-CN" dirty="0">
                <a:latin typeface="Huawei Sans" panose="020C0503030203020204" pitchFamily="34" charset="0"/>
              </a:endParaRPr>
            </a:p>
          </p:txBody>
        </p:sp>
        <p:sp>
          <p:nvSpPr>
            <p:cNvPr id="53" name="全宽4P计算节点 Full-width 4P  Compute Node">
              <a:extLst>
                <a:ext uri="{FF2B5EF4-FFF2-40B4-BE49-F238E27FC236}">
                  <a16:creationId xmlns:a16="http://schemas.microsoft.com/office/drawing/2014/main" id="{54405246-CCE2-4201-BBB1-D3F3EB6E740D}"/>
                </a:ext>
              </a:extLst>
            </p:cNvPr>
            <p:cNvSpPr/>
            <p:nvPr/>
          </p:nvSpPr>
          <p:spPr>
            <a:xfrm>
              <a:off x="3868327" y="4357982"/>
              <a:ext cx="1240824" cy="239632"/>
            </a:xfrm>
            <a:custGeom>
              <a:avLst/>
              <a:gdLst>
                <a:gd name="connsiteX0" fmla="*/ 256031 w 1629442"/>
                <a:gd name="connsiteY0" fmla="*/ 211169 h 334721"/>
                <a:gd name="connsiteX1" fmla="*/ 266509 w 1629442"/>
                <a:gd name="connsiteY1" fmla="*/ 211169 h 334721"/>
                <a:gd name="connsiteX2" fmla="*/ 274033 w 1629442"/>
                <a:gd name="connsiteY2" fmla="*/ 225361 h 334721"/>
                <a:gd name="connsiteX3" fmla="*/ 256031 w 1629442"/>
                <a:gd name="connsiteY3" fmla="*/ 225361 h 334721"/>
                <a:gd name="connsiteX4" fmla="*/ 229933 w 1629442"/>
                <a:gd name="connsiteY4" fmla="*/ 211169 h 334721"/>
                <a:gd name="connsiteX5" fmla="*/ 247650 w 1629442"/>
                <a:gd name="connsiteY5" fmla="*/ 211169 h 334721"/>
                <a:gd name="connsiteX6" fmla="*/ 247650 w 1629442"/>
                <a:gd name="connsiteY6" fmla="*/ 225361 h 334721"/>
                <a:gd name="connsiteX7" fmla="*/ 229933 w 1629442"/>
                <a:gd name="connsiteY7" fmla="*/ 225361 h 334721"/>
                <a:gd name="connsiteX8" fmla="*/ 140303 w 1629442"/>
                <a:gd name="connsiteY8" fmla="*/ 211169 h 334721"/>
                <a:gd name="connsiteX9" fmla="*/ 220694 w 1629442"/>
                <a:gd name="connsiteY9" fmla="*/ 211169 h 334721"/>
                <a:gd name="connsiteX10" fmla="*/ 220694 w 1629442"/>
                <a:gd name="connsiteY10" fmla="*/ 225361 h 334721"/>
                <a:gd name="connsiteX11" fmla="*/ 140303 w 1629442"/>
                <a:gd name="connsiteY11" fmla="*/ 225361 h 334721"/>
                <a:gd name="connsiteX12" fmla="*/ 128396 w 1629442"/>
                <a:gd name="connsiteY12" fmla="*/ 203739 h 334721"/>
                <a:gd name="connsiteX13" fmla="*/ 128396 w 1629442"/>
                <a:gd name="connsiteY13" fmla="*/ 232314 h 334721"/>
                <a:gd name="connsiteX14" fmla="*/ 309371 w 1629442"/>
                <a:gd name="connsiteY14" fmla="*/ 232314 h 334721"/>
                <a:gd name="connsiteX15" fmla="*/ 309371 w 1629442"/>
                <a:gd name="connsiteY15" fmla="*/ 218503 h 334721"/>
                <a:gd name="connsiteX16" fmla="*/ 285749 w 1629442"/>
                <a:gd name="connsiteY16" fmla="*/ 218503 h 334721"/>
                <a:gd name="connsiteX17" fmla="*/ 275272 w 1629442"/>
                <a:gd name="connsiteY17" fmla="*/ 203739 h 334721"/>
                <a:gd name="connsiteX18" fmla="*/ 109346 w 1629442"/>
                <a:gd name="connsiteY18" fmla="*/ 185070 h 334721"/>
                <a:gd name="connsiteX19" fmla="*/ 284987 w 1629442"/>
                <a:gd name="connsiteY19" fmla="*/ 185070 h 334721"/>
                <a:gd name="connsiteX20" fmla="*/ 295274 w 1629442"/>
                <a:gd name="connsiteY20" fmla="*/ 199453 h 334721"/>
                <a:gd name="connsiteX21" fmla="*/ 328421 w 1629442"/>
                <a:gd name="connsiteY21" fmla="*/ 199453 h 334721"/>
                <a:gd name="connsiteX22" fmla="*/ 328421 w 1629442"/>
                <a:gd name="connsiteY22" fmla="*/ 251745 h 334721"/>
                <a:gd name="connsiteX23" fmla="*/ 109346 w 1629442"/>
                <a:gd name="connsiteY23" fmla="*/ 251745 h 334721"/>
                <a:gd name="connsiteX24" fmla="*/ 1511998 w 1629442"/>
                <a:gd name="connsiteY24" fmla="*/ 172497 h 334721"/>
                <a:gd name="connsiteX25" fmla="*/ 1515046 w 1629442"/>
                <a:gd name="connsiteY25" fmla="*/ 175545 h 334721"/>
                <a:gd name="connsiteX26" fmla="*/ 1511998 w 1629442"/>
                <a:gd name="connsiteY26" fmla="*/ 178593 h 334721"/>
                <a:gd name="connsiteX27" fmla="*/ 1508950 w 1629442"/>
                <a:gd name="connsiteY27" fmla="*/ 175545 h 334721"/>
                <a:gd name="connsiteX28" fmla="*/ 1511998 w 1629442"/>
                <a:gd name="connsiteY28" fmla="*/ 172497 h 334721"/>
                <a:gd name="connsiteX29" fmla="*/ 1227772 w 1629442"/>
                <a:gd name="connsiteY29" fmla="*/ 172497 h 334721"/>
                <a:gd name="connsiteX30" fmla="*/ 1230820 w 1629442"/>
                <a:gd name="connsiteY30" fmla="*/ 175545 h 334721"/>
                <a:gd name="connsiteX31" fmla="*/ 1227772 w 1629442"/>
                <a:gd name="connsiteY31" fmla="*/ 178593 h 334721"/>
                <a:gd name="connsiteX32" fmla="*/ 1224724 w 1629442"/>
                <a:gd name="connsiteY32" fmla="*/ 175545 h 334721"/>
                <a:gd name="connsiteX33" fmla="*/ 1227772 w 1629442"/>
                <a:gd name="connsiteY33" fmla="*/ 172497 h 334721"/>
                <a:gd name="connsiteX34" fmla="*/ 903446 w 1629442"/>
                <a:gd name="connsiteY34" fmla="*/ 172497 h 334721"/>
                <a:gd name="connsiteX35" fmla="*/ 906494 w 1629442"/>
                <a:gd name="connsiteY35" fmla="*/ 175545 h 334721"/>
                <a:gd name="connsiteX36" fmla="*/ 903446 w 1629442"/>
                <a:gd name="connsiteY36" fmla="*/ 178593 h 334721"/>
                <a:gd name="connsiteX37" fmla="*/ 900398 w 1629442"/>
                <a:gd name="connsiteY37" fmla="*/ 175545 h 334721"/>
                <a:gd name="connsiteX38" fmla="*/ 903446 w 1629442"/>
                <a:gd name="connsiteY38" fmla="*/ 172497 h 334721"/>
                <a:gd name="connsiteX39" fmla="*/ 599217 w 1629442"/>
                <a:gd name="connsiteY39" fmla="*/ 172497 h 334721"/>
                <a:gd name="connsiteX40" fmla="*/ 602265 w 1629442"/>
                <a:gd name="connsiteY40" fmla="*/ 175545 h 334721"/>
                <a:gd name="connsiteX41" fmla="*/ 599217 w 1629442"/>
                <a:gd name="connsiteY41" fmla="*/ 178593 h 334721"/>
                <a:gd name="connsiteX42" fmla="*/ 596169 w 1629442"/>
                <a:gd name="connsiteY42" fmla="*/ 175545 h 334721"/>
                <a:gd name="connsiteX43" fmla="*/ 599217 w 1629442"/>
                <a:gd name="connsiteY43" fmla="*/ 172497 h 334721"/>
                <a:gd name="connsiteX44" fmla="*/ 1511998 w 1629442"/>
                <a:gd name="connsiteY44" fmla="*/ 154400 h 334721"/>
                <a:gd name="connsiteX45" fmla="*/ 1515046 w 1629442"/>
                <a:gd name="connsiteY45" fmla="*/ 157448 h 334721"/>
                <a:gd name="connsiteX46" fmla="*/ 1511998 w 1629442"/>
                <a:gd name="connsiteY46" fmla="*/ 160496 h 334721"/>
                <a:gd name="connsiteX47" fmla="*/ 1508950 w 1629442"/>
                <a:gd name="connsiteY47" fmla="*/ 157448 h 334721"/>
                <a:gd name="connsiteX48" fmla="*/ 1511998 w 1629442"/>
                <a:gd name="connsiteY48" fmla="*/ 154400 h 334721"/>
                <a:gd name="connsiteX49" fmla="*/ 1227772 w 1629442"/>
                <a:gd name="connsiteY49" fmla="*/ 154400 h 334721"/>
                <a:gd name="connsiteX50" fmla="*/ 1228846 w 1629442"/>
                <a:gd name="connsiteY50" fmla="*/ 154400 h 334721"/>
                <a:gd name="connsiteX51" fmla="*/ 1231309 w 1629442"/>
                <a:gd name="connsiteY51" fmla="*/ 157937 h 334721"/>
                <a:gd name="connsiteX52" fmla="*/ 1227772 w 1629442"/>
                <a:gd name="connsiteY52" fmla="*/ 160401 h 334721"/>
                <a:gd name="connsiteX53" fmla="*/ 1226699 w 1629442"/>
                <a:gd name="connsiteY53" fmla="*/ 160401 h 334721"/>
                <a:gd name="connsiteX54" fmla="*/ 1224235 w 1629442"/>
                <a:gd name="connsiteY54" fmla="*/ 156864 h 334721"/>
                <a:gd name="connsiteX55" fmla="*/ 1227772 w 1629442"/>
                <a:gd name="connsiteY55" fmla="*/ 154400 h 334721"/>
                <a:gd name="connsiteX56" fmla="*/ 903446 w 1629442"/>
                <a:gd name="connsiteY56" fmla="*/ 154400 h 334721"/>
                <a:gd name="connsiteX57" fmla="*/ 904520 w 1629442"/>
                <a:gd name="connsiteY57" fmla="*/ 154400 h 334721"/>
                <a:gd name="connsiteX58" fmla="*/ 906983 w 1629442"/>
                <a:gd name="connsiteY58" fmla="*/ 157937 h 334721"/>
                <a:gd name="connsiteX59" fmla="*/ 903446 w 1629442"/>
                <a:gd name="connsiteY59" fmla="*/ 160401 h 334721"/>
                <a:gd name="connsiteX60" fmla="*/ 902373 w 1629442"/>
                <a:gd name="connsiteY60" fmla="*/ 160401 h 334721"/>
                <a:gd name="connsiteX61" fmla="*/ 899909 w 1629442"/>
                <a:gd name="connsiteY61" fmla="*/ 156864 h 334721"/>
                <a:gd name="connsiteX62" fmla="*/ 903446 w 1629442"/>
                <a:gd name="connsiteY62" fmla="*/ 154400 h 334721"/>
                <a:gd name="connsiteX63" fmla="*/ 599217 w 1629442"/>
                <a:gd name="connsiteY63" fmla="*/ 154400 h 334721"/>
                <a:gd name="connsiteX64" fmla="*/ 602265 w 1629442"/>
                <a:gd name="connsiteY64" fmla="*/ 157448 h 334721"/>
                <a:gd name="connsiteX65" fmla="*/ 599217 w 1629442"/>
                <a:gd name="connsiteY65" fmla="*/ 160496 h 334721"/>
                <a:gd name="connsiteX66" fmla="*/ 596169 w 1629442"/>
                <a:gd name="connsiteY66" fmla="*/ 157448 h 334721"/>
                <a:gd name="connsiteX67" fmla="*/ 599217 w 1629442"/>
                <a:gd name="connsiteY67" fmla="*/ 154400 h 334721"/>
                <a:gd name="connsiteX68" fmla="*/ 1462754 w 1629442"/>
                <a:gd name="connsiteY68" fmla="*/ 153733 h 334721"/>
                <a:gd name="connsiteX69" fmla="*/ 1491996 w 1629442"/>
                <a:gd name="connsiteY69" fmla="*/ 153733 h 334721"/>
                <a:gd name="connsiteX70" fmla="*/ 1491996 w 1629442"/>
                <a:gd name="connsiteY70" fmla="*/ 179260 h 334721"/>
                <a:gd name="connsiteX71" fmla="*/ 1477327 w 1629442"/>
                <a:gd name="connsiteY71" fmla="*/ 179260 h 334721"/>
                <a:gd name="connsiteX72" fmla="*/ 1349787 w 1629442"/>
                <a:gd name="connsiteY72" fmla="*/ 153733 h 334721"/>
                <a:gd name="connsiteX73" fmla="*/ 1440655 w 1629442"/>
                <a:gd name="connsiteY73" fmla="*/ 153733 h 334721"/>
                <a:gd name="connsiteX74" fmla="*/ 1454752 w 1629442"/>
                <a:gd name="connsiteY74" fmla="*/ 179260 h 334721"/>
                <a:gd name="connsiteX75" fmla="*/ 1349787 w 1629442"/>
                <a:gd name="connsiteY75" fmla="*/ 179260 h 334721"/>
                <a:gd name="connsiteX76" fmla="*/ 1326070 w 1629442"/>
                <a:gd name="connsiteY76" fmla="*/ 153733 h 334721"/>
                <a:gd name="connsiteX77" fmla="*/ 1345691 w 1629442"/>
                <a:gd name="connsiteY77" fmla="*/ 153733 h 334721"/>
                <a:gd name="connsiteX78" fmla="*/ 1345691 w 1629442"/>
                <a:gd name="connsiteY78" fmla="*/ 179260 h 334721"/>
                <a:gd name="connsiteX79" fmla="*/ 1326070 w 1629442"/>
                <a:gd name="connsiteY79" fmla="*/ 179260 h 334721"/>
                <a:gd name="connsiteX80" fmla="*/ 1178433 w 1629442"/>
                <a:gd name="connsiteY80" fmla="*/ 153733 h 334721"/>
                <a:gd name="connsiteX81" fmla="*/ 1207770 w 1629442"/>
                <a:gd name="connsiteY81" fmla="*/ 153733 h 334721"/>
                <a:gd name="connsiteX82" fmla="*/ 1207770 w 1629442"/>
                <a:gd name="connsiteY82" fmla="*/ 179260 h 334721"/>
                <a:gd name="connsiteX83" fmla="*/ 1193102 w 1629442"/>
                <a:gd name="connsiteY83" fmla="*/ 179260 h 334721"/>
                <a:gd name="connsiteX84" fmla="*/ 1065466 w 1629442"/>
                <a:gd name="connsiteY84" fmla="*/ 153733 h 334721"/>
                <a:gd name="connsiteX85" fmla="*/ 1156335 w 1629442"/>
                <a:gd name="connsiteY85" fmla="*/ 153733 h 334721"/>
                <a:gd name="connsiteX86" fmla="*/ 1170431 w 1629442"/>
                <a:gd name="connsiteY86" fmla="*/ 179260 h 334721"/>
                <a:gd name="connsiteX87" fmla="*/ 1065466 w 1629442"/>
                <a:gd name="connsiteY87" fmla="*/ 179260 h 334721"/>
                <a:gd name="connsiteX88" fmla="*/ 1041749 w 1629442"/>
                <a:gd name="connsiteY88" fmla="*/ 153733 h 334721"/>
                <a:gd name="connsiteX89" fmla="*/ 1061371 w 1629442"/>
                <a:gd name="connsiteY89" fmla="*/ 153733 h 334721"/>
                <a:gd name="connsiteX90" fmla="*/ 1061371 w 1629442"/>
                <a:gd name="connsiteY90" fmla="*/ 179260 h 334721"/>
                <a:gd name="connsiteX91" fmla="*/ 1041749 w 1629442"/>
                <a:gd name="connsiteY91" fmla="*/ 179260 h 334721"/>
                <a:gd name="connsiteX92" fmla="*/ 854202 w 1629442"/>
                <a:gd name="connsiteY92" fmla="*/ 153733 h 334721"/>
                <a:gd name="connsiteX93" fmla="*/ 883444 w 1629442"/>
                <a:gd name="connsiteY93" fmla="*/ 153733 h 334721"/>
                <a:gd name="connsiteX94" fmla="*/ 883444 w 1629442"/>
                <a:gd name="connsiteY94" fmla="*/ 179260 h 334721"/>
                <a:gd name="connsiteX95" fmla="*/ 868871 w 1629442"/>
                <a:gd name="connsiteY95" fmla="*/ 179260 h 334721"/>
                <a:gd name="connsiteX96" fmla="*/ 741235 w 1629442"/>
                <a:gd name="connsiteY96" fmla="*/ 153733 h 334721"/>
                <a:gd name="connsiteX97" fmla="*/ 832104 w 1629442"/>
                <a:gd name="connsiteY97" fmla="*/ 153733 h 334721"/>
                <a:gd name="connsiteX98" fmla="*/ 846200 w 1629442"/>
                <a:gd name="connsiteY98" fmla="*/ 179260 h 334721"/>
                <a:gd name="connsiteX99" fmla="*/ 741235 w 1629442"/>
                <a:gd name="connsiteY99" fmla="*/ 179260 h 334721"/>
                <a:gd name="connsiteX100" fmla="*/ 717518 w 1629442"/>
                <a:gd name="connsiteY100" fmla="*/ 153733 h 334721"/>
                <a:gd name="connsiteX101" fmla="*/ 737139 w 1629442"/>
                <a:gd name="connsiteY101" fmla="*/ 153733 h 334721"/>
                <a:gd name="connsiteX102" fmla="*/ 737139 w 1629442"/>
                <a:gd name="connsiteY102" fmla="*/ 179260 h 334721"/>
                <a:gd name="connsiteX103" fmla="*/ 717518 w 1629442"/>
                <a:gd name="connsiteY103" fmla="*/ 179260 h 334721"/>
                <a:gd name="connsiteX104" fmla="*/ 549973 w 1629442"/>
                <a:gd name="connsiteY104" fmla="*/ 153733 h 334721"/>
                <a:gd name="connsiteX105" fmla="*/ 579215 w 1629442"/>
                <a:gd name="connsiteY105" fmla="*/ 153733 h 334721"/>
                <a:gd name="connsiteX106" fmla="*/ 579215 w 1629442"/>
                <a:gd name="connsiteY106" fmla="*/ 179260 h 334721"/>
                <a:gd name="connsiteX107" fmla="*/ 564546 w 1629442"/>
                <a:gd name="connsiteY107" fmla="*/ 179260 h 334721"/>
                <a:gd name="connsiteX108" fmla="*/ 436911 w 1629442"/>
                <a:gd name="connsiteY108" fmla="*/ 153733 h 334721"/>
                <a:gd name="connsiteX109" fmla="*/ 527780 w 1629442"/>
                <a:gd name="connsiteY109" fmla="*/ 153733 h 334721"/>
                <a:gd name="connsiteX110" fmla="*/ 541877 w 1629442"/>
                <a:gd name="connsiteY110" fmla="*/ 179260 h 334721"/>
                <a:gd name="connsiteX111" fmla="*/ 436911 w 1629442"/>
                <a:gd name="connsiteY111" fmla="*/ 179260 h 334721"/>
                <a:gd name="connsiteX112" fmla="*/ 413289 w 1629442"/>
                <a:gd name="connsiteY112" fmla="*/ 153733 h 334721"/>
                <a:gd name="connsiteX113" fmla="*/ 432911 w 1629442"/>
                <a:gd name="connsiteY113" fmla="*/ 153733 h 334721"/>
                <a:gd name="connsiteX114" fmla="*/ 432911 w 1629442"/>
                <a:gd name="connsiteY114" fmla="*/ 179260 h 334721"/>
                <a:gd name="connsiteX115" fmla="*/ 413289 w 1629442"/>
                <a:gd name="connsiteY115" fmla="*/ 179260 h 334721"/>
                <a:gd name="connsiteX116" fmla="*/ 1511998 w 1629442"/>
                <a:gd name="connsiteY116" fmla="*/ 138969 h 334721"/>
                <a:gd name="connsiteX117" fmla="*/ 1515046 w 1629442"/>
                <a:gd name="connsiteY117" fmla="*/ 142017 h 334721"/>
                <a:gd name="connsiteX118" fmla="*/ 1511998 w 1629442"/>
                <a:gd name="connsiteY118" fmla="*/ 145065 h 334721"/>
                <a:gd name="connsiteX119" fmla="*/ 1508950 w 1629442"/>
                <a:gd name="connsiteY119" fmla="*/ 142017 h 334721"/>
                <a:gd name="connsiteX120" fmla="*/ 1511998 w 1629442"/>
                <a:gd name="connsiteY120" fmla="*/ 138969 h 334721"/>
                <a:gd name="connsiteX121" fmla="*/ 1227772 w 1629442"/>
                <a:gd name="connsiteY121" fmla="*/ 138969 h 334721"/>
                <a:gd name="connsiteX122" fmla="*/ 1230820 w 1629442"/>
                <a:gd name="connsiteY122" fmla="*/ 142017 h 334721"/>
                <a:gd name="connsiteX123" fmla="*/ 1227772 w 1629442"/>
                <a:gd name="connsiteY123" fmla="*/ 145065 h 334721"/>
                <a:gd name="connsiteX124" fmla="*/ 1224724 w 1629442"/>
                <a:gd name="connsiteY124" fmla="*/ 142017 h 334721"/>
                <a:gd name="connsiteX125" fmla="*/ 1227772 w 1629442"/>
                <a:gd name="connsiteY125" fmla="*/ 138969 h 334721"/>
                <a:gd name="connsiteX126" fmla="*/ 903446 w 1629442"/>
                <a:gd name="connsiteY126" fmla="*/ 138969 h 334721"/>
                <a:gd name="connsiteX127" fmla="*/ 906494 w 1629442"/>
                <a:gd name="connsiteY127" fmla="*/ 142017 h 334721"/>
                <a:gd name="connsiteX128" fmla="*/ 903446 w 1629442"/>
                <a:gd name="connsiteY128" fmla="*/ 145065 h 334721"/>
                <a:gd name="connsiteX129" fmla="*/ 900398 w 1629442"/>
                <a:gd name="connsiteY129" fmla="*/ 142017 h 334721"/>
                <a:gd name="connsiteX130" fmla="*/ 903446 w 1629442"/>
                <a:gd name="connsiteY130" fmla="*/ 138969 h 334721"/>
                <a:gd name="connsiteX131" fmla="*/ 599217 w 1629442"/>
                <a:gd name="connsiteY131" fmla="*/ 138969 h 334721"/>
                <a:gd name="connsiteX132" fmla="*/ 602265 w 1629442"/>
                <a:gd name="connsiteY132" fmla="*/ 142017 h 334721"/>
                <a:gd name="connsiteX133" fmla="*/ 599217 w 1629442"/>
                <a:gd name="connsiteY133" fmla="*/ 145065 h 334721"/>
                <a:gd name="connsiteX134" fmla="*/ 596169 w 1629442"/>
                <a:gd name="connsiteY134" fmla="*/ 142017 h 334721"/>
                <a:gd name="connsiteX135" fmla="*/ 599217 w 1629442"/>
                <a:gd name="connsiteY135" fmla="*/ 138969 h 334721"/>
                <a:gd name="connsiteX136" fmla="*/ 1511998 w 1629442"/>
                <a:gd name="connsiteY136" fmla="*/ 120872 h 334721"/>
                <a:gd name="connsiteX137" fmla="*/ 1515046 w 1629442"/>
                <a:gd name="connsiteY137" fmla="*/ 123920 h 334721"/>
                <a:gd name="connsiteX138" fmla="*/ 1511998 w 1629442"/>
                <a:gd name="connsiteY138" fmla="*/ 126968 h 334721"/>
                <a:gd name="connsiteX139" fmla="*/ 1508950 w 1629442"/>
                <a:gd name="connsiteY139" fmla="*/ 123920 h 334721"/>
                <a:gd name="connsiteX140" fmla="*/ 1511998 w 1629442"/>
                <a:gd name="connsiteY140" fmla="*/ 120872 h 334721"/>
                <a:gd name="connsiteX141" fmla="*/ 1462754 w 1629442"/>
                <a:gd name="connsiteY141" fmla="*/ 120872 h 334721"/>
                <a:gd name="connsiteX142" fmla="*/ 1491996 w 1629442"/>
                <a:gd name="connsiteY142" fmla="*/ 120872 h 334721"/>
                <a:gd name="connsiteX143" fmla="*/ 1491996 w 1629442"/>
                <a:gd name="connsiteY143" fmla="*/ 146304 h 334721"/>
                <a:gd name="connsiteX144" fmla="*/ 1477327 w 1629442"/>
                <a:gd name="connsiteY144" fmla="*/ 146304 h 334721"/>
                <a:gd name="connsiteX145" fmla="*/ 1349787 w 1629442"/>
                <a:gd name="connsiteY145" fmla="*/ 120872 h 334721"/>
                <a:gd name="connsiteX146" fmla="*/ 1440655 w 1629442"/>
                <a:gd name="connsiteY146" fmla="*/ 120872 h 334721"/>
                <a:gd name="connsiteX147" fmla="*/ 1454752 w 1629442"/>
                <a:gd name="connsiteY147" fmla="*/ 146304 h 334721"/>
                <a:gd name="connsiteX148" fmla="*/ 1349787 w 1629442"/>
                <a:gd name="connsiteY148" fmla="*/ 146304 h 334721"/>
                <a:gd name="connsiteX149" fmla="*/ 1326070 w 1629442"/>
                <a:gd name="connsiteY149" fmla="*/ 120872 h 334721"/>
                <a:gd name="connsiteX150" fmla="*/ 1345691 w 1629442"/>
                <a:gd name="connsiteY150" fmla="*/ 120872 h 334721"/>
                <a:gd name="connsiteX151" fmla="*/ 1345691 w 1629442"/>
                <a:gd name="connsiteY151" fmla="*/ 146399 h 334721"/>
                <a:gd name="connsiteX152" fmla="*/ 1326070 w 1629442"/>
                <a:gd name="connsiteY152" fmla="*/ 146399 h 334721"/>
                <a:gd name="connsiteX153" fmla="*/ 1227772 w 1629442"/>
                <a:gd name="connsiteY153" fmla="*/ 120872 h 334721"/>
                <a:gd name="connsiteX154" fmla="*/ 1230820 w 1629442"/>
                <a:gd name="connsiteY154" fmla="*/ 123920 h 334721"/>
                <a:gd name="connsiteX155" fmla="*/ 1227772 w 1629442"/>
                <a:gd name="connsiteY155" fmla="*/ 126968 h 334721"/>
                <a:gd name="connsiteX156" fmla="*/ 1224724 w 1629442"/>
                <a:gd name="connsiteY156" fmla="*/ 123920 h 334721"/>
                <a:gd name="connsiteX157" fmla="*/ 1227772 w 1629442"/>
                <a:gd name="connsiteY157" fmla="*/ 120872 h 334721"/>
                <a:gd name="connsiteX158" fmla="*/ 1178433 w 1629442"/>
                <a:gd name="connsiteY158" fmla="*/ 120872 h 334721"/>
                <a:gd name="connsiteX159" fmla="*/ 1207770 w 1629442"/>
                <a:gd name="connsiteY159" fmla="*/ 120872 h 334721"/>
                <a:gd name="connsiteX160" fmla="*/ 1207770 w 1629442"/>
                <a:gd name="connsiteY160" fmla="*/ 146304 h 334721"/>
                <a:gd name="connsiteX161" fmla="*/ 1193102 w 1629442"/>
                <a:gd name="connsiteY161" fmla="*/ 146304 h 334721"/>
                <a:gd name="connsiteX162" fmla="*/ 1065466 w 1629442"/>
                <a:gd name="connsiteY162" fmla="*/ 120872 h 334721"/>
                <a:gd name="connsiteX163" fmla="*/ 1156335 w 1629442"/>
                <a:gd name="connsiteY163" fmla="*/ 120872 h 334721"/>
                <a:gd name="connsiteX164" fmla="*/ 1170431 w 1629442"/>
                <a:gd name="connsiteY164" fmla="*/ 146304 h 334721"/>
                <a:gd name="connsiteX165" fmla="*/ 1065466 w 1629442"/>
                <a:gd name="connsiteY165" fmla="*/ 146304 h 334721"/>
                <a:gd name="connsiteX166" fmla="*/ 1041749 w 1629442"/>
                <a:gd name="connsiteY166" fmla="*/ 120872 h 334721"/>
                <a:gd name="connsiteX167" fmla="*/ 1061371 w 1629442"/>
                <a:gd name="connsiteY167" fmla="*/ 120872 h 334721"/>
                <a:gd name="connsiteX168" fmla="*/ 1061371 w 1629442"/>
                <a:gd name="connsiteY168" fmla="*/ 146399 h 334721"/>
                <a:gd name="connsiteX169" fmla="*/ 1041749 w 1629442"/>
                <a:gd name="connsiteY169" fmla="*/ 146399 h 334721"/>
                <a:gd name="connsiteX170" fmla="*/ 903446 w 1629442"/>
                <a:gd name="connsiteY170" fmla="*/ 120872 h 334721"/>
                <a:gd name="connsiteX171" fmla="*/ 906494 w 1629442"/>
                <a:gd name="connsiteY171" fmla="*/ 123920 h 334721"/>
                <a:gd name="connsiteX172" fmla="*/ 903446 w 1629442"/>
                <a:gd name="connsiteY172" fmla="*/ 126968 h 334721"/>
                <a:gd name="connsiteX173" fmla="*/ 900398 w 1629442"/>
                <a:gd name="connsiteY173" fmla="*/ 123920 h 334721"/>
                <a:gd name="connsiteX174" fmla="*/ 903446 w 1629442"/>
                <a:gd name="connsiteY174" fmla="*/ 120872 h 334721"/>
                <a:gd name="connsiteX175" fmla="*/ 854202 w 1629442"/>
                <a:gd name="connsiteY175" fmla="*/ 120872 h 334721"/>
                <a:gd name="connsiteX176" fmla="*/ 883444 w 1629442"/>
                <a:gd name="connsiteY176" fmla="*/ 120872 h 334721"/>
                <a:gd name="connsiteX177" fmla="*/ 883444 w 1629442"/>
                <a:gd name="connsiteY177" fmla="*/ 146304 h 334721"/>
                <a:gd name="connsiteX178" fmla="*/ 868871 w 1629442"/>
                <a:gd name="connsiteY178" fmla="*/ 146304 h 334721"/>
                <a:gd name="connsiteX179" fmla="*/ 741235 w 1629442"/>
                <a:gd name="connsiteY179" fmla="*/ 120872 h 334721"/>
                <a:gd name="connsiteX180" fmla="*/ 832104 w 1629442"/>
                <a:gd name="connsiteY180" fmla="*/ 120872 h 334721"/>
                <a:gd name="connsiteX181" fmla="*/ 846200 w 1629442"/>
                <a:gd name="connsiteY181" fmla="*/ 146304 h 334721"/>
                <a:gd name="connsiteX182" fmla="*/ 741235 w 1629442"/>
                <a:gd name="connsiteY182" fmla="*/ 146304 h 334721"/>
                <a:gd name="connsiteX183" fmla="*/ 717518 w 1629442"/>
                <a:gd name="connsiteY183" fmla="*/ 120872 h 334721"/>
                <a:gd name="connsiteX184" fmla="*/ 737139 w 1629442"/>
                <a:gd name="connsiteY184" fmla="*/ 120872 h 334721"/>
                <a:gd name="connsiteX185" fmla="*/ 737139 w 1629442"/>
                <a:gd name="connsiteY185" fmla="*/ 146399 h 334721"/>
                <a:gd name="connsiteX186" fmla="*/ 717518 w 1629442"/>
                <a:gd name="connsiteY186" fmla="*/ 146399 h 334721"/>
                <a:gd name="connsiteX187" fmla="*/ 599217 w 1629442"/>
                <a:gd name="connsiteY187" fmla="*/ 120872 h 334721"/>
                <a:gd name="connsiteX188" fmla="*/ 602265 w 1629442"/>
                <a:gd name="connsiteY188" fmla="*/ 123920 h 334721"/>
                <a:gd name="connsiteX189" fmla="*/ 599217 w 1629442"/>
                <a:gd name="connsiteY189" fmla="*/ 126968 h 334721"/>
                <a:gd name="connsiteX190" fmla="*/ 596169 w 1629442"/>
                <a:gd name="connsiteY190" fmla="*/ 123920 h 334721"/>
                <a:gd name="connsiteX191" fmla="*/ 599217 w 1629442"/>
                <a:gd name="connsiteY191" fmla="*/ 120872 h 334721"/>
                <a:gd name="connsiteX192" fmla="*/ 549973 w 1629442"/>
                <a:gd name="connsiteY192" fmla="*/ 120872 h 334721"/>
                <a:gd name="connsiteX193" fmla="*/ 579215 w 1629442"/>
                <a:gd name="connsiteY193" fmla="*/ 120872 h 334721"/>
                <a:gd name="connsiteX194" fmla="*/ 579215 w 1629442"/>
                <a:gd name="connsiteY194" fmla="*/ 146304 h 334721"/>
                <a:gd name="connsiteX195" fmla="*/ 564546 w 1629442"/>
                <a:gd name="connsiteY195" fmla="*/ 146304 h 334721"/>
                <a:gd name="connsiteX196" fmla="*/ 436911 w 1629442"/>
                <a:gd name="connsiteY196" fmla="*/ 120872 h 334721"/>
                <a:gd name="connsiteX197" fmla="*/ 527780 w 1629442"/>
                <a:gd name="connsiteY197" fmla="*/ 120872 h 334721"/>
                <a:gd name="connsiteX198" fmla="*/ 541877 w 1629442"/>
                <a:gd name="connsiteY198" fmla="*/ 146304 h 334721"/>
                <a:gd name="connsiteX199" fmla="*/ 436911 w 1629442"/>
                <a:gd name="connsiteY199" fmla="*/ 146304 h 334721"/>
                <a:gd name="connsiteX200" fmla="*/ 413289 w 1629442"/>
                <a:gd name="connsiteY200" fmla="*/ 120872 h 334721"/>
                <a:gd name="connsiteX201" fmla="*/ 432911 w 1629442"/>
                <a:gd name="connsiteY201" fmla="*/ 120872 h 334721"/>
                <a:gd name="connsiteX202" fmla="*/ 432911 w 1629442"/>
                <a:gd name="connsiteY202" fmla="*/ 146399 h 334721"/>
                <a:gd name="connsiteX203" fmla="*/ 413289 w 1629442"/>
                <a:gd name="connsiteY203" fmla="*/ 146399 h 334721"/>
                <a:gd name="connsiteX204" fmla="*/ 1307211 w 1629442"/>
                <a:gd name="connsiteY204" fmla="*/ 110681 h 334721"/>
                <a:gd name="connsiteX205" fmla="*/ 1307211 w 1629442"/>
                <a:gd name="connsiteY205" fmla="*/ 188024 h 334721"/>
                <a:gd name="connsiteX206" fmla="*/ 1539431 w 1629442"/>
                <a:gd name="connsiteY206" fmla="*/ 188024 h 334721"/>
                <a:gd name="connsiteX207" fmla="*/ 1539431 w 1629442"/>
                <a:gd name="connsiteY207" fmla="*/ 110681 h 334721"/>
                <a:gd name="connsiteX208" fmla="*/ 1023366 w 1629442"/>
                <a:gd name="connsiteY208" fmla="*/ 110680 h 334721"/>
                <a:gd name="connsiteX209" fmla="*/ 1023366 w 1629442"/>
                <a:gd name="connsiteY209" fmla="*/ 188023 h 334721"/>
                <a:gd name="connsiteX210" fmla="*/ 1257300 w 1629442"/>
                <a:gd name="connsiteY210" fmla="*/ 188023 h 334721"/>
                <a:gd name="connsiteX211" fmla="*/ 1257300 w 1629442"/>
                <a:gd name="connsiteY211" fmla="*/ 110680 h 334721"/>
                <a:gd name="connsiteX212" fmla="*/ 699135 w 1629442"/>
                <a:gd name="connsiteY212" fmla="*/ 110680 h 334721"/>
                <a:gd name="connsiteX213" fmla="*/ 699135 w 1629442"/>
                <a:gd name="connsiteY213" fmla="*/ 188023 h 334721"/>
                <a:gd name="connsiteX214" fmla="*/ 932593 w 1629442"/>
                <a:gd name="connsiteY214" fmla="*/ 188023 h 334721"/>
                <a:gd name="connsiteX215" fmla="*/ 932593 w 1629442"/>
                <a:gd name="connsiteY215" fmla="*/ 110680 h 334721"/>
                <a:gd name="connsiteX216" fmla="*/ 394906 w 1629442"/>
                <a:gd name="connsiteY216" fmla="*/ 110680 h 334721"/>
                <a:gd name="connsiteX217" fmla="*/ 394906 w 1629442"/>
                <a:gd name="connsiteY217" fmla="*/ 188023 h 334721"/>
                <a:gd name="connsiteX218" fmla="*/ 628650 w 1629442"/>
                <a:gd name="connsiteY218" fmla="*/ 188023 h 334721"/>
                <a:gd name="connsiteX219" fmla="*/ 628650 w 1629442"/>
                <a:gd name="connsiteY219" fmla="*/ 110680 h 334721"/>
                <a:gd name="connsiteX220" fmla="*/ 1004316 w 1629442"/>
                <a:gd name="connsiteY220" fmla="*/ 91630 h 334721"/>
                <a:gd name="connsiteX221" fmla="*/ 1276350 w 1629442"/>
                <a:gd name="connsiteY221" fmla="*/ 91630 h 334721"/>
                <a:gd name="connsiteX222" fmla="*/ 1276350 w 1629442"/>
                <a:gd name="connsiteY222" fmla="*/ 207073 h 334721"/>
                <a:gd name="connsiteX223" fmla="*/ 1004316 w 1629442"/>
                <a:gd name="connsiteY223" fmla="*/ 207073 h 334721"/>
                <a:gd name="connsiteX224" fmla="*/ 680085 w 1629442"/>
                <a:gd name="connsiteY224" fmla="*/ 91630 h 334721"/>
                <a:gd name="connsiteX225" fmla="*/ 951643 w 1629442"/>
                <a:gd name="connsiteY225" fmla="*/ 91630 h 334721"/>
                <a:gd name="connsiteX226" fmla="*/ 951643 w 1629442"/>
                <a:gd name="connsiteY226" fmla="*/ 207073 h 334721"/>
                <a:gd name="connsiteX227" fmla="*/ 680085 w 1629442"/>
                <a:gd name="connsiteY227" fmla="*/ 207073 h 334721"/>
                <a:gd name="connsiteX228" fmla="*/ 375856 w 1629442"/>
                <a:gd name="connsiteY228" fmla="*/ 91630 h 334721"/>
                <a:gd name="connsiteX229" fmla="*/ 647700 w 1629442"/>
                <a:gd name="connsiteY229" fmla="*/ 91630 h 334721"/>
                <a:gd name="connsiteX230" fmla="*/ 647700 w 1629442"/>
                <a:gd name="connsiteY230" fmla="*/ 207073 h 334721"/>
                <a:gd name="connsiteX231" fmla="*/ 375856 w 1629442"/>
                <a:gd name="connsiteY231" fmla="*/ 207073 h 334721"/>
                <a:gd name="connsiteX232" fmla="*/ 1558481 w 1629442"/>
                <a:gd name="connsiteY232" fmla="*/ 38100 h 334721"/>
                <a:gd name="connsiteX233" fmla="*/ 1558481 w 1629442"/>
                <a:gd name="connsiteY233" fmla="*/ 91631 h 334721"/>
                <a:gd name="connsiteX234" fmla="*/ 1559719 w 1629442"/>
                <a:gd name="connsiteY234" fmla="*/ 91631 h 334721"/>
                <a:gd name="connsiteX235" fmla="*/ 1559719 w 1629442"/>
                <a:gd name="connsiteY235" fmla="*/ 207074 h 334721"/>
                <a:gd name="connsiteX236" fmla="*/ 1558481 w 1629442"/>
                <a:gd name="connsiteY236" fmla="*/ 207074 h 334721"/>
                <a:gd name="connsiteX237" fmla="*/ 1558481 w 1629442"/>
                <a:gd name="connsiteY237" fmla="*/ 266033 h 334721"/>
                <a:gd name="connsiteX238" fmla="*/ 1590866 w 1629442"/>
                <a:gd name="connsiteY238" fmla="*/ 266033 h 334721"/>
                <a:gd name="connsiteX239" fmla="*/ 1590866 w 1629442"/>
                <a:gd name="connsiteY239" fmla="*/ 38100 h 334721"/>
                <a:gd name="connsiteX240" fmla="*/ 38100 w 1629442"/>
                <a:gd name="connsiteY240" fmla="*/ 38100 h 334721"/>
                <a:gd name="connsiteX241" fmla="*/ 38100 w 1629442"/>
                <a:gd name="connsiteY241" fmla="*/ 266033 h 334721"/>
                <a:gd name="connsiteX242" fmla="*/ 68961 w 1629442"/>
                <a:gd name="connsiteY242" fmla="*/ 266033 h 334721"/>
                <a:gd name="connsiteX243" fmla="*/ 68961 w 1629442"/>
                <a:gd name="connsiteY243" fmla="*/ 38100 h 334721"/>
                <a:gd name="connsiteX244" fmla="*/ 0 w 1629442"/>
                <a:gd name="connsiteY244" fmla="*/ 0 h 334721"/>
                <a:gd name="connsiteX245" fmla="*/ 1629442 w 1629442"/>
                <a:gd name="connsiteY245" fmla="*/ 0 h 334721"/>
                <a:gd name="connsiteX246" fmla="*/ 1629442 w 1629442"/>
                <a:gd name="connsiteY246" fmla="*/ 304133 h 334721"/>
                <a:gd name="connsiteX247" fmla="*/ 1173385 w 1629442"/>
                <a:gd name="connsiteY247" fmla="*/ 304133 h 334721"/>
                <a:gd name="connsiteX248" fmla="*/ 1146612 w 1629442"/>
                <a:gd name="connsiteY248" fmla="*/ 330906 h 334721"/>
                <a:gd name="connsiteX249" fmla="*/ 1081739 w 1629442"/>
                <a:gd name="connsiteY249" fmla="*/ 304133 h 334721"/>
                <a:gd name="connsiteX250" fmla="*/ 1108512 w 1629442"/>
                <a:gd name="connsiteY250" fmla="*/ 239260 h 334721"/>
                <a:gd name="connsiteX251" fmla="*/ 1173385 w 1629442"/>
                <a:gd name="connsiteY251" fmla="*/ 266033 h 334721"/>
                <a:gd name="connsiteX252" fmla="*/ 1539907 w 1629442"/>
                <a:gd name="connsiteY252" fmla="*/ 266033 h 334721"/>
                <a:gd name="connsiteX253" fmla="*/ 1539907 w 1629442"/>
                <a:gd name="connsiteY253" fmla="*/ 207074 h 334721"/>
                <a:gd name="connsiteX254" fmla="*/ 1288637 w 1629442"/>
                <a:gd name="connsiteY254" fmla="*/ 207074 h 334721"/>
                <a:gd name="connsiteX255" fmla="*/ 1288637 w 1629442"/>
                <a:gd name="connsiteY255" fmla="*/ 91631 h 334721"/>
                <a:gd name="connsiteX256" fmla="*/ 1539907 w 1629442"/>
                <a:gd name="connsiteY256" fmla="*/ 91631 h 334721"/>
                <a:gd name="connsiteX257" fmla="*/ 1539907 w 1629442"/>
                <a:gd name="connsiteY257" fmla="*/ 38100 h 334721"/>
                <a:gd name="connsiteX258" fmla="*/ 88011 w 1629442"/>
                <a:gd name="connsiteY258" fmla="*/ 38100 h 334721"/>
                <a:gd name="connsiteX259" fmla="*/ 88011 w 1629442"/>
                <a:gd name="connsiteY259" fmla="*/ 266033 h 334721"/>
                <a:gd name="connsiteX260" fmla="*/ 929640 w 1629442"/>
                <a:gd name="connsiteY260" fmla="*/ 266033 h 334721"/>
                <a:gd name="connsiteX261" fmla="*/ 956310 w 1629442"/>
                <a:gd name="connsiteY261" fmla="*/ 239363 h 334721"/>
                <a:gd name="connsiteX262" fmla="*/ 1021080 w 1629442"/>
                <a:gd name="connsiteY262" fmla="*/ 266033 h 334721"/>
                <a:gd name="connsiteX263" fmla="*/ 994410 w 1629442"/>
                <a:gd name="connsiteY263" fmla="*/ 330803 h 334721"/>
                <a:gd name="connsiteX264" fmla="*/ 929640 w 1629442"/>
                <a:gd name="connsiteY264" fmla="*/ 304133 h 334721"/>
                <a:gd name="connsiteX265" fmla="*/ 0 w 1629442"/>
                <a:gd name="connsiteY265" fmla="*/ 304133 h 3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629442" h="334721">
                  <a:moveTo>
                    <a:pt x="256031" y="211169"/>
                  </a:moveTo>
                  <a:lnTo>
                    <a:pt x="266509" y="211169"/>
                  </a:lnTo>
                  <a:lnTo>
                    <a:pt x="274033" y="225361"/>
                  </a:lnTo>
                  <a:lnTo>
                    <a:pt x="256031" y="225361"/>
                  </a:lnTo>
                  <a:close/>
                  <a:moveTo>
                    <a:pt x="229933" y="211169"/>
                  </a:moveTo>
                  <a:lnTo>
                    <a:pt x="247650" y="211169"/>
                  </a:lnTo>
                  <a:lnTo>
                    <a:pt x="247650" y="225361"/>
                  </a:lnTo>
                  <a:lnTo>
                    <a:pt x="229933" y="225361"/>
                  </a:lnTo>
                  <a:close/>
                  <a:moveTo>
                    <a:pt x="140303" y="211169"/>
                  </a:moveTo>
                  <a:lnTo>
                    <a:pt x="220694" y="211169"/>
                  </a:lnTo>
                  <a:lnTo>
                    <a:pt x="220694" y="225361"/>
                  </a:lnTo>
                  <a:lnTo>
                    <a:pt x="140303" y="225361"/>
                  </a:lnTo>
                  <a:close/>
                  <a:moveTo>
                    <a:pt x="128396" y="203739"/>
                  </a:moveTo>
                  <a:lnTo>
                    <a:pt x="128396" y="232314"/>
                  </a:lnTo>
                  <a:lnTo>
                    <a:pt x="309371" y="232314"/>
                  </a:lnTo>
                  <a:lnTo>
                    <a:pt x="309371" y="218503"/>
                  </a:lnTo>
                  <a:lnTo>
                    <a:pt x="285749" y="218503"/>
                  </a:lnTo>
                  <a:lnTo>
                    <a:pt x="275272" y="203739"/>
                  </a:lnTo>
                  <a:close/>
                  <a:moveTo>
                    <a:pt x="109346" y="185070"/>
                  </a:moveTo>
                  <a:lnTo>
                    <a:pt x="284987" y="185070"/>
                  </a:lnTo>
                  <a:lnTo>
                    <a:pt x="295274" y="199453"/>
                  </a:lnTo>
                  <a:lnTo>
                    <a:pt x="328421" y="199453"/>
                  </a:lnTo>
                  <a:lnTo>
                    <a:pt x="328421" y="251745"/>
                  </a:lnTo>
                  <a:lnTo>
                    <a:pt x="109346" y="251745"/>
                  </a:lnTo>
                  <a:close/>
                  <a:moveTo>
                    <a:pt x="1511998" y="172497"/>
                  </a:moveTo>
                  <a:cubicBezTo>
                    <a:pt x="1513682" y="172497"/>
                    <a:pt x="1515046" y="173862"/>
                    <a:pt x="1515046" y="175545"/>
                  </a:cubicBezTo>
                  <a:cubicBezTo>
                    <a:pt x="1515046" y="177228"/>
                    <a:pt x="1513681" y="178593"/>
                    <a:pt x="1511998" y="178593"/>
                  </a:cubicBezTo>
                  <a:cubicBezTo>
                    <a:pt x="1510315" y="178593"/>
                    <a:pt x="1508950" y="177228"/>
                    <a:pt x="1508950" y="175545"/>
                  </a:cubicBezTo>
                  <a:cubicBezTo>
                    <a:pt x="1508950" y="173862"/>
                    <a:pt x="1510315" y="172497"/>
                    <a:pt x="1511998" y="172497"/>
                  </a:cubicBezTo>
                  <a:close/>
                  <a:moveTo>
                    <a:pt x="1227772" y="172497"/>
                  </a:moveTo>
                  <a:cubicBezTo>
                    <a:pt x="1229456" y="172497"/>
                    <a:pt x="1230820" y="173862"/>
                    <a:pt x="1230820" y="175545"/>
                  </a:cubicBezTo>
                  <a:cubicBezTo>
                    <a:pt x="1230820" y="177228"/>
                    <a:pt x="1229455" y="178593"/>
                    <a:pt x="1227772" y="178593"/>
                  </a:cubicBezTo>
                  <a:cubicBezTo>
                    <a:pt x="1226089" y="178593"/>
                    <a:pt x="1224724" y="177228"/>
                    <a:pt x="1224724" y="175545"/>
                  </a:cubicBezTo>
                  <a:cubicBezTo>
                    <a:pt x="1224724" y="173862"/>
                    <a:pt x="1226089" y="172497"/>
                    <a:pt x="1227772" y="172497"/>
                  </a:cubicBezTo>
                  <a:close/>
                  <a:moveTo>
                    <a:pt x="903446" y="172497"/>
                  </a:moveTo>
                  <a:cubicBezTo>
                    <a:pt x="905129" y="172497"/>
                    <a:pt x="906494" y="173862"/>
                    <a:pt x="906494" y="175545"/>
                  </a:cubicBezTo>
                  <a:cubicBezTo>
                    <a:pt x="906494" y="177228"/>
                    <a:pt x="905129" y="178593"/>
                    <a:pt x="903446" y="178593"/>
                  </a:cubicBezTo>
                  <a:cubicBezTo>
                    <a:pt x="901763" y="178593"/>
                    <a:pt x="900398" y="177228"/>
                    <a:pt x="900398" y="175545"/>
                  </a:cubicBezTo>
                  <a:cubicBezTo>
                    <a:pt x="900398" y="173862"/>
                    <a:pt x="901763" y="172497"/>
                    <a:pt x="903446" y="172497"/>
                  </a:cubicBezTo>
                  <a:close/>
                  <a:moveTo>
                    <a:pt x="599217" y="172497"/>
                  </a:moveTo>
                  <a:cubicBezTo>
                    <a:pt x="600900" y="172497"/>
                    <a:pt x="602265" y="173862"/>
                    <a:pt x="602265" y="175545"/>
                  </a:cubicBezTo>
                  <a:cubicBezTo>
                    <a:pt x="602265" y="177228"/>
                    <a:pt x="600900" y="178593"/>
                    <a:pt x="599217" y="178593"/>
                  </a:cubicBezTo>
                  <a:cubicBezTo>
                    <a:pt x="597534" y="178593"/>
                    <a:pt x="596169" y="177228"/>
                    <a:pt x="596169" y="175545"/>
                  </a:cubicBezTo>
                  <a:cubicBezTo>
                    <a:pt x="596169" y="173862"/>
                    <a:pt x="597534" y="172497"/>
                    <a:pt x="599217" y="172497"/>
                  </a:cubicBezTo>
                  <a:close/>
                  <a:moveTo>
                    <a:pt x="1511998" y="154400"/>
                  </a:moveTo>
                  <a:cubicBezTo>
                    <a:pt x="1513682" y="154400"/>
                    <a:pt x="1515046" y="155765"/>
                    <a:pt x="1515046" y="157448"/>
                  </a:cubicBezTo>
                  <a:cubicBezTo>
                    <a:pt x="1515046" y="159131"/>
                    <a:pt x="1513681" y="160496"/>
                    <a:pt x="1511998" y="160496"/>
                  </a:cubicBezTo>
                  <a:cubicBezTo>
                    <a:pt x="1510315" y="160496"/>
                    <a:pt x="1508950" y="159131"/>
                    <a:pt x="1508950" y="157448"/>
                  </a:cubicBezTo>
                  <a:cubicBezTo>
                    <a:pt x="1508950" y="155765"/>
                    <a:pt x="1510315" y="154400"/>
                    <a:pt x="1511998" y="154400"/>
                  </a:cubicBezTo>
                  <a:close/>
                  <a:moveTo>
                    <a:pt x="1227772" y="154400"/>
                  </a:moveTo>
                  <a:cubicBezTo>
                    <a:pt x="1228127" y="154337"/>
                    <a:pt x="1228491" y="154337"/>
                    <a:pt x="1228846" y="154400"/>
                  </a:cubicBezTo>
                  <a:cubicBezTo>
                    <a:pt x="1230503" y="154697"/>
                    <a:pt x="1231606" y="156280"/>
                    <a:pt x="1231309" y="157937"/>
                  </a:cubicBezTo>
                  <a:cubicBezTo>
                    <a:pt x="1231013" y="159594"/>
                    <a:pt x="1229429" y="160697"/>
                    <a:pt x="1227772" y="160401"/>
                  </a:cubicBezTo>
                  <a:cubicBezTo>
                    <a:pt x="1227417" y="160464"/>
                    <a:pt x="1227054" y="160464"/>
                    <a:pt x="1226699" y="160401"/>
                  </a:cubicBezTo>
                  <a:cubicBezTo>
                    <a:pt x="1225042" y="160104"/>
                    <a:pt x="1223939" y="158521"/>
                    <a:pt x="1224235" y="156864"/>
                  </a:cubicBezTo>
                  <a:cubicBezTo>
                    <a:pt x="1224532" y="155207"/>
                    <a:pt x="1226115" y="154104"/>
                    <a:pt x="1227772" y="154400"/>
                  </a:cubicBezTo>
                  <a:close/>
                  <a:moveTo>
                    <a:pt x="903446" y="154400"/>
                  </a:moveTo>
                  <a:cubicBezTo>
                    <a:pt x="903801" y="154337"/>
                    <a:pt x="904165" y="154337"/>
                    <a:pt x="904520" y="154400"/>
                  </a:cubicBezTo>
                  <a:cubicBezTo>
                    <a:pt x="906177" y="154697"/>
                    <a:pt x="907280" y="156280"/>
                    <a:pt x="906983" y="157937"/>
                  </a:cubicBezTo>
                  <a:cubicBezTo>
                    <a:pt x="906687" y="159594"/>
                    <a:pt x="905103" y="160697"/>
                    <a:pt x="903446" y="160401"/>
                  </a:cubicBezTo>
                  <a:cubicBezTo>
                    <a:pt x="903091" y="160464"/>
                    <a:pt x="902728" y="160464"/>
                    <a:pt x="902373" y="160401"/>
                  </a:cubicBezTo>
                  <a:cubicBezTo>
                    <a:pt x="900716" y="160104"/>
                    <a:pt x="899613" y="158521"/>
                    <a:pt x="899909" y="156864"/>
                  </a:cubicBezTo>
                  <a:cubicBezTo>
                    <a:pt x="900206" y="155207"/>
                    <a:pt x="901789" y="154104"/>
                    <a:pt x="903446" y="154400"/>
                  </a:cubicBezTo>
                  <a:close/>
                  <a:moveTo>
                    <a:pt x="599217" y="154400"/>
                  </a:moveTo>
                  <a:cubicBezTo>
                    <a:pt x="600900" y="154400"/>
                    <a:pt x="602265" y="155765"/>
                    <a:pt x="602265" y="157448"/>
                  </a:cubicBezTo>
                  <a:cubicBezTo>
                    <a:pt x="602265" y="159131"/>
                    <a:pt x="600900" y="160496"/>
                    <a:pt x="599217" y="160496"/>
                  </a:cubicBezTo>
                  <a:cubicBezTo>
                    <a:pt x="597534" y="160496"/>
                    <a:pt x="596169" y="159131"/>
                    <a:pt x="596169" y="157448"/>
                  </a:cubicBezTo>
                  <a:cubicBezTo>
                    <a:pt x="596169" y="155765"/>
                    <a:pt x="597534" y="154400"/>
                    <a:pt x="599217" y="154400"/>
                  </a:cubicBezTo>
                  <a:close/>
                  <a:moveTo>
                    <a:pt x="1462754" y="153733"/>
                  </a:moveTo>
                  <a:lnTo>
                    <a:pt x="1491996" y="153733"/>
                  </a:lnTo>
                  <a:lnTo>
                    <a:pt x="1491996" y="179260"/>
                  </a:lnTo>
                  <a:lnTo>
                    <a:pt x="1477327" y="179260"/>
                  </a:lnTo>
                  <a:close/>
                  <a:moveTo>
                    <a:pt x="1349787" y="153733"/>
                  </a:moveTo>
                  <a:lnTo>
                    <a:pt x="1440655" y="153733"/>
                  </a:lnTo>
                  <a:lnTo>
                    <a:pt x="1454752" y="179260"/>
                  </a:lnTo>
                  <a:lnTo>
                    <a:pt x="1349787" y="179260"/>
                  </a:lnTo>
                  <a:close/>
                  <a:moveTo>
                    <a:pt x="1326070" y="153733"/>
                  </a:moveTo>
                  <a:lnTo>
                    <a:pt x="1345691" y="153733"/>
                  </a:lnTo>
                  <a:lnTo>
                    <a:pt x="1345691" y="179260"/>
                  </a:lnTo>
                  <a:lnTo>
                    <a:pt x="1326070" y="179260"/>
                  </a:lnTo>
                  <a:close/>
                  <a:moveTo>
                    <a:pt x="1178433" y="153733"/>
                  </a:moveTo>
                  <a:lnTo>
                    <a:pt x="1207770" y="153733"/>
                  </a:lnTo>
                  <a:lnTo>
                    <a:pt x="1207770" y="179260"/>
                  </a:lnTo>
                  <a:lnTo>
                    <a:pt x="1193102" y="179260"/>
                  </a:lnTo>
                  <a:close/>
                  <a:moveTo>
                    <a:pt x="1065466" y="153733"/>
                  </a:moveTo>
                  <a:lnTo>
                    <a:pt x="1156335" y="153733"/>
                  </a:lnTo>
                  <a:lnTo>
                    <a:pt x="1170431" y="179260"/>
                  </a:lnTo>
                  <a:lnTo>
                    <a:pt x="1065466" y="179260"/>
                  </a:lnTo>
                  <a:close/>
                  <a:moveTo>
                    <a:pt x="1041749" y="153733"/>
                  </a:moveTo>
                  <a:lnTo>
                    <a:pt x="1061371" y="153733"/>
                  </a:lnTo>
                  <a:lnTo>
                    <a:pt x="1061371" y="179260"/>
                  </a:lnTo>
                  <a:lnTo>
                    <a:pt x="1041749" y="179260"/>
                  </a:lnTo>
                  <a:close/>
                  <a:moveTo>
                    <a:pt x="854202" y="153733"/>
                  </a:moveTo>
                  <a:lnTo>
                    <a:pt x="883444" y="153733"/>
                  </a:lnTo>
                  <a:lnTo>
                    <a:pt x="883444" y="179260"/>
                  </a:lnTo>
                  <a:lnTo>
                    <a:pt x="868871" y="179260"/>
                  </a:lnTo>
                  <a:close/>
                  <a:moveTo>
                    <a:pt x="741235" y="153733"/>
                  </a:moveTo>
                  <a:lnTo>
                    <a:pt x="832104" y="153733"/>
                  </a:lnTo>
                  <a:lnTo>
                    <a:pt x="846200" y="179260"/>
                  </a:lnTo>
                  <a:lnTo>
                    <a:pt x="741235" y="179260"/>
                  </a:lnTo>
                  <a:close/>
                  <a:moveTo>
                    <a:pt x="717518" y="153733"/>
                  </a:moveTo>
                  <a:lnTo>
                    <a:pt x="737139" y="153733"/>
                  </a:lnTo>
                  <a:lnTo>
                    <a:pt x="737139" y="179260"/>
                  </a:lnTo>
                  <a:lnTo>
                    <a:pt x="717518" y="179260"/>
                  </a:lnTo>
                  <a:close/>
                  <a:moveTo>
                    <a:pt x="549973" y="153733"/>
                  </a:moveTo>
                  <a:lnTo>
                    <a:pt x="579215" y="153733"/>
                  </a:lnTo>
                  <a:lnTo>
                    <a:pt x="579215" y="179260"/>
                  </a:lnTo>
                  <a:lnTo>
                    <a:pt x="564546" y="179260"/>
                  </a:lnTo>
                  <a:close/>
                  <a:moveTo>
                    <a:pt x="436911" y="153733"/>
                  </a:moveTo>
                  <a:lnTo>
                    <a:pt x="527780" y="153733"/>
                  </a:lnTo>
                  <a:lnTo>
                    <a:pt x="541877" y="179260"/>
                  </a:lnTo>
                  <a:lnTo>
                    <a:pt x="436911" y="179260"/>
                  </a:lnTo>
                  <a:close/>
                  <a:moveTo>
                    <a:pt x="413289" y="153733"/>
                  </a:moveTo>
                  <a:lnTo>
                    <a:pt x="432911" y="153733"/>
                  </a:lnTo>
                  <a:lnTo>
                    <a:pt x="432911" y="179260"/>
                  </a:lnTo>
                  <a:lnTo>
                    <a:pt x="413289" y="179260"/>
                  </a:lnTo>
                  <a:close/>
                  <a:moveTo>
                    <a:pt x="1511998" y="138969"/>
                  </a:moveTo>
                  <a:cubicBezTo>
                    <a:pt x="1513682" y="138969"/>
                    <a:pt x="1515046" y="140334"/>
                    <a:pt x="1515046" y="142017"/>
                  </a:cubicBezTo>
                  <a:cubicBezTo>
                    <a:pt x="1515046" y="143700"/>
                    <a:pt x="1513681" y="145065"/>
                    <a:pt x="1511998" y="145065"/>
                  </a:cubicBezTo>
                  <a:cubicBezTo>
                    <a:pt x="1510315" y="145065"/>
                    <a:pt x="1508950" y="143700"/>
                    <a:pt x="1508950" y="142017"/>
                  </a:cubicBezTo>
                  <a:cubicBezTo>
                    <a:pt x="1508950" y="140334"/>
                    <a:pt x="1510315" y="138969"/>
                    <a:pt x="1511998" y="138969"/>
                  </a:cubicBezTo>
                  <a:close/>
                  <a:moveTo>
                    <a:pt x="1227772" y="138969"/>
                  </a:moveTo>
                  <a:cubicBezTo>
                    <a:pt x="1229434" y="139019"/>
                    <a:pt x="1230770" y="140355"/>
                    <a:pt x="1230820" y="142017"/>
                  </a:cubicBezTo>
                  <a:cubicBezTo>
                    <a:pt x="1230820" y="143700"/>
                    <a:pt x="1229455" y="145065"/>
                    <a:pt x="1227772" y="145065"/>
                  </a:cubicBezTo>
                  <a:cubicBezTo>
                    <a:pt x="1226089" y="145065"/>
                    <a:pt x="1224724" y="143700"/>
                    <a:pt x="1224724" y="142017"/>
                  </a:cubicBezTo>
                  <a:cubicBezTo>
                    <a:pt x="1224724" y="140334"/>
                    <a:pt x="1226089" y="138969"/>
                    <a:pt x="1227772" y="138969"/>
                  </a:cubicBezTo>
                  <a:close/>
                  <a:moveTo>
                    <a:pt x="903446" y="138969"/>
                  </a:moveTo>
                  <a:cubicBezTo>
                    <a:pt x="905129" y="138969"/>
                    <a:pt x="906494" y="140334"/>
                    <a:pt x="906494" y="142017"/>
                  </a:cubicBezTo>
                  <a:cubicBezTo>
                    <a:pt x="906494" y="143700"/>
                    <a:pt x="905129" y="145065"/>
                    <a:pt x="903446" y="145065"/>
                  </a:cubicBezTo>
                  <a:cubicBezTo>
                    <a:pt x="901763" y="145065"/>
                    <a:pt x="900398" y="143700"/>
                    <a:pt x="900398" y="142017"/>
                  </a:cubicBezTo>
                  <a:cubicBezTo>
                    <a:pt x="900448" y="140355"/>
                    <a:pt x="901784" y="139019"/>
                    <a:pt x="903446" y="138969"/>
                  </a:cubicBezTo>
                  <a:close/>
                  <a:moveTo>
                    <a:pt x="599217" y="138969"/>
                  </a:moveTo>
                  <a:cubicBezTo>
                    <a:pt x="600900" y="138969"/>
                    <a:pt x="602265" y="140334"/>
                    <a:pt x="602265" y="142017"/>
                  </a:cubicBezTo>
                  <a:cubicBezTo>
                    <a:pt x="602265" y="143700"/>
                    <a:pt x="600900" y="145065"/>
                    <a:pt x="599217" y="145065"/>
                  </a:cubicBezTo>
                  <a:cubicBezTo>
                    <a:pt x="597534" y="145065"/>
                    <a:pt x="596169" y="143700"/>
                    <a:pt x="596169" y="142017"/>
                  </a:cubicBezTo>
                  <a:cubicBezTo>
                    <a:pt x="596169" y="140334"/>
                    <a:pt x="597534" y="138969"/>
                    <a:pt x="599217" y="138969"/>
                  </a:cubicBezTo>
                  <a:close/>
                  <a:moveTo>
                    <a:pt x="1511998" y="120872"/>
                  </a:moveTo>
                  <a:cubicBezTo>
                    <a:pt x="1513682" y="120872"/>
                    <a:pt x="1515046" y="122237"/>
                    <a:pt x="1515046" y="123920"/>
                  </a:cubicBezTo>
                  <a:cubicBezTo>
                    <a:pt x="1515046" y="125603"/>
                    <a:pt x="1513681" y="126968"/>
                    <a:pt x="1511998" y="126968"/>
                  </a:cubicBezTo>
                  <a:cubicBezTo>
                    <a:pt x="1510315" y="126968"/>
                    <a:pt x="1508950" y="125603"/>
                    <a:pt x="1508950" y="123920"/>
                  </a:cubicBezTo>
                  <a:cubicBezTo>
                    <a:pt x="1508950" y="122237"/>
                    <a:pt x="1510315" y="120872"/>
                    <a:pt x="1511998" y="120872"/>
                  </a:cubicBezTo>
                  <a:close/>
                  <a:moveTo>
                    <a:pt x="1462754" y="120872"/>
                  </a:moveTo>
                  <a:lnTo>
                    <a:pt x="1491996" y="120872"/>
                  </a:lnTo>
                  <a:lnTo>
                    <a:pt x="1491996" y="146304"/>
                  </a:lnTo>
                  <a:lnTo>
                    <a:pt x="1477327" y="146304"/>
                  </a:lnTo>
                  <a:close/>
                  <a:moveTo>
                    <a:pt x="1349787" y="120872"/>
                  </a:moveTo>
                  <a:lnTo>
                    <a:pt x="1440655" y="120872"/>
                  </a:lnTo>
                  <a:lnTo>
                    <a:pt x="1454752" y="146304"/>
                  </a:lnTo>
                  <a:lnTo>
                    <a:pt x="1349787" y="146304"/>
                  </a:lnTo>
                  <a:close/>
                  <a:moveTo>
                    <a:pt x="1326070" y="120872"/>
                  </a:moveTo>
                  <a:lnTo>
                    <a:pt x="1345691" y="120872"/>
                  </a:lnTo>
                  <a:lnTo>
                    <a:pt x="1345691" y="146399"/>
                  </a:lnTo>
                  <a:lnTo>
                    <a:pt x="1326070" y="146399"/>
                  </a:lnTo>
                  <a:close/>
                  <a:moveTo>
                    <a:pt x="1227772" y="120872"/>
                  </a:moveTo>
                  <a:cubicBezTo>
                    <a:pt x="1229456" y="120872"/>
                    <a:pt x="1230820" y="122237"/>
                    <a:pt x="1230820" y="123920"/>
                  </a:cubicBezTo>
                  <a:cubicBezTo>
                    <a:pt x="1230770" y="125582"/>
                    <a:pt x="1229434" y="126918"/>
                    <a:pt x="1227772" y="126968"/>
                  </a:cubicBezTo>
                  <a:cubicBezTo>
                    <a:pt x="1226089" y="126968"/>
                    <a:pt x="1224724" y="125603"/>
                    <a:pt x="1224724" y="123920"/>
                  </a:cubicBezTo>
                  <a:cubicBezTo>
                    <a:pt x="1224724" y="122237"/>
                    <a:pt x="1226089" y="120872"/>
                    <a:pt x="1227772" y="120872"/>
                  </a:cubicBezTo>
                  <a:close/>
                  <a:moveTo>
                    <a:pt x="1178433" y="120872"/>
                  </a:moveTo>
                  <a:lnTo>
                    <a:pt x="1207770" y="120872"/>
                  </a:lnTo>
                  <a:lnTo>
                    <a:pt x="1207770" y="146304"/>
                  </a:lnTo>
                  <a:lnTo>
                    <a:pt x="1193102" y="146304"/>
                  </a:lnTo>
                  <a:close/>
                  <a:moveTo>
                    <a:pt x="1065466" y="120872"/>
                  </a:moveTo>
                  <a:lnTo>
                    <a:pt x="1156335" y="120872"/>
                  </a:lnTo>
                  <a:lnTo>
                    <a:pt x="1170431" y="146304"/>
                  </a:lnTo>
                  <a:lnTo>
                    <a:pt x="1065466" y="146304"/>
                  </a:lnTo>
                  <a:close/>
                  <a:moveTo>
                    <a:pt x="1041749" y="120872"/>
                  </a:moveTo>
                  <a:lnTo>
                    <a:pt x="1061371" y="120872"/>
                  </a:lnTo>
                  <a:lnTo>
                    <a:pt x="1061371" y="146399"/>
                  </a:lnTo>
                  <a:lnTo>
                    <a:pt x="1041749" y="146399"/>
                  </a:lnTo>
                  <a:close/>
                  <a:moveTo>
                    <a:pt x="903446" y="120872"/>
                  </a:moveTo>
                  <a:cubicBezTo>
                    <a:pt x="905129" y="120872"/>
                    <a:pt x="906494" y="122237"/>
                    <a:pt x="906494" y="123920"/>
                  </a:cubicBezTo>
                  <a:cubicBezTo>
                    <a:pt x="906494" y="125603"/>
                    <a:pt x="905129" y="126968"/>
                    <a:pt x="903446" y="126968"/>
                  </a:cubicBezTo>
                  <a:cubicBezTo>
                    <a:pt x="901784" y="126918"/>
                    <a:pt x="900448" y="125582"/>
                    <a:pt x="900398" y="123920"/>
                  </a:cubicBezTo>
                  <a:cubicBezTo>
                    <a:pt x="900398" y="122237"/>
                    <a:pt x="901763" y="120872"/>
                    <a:pt x="903446" y="120872"/>
                  </a:cubicBezTo>
                  <a:close/>
                  <a:moveTo>
                    <a:pt x="854202" y="120872"/>
                  </a:moveTo>
                  <a:lnTo>
                    <a:pt x="883444" y="120872"/>
                  </a:lnTo>
                  <a:lnTo>
                    <a:pt x="883444" y="146304"/>
                  </a:lnTo>
                  <a:lnTo>
                    <a:pt x="868871" y="146304"/>
                  </a:lnTo>
                  <a:close/>
                  <a:moveTo>
                    <a:pt x="741235" y="120872"/>
                  </a:moveTo>
                  <a:lnTo>
                    <a:pt x="832104" y="120872"/>
                  </a:lnTo>
                  <a:lnTo>
                    <a:pt x="846200" y="146304"/>
                  </a:lnTo>
                  <a:lnTo>
                    <a:pt x="741235" y="146304"/>
                  </a:lnTo>
                  <a:close/>
                  <a:moveTo>
                    <a:pt x="717518" y="120872"/>
                  </a:moveTo>
                  <a:lnTo>
                    <a:pt x="737139" y="120872"/>
                  </a:lnTo>
                  <a:lnTo>
                    <a:pt x="737139" y="146399"/>
                  </a:lnTo>
                  <a:lnTo>
                    <a:pt x="717518" y="146399"/>
                  </a:lnTo>
                  <a:close/>
                  <a:moveTo>
                    <a:pt x="599217" y="120872"/>
                  </a:moveTo>
                  <a:cubicBezTo>
                    <a:pt x="600900" y="120872"/>
                    <a:pt x="602265" y="122237"/>
                    <a:pt x="602265" y="123920"/>
                  </a:cubicBezTo>
                  <a:cubicBezTo>
                    <a:pt x="602265" y="125603"/>
                    <a:pt x="600900" y="126968"/>
                    <a:pt x="599217" y="126968"/>
                  </a:cubicBezTo>
                  <a:cubicBezTo>
                    <a:pt x="597534" y="126968"/>
                    <a:pt x="596169" y="125603"/>
                    <a:pt x="596169" y="123920"/>
                  </a:cubicBezTo>
                  <a:cubicBezTo>
                    <a:pt x="596169" y="122237"/>
                    <a:pt x="597534" y="120872"/>
                    <a:pt x="599217" y="120872"/>
                  </a:cubicBezTo>
                  <a:close/>
                  <a:moveTo>
                    <a:pt x="549973" y="120872"/>
                  </a:moveTo>
                  <a:lnTo>
                    <a:pt x="579215" y="120872"/>
                  </a:lnTo>
                  <a:lnTo>
                    <a:pt x="579215" y="146304"/>
                  </a:lnTo>
                  <a:lnTo>
                    <a:pt x="564546" y="146304"/>
                  </a:lnTo>
                  <a:close/>
                  <a:moveTo>
                    <a:pt x="436911" y="120872"/>
                  </a:moveTo>
                  <a:lnTo>
                    <a:pt x="527780" y="120872"/>
                  </a:lnTo>
                  <a:lnTo>
                    <a:pt x="541877" y="146304"/>
                  </a:lnTo>
                  <a:lnTo>
                    <a:pt x="436911" y="146304"/>
                  </a:lnTo>
                  <a:close/>
                  <a:moveTo>
                    <a:pt x="413289" y="120872"/>
                  </a:moveTo>
                  <a:lnTo>
                    <a:pt x="432911" y="120872"/>
                  </a:lnTo>
                  <a:lnTo>
                    <a:pt x="432911" y="146399"/>
                  </a:lnTo>
                  <a:lnTo>
                    <a:pt x="413289" y="146399"/>
                  </a:lnTo>
                  <a:close/>
                  <a:moveTo>
                    <a:pt x="1307211" y="110681"/>
                  </a:moveTo>
                  <a:lnTo>
                    <a:pt x="1307211" y="188024"/>
                  </a:lnTo>
                  <a:lnTo>
                    <a:pt x="1539431" y="188024"/>
                  </a:lnTo>
                  <a:lnTo>
                    <a:pt x="1539431" y="110681"/>
                  </a:lnTo>
                  <a:close/>
                  <a:moveTo>
                    <a:pt x="1023366" y="110680"/>
                  </a:moveTo>
                  <a:lnTo>
                    <a:pt x="1023366" y="188023"/>
                  </a:lnTo>
                  <a:lnTo>
                    <a:pt x="1257300" y="188023"/>
                  </a:lnTo>
                  <a:lnTo>
                    <a:pt x="1257300" y="110680"/>
                  </a:lnTo>
                  <a:close/>
                  <a:moveTo>
                    <a:pt x="699135" y="110680"/>
                  </a:moveTo>
                  <a:lnTo>
                    <a:pt x="699135" y="188023"/>
                  </a:lnTo>
                  <a:lnTo>
                    <a:pt x="932593" y="188023"/>
                  </a:lnTo>
                  <a:lnTo>
                    <a:pt x="932593" y="110680"/>
                  </a:lnTo>
                  <a:close/>
                  <a:moveTo>
                    <a:pt x="394906" y="110680"/>
                  </a:moveTo>
                  <a:lnTo>
                    <a:pt x="394906" y="188023"/>
                  </a:lnTo>
                  <a:lnTo>
                    <a:pt x="628650" y="188023"/>
                  </a:lnTo>
                  <a:lnTo>
                    <a:pt x="628650" y="110680"/>
                  </a:lnTo>
                  <a:close/>
                  <a:moveTo>
                    <a:pt x="1004316" y="91630"/>
                  </a:moveTo>
                  <a:lnTo>
                    <a:pt x="1276350" y="91630"/>
                  </a:lnTo>
                  <a:lnTo>
                    <a:pt x="1276350" y="207073"/>
                  </a:lnTo>
                  <a:lnTo>
                    <a:pt x="1004316" y="207073"/>
                  </a:lnTo>
                  <a:close/>
                  <a:moveTo>
                    <a:pt x="680085" y="91630"/>
                  </a:moveTo>
                  <a:lnTo>
                    <a:pt x="951643" y="91630"/>
                  </a:lnTo>
                  <a:lnTo>
                    <a:pt x="951643" y="207073"/>
                  </a:lnTo>
                  <a:lnTo>
                    <a:pt x="680085" y="207073"/>
                  </a:lnTo>
                  <a:close/>
                  <a:moveTo>
                    <a:pt x="375856" y="91630"/>
                  </a:moveTo>
                  <a:lnTo>
                    <a:pt x="647700" y="91630"/>
                  </a:lnTo>
                  <a:lnTo>
                    <a:pt x="647700" y="207073"/>
                  </a:lnTo>
                  <a:lnTo>
                    <a:pt x="375856" y="207073"/>
                  </a:lnTo>
                  <a:close/>
                  <a:moveTo>
                    <a:pt x="1558481" y="38100"/>
                  </a:moveTo>
                  <a:lnTo>
                    <a:pt x="1558481" y="91631"/>
                  </a:lnTo>
                  <a:lnTo>
                    <a:pt x="1559719" y="91631"/>
                  </a:lnTo>
                  <a:lnTo>
                    <a:pt x="1559719" y="207074"/>
                  </a:lnTo>
                  <a:lnTo>
                    <a:pt x="1558481" y="207074"/>
                  </a:lnTo>
                  <a:lnTo>
                    <a:pt x="1558481" y="266033"/>
                  </a:lnTo>
                  <a:lnTo>
                    <a:pt x="1590866" y="266033"/>
                  </a:lnTo>
                  <a:lnTo>
                    <a:pt x="1590866" y="38100"/>
                  </a:lnTo>
                  <a:close/>
                  <a:moveTo>
                    <a:pt x="38100" y="38100"/>
                  </a:moveTo>
                  <a:lnTo>
                    <a:pt x="38100" y="266033"/>
                  </a:lnTo>
                  <a:lnTo>
                    <a:pt x="68961" y="266033"/>
                  </a:lnTo>
                  <a:lnTo>
                    <a:pt x="68961" y="38100"/>
                  </a:lnTo>
                  <a:close/>
                  <a:moveTo>
                    <a:pt x="0" y="0"/>
                  </a:moveTo>
                  <a:lnTo>
                    <a:pt x="1629442" y="0"/>
                  </a:lnTo>
                  <a:lnTo>
                    <a:pt x="1629442" y="304133"/>
                  </a:lnTo>
                  <a:lnTo>
                    <a:pt x="1173385" y="304133"/>
                  </a:lnTo>
                  <a:cubicBezTo>
                    <a:pt x="1168350" y="316245"/>
                    <a:pt x="1158724" y="325871"/>
                    <a:pt x="1146612" y="330906"/>
                  </a:cubicBezTo>
                  <a:cubicBezTo>
                    <a:pt x="1121304" y="341427"/>
                    <a:pt x="1092260" y="329441"/>
                    <a:pt x="1081739" y="304133"/>
                  </a:cubicBezTo>
                  <a:cubicBezTo>
                    <a:pt x="1071218" y="278826"/>
                    <a:pt x="1083204" y="249781"/>
                    <a:pt x="1108512" y="239260"/>
                  </a:cubicBezTo>
                  <a:cubicBezTo>
                    <a:pt x="1133819" y="228739"/>
                    <a:pt x="1162864" y="240726"/>
                    <a:pt x="1173385" y="266033"/>
                  </a:cubicBezTo>
                  <a:lnTo>
                    <a:pt x="1539907" y="266033"/>
                  </a:lnTo>
                  <a:lnTo>
                    <a:pt x="1539907" y="207074"/>
                  </a:lnTo>
                  <a:lnTo>
                    <a:pt x="1288637" y="207074"/>
                  </a:lnTo>
                  <a:lnTo>
                    <a:pt x="1288637" y="91631"/>
                  </a:lnTo>
                  <a:lnTo>
                    <a:pt x="1539907" y="91631"/>
                  </a:lnTo>
                  <a:lnTo>
                    <a:pt x="1539907" y="38100"/>
                  </a:lnTo>
                  <a:lnTo>
                    <a:pt x="88011" y="38100"/>
                  </a:lnTo>
                  <a:lnTo>
                    <a:pt x="88011" y="266033"/>
                  </a:lnTo>
                  <a:lnTo>
                    <a:pt x="929640" y="266033"/>
                  </a:lnTo>
                  <a:cubicBezTo>
                    <a:pt x="934665" y="253974"/>
                    <a:pt x="944251" y="244388"/>
                    <a:pt x="956310" y="239363"/>
                  </a:cubicBezTo>
                  <a:cubicBezTo>
                    <a:pt x="981561" y="228842"/>
                    <a:pt x="1010559" y="240783"/>
                    <a:pt x="1021080" y="266033"/>
                  </a:cubicBezTo>
                  <a:cubicBezTo>
                    <a:pt x="1031601" y="291284"/>
                    <a:pt x="1019661" y="320282"/>
                    <a:pt x="994410" y="330803"/>
                  </a:cubicBezTo>
                  <a:cubicBezTo>
                    <a:pt x="969160" y="341324"/>
                    <a:pt x="940161" y="329384"/>
                    <a:pt x="929640" y="304133"/>
                  </a:cubicBezTo>
                  <a:lnTo>
                    <a:pt x="0" y="3041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13" name="文本框 12"/>
            <p:cNvSpPr txBox="1"/>
            <p:nvPr/>
          </p:nvSpPr>
          <p:spPr>
            <a:xfrm>
              <a:off x="3859516" y="4687521"/>
              <a:ext cx="1188000" cy="432000"/>
            </a:xfrm>
            <a:prstGeom prst="rect">
              <a:avLst/>
            </a:prstGeom>
            <a:noFill/>
          </p:spPr>
          <p:txBody>
            <a:bodyPr wrap="square" lIns="0" tIns="0" rIns="0" bIns="0" rtlCol="0">
              <a:noAutofit/>
            </a:bodyPr>
            <a:lstStyle/>
            <a:p>
              <a:pPr algn="ctr" fontAlgn="ctr"/>
              <a:r>
                <a:rPr lang="en-US" sz="1400" u="none" dirty="0">
                  <a:latin typeface="Huawei Sans" panose="020C0503030203020204" pitchFamily="34" charset="0"/>
                </a:rPr>
                <a:t>Management node</a:t>
              </a:r>
              <a:endParaRPr lang="en-US" altLang="zh-CN" sz="1400" dirty="0">
                <a:latin typeface="Huawei Sans" panose="020C0503030203020204" pitchFamily="34" charset="0"/>
              </a:endParaRPr>
            </a:p>
          </p:txBody>
        </p:sp>
        <p:sp>
          <p:nvSpPr>
            <p:cNvPr id="54" name="文本框 53"/>
            <p:cNvSpPr txBox="1"/>
            <p:nvPr/>
          </p:nvSpPr>
          <p:spPr>
            <a:xfrm>
              <a:off x="5115717" y="4687811"/>
              <a:ext cx="1188000" cy="432000"/>
            </a:xfrm>
            <a:prstGeom prst="rect">
              <a:avLst/>
            </a:prstGeom>
            <a:noFill/>
          </p:spPr>
          <p:txBody>
            <a:bodyPr wrap="square" lIns="0" tIns="0" rIns="0" bIns="0" rtlCol="0">
              <a:noAutofit/>
            </a:bodyPr>
            <a:lstStyle/>
            <a:p>
              <a:pPr algn="ctr" fontAlgn="ctr"/>
              <a:r>
                <a:rPr lang="en-US" sz="1400" u="none" dirty="0">
                  <a:latin typeface="Huawei Sans" panose="020C0503030203020204" pitchFamily="34" charset="0"/>
                </a:rPr>
                <a:t>Compute node</a:t>
              </a:r>
              <a:endParaRPr lang="en-US" altLang="zh-CN" sz="1400" dirty="0">
                <a:latin typeface="Huawei Sans" panose="020C0503030203020204" pitchFamily="34" charset="0"/>
              </a:endParaRPr>
            </a:p>
          </p:txBody>
        </p:sp>
        <p:sp>
          <p:nvSpPr>
            <p:cNvPr id="55" name="文本框 54"/>
            <p:cNvSpPr txBox="1"/>
            <p:nvPr/>
          </p:nvSpPr>
          <p:spPr>
            <a:xfrm>
              <a:off x="6278117" y="4692690"/>
              <a:ext cx="1188000" cy="432000"/>
            </a:xfrm>
            <a:prstGeom prst="rect">
              <a:avLst/>
            </a:prstGeom>
            <a:noFill/>
          </p:spPr>
          <p:txBody>
            <a:bodyPr wrap="square" lIns="0" tIns="0" rIns="0" bIns="0" rtlCol="0">
              <a:noAutofit/>
            </a:bodyPr>
            <a:lstStyle/>
            <a:p>
              <a:pPr algn="ctr" fontAlgn="ctr"/>
              <a:r>
                <a:rPr lang="en-US" sz="1400" u="none" dirty="0">
                  <a:latin typeface="Huawei Sans" panose="020C0503030203020204" pitchFamily="34" charset="0"/>
                </a:rPr>
                <a:t>Compute node</a:t>
              </a:r>
              <a:endParaRPr lang="en-US" altLang="zh-CN" sz="1400" dirty="0">
                <a:latin typeface="Huawei Sans" panose="020C0503030203020204" pitchFamily="34" charset="0"/>
              </a:endParaRPr>
            </a:p>
          </p:txBody>
        </p:sp>
        <p:sp>
          <p:nvSpPr>
            <p:cNvPr id="56" name="文本框 55"/>
            <p:cNvSpPr txBox="1"/>
            <p:nvPr/>
          </p:nvSpPr>
          <p:spPr>
            <a:xfrm>
              <a:off x="7455088" y="4687521"/>
              <a:ext cx="1188000" cy="432000"/>
            </a:xfrm>
            <a:prstGeom prst="rect">
              <a:avLst/>
            </a:prstGeom>
            <a:noFill/>
          </p:spPr>
          <p:txBody>
            <a:bodyPr wrap="square" lIns="0" tIns="0" rIns="0" bIns="0" rtlCol="0">
              <a:noAutofit/>
            </a:bodyPr>
            <a:lstStyle/>
            <a:p>
              <a:pPr algn="ctr" fontAlgn="ctr"/>
              <a:r>
                <a:rPr lang="en-US" sz="1400" u="none" dirty="0">
                  <a:latin typeface="Huawei Sans" panose="020C0503030203020204" pitchFamily="34" charset="0"/>
                </a:rPr>
                <a:t>Compute node</a:t>
              </a:r>
              <a:endParaRPr lang="en-US" altLang="zh-CN" sz="1400" dirty="0">
                <a:latin typeface="Huawei Sans" panose="020C0503030203020204" pitchFamily="34" charset="0"/>
              </a:endParaRPr>
            </a:p>
          </p:txBody>
        </p:sp>
        <p:sp>
          <p:nvSpPr>
            <p:cNvPr id="57" name="鲲鹏主板 Kunpeng board">
              <a:extLst>
                <a:ext uri="{FF2B5EF4-FFF2-40B4-BE49-F238E27FC236}">
                  <a16:creationId xmlns:a16="http://schemas.microsoft.com/office/drawing/2014/main" id="{54405246-CCE2-4201-BBB1-D3F3EB6E740D}"/>
                </a:ext>
              </a:extLst>
            </p:cNvPr>
            <p:cNvSpPr/>
            <p:nvPr/>
          </p:nvSpPr>
          <p:spPr>
            <a:xfrm>
              <a:off x="5469137" y="4276218"/>
              <a:ext cx="561305" cy="384520"/>
            </a:xfrm>
            <a:custGeom>
              <a:avLst/>
              <a:gdLst>
                <a:gd name="connsiteX0" fmla="*/ 943832 w 1142524"/>
                <a:gd name="connsiteY0" fmla="*/ 773243 h 947455"/>
                <a:gd name="connsiteX1" fmla="*/ 1014126 w 1142524"/>
                <a:gd name="connsiteY1" fmla="*/ 773243 h 947455"/>
                <a:gd name="connsiteX2" fmla="*/ 1014126 w 1142524"/>
                <a:gd name="connsiteY2" fmla="*/ 829536 h 947455"/>
                <a:gd name="connsiteX3" fmla="*/ 943832 w 1142524"/>
                <a:gd name="connsiteY3" fmla="*/ 829536 h 947455"/>
                <a:gd name="connsiteX4" fmla="*/ 831247 w 1142524"/>
                <a:gd name="connsiteY4" fmla="*/ 773243 h 947455"/>
                <a:gd name="connsiteX5" fmla="*/ 901541 w 1142524"/>
                <a:gd name="connsiteY5" fmla="*/ 773243 h 947455"/>
                <a:gd name="connsiteX6" fmla="*/ 901541 w 1142524"/>
                <a:gd name="connsiteY6" fmla="*/ 829536 h 947455"/>
                <a:gd name="connsiteX7" fmla="*/ 831247 w 1142524"/>
                <a:gd name="connsiteY7" fmla="*/ 829536 h 947455"/>
                <a:gd name="connsiteX8" fmla="*/ 718756 w 1142524"/>
                <a:gd name="connsiteY8" fmla="*/ 773243 h 947455"/>
                <a:gd name="connsiteX9" fmla="*/ 789050 w 1142524"/>
                <a:gd name="connsiteY9" fmla="*/ 773243 h 947455"/>
                <a:gd name="connsiteX10" fmla="*/ 789050 w 1142524"/>
                <a:gd name="connsiteY10" fmla="*/ 829536 h 947455"/>
                <a:gd name="connsiteX11" fmla="*/ 718756 w 1142524"/>
                <a:gd name="connsiteY11" fmla="*/ 829536 h 947455"/>
                <a:gd name="connsiteX12" fmla="*/ 113824 w 1142524"/>
                <a:gd name="connsiteY12" fmla="*/ 773243 h 947455"/>
                <a:gd name="connsiteX13" fmla="*/ 662464 w 1142524"/>
                <a:gd name="connsiteY13" fmla="*/ 773243 h 947455"/>
                <a:gd name="connsiteX14" fmla="*/ 662464 w 1142524"/>
                <a:gd name="connsiteY14" fmla="*/ 829536 h 947455"/>
                <a:gd name="connsiteX15" fmla="*/ 113824 w 1142524"/>
                <a:gd name="connsiteY15" fmla="*/ 829536 h 947455"/>
                <a:gd name="connsiteX16" fmla="*/ 937164 w 1142524"/>
                <a:gd name="connsiteY16" fmla="*/ 433677 h 947455"/>
                <a:gd name="connsiteX17" fmla="*/ 869537 w 1142524"/>
                <a:gd name="connsiteY17" fmla="*/ 525403 h 947455"/>
                <a:gd name="connsiteX18" fmla="*/ 902969 w 1142524"/>
                <a:gd name="connsiteY18" fmla="*/ 580648 h 947455"/>
                <a:gd name="connsiteX19" fmla="*/ 826674 w 1142524"/>
                <a:gd name="connsiteY19" fmla="*/ 524260 h 947455"/>
                <a:gd name="connsiteX20" fmla="*/ 362997 w 1142524"/>
                <a:gd name="connsiteY20" fmla="*/ 433677 h 947455"/>
                <a:gd name="connsiteX21" fmla="*/ 295370 w 1142524"/>
                <a:gd name="connsiteY21" fmla="*/ 525403 h 947455"/>
                <a:gd name="connsiteX22" fmla="*/ 328802 w 1142524"/>
                <a:gd name="connsiteY22" fmla="*/ 580648 h 947455"/>
                <a:gd name="connsiteX23" fmla="*/ 252507 w 1142524"/>
                <a:gd name="connsiteY23" fmla="*/ 524260 h 947455"/>
                <a:gd name="connsiteX24" fmla="*/ 945071 w 1142524"/>
                <a:gd name="connsiteY24" fmla="*/ 420532 h 947455"/>
                <a:gd name="connsiteX25" fmla="*/ 821341 w 1142524"/>
                <a:gd name="connsiteY25" fmla="*/ 521021 h 947455"/>
                <a:gd name="connsiteX26" fmla="*/ 787908 w 1142524"/>
                <a:gd name="connsiteY26" fmla="*/ 496160 h 947455"/>
                <a:gd name="connsiteX27" fmla="*/ 817626 w 1142524"/>
                <a:gd name="connsiteY27" fmla="*/ 501495 h 947455"/>
                <a:gd name="connsiteX28" fmla="*/ 823817 w 1142524"/>
                <a:gd name="connsiteY28" fmla="*/ 482063 h 947455"/>
                <a:gd name="connsiteX29" fmla="*/ 370904 w 1142524"/>
                <a:gd name="connsiteY29" fmla="*/ 420532 h 947455"/>
                <a:gd name="connsiteX30" fmla="*/ 247174 w 1142524"/>
                <a:gd name="connsiteY30" fmla="*/ 521021 h 947455"/>
                <a:gd name="connsiteX31" fmla="*/ 213741 w 1142524"/>
                <a:gd name="connsiteY31" fmla="*/ 496160 h 947455"/>
                <a:gd name="connsiteX32" fmla="*/ 243459 w 1142524"/>
                <a:gd name="connsiteY32" fmla="*/ 501495 h 947455"/>
                <a:gd name="connsiteX33" fmla="*/ 249650 w 1142524"/>
                <a:gd name="connsiteY33" fmla="*/ 482063 h 947455"/>
                <a:gd name="connsiteX34" fmla="*/ 752665 w 1142524"/>
                <a:gd name="connsiteY34" fmla="*/ 376050 h 947455"/>
                <a:gd name="connsiteX35" fmla="*/ 752665 w 1142524"/>
                <a:gd name="connsiteY35" fmla="*/ 624272 h 947455"/>
                <a:gd name="connsiteX36" fmla="*/ 977741 w 1142524"/>
                <a:gd name="connsiteY36" fmla="*/ 624272 h 947455"/>
                <a:gd name="connsiteX37" fmla="*/ 977741 w 1142524"/>
                <a:gd name="connsiteY37" fmla="*/ 376050 h 947455"/>
                <a:gd name="connsiteX38" fmla="*/ 186785 w 1142524"/>
                <a:gd name="connsiteY38" fmla="*/ 376050 h 947455"/>
                <a:gd name="connsiteX39" fmla="*/ 186785 w 1142524"/>
                <a:gd name="connsiteY39" fmla="*/ 624272 h 947455"/>
                <a:gd name="connsiteX40" fmla="*/ 397859 w 1142524"/>
                <a:gd name="connsiteY40" fmla="*/ 624272 h 947455"/>
                <a:gd name="connsiteX41" fmla="*/ 397859 w 1142524"/>
                <a:gd name="connsiteY41" fmla="*/ 376050 h 947455"/>
                <a:gd name="connsiteX42" fmla="*/ 733615 w 1142524"/>
                <a:gd name="connsiteY42" fmla="*/ 357000 h 947455"/>
                <a:gd name="connsiteX43" fmla="*/ 996791 w 1142524"/>
                <a:gd name="connsiteY43" fmla="*/ 357000 h 947455"/>
                <a:gd name="connsiteX44" fmla="*/ 996791 w 1142524"/>
                <a:gd name="connsiteY44" fmla="*/ 643322 h 947455"/>
                <a:gd name="connsiteX45" fmla="*/ 733615 w 1142524"/>
                <a:gd name="connsiteY45" fmla="*/ 643322 h 947455"/>
                <a:gd name="connsiteX46" fmla="*/ 167735 w 1142524"/>
                <a:gd name="connsiteY46" fmla="*/ 357000 h 947455"/>
                <a:gd name="connsiteX47" fmla="*/ 416909 w 1142524"/>
                <a:gd name="connsiteY47" fmla="*/ 357000 h 947455"/>
                <a:gd name="connsiteX48" fmla="*/ 416909 w 1142524"/>
                <a:gd name="connsiteY48" fmla="*/ 643322 h 947455"/>
                <a:gd name="connsiteX49" fmla="*/ 167735 w 1142524"/>
                <a:gd name="connsiteY49" fmla="*/ 643322 h 947455"/>
                <a:gd name="connsiteX50" fmla="*/ 235934 w 1142524"/>
                <a:gd name="connsiteY50" fmla="*/ 163738 h 947455"/>
                <a:gd name="connsiteX51" fmla="*/ 235934 w 1142524"/>
                <a:gd name="connsiteY51" fmla="*/ 200028 h 947455"/>
                <a:gd name="connsiteX52" fmla="*/ 329374 w 1142524"/>
                <a:gd name="connsiteY52" fmla="*/ 200028 h 947455"/>
                <a:gd name="connsiteX53" fmla="*/ 329374 w 1142524"/>
                <a:gd name="connsiteY53" fmla="*/ 163738 h 947455"/>
                <a:gd name="connsiteX54" fmla="*/ 67056 w 1142524"/>
                <a:gd name="connsiteY54" fmla="*/ 163738 h 947455"/>
                <a:gd name="connsiteX55" fmla="*/ 67056 w 1142524"/>
                <a:gd name="connsiteY55" fmla="*/ 200028 h 947455"/>
                <a:gd name="connsiteX56" fmla="*/ 160592 w 1142524"/>
                <a:gd name="connsiteY56" fmla="*/ 200028 h 947455"/>
                <a:gd name="connsiteX57" fmla="*/ 160592 w 1142524"/>
                <a:gd name="connsiteY57" fmla="*/ 163738 h 947455"/>
                <a:gd name="connsiteX58" fmla="*/ 943832 w 1142524"/>
                <a:gd name="connsiteY58" fmla="*/ 112018 h 947455"/>
                <a:gd name="connsiteX59" fmla="*/ 1014126 w 1142524"/>
                <a:gd name="connsiteY59" fmla="*/ 112018 h 947455"/>
                <a:gd name="connsiteX60" fmla="*/ 1014126 w 1142524"/>
                <a:gd name="connsiteY60" fmla="*/ 168311 h 947455"/>
                <a:gd name="connsiteX61" fmla="*/ 943832 w 1142524"/>
                <a:gd name="connsiteY61" fmla="*/ 168311 h 947455"/>
                <a:gd name="connsiteX62" fmla="*/ 831247 w 1142524"/>
                <a:gd name="connsiteY62" fmla="*/ 112018 h 947455"/>
                <a:gd name="connsiteX63" fmla="*/ 901541 w 1142524"/>
                <a:gd name="connsiteY63" fmla="*/ 112018 h 947455"/>
                <a:gd name="connsiteX64" fmla="*/ 901541 w 1142524"/>
                <a:gd name="connsiteY64" fmla="*/ 168311 h 947455"/>
                <a:gd name="connsiteX65" fmla="*/ 831247 w 1142524"/>
                <a:gd name="connsiteY65" fmla="*/ 168311 h 947455"/>
                <a:gd name="connsiteX66" fmla="*/ 704659 w 1142524"/>
                <a:gd name="connsiteY66" fmla="*/ 112018 h 947455"/>
                <a:gd name="connsiteX67" fmla="*/ 774953 w 1142524"/>
                <a:gd name="connsiteY67" fmla="*/ 112018 h 947455"/>
                <a:gd name="connsiteX68" fmla="*/ 774953 w 1142524"/>
                <a:gd name="connsiteY68" fmla="*/ 168311 h 947455"/>
                <a:gd name="connsiteX69" fmla="*/ 704659 w 1142524"/>
                <a:gd name="connsiteY69" fmla="*/ 168311 h 947455"/>
                <a:gd name="connsiteX70" fmla="*/ 592169 w 1142524"/>
                <a:gd name="connsiteY70" fmla="*/ 112018 h 947455"/>
                <a:gd name="connsiteX71" fmla="*/ 662463 w 1142524"/>
                <a:gd name="connsiteY71" fmla="*/ 112018 h 947455"/>
                <a:gd name="connsiteX72" fmla="*/ 662463 w 1142524"/>
                <a:gd name="connsiteY72" fmla="*/ 168311 h 947455"/>
                <a:gd name="connsiteX73" fmla="*/ 592169 w 1142524"/>
                <a:gd name="connsiteY73" fmla="*/ 168311 h 947455"/>
                <a:gd name="connsiteX74" fmla="*/ 479584 w 1142524"/>
                <a:gd name="connsiteY74" fmla="*/ 112018 h 947455"/>
                <a:gd name="connsiteX75" fmla="*/ 549879 w 1142524"/>
                <a:gd name="connsiteY75" fmla="*/ 112018 h 947455"/>
                <a:gd name="connsiteX76" fmla="*/ 549879 w 1142524"/>
                <a:gd name="connsiteY76" fmla="*/ 168311 h 947455"/>
                <a:gd name="connsiteX77" fmla="*/ 479584 w 1142524"/>
                <a:gd name="connsiteY77" fmla="*/ 168311 h 947455"/>
                <a:gd name="connsiteX78" fmla="*/ 424621 w 1142524"/>
                <a:gd name="connsiteY78" fmla="*/ 0 h 947455"/>
                <a:gd name="connsiteX79" fmla="*/ 425196 w 1142524"/>
                <a:gd name="connsiteY79" fmla="*/ 3 h 947455"/>
                <a:gd name="connsiteX80" fmla="*/ 1094899 w 1142524"/>
                <a:gd name="connsiteY80" fmla="*/ 3 h 947455"/>
                <a:gd name="connsiteX81" fmla="*/ 1142524 w 1142524"/>
                <a:gd name="connsiteY81" fmla="*/ 47628 h 947455"/>
                <a:gd name="connsiteX82" fmla="*/ 1142524 w 1142524"/>
                <a:gd name="connsiteY82" fmla="*/ 874875 h 947455"/>
                <a:gd name="connsiteX83" fmla="*/ 1094899 w 1142524"/>
                <a:gd name="connsiteY83" fmla="*/ 922500 h 947455"/>
                <a:gd name="connsiteX84" fmla="*/ 989306 w 1142524"/>
                <a:gd name="connsiteY84" fmla="*/ 922500 h 947455"/>
                <a:gd name="connsiteX85" fmla="*/ 984747 w 1142524"/>
                <a:gd name="connsiteY85" fmla="*/ 933506 h 947455"/>
                <a:gd name="connsiteX86" fmla="*/ 951071 w 1142524"/>
                <a:gd name="connsiteY86" fmla="*/ 947455 h 947455"/>
                <a:gd name="connsiteX87" fmla="*/ 903446 w 1142524"/>
                <a:gd name="connsiteY87" fmla="*/ 899830 h 947455"/>
                <a:gd name="connsiteX88" fmla="*/ 951071 w 1142524"/>
                <a:gd name="connsiteY88" fmla="*/ 852205 h 947455"/>
                <a:gd name="connsiteX89" fmla="*/ 984747 w 1142524"/>
                <a:gd name="connsiteY89" fmla="*/ 866154 h 947455"/>
                <a:gd name="connsiteX90" fmla="*/ 992305 w 1142524"/>
                <a:gd name="connsiteY90" fmla="*/ 884400 h 947455"/>
                <a:gd name="connsiteX91" fmla="*/ 1094899 w 1142524"/>
                <a:gd name="connsiteY91" fmla="*/ 884400 h 947455"/>
                <a:gd name="connsiteX92" fmla="*/ 1104424 w 1142524"/>
                <a:gd name="connsiteY92" fmla="*/ 874875 h 947455"/>
                <a:gd name="connsiteX93" fmla="*/ 1104424 w 1142524"/>
                <a:gd name="connsiteY93" fmla="*/ 47628 h 947455"/>
                <a:gd name="connsiteX94" fmla="*/ 1094899 w 1142524"/>
                <a:gd name="connsiteY94" fmla="*/ 38103 h 947455"/>
                <a:gd name="connsiteX95" fmla="*/ 425672 w 1142524"/>
                <a:gd name="connsiteY95" fmla="*/ 38103 h 947455"/>
                <a:gd name="connsiteX96" fmla="*/ 415593 w 1142524"/>
                <a:gd name="connsiteY96" fmla="*/ 47040 h 947455"/>
                <a:gd name="connsiteX97" fmla="*/ 415576 w 1142524"/>
                <a:gd name="connsiteY97" fmla="*/ 47628 h 947455"/>
                <a:gd name="connsiteX98" fmla="*/ 415576 w 1142524"/>
                <a:gd name="connsiteY98" fmla="*/ 190503 h 947455"/>
                <a:gd name="connsiteX99" fmla="*/ 367951 w 1142524"/>
                <a:gd name="connsiteY99" fmla="*/ 238128 h 947455"/>
                <a:gd name="connsiteX100" fmla="*/ 47625 w 1142524"/>
                <a:gd name="connsiteY100" fmla="*/ 238128 h 947455"/>
                <a:gd name="connsiteX101" fmla="*/ 38100 w 1142524"/>
                <a:gd name="connsiteY101" fmla="*/ 247653 h 947455"/>
                <a:gd name="connsiteX102" fmla="*/ 38100 w 1142524"/>
                <a:gd name="connsiteY102" fmla="*/ 874875 h 947455"/>
                <a:gd name="connsiteX103" fmla="*/ 47625 w 1142524"/>
                <a:gd name="connsiteY103" fmla="*/ 884400 h 947455"/>
                <a:gd name="connsiteX104" fmla="*/ 738387 w 1142524"/>
                <a:gd name="connsiteY104" fmla="*/ 884400 h 947455"/>
                <a:gd name="connsiteX105" fmla="*/ 745945 w 1142524"/>
                <a:gd name="connsiteY105" fmla="*/ 866154 h 947455"/>
                <a:gd name="connsiteX106" fmla="*/ 779621 w 1142524"/>
                <a:gd name="connsiteY106" fmla="*/ 852205 h 947455"/>
                <a:gd name="connsiteX107" fmla="*/ 827246 w 1142524"/>
                <a:gd name="connsiteY107" fmla="*/ 899830 h 947455"/>
                <a:gd name="connsiteX108" fmla="*/ 779621 w 1142524"/>
                <a:gd name="connsiteY108" fmla="*/ 947455 h 947455"/>
                <a:gd name="connsiteX109" fmla="*/ 745945 w 1142524"/>
                <a:gd name="connsiteY109" fmla="*/ 933506 h 947455"/>
                <a:gd name="connsiteX110" fmla="*/ 741386 w 1142524"/>
                <a:gd name="connsiteY110" fmla="*/ 922500 h 947455"/>
                <a:gd name="connsiteX111" fmla="*/ 47625 w 1142524"/>
                <a:gd name="connsiteY111" fmla="*/ 922500 h 947455"/>
                <a:gd name="connsiteX112" fmla="*/ 0 w 1142524"/>
                <a:gd name="connsiteY112" fmla="*/ 874875 h 947455"/>
                <a:gd name="connsiteX113" fmla="*/ 0 w 1142524"/>
                <a:gd name="connsiteY113" fmla="*/ 247653 h 947455"/>
                <a:gd name="connsiteX114" fmla="*/ 47623 w 1142524"/>
                <a:gd name="connsiteY114" fmla="*/ 200026 h 947455"/>
                <a:gd name="connsiteX115" fmla="*/ 48006 w 1142524"/>
                <a:gd name="connsiteY115" fmla="*/ 200027 h 947455"/>
                <a:gd name="connsiteX116" fmla="*/ 48006 w 1142524"/>
                <a:gd name="connsiteY116" fmla="*/ 144688 h 947455"/>
                <a:gd name="connsiteX117" fmla="*/ 179642 w 1142524"/>
                <a:gd name="connsiteY117" fmla="*/ 144688 h 947455"/>
                <a:gd name="connsiteX118" fmla="*/ 179642 w 1142524"/>
                <a:gd name="connsiteY118" fmla="*/ 200028 h 947455"/>
                <a:gd name="connsiteX119" fmla="*/ 216884 w 1142524"/>
                <a:gd name="connsiteY119" fmla="*/ 200028 h 947455"/>
                <a:gd name="connsiteX120" fmla="*/ 216884 w 1142524"/>
                <a:gd name="connsiteY120" fmla="*/ 144688 h 947455"/>
                <a:gd name="connsiteX121" fmla="*/ 348424 w 1142524"/>
                <a:gd name="connsiteY121" fmla="*/ 144688 h 947455"/>
                <a:gd name="connsiteX122" fmla="*/ 348424 w 1142524"/>
                <a:gd name="connsiteY122" fmla="*/ 200028 h 947455"/>
                <a:gd name="connsiteX123" fmla="*/ 367475 w 1142524"/>
                <a:gd name="connsiteY123" fmla="*/ 200028 h 947455"/>
                <a:gd name="connsiteX124" fmla="*/ 377000 w 1142524"/>
                <a:gd name="connsiteY124" fmla="*/ 190503 h 947455"/>
                <a:gd name="connsiteX125" fmla="*/ 377000 w 1142524"/>
                <a:gd name="connsiteY125" fmla="*/ 47628 h 947455"/>
                <a:gd name="connsiteX126" fmla="*/ 424621 w 1142524"/>
                <a:gd name="connsiteY126" fmla="*/ 0 h 9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142524" h="947455">
                  <a:moveTo>
                    <a:pt x="943832" y="773243"/>
                  </a:moveTo>
                  <a:lnTo>
                    <a:pt x="1014126" y="773243"/>
                  </a:lnTo>
                  <a:lnTo>
                    <a:pt x="1014126" y="829536"/>
                  </a:lnTo>
                  <a:lnTo>
                    <a:pt x="943832" y="829536"/>
                  </a:lnTo>
                  <a:close/>
                  <a:moveTo>
                    <a:pt x="831247" y="773243"/>
                  </a:moveTo>
                  <a:lnTo>
                    <a:pt x="901541" y="773243"/>
                  </a:lnTo>
                  <a:lnTo>
                    <a:pt x="901541" y="829536"/>
                  </a:lnTo>
                  <a:lnTo>
                    <a:pt x="831247" y="829536"/>
                  </a:lnTo>
                  <a:close/>
                  <a:moveTo>
                    <a:pt x="718756" y="773243"/>
                  </a:moveTo>
                  <a:lnTo>
                    <a:pt x="789050" y="773243"/>
                  </a:lnTo>
                  <a:lnTo>
                    <a:pt x="789050" y="829536"/>
                  </a:lnTo>
                  <a:lnTo>
                    <a:pt x="718756" y="829536"/>
                  </a:lnTo>
                  <a:close/>
                  <a:moveTo>
                    <a:pt x="113824" y="773243"/>
                  </a:moveTo>
                  <a:lnTo>
                    <a:pt x="662464" y="773243"/>
                  </a:lnTo>
                  <a:lnTo>
                    <a:pt x="662464" y="829536"/>
                  </a:lnTo>
                  <a:lnTo>
                    <a:pt x="113824" y="829536"/>
                  </a:lnTo>
                  <a:close/>
                  <a:moveTo>
                    <a:pt x="937164" y="433677"/>
                  </a:moveTo>
                  <a:lnTo>
                    <a:pt x="869537" y="525403"/>
                  </a:lnTo>
                  <a:lnTo>
                    <a:pt x="902969" y="580648"/>
                  </a:lnTo>
                  <a:lnTo>
                    <a:pt x="826674" y="524260"/>
                  </a:lnTo>
                  <a:close/>
                  <a:moveTo>
                    <a:pt x="362997" y="433677"/>
                  </a:moveTo>
                  <a:lnTo>
                    <a:pt x="295370" y="525403"/>
                  </a:lnTo>
                  <a:lnTo>
                    <a:pt x="328802" y="580648"/>
                  </a:lnTo>
                  <a:lnTo>
                    <a:pt x="252507" y="524260"/>
                  </a:lnTo>
                  <a:close/>
                  <a:moveTo>
                    <a:pt x="945071" y="420532"/>
                  </a:moveTo>
                  <a:lnTo>
                    <a:pt x="821341" y="521021"/>
                  </a:lnTo>
                  <a:lnTo>
                    <a:pt x="787908" y="496160"/>
                  </a:lnTo>
                  <a:lnTo>
                    <a:pt x="817626" y="501495"/>
                  </a:lnTo>
                  <a:lnTo>
                    <a:pt x="823817" y="482063"/>
                  </a:lnTo>
                  <a:close/>
                  <a:moveTo>
                    <a:pt x="370904" y="420532"/>
                  </a:moveTo>
                  <a:lnTo>
                    <a:pt x="247174" y="521021"/>
                  </a:lnTo>
                  <a:lnTo>
                    <a:pt x="213741" y="496160"/>
                  </a:lnTo>
                  <a:lnTo>
                    <a:pt x="243459" y="501495"/>
                  </a:lnTo>
                  <a:lnTo>
                    <a:pt x="249650" y="482063"/>
                  </a:lnTo>
                  <a:close/>
                  <a:moveTo>
                    <a:pt x="752665" y="376050"/>
                  </a:moveTo>
                  <a:lnTo>
                    <a:pt x="752665" y="624272"/>
                  </a:lnTo>
                  <a:lnTo>
                    <a:pt x="977741" y="624272"/>
                  </a:lnTo>
                  <a:lnTo>
                    <a:pt x="977741" y="376050"/>
                  </a:lnTo>
                  <a:close/>
                  <a:moveTo>
                    <a:pt x="186785" y="376050"/>
                  </a:moveTo>
                  <a:lnTo>
                    <a:pt x="186785" y="624272"/>
                  </a:lnTo>
                  <a:lnTo>
                    <a:pt x="397859" y="624272"/>
                  </a:lnTo>
                  <a:lnTo>
                    <a:pt x="397859" y="376050"/>
                  </a:lnTo>
                  <a:close/>
                  <a:moveTo>
                    <a:pt x="733615" y="357000"/>
                  </a:moveTo>
                  <a:lnTo>
                    <a:pt x="996791" y="357000"/>
                  </a:lnTo>
                  <a:lnTo>
                    <a:pt x="996791" y="643322"/>
                  </a:lnTo>
                  <a:lnTo>
                    <a:pt x="733615" y="643322"/>
                  </a:lnTo>
                  <a:close/>
                  <a:moveTo>
                    <a:pt x="167735" y="357000"/>
                  </a:moveTo>
                  <a:lnTo>
                    <a:pt x="416909" y="357000"/>
                  </a:lnTo>
                  <a:lnTo>
                    <a:pt x="416909" y="643322"/>
                  </a:lnTo>
                  <a:lnTo>
                    <a:pt x="167735" y="643322"/>
                  </a:lnTo>
                  <a:close/>
                  <a:moveTo>
                    <a:pt x="235934" y="163738"/>
                  </a:moveTo>
                  <a:lnTo>
                    <a:pt x="235934" y="200028"/>
                  </a:lnTo>
                  <a:lnTo>
                    <a:pt x="329374" y="200028"/>
                  </a:lnTo>
                  <a:lnTo>
                    <a:pt x="329374" y="163738"/>
                  </a:lnTo>
                  <a:close/>
                  <a:moveTo>
                    <a:pt x="67056" y="163738"/>
                  </a:moveTo>
                  <a:lnTo>
                    <a:pt x="67056" y="200028"/>
                  </a:lnTo>
                  <a:lnTo>
                    <a:pt x="160592" y="200028"/>
                  </a:lnTo>
                  <a:lnTo>
                    <a:pt x="160592" y="163738"/>
                  </a:lnTo>
                  <a:close/>
                  <a:moveTo>
                    <a:pt x="943832" y="112018"/>
                  </a:moveTo>
                  <a:lnTo>
                    <a:pt x="1014126" y="112018"/>
                  </a:lnTo>
                  <a:lnTo>
                    <a:pt x="1014126" y="168311"/>
                  </a:lnTo>
                  <a:lnTo>
                    <a:pt x="943832" y="168311"/>
                  </a:lnTo>
                  <a:close/>
                  <a:moveTo>
                    <a:pt x="831247" y="112018"/>
                  </a:moveTo>
                  <a:lnTo>
                    <a:pt x="901541" y="112018"/>
                  </a:lnTo>
                  <a:lnTo>
                    <a:pt x="901541" y="168311"/>
                  </a:lnTo>
                  <a:lnTo>
                    <a:pt x="831247" y="168311"/>
                  </a:lnTo>
                  <a:close/>
                  <a:moveTo>
                    <a:pt x="704659" y="112018"/>
                  </a:moveTo>
                  <a:lnTo>
                    <a:pt x="774953" y="112018"/>
                  </a:lnTo>
                  <a:lnTo>
                    <a:pt x="774953" y="168311"/>
                  </a:lnTo>
                  <a:lnTo>
                    <a:pt x="704659" y="168311"/>
                  </a:lnTo>
                  <a:close/>
                  <a:moveTo>
                    <a:pt x="592169" y="112018"/>
                  </a:moveTo>
                  <a:lnTo>
                    <a:pt x="662463" y="112018"/>
                  </a:lnTo>
                  <a:lnTo>
                    <a:pt x="662463" y="168311"/>
                  </a:lnTo>
                  <a:lnTo>
                    <a:pt x="592169" y="168311"/>
                  </a:lnTo>
                  <a:close/>
                  <a:moveTo>
                    <a:pt x="479584" y="112018"/>
                  </a:moveTo>
                  <a:lnTo>
                    <a:pt x="549879" y="112018"/>
                  </a:lnTo>
                  <a:lnTo>
                    <a:pt x="549879" y="168311"/>
                  </a:lnTo>
                  <a:lnTo>
                    <a:pt x="479584" y="168311"/>
                  </a:lnTo>
                  <a:close/>
                  <a:moveTo>
                    <a:pt x="424621" y="0"/>
                  </a:moveTo>
                  <a:cubicBezTo>
                    <a:pt x="424813" y="0"/>
                    <a:pt x="425004" y="1"/>
                    <a:pt x="425196" y="3"/>
                  </a:cubicBezTo>
                  <a:lnTo>
                    <a:pt x="1094899" y="3"/>
                  </a:lnTo>
                  <a:cubicBezTo>
                    <a:pt x="1121201" y="3"/>
                    <a:pt x="1142524" y="21326"/>
                    <a:pt x="1142524" y="47628"/>
                  </a:cubicBezTo>
                  <a:lnTo>
                    <a:pt x="1142524" y="874875"/>
                  </a:lnTo>
                  <a:cubicBezTo>
                    <a:pt x="1142524" y="901177"/>
                    <a:pt x="1121201" y="922500"/>
                    <a:pt x="1094899" y="922500"/>
                  </a:cubicBezTo>
                  <a:lnTo>
                    <a:pt x="989306" y="922500"/>
                  </a:lnTo>
                  <a:lnTo>
                    <a:pt x="984747" y="933506"/>
                  </a:lnTo>
                  <a:cubicBezTo>
                    <a:pt x="976129" y="942125"/>
                    <a:pt x="964223" y="947455"/>
                    <a:pt x="951071" y="947455"/>
                  </a:cubicBezTo>
                  <a:cubicBezTo>
                    <a:pt x="924768" y="947455"/>
                    <a:pt x="903446" y="926133"/>
                    <a:pt x="903446" y="899830"/>
                  </a:cubicBezTo>
                  <a:cubicBezTo>
                    <a:pt x="903446" y="873527"/>
                    <a:pt x="924768" y="852205"/>
                    <a:pt x="951071" y="852205"/>
                  </a:cubicBezTo>
                  <a:cubicBezTo>
                    <a:pt x="964223" y="852205"/>
                    <a:pt x="976129" y="857536"/>
                    <a:pt x="984747" y="866154"/>
                  </a:cubicBezTo>
                  <a:lnTo>
                    <a:pt x="992305" y="884400"/>
                  </a:lnTo>
                  <a:lnTo>
                    <a:pt x="1094899" y="884400"/>
                  </a:lnTo>
                  <a:cubicBezTo>
                    <a:pt x="1100159" y="884400"/>
                    <a:pt x="1104424" y="880135"/>
                    <a:pt x="1104424" y="874875"/>
                  </a:cubicBezTo>
                  <a:lnTo>
                    <a:pt x="1104424" y="47628"/>
                  </a:lnTo>
                  <a:cubicBezTo>
                    <a:pt x="1104424" y="42368"/>
                    <a:pt x="1100159" y="38103"/>
                    <a:pt x="1094899" y="38103"/>
                  </a:cubicBezTo>
                  <a:lnTo>
                    <a:pt x="425672" y="38103"/>
                  </a:lnTo>
                  <a:cubicBezTo>
                    <a:pt x="420421" y="37788"/>
                    <a:pt x="415909" y="41789"/>
                    <a:pt x="415593" y="47040"/>
                  </a:cubicBezTo>
                  <a:cubicBezTo>
                    <a:pt x="415581" y="47236"/>
                    <a:pt x="415575" y="47432"/>
                    <a:pt x="415576" y="47628"/>
                  </a:cubicBezTo>
                  <a:lnTo>
                    <a:pt x="415576" y="190503"/>
                  </a:lnTo>
                  <a:cubicBezTo>
                    <a:pt x="415576" y="216806"/>
                    <a:pt x="394253" y="238128"/>
                    <a:pt x="367951" y="238128"/>
                  </a:cubicBezTo>
                  <a:lnTo>
                    <a:pt x="47625" y="238128"/>
                  </a:lnTo>
                  <a:cubicBezTo>
                    <a:pt x="42364" y="238128"/>
                    <a:pt x="38100" y="242393"/>
                    <a:pt x="38100" y="247653"/>
                  </a:cubicBezTo>
                  <a:lnTo>
                    <a:pt x="38100" y="874875"/>
                  </a:lnTo>
                  <a:cubicBezTo>
                    <a:pt x="38100" y="880135"/>
                    <a:pt x="42364" y="884400"/>
                    <a:pt x="47625" y="884400"/>
                  </a:cubicBezTo>
                  <a:lnTo>
                    <a:pt x="738387" y="884400"/>
                  </a:lnTo>
                  <a:lnTo>
                    <a:pt x="745945" y="866154"/>
                  </a:lnTo>
                  <a:cubicBezTo>
                    <a:pt x="754563" y="857536"/>
                    <a:pt x="766469" y="852205"/>
                    <a:pt x="779621" y="852205"/>
                  </a:cubicBezTo>
                  <a:cubicBezTo>
                    <a:pt x="805924" y="852205"/>
                    <a:pt x="827246" y="873527"/>
                    <a:pt x="827246" y="899830"/>
                  </a:cubicBezTo>
                  <a:cubicBezTo>
                    <a:pt x="827246" y="926133"/>
                    <a:pt x="805924" y="947455"/>
                    <a:pt x="779621" y="947455"/>
                  </a:cubicBezTo>
                  <a:cubicBezTo>
                    <a:pt x="766469" y="947455"/>
                    <a:pt x="754563" y="942125"/>
                    <a:pt x="745945" y="933506"/>
                  </a:cubicBezTo>
                  <a:lnTo>
                    <a:pt x="741386" y="922500"/>
                  </a:lnTo>
                  <a:lnTo>
                    <a:pt x="47625" y="922500"/>
                  </a:lnTo>
                  <a:cubicBezTo>
                    <a:pt x="21322" y="922500"/>
                    <a:pt x="0" y="901177"/>
                    <a:pt x="0" y="874875"/>
                  </a:cubicBezTo>
                  <a:lnTo>
                    <a:pt x="0" y="247653"/>
                  </a:lnTo>
                  <a:cubicBezTo>
                    <a:pt x="-1" y="221351"/>
                    <a:pt x="21320" y="200027"/>
                    <a:pt x="47623" y="200026"/>
                  </a:cubicBezTo>
                  <a:lnTo>
                    <a:pt x="48006" y="200027"/>
                  </a:lnTo>
                  <a:lnTo>
                    <a:pt x="48006" y="144688"/>
                  </a:lnTo>
                  <a:lnTo>
                    <a:pt x="179642" y="144688"/>
                  </a:lnTo>
                  <a:lnTo>
                    <a:pt x="179642" y="200028"/>
                  </a:lnTo>
                  <a:lnTo>
                    <a:pt x="216884" y="200028"/>
                  </a:lnTo>
                  <a:lnTo>
                    <a:pt x="216884" y="144688"/>
                  </a:lnTo>
                  <a:lnTo>
                    <a:pt x="348424" y="144688"/>
                  </a:lnTo>
                  <a:lnTo>
                    <a:pt x="348424" y="200028"/>
                  </a:lnTo>
                  <a:lnTo>
                    <a:pt x="367475" y="200028"/>
                  </a:lnTo>
                  <a:cubicBezTo>
                    <a:pt x="372735" y="200028"/>
                    <a:pt x="377000" y="195764"/>
                    <a:pt x="377000" y="190503"/>
                  </a:cubicBezTo>
                  <a:lnTo>
                    <a:pt x="377000" y="47628"/>
                  </a:lnTo>
                  <a:cubicBezTo>
                    <a:pt x="376998" y="21326"/>
                    <a:pt x="398319" y="2"/>
                    <a:pt x="42462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58" name="鲲鹏主板 Kunpeng board">
              <a:extLst>
                <a:ext uri="{FF2B5EF4-FFF2-40B4-BE49-F238E27FC236}">
                  <a16:creationId xmlns:a16="http://schemas.microsoft.com/office/drawing/2014/main" id="{54405246-CCE2-4201-BBB1-D3F3EB6E740D}"/>
                </a:ext>
              </a:extLst>
            </p:cNvPr>
            <p:cNvSpPr/>
            <p:nvPr/>
          </p:nvSpPr>
          <p:spPr>
            <a:xfrm>
              <a:off x="6402260" y="4276218"/>
              <a:ext cx="561305" cy="384520"/>
            </a:xfrm>
            <a:custGeom>
              <a:avLst/>
              <a:gdLst>
                <a:gd name="connsiteX0" fmla="*/ 943832 w 1142524"/>
                <a:gd name="connsiteY0" fmla="*/ 773243 h 947455"/>
                <a:gd name="connsiteX1" fmla="*/ 1014126 w 1142524"/>
                <a:gd name="connsiteY1" fmla="*/ 773243 h 947455"/>
                <a:gd name="connsiteX2" fmla="*/ 1014126 w 1142524"/>
                <a:gd name="connsiteY2" fmla="*/ 829536 h 947455"/>
                <a:gd name="connsiteX3" fmla="*/ 943832 w 1142524"/>
                <a:gd name="connsiteY3" fmla="*/ 829536 h 947455"/>
                <a:gd name="connsiteX4" fmla="*/ 831247 w 1142524"/>
                <a:gd name="connsiteY4" fmla="*/ 773243 h 947455"/>
                <a:gd name="connsiteX5" fmla="*/ 901541 w 1142524"/>
                <a:gd name="connsiteY5" fmla="*/ 773243 h 947455"/>
                <a:gd name="connsiteX6" fmla="*/ 901541 w 1142524"/>
                <a:gd name="connsiteY6" fmla="*/ 829536 h 947455"/>
                <a:gd name="connsiteX7" fmla="*/ 831247 w 1142524"/>
                <a:gd name="connsiteY7" fmla="*/ 829536 h 947455"/>
                <a:gd name="connsiteX8" fmla="*/ 718756 w 1142524"/>
                <a:gd name="connsiteY8" fmla="*/ 773243 h 947455"/>
                <a:gd name="connsiteX9" fmla="*/ 789050 w 1142524"/>
                <a:gd name="connsiteY9" fmla="*/ 773243 h 947455"/>
                <a:gd name="connsiteX10" fmla="*/ 789050 w 1142524"/>
                <a:gd name="connsiteY10" fmla="*/ 829536 h 947455"/>
                <a:gd name="connsiteX11" fmla="*/ 718756 w 1142524"/>
                <a:gd name="connsiteY11" fmla="*/ 829536 h 947455"/>
                <a:gd name="connsiteX12" fmla="*/ 113824 w 1142524"/>
                <a:gd name="connsiteY12" fmla="*/ 773243 h 947455"/>
                <a:gd name="connsiteX13" fmla="*/ 662464 w 1142524"/>
                <a:gd name="connsiteY13" fmla="*/ 773243 h 947455"/>
                <a:gd name="connsiteX14" fmla="*/ 662464 w 1142524"/>
                <a:gd name="connsiteY14" fmla="*/ 829536 h 947455"/>
                <a:gd name="connsiteX15" fmla="*/ 113824 w 1142524"/>
                <a:gd name="connsiteY15" fmla="*/ 829536 h 947455"/>
                <a:gd name="connsiteX16" fmla="*/ 937164 w 1142524"/>
                <a:gd name="connsiteY16" fmla="*/ 433677 h 947455"/>
                <a:gd name="connsiteX17" fmla="*/ 869537 w 1142524"/>
                <a:gd name="connsiteY17" fmla="*/ 525403 h 947455"/>
                <a:gd name="connsiteX18" fmla="*/ 902969 w 1142524"/>
                <a:gd name="connsiteY18" fmla="*/ 580648 h 947455"/>
                <a:gd name="connsiteX19" fmla="*/ 826674 w 1142524"/>
                <a:gd name="connsiteY19" fmla="*/ 524260 h 947455"/>
                <a:gd name="connsiteX20" fmla="*/ 362997 w 1142524"/>
                <a:gd name="connsiteY20" fmla="*/ 433677 h 947455"/>
                <a:gd name="connsiteX21" fmla="*/ 295370 w 1142524"/>
                <a:gd name="connsiteY21" fmla="*/ 525403 h 947455"/>
                <a:gd name="connsiteX22" fmla="*/ 328802 w 1142524"/>
                <a:gd name="connsiteY22" fmla="*/ 580648 h 947455"/>
                <a:gd name="connsiteX23" fmla="*/ 252507 w 1142524"/>
                <a:gd name="connsiteY23" fmla="*/ 524260 h 947455"/>
                <a:gd name="connsiteX24" fmla="*/ 945071 w 1142524"/>
                <a:gd name="connsiteY24" fmla="*/ 420532 h 947455"/>
                <a:gd name="connsiteX25" fmla="*/ 821341 w 1142524"/>
                <a:gd name="connsiteY25" fmla="*/ 521021 h 947455"/>
                <a:gd name="connsiteX26" fmla="*/ 787908 w 1142524"/>
                <a:gd name="connsiteY26" fmla="*/ 496160 h 947455"/>
                <a:gd name="connsiteX27" fmla="*/ 817626 w 1142524"/>
                <a:gd name="connsiteY27" fmla="*/ 501495 h 947455"/>
                <a:gd name="connsiteX28" fmla="*/ 823817 w 1142524"/>
                <a:gd name="connsiteY28" fmla="*/ 482063 h 947455"/>
                <a:gd name="connsiteX29" fmla="*/ 370904 w 1142524"/>
                <a:gd name="connsiteY29" fmla="*/ 420532 h 947455"/>
                <a:gd name="connsiteX30" fmla="*/ 247174 w 1142524"/>
                <a:gd name="connsiteY30" fmla="*/ 521021 h 947455"/>
                <a:gd name="connsiteX31" fmla="*/ 213741 w 1142524"/>
                <a:gd name="connsiteY31" fmla="*/ 496160 h 947455"/>
                <a:gd name="connsiteX32" fmla="*/ 243459 w 1142524"/>
                <a:gd name="connsiteY32" fmla="*/ 501495 h 947455"/>
                <a:gd name="connsiteX33" fmla="*/ 249650 w 1142524"/>
                <a:gd name="connsiteY33" fmla="*/ 482063 h 947455"/>
                <a:gd name="connsiteX34" fmla="*/ 752665 w 1142524"/>
                <a:gd name="connsiteY34" fmla="*/ 376050 h 947455"/>
                <a:gd name="connsiteX35" fmla="*/ 752665 w 1142524"/>
                <a:gd name="connsiteY35" fmla="*/ 624272 h 947455"/>
                <a:gd name="connsiteX36" fmla="*/ 977741 w 1142524"/>
                <a:gd name="connsiteY36" fmla="*/ 624272 h 947455"/>
                <a:gd name="connsiteX37" fmla="*/ 977741 w 1142524"/>
                <a:gd name="connsiteY37" fmla="*/ 376050 h 947455"/>
                <a:gd name="connsiteX38" fmla="*/ 186785 w 1142524"/>
                <a:gd name="connsiteY38" fmla="*/ 376050 h 947455"/>
                <a:gd name="connsiteX39" fmla="*/ 186785 w 1142524"/>
                <a:gd name="connsiteY39" fmla="*/ 624272 h 947455"/>
                <a:gd name="connsiteX40" fmla="*/ 397859 w 1142524"/>
                <a:gd name="connsiteY40" fmla="*/ 624272 h 947455"/>
                <a:gd name="connsiteX41" fmla="*/ 397859 w 1142524"/>
                <a:gd name="connsiteY41" fmla="*/ 376050 h 947455"/>
                <a:gd name="connsiteX42" fmla="*/ 733615 w 1142524"/>
                <a:gd name="connsiteY42" fmla="*/ 357000 h 947455"/>
                <a:gd name="connsiteX43" fmla="*/ 996791 w 1142524"/>
                <a:gd name="connsiteY43" fmla="*/ 357000 h 947455"/>
                <a:gd name="connsiteX44" fmla="*/ 996791 w 1142524"/>
                <a:gd name="connsiteY44" fmla="*/ 643322 h 947455"/>
                <a:gd name="connsiteX45" fmla="*/ 733615 w 1142524"/>
                <a:gd name="connsiteY45" fmla="*/ 643322 h 947455"/>
                <a:gd name="connsiteX46" fmla="*/ 167735 w 1142524"/>
                <a:gd name="connsiteY46" fmla="*/ 357000 h 947455"/>
                <a:gd name="connsiteX47" fmla="*/ 416909 w 1142524"/>
                <a:gd name="connsiteY47" fmla="*/ 357000 h 947455"/>
                <a:gd name="connsiteX48" fmla="*/ 416909 w 1142524"/>
                <a:gd name="connsiteY48" fmla="*/ 643322 h 947455"/>
                <a:gd name="connsiteX49" fmla="*/ 167735 w 1142524"/>
                <a:gd name="connsiteY49" fmla="*/ 643322 h 947455"/>
                <a:gd name="connsiteX50" fmla="*/ 235934 w 1142524"/>
                <a:gd name="connsiteY50" fmla="*/ 163738 h 947455"/>
                <a:gd name="connsiteX51" fmla="*/ 235934 w 1142524"/>
                <a:gd name="connsiteY51" fmla="*/ 200028 h 947455"/>
                <a:gd name="connsiteX52" fmla="*/ 329374 w 1142524"/>
                <a:gd name="connsiteY52" fmla="*/ 200028 h 947455"/>
                <a:gd name="connsiteX53" fmla="*/ 329374 w 1142524"/>
                <a:gd name="connsiteY53" fmla="*/ 163738 h 947455"/>
                <a:gd name="connsiteX54" fmla="*/ 67056 w 1142524"/>
                <a:gd name="connsiteY54" fmla="*/ 163738 h 947455"/>
                <a:gd name="connsiteX55" fmla="*/ 67056 w 1142524"/>
                <a:gd name="connsiteY55" fmla="*/ 200028 h 947455"/>
                <a:gd name="connsiteX56" fmla="*/ 160592 w 1142524"/>
                <a:gd name="connsiteY56" fmla="*/ 200028 h 947455"/>
                <a:gd name="connsiteX57" fmla="*/ 160592 w 1142524"/>
                <a:gd name="connsiteY57" fmla="*/ 163738 h 947455"/>
                <a:gd name="connsiteX58" fmla="*/ 943832 w 1142524"/>
                <a:gd name="connsiteY58" fmla="*/ 112018 h 947455"/>
                <a:gd name="connsiteX59" fmla="*/ 1014126 w 1142524"/>
                <a:gd name="connsiteY59" fmla="*/ 112018 h 947455"/>
                <a:gd name="connsiteX60" fmla="*/ 1014126 w 1142524"/>
                <a:gd name="connsiteY60" fmla="*/ 168311 h 947455"/>
                <a:gd name="connsiteX61" fmla="*/ 943832 w 1142524"/>
                <a:gd name="connsiteY61" fmla="*/ 168311 h 947455"/>
                <a:gd name="connsiteX62" fmla="*/ 831247 w 1142524"/>
                <a:gd name="connsiteY62" fmla="*/ 112018 h 947455"/>
                <a:gd name="connsiteX63" fmla="*/ 901541 w 1142524"/>
                <a:gd name="connsiteY63" fmla="*/ 112018 h 947455"/>
                <a:gd name="connsiteX64" fmla="*/ 901541 w 1142524"/>
                <a:gd name="connsiteY64" fmla="*/ 168311 h 947455"/>
                <a:gd name="connsiteX65" fmla="*/ 831247 w 1142524"/>
                <a:gd name="connsiteY65" fmla="*/ 168311 h 947455"/>
                <a:gd name="connsiteX66" fmla="*/ 704659 w 1142524"/>
                <a:gd name="connsiteY66" fmla="*/ 112018 h 947455"/>
                <a:gd name="connsiteX67" fmla="*/ 774953 w 1142524"/>
                <a:gd name="connsiteY67" fmla="*/ 112018 h 947455"/>
                <a:gd name="connsiteX68" fmla="*/ 774953 w 1142524"/>
                <a:gd name="connsiteY68" fmla="*/ 168311 h 947455"/>
                <a:gd name="connsiteX69" fmla="*/ 704659 w 1142524"/>
                <a:gd name="connsiteY69" fmla="*/ 168311 h 947455"/>
                <a:gd name="connsiteX70" fmla="*/ 592169 w 1142524"/>
                <a:gd name="connsiteY70" fmla="*/ 112018 h 947455"/>
                <a:gd name="connsiteX71" fmla="*/ 662463 w 1142524"/>
                <a:gd name="connsiteY71" fmla="*/ 112018 h 947455"/>
                <a:gd name="connsiteX72" fmla="*/ 662463 w 1142524"/>
                <a:gd name="connsiteY72" fmla="*/ 168311 h 947455"/>
                <a:gd name="connsiteX73" fmla="*/ 592169 w 1142524"/>
                <a:gd name="connsiteY73" fmla="*/ 168311 h 947455"/>
                <a:gd name="connsiteX74" fmla="*/ 479584 w 1142524"/>
                <a:gd name="connsiteY74" fmla="*/ 112018 h 947455"/>
                <a:gd name="connsiteX75" fmla="*/ 549879 w 1142524"/>
                <a:gd name="connsiteY75" fmla="*/ 112018 h 947455"/>
                <a:gd name="connsiteX76" fmla="*/ 549879 w 1142524"/>
                <a:gd name="connsiteY76" fmla="*/ 168311 h 947455"/>
                <a:gd name="connsiteX77" fmla="*/ 479584 w 1142524"/>
                <a:gd name="connsiteY77" fmla="*/ 168311 h 947455"/>
                <a:gd name="connsiteX78" fmla="*/ 424621 w 1142524"/>
                <a:gd name="connsiteY78" fmla="*/ 0 h 947455"/>
                <a:gd name="connsiteX79" fmla="*/ 425196 w 1142524"/>
                <a:gd name="connsiteY79" fmla="*/ 3 h 947455"/>
                <a:gd name="connsiteX80" fmla="*/ 1094899 w 1142524"/>
                <a:gd name="connsiteY80" fmla="*/ 3 h 947455"/>
                <a:gd name="connsiteX81" fmla="*/ 1142524 w 1142524"/>
                <a:gd name="connsiteY81" fmla="*/ 47628 h 947455"/>
                <a:gd name="connsiteX82" fmla="*/ 1142524 w 1142524"/>
                <a:gd name="connsiteY82" fmla="*/ 874875 h 947455"/>
                <a:gd name="connsiteX83" fmla="*/ 1094899 w 1142524"/>
                <a:gd name="connsiteY83" fmla="*/ 922500 h 947455"/>
                <a:gd name="connsiteX84" fmla="*/ 989306 w 1142524"/>
                <a:gd name="connsiteY84" fmla="*/ 922500 h 947455"/>
                <a:gd name="connsiteX85" fmla="*/ 984747 w 1142524"/>
                <a:gd name="connsiteY85" fmla="*/ 933506 h 947455"/>
                <a:gd name="connsiteX86" fmla="*/ 951071 w 1142524"/>
                <a:gd name="connsiteY86" fmla="*/ 947455 h 947455"/>
                <a:gd name="connsiteX87" fmla="*/ 903446 w 1142524"/>
                <a:gd name="connsiteY87" fmla="*/ 899830 h 947455"/>
                <a:gd name="connsiteX88" fmla="*/ 951071 w 1142524"/>
                <a:gd name="connsiteY88" fmla="*/ 852205 h 947455"/>
                <a:gd name="connsiteX89" fmla="*/ 984747 w 1142524"/>
                <a:gd name="connsiteY89" fmla="*/ 866154 h 947455"/>
                <a:gd name="connsiteX90" fmla="*/ 992305 w 1142524"/>
                <a:gd name="connsiteY90" fmla="*/ 884400 h 947455"/>
                <a:gd name="connsiteX91" fmla="*/ 1094899 w 1142524"/>
                <a:gd name="connsiteY91" fmla="*/ 884400 h 947455"/>
                <a:gd name="connsiteX92" fmla="*/ 1104424 w 1142524"/>
                <a:gd name="connsiteY92" fmla="*/ 874875 h 947455"/>
                <a:gd name="connsiteX93" fmla="*/ 1104424 w 1142524"/>
                <a:gd name="connsiteY93" fmla="*/ 47628 h 947455"/>
                <a:gd name="connsiteX94" fmla="*/ 1094899 w 1142524"/>
                <a:gd name="connsiteY94" fmla="*/ 38103 h 947455"/>
                <a:gd name="connsiteX95" fmla="*/ 425672 w 1142524"/>
                <a:gd name="connsiteY95" fmla="*/ 38103 h 947455"/>
                <a:gd name="connsiteX96" fmla="*/ 415593 w 1142524"/>
                <a:gd name="connsiteY96" fmla="*/ 47040 h 947455"/>
                <a:gd name="connsiteX97" fmla="*/ 415576 w 1142524"/>
                <a:gd name="connsiteY97" fmla="*/ 47628 h 947455"/>
                <a:gd name="connsiteX98" fmla="*/ 415576 w 1142524"/>
                <a:gd name="connsiteY98" fmla="*/ 190503 h 947455"/>
                <a:gd name="connsiteX99" fmla="*/ 367951 w 1142524"/>
                <a:gd name="connsiteY99" fmla="*/ 238128 h 947455"/>
                <a:gd name="connsiteX100" fmla="*/ 47625 w 1142524"/>
                <a:gd name="connsiteY100" fmla="*/ 238128 h 947455"/>
                <a:gd name="connsiteX101" fmla="*/ 38100 w 1142524"/>
                <a:gd name="connsiteY101" fmla="*/ 247653 h 947455"/>
                <a:gd name="connsiteX102" fmla="*/ 38100 w 1142524"/>
                <a:gd name="connsiteY102" fmla="*/ 874875 h 947455"/>
                <a:gd name="connsiteX103" fmla="*/ 47625 w 1142524"/>
                <a:gd name="connsiteY103" fmla="*/ 884400 h 947455"/>
                <a:gd name="connsiteX104" fmla="*/ 738387 w 1142524"/>
                <a:gd name="connsiteY104" fmla="*/ 884400 h 947455"/>
                <a:gd name="connsiteX105" fmla="*/ 745945 w 1142524"/>
                <a:gd name="connsiteY105" fmla="*/ 866154 h 947455"/>
                <a:gd name="connsiteX106" fmla="*/ 779621 w 1142524"/>
                <a:gd name="connsiteY106" fmla="*/ 852205 h 947455"/>
                <a:gd name="connsiteX107" fmla="*/ 827246 w 1142524"/>
                <a:gd name="connsiteY107" fmla="*/ 899830 h 947455"/>
                <a:gd name="connsiteX108" fmla="*/ 779621 w 1142524"/>
                <a:gd name="connsiteY108" fmla="*/ 947455 h 947455"/>
                <a:gd name="connsiteX109" fmla="*/ 745945 w 1142524"/>
                <a:gd name="connsiteY109" fmla="*/ 933506 h 947455"/>
                <a:gd name="connsiteX110" fmla="*/ 741386 w 1142524"/>
                <a:gd name="connsiteY110" fmla="*/ 922500 h 947455"/>
                <a:gd name="connsiteX111" fmla="*/ 47625 w 1142524"/>
                <a:gd name="connsiteY111" fmla="*/ 922500 h 947455"/>
                <a:gd name="connsiteX112" fmla="*/ 0 w 1142524"/>
                <a:gd name="connsiteY112" fmla="*/ 874875 h 947455"/>
                <a:gd name="connsiteX113" fmla="*/ 0 w 1142524"/>
                <a:gd name="connsiteY113" fmla="*/ 247653 h 947455"/>
                <a:gd name="connsiteX114" fmla="*/ 47623 w 1142524"/>
                <a:gd name="connsiteY114" fmla="*/ 200026 h 947455"/>
                <a:gd name="connsiteX115" fmla="*/ 48006 w 1142524"/>
                <a:gd name="connsiteY115" fmla="*/ 200027 h 947455"/>
                <a:gd name="connsiteX116" fmla="*/ 48006 w 1142524"/>
                <a:gd name="connsiteY116" fmla="*/ 144688 h 947455"/>
                <a:gd name="connsiteX117" fmla="*/ 179642 w 1142524"/>
                <a:gd name="connsiteY117" fmla="*/ 144688 h 947455"/>
                <a:gd name="connsiteX118" fmla="*/ 179642 w 1142524"/>
                <a:gd name="connsiteY118" fmla="*/ 200028 h 947455"/>
                <a:gd name="connsiteX119" fmla="*/ 216884 w 1142524"/>
                <a:gd name="connsiteY119" fmla="*/ 200028 h 947455"/>
                <a:gd name="connsiteX120" fmla="*/ 216884 w 1142524"/>
                <a:gd name="connsiteY120" fmla="*/ 144688 h 947455"/>
                <a:gd name="connsiteX121" fmla="*/ 348424 w 1142524"/>
                <a:gd name="connsiteY121" fmla="*/ 144688 h 947455"/>
                <a:gd name="connsiteX122" fmla="*/ 348424 w 1142524"/>
                <a:gd name="connsiteY122" fmla="*/ 200028 h 947455"/>
                <a:gd name="connsiteX123" fmla="*/ 367475 w 1142524"/>
                <a:gd name="connsiteY123" fmla="*/ 200028 h 947455"/>
                <a:gd name="connsiteX124" fmla="*/ 377000 w 1142524"/>
                <a:gd name="connsiteY124" fmla="*/ 190503 h 947455"/>
                <a:gd name="connsiteX125" fmla="*/ 377000 w 1142524"/>
                <a:gd name="connsiteY125" fmla="*/ 47628 h 947455"/>
                <a:gd name="connsiteX126" fmla="*/ 424621 w 1142524"/>
                <a:gd name="connsiteY126" fmla="*/ 0 h 9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142524" h="947455">
                  <a:moveTo>
                    <a:pt x="943832" y="773243"/>
                  </a:moveTo>
                  <a:lnTo>
                    <a:pt x="1014126" y="773243"/>
                  </a:lnTo>
                  <a:lnTo>
                    <a:pt x="1014126" y="829536"/>
                  </a:lnTo>
                  <a:lnTo>
                    <a:pt x="943832" y="829536"/>
                  </a:lnTo>
                  <a:close/>
                  <a:moveTo>
                    <a:pt x="831247" y="773243"/>
                  </a:moveTo>
                  <a:lnTo>
                    <a:pt x="901541" y="773243"/>
                  </a:lnTo>
                  <a:lnTo>
                    <a:pt x="901541" y="829536"/>
                  </a:lnTo>
                  <a:lnTo>
                    <a:pt x="831247" y="829536"/>
                  </a:lnTo>
                  <a:close/>
                  <a:moveTo>
                    <a:pt x="718756" y="773243"/>
                  </a:moveTo>
                  <a:lnTo>
                    <a:pt x="789050" y="773243"/>
                  </a:lnTo>
                  <a:lnTo>
                    <a:pt x="789050" y="829536"/>
                  </a:lnTo>
                  <a:lnTo>
                    <a:pt x="718756" y="829536"/>
                  </a:lnTo>
                  <a:close/>
                  <a:moveTo>
                    <a:pt x="113824" y="773243"/>
                  </a:moveTo>
                  <a:lnTo>
                    <a:pt x="662464" y="773243"/>
                  </a:lnTo>
                  <a:lnTo>
                    <a:pt x="662464" y="829536"/>
                  </a:lnTo>
                  <a:lnTo>
                    <a:pt x="113824" y="829536"/>
                  </a:lnTo>
                  <a:close/>
                  <a:moveTo>
                    <a:pt x="937164" y="433677"/>
                  </a:moveTo>
                  <a:lnTo>
                    <a:pt x="869537" y="525403"/>
                  </a:lnTo>
                  <a:lnTo>
                    <a:pt x="902969" y="580648"/>
                  </a:lnTo>
                  <a:lnTo>
                    <a:pt x="826674" y="524260"/>
                  </a:lnTo>
                  <a:close/>
                  <a:moveTo>
                    <a:pt x="362997" y="433677"/>
                  </a:moveTo>
                  <a:lnTo>
                    <a:pt x="295370" y="525403"/>
                  </a:lnTo>
                  <a:lnTo>
                    <a:pt x="328802" y="580648"/>
                  </a:lnTo>
                  <a:lnTo>
                    <a:pt x="252507" y="524260"/>
                  </a:lnTo>
                  <a:close/>
                  <a:moveTo>
                    <a:pt x="945071" y="420532"/>
                  </a:moveTo>
                  <a:lnTo>
                    <a:pt x="821341" y="521021"/>
                  </a:lnTo>
                  <a:lnTo>
                    <a:pt x="787908" y="496160"/>
                  </a:lnTo>
                  <a:lnTo>
                    <a:pt x="817626" y="501495"/>
                  </a:lnTo>
                  <a:lnTo>
                    <a:pt x="823817" y="482063"/>
                  </a:lnTo>
                  <a:close/>
                  <a:moveTo>
                    <a:pt x="370904" y="420532"/>
                  </a:moveTo>
                  <a:lnTo>
                    <a:pt x="247174" y="521021"/>
                  </a:lnTo>
                  <a:lnTo>
                    <a:pt x="213741" y="496160"/>
                  </a:lnTo>
                  <a:lnTo>
                    <a:pt x="243459" y="501495"/>
                  </a:lnTo>
                  <a:lnTo>
                    <a:pt x="249650" y="482063"/>
                  </a:lnTo>
                  <a:close/>
                  <a:moveTo>
                    <a:pt x="752665" y="376050"/>
                  </a:moveTo>
                  <a:lnTo>
                    <a:pt x="752665" y="624272"/>
                  </a:lnTo>
                  <a:lnTo>
                    <a:pt x="977741" y="624272"/>
                  </a:lnTo>
                  <a:lnTo>
                    <a:pt x="977741" y="376050"/>
                  </a:lnTo>
                  <a:close/>
                  <a:moveTo>
                    <a:pt x="186785" y="376050"/>
                  </a:moveTo>
                  <a:lnTo>
                    <a:pt x="186785" y="624272"/>
                  </a:lnTo>
                  <a:lnTo>
                    <a:pt x="397859" y="624272"/>
                  </a:lnTo>
                  <a:lnTo>
                    <a:pt x="397859" y="376050"/>
                  </a:lnTo>
                  <a:close/>
                  <a:moveTo>
                    <a:pt x="733615" y="357000"/>
                  </a:moveTo>
                  <a:lnTo>
                    <a:pt x="996791" y="357000"/>
                  </a:lnTo>
                  <a:lnTo>
                    <a:pt x="996791" y="643322"/>
                  </a:lnTo>
                  <a:lnTo>
                    <a:pt x="733615" y="643322"/>
                  </a:lnTo>
                  <a:close/>
                  <a:moveTo>
                    <a:pt x="167735" y="357000"/>
                  </a:moveTo>
                  <a:lnTo>
                    <a:pt x="416909" y="357000"/>
                  </a:lnTo>
                  <a:lnTo>
                    <a:pt x="416909" y="643322"/>
                  </a:lnTo>
                  <a:lnTo>
                    <a:pt x="167735" y="643322"/>
                  </a:lnTo>
                  <a:close/>
                  <a:moveTo>
                    <a:pt x="235934" y="163738"/>
                  </a:moveTo>
                  <a:lnTo>
                    <a:pt x="235934" y="200028"/>
                  </a:lnTo>
                  <a:lnTo>
                    <a:pt x="329374" y="200028"/>
                  </a:lnTo>
                  <a:lnTo>
                    <a:pt x="329374" y="163738"/>
                  </a:lnTo>
                  <a:close/>
                  <a:moveTo>
                    <a:pt x="67056" y="163738"/>
                  </a:moveTo>
                  <a:lnTo>
                    <a:pt x="67056" y="200028"/>
                  </a:lnTo>
                  <a:lnTo>
                    <a:pt x="160592" y="200028"/>
                  </a:lnTo>
                  <a:lnTo>
                    <a:pt x="160592" y="163738"/>
                  </a:lnTo>
                  <a:close/>
                  <a:moveTo>
                    <a:pt x="943832" y="112018"/>
                  </a:moveTo>
                  <a:lnTo>
                    <a:pt x="1014126" y="112018"/>
                  </a:lnTo>
                  <a:lnTo>
                    <a:pt x="1014126" y="168311"/>
                  </a:lnTo>
                  <a:lnTo>
                    <a:pt x="943832" y="168311"/>
                  </a:lnTo>
                  <a:close/>
                  <a:moveTo>
                    <a:pt x="831247" y="112018"/>
                  </a:moveTo>
                  <a:lnTo>
                    <a:pt x="901541" y="112018"/>
                  </a:lnTo>
                  <a:lnTo>
                    <a:pt x="901541" y="168311"/>
                  </a:lnTo>
                  <a:lnTo>
                    <a:pt x="831247" y="168311"/>
                  </a:lnTo>
                  <a:close/>
                  <a:moveTo>
                    <a:pt x="704659" y="112018"/>
                  </a:moveTo>
                  <a:lnTo>
                    <a:pt x="774953" y="112018"/>
                  </a:lnTo>
                  <a:lnTo>
                    <a:pt x="774953" y="168311"/>
                  </a:lnTo>
                  <a:lnTo>
                    <a:pt x="704659" y="168311"/>
                  </a:lnTo>
                  <a:close/>
                  <a:moveTo>
                    <a:pt x="592169" y="112018"/>
                  </a:moveTo>
                  <a:lnTo>
                    <a:pt x="662463" y="112018"/>
                  </a:lnTo>
                  <a:lnTo>
                    <a:pt x="662463" y="168311"/>
                  </a:lnTo>
                  <a:lnTo>
                    <a:pt x="592169" y="168311"/>
                  </a:lnTo>
                  <a:close/>
                  <a:moveTo>
                    <a:pt x="479584" y="112018"/>
                  </a:moveTo>
                  <a:lnTo>
                    <a:pt x="549879" y="112018"/>
                  </a:lnTo>
                  <a:lnTo>
                    <a:pt x="549879" y="168311"/>
                  </a:lnTo>
                  <a:lnTo>
                    <a:pt x="479584" y="168311"/>
                  </a:lnTo>
                  <a:close/>
                  <a:moveTo>
                    <a:pt x="424621" y="0"/>
                  </a:moveTo>
                  <a:cubicBezTo>
                    <a:pt x="424813" y="0"/>
                    <a:pt x="425004" y="1"/>
                    <a:pt x="425196" y="3"/>
                  </a:cubicBezTo>
                  <a:lnTo>
                    <a:pt x="1094899" y="3"/>
                  </a:lnTo>
                  <a:cubicBezTo>
                    <a:pt x="1121201" y="3"/>
                    <a:pt x="1142524" y="21326"/>
                    <a:pt x="1142524" y="47628"/>
                  </a:cubicBezTo>
                  <a:lnTo>
                    <a:pt x="1142524" y="874875"/>
                  </a:lnTo>
                  <a:cubicBezTo>
                    <a:pt x="1142524" y="901177"/>
                    <a:pt x="1121201" y="922500"/>
                    <a:pt x="1094899" y="922500"/>
                  </a:cubicBezTo>
                  <a:lnTo>
                    <a:pt x="989306" y="922500"/>
                  </a:lnTo>
                  <a:lnTo>
                    <a:pt x="984747" y="933506"/>
                  </a:lnTo>
                  <a:cubicBezTo>
                    <a:pt x="976129" y="942125"/>
                    <a:pt x="964223" y="947455"/>
                    <a:pt x="951071" y="947455"/>
                  </a:cubicBezTo>
                  <a:cubicBezTo>
                    <a:pt x="924768" y="947455"/>
                    <a:pt x="903446" y="926133"/>
                    <a:pt x="903446" y="899830"/>
                  </a:cubicBezTo>
                  <a:cubicBezTo>
                    <a:pt x="903446" y="873527"/>
                    <a:pt x="924768" y="852205"/>
                    <a:pt x="951071" y="852205"/>
                  </a:cubicBezTo>
                  <a:cubicBezTo>
                    <a:pt x="964223" y="852205"/>
                    <a:pt x="976129" y="857536"/>
                    <a:pt x="984747" y="866154"/>
                  </a:cubicBezTo>
                  <a:lnTo>
                    <a:pt x="992305" y="884400"/>
                  </a:lnTo>
                  <a:lnTo>
                    <a:pt x="1094899" y="884400"/>
                  </a:lnTo>
                  <a:cubicBezTo>
                    <a:pt x="1100159" y="884400"/>
                    <a:pt x="1104424" y="880135"/>
                    <a:pt x="1104424" y="874875"/>
                  </a:cubicBezTo>
                  <a:lnTo>
                    <a:pt x="1104424" y="47628"/>
                  </a:lnTo>
                  <a:cubicBezTo>
                    <a:pt x="1104424" y="42368"/>
                    <a:pt x="1100159" y="38103"/>
                    <a:pt x="1094899" y="38103"/>
                  </a:cubicBezTo>
                  <a:lnTo>
                    <a:pt x="425672" y="38103"/>
                  </a:lnTo>
                  <a:cubicBezTo>
                    <a:pt x="420421" y="37788"/>
                    <a:pt x="415909" y="41789"/>
                    <a:pt x="415593" y="47040"/>
                  </a:cubicBezTo>
                  <a:cubicBezTo>
                    <a:pt x="415581" y="47236"/>
                    <a:pt x="415575" y="47432"/>
                    <a:pt x="415576" y="47628"/>
                  </a:cubicBezTo>
                  <a:lnTo>
                    <a:pt x="415576" y="190503"/>
                  </a:lnTo>
                  <a:cubicBezTo>
                    <a:pt x="415576" y="216806"/>
                    <a:pt x="394253" y="238128"/>
                    <a:pt x="367951" y="238128"/>
                  </a:cubicBezTo>
                  <a:lnTo>
                    <a:pt x="47625" y="238128"/>
                  </a:lnTo>
                  <a:cubicBezTo>
                    <a:pt x="42364" y="238128"/>
                    <a:pt x="38100" y="242393"/>
                    <a:pt x="38100" y="247653"/>
                  </a:cubicBezTo>
                  <a:lnTo>
                    <a:pt x="38100" y="874875"/>
                  </a:lnTo>
                  <a:cubicBezTo>
                    <a:pt x="38100" y="880135"/>
                    <a:pt x="42364" y="884400"/>
                    <a:pt x="47625" y="884400"/>
                  </a:cubicBezTo>
                  <a:lnTo>
                    <a:pt x="738387" y="884400"/>
                  </a:lnTo>
                  <a:lnTo>
                    <a:pt x="745945" y="866154"/>
                  </a:lnTo>
                  <a:cubicBezTo>
                    <a:pt x="754563" y="857536"/>
                    <a:pt x="766469" y="852205"/>
                    <a:pt x="779621" y="852205"/>
                  </a:cubicBezTo>
                  <a:cubicBezTo>
                    <a:pt x="805924" y="852205"/>
                    <a:pt x="827246" y="873527"/>
                    <a:pt x="827246" y="899830"/>
                  </a:cubicBezTo>
                  <a:cubicBezTo>
                    <a:pt x="827246" y="926133"/>
                    <a:pt x="805924" y="947455"/>
                    <a:pt x="779621" y="947455"/>
                  </a:cubicBezTo>
                  <a:cubicBezTo>
                    <a:pt x="766469" y="947455"/>
                    <a:pt x="754563" y="942125"/>
                    <a:pt x="745945" y="933506"/>
                  </a:cubicBezTo>
                  <a:lnTo>
                    <a:pt x="741386" y="922500"/>
                  </a:lnTo>
                  <a:lnTo>
                    <a:pt x="47625" y="922500"/>
                  </a:lnTo>
                  <a:cubicBezTo>
                    <a:pt x="21322" y="922500"/>
                    <a:pt x="0" y="901177"/>
                    <a:pt x="0" y="874875"/>
                  </a:cubicBezTo>
                  <a:lnTo>
                    <a:pt x="0" y="247653"/>
                  </a:lnTo>
                  <a:cubicBezTo>
                    <a:pt x="-1" y="221351"/>
                    <a:pt x="21320" y="200027"/>
                    <a:pt x="47623" y="200026"/>
                  </a:cubicBezTo>
                  <a:lnTo>
                    <a:pt x="48006" y="200027"/>
                  </a:lnTo>
                  <a:lnTo>
                    <a:pt x="48006" y="144688"/>
                  </a:lnTo>
                  <a:lnTo>
                    <a:pt x="179642" y="144688"/>
                  </a:lnTo>
                  <a:lnTo>
                    <a:pt x="179642" y="200028"/>
                  </a:lnTo>
                  <a:lnTo>
                    <a:pt x="216884" y="200028"/>
                  </a:lnTo>
                  <a:lnTo>
                    <a:pt x="216884" y="144688"/>
                  </a:lnTo>
                  <a:lnTo>
                    <a:pt x="348424" y="144688"/>
                  </a:lnTo>
                  <a:lnTo>
                    <a:pt x="348424" y="200028"/>
                  </a:lnTo>
                  <a:lnTo>
                    <a:pt x="367475" y="200028"/>
                  </a:lnTo>
                  <a:cubicBezTo>
                    <a:pt x="372735" y="200028"/>
                    <a:pt x="377000" y="195764"/>
                    <a:pt x="377000" y="190503"/>
                  </a:cubicBezTo>
                  <a:lnTo>
                    <a:pt x="377000" y="47628"/>
                  </a:lnTo>
                  <a:cubicBezTo>
                    <a:pt x="376998" y="21326"/>
                    <a:pt x="398319" y="2"/>
                    <a:pt x="42462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59" name="鲲鹏主板 Kunpeng board">
              <a:extLst>
                <a:ext uri="{FF2B5EF4-FFF2-40B4-BE49-F238E27FC236}">
                  <a16:creationId xmlns:a16="http://schemas.microsoft.com/office/drawing/2014/main" id="{54405246-CCE2-4201-BBB1-D3F3EB6E740D}"/>
                </a:ext>
              </a:extLst>
            </p:cNvPr>
            <p:cNvSpPr/>
            <p:nvPr/>
          </p:nvSpPr>
          <p:spPr>
            <a:xfrm>
              <a:off x="7707322" y="4276218"/>
              <a:ext cx="561305" cy="384520"/>
            </a:xfrm>
            <a:custGeom>
              <a:avLst/>
              <a:gdLst>
                <a:gd name="connsiteX0" fmla="*/ 943832 w 1142524"/>
                <a:gd name="connsiteY0" fmla="*/ 773243 h 947455"/>
                <a:gd name="connsiteX1" fmla="*/ 1014126 w 1142524"/>
                <a:gd name="connsiteY1" fmla="*/ 773243 h 947455"/>
                <a:gd name="connsiteX2" fmla="*/ 1014126 w 1142524"/>
                <a:gd name="connsiteY2" fmla="*/ 829536 h 947455"/>
                <a:gd name="connsiteX3" fmla="*/ 943832 w 1142524"/>
                <a:gd name="connsiteY3" fmla="*/ 829536 h 947455"/>
                <a:gd name="connsiteX4" fmla="*/ 831247 w 1142524"/>
                <a:gd name="connsiteY4" fmla="*/ 773243 h 947455"/>
                <a:gd name="connsiteX5" fmla="*/ 901541 w 1142524"/>
                <a:gd name="connsiteY5" fmla="*/ 773243 h 947455"/>
                <a:gd name="connsiteX6" fmla="*/ 901541 w 1142524"/>
                <a:gd name="connsiteY6" fmla="*/ 829536 h 947455"/>
                <a:gd name="connsiteX7" fmla="*/ 831247 w 1142524"/>
                <a:gd name="connsiteY7" fmla="*/ 829536 h 947455"/>
                <a:gd name="connsiteX8" fmla="*/ 718756 w 1142524"/>
                <a:gd name="connsiteY8" fmla="*/ 773243 h 947455"/>
                <a:gd name="connsiteX9" fmla="*/ 789050 w 1142524"/>
                <a:gd name="connsiteY9" fmla="*/ 773243 h 947455"/>
                <a:gd name="connsiteX10" fmla="*/ 789050 w 1142524"/>
                <a:gd name="connsiteY10" fmla="*/ 829536 h 947455"/>
                <a:gd name="connsiteX11" fmla="*/ 718756 w 1142524"/>
                <a:gd name="connsiteY11" fmla="*/ 829536 h 947455"/>
                <a:gd name="connsiteX12" fmla="*/ 113824 w 1142524"/>
                <a:gd name="connsiteY12" fmla="*/ 773243 h 947455"/>
                <a:gd name="connsiteX13" fmla="*/ 662464 w 1142524"/>
                <a:gd name="connsiteY13" fmla="*/ 773243 h 947455"/>
                <a:gd name="connsiteX14" fmla="*/ 662464 w 1142524"/>
                <a:gd name="connsiteY14" fmla="*/ 829536 h 947455"/>
                <a:gd name="connsiteX15" fmla="*/ 113824 w 1142524"/>
                <a:gd name="connsiteY15" fmla="*/ 829536 h 947455"/>
                <a:gd name="connsiteX16" fmla="*/ 937164 w 1142524"/>
                <a:gd name="connsiteY16" fmla="*/ 433677 h 947455"/>
                <a:gd name="connsiteX17" fmla="*/ 869537 w 1142524"/>
                <a:gd name="connsiteY17" fmla="*/ 525403 h 947455"/>
                <a:gd name="connsiteX18" fmla="*/ 902969 w 1142524"/>
                <a:gd name="connsiteY18" fmla="*/ 580648 h 947455"/>
                <a:gd name="connsiteX19" fmla="*/ 826674 w 1142524"/>
                <a:gd name="connsiteY19" fmla="*/ 524260 h 947455"/>
                <a:gd name="connsiteX20" fmla="*/ 362997 w 1142524"/>
                <a:gd name="connsiteY20" fmla="*/ 433677 h 947455"/>
                <a:gd name="connsiteX21" fmla="*/ 295370 w 1142524"/>
                <a:gd name="connsiteY21" fmla="*/ 525403 h 947455"/>
                <a:gd name="connsiteX22" fmla="*/ 328802 w 1142524"/>
                <a:gd name="connsiteY22" fmla="*/ 580648 h 947455"/>
                <a:gd name="connsiteX23" fmla="*/ 252507 w 1142524"/>
                <a:gd name="connsiteY23" fmla="*/ 524260 h 947455"/>
                <a:gd name="connsiteX24" fmla="*/ 945071 w 1142524"/>
                <a:gd name="connsiteY24" fmla="*/ 420532 h 947455"/>
                <a:gd name="connsiteX25" fmla="*/ 821341 w 1142524"/>
                <a:gd name="connsiteY25" fmla="*/ 521021 h 947455"/>
                <a:gd name="connsiteX26" fmla="*/ 787908 w 1142524"/>
                <a:gd name="connsiteY26" fmla="*/ 496160 h 947455"/>
                <a:gd name="connsiteX27" fmla="*/ 817626 w 1142524"/>
                <a:gd name="connsiteY27" fmla="*/ 501495 h 947455"/>
                <a:gd name="connsiteX28" fmla="*/ 823817 w 1142524"/>
                <a:gd name="connsiteY28" fmla="*/ 482063 h 947455"/>
                <a:gd name="connsiteX29" fmla="*/ 370904 w 1142524"/>
                <a:gd name="connsiteY29" fmla="*/ 420532 h 947455"/>
                <a:gd name="connsiteX30" fmla="*/ 247174 w 1142524"/>
                <a:gd name="connsiteY30" fmla="*/ 521021 h 947455"/>
                <a:gd name="connsiteX31" fmla="*/ 213741 w 1142524"/>
                <a:gd name="connsiteY31" fmla="*/ 496160 h 947455"/>
                <a:gd name="connsiteX32" fmla="*/ 243459 w 1142524"/>
                <a:gd name="connsiteY32" fmla="*/ 501495 h 947455"/>
                <a:gd name="connsiteX33" fmla="*/ 249650 w 1142524"/>
                <a:gd name="connsiteY33" fmla="*/ 482063 h 947455"/>
                <a:gd name="connsiteX34" fmla="*/ 752665 w 1142524"/>
                <a:gd name="connsiteY34" fmla="*/ 376050 h 947455"/>
                <a:gd name="connsiteX35" fmla="*/ 752665 w 1142524"/>
                <a:gd name="connsiteY35" fmla="*/ 624272 h 947455"/>
                <a:gd name="connsiteX36" fmla="*/ 977741 w 1142524"/>
                <a:gd name="connsiteY36" fmla="*/ 624272 h 947455"/>
                <a:gd name="connsiteX37" fmla="*/ 977741 w 1142524"/>
                <a:gd name="connsiteY37" fmla="*/ 376050 h 947455"/>
                <a:gd name="connsiteX38" fmla="*/ 186785 w 1142524"/>
                <a:gd name="connsiteY38" fmla="*/ 376050 h 947455"/>
                <a:gd name="connsiteX39" fmla="*/ 186785 w 1142524"/>
                <a:gd name="connsiteY39" fmla="*/ 624272 h 947455"/>
                <a:gd name="connsiteX40" fmla="*/ 397859 w 1142524"/>
                <a:gd name="connsiteY40" fmla="*/ 624272 h 947455"/>
                <a:gd name="connsiteX41" fmla="*/ 397859 w 1142524"/>
                <a:gd name="connsiteY41" fmla="*/ 376050 h 947455"/>
                <a:gd name="connsiteX42" fmla="*/ 733615 w 1142524"/>
                <a:gd name="connsiteY42" fmla="*/ 357000 h 947455"/>
                <a:gd name="connsiteX43" fmla="*/ 996791 w 1142524"/>
                <a:gd name="connsiteY43" fmla="*/ 357000 h 947455"/>
                <a:gd name="connsiteX44" fmla="*/ 996791 w 1142524"/>
                <a:gd name="connsiteY44" fmla="*/ 643322 h 947455"/>
                <a:gd name="connsiteX45" fmla="*/ 733615 w 1142524"/>
                <a:gd name="connsiteY45" fmla="*/ 643322 h 947455"/>
                <a:gd name="connsiteX46" fmla="*/ 167735 w 1142524"/>
                <a:gd name="connsiteY46" fmla="*/ 357000 h 947455"/>
                <a:gd name="connsiteX47" fmla="*/ 416909 w 1142524"/>
                <a:gd name="connsiteY47" fmla="*/ 357000 h 947455"/>
                <a:gd name="connsiteX48" fmla="*/ 416909 w 1142524"/>
                <a:gd name="connsiteY48" fmla="*/ 643322 h 947455"/>
                <a:gd name="connsiteX49" fmla="*/ 167735 w 1142524"/>
                <a:gd name="connsiteY49" fmla="*/ 643322 h 947455"/>
                <a:gd name="connsiteX50" fmla="*/ 235934 w 1142524"/>
                <a:gd name="connsiteY50" fmla="*/ 163738 h 947455"/>
                <a:gd name="connsiteX51" fmla="*/ 235934 w 1142524"/>
                <a:gd name="connsiteY51" fmla="*/ 200028 h 947455"/>
                <a:gd name="connsiteX52" fmla="*/ 329374 w 1142524"/>
                <a:gd name="connsiteY52" fmla="*/ 200028 h 947455"/>
                <a:gd name="connsiteX53" fmla="*/ 329374 w 1142524"/>
                <a:gd name="connsiteY53" fmla="*/ 163738 h 947455"/>
                <a:gd name="connsiteX54" fmla="*/ 67056 w 1142524"/>
                <a:gd name="connsiteY54" fmla="*/ 163738 h 947455"/>
                <a:gd name="connsiteX55" fmla="*/ 67056 w 1142524"/>
                <a:gd name="connsiteY55" fmla="*/ 200028 h 947455"/>
                <a:gd name="connsiteX56" fmla="*/ 160592 w 1142524"/>
                <a:gd name="connsiteY56" fmla="*/ 200028 h 947455"/>
                <a:gd name="connsiteX57" fmla="*/ 160592 w 1142524"/>
                <a:gd name="connsiteY57" fmla="*/ 163738 h 947455"/>
                <a:gd name="connsiteX58" fmla="*/ 943832 w 1142524"/>
                <a:gd name="connsiteY58" fmla="*/ 112018 h 947455"/>
                <a:gd name="connsiteX59" fmla="*/ 1014126 w 1142524"/>
                <a:gd name="connsiteY59" fmla="*/ 112018 h 947455"/>
                <a:gd name="connsiteX60" fmla="*/ 1014126 w 1142524"/>
                <a:gd name="connsiteY60" fmla="*/ 168311 h 947455"/>
                <a:gd name="connsiteX61" fmla="*/ 943832 w 1142524"/>
                <a:gd name="connsiteY61" fmla="*/ 168311 h 947455"/>
                <a:gd name="connsiteX62" fmla="*/ 831247 w 1142524"/>
                <a:gd name="connsiteY62" fmla="*/ 112018 h 947455"/>
                <a:gd name="connsiteX63" fmla="*/ 901541 w 1142524"/>
                <a:gd name="connsiteY63" fmla="*/ 112018 h 947455"/>
                <a:gd name="connsiteX64" fmla="*/ 901541 w 1142524"/>
                <a:gd name="connsiteY64" fmla="*/ 168311 h 947455"/>
                <a:gd name="connsiteX65" fmla="*/ 831247 w 1142524"/>
                <a:gd name="connsiteY65" fmla="*/ 168311 h 947455"/>
                <a:gd name="connsiteX66" fmla="*/ 704659 w 1142524"/>
                <a:gd name="connsiteY66" fmla="*/ 112018 h 947455"/>
                <a:gd name="connsiteX67" fmla="*/ 774953 w 1142524"/>
                <a:gd name="connsiteY67" fmla="*/ 112018 h 947455"/>
                <a:gd name="connsiteX68" fmla="*/ 774953 w 1142524"/>
                <a:gd name="connsiteY68" fmla="*/ 168311 h 947455"/>
                <a:gd name="connsiteX69" fmla="*/ 704659 w 1142524"/>
                <a:gd name="connsiteY69" fmla="*/ 168311 h 947455"/>
                <a:gd name="connsiteX70" fmla="*/ 592169 w 1142524"/>
                <a:gd name="connsiteY70" fmla="*/ 112018 h 947455"/>
                <a:gd name="connsiteX71" fmla="*/ 662463 w 1142524"/>
                <a:gd name="connsiteY71" fmla="*/ 112018 h 947455"/>
                <a:gd name="connsiteX72" fmla="*/ 662463 w 1142524"/>
                <a:gd name="connsiteY72" fmla="*/ 168311 h 947455"/>
                <a:gd name="connsiteX73" fmla="*/ 592169 w 1142524"/>
                <a:gd name="connsiteY73" fmla="*/ 168311 h 947455"/>
                <a:gd name="connsiteX74" fmla="*/ 479584 w 1142524"/>
                <a:gd name="connsiteY74" fmla="*/ 112018 h 947455"/>
                <a:gd name="connsiteX75" fmla="*/ 549879 w 1142524"/>
                <a:gd name="connsiteY75" fmla="*/ 112018 h 947455"/>
                <a:gd name="connsiteX76" fmla="*/ 549879 w 1142524"/>
                <a:gd name="connsiteY76" fmla="*/ 168311 h 947455"/>
                <a:gd name="connsiteX77" fmla="*/ 479584 w 1142524"/>
                <a:gd name="connsiteY77" fmla="*/ 168311 h 947455"/>
                <a:gd name="connsiteX78" fmla="*/ 424621 w 1142524"/>
                <a:gd name="connsiteY78" fmla="*/ 0 h 947455"/>
                <a:gd name="connsiteX79" fmla="*/ 425196 w 1142524"/>
                <a:gd name="connsiteY79" fmla="*/ 3 h 947455"/>
                <a:gd name="connsiteX80" fmla="*/ 1094899 w 1142524"/>
                <a:gd name="connsiteY80" fmla="*/ 3 h 947455"/>
                <a:gd name="connsiteX81" fmla="*/ 1142524 w 1142524"/>
                <a:gd name="connsiteY81" fmla="*/ 47628 h 947455"/>
                <a:gd name="connsiteX82" fmla="*/ 1142524 w 1142524"/>
                <a:gd name="connsiteY82" fmla="*/ 874875 h 947455"/>
                <a:gd name="connsiteX83" fmla="*/ 1094899 w 1142524"/>
                <a:gd name="connsiteY83" fmla="*/ 922500 h 947455"/>
                <a:gd name="connsiteX84" fmla="*/ 989306 w 1142524"/>
                <a:gd name="connsiteY84" fmla="*/ 922500 h 947455"/>
                <a:gd name="connsiteX85" fmla="*/ 984747 w 1142524"/>
                <a:gd name="connsiteY85" fmla="*/ 933506 h 947455"/>
                <a:gd name="connsiteX86" fmla="*/ 951071 w 1142524"/>
                <a:gd name="connsiteY86" fmla="*/ 947455 h 947455"/>
                <a:gd name="connsiteX87" fmla="*/ 903446 w 1142524"/>
                <a:gd name="connsiteY87" fmla="*/ 899830 h 947455"/>
                <a:gd name="connsiteX88" fmla="*/ 951071 w 1142524"/>
                <a:gd name="connsiteY88" fmla="*/ 852205 h 947455"/>
                <a:gd name="connsiteX89" fmla="*/ 984747 w 1142524"/>
                <a:gd name="connsiteY89" fmla="*/ 866154 h 947455"/>
                <a:gd name="connsiteX90" fmla="*/ 992305 w 1142524"/>
                <a:gd name="connsiteY90" fmla="*/ 884400 h 947455"/>
                <a:gd name="connsiteX91" fmla="*/ 1094899 w 1142524"/>
                <a:gd name="connsiteY91" fmla="*/ 884400 h 947455"/>
                <a:gd name="connsiteX92" fmla="*/ 1104424 w 1142524"/>
                <a:gd name="connsiteY92" fmla="*/ 874875 h 947455"/>
                <a:gd name="connsiteX93" fmla="*/ 1104424 w 1142524"/>
                <a:gd name="connsiteY93" fmla="*/ 47628 h 947455"/>
                <a:gd name="connsiteX94" fmla="*/ 1094899 w 1142524"/>
                <a:gd name="connsiteY94" fmla="*/ 38103 h 947455"/>
                <a:gd name="connsiteX95" fmla="*/ 425672 w 1142524"/>
                <a:gd name="connsiteY95" fmla="*/ 38103 h 947455"/>
                <a:gd name="connsiteX96" fmla="*/ 415593 w 1142524"/>
                <a:gd name="connsiteY96" fmla="*/ 47040 h 947455"/>
                <a:gd name="connsiteX97" fmla="*/ 415576 w 1142524"/>
                <a:gd name="connsiteY97" fmla="*/ 47628 h 947455"/>
                <a:gd name="connsiteX98" fmla="*/ 415576 w 1142524"/>
                <a:gd name="connsiteY98" fmla="*/ 190503 h 947455"/>
                <a:gd name="connsiteX99" fmla="*/ 367951 w 1142524"/>
                <a:gd name="connsiteY99" fmla="*/ 238128 h 947455"/>
                <a:gd name="connsiteX100" fmla="*/ 47625 w 1142524"/>
                <a:gd name="connsiteY100" fmla="*/ 238128 h 947455"/>
                <a:gd name="connsiteX101" fmla="*/ 38100 w 1142524"/>
                <a:gd name="connsiteY101" fmla="*/ 247653 h 947455"/>
                <a:gd name="connsiteX102" fmla="*/ 38100 w 1142524"/>
                <a:gd name="connsiteY102" fmla="*/ 874875 h 947455"/>
                <a:gd name="connsiteX103" fmla="*/ 47625 w 1142524"/>
                <a:gd name="connsiteY103" fmla="*/ 884400 h 947455"/>
                <a:gd name="connsiteX104" fmla="*/ 738387 w 1142524"/>
                <a:gd name="connsiteY104" fmla="*/ 884400 h 947455"/>
                <a:gd name="connsiteX105" fmla="*/ 745945 w 1142524"/>
                <a:gd name="connsiteY105" fmla="*/ 866154 h 947455"/>
                <a:gd name="connsiteX106" fmla="*/ 779621 w 1142524"/>
                <a:gd name="connsiteY106" fmla="*/ 852205 h 947455"/>
                <a:gd name="connsiteX107" fmla="*/ 827246 w 1142524"/>
                <a:gd name="connsiteY107" fmla="*/ 899830 h 947455"/>
                <a:gd name="connsiteX108" fmla="*/ 779621 w 1142524"/>
                <a:gd name="connsiteY108" fmla="*/ 947455 h 947455"/>
                <a:gd name="connsiteX109" fmla="*/ 745945 w 1142524"/>
                <a:gd name="connsiteY109" fmla="*/ 933506 h 947455"/>
                <a:gd name="connsiteX110" fmla="*/ 741386 w 1142524"/>
                <a:gd name="connsiteY110" fmla="*/ 922500 h 947455"/>
                <a:gd name="connsiteX111" fmla="*/ 47625 w 1142524"/>
                <a:gd name="connsiteY111" fmla="*/ 922500 h 947455"/>
                <a:gd name="connsiteX112" fmla="*/ 0 w 1142524"/>
                <a:gd name="connsiteY112" fmla="*/ 874875 h 947455"/>
                <a:gd name="connsiteX113" fmla="*/ 0 w 1142524"/>
                <a:gd name="connsiteY113" fmla="*/ 247653 h 947455"/>
                <a:gd name="connsiteX114" fmla="*/ 47623 w 1142524"/>
                <a:gd name="connsiteY114" fmla="*/ 200026 h 947455"/>
                <a:gd name="connsiteX115" fmla="*/ 48006 w 1142524"/>
                <a:gd name="connsiteY115" fmla="*/ 200027 h 947455"/>
                <a:gd name="connsiteX116" fmla="*/ 48006 w 1142524"/>
                <a:gd name="connsiteY116" fmla="*/ 144688 h 947455"/>
                <a:gd name="connsiteX117" fmla="*/ 179642 w 1142524"/>
                <a:gd name="connsiteY117" fmla="*/ 144688 h 947455"/>
                <a:gd name="connsiteX118" fmla="*/ 179642 w 1142524"/>
                <a:gd name="connsiteY118" fmla="*/ 200028 h 947455"/>
                <a:gd name="connsiteX119" fmla="*/ 216884 w 1142524"/>
                <a:gd name="connsiteY119" fmla="*/ 200028 h 947455"/>
                <a:gd name="connsiteX120" fmla="*/ 216884 w 1142524"/>
                <a:gd name="connsiteY120" fmla="*/ 144688 h 947455"/>
                <a:gd name="connsiteX121" fmla="*/ 348424 w 1142524"/>
                <a:gd name="connsiteY121" fmla="*/ 144688 h 947455"/>
                <a:gd name="connsiteX122" fmla="*/ 348424 w 1142524"/>
                <a:gd name="connsiteY122" fmla="*/ 200028 h 947455"/>
                <a:gd name="connsiteX123" fmla="*/ 367475 w 1142524"/>
                <a:gd name="connsiteY123" fmla="*/ 200028 h 947455"/>
                <a:gd name="connsiteX124" fmla="*/ 377000 w 1142524"/>
                <a:gd name="connsiteY124" fmla="*/ 190503 h 947455"/>
                <a:gd name="connsiteX125" fmla="*/ 377000 w 1142524"/>
                <a:gd name="connsiteY125" fmla="*/ 47628 h 947455"/>
                <a:gd name="connsiteX126" fmla="*/ 424621 w 1142524"/>
                <a:gd name="connsiteY126" fmla="*/ 0 h 9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142524" h="947455">
                  <a:moveTo>
                    <a:pt x="943832" y="773243"/>
                  </a:moveTo>
                  <a:lnTo>
                    <a:pt x="1014126" y="773243"/>
                  </a:lnTo>
                  <a:lnTo>
                    <a:pt x="1014126" y="829536"/>
                  </a:lnTo>
                  <a:lnTo>
                    <a:pt x="943832" y="829536"/>
                  </a:lnTo>
                  <a:close/>
                  <a:moveTo>
                    <a:pt x="831247" y="773243"/>
                  </a:moveTo>
                  <a:lnTo>
                    <a:pt x="901541" y="773243"/>
                  </a:lnTo>
                  <a:lnTo>
                    <a:pt x="901541" y="829536"/>
                  </a:lnTo>
                  <a:lnTo>
                    <a:pt x="831247" y="829536"/>
                  </a:lnTo>
                  <a:close/>
                  <a:moveTo>
                    <a:pt x="718756" y="773243"/>
                  </a:moveTo>
                  <a:lnTo>
                    <a:pt x="789050" y="773243"/>
                  </a:lnTo>
                  <a:lnTo>
                    <a:pt x="789050" y="829536"/>
                  </a:lnTo>
                  <a:lnTo>
                    <a:pt x="718756" y="829536"/>
                  </a:lnTo>
                  <a:close/>
                  <a:moveTo>
                    <a:pt x="113824" y="773243"/>
                  </a:moveTo>
                  <a:lnTo>
                    <a:pt x="662464" y="773243"/>
                  </a:lnTo>
                  <a:lnTo>
                    <a:pt x="662464" y="829536"/>
                  </a:lnTo>
                  <a:lnTo>
                    <a:pt x="113824" y="829536"/>
                  </a:lnTo>
                  <a:close/>
                  <a:moveTo>
                    <a:pt x="937164" y="433677"/>
                  </a:moveTo>
                  <a:lnTo>
                    <a:pt x="869537" y="525403"/>
                  </a:lnTo>
                  <a:lnTo>
                    <a:pt x="902969" y="580648"/>
                  </a:lnTo>
                  <a:lnTo>
                    <a:pt x="826674" y="524260"/>
                  </a:lnTo>
                  <a:close/>
                  <a:moveTo>
                    <a:pt x="362997" y="433677"/>
                  </a:moveTo>
                  <a:lnTo>
                    <a:pt x="295370" y="525403"/>
                  </a:lnTo>
                  <a:lnTo>
                    <a:pt x="328802" y="580648"/>
                  </a:lnTo>
                  <a:lnTo>
                    <a:pt x="252507" y="524260"/>
                  </a:lnTo>
                  <a:close/>
                  <a:moveTo>
                    <a:pt x="945071" y="420532"/>
                  </a:moveTo>
                  <a:lnTo>
                    <a:pt x="821341" y="521021"/>
                  </a:lnTo>
                  <a:lnTo>
                    <a:pt x="787908" y="496160"/>
                  </a:lnTo>
                  <a:lnTo>
                    <a:pt x="817626" y="501495"/>
                  </a:lnTo>
                  <a:lnTo>
                    <a:pt x="823817" y="482063"/>
                  </a:lnTo>
                  <a:close/>
                  <a:moveTo>
                    <a:pt x="370904" y="420532"/>
                  </a:moveTo>
                  <a:lnTo>
                    <a:pt x="247174" y="521021"/>
                  </a:lnTo>
                  <a:lnTo>
                    <a:pt x="213741" y="496160"/>
                  </a:lnTo>
                  <a:lnTo>
                    <a:pt x="243459" y="501495"/>
                  </a:lnTo>
                  <a:lnTo>
                    <a:pt x="249650" y="482063"/>
                  </a:lnTo>
                  <a:close/>
                  <a:moveTo>
                    <a:pt x="752665" y="376050"/>
                  </a:moveTo>
                  <a:lnTo>
                    <a:pt x="752665" y="624272"/>
                  </a:lnTo>
                  <a:lnTo>
                    <a:pt x="977741" y="624272"/>
                  </a:lnTo>
                  <a:lnTo>
                    <a:pt x="977741" y="376050"/>
                  </a:lnTo>
                  <a:close/>
                  <a:moveTo>
                    <a:pt x="186785" y="376050"/>
                  </a:moveTo>
                  <a:lnTo>
                    <a:pt x="186785" y="624272"/>
                  </a:lnTo>
                  <a:lnTo>
                    <a:pt x="397859" y="624272"/>
                  </a:lnTo>
                  <a:lnTo>
                    <a:pt x="397859" y="376050"/>
                  </a:lnTo>
                  <a:close/>
                  <a:moveTo>
                    <a:pt x="733615" y="357000"/>
                  </a:moveTo>
                  <a:lnTo>
                    <a:pt x="996791" y="357000"/>
                  </a:lnTo>
                  <a:lnTo>
                    <a:pt x="996791" y="643322"/>
                  </a:lnTo>
                  <a:lnTo>
                    <a:pt x="733615" y="643322"/>
                  </a:lnTo>
                  <a:close/>
                  <a:moveTo>
                    <a:pt x="167735" y="357000"/>
                  </a:moveTo>
                  <a:lnTo>
                    <a:pt x="416909" y="357000"/>
                  </a:lnTo>
                  <a:lnTo>
                    <a:pt x="416909" y="643322"/>
                  </a:lnTo>
                  <a:lnTo>
                    <a:pt x="167735" y="643322"/>
                  </a:lnTo>
                  <a:close/>
                  <a:moveTo>
                    <a:pt x="235934" y="163738"/>
                  </a:moveTo>
                  <a:lnTo>
                    <a:pt x="235934" y="200028"/>
                  </a:lnTo>
                  <a:lnTo>
                    <a:pt x="329374" y="200028"/>
                  </a:lnTo>
                  <a:lnTo>
                    <a:pt x="329374" y="163738"/>
                  </a:lnTo>
                  <a:close/>
                  <a:moveTo>
                    <a:pt x="67056" y="163738"/>
                  </a:moveTo>
                  <a:lnTo>
                    <a:pt x="67056" y="200028"/>
                  </a:lnTo>
                  <a:lnTo>
                    <a:pt x="160592" y="200028"/>
                  </a:lnTo>
                  <a:lnTo>
                    <a:pt x="160592" y="163738"/>
                  </a:lnTo>
                  <a:close/>
                  <a:moveTo>
                    <a:pt x="943832" y="112018"/>
                  </a:moveTo>
                  <a:lnTo>
                    <a:pt x="1014126" y="112018"/>
                  </a:lnTo>
                  <a:lnTo>
                    <a:pt x="1014126" y="168311"/>
                  </a:lnTo>
                  <a:lnTo>
                    <a:pt x="943832" y="168311"/>
                  </a:lnTo>
                  <a:close/>
                  <a:moveTo>
                    <a:pt x="831247" y="112018"/>
                  </a:moveTo>
                  <a:lnTo>
                    <a:pt x="901541" y="112018"/>
                  </a:lnTo>
                  <a:lnTo>
                    <a:pt x="901541" y="168311"/>
                  </a:lnTo>
                  <a:lnTo>
                    <a:pt x="831247" y="168311"/>
                  </a:lnTo>
                  <a:close/>
                  <a:moveTo>
                    <a:pt x="704659" y="112018"/>
                  </a:moveTo>
                  <a:lnTo>
                    <a:pt x="774953" y="112018"/>
                  </a:lnTo>
                  <a:lnTo>
                    <a:pt x="774953" y="168311"/>
                  </a:lnTo>
                  <a:lnTo>
                    <a:pt x="704659" y="168311"/>
                  </a:lnTo>
                  <a:close/>
                  <a:moveTo>
                    <a:pt x="592169" y="112018"/>
                  </a:moveTo>
                  <a:lnTo>
                    <a:pt x="662463" y="112018"/>
                  </a:lnTo>
                  <a:lnTo>
                    <a:pt x="662463" y="168311"/>
                  </a:lnTo>
                  <a:lnTo>
                    <a:pt x="592169" y="168311"/>
                  </a:lnTo>
                  <a:close/>
                  <a:moveTo>
                    <a:pt x="479584" y="112018"/>
                  </a:moveTo>
                  <a:lnTo>
                    <a:pt x="549879" y="112018"/>
                  </a:lnTo>
                  <a:lnTo>
                    <a:pt x="549879" y="168311"/>
                  </a:lnTo>
                  <a:lnTo>
                    <a:pt x="479584" y="168311"/>
                  </a:lnTo>
                  <a:close/>
                  <a:moveTo>
                    <a:pt x="424621" y="0"/>
                  </a:moveTo>
                  <a:cubicBezTo>
                    <a:pt x="424813" y="0"/>
                    <a:pt x="425004" y="1"/>
                    <a:pt x="425196" y="3"/>
                  </a:cubicBezTo>
                  <a:lnTo>
                    <a:pt x="1094899" y="3"/>
                  </a:lnTo>
                  <a:cubicBezTo>
                    <a:pt x="1121201" y="3"/>
                    <a:pt x="1142524" y="21326"/>
                    <a:pt x="1142524" y="47628"/>
                  </a:cubicBezTo>
                  <a:lnTo>
                    <a:pt x="1142524" y="874875"/>
                  </a:lnTo>
                  <a:cubicBezTo>
                    <a:pt x="1142524" y="901177"/>
                    <a:pt x="1121201" y="922500"/>
                    <a:pt x="1094899" y="922500"/>
                  </a:cubicBezTo>
                  <a:lnTo>
                    <a:pt x="989306" y="922500"/>
                  </a:lnTo>
                  <a:lnTo>
                    <a:pt x="984747" y="933506"/>
                  </a:lnTo>
                  <a:cubicBezTo>
                    <a:pt x="976129" y="942125"/>
                    <a:pt x="964223" y="947455"/>
                    <a:pt x="951071" y="947455"/>
                  </a:cubicBezTo>
                  <a:cubicBezTo>
                    <a:pt x="924768" y="947455"/>
                    <a:pt x="903446" y="926133"/>
                    <a:pt x="903446" y="899830"/>
                  </a:cubicBezTo>
                  <a:cubicBezTo>
                    <a:pt x="903446" y="873527"/>
                    <a:pt x="924768" y="852205"/>
                    <a:pt x="951071" y="852205"/>
                  </a:cubicBezTo>
                  <a:cubicBezTo>
                    <a:pt x="964223" y="852205"/>
                    <a:pt x="976129" y="857536"/>
                    <a:pt x="984747" y="866154"/>
                  </a:cubicBezTo>
                  <a:lnTo>
                    <a:pt x="992305" y="884400"/>
                  </a:lnTo>
                  <a:lnTo>
                    <a:pt x="1094899" y="884400"/>
                  </a:lnTo>
                  <a:cubicBezTo>
                    <a:pt x="1100159" y="884400"/>
                    <a:pt x="1104424" y="880135"/>
                    <a:pt x="1104424" y="874875"/>
                  </a:cubicBezTo>
                  <a:lnTo>
                    <a:pt x="1104424" y="47628"/>
                  </a:lnTo>
                  <a:cubicBezTo>
                    <a:pt x="1104424" y="42368"/>
                    <a:pt x="1100159" y="38103"/>
                    <a:pt x="1094899" y="38103"/>
                  </a:cubicBezTo>
                  <a:lnTo>
                    <a:pt x="425672" y="38103"/>
                  </a:lnTo>
                  <a:cubicBezTo>
                    <a:pt x="420421" y="37788"/>
                    <a:pt x="415909" y="41789"/>
                    <a:pt x="415593" y="47040"/>
                  </a:cubicBezTo>
                  <a:cubicBezTo>
                    <a:pt x="415581" y="47236"/>
                    <a:pt x="415575" y="47432"/>
                    <a:pt x="415576" y="47628"/>
                  </a:cubicBezTo>
                  <a:lnTo>
                    <a:pt x="415576" y="190503"/>
                  </a:lnTo>
                  <a:cubicBezTo>
                    <a:pt x="415576" y="216806"/>
                    <a:pt x="394253" y="238128"/>
                    <a:pt x="367951" y="238128"/>
                  </a:cubicBezTo>
                  <a:lnTo>
                    <a:pt x="47625" y="238128"/>
                  </a:lnTo>
                  <a:cubicBezTo>
                    <a:pt x="42364" y="238128"/>
                    <a:pt x="38100" y="242393"/>
                    <a:pt x="38100" y="247653"/>
                  </a:cubicBezTo>
                  <a:lnTo>
                    <a:pt x="38100" y="874875"/>
                  </a:lnTo>
                  <a:cubicBezTo>
                    <a:pt x="38100" y="880135"/>
                    <a:pt x="42364" y="884400"/>
                    <a:pt x="47625" y="884400"/>
                  </a:cubicBezTo>
                  <a:lnTo>
                    <a:pt x="738387" y="884400"/>
                  </a:lnTo>
                  <a:lnTo>
                    <a:pt x="745945" y="866154"/>
                  </a:lnTo>
                  <a:cubicBezTo>
                    <a:pt x="754563" y="857536"/>
                    <a:pt x="766469" y="852205"/>
                    <a:pt x="779621" y="852205"/>
                  </a:cubicBezTo>
                  <a:cubicBezTo>
                    <a:pt x="805924" y="852205"/>
                    <a:pt x="827246" y="873527"/>
                    <a:pt x="827246" y="899830"/>
                  </a:cubicBezTo>
                  <a:cubicBezTo>
                    <a:pt x="827246" y="926133"/>
                    <a:pt x="805924" y="947455"/>
                    <a:pt x="779621" y="947455"/>
                  </a:cubicBezTo>
                  <a:cubicBezTo>
                    <a:pt x="766469" y="947455"/>
                    <a:pt x="754563" y="942125"/>
                    <a:pt x="745945" y="933506"/>
                  </a:cubicBezTo>
                  <a:lnTo>
                    <a:pt x="741386" y="922500"/>
                  </a:lnTo>
                  <a:lnTo>
                    <a:pt x="47625" y="922500"/>
                  </a:lnTo>
                  <a:cubicBezTo>
                    <a:pt x="21322" y="922500"/>
                    <a:pt x="0" y="901177"/>
                    <a:pt x="0" y="874875"/>
                  </a:cubicBezTo>
                  <a:lnTo>
                    <a:pt x="0" y="247653"/>
                  </a:lnTo>
                  <a:cubicBezTo>
                    <a:pt x="-1" y="221351"/>
                    <a:pt x="21320" y="200027"/>
                    <a:pt x="47623" y="200026"/>
                  </a:cubicBezTo>
                  <a:lnTo>
                    <a:pt x="48006" y="200027"/>
                  </a:lnTo>
                  <a:lnTo>
                    <a:pt x="48006" y="144688"/>
                  </a:lnTo>
                  <a:lnTo>
                    <a:pt x="179642" y="144688"/>
                  </a:lnTo>
                  <a:lnTo>
                    <a:pt x="179642" y="200028"/>
                  </a:lnTo>
                  <a:lnTo>
                    <a:pt x="216884" y="200028"/>
                  </a:lnTo>
                  <a:lnTo>
                    <a:pt x="216884" y="144688"/>
                  </a:lnTo>
                  <a:lnTo>
                    <a:pt x="348424" y="144688"/>
                  </a:lnTo>
                  <a:lnTo>
                    <a:pt x="348424" y="200028"/>
                  </a:lnTo>
                  <a:lnTo>
                    <a:pt x="367475" y="200028"/>
                  </a:lnTo>
                  <a:cubicBezTo>
                    <a:pt x="372735" y="200028"/>
                    <a:pt x="377000" y="195764"/>
                    <a:pt x="377000" y="190503"/>
                  </a:cubicBezTo>
                  <a:lnTo>
                    <a:pt x="377000" y="47628"/>
                  </a:lnTo>
                  <a:cubicBezTo>
                    <a:pt x="376998" y="21326"/>
                    <a:pt x="398319" y="2"/>
                    <a:pt x="42462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14" name="文本框 13"/>
            <p:cNvSpPr txBox="1"/>
            <p:nvPr/>
          </p:nvSpPr>
          <p:spPr>
            <a:xfrm>
              <a:off x="7083507" y="4357982"/>
              <a:ext cx="513895" cy="369332"/>
            </a:xfrm>
            <a:prstGeom prst="rect">
              <a:avLst/>
            </a:prstGeom>
            <a:noFill/>
          </p:spPr>
          <p:txBody>
            <a:bodyPr wrap="square" lIns="0" tIns="0" rIns="0" bIns="0" rtlCol="0">
              <a:noAutofit/>
            </a:bodyPr>
            <a:lstStyle/>
            <a:p>
              <a:pPr fontAlgn="ctr"/>
              <a:r>
                <a:rPr lang="en-US" u="none" dirty="0">
                  <a:latin typeface="Huawei Sans" panose="020C0503030203020204" pitchFamily="34" charset="0"/>
                </a:rPr>
                <a:t>. . .</a:t>
              </a:r>
              <a:endParaRPr lang="en-US" altLang="zh-CN" dirty="0">
                <a:latin typeface="Huawei Sans" panose="020C0503030203020204" pitchFamily="34" charset="0"/>
              </a:endParaRPr>
            </a:p>
          </p:txBody>
        </p:sp>
        <p:sp>
          <p:nvSpPr>
            <p:cNvPr id="60" name="矩形 59"/>
            <p:cNvSpPr/>
            <p:nvPr/>
          </p:nvSpPr>
          <p:spPr>
            <a:xfrm>
              <a:off x="3435612" y="5252589"/>
              <a:ext cx="5477034" cy="102812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0" rtlCol="0" anchor="t">
              <a:noAutofit/>
            </a:bodyPr>
            <a:lstStyle/>
            <a:p>
              <a:pPr algn="ctr" fontAlgn="ctr"/>
              <a:r>
                <a:rPr lang="en-US" sz="1400" u="none" dirty="0">
                  <a:solidFill>
                    <a:schemeClr val="tx1"/>
                  </a:solidFill>
                  <a:latin typeface="Huawei Sans" panose="020C0503030203020204" pitchFamily="34" charset="0"/>
                </a:rPr>
                <a:t>Native HDFS APIs</a:t>
              </a:r>
              <a:endParaRPr lang="en-US" altLang="zh-CN" sz="1400" dirty="0">
                <a:solidFill>
                  <a:schemeClr val="tx1"/>
                </a:solidFill>
                <a:latin typeface="Huawei Sans" panose="020C0503030203020204" pitchFamily="34" charset="0"/>
              </a:endParaRPr>
            </a:p>
          </p:txBody>
        </p:sp>
        <p:sp>
          <p:nvSpPr>
            <p:cNvPr id="61" name="矩形 60"/>
            <p:cNvSpPr/>
            <p:nvPr/>
          </p:nvSpPr>
          <p:spPr>
            <a:xfrm>
              <a:off x="3618179" y="5523038"/>
              <a:ext cx="5157542" cy="66742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altLang="zh-CN" dirty="0">
                <a:latin typeface="Huawei Sans" panose="020C0503030203020204" pitchFamily="34" charset="0"/>
              </a:endParaRPr>
            </a:p>
          </p:txBody>
        </p:sp>
        <p:sp>
          <p:nvSpPr>
            <p:cNvPr id="62" name="ff65b214-7499-46d8-9dbc-836d8d1e3d8a">
              <a:extLst>
                <a:ext uri="{FF2B5EF4-FFF2-40B4-BE49-F238E27FC236}">
                  <a16:creationId xmlns:a16="http://schemas.microsoft.com/office/drawing/2014/main" id="{54405246-CCE2-4201-BBB1-D3F3EB6E740D}"/>
                </a:ext>
              </a:extLst>
            </p:cNvPr>
            <p:cNvSpPr/>
            <p:nvPr/>
          </p:nvSpPr>
          <p:spPr>
            <a:xfrm>
              <a:off x="3868327" y="5614424"/>
              <a:ext cx="457423" cy="552403"/>
            </a:xfrm>
            <a:custGeom>
              <a:avLst/>
              <a:gdLst>
                <a:gd name="connsiteX0" fmla="*/ 84696 w 482600"/>
                <a:gd name="connsiteY0" fmla="*/ 479425 h 607384"/>
                <a:gd name="connsiteX1" fmla="*/ 101600 w 482600"/>
                <a:gd name="connsiteY1" fmla="*/ 492919 h 607384"/>
                <a:gd name="connsiteX2" fmla="*/ 84696 w 482600"/>
                <a:gd name="connsiteY2" fmla="*/ 506413 h 607384"/>
                <a:gd name="connsiteX3" fmla="*/ 68262 w 482600"/>
                <a:gd name="connsiteY3" fmla="*/ 492919 h 607384"/>
                <a:gd name="connsiteX4" fmla="*/ 84696 w 482600"/>
                <a:gd name="connsiteY4" fmla="*/ 479425 h 607384"/>
                <a:gd name="connsiteX5" fmla="*/ 84696 w 482600"/>
                <a:gd name="connsiteY5" fmla="*/ 366712 h 607384"/>
                <a:gd name="connsiteX6" fmla="*/ 101600 w 482600"/>
                <a:gd name="connsiteY6" fmla="*/ 380206 h 607384"/>
                <a:gd name="connsiteX7" fmla="*/ 84696 w 482600"/>
                <a:gd name="connsiteY7" fmla="*/ 393700 h 607384"/>
                <a:gd name="connsiteX8" fmla="*/ 68262 w 482600"/>
                <a:gd name="connsiteY8" fmla="*/ 380206 h 607384"/>
                <a:gd name="connsiteX9" fmla="*/ 84696 w 482600"/>
                <a:gd name="connsiteY9" fmla="*/ 366712 h 607384"/>
                <a:gd name="connsiteX10" fmla="*/ 25003 w 482600"/>
                <a:gd name="connsiteY10" fmla="*/ 300272 h 607384"/>
                <a:gd name="connsiteX11" fmla="*/ 25003 w 482600"/>
                <a:gd name="connsiteY11" fmla="*/ 355812 h 607384"/>
                <a:gd name="connsiteX12" fmla="*/ 241064 w 482600"/>
                <a:gd name="connsiteY12" fmla="*/ 456066 h 607384"/>
                <a:gd name="connsiteX13" fmla="*/ 457125 w 482600"/>
                <a:gd name="connsiteY13" fmla="*/ 355812 h 607384"/>
                <a:gd name="connsiteX14" fmla="*/ 457125 w 482600"/>
                <a:gd name="connsiteY14" fmla="*/ 300272 h 607384"/>
                <a:gd name="connsiteX15" fmla="*/ 241064 w 482600"/>
                <a:gd name="connsiteY15" fmla="*/ 368991 h 607384"/>
                <a:gd name="connsiteX16" fmla="*/ 25003 w 482600"/>
                <a:gd name="connsiteY16" fmla="*/ 300272 h 607384"/>
                <a:gd name="connsiteX17" fmla="*/ 84696 w 482600"/>
                <a:gd name="connsiteY17" fmla="*/ 250825 h 607384"/>
                <a:gd name="connsiteX18" fmla="*/ 101600 w 482600"/>
                <a:gd name="connsiteY18" fmla="*/ 264555 h 607384"/>
                <a:gd name="connsiteX19" fmla="*/ 84696 w 482600"/>
                <a:gd name="connsiteY19" fmla="*/ 277813 h 607384"/>
                <a:gd name="connsiteX20" fmla="*/ 68262 w 482600"/>
                <a:gd name="connsiteY20" fmla="*/ 264555 h 607384"/>
                <a:gd name="connsiteX21" fmla="*/ 84696 w 482600"/>
                <a:gd name="connsiteY21" fmla="*/ 250825 h 607384"/>
                <a:gd name="connsiteX22" fmla="*/ 25003 w 482600"/>
                <a:gd name="connsiteY22" fmla="*/ 180927 h 607384"/>
                <a:gd name="connsiteX23" fmla="*/ 25003 w 482600"/>
                <a:gd name="connsiteY23" fmla="*/ 243791 h 607384"/>
                <a:gd name="connsiteX24" fmla="*/ 241064 w 482600"/>
                <a:gd name="connsiteY24" fmla="*/ 344045 h 607384"/>
                <a:gd name="connsiteX25" fmla="*/ 457125 w 482600"/>
                <a:gd name="connsiteY25" fmla="*/ 243791 h 607384"/>
                <a:gd name="connsiteX26" fmla="*/ 457125 w 482600"/>
                <a:gd name="connsiteY26" fmla="*/ 181291 h 607384"/>
                <a:gd name="connsiteX27" fmla="*/ 441876 w 482600"/>
                <a:gd name="connsiteY27" fmla="*/ 196056 h 607384"/>
                <a:gd name="connsiteX28" fmla="*/ 241064 w 482600"/>
                <a:gd name="connsiteY28" fmla="*/ 250825 h 607384"/>
                <a:gd name="connsiteX29" fmla="*/ 40575 w 482600"/>
                <a:gd name="connsiteY29" fmla="*/ 196056 h 607384"/>
                <a:gd name="connsiteX30" fmla="*/ 241064 w 482600"/>
                <a:gd name="connsiteY30" fmla="*/ 25364 h 607384"/>
                <a:gd name="connsiteX31" fmla="*/ 25003 w 482600"/>
                <a:gd name="connsiteY31" fmla="*/ 125412 h 607384"/>
                <a:gd name="connsiteX32" fmla="*/ 241064 w 482600"/>
                <a:gd name="connsiteY32" fmla="*/ 225460 h 607384"/>
                <a:gd name="connsiteX33" fmla="*/ 457125 w 482600"/>
                <a:gd name="connsiteY33" fmla="*/ 125412 h 607384"/>
                <a:gd name="connsiteX34" fmla="*/ 241064 w 482600"/>
                <a:gd name="connsiteY34" fmla="*/ 25364 h 607384"/>
                <a:gd name="connsiteX35" fmla="*/ 241064 w 482600"/>
                <a:gd name="connsiteY35" fmla="*/ 0 h 607384"/>
                <a:gd name="connsiteX36" fmla="*/ 482600 w 482600"/>
                <a:gd name="connsiteY36" fmla="*/ 125412 h 607384"/>
                <a:gd name="connsiteX37" fmla="*/ 481402 w 482600"/>
                <a:gd name="connsiteY37" fmla="*/ 131770 h 607384"/>
                <a:gd name="connsiteX38" fmla="*/ 482600 w 482600"/>
                <a:gd name="connsiteY38" fmla="*/ 131770 h 607384"/>
                <a:gd name="connsiteX39" fmla="*/ 482600 w 482600"/>
                <a:gd name="connsiteY39" fmla="*/ 300140 h 607384"/>
                <a:gd name="connsiteX40" fmla="*/ 482600 w 482600"/>
                <a:gd name="connsiteY40" fmla="*/ 355812 h 607384"/>
                <a:gd name="connsiteX41" fmla="*/ 482600 w 482600"/>
                <a:gd name="connsiteY41" fmla="*/ 384072 h 607384"/>
                <a:gd name="connsiteX42" fmla="*/ 481910 w 482600"/>
                <a:gd name="connsiteY42" fmla="*/ 385762 h 607384"/>
                <a:gd name="connsiteX43" fmla="*/ 482600 w 482600"/>
                <a:gd name="connsiteY43" fmla="*/ 385762 h 607384"/>
                <a:gd name="connsiteX44" fmla="*/ 482600 w 482600"/>
                <a:gd name="connsiteY44" fmla="*/ 469291 h 607384"/>
                <a:gd name="connsiteX45" fmla="*/ 469026 w 482600"/>
                <a:gd name="connsiteY45" fmla="*/ 510006 h 607384"/>
                <a:gd name="connsiteX46" fmla="*/ 435535 w 482600"/>
                <a:gd name="connsiteY46" fmla="*/ 541477 h 607384"/>
                <a:gd name="connsiteX47" fmla="*/ 433787 w 482600"/>
                <a:gd name="connsiteY47" fmla="*/ 559668 h 607384"/>
                <a:gd name="connsiteX48" fmla="*/ 414471 w 482600"/>
                <a:gd name="connsiteY48" fmla="*/ 575408 h 607384"/>
                <a:gd name="connsiteX49" fmla="*/ 373482 w 482600"/>
                <a:gd name="connsiteY49" fmla="*/ 554343 h 607384"/>
                <a:gd name="connsiteX50" fmla="*/ 395154 w 482600"/>
                <a:gd name="connsiteY50" fmla="*/ 513618 h 607384"/>
                <a:gd name="connsiteX51" fmla="*/ 420242 w 482600"/>
                <a:gd name="connsiteY51" fmla="*/ 515783 h 607384"/>
                <a:gd name="connsiteX52" fmla="*/ 423293 w 482600"/>
                <a:gd name="connsiteY52" fmla="*/ 519499 h 607384"/>
                <a:gd name="connsiteX53" fmla="*/ 443835 w 482600"/>
                <a:gd name="connsiteY53" fmla="*/ 501664 h 607384"/>
                <a:gd name="connsiteX54" fmla="*/ 456994 w 482600"/>
                <a:gd name="connsiteY54" fmla="*/ 468358 h 607384"/>
                <a:gd name="connsiteX55" fmla="*/ 456994 w 482600"/>
                <a:gd name="connsiteY55" fmla="*/ 411634 h 607384"/>
                <a:gd name="connsiteX56" fmla="*/ 441876 w 482600"/>
                <a:gd name="connsiteY56" fmla="*/ 426245 h 607384"/>
                <a:gd name="connsiteX57" fmla="*/ 241064 w 482600"/>
                <a:gd name="connsiteY57" fmla="*/ 481012 h 607384"/>
                <a:gd name="connsiteX58" fmla="*/ 25003 w 482600"/>
                <a:gd name="connsiteY58" fmla="*/ 412293 h 607384"/>
                <a:gd name="connsiteX59" fmla="*/ 25003 w 482600"/>
                <a:gd name="connsiteY59" fmla="*/ 468086 h 607384"/>
                <a:gd name="connsiteX60" fmla="*/ 29428 w 482600"/>
                <a:gd name="connsiteY60" fmla="*/ 487873 h 607384"/>
                <a:gd name="connsiteX61" fmla="*/ 240575 w 482600"/>
                <a:gd name="connsiteY61" fmla="*/ 568269 h 607384"/>
                <a:gd name="connsiteX62" fmla="*/ 280030 w 482600"/>
                <a:gd name="connsiteY62" fmla="*/ 565191 h 607384"/>
                <a:gd name="connsiteX63" fmla="*/ 280588 w 482600"/>
                <a:gd name="connsiteY63" fmla="*/ 559245 h 607384"/>
                <a:gd name="connsiteX64" fmla="*/ 299904 w 482600"/>
                <a:gd name="connsiteY64" fmla="*/ 543345 h 607384"/>
                <a:gd name="connsiteX65" fmla="*/ 340893 w 482600"/>
                <a:gd name="connsiteY65" fmla="*/ 565017 h 607384"/>
                <a:gd name="connsiteX66" fmla="*/ 319221 w 482600"/>
                <a:gd name="connsiteY66" fmla="*/ 606005 h 607384"/>
                <a:gd name="connsiteX67" fmla="*/ 294310 w 482600"/>
                <a:gd name="connsiteY67" fmla="*/ 603473 h 607384"/>
                <a:gd name="connsiteX68" fmla="*/ 283053 w 482600"/>
                <a:gd name="connsiteY68" fmla="*/ 590072 h 607384"/>
                <a:gd name="connsiteX69" fmla="*/ 240575 w 482600"/>
                <a:gd name="connsiteY69" fmla="*/ 593725 h 607384"/>
                <a:gd name="connsiteX70" fmla="*/ 4795 w 482600"/>
                <a:gd name="connsiteY70" fmla="*/ 493433 h 607384"/>
                <a:gd name="connsiteX71" fmla="*/ 312 w 482600"/>
                <a:gd name="connsiteY71" fmla="*/ 469522 h 607384"/>
                <a:gd name="connsiteX72" fmla="*/ 0 w 482600"/>
                <a:gd name="connsiteY72" fmla="*/ 468774 h 607384"/>
                <a:gd name="connsiteX73" fmla="*/ 0 w 482600"/>
                <a:gd name="connsiteY73" fmla="*/ 467858 h 607384"/>
                <a:gd name="connsiteX74" fmla="*/ 0 w 482600"/>
                <a:gd name="connsiteY74" fmla="*/ 300037 h 607384"/>
                <a:gd name="connsiteX75" fmla="*/ 0 w 482600"/>
                <a:gd name="connsiteY75" fmla="*/ 131770 h 607384"/>
                <a:gd name="connsiteX76" fmla="*/ 816 w 482600"/>
                <a:gd name="connsiteY76" fmla="*/ 129762 h 607384"/>
                <a:gd name="connsiteX77" fmla="*/ 0 w 482600"/>
                <a:gd name="connsiteY77" fmla="*/ 125412 h 607384"/>
                <a:gd name="connsiteX78" fmla="*/ 241064 w 482600"/>
                <a:gd name="connsiteY78" fmla="*/ 0 h 6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2600" h="607384">
                  <a:moveTo>
                    <a:pt x="84696" y="479425"/>
                  </a:moveTo>
                  <a:cubicBezTo>
                    <a:pt x="94087" y="479425"/>
                    <a:pt x="101600" y="485474"/>
                    <a:pt x="101600" y="492919"/>
                  </a:cubicBezTo>
                  <a:cubicBezTo>
                    <a:pt x="101600" y="500364"/>
                    <a:pt x="94087" y="506413"/>
                    <a:pt x="84696" y="506413"/>
                  </a:cubicBezTo>
                  <a:cubicBezTo>
                    <a:pt x="75775" y="506413"/>
                    <a:pt x="68262" y="500364"/>
                    <a:pt x="68262" y="492919"/>
                  </a:cubicBezTo>
                  <a:cubicBezTo>
                    <a:pt x="68262" y="485474"/>
                    <a:pt x="75775" y="479425"/>
                    <a:pt x="84696" y="479425"/>
                  </a:cubicBezTo>
                  <a:close/>
                  <a:moveTo>
                    <a:pt x="84696" y="366712"/>
                  </a:moveTo>
                  <a:cubicBezTo>
                    <a:pt x="94087" y="366712"/>
                    <a:pt x="101600" y="372761"/>
                    <a:pt x="101600" y="380206"/>
                  </a:cubicBezTo>
                  <a:cubicBezTo>
                    <a:pt x="101600" y="387651"/>
                    <a:pt x="94087" y="393700"/>
                    <a:pt x="84696" y="393700"/>
                  </a:cubicBezTo>
                  <a:cubicBezTo>
                    <a:pt x="75775" y="393700"/>
                    <a:pt x="68262" y="387651"/>
                    <a:pt x="68262" y="380206"/>
                  </a:cubicBezTo>
                  <a:cubicBezTo>
                    <a:pt x="68262" y="372761"/>
                    <a:pt x="75775" y="366712"/>
                    <a:pt x="84696" y="366712"/>
                  </a:cubicBezTo>
                  <a:close/>
                  <a:moveTo>
                    <a:pt x="25003" y="300272"/>
                  </a:moveTo>
                  <a:lnTo>
                    <a:pt x="25003" y="355812"/>
                  </a:lnTo>
                  <a:cubicBezTo>
                    <a:pt x="25003" y="409940"/>
                    <a:pt x="124070" y="456066"/>
                    <a:pt x="241064" y="456066"/>
                  </a:cubicBezTo>
                  <a:cubicBezTo>
                    <a:pt x="358058" y="456066"/>
                    <a:pt x="457125" y="409940"/>
                    <a:pt x="457125" y="355812"/>
                  </a:cubicBezTo>
                  <a:lnTo>
                    <a:pt x="457125" y="300272"/>
                  </a:lnTo>
                  <a:cubicBezTo>
                    <a:pt x="417970" y="341692"/>
                    <a:pt x="336829" y="368991"/>
                    <a:pt x="241064" y="368991"/>
                  </a:cubicBezTo>
                  <a:cubicBezTo>
                    <a:pt x="145299" y="368991"/>
                    <a:pt x="64158" y="341692"/>
                    <a:pt x="25003" y="300272"/>
                  </a:cubicBezTo>
                  <a:close/>
                  <a:moveTo>
                    <a:pt x="84696" y="250825"/>
                  </a:moveTo>
                  <a:cubicBezTo>
                    <a:pt x="94087" y="250825"/>
                    <a:pt x="101600" y="256506"/>
                    <a:pt x="101600" y="264555"/>
                  </a:cubicBezTo>
                  <a:cubicBezTo>
                    <a:pt x="101600" y="272131"/>
                    <a:pt x="94087" y="277813"/>
                    <a:pt x="84696" y="277813"/>
                  </a:cubicBezTo>
                  <a:cubicBezTo>
                    <a:pt x="75775" y="277813"/>
                    <a:pt x="68262" y="272131"/>
                    <a:pt x="68262" y="264555"/>
                  </a:cubicBezTo>
                  <a:cubicBezTo>
                    <a:pt x="68262" y="256506"/>
                    <a:pt x="75775" y="250825"/>
                    <a:pt x="84696" y="250825"/>
                  </a:cubicBezTo>
                  <a:close/>
                  <a:moveTo>
                    <a:pt x="25003" y="180927"/>
                  </a:moveTo>
                  <a:lnTo>
                    <a:pt x="25003" y="243791"/>
                  </a:lnTo>
                  <a:cubicBezTo>
                    <a:pt x="25003" y="297919"/>
                    <a:pt x="124070" y="344045"/>
                    <a:pt x="241064" y="344045"/>
                  </a:cubicBezTo>
                  <a:cubicBezTo>
                    <a:pt x="358058" y="344045"/>
                    <a:pt x="457125" y="297919"/>
                    <a:pt x="457125" y="243791"/>
                  </a:cubicBezTo>
                  <a:lnTo>
                    <a:pt x="457125" y="181291"/>
                  </a:lnTo>
                  <a:lnTo>
                    <a:pt x="441876" y="196056"/>
                  </a:lnTo>
                  <a:cubicBezTo>
                    <a:pt x="398879" y="229358"/>
                    <a:pt x="325684" y="250825"/>
                    <a:pt x="241064" y="250825"/>
                  </a:cubicBezTo>
                  <a:cubicBezTo>
                    <a:pt x="156444" y="250825"/>
                    <a:pt x="83433" y="229358"/>
                    <a:pt x="40575" y="196056"/>
                  </a:cubicBezTo>
                  <a:close/>
                  <a:moveTo>
                    <a:pt x="241064" y="25364"/>
                  </a:moveTo>
                  <a:cubicBezTo>
                    <a:pt x="124070" y="25364"/>
                    <a:pt x="25003" y="70926"/>
                    <a:pt x="25003" y="125412"/>
                  </a:cubicBezTo>
                  <a:cubicBezTo>
                    <a:pt x="25003" y="179899"/>
                    <a:pt x="124070" y="225460"/>
                    <a:pt x="241064" y="225460"/>
                  </a:cubicBezTo>
                  <a:cubicBezTo>
                    <a:pt x="358058" y="225460"/>
                    <a:pt x="457125" y="179899"/>
                    <a:pt x="457125" y="125412"/>
                  </a:cubicBezTo>
                  <a:cubicBezTo>
                    <a:pt x="457125" y="70926"/>
                    <a:pt x="358058" y="25364"/>
                    <a:pt x="241064" y="25364"/>
                  </a:cubicBezTo>
                  <a:close/>
                  <a:moveTo>
                    <a:pt x="241064" y="0"/>
                  </a:moveTo>
                  <a:cubicBezTo>
                    <a:pt x="376456" y="0"/>
                    <a:pt x="482600" y="55426"/>
                    <a:pt x="482600" y="125412"/>
                  </a:cubicBezTo>
                  <a:lnTo>
                    <a:pt x="481402" y="131770"/>
                  </a:lnTo>
                  <a:lnTo>
                    <a:pt x="482600" y="131770"/>
                  </a:lnTo>
                  <a:lnTo>
                    <a:pt x="482600" y="300140"/>
                  </a:lnTo>
                  <a:lnTo>
                    <a:pt x="482600" y="355812"/>
                  </a:lnTo>
                  <a:lnTo>
                    <a:pt x="482600" y="384072"/>
                  </a:lnTo>
                  <a:lnTo>
                    <a:pt x="481910" y="385762"/>
                  </a:lnTo>
                  <a:lnTo>
                    <a:pt x="482600" y="385762"/>
                  </a:lnTo>
                  <a:lnTo>
                    <a:pt x="482600" y="469291"/>
                  </a:lnTo>
                  <a:cubicBezTo>
                    <a:pt x="482363" y="483523"/>
                    <a:pt x="477740" y="497173"/>
                    <a:pt x="469026" y="510006"/>
                  </a:cubicBezTo>
                  <a:lnTo>
                    <a:pt x="435535" y="541477"/>
                  </a:lnTo>
                  <a:lnTo>
                    <a:pt x="433787" y="559668"/>
                  </a:lnTo>
                  <a:cubicBezTo>
                    <a:pt x="429900" y="566982"/>
                    <a:pt x="423186" y="572833"/>
                    <a:pt x="414471" y="575408"/>
                  </a:cubicBezTo>
                  <a:cubicBezTo>
                    <a:pt x="397039" y="581025"/>
                    <a:pt x="379136" y="571195"/>
                    <a:pt x="373482" y="554343"/>
                  </a:cubicBezTo>
                  <a:cubicBezTo>
                    <a:pt x="368300" y="537023"/>
                    <a:pt x="377723" y="518767"/>
                    <a:pt x="395154" y="513618"/>
                  </a:cubicBezTo>
                  <a:cubicBezTo>
                    <a:pt x="403870" y="510809"/>
                    <a:pt x="412822" y="511862"/>
                    <a:pt x="420242" y="515783"/>
                  </a:cubicBezTo>
                  <a:lnTo>
                    <a:pt x="423293" y="519499"/>
                  </a:lnTo>
                  <a:lnTo>
                    <a:pt x="443835" y="501664"/>
                  </a:lnTo>
                  <a:cubicBezTo>
                    <a:pt x="451541" y="492156"/>
                    <a:pt x="456994" y="480957"/>
                    <a:pt x="456994" y="468358"/>
                  </a:cubicBezTo>
                  <a:lnTo>
                    <a:pt x="456994" y="411634"/>
                  </a:lnTo>
                  <a:lnTo>
                    <a:pt x="441876" y="426245"/>
                  </a:lnTo>
                  <a:cubicBezTo>
                    <a:pt x="398879" y="459500"/>
                    <a:pt x="325684" y="481012"/>
                    <a:pt x="241064" y="481012"/>
                  </a:cubicBezTo>
                  <a:cubicBezTo>
                    <a:pt x="145299" y="481012"/>
                    <a:pt x="64158" y="453713"/>
                    <a:pt x="25003" y="412293"/>
                  </a:cubicBezTo>
                  <a:lnTo>
                    <a:pt x="25003" y="468086"/>
                  </a:lnTo>
                  <a:lnTo>
                    <a:pt x="29428" y="487873"/>
                  </a:lnTo>
                  <a:cubicBezTo>
                    <a:pt x="49948" y="533260"/>
                    <a:pt x="138413" y="568269"/>
                    <a:pt x="240575" y="568269"/>
                  </a:cubicBezTo>
                  <a:lnTo>
                    <a:pt x="280030" y="565191"/>
                  </a:lnTo>
                  <a:lnTo>
                    <a:pt x="280588" y="559245"/>
                  </a:lnTo>
                  <a:cubicBezTo>
                    <a:pt x="284475" y="551825"/>
                    <a:pt x="291188" y="545936"/>
                    <a:pt x="299904" y="543345"/>
                  </a:cubicBezTo>
                  <a:cubicBezTo>
                    <a:pt x="317336" y="538162"/>
                    <a:pt x="335710" y="547585"/>
                    <a:pt x="340893" y="565017"/>
                  </a:cubicBezTo>
                  <a:cubicBezTo>
                    <a:pt x="346075" y="581977"/>
                    <a:pt x="336652" y="600351"/>
                    <a:pt x="319221" y="606005"/>
                  </a:cubicBezTo>
                  <a:cubicBezTo>
                    <a:pt x="310505" y="608596"/>
                    <a:pt x="301671" y="607418"/>
                    <a:pt x="294310" y="603473"/>
                  </a:cubicBezTo>
                  <a:lnTo>
                    <a:pt x="283053" y="590072"/>
                  </a:lnTo>
                  <a:lnTo>
                    <a:pt x="240575" y="593725"/>
                  </a:lnTo>
                  <a:cubicBezTo>
                    <a:pt x="122347" y="593725"/>
                    <a:pt x="26828" y="551136"/>
                    <a:pt x="4795" y="493433"/>
                  </a:cubicBezTo>
                  <a:lnTo>
                    <a:pt x="312" y="469522"/>
                  </a:lnTo>
                  <a:lnTo>
                    <a:pt x="0" y="468774"/>
                  </a:lnTo>
                  <a:lnTo>
                    <a:pt x="0" y="467858"/>
                  </a:lnTo>
                  <a:lnTo>
                    <a:pt x="0" y="300037"/>
                  </a:lnTo>
                  <a:lnTo>
                    <a:pt x="0" y="131770"/>
                  </a:lnTo>
                  <a:lnTo>
                    <a:pt x="816" y="129762"/>
                  </a:lnTo>
                  <a:lnTo>
                    <a:pt x="0" y="125412"/>
                  </a:lnTo>
                  <a:cubicBezTo>
                    <a:pt x="0" y="55426"/>
                    <a:pt x="105672" y="0"/>
                    <a:pt x="241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63" name="ff65b214-7499-46d8-9dbc-836d8d1e3d8a">
              <a:extLst>
                <a:ext uri="{FF2B5EF4-FFF2-40B4-BE49-F238E27FC236}">
                  <a16:creationId xmlns:a16="http://schemas.microsoft.com/office/drawing/2014/main" id="{54405246-CCE2-4201-BBB1-D3F3EB6E740D}"/>
                </a:ext>
              </a:extLst>
            </p:cNvPr>
            <p:cNvSpPr/>
            <p:nvPr/>
          </p:nvSpPr>
          <p:spPr>
            <a:xfrm>
              <a:off x="4523141" y="5614424"/>
              <a:ext cx="457423" cy="552403"/>
            </a:xfrm>
            <a:custGeom>
              <a:avLst/>
              <a:gdLst>
                <a:gd name="connsiteX0" fmla="*/ 84696 w 482600"/>
                <a:gd name="connsiteY0" fmla="*/ 479425 h 607384"/>
                <a:gd name="connsiteX1" fmla="*/ 101600 w 482600"/>
                <a:gd name="connsiteY1" fmla="*/ 492919 h 607384"/>
                <a:gd name="connsiteX2" fmla="*/ 84696 w 482600"/>
                <a:gd name="connsiteY2" fmla="*/ 506413 h 607384"/>
                <a:gd name="connsiteX3" fmla="*/ 68262 w 482600"/>
                <a:gd name="connsiteY3" fmla="*/ 492919 h 607384"/>
                <a:gd name="connsiteX4" fmla="*/ 84696 w 482600"/>
                <a:gd name="connsiteY4" fmla="*/ 479425 h 607384"/>
                <a:gd name="connsiteX5" fmla="*/ 84696 w 482600"/>
                <a:gd name="connsiteY5" fmla="*/ 366712 h 607384"/>
                <a:gd name="connsiteX6" fmla="*/ 101600 w 482600"/>
                <a:gd name="connsiteY6" fmla="*/ 380206 h 607384"/>
                <a:gd name="connsiteX7" fmla="*/ 84696 w 482600"/>
                <a:gd name="connsiteY7" fmla="*/ 393700 h 607384"/>
                <a:gd name="connsiteX8" fmla="*/ 68262 w 482600"/>
                <a:gd name="connsiteY8" fmla="*/ 380206 h 607384"/>
                <a:gd name="connsiteX9" fmla="*/ 84696 w 482600"/>
                <a:gd name="connsiteY9" fmla="*/ 366712 h 607384"/>
                <a:gd name="connsiteX10" fmla="*/ 25003 w 482600"/>
                <a:gd name="connsiteY10" fmla="*/ 300272 h 607384"/>
                <a:gd name="connsiteX11" fmla="*/ 25003 w 482600"/>
                <a:gd name="connsiteY11" fmla="*/ 355812 h 607384"/>
                <a:gd name="connsiteX12" fmla="*/ 241064 w 482600"/>
                <a:gd name="connsiteY12" fmla="*/ 456066 h 607384"/>
                <a:gd name="connsiteX13" fmla="*/ 457125 w 482600"/>
                <a:gd name="connsiteY13" fmla="*/ 355812 h 607384"/>
                <a:gd name="connsiteX14" fmla="*/ 457125 w 482600"/>
                <a:gd name="connsiteY14" fmla="*/ 300272 h 607384"/>
                <a:gd name="connsiteX15" fmla="*/ 241064 w 482600"/>
                <a:gd name="connsiteY15" fmla="*/ 368991 h 607384"/>
                <a:gd name="connsiteX16" fmla="*/ 25003 w 482600"/>
                <a:gd name="connsiteY16" fmla="*/ 300272 h 607384"/>
                <a:gd name="connsiteX17" fmla="*/ 84696 w 482600"/>
                <a:gd name="connsiteY17" fmla="*/ 250825 h 607384"/>
                <a:gd name="connsiteX18" fmla="*/ 101600 w 482600"/>
                <a:gd name="connsiteY18" fmla="*/ 264555 h 607384"/>
                <a:gd name="connsiteX19" fmla="*/ 84696 w 482600"/>
                <a:gd name="connsiteY19" fmla="*/ 277813 h 607384"/>
                <a:gd name="connsiteX20" fmla="*/ 68262 w 482600"/>
                <a:gd name="connsiteY20" fmla="*/ 264555 h 607384"/>
                <a:gd name="connsiteX21" fmla="*/ 84696 w 482600"/>
                <a:gd name="connsiteY21" fmla="*/ 250825 h 607384"/>
                <a:gd name="connsiteX22" fmla="*/ 25003 w 482600"/>
                <a:gd name="connsiteY22" fmla="*/ 180927 h 607384"/>
                <a:gd name="connsiteX23" fmla="*/ 25003 w 482600"/>
                <a:gd name="connsiteY23" fmla="*/ 243791 h 607384"/>
                <a:gd name="connsiteX24" fmla="*/ 241064 w 482600"/>
                <a:gd name="connsiteY24" fmla="*/ 344045 h 607384"/>
                <a:gd name="connsiteX25" fmla="*/ 457125 w 482600"/>
                <a:gd name="connsiteY25" fmla="*/ 243791 h 607384"/>
                <a:gd name="connsiteX26" fmla="*/ 457125 w 482600"/>
                <a:gd name="connsiteY26" fmla="*/ 181291 h 607384"/>
                <a:gd name="connsiteX27" fmla="*/ 441876 w 482600"/>
                <a:gd name="connsiteY27" fmla="*/ 196056 h 607384"/>
                <a:gd name="connsiteX28" fmla="*/ 241064 w 482600"/>
                <a:gd name="connsiteY28" fmla="*/ 250825 h 607384"/>
                <a:gd name="connsiteX29" fmla="*/ 40575 w 482600"/>
                <a:gd name="connsiteY29" fmla="*/ 196056 h 607384"/>
                <a:gd name="connsiteX30" fmla="*/ 241064 w 482600"/>
                <a:gd name="connsiteY30" fmla="*/ 25364 h 607384"/>
                <a:gd name="connsiteX31" fmla="*/ 25003 w 482600"/>
                <a:gd name="connsiteY31" fmla="*/ 125412 h 607384"/>
                <a:gd name="connsiteX32" fmla="*/ 241064 w 482600"/>
                <a:gd name="connsiteY32" fmla="*/ 225460 h 607384"/>
                <a:gd name="connsiteX33" fmla="*/ 457125 w 482600"/>
                <a:gd name="connsiteY33" fmla="*/ 125412 h 607384"/>
                <a:gd name="connsiteX34" fmla="*/ 241064 w 482600"/>
                <a:gd name="connsiteY34" fmla="*/ 25364 h 607384"/>
                <a:gd name="connsiteX35" fmla="*/ 241064 w 482600"/>
                <a:gd name="connsiteY35" fmla="*/ 0 h 607384"/>
                <a:gd name="connsiteX36" fmla="*/ 482600 w 482600"/>
                <a:gd name="connsiteY36" fmla="*/ 125412 h 607384"/>
                <a:gd name="connsiteX37" fmla="*/ 481402 w 482600"/>
                <a:gd name="connsiteY37" fmla="*/ 131770 h 607384"/>
                <a:gd name="connsiteX38" fmla="*/ 482600 w 482600"/>
                <a:gd name="connsiteY38" fmla="*/ 131770 h 607384"/>
                <a:gd name="connsiteX39" fmla="*/ 482600 w 482600"/>
                <a:gd name="connsiteY39" fmla="*/ 300140 h 607384"/>
                <a:gd name="connsiteX40" fmla="*/ 482600 w 482600"/>
                <a:gd name="connsiteY40" fmla="*/ 355812 h 607384"/>
                <a:gd name="connsiteX41" fmla="*/ 482600 w 482600"/>
                <a:gd name="connsiteY41" fmla="*/ 384072 h 607384"/>
                <a:gd name="connsiteX42" fmla="*/ 481910 w 482600"/>
                <a:gd name="connsiteY42" fmla="*/ 385762 h 607384"/>
                <a:gd name="connsiteX43" fmla="*/ 482600 w 482600"/>
                <a:gd name="connsiteY43" fmla="*/ 385762 h 607384"/>
                <a:gd name="connsiteX44" fmla="*/ 482600 w 482600"/>
                <a:gd name="connsiteY44" fmla="*/ 469291 h 607384"/>
                <a:gd name="connsiteX45" fmla="*/ 469026 w 482600"/>
                <a:gd name="connsiteY45" fmla="*/ 510006 h 607384"/>
                <a:gd name="connsiteX46" fmla="*/ 435535 w 482600"/>
                <a:gd name="connsiteY46" fmla="*/ 541477 h 607384"/>
                <a:gd name="connsiteX47" fmla="*/ 433787 w 482600"/>
                <a:gd name="connsiteY47" fmla="*/ 559668 h 607384"/>
                <a:gd name="connsiteX48" fmla="*/ 414471 w 482600"/>
                <a:gd name="connsiteY48" fmla="*/ 575408 h 607384"/>
                <a:gd name="connsiteX49" fmla="*/ 373482 w 482600"/>
                <a:gd name="connsiteY49" fmla="*/ 554343 h 607384"/>
                <a:gd name="connsiteX50" fmla="*/ 395154 w 482600"/>
                <a:gd name="connsiteY50" fmla="*/ 513618 h 607384"/>
                <a:gd name="connsiteX51" fmla="*/ 420242 w 482600"/>
                <a:gd name="connsiteY51" fmla="*/ 515783 h 607384"/>
                <a:gd name="connsiteX52" fmla="*/ 423293 w 482600"/>
                <a:gd name="connsiteY52" fmla="*/ 519499 h 607384"/>
                <a:gd name="connsiteX53" fmla="*/ 443835 w 482600"/>
                <a:gd name="connsiteY53" fmla="*/ 501664 h 607384"/>
                <a:gd name="connsiteX54" fmla="*/ 456994 w 482600"/>
                <a:gd name="connsiteY54" fmla="*/ 468358 h 607384"/>
                <a:gd name="connsiteX55" fmla="*/ 456994 w 482600"/>
                <a:gd name="connsiteY55" fmla="*/ 411634 h 607384"/>
                <a:gd name="connsiteX56" fmla="*/ 441876 w 482600"/>
                <a:gd name="connsiteY56" fmla="*/ 426245 h 607384"/>
                <a:gd name="connsiteX57" fmla="*/ 241064 w 482600"/>
                <a:gd name="connsiteY57" fmla="*/ 481012 h 607384"/>
                <a:gd name="connsiteX58" fmla="*/ 25003 w 482600"/>
                <a:gd name="connsiteY58" fmla="*/ 412293 h 607384"/>
                <a:gd name="connsiteX59" fmla="*/ 25003 w 482600"/>
                <a:gd name="connsiteY59" fmla="*/ 468086 h 607384"/>
                <a:gd name="connsiteX60" fmla="*/ 29428 w 482600"/>
                <a:gd name="connsiteY60" fmla="*/ 487873 h 607384"/>
                <a:gd name="connsiteX61" fmla="*/ 240575 w 482600"/>
                <a:gd name="connsiteY61" fmla="*/ 568269 h 607384"/>
                <a:gd name="connsiteX62" fmla="*/ 280030 w 482600"/>
                <a:gd name="connsiteY62" fmla="*/ 565191 h 607384"/>
                <a:gd name="connsiteX63" fmla="*/ 280588 w 482600"/>
                <a:gd name="connsiteY63" fmla="*/ 559245 h 607384"/>
                <a:gd name="connsiteX64" fmla="*/ 299904 w 482600"/>
                <a:gd name="connsiteY64" fmla="*/ 543345 h 607384"/>
                <a:gd name="connsiteX65" fmla="*/ 340893 w 482600"/>
                <a:gd name="connsiteY65" fmla="*/ 565017 h 607384"/>
                <a:gd name="connsiteX66" fmla="*/ 319221 w 482600"/>
                <a:gd name="connsiteY66" fmla="*/ 606005 h 607384"/>
                <a:gd name="connsiteX67" fmla="*/ 294310 w 482600"/>
                <a:gd name="connsiteY67" fmla="*/ 603473 h 607384"/>
                <a:gd name="connsiteX68" fmla="*/ 283053 w 482600"/>
                <a:gd name="connsiteY68" fmla="*/ 590072 h 607384"/>
                <a:gd name="connsiteX69" fmla="*/ 240575 w 482600"/>
                <a:gd name="connsiteY69" fmla="*/ 593725 h 607384"/>
                <a:gd name="connsiteX70" fmla="*/ 4795 w 482600"/>
                <a:gd name="connsiteY70" fmla="*/ 493433 h 607384"/>
                <a:gd name="connsiteX71" fmla="*/ 312 w 482600"/>
                <a:gd name="connsiteY71" fmla="*/ 469522 h 607384"/>
                <a:gd name="connsiteX72" fmla="*/ 0 w 482600"/>
                <a:gd name="connsiteY72" fmla="*/ 468774 h 607384"/>
                <a:gd name="connsiteX73" fmla="*/ 0 w 482600"/>
                <a:gd name="connsiteY73" fmla="*/ 467858 h 607384"/>
                <a:gd name="connsiteX74" fmla="*/ 0 w 482600"/>
                <a:gd name="connsiteY74" fmla="*/ 300037 h 607384"/>
                <a:gd name="connsiteX75" fmla="*/ 0 w 482600"/>
                <a:gd name="connsiteY75" fmla="*/ 131770 h 607384"/>
                <a:gd name="connsiteX76" fmla="*/ 816 w 482600"/>
                <a:gd name="connsiteY76" fmla="*/ 129762 h 607384"/>
                <a:gd name="connsiteX77" fmla="*/ 0 w 482600"/>
                <a:gd name="connsiteY77" fmla="*/ 125412 h 607384"/>
                <a:gd name="connsiteX78" fmla="*/ 241064 w 482600"/>
                <a:gd name="connsiteY78" fmla="*/ 0 h 6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2600" h="607384">
                  <a:moveTo>
                    <a:pt x="84696" y="479425"/>
                  </a:moveTo>
                  <a:cubicBezTo>
                    <a:pt x="94087" y="479425"/>
                    <a:pt x="101600" y="485474"/>
                    <a:pt x="101600" y="492919"/>
                  </a:cubicBezTo>
                  <a:cubicBezTo>
                    <a:pt x="101600" y="500364"/>
                    <a:pt x="94087" y="506413"/>
                    <a:pt x="84696" y="506413"/>
                  </a:cubicBezTo>
                  <a:cubicBezTo>
                    <a:pt x="75775" y="506413"/>
                    <a:pt x="68262" y="500364"/>
                    <a:pt x="68262" y="492919"/>
                  </a:cubicBezTo>
                  <a:cubicBezTo>
                    <a:pt x="68262" y="485474"/>
                    <a:pt x="75775" y="479425"/>
                    <a:pt x="84696" y="479425"/>
                  </a:cubicBezTo>
                  <a:close/>
                  <a:moveTo>
                    <a:pt x="84696" y="366712"/>
                  </a:moveTo>
                  <a:cubicBezTo>
                    <a:pt x="94087" y="366712"/>
                    <a:pt x="101600" y="372761"/>
                    <a:pt x="101600" y="380206"/>
                  </a:cubicBezTo>
                  <a:cubicBezTo>
                    <a:pt x="101600" y="387651"/>
                    <a:pt x="94087" y="393700"/>
                    <a:pt x="84696" y="393700"/>
                  </a:cubicBezTo>
                  <a:cubicBezTo>
                    <a:pt x="75775" y="393700"/>
                    <a:pt x="68262" y="387651"/>
                    <a:pt x="68262" y="380206"/>
                  </a:cubicBezTo>
                  <a:cubicBezTo>
                    <a:pt x="68262" y="372761"/>
                    <a:pt x="75775" y="366712"/>
                    <a:pt x="84696" y="366712"/>
                  </a:cubicBezTo>
                  <a:close/>
                  <a:moveTo>
                    <a:pt x="25003" y="300272"/>
                  </a:moveTo>
                  <a:lnTo>
                    <a:pt x="25003" y="355812"/>
                  </a:lnTo>
                  <a:cubicBezTo>
                    <a:pt x="25003" y="409940"/>
                    <a:pt x="124070" y="456066"/>
                    <a:pt x="241064" y="456066"/>
                  </a:cubicBezTo>
                  <a:cubicBezTo>
                    <a:pt x="358058" y="456066"/>
                    <a:pt x="457125" y="409940"/>
                    <a:pt x="457125" y="355812"/>
                  </a:cubicBezTo>
                  <a:lnTo>
                    <a:pt x="457125" y="300272"/>
                  </a:lnTo>
                  <a:cubicBezTo>
                    <a:pt x="417970" y="341692"/>
                    <a:pt x="336829" y="368991"/>
                    <a:pt x="241064" y="368991"/>
                  </a:cubicBezTo>
                  <a:cubicBezTo>
                    <a:pt x="145299" y="368991"/>
                    <a:pt x="64158" y="341692"/>
                    <a:pt x="25003" y="300272"/>
                  </a:cubicBezTo>
                  <a:close/>
                  <a:moveTo>
                    <a:pt x="84696" y="250825"/>
                  </a:moveTo>
                  <a:cubicBezTo>
                    <a:pt x="94087" y="250825"/>
                    <a:pt x="101600" y="256506"/>
                    <a:pt x="101600" y="264555"/>
                  </a:cubicBezTo>
                  <a:cubicBezTo>
                    <a:pt x="101600" y="272131"/>
                    <a:pt x="94087" y="277813"/>
                    <a:pt x="84696" y="277813"/>
                  </a:cubicBezTo>
                  <a:cubicBezTo>
                    <a:pt x="75775" y="277813"/>
                    <a:pt x="68262" y="272131"/>
                    <a:pt x="68262" y="264555"/>
                  </a:cubicBezTo>
                  <a:cubicBezTo>
                    <a:pt x="68262" y="256506"/>
                    <a:pt x="75775" y="250825"/>
                    <a:pt x="84696" y="250825"/>
                  </a:cubicBezTo>
                  <a:close/>
                  <a:moveTo>
                    <a:pt x="25003" y="180927"/>
                  </a:moveTo>
                  <a:lnTo>
                    <a:pt x="25003" y="243791"/>
                  </a:lnTo>
                  <a:cubicBezTo>
                    <a:pt x="25003" y="297919"/>
                    <a:pt x="124070" y="344045"/>
                    <a:pt x="241064" y="344045"/>
                  </a:cubicBezTo>
                  <a:cubicBezTo>
                    <a:pt x="358058" y="344045"/>
                    <a:pt x="457125" y="297919"/>
                    <a:pt x="457125" y="243791"/>
                  </a:cubicBezTo>
                  <a:lnTo>
                    <a:pt x="457125" y="181291"/>
                  </a:lnTo>
                  <a:lnTo>
                    <a:pt x="441876" y="196056"/>
                  </a:lnTo>
                  <a:cubicBezTo>
                    <a:pt x="398879" y="229358"/>
                    <a:pt x="325684" y="250825"/>
                    <a:pt x="241064" y="250825"/>
                  </a:cubicBezTo>
                  <a:cubicBezTo>
                    <a:pt x="156444" y="250825"/>
                    <a:pt x="83433" y="229358"/>
                    <a:pt x="40575" y="196056"/>
                  </a:cubicBezTo>
                  <a:close/>
                  <a:moveTo>
                    <a:pt x="241064" y="25364"/>
                  </a:moveTo>
                  <a:cubicBezTo>
                    <a:pt x="124070" y="25364"/>
                    <a:pt x="25003" y="70926"/>
                    <a:pt x="25003" y="125412"/>
                  </a:cubicBezTo>
                  <a:cubicBezTo>
                    <a:pt x="25003" y="179899"/>
                    <a:pt x="124070" y="225460"/>
                    <a:pt x="241064" y="225460"/>
                  </a:cubicBezTo>
                  <a:cubicBezTo>
                    <a:pt x="358058" y="225460"/>
                    <a:pt x="457125" y="179899"/>
                    <a:pt x="457125" y="125412"/>
                  </a:cubicBezTo>
                  <a:cubicBezTo>
                    <a:pt x="457125" y="70926"/>
                    <a:pt x="358058" y="25364"/>
                    <a:pt x="241064" y="25364"/>
                  </a:cubicBezTo>
                  <a:close/>
                  <a:moveTo>
                    <a:pt x="241064" y="0"/>
                  </a:moveTo>
                  <a:cubicBezTo>
                    <a:pt x="376456" y="0"/>
                    <a:pt x="482600" y="55426"/>
                    <a:pt x="482600" y="125412"/>
                  </a:cubicBezTo>
                  <a:lnTo>
                    <a:pt x="481402" y="131770"/>
                  </a:lnTo>
                  <a:lnTo>
                    <a:pt x="482600" y="131770"/>
                  </a:lnTo>
                  <a:lnTo>
                    <a:pt x="482600" y="300140"/>
                  </a:lnTo>
                  <a:lnTo>
                    <a:pt x="482600" y="355812"/>
                  </a:lnTo>
                  <a:lnTo>
                    <a:pt x="482600" y="384072"/>
                  </a:lnTo>
                  <a:lnTo>
                    <a:pt x="481910" y="385762"/>
                  </a:lnTo>
                  <a:lnTo>
                    <a:pt x="482600" y="385762"/>
                  </a:lnTo>
                  <a:lnTo>
                    <a:pt x="482600" y="469291"/>
                  </a:lnTo>
                  <a:cubicBezTo>
                    <a:pt x="482363" y="483523"/>
                    <a:pt x="477740" y="497173"/>
                    <a:pt x="469026" y="510006"/>
                  </a:cubicBezTo>
                  <a:lnTo>
                    <a:pt x="435535" y="541477"/>
                  </a:lnTo>
                  <a:lnTo>
                    <a:pt x="433787" y="559668"/>
                  </a:lnTo>
                  <a:cubicBezTo>
                    <a:pt x="429900" y="566982"/>
                    <a:pt x="423186" y="572833"/>
                    <a:pt x="414471" y="575408"/>
                  </a:cubicBezTo>
                  <a:cubicBezTo>
                    <a:pt x="397039" y="581025"/>
                    <a:pt x="379136" y="571195"/>
                    <a:pt x="373482" y="554343"/>
                  </a:cubicBezTo>
                  <a:cubicBezTo>
                    <a:pt x="368300" y="537023"/>
                    <a:pt x="377723" y="518767"/>
                    <a:pt x="395154" y="513618"/>
                  </a:cubicBezTo>
                  <a:cubicBezTo>
                    <a:pt x="403870" y="510809"/>
                    <a:pt x="412822" y="511862"/>
                    <a:pt x="420242" y="515783"/>
                  </a:cubicBezTo>
                  <a:lnTo>
                    <a:pt x="423293" y="519499"/>
                  </a:lnTo>
                  <a:lnTo>
                    <a:pt x="443835" y="501664"/>
                  </a:lnTo>
                  <a:cubicBezTo>
                    <a:pt x="451541" y="492156"/>
                    <a:pt x="456994" y="480957"/>
                    <a:pt x="456994" y="468358"/>
                  </a:cubicBezTo>
                  <a:lnTo>
                    <a:pt x="456994" y="411634"/>
                  </a:lnTo>
                  <a:lnTo>
                    <a:pt x="441876" y="426245"/>
                  </a:lnTo>
                  <a:cubicBezTo>
                    <a:pt x="398879" y="459500"/>
                    <a:pt x="325684" y="481012"/>
                    <a:pt x="241064" y="481012"/>
                  </a:cubicBezTo>
                  <a:cubicBezTo>
                    <a:pt x="145299" y="481012"/>
                    <a:pt x="64158" y="453713"/>
                    <a:pt x="25003" y="412293"/>
                  </a:cubicBezTo>
                  <a:lnTo>
                    <a:pt x="25003" y="468086"/>
                  </a:lnTo>
                  <a:lnTo>
                    <a:pt x="29428" y="487873"/>
                  </a:lnTo>
                  <a:cubicBezTo>
                    <a:pt x="49948" y="533260"/>
                    <a:pt x="138413" y="568269"/>
                    <a:pt x="240575" y="568269"/>
                  </a:cubicBezTo>
                  <a:lnTo>
                    <a:pt x="280030" y="565191"/>
                  </a:lnTo>
                  <a:lnTo>
                    <a:pt x="280588" y="559245"/>
                  </a:lnTo>
                  <a:cubicBezTo>
                    <a:pt x="284475" y="551825"/>
                    <a:pt x="291188" y="545936"/>
                    <a:pt x="299904" y="543345"/>
                  </a:cubicBezTo>
                  <a:cubicBezTo>
                    <a:pt x="317336" y="538162"/>
                    <a:pt x="335710" y="547585"/>
                    <a:pt x="340893" y="565017"/>
                  </a:cubicBezTo>
                  <a:cubicBezTo>
                    <a:pt x="346075" y="581977"/>
                    <a:pt x="336652" y="600351"/>
                    <a:pt x="319221" y="606005"/>
                  </a:cubicBezTo>
                  <a:cubicBezTo>
                    <a:pt x="310505" y="608596"/>
                    <a:pt x="301671" y="607418"/>
                    <a:pt x="294310" y="603473"/>
                  </a:cubicBezTo>
                  <a:lnTo>
                    <a:pt x="283053" y="590072"/>
                  </a:lnTo>
                  <a:lnTo>
                    <a:pt x="240575" y="593725"/>
                  </a:lnTo>
                  <a:cubicBezTo>
                    <a:pt x="122347" y="593725"/>
                    <a:pt x="26828" y="551136"/>
                    <a:pt x="4795" y="493433"/>
                  </a:cubicBezTo>
                  <a:lnTo>
                    <a:pt x="312" y="469522"/>
                  </a:lnTo>
                  <a:lnTo>
                    <a:pt x="0" y="468774"/>
                  </a:lnTo>
                  <a:lnTo>
                    <a:pt x="0" y="467858"/>
                  </a:lnTo>
                  <a:lnTo>
                    <a:pt x="0" y="300037"/>
                  </a:lnTo>
                  <a:lnTo>
                    <a:pt x="0" y="131770"/>
                  </a:lnTo>
                  <a:lnTo>
                    <a:pt x="816" y="129762"/>
                  </a:lnTo>
                  <a:lnTo>
                    <a:pt x="0" y="125412"/>
                  </a:lnTo>
                  <a:cubicBezTo>
                    <a:pt x="0" y="55426"/>
                    <a:pt x="105672" y="0"/>
                    <a:pt x="241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64" name="ff65b214-7499-46d8-9dbc-836d8d1e3d8a">
              <a:extLst>
                <a:ext uri="{FF2B5EF4-FFF2-40B4-BE49-F238E27FC236}">
                  <a16:creationId xmlns:a16="http://schemas.microsoft.com/office/drawing/2014/main" id="{54405246-CCE2-4201-BBB1-D3F3EB6E740D}"/>
                </a:ext>
              </a:extLst>
            </p:cNvPr>
            <p:cNvSpPr/>
            <p:nvPr/>
          </p:nvSpPr>
          <p:spPr>
            <a:xfrm>
              <a:off x="5220719" y="5611296"/>
              <a:ext cx="457423" cy="552403"/>
            </a:xfrm>
            <a:custGeom>
              <a:avLst/>
              <a:gdLst>
                <a:gd name="connsiteX0" fmla="*/ 84696 w 482600"/>
                <a:gd name="connsiteY0" fmla="*/ 479425 h 607384"/>
                <a:gd name="connsiteX1" fmla="*/ 101600 w 482600"/>
                <a:gd name="connsiteY1" fmla="*/ 492919 h 607384"/>
                <a:gd name="connsiteX2" fmla="*/ 84696 w 482600"/>
                <a:gd name="connsiteY2" fmla="*/ 506413 h 607384"/>
                <a:gd name="connsiteX3" fmla="*/ 68262 w 482600"/>
                <a:gd name="connsiteY3" fmla="*/ 492919 h 607384"/>
                <a:gd name="connsiteX4" fmla="*/ 84696 w 482600"/>
                <a:gd name="connsiteY4" fmla="*/ 479425 h 607384"/>
                <a:gd name="connsiteX5" fmla="*/ 84696 w 482600"/>
                <a:gd name="connsiteY5" fmla="*/ 366712 h 607384"/>
                <a:gd name="connsiteX6" fmla="*/ 101600 w 482600"/>
                <a:gd name="connsiteY6" fmla="*/ 380206 h 607384"/>
                <a:gd name="connsiteX7" fmla="*/ 84696 w 482600"/>
                <a:gd name="connsiteY7" fmla="*/ 393700 h 607384"/>
                <a:gd name="connsiteX8" fmla="*/ 68262 w 482600"/>
                <a:gd name="connsiteY8" fmla="*/ 380206 h 607384"/>
                <a:gd name="connsiteX9" fmla="*/ 84696 w 482600"/>
                <a:gd name="connsiteY9" fmla="*/ 366712 h 607384"/>
                <a:gd name="connsiteX10" fmla="*/ 25003 w 482600"/>
                <a:gd name="connsiteY10" fmla="*/ 300272 h 607384"/>
                <a:gd name="connsiteX11" fmla="*/ 25003 w 482600"/>
                <a:gd name="connsiteY11" fmla="*/ 355812 h 607384"/>
                <a:gd name="connsiteX12" fmla="*/ 241064 w 482600"/>
                <a:gd name="connsiteY12" fmla="*/ 456066 h 607384"/>
                <a:gd name="connsiteX13" fmla="*/ 457125 w 482600"/>
                <a:gd name="connsiteY13" fmla="*/ 355812 h 607384"/>
                <a:gd name="connsiteX14" fmla="*/ 457125 w 482600"/>
                <a:gd name="connsiteY14" fmla="*/ 300272 h 607384"/>
                <a:gd name="connsiteX15" fmla="*/ 241064 w 482600"/>
                <a:gd name="connsiteY15" fmla="*/ 368991 h 607384"/>
                <a:gd name="connsiteX16" fmla="*/ 25003 w 482600"/>
                <a:gd name="connsiteY16" fmla="*/ 300272 h 607384"/>
                <a:gd name="connsiteX17" fmla="*/ 84696 w 482600"/>
                <a:gd name="connsiteY17" fmla="*/ 250825 h 607384"/>
                <a:gd name="connsiteX18" fmla="*/ 101600 w 482600"/>
                <a:gd name="connsiteY18" fmla="*/ 264555 h 607384"/>
                <a:gd name="connsiteX19" fmla="*/ 84696 w 482600"/>
                <a:gd name="connsiteY19" fmla="*/ 277813 h 607384"/>
                <a:gd name="connsiteX20" fmla="*/ 68262 w 482600"/>
                <a:gd name="connsiteY20" fmla="*/ 264555 h 607384"/>
                <a:gd name="connsiteX21" fmla="*/ 84696 w 482600"/>
                <a:gd name="connsiteY21" fmla="*/ 250825 h 607384"/>
                <a:gd name="connsiteX22" fmla="*/ 25003 w 482600"/>
                <a:gd name="connsiteY22" fmla="*/ 180927 h 607384"/>
                <a:gd name="connsiteX23" fmla="*/ 25003 w 482600"/>
                <a:gd name="connsiteY23" fmla="*/ 243791 h 607384"/>
                <a:gd name="connsiteX24" fmla="*/ 241064 w 482600"/>
                <a:gd name="connsiteY24" fmla="*/ 344045 h 607384"/>
                <a:gd name="connsiteX25" fmla="*/ 457125 w 482600"/>
                <a:gd name="connsiteY25" fmla="*/ 243791 h 607384"/>
                <a:gd name="connsiteX26" fmla="*/ 457125 w 482600"/>
                <a:gd name="connsiteY26" fmla="*/ 181291 h 607384"/>
                <a:gd name="connsiteX27" fmla="*/ 441876 w 482600"/>
                <a:gd name="connsiteY27" fmla="*/ 196056 h 607384"/>
                <a:gd name="connsiteX28" fmla="*/ 241064 w 482600"/>
                <a:gd name="connsiteY28" fmla="*/ 250825 h 607384"/>
                <a:gd name="connsiteX29" fmla="*/ 40575 w 482600"/>
                <a:gd name="connsiteY29" fmla="*/ 196056 h 607384"/>
                <a:gd name="connsiteX30" fmla="*/ 241064 w 482600"/>
                <a:gd name="connsiteY30" fmla="*/ 25364 h 607384"/>
                <a:gd name="connsiteX31" fmla="*/ 25003 w 482600"/>
                <a:gd name="connsiteY31" fmla="*/ 125412 h 607384"/>
                <a:gd name="connsiteX32" fmla="*/ 241064 w 482600"/>
                <a:gd name="connsiteY32" fmla="*/ 225460 h 607384"/>
                <a:gd name="connsiteX33" fmla="*/ 457125 w 482600"/>
                <a:gd name="connsiteY33" fmla="*/ 125412 h 607384"/>
                <a:gd name="connsiteX34" fmla="*/ 241064 w 482600"/>
                <a:gd name="connsiteY34" fmla="*/ 25364 h 607384"/>
                <a:gd name="connsiteX35" fmla="*/ 241064 w 482600"/>
                <a:gd name="connsiteY35" fmla="*/ 0 h 607384"/>
                <a:gd name="connsiteX36" fmla="*/ 482600 w 482600"/>
                <a:gd name="connsiteY36" fmla="*/ 125412 h 607384"/>
                <a:gd name="connsiteX37" fmla="*/ 481402 w 482600"/>
                <a:gd name="connsiteY37" fmla="*/ 131770 h 607384"/>
                <a:gd name="connsiteX38" fmla="*/ 482600 w 482600"/>
                <a:gd name="connsiteY38" fmla="*/ 131770 h 607384"/>
                <a:gd name="connsiteX39" fmla="*/ 482600 w 482600"/>
                <a:gd name="connsiteY39" fmla="*/ 300140 h 607384"/>
                <a:gd name="connsiteX40" fmla="*/ 482600 w 482600"/>
                <a:gd name="connsiteY40" fmla="*/ 355812 h 607384"/>
                <a:gd name="connsiteX41" fmla="*/ 482600 w 482600"/>
                <a:gd name="connsiteY41" fmla="*/ 384072 h 607384"/>
                <a:gd name="connsiteX42" fmla="*/ 481910 w 482600"/>
                <a:gd name="connsiteY42" fmla="*/ 385762 h 607384"/>
                <a:gd name="connsiteX43" fmla="*/ 482600 w 482600"/>
                <a:gd name="connsiteY43" fmla="*/ 385762 h 607384"/>
                <a:gd name="connsiteX44" fmla="*/ 482600 w 482600"/>
                <a:gd name="connsiteY44" fmla="*/ 469291 h 607384"/>
                <a:gd name="connsiteX45" fmla="*/ 469026 w 482600"/>
                <a:gd name="connsiteY45" fmla="*/ 510006 h 607384"/>
                <a:gd name="connsiteX46" fmla="*/ 435535 w 482600"/>
                <a:gd name="connsiteY46" fmla="*/ 541477 h 607384"/>
                <a:gd name="connsiteX47" fmla="*/ 433787 w 482600"/>
                <a:gd name="connsiteY47" fmla="*/ 559668 h 607384"/>
                <a:gd name="connsiteX48" fmla="*/ 414471 w 482600"/>
                <a:gd name="connsiteY48" fmla="*/ 575408 h 607384"/>
                <a:gd name="connsiteX49" fmla="*/ 373482 w 482600"/>
                <a:gd name="connsiteY49" fmla="*/ 554343 h 607384"/>
                <a:gd name="connsiteX50" fmla="*/ 395154 w 482600"/>
                <a:gd name="connsiteY50" fmla="*/ 513618 h 607384"/>
                <a:gd name="connsiteX51" fmla="*/ 420242 w 482600"/>
                <a:gd name="connsiteY51" fmla="*/ 515783 h 607384"/>
                <a:gd name="connsiteX52" fmla="*/ 423293 w 482600"/>
                <a:gd name="connsiteY52" fmla="*/ 519499 h 607384"/>
                <a:gd name="connsiteX53" fmla="*/ 443835 w 482600"/>
                <a:gd name="connsiteY53" fmla="*/ 501664 h 607384"/>
                <a:gd name="connsiteX54" fmla="*/ 456994 w 482600"/>
                <a:gd name="connsiteY54" fmla="*/ 468358 h 607384"/>
                <a:gd name="connsiteX55" fmla="*/ 456994 w 482600"/>
                <a:gd name="connsiteY55" fmla="*/ 411634 h 607384"/>
                <a:gd name="connsiteX56" fmla="*/ 441876 w 482600"/>
                <a:gd name="connsiteY56" fmla="*/ 426245 h 607384"/>
                <a:gd name="connsiteX57" fmla="*/ 241064 w 482600"/>
                <a:gd name="connsiteY57" fmla="*/ 481012 h 607384"/>
                <a:gd name="connsiteX58" fmla="*/ 25003 w 482600"/>
                <a:gd name="connsiteY58" fmla="*/ 412293 h 607384"/>
                <a:gd name="connsiteX59" fmla="*/ 25003 w 482600"/>
                <a:gd name="connsiteY59" fmla="*/ 468086 h 607384"/>
                <a:gd name="connsiteX60" fmla="*/ 29428 w 482600"/>
                <a:gd name="connsiteY60" fmla="*/ 487873 h 607384"/>
                <a:gd name="connsiteX61" fmla="*/ 240575 w 482600"/>
                <a:gd name="connsiteY61" fmla="*/ 568269 h 607384"/>
                <a:gd name="connsiteX62" fmla="*/ 280030 w 482600"/>
                <a:gd name="connsiteY62" fmla="*/ 565191 h 607384"/>
                <a:gd name="connsiteX63" fmla="*/ 280588 w 482600"/>
                <a:gd name="connsiteY63" fmla="*/ 559245 h 607384"/>
                <a:gd name="connsiteX64" fmla="*/ 299904 w 482600"/>
                <a:gd name="connsiteY64" fmla="*/ 543345 h 607384"/>
                <a:gd name="connsiteX65" fmla="*/ 340893 w 482600"/>
                <a:gd name="connsiteY65" fmla="*/ 565017 h 607384"/>
                <a:gd name="connsiteX66" fmla="*/ 319221 w 482600"/>
                <a:gd name="connsiteY66" fmla="*/ 606005 h 607384"/>
                <a:gd name="connsiteX67" fmla="*/ 294310 w 482600"/>
                <a:gd name="connsiteY67" fmla="*/ 603473 h 607384"/>
                <a:gd name="connsiteX68" fmla="*/ 283053 w 482600"/>
                <a:gd name="connsiteY68" fmla="*/ 590072 h 607384"/>
                <a:gd name="connsiteX69" fmla="*/ 240575 w 482600"/>
                <a:gd name="connsiteY69" fmla="*/ 593725 h 607384"/>
                <a:gd name="connsiteX70" fmla="*/ 4795 w 482600"/>
                <a:gd name="connsiteY70" fmla="*/ 493433 h 607384"/>
                <a:gd name="connsiteX71" fmla="*/ 312 w 482600"/>
                <a:gd name="connsiteY71" fmla="*/ 469522 h 607384"/>
                <a:gd name="connsiteX72" fmla="*/ 0 w 482600"/>
                <a:gd name="connsiteY72" fmla="*/ 468774 h 607384"/>
                <a:gd name="connsiteX73" fmla="*/ 0 w 482600"/>
                <a:gd name="connsiteY73" fmla="*/ 467858 h 607384"/>
                <a:gd name="connsiteX74" fmla="*/ 0 w 482600"/>
                <a:gd name="connsiteY74" fmla="*/ 300037 h 607384"/>
                <a:gd name="connsiteX75" fmla="*/ 0 w 482600"/>
                <a:gd name="connsiteY75" fmla="*/ 131770 h 607384"/>
                <a:gd name="connsiteX76" fmla="*/ 816 w 482600"/>
                <a:gd name="connsiteY76" fmla="*/ 129762 h 607384"/>
                <a:gd name="connsiteX77" fmla="*/ 0 w 482600"/>
                <a:gd name="connsiteY77" fmla="*/ 125412 h 607384"/>
                <a:gd name="connsiteX78" fmla="*/ 241064 w 482600"/>
                <a:gd name="connsiteY78" fmla="*/ 0 h 6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2600" h="607384">
                  <a:moveTo>
                    <a:pt x="84696" y="479425"/>
                  </a:moveTo>
                  <a:cubicBezTo>
                    <a:pt x="94087" y="479425"/>
                    <a:pt x="101600" y="485474"/>
                    <a:pt x="101600" y="492919"/>
                  </a:cubicBezTo>
                  <a:cubicBezTo>
                    <a:pt x="101600" y="500364"/>
                    <a:pt x="94087" y="506413"/>
                    <a:pt x="84696" y="506413"/>
                  </a:cubicBezTo>
                  <a:cubicBezTo>
                    <a:pt x="75775" y="506413"/>
                    <a:pt x="68262" y="500364"/>
                    <a:pt x="68262" y="492919"/>
                  </a:cubicBezTo>
                  <a:cubicBezTo>
                    <a:pt x="68262" y="485474"/>
                    <a:pt x="75775" y="479425"/>
                    <a:pt x="84696" y="479425"/>
                  </a:cubicBezTo>
                  <a:close/>
                  <a:moveTo>
                    <a:pt x="84696" y="366712"/>
                  </a:moveTo>
                  <a:cubicBezTo>
                    <a:pt x="94087" y="366712"/>
                    <a:pt x="101600" y="372761"/>
                    <a:pt x="101600" y="380206"/>
                  </a:cubicBezTo>
                  <a:cubicBezTo>
                    <a:pt x="101600" y="387651"/>
                    <a:pt x="94087" y="393700"/>
                    <a:pt x="84696" y="393700"/>
                  </a:cubicBezTo>
                  <a:cubicBezTo>
                    <a:pt x="75775" y="393700"/>
                    <a:pt x="68262" y="387651"/>
                    <a:pt x="68262" y="380206"/>
                  </a:cubicBezTo>
                  <a:cubicBezTo>
                    <a:pt x="68262" y="372761"/>
                    <a:pt x="75775" y="366712"/>
                    <a:pt x="84696" y="366712"/>
                  </a:cubicBezTo>
                  <a:close/>
                  <a:moveTo>
                    <a:pt x="25003" y="300272"/>
                  </a:moveTo>
                  <a:lnTo>
                    <a:pt x="25003" y="355812"/>
                  </a:lnTo>
                  <a:cubicBezTo>
                    <a:pt x="25003" y="409940"/>
                    <a:pt x="124070" y="456066"/>
                    <a:pt x="241064" y="456066"/>
                  </a:cubicBezTo>
                  <a:cubicBezTo>
                    <a:pt x="358058" y="456066"/>
                    <a:pt x="457125" y="409940"/>
                    <a:pt x="457125" y="355812"/>
                  </a:cubicBezTo>
                  <a:lnTo>
                    <a:pt x="457125" y="300272"/>
                  </a:lnTo>
                  <a:cubicBezTo>
                    <a:pt x="417970" y="341692"/>
                    <a:pt x="336829" y="368991"/>
                    <a:pt x="241064" y="368991"/>
                  </a:cubicBezTo>
                  <a:cubicBezTo>
                    <a:pt x="145299" y="368991"/>
                    <a:pt x="64158" y="341692"/>
                    <a:pt x="25003" y="300272"/>
                  </a:cubicBezTo>
                  <a:close/>
                  <a:moveTo>
                    <a:pt x="84696" y="250825"/>
                  </a:moveTo>
                  <a:cubicBezTo>
                    <a:pt x="94087" y="250825"/>
                    <a:pt x="101600" y="256506"/>
                    <a:pt x="101600" y="264555"/>
                  </a:cubicBezTo>
                  <a:cubicBezTo>
                    <a:pt x="101600" y="272131"/>
                    <a:pt x="94087" y="277813"/>
                    <a:pt x="84696" y="277813"/>
                  </a:cubicBezTo>
                  <a:cubicBezTo>
                    <a:pt x="75775" y="277813"/>
                    <a:pt x="68262" y="272131"/>
                    <a:pt x="68262" y="264555"/>
                  </a:cubicBezTo>
                  <a:cubicBezTo>
                    <a:pt x="68262" y="256506"/>
                    <a:pt x="75775" y="250825"/>
                    <a:pt x="84696" y="250825"/>
                  </a:cubicBezTo>
                  <a:close/>
                  <a:moveTo>
                    <a:pt x="25003" y="180927"/>
                  </a:moveTo>
                  <a:lnTo>
                    <a:pt x="25003" y="243791"/>
                  </a:lnTo>
                  <a:cubicBezTo>
                    <a:pt x="25003" y="297919"/>
                    <a:pt x="124070" y="344045"/>
                    <a:pt x="241064" y="344045"/>
                  </a:cubicBezTo>
                  <a:cubicBezTo>
                    <a:pt x="358058" y="344045"/>
                    <a:pt x="457125" y="297919"/>
                    <a:pt x="457125" y="243791"/>
                  </a:cubicBezTo>
                  <a:lnTo>
                    <a:pt x="457125" y="181291"/>
                  </a:lnTo>
                  <a:lnTo>
                    <a:pt x="441876" y="196056"/>
                  </a:lnTo>
                  <a:cubicBezTo>
                    <a:pt x="398879" y="229358"/>
                    <a:pt x="325684" y="250825"/>
                    <a:pt x="241064" y="250825"/>
                  </a:cubicBezTo>
                  <a:cubicBezTo>
                    <a:pt x="156444" y="250825"/>
                    <a:pt x="83433" y="229358"/>
                    <a:pt x="40575" y="196056"/>
                  </a:cubicBezTo>
                  <a:close/>
                  <a:moveTo>
                    <a:pt x="241064" y="25364"/>
                  </a:moveTo>
                  <a:cubicBezTo>
                    <a:pt x="124070" y="25364"/>
                    <a:pt x="25003" y="70926"/>
                    <a:pt x="25003" y="125412"/>
                  </a:cubicBezTo>
                  <a:cubicBezTo>
                    <a:pt x="25003" y="179899"/>
                    <a:pt x="124070" y="225460"/>
                    <a:pt x="241064" y="225460"/>
                  </a:cubicBezTo>
                  <a:cubicBezTo>
                    <a:pt x="358058" y="225460"/>
                    <a:pt x="457125" y="179899"/>
                    <a:pt x="457125" y="125412"/>
                  </a:cubicBezTo>
                  <a:cubicBezTo>
                    <a:pt x="457125" y="70926"/>
                    <a:pt x="358058" y="25364"/>
                    <a:pt x="241064" y="25364"/>
                  </a:cubicBezTo>
                  <a:close/>
                  <a:moveTo>
                    <a:pt x="241064" y="0"/>
                  </a:moveTo>
                  <a:cubicBezTo>
                    <a:pt x="376456" y="0"/>
                    <a:pt x="482600" y="55426"/>
                    <a:pt x="482600" y="125412"/>
                  </a:cubicBezTo>
                  <a:lnTo>
                    <a:pt x="481402" y="131770"/>
                  </a:lnTo>
                  <a:lnTo>
                    <a:pt x="482600" y="131770"/>
                  </a:lnTo>
                  <a:lnTo>
                    <a:pt x="482600" y="300140"/>
                  </a:lnTo>
                  <a:lnTo>
                    <a:pt x="482600" y="355812"/>
                  </a:lnTo>
                  <a:lnTo>
                    <a:pt x="482600" y="384072"/>
                  </a:lnTo>
                  <a:lnTo>
                    <a:pt x="481910" y="385762"/>
                  </a:lnTo>
                  <a:lnTo>
                    <a:pt x="482600" y="385762"/>
                  </a:lnTo>
                  <a:lnTo>
                    <a:pt x="482600" y="469291"/>
                  </a:lnTo>
                  <a:cubicBezTo>
                    <a:pt x="482363" y="483523"/>
                    <a:pt x="477740" y="497173"/>
                    <a:pt x="469026" y="510006"/>
                  </a:cubicBezTo>
                  <a:lnTo>
                    <a:pt x="435535" y="541477"/>
                  </a:lnTo>
                  <a:lnTo>
                    <a:pt x="433787" y="559668"/>
                  </a:lnTo>
                  <a:cubicBezTo>
                    <a:pt x="429900" y="566982"/>
                    <a:pt x="423186" y="572833"/>
                    <a:pt x="414471" y="575408"/>
                  </a:cubicBezTo>
                  <a:cubicBezTo>
                    <a:pt x="397039" y="581025"/>
                    <a:pt x="379136" y="571195"/>
                    <a:pt x="373482" y="554343"/>
                  </a:cubicBezTo>
                  <a:cubicBezTo>
                    <a:pt x="368300" y="537023"/>
                    <a:pt x="377723" y="518767"/>
                    <a:pt x="395154" y="513618"/>
                  </a:cubicBezTo>
                  <a:cubicBezTo>
                    <a:pt x="403870" y="510809"/>
                    <a:pt x="412822" y="511862"/>
                    <a:pt x="420242" y="515783"/>
                  </a:cubicBezTo>
                  <a:lnTo>
                    <a:pt x="423293" y="519499"/>
                  </a:lnTo>
                  <a:lnTo>
                    <a:pt x="443835" y="501664"/>
                  </a:lnTo>
                  <a:cubicBezTo>
                    <a:pt x="451541" y="492156"/>
                    <a:pt x="456994" y="480957"/>
                    <a:pt x="456994" y="468358"/>
                  </a:cubicBezTo>
                  <a:lnTo>
                    <a:pt x="456994" y="411634"/>
                  </a:lnTo>
                  <a:lnTo>
                    <a:pt x="441876" y="426245"/>
                  </a:lnTo>
                  <a:cubicBezTo>
                    <a:pt x="398879" y="459500"/>
                    <a:pt x="325684" y="481012"/>
                    <a:pt x="241064" y="481012"/>
                  </a:cubicBezTo>
                  <a:cubicBezTo>
                    <a:pt x="145299" y="481012"/>
                    <a:pt x="64158" y="453713"/>
                    <a:pt x="25003" y="412293"/>
                  </a:cubicBezTo>
                  <a:lnTo>
                    <a:pt x="25003" y="468086"/>
                  </a:lnTo>
                  <a:lnTo>
                    <a:pt x="29428" y="487873"/>
                  </a:lnTo>
                  <a:cubicBezTo>
                    <a:pt x="49948" y="533260"/>
                    <a:pt x="138413" y="568269"/>
                    <a:pt x="240575" y="568269"/>
                  </a:cubicBezTo>
                  <a:lnTo>
                    <a:pt x="280030" y="565191"/>
                  </a:lnTo>
                  <a:lnTo>
                    <a:pt x="280588" y="559245"/>
                  </a:lnTo>
                  <a:cubicBezTo>
                    <a:pt x="284475" y="551825"/>
                    <a:pt x="291188" y="545936"/>
                    <a:pt x="299904" y="543345"/>
                  </a:cubicBezTo>
                  <a:cubicBezTo>
                    <a:pt x="317336" y="538162"/>
                    <a:pt x="335710" y="547585"/>
                    <a:pt x="340893" y="565017"/>
                  </a:cubicBezTo>
                  <a:cubicBezTo>
                    <a:pt x="346075" y="581977"/>
                    <a:pt x="336652" y="600351"/>
                    <a:pt x="319221" y="606005"/>
                  </a:cubicBezTo>
                  <a:cubicBezTo>
                    <a:pt x="310505" y="608596"/>
                    <a:pt x="301671" y="607418"/>
                    <a:pt x="294310" y="603473"/>
                  </a:cubicBezTo>
                  <a:lnTo>
                    <a:pt x="283053" y="590072"/>
                  </a:lnTo>
                  <a:lnTo>
                    <a:pt x="240575" y="593725"/>
                  </a:lnTo>
                  <a:cubicBezTo>
                    <a:pt x="122347" y="593725"/>
                    <a:pt x="26828" y="551136"/>
                    <a:pt x="4795" y="493433"/>
                  </a:cubicBezTo>
                  <a:lnTo>
                    <a:pt x="312" y="469522"/>
                  </a:lnTo>
                  <a:lnTo>
                    <a:pt x="0" y="468774"/>
                  </a:lnTo>
                  <a:lnTo>
                    <a:pt x="0" y="467858"/>
                  </a:lnTo>
                  <a:lnTo>
                    <a:pt x="0" y="300037"/>
                  </a:lnTo>
                  <a:lnTo>
                    <a:pt x="0" y="131770"/>
                  </a:lnTo>
                  <a:lnTo>
                    <a:pt x="816" y="129762"/>
                  </a:lnTo>
                  <a:lnTo>
                    <a:pt x="0" y="125412"/>
                  </a:lnTo>
                  <a:cubicBezTo>
                    <a:pt x="0" y="55426"/>
                    <a:pt x="105672" y="0"/>
                    <a:pt x="241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65" name="ff65b214-7499-46d8-9dbc-836d8d1e3d8a">
              <a:extLst>
                <a:ext uri="{FF2B5EF4-FFF2-40B4-BE49-F238E27FC236}">
                  <a16:creationId xmlns:a16="http://schemas.microsoft.com/office/drawing/2014/main" id="{54405246-CCE2-4201-BBB1-D3F3EB6E740D}"/>
                </a:ext>
              </a:extLst>
            </p:cNvPr>
            <p:cNvSpPr/>
            <p:nvPr/>
          </p:nvSpPr>
          <p:spPr>
            <a:xfrm>
              <a:off x="5877815" y="5614424"/>
              <a:ext cx="457423" cy="552403"/>
            </a:xfrm>
            <a:custGeom>
              <a:avLst/>
              <a:gdLst>
                <a:gd name="connsiteX0" fmla="*/ 84696 w 482600"/>
                <a:gd name="connsiteY0" fmla="*/ 479425 h 607384"/>
                <a:gd name="connsiteX1" fmla="*/ 101600 w 482600"/>
                <a:gd name="connsiteY1" fmla="*/ 492919 h 607384"/>
                <a:gd name="connsiteX2" fmla="*/ 84696 w 482600"/>
                <a:gd name="connsiteY2" fmla="*/ 506413 h 607384"/>
                <a:gd name="connsiteX3" fmla="*/ 68262 w 482600"/>
                <a:gd name="connsiteY3" fmla="*/ 492919 h 607384"/>
                <a:gd name="connsiteX4" fmla="*/ 84696 w 482600"/>
                <a:gd name="connsiteY4" fmla="*/ 479425 h 607384"/>
                <a:gd name="connsiteX5" fmla="*/ 84696 w 482600"/>
                <a:gd name="connsiteY5" fmla="*/ 366712 h 607384"/>
                <a:gd name="connsiteX6" fmla="*/ 101600 w 482600"/>
                <a:gd name="connsiteY6" fmla="*/ 380206 h 607384"/>
                <a:gd name="connsiteX7" fmla="*/ 84696 w 482600"/>
                <a:gd name="connsiteY7" fmla="*/ 393700 h 607384"/>
                <a:gd name="connsiteX8" fmla="*/ 68262 w 482600"/>
                <a:gd name="connsiteY8" fmla="*/ 380206 h 607384"/>
                <a:gd name="connsiteX9" fmla="*/ 84696 w 482600"/>
                <a:gd name="connsiteY9" fmla="*/ 366712 h 607384"/>
                <a:gd name="connsiteX10" fmla="*/ 25003 w 482600"/>
                <a:gd name="connsiteY10" fmla="*/ 300272 h 607384"/>
                <a:gd name="connsiteX11" fmla="*/ 25003 w 482600"/>
                <a:gd name="connsiteY11" fmla="*/ 355812 h 607384"/>
                <a:gd name="connsiteX12" fmla="*/ 241064 w 482600"/>
                <a:gd name="connsiteY12" fmla="*/ 456066 h 607384"/>
                <a:gd name="connsiteX13" fmla="*/ 457125 w 482600"/>
                <a:gd name="connsiteY13" fmla="*/ 355812 h 607384"/>
                <a:gd name="connsiteX14" fmla="*/ 457125 w 482600"/>
                <a:gd name="connsiteY14" fmla="*/ 300272 h 607384"/>
                <a:gd name="connsiteX15" fmla="*/ 241064 w 482600"/>
                <a:gd name="connsiteY15" fmla="*/ 368991 h 607384"/>
                <a:gd name="connsiteX16" fmla="*/ 25003 w 482600"/>
                <a:gd name="connsiteY16" fmla="*/ 300272 h 607384"/>
                <a:gd name="connsiteX17" fmla="*/ 84696 w 482600"/>
                <a:gd name="connsiteY17" fmla="*/ 250825 h 607384"/>
                <a:gd name="connsiteX18" fmla="*/ 101600 w 482600"/>
                <a:gd name="connsiteY18" fmla="*/ 264555 h 607384"/>
                <a:gd name="connsiteX19" fmla="*/ 84696 w 482600"/>
                <a:gd name="connsiteY19" fmla="*/ 277813 h 607384"/>
                <a:gd name="connsiteX20" fmla="*/ 68262 w 482600"/>
                <a:gd name="connsiteY20" fmla="*/ 264555 h 607384"/>
                <a:gd name="connsiteX21" fmla="*/ 84696 w 482600"/>
                <a:gd name="connsiteY21" fmla="*/ 250825 h 607384"/>
                <a:gd name="connsiteX22" fmla="*/ 25003 w 482600"/>
                <a:gd name="connsiteY22" fmla="*/ 180927 h 607384"/>
                <a:gd name="connsiteX23" fmla="*/ 25003 w 482600"/>
                <a:gd name="connsiteY23" fmla="*/ 243791 h 607384"/>
                <a:gd name="connsiteX24" fmla="*/ 241064 w 482600"/>
                <a:gd name="connsiteY24" fmla="*/ 344045 h 607384"/>
                <a:gd name="connsiteX25" fmla="*/ 457125 w 482600"/>
                <a:gd name="connsiteY25" fmla="*/ 243791 h 607384"/>
                <a:gd name="connsiteX26" fmla="*/ 457125 w 482600"/>
                <a:gd name="connsiteY26" fmla="*/ 181291 h 607384"/>
                <a:gd name="connsiteX27" fmla="*/ 441876 w 482600"/>
                <a:gd name="connsiteY27" fmla="*/ 196056 h 607384"/>
                <a:gd name="connsiteX28" fmla="*/ 241064 w 482600"/>
                <a:gd name="connsiteY28" fmla="*/ 250825 h 607384"/>
                <a:gd name="connsiteX29" fmla="*/ 40575 w 482600"/>
                <a:gd name="connsiteY29" fmla="*/ 196056 h 607384"/>
                <a:gd name="connsiteX30" fmla="*/ 241064 w 482600"/>
                <a:gd name="connsiteY30" fmla="*/ 25364 h 607384"/>
                <a:gd name="connsiteX31" fmla="*/ 25003 w 482600"/>
                <a:gd name="connsiteY31" fmla="*/ 125412 h 607384"/>
                <a:gd name="connsiteX32" fmla="*/ 241064 w 482600"/>
                <a:gd name="connsiteY32" fmla="*/ 225460 h 607384"/>
                <a:gd name="connsiteX33" fmla="*/ 457125 w 482600"/>
                <a:gd name="connsiteY33" fmla="*/ 125412 h 607384"/>
                <a:gd name="connsiteX34" fmla="*/ 241064 w 482600"/>
                <a:gd name="connsiteY34" fmla="*/ 25364 h 607384"/>
                <a:gd name="connsiteX35" fmla="*/ 241064 w 482600"/>
                <a:gd name="connsiteY35" fmla="*/ 0 h 607384"/>
                <a:gd name="connsiteX36" fmla="*/ 482600 w 482600"/>
                <a:gd name="connsiteY36" fmla="*/ 125412 h 607384"/>
                <a:gd name="connsiteX37" fmla="*/ 481402 w 482600"/>
                <a:gd name="connsiteY37" fmla="*/ 131770 h 607384"/>
                <a:gd name="connsiteX38" fmla="*/ 482600 w 482600"/>
                <a:gd name="connsiteY38" fmla="*/ 131770 h 607384"/>
                <a:gd name="connsiteX39" fmla="*/ 482600 w 482600"/>
                <a:gd name="connsiteY39" fmla="*/ 300140 h 607384"/>
                <a:gd name="connsiteX40" fmla="*/ 482600 w 482600"/>
                <a:gd name="connsiteY40" fmla="*/ 355812 h 607384"/>
                <a:gd name="connsiteX41" fmla="*/ 482600 w 482600"/>
                <a:gd name="connsiteY41" fmla="*/ 384072 h 607384"/>
                <a:gd name="connsiteX42" fmla="*/ 481910 w 482600"/>
                <a:gd name="connsiteY42" fmla="*/ 385762 h 607384"/>
                <a:gd name="connsiteX43" fmla="*/ 482600 w 482600"/>
                <a:gd name="connsiteY43" fmla="*/ 385762 h 607384"/>
                <a:gd name="connsiteX44" fmla="*/ 482600 w 482600"/>
                <a:gd name="connsiteY44" fmla="*/ 469291 h 607384"/>
                <a:gd name="connsiteX45" fmla="*/ 469026 w 482600"/>
                <a:gd name="connsiteY45" fmla="*/ 510006 h 607384"/>
                <a:gd name="connsiteX46" fmla="*/ 435535 w 482600"/>
                <a:gd name="connsiteY46" fmla="*/ 541477 h 607384"/>
                <a:gd name="connsiteX47" fmla="*/ 433787 w 482600"/>
                <a:gd name="connsiteY47" fmla="*/ 559668 h 607384"/>
                <a:gd name="connsiteX48" fmla="*/ 414471 w 482600"/>
                <a:gd name="connsiteY48" fmla="*/ 575408 h 607384"/>
                <a:gd name="connsiteX49" fmla="*/ 373482 w 482600"/>
                <a:gd name="connsiteY49" fmla="*/ 554343 h 607384"/>
                <a:gd name="connsiteX50" fmla="*/ 395154 w 482600"/>
                <a:gd name="connsiteY50" fmla="*/ 513618 h 607384"/>
                <a:gd name="connsiteX51" fmla="*/ 420242 w 482600"/>
                <a:gd name="connsiteY51" fmla="*/ 515783 h 607384"/>
                <a:gd name="connsiteX52" fmla="*/ 423293 w 482600"/>
                <a:gd name="connsiteY52" fmla="*/ 519499 h 607384"/>
                <a:gd name="connsiteX53" fmla="*/ 443835 w 482600"/>
                <a:gd name="connsiteY53" fmla="*/ 501664 h 607384"/>
                <a:gd name="connsiteX54" fmla="*/ 456994 w 482600"/>
                <a:gd name="connsiteY54" fmla="*/ 468358 h 607384"/>
                <a:gd name="connsiteX55" fmla="*/ 456994 w 482600"/>
                <a:gd name="connsiteY55" fmla="*/ 411634 h 607384"/>
                <a:gd name="connsiteX56" fmla="*/ 441876 w 482600"/>
                <a:gd name="connsiteY56" fmla="*/ 426245 h 607384"/>
                <a:gd name="connsiteX57" fmla="*/ 241064 w 482600"/>
                <a:gd name="connsiteY57" fmla="*/ 481012 h 607384"/>
                <a:gd name="connsiteX58" fmla="*/ 25003 w 482600"/>
                <a:gd name="connsiteY58" fmla="*/ 412293 h 607384"/>
                <a:gd name="connsiteX59" fmla="*/ 25003 w 482600"/>
                <a:gd name="connsiteY59" fmla="*/ 468086 h 607384"/>
                <a:gd name="connsiteX60" fmla="*/ 29428 w 482600"/>
                <a:gd name="connsiteY60" fmla="*/ 487873 h 607384"/>
                <a:gd name="connsiteX61" fmla="*/ 240575 w 482600"/>
                <a:gd name="connsiteY61" fmla="*/ 568269 h 607384"/>
                <a:gd name="connsiteX62" fmla="*/ 280030 w 482600"/>
                <a:gd name="connsiteY62" fmla="*/ 565191 h 607384"/>
                <a:gd name="connsiteX63" fmla="*/ 280588 w 482600"/>
                <a:gd name="connsiteY63" fmla="*/ 559245 h 607384"/>
                <a:gd name="connsiteX64" fmla="*/ 299904 w 482600"/>
                <a:gd name="connsiteY64" fmla="*/ 543345 h 607384"/>
                <a:gd name="connsiteX65" fmla="*/ 340893 w 482600"/>
                <a:gd name="connsiteY65" fmla="*/ 565017 h 607384"/>
                <a:gd name="connsiteX66" fmla="*/ 319221 w 482600"/>
                <a:gd name="connsiteY66" fmla="*/ 606005 h 607384"/>
                <a:gd name="connsiteX67" fmla="*/ 294310 w 482600"/>
                <a:gd name="connsiteY67" fmla="*/ 603473 h 607384"/>
                <a:gd name="connsiteX68" fmla="*/ 283053 w 482600"/>
                <a:gd name="connsiteY68" fmla="*/ 590072 h 607384"/>
                <a:gd name="connsiteX69" fmla="*/ 240575 w 482600"/>
                <a:gd name="connsiteY69" fmla="*/ 593725 h 607384"/>
                <a:gd name="connsiteX70" fmla="*/ 4795 w 482600"/>
                <a:gd name="connsiteY70" fmla="*/ 493433 h 607384"/>
                <a:gd name="connsiteX71" fmla="*/ 312 w 482600"/>
                <a:gd name="connsiteY71" fmla="*/ 469522 h 607384"/>
                <a:gd name="connsiteX72" fmla="*/ 0 w 482600"/>
                <a:gd name="connsiteY72" fmla="*/ 468774 h 607384"/>
                <a:gd name="connsiteX73" fmla="*/ 0 w 482600"/>
                <a:gd name="connsiteY73" fmla="*/ 467858 h 607384"/>
                <a:gd name="connsiteX74" fmla="*/ 0 w 482600"/>
                <a:gd name="connsiteY74" fmla="*/ 300037 h 607384"/>
                <a:gd name="connsiteX75" fmla="*/ 0 w 482600"/>
                <a:gd name="connsiteY75" fmla="*/ 131770 h 607384"/>
                <a:gd name="connsiteX76" fmla="*/ 816 w 482600"/>
                <a:gd name="connsiteY76" fmla="*/ 129762 h 607384"/>
                <a:gd name="connsiteX77" fmla="*/ 0 w 482600"/>
                <a:gd name="connsiteY77" fmla="*/ 125412 h 607384"/>
                <a:gd name="connsiteX78" fmla="*/ 241064 w 482600"/>
                <a:gd name="connsiteY78" fmla="*/ 0 h 6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2600" h="607384">
                  <a:moveTo>
                    <a:pt x="84696" y="479425"/>
                  </a:moveTo>
                  <a:cubicBezTo>
                    <a:pt x="94087" y="479425"/>
                    <a:pt x="101600" y="485474"/>
                    <a:pt x="101600" y="492919"/>
                  </a:cubicBezTo>
                  <a:cubicBezTo>
                    <a:pt x="101600" y="500364"/>
                    <a:pt x="94087" y="506413"/>
                    <a:pt x="84696" y="506413"/>
                  </a:cubicBezTo>
                  <a:cubicBezTo>
                    <a:pt x="75775" y="506413"/>
                    <a:pt x="68262" y="500364"/>
                    <a:pt x="68262" y="492919"/>
                  </a:cubicBezTo>
                  <a:cubicBezTo>
                    <a:pt x="68262" y="485474"/>
                    <a:pt x="75775" y="479425"/>
                    <a:pt x="84696" y="479425"/>
                  </a:cubicBezTo>
                  <a:close/>
                  <a:moveTo>
                    <a:pt x="84696" y="366712"/>
                  </a:moveTo>
                  <a:cubicBezTo>
                    <a:pt x="94087" y="366712"/>
                    <a:pt x="101600" y="372761"/>
                    <a:pt x="101600" y="380206"/>
                  </a:cubicBezTo>
                  <a:cubicBezTo>
                    <a:pt x="101600" y="387651"/>
                    <a:pt x="94087" y="393700"/>
                    <a:pt x="84696" y="393700"/>
                  </a:cubicBezTo>
                  <a:cubicBezTo>
                    <a:pt x="75775" y="393700"/>
                    <a:pt x="68262" y="387651"/>
                    <a:pt x="68262" y="380206"/>
                  </a:cubicBezTo>
                  <a:cubicBezTo>
                    <a:pt x="68262" y="372761"/>
                    <a:pt x="75775" y="366712"/>
                    <a:pt x="84696" y="366712"/>
                  </a:cubicBezTo>
                  <a:close/>
                  <a:moveTo>
                    <a:pt x="25003" y="300272"/>
                  </a:moveTo>
                  <a:lnTo>
                    <a:pt x="25003" y="355812"/>
                  </a:lnTo>
                  <a:cubicBezTo>
                    <a:pt x="25003" y="409940"/>
                    <a:pt x="124070" y="456066"/>
                    <a:pt x="241064" y="456066"/>
                  </a:cubicBezTo>
                  <a:cubicBezTo>
                    <a:pt x="358058" y="456066"/>
                    <a:pt x="457125" y="409940"/>
                    <a:pt x="457125" y="355812"/>
                  </a:cubicBezTo>
                  <a:lnTo>
                    <a:pt x="457125" y="300272"/>
                  </a:lnTo>
                  <a:cubicBezTo>
                    <a:pt x="417970" y="341692"/>
                    <a:pt x="336829" y="368991"/>
                    <a:pt x="241064" y="368991"/>
                  </a:cubicBezTo>
                  <a:cubicBezTo>
                    <a:pt x="145299" y="368991"/>
                    <a:pt x="64158" y="341692"/>
                    <a:pt x="25003" y="300272"/>
                  </a:cubicBezTo>
                  <a:close/>
                  <a:moveTo>
                    <a:pt x="84696" y="250825"/>
                  </a:moveTo>
                  <a:cubicBezTo>
                    <a:pt x="94087" y="250825"/>
                    <a:pt x="101600" y="256506"/>
                    <a:pt x="101600" y="264555"/>
                  </a:cubicBezTo>
                  <a:cubicBezTo>
                    <a:pt x="101600" y="272131"/>
                    <a:pt x="94087" y="277813"/>
                    <a:pt x="84696" y="277813"/>
                  </a:cubicBezTo>
                  <a:cubicBezTo>
                    <a:pt x="75775" y="277813"/>
                    <a:pt x="68262" y="272131"/>
                    <a:pt x="68262" y="264555"/>
                  </a:cubicBezTo>
                  <a:cubicBezTo>
                    <a:pt x="68262" y="256506"/>
                    <a:pt x="75775" y="250825"/>
                    <a:pt x="84696" y="250825"/>
                  </a:cubicBezTo>
                  <a:close/>
                  <a:moveTo>
                    <a:pt x="25003" y="180927"/>
                  </a:moveTo>
                  <a:lnTo>
                    <a:pt x="25003" y="243791"/>
                  </a:lnTo>
                  <a:cubicBezTo>
                    <a:pt x="25003" y="297919"/>
                    <a:pt x="124070" y="344045"/>
                    <a:pt x="241064" y="344045"/>
                  </a:cubicBezTo>
                  <a:cubicBezTo>
                    <a:pt x="358058" y="344045"/>
                    <a:pt x="457125" y="297919"/>
                    <a:pt x="457125" y="243791"/>
                  </a:cubicBezTo>
                  <a:lnTo>
                    <a:pt x="457125" y="181291"/>
                  </a:lnTo>
                  <a:lnTo>
                    <a:pt x="441876" y="196056"/>
                  </a:lnTo>
                  <a:cubicBezTo>
                    <a:pt x="398879" y="229358"/>
                    <a:pt x="325684" y="250825"/>
                    <a:pt x="241064" y="250825"/>
                  </a:cubicBezTo>
                  <a:cubicBezTo>
                    <a:pt x="156444" y="250825"/>
                    <a:pt x="83433" y="229358"/>
                    <a:pt x="40575" y="196056"/>
                  </a:cubicBezTo>
                  <a:close/>
                  <a:moveTo>
                    <a:pt x="241064" y="25364"/>
                  </a:moveTo>
                  <a:cubicBezTo>
                    <a:pt x="124070" y="25364"/>
                    <a:pt x="25003" y="70926"/>
                    <a:pt x="25003" y="125412"/>
                  </a:cubicBezTo>
                  <a:cubicBezTo>
                    <a:pt x="25003" y="179899"/>
                    <a:pt x="124070" y="225460"/>
                    <a:pt x="241064" y="225460"/>
                  </a:cubicBezTo>
                  <a:cubicBezTo>
                    <a:pt x="358058" y="225460"/>
                    <a:pt x="457125" y="179899"/>
                    <a:pt x="457125" y="125412"/>
                  </a:cubicBezTo>
                  <a:cubicBezTo>
                    <a:pt x="457125" y="70926"/>
                    <a:pt x="358058" y="25364"/>
                    <a:pt x="241064" y="25364"/>
                  </a:cubicBezTo>
                  <a:close/>
                  <a:moveTo>
                    <a:pt x="241064" y="0"/>
                  </a:moveTo>
                  <a:cubicBezTo>
                    <a:pt x="376456" y="0"/>
                    <a:pt x="482600" y="55426"/>
                    <a:pt x="482600" y="125412"/>
                  </a:cubicBezTo>
                  <a:lnTo>
                    <a:pt x="481402" y="131770"/>
                  </a:lnTo>
                  <a:lnTo>
                    <a:pt x="482600" y="131770"/>
                  </a:lnTo>
                  <a:lnTo>
                    <a:pt x="482600" y="300140"/>
                  </a:lnTo>
                  <a:lnTo>
                    <a:pt x="482600" y="355812"/>
                  </a:lnTo>
                  <a:lnTo>
                    <a:pt x="482600" y="384072"/>
                  </a:lnTo>
                  <a:lnTo>
                    <a:pt x="481910" y="385762"/>
                  </a:lnTo>
                  <a:lnTo>
                    <a:pt x="482600" y="385762"/>
                  </a:lnTo>
                  <a:lnTo>
                    <a:pt x="482600" y="469291"/>
                  </a:lnTo>
                  <a:cubicBezTo>
                    <a:pt x="482363" y="483523"/>
                    <a:pt x="477740" y="497173"/>
                    <a:pt x="469026" y="510006"/>
                  </a:cubicBezTo>
                  <a:lnTo>
                    <a:pt x="435535" y="541477"/>
                  </a:lnTo>
                  <a:lnTo>
                    <a:pt x="433787" y="559668"/>
                  </a:lnTo>
                  <a:cubicBezTo>
                    <a:pt x="429900" y="566982"/>
                    <a:pt x="423186" y="572833"/>
                    <a:pt x="414471" y="575408"/>
                  </a:cubicBezTo>
                  <a:cubicBezTo>
                    <a:pt x="397039" y="581025"/>
                    <a:pt x="379136" y="571195"/>
                    <a:pt x="373482" y="554343"/>
                  </a:cubicBezTo>
                  <a:cubicBezTo>
                    <a:pt x="368300" y="537023"/>
                    <a:pt x="377723" y="518767"/>
                    <a:pt x="395154" y="513618"/>
                  </a:cubicBezTo>
                  <a:cubicBezTo>
                    <a:pt x="403870" y="510809"/>
                    <a:pt x="412822" y="511862"/>
                    <a:pt x="420242" y="515783"/>
                  </a:cubicBezTo>
                  <a:lnTo>
                    <a:pt x="423293" y="519499"/>
                  </a:lnTo>
                  <a:lnTo>
                    <a:pt x="443835" y="501664"/>
                  </a:lnTo>
                  <a:cubicBezTo>
                    <a:pt x="451541" y="492156"/>
                    <a:pt x="456994" y="480957"/>
                    <a:pt x="456994" y="468358"/>
                  </a:cubicBezTo>
                  <a:lnTo>
                    <a:pt x="456994" y="411634"/>
                  </a:lnTo>
                  <a:lnTo>
                    <a:pt x="441876" y="426245"/>
                  </a:lnTo>
                  <a:cubicBezTo>
                    <a:pt x="398879" y="459500"/>
                    <a:pt x="325684" y="481012"/>
                    <a:pt x="241064" y="481012"/>
                  </a:cubicBezTo>
                  <a:cubicBezTo>
                    <a:pt x="145299" y="481012"/>
                    <a:pt x="64158" y="453713"/>
                    <a:pt x="25003" y="412293"/>
                  </a:cubicBezTo>
                  <a:lnTo>
                    <a:pt x="25003" y="468086"/>
                  </a:lnTo>
                  <a:lnTo>
                    <a:pt x="29428" y="487873"/>
                  </a:lnTo>
                  <a:cubicBezTo>
                    <a:pt x="49948" y="533260"/>
                    <a:pt x="138413" y="568269"/>
                    <a:pt x="240575" y="568269"/>
                  </a:cubicBezTo>
                  <a:lnTo>
                    <a:pt x="280030" y="565191"/>
                  </a:lnTo>
                  <a:lnTo>
                    <a:pt x="280588" y="559245"/>
                  </a:lnTo>
                  <a:cubicBezTo>
                    <a:pt x="284475" y="551825"/>
                    <a:pt x="291188" y="545936"/>
                    <a:pt x="299904" y="543345"/>
                  </a:cubicBezTo>
                  <a:cubicBezTo>
                    <a:pt x="317336" y="538162"/>
                    <a:pt x="335710" y="547585"/>
                    <a:pt x="340893" y="565017"/>
                  </a:cubicBezTo>
                  <a:cubicBezTo>
                    <a:pt x="346075" y="581977"/>
                    <a:pt x="336652" y="600351"/>
                    <a:pt x="319221" y="606005"/>
                  </a:cubicBezTo>
                  <a:cubicBezTo>
                    <a:pt x="310505" y="608596"/>
                    <a:pt x="301671" y="607418"/>
                    <a:pt x="294310" y="603473"/>
                  </a:cubicBezTo>
                  <a:lnTo>
                    <a:pt x="283053" y="590072"/>
                  </a:lnTo>
                  <a:lnTo>
                    <a:pt x="240575" y="593725"/>
                  </a:lnTo>
                  <a:cubicBezTo>
                    <a:pt x="122347" y="593725"/>
                    <a:pt x="26828" y="551136"/>
                    <a:pt x="4795" y="493433"/>
                  </a:cubicBezTo>
                  <a:lnTo>
                    <a:pt x="312" y="469522"/>
                  </a:lnTo>
                  <a:lnTo>
                    <a:pt x="0" y="468774"/>
                  </a:lnTo>
                  <a:lnTo>
                    <a:pt x="0" y="467858"/>
                  </a:lnTo>
                  <a:lnTo>
                    <a:pt x="0" y="300037"/>
                  </a:lnTo>
                  <a:lnTo>
                    <a:pt x="0" y="131770"/>
                  </a:lnTo>
                  <a:lnTo>
                    <a:pt x="816" y="129762"/>
                  </a:lnTo>
                  <a:lnTo>
                    <a:pt x="0" y="125412"/>
                  </a:lnTo>
                  <a:cubicBezTo>
                    <a:pt x="0" y="55426"/>
                    <a:pt x="105672" y="0"/>
                    <a:pt x="241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66" name="ff65b214-7499-46d8-9dbc-836d8d1e3d8a">
              <a:extLst>
                <a:ext uri="{FF2B5EF4-FFF2-40B4-BE49-F238E27FC236}">
                  <a16:creationId xmlns:a16="http://schemas.microsoft.com/office/drawing/2014/main" id="{54405246-CCE2-4201-BBB1-D3F3EB6E740D}"/>
                </a:ext>
              </a:extLst>
            </p:cNvPr>
            <p:cNvSpPr/>
            <p:nvPr/>
          </p:nvSpPr>
          <p:spPr>
            <a:xfrm>
              <a:off x="6869345" y="5622308"/>
              <a:ext cx="457423" cy="552403"/>
            </a:xfrm>
            <a:custGeom>
              <a:avLst/>
              <a:gdLst>
                <a:gd name="connsiteX0" fmla="*/ 84696 w 482600"/>
                <a:gd name="connsiteY0" fmla="*/ 479425 h 607384"/>
                <a:gd name="connsiteX1" fmla="*/ 101600 w 482600"/>
                <a:gd name="connsiteY1" fmla="*/ 492919 h 607384"/>
                <a:gd name="connsiteX2" fmla="*/ 84696 w 482600"/>
                <a:gd name="connsiteY2" fmla="*/ 506413 h 607384"/>
                <a:gd name="connsiteX3" fmla="*/ 68262 w 482600"/>
                <a:gd name="connsiteY3" fmla="*/ 492919 h 607384"/>
                <a:gd name="connsiteX4" fmla="*/ 84696 w 482600"/>
                <a:gd name="connsiteY4" fmla="*/ 479425 h 607384"/>
                <a:gd name="connsiteX5" fmla="*/ 84696 w 482600"/>
                <a:gd name="connsiteY5" fmla="*/ 366712 h 607384"/>
                <a:gd name="connsiteX6" fmla="*/ 101600 w 482600"/>
                <a:gd name="connsiteY6" fmla="*/ 380206 h 607384"/>
                <a:gd name="connsiteX7" fmla="*/ 84696 w 482600"/>
                <a:gd name="connsiteY7" fmla="*/ 393700 h 607384"/>
                <a:gd name="connsiteX8" fmla="*/ 68262 w 482600"/>
                <a:gd name="connsiteY8" fmla="*/ 380206 h 607384"/>
                <a:gd name="connsiteX9" fmla="*/ 84696 w 482600"/>
                <a:gd name="connsiteY9" fmla="*/ 366712 h 607384"/>
                <a:gd name="connsiteX10" fmla="*/ 25003 w 482600"/>
                <a:gd name="connsiteY10" fmla="*/ 300272 h 607384"/>
                <a:gd name="connsiteX11" fmla="*/ 25003 w 482600"/>
                <a:gd name="connsiteY11" fmla="*/ 355812 h 607384"/>
                <a:gd name="connsiteX12" fmla="*/ 241064 w 482600"/>
                <a:gd name="connsiteY12" fmla="*/ 456066 h 607384"/>
                <a:gd name="connsiteX13" fmla="*/ 457125 w 482600"/>
                <a:gd name="connsiteY13" fmla="*/ 355812 h 607384"/>
                <a:gd name="connsiteX14" fmla="*/ 457125 w 482600"/>
                <a:gd name="connsiteY14" fmla="*/ 300272 h 607384"/>
                <a:gd name="connsiteX15" fmla="*/ 241064 w 482600"/>
                <a:gd name="connsiteY15" fmla="*/ 368991 h 607384"/>
                <a:gd name="connsiteX16" fmla="*/ 25003 w 482600"/>
                <a:gd name="connsiteY16" fmla="*/ 300272 h 607384"/>
                <a:gd name="connsiteX17" fmla="*/ 84696 w 482600"/>
                <a:gd name="connsiteY17" fmla="*/ 250825 h 607384"/>
                <a:gd name="connsiteX18" fmla="*/ 101600 w 482600"/>
                <a:gd name="connsiteY18" fmla="*/ 264555 h 607384"/>
                <a:gd name="connsiteX19" fmla="*/ 84696 w 482600"/>
                <a:gd name="connsiteY19" fmla="*/ 277813 h 607384"/>
                <a:gd name="connsiteX20" fmla="*/ 68262 w 482600"/>
                <a:gd name="connsiteY20" fmla="*/ 264555 h 607384"/>
                <a:gd name="connsiteX21" fmla="*/ 84696 w 482600"/>
                <a:gd name="connsiteY21" fmla="*/ 250825 h 607384"/>
                <a:gd name="connsiteX22" fmla="*/ 25003 w 482600"/>
                <a:gd name="connsiteY22" fmla="*/ 180927 h 607384"/>
                <a:gd name="connsiteX23" fmla="*/ 25003 w 482600"/>
                <a:gd name="connsiteY23" fmla="*/ 243791 h 607384"/>
                <a:gd name="connsiteX24" fmla="*/ 241064 w 482600"/>
                <a:gd name="connsiteY24" fmla="*/ 344045 h 607384"/>
                <a:gd name="connsiteX25" fmla="*/ 457125 w 482600"/>
                <a:gd name="connsiteY25" fmla="*/ 243791 h 607384"/>
                <a:gd name="connsiteX26" fmla="*/ 457125 w 482600"/>
                <a:gd name="connsiteY26" fmla="*/ 181291 h 607384"/>
                <a:gd name="connsiteX27" fmla="*/ 441876 w 482600"/>
                <a:gd name="connsiteY27" fmla="*/ 196056 h 607384"/>
                <a:gd name="connsiteX28" fmla="*/ 241064 w 482600"/>
                <a:gd name="connsiteY28" fmla="*/ 250825 h 607384"/>
                <a:gd name="connsiteX29" fmla="*/ 40575 w 482600"/>
                <a:gd name="connsiteY29" fmla="*/ 196056 h 607384"/>
                <a:gd name="connsiteX30" fmla="*/ 241064 w 482600"/>
                <a:gd name="connsiteY30" fmla="*/ 25364 h 607384"/>
                <a:gd name="connsiteX31" fmla="*/ 25003 w 482600"/>
                <a:gd name="connsiteY31" fmla="*/ 125412 h 607384"/>
                <a:gd name="connsiteX32" fmla="*/ 241064 w 482600"/>
                <a:gd name="connsiteY32" fmla="*/ 225460 h 607384"/>
                <a:gd name="connsiteX33" fmla="*/ 457125 w 482600"/>
                <a:gd name="connsiteY33" fmla="*/ 125412 h 607384"/>
                <a:gd name="connsiteX34" fmla="*/ 241064 w 482600"/>
                <a:gd name="connsiteY34" fmla="*/ 25364 h 607384"/>
                <a:gd name="connsiteX35" fmla="*/ 241064 w 482600"/>
                <a:gd name="connsiteY35" fmla="*/ 0 h 607384"/>
                <a:gd name="connsiteX36" fmla="*/ 482600 w 482600"/>
                <a:gd name="connsiteY36" fmla="*/ 125412 h 607384"/>
                <a:gd name="connsiteX37" fmla="*/ 481402 w 482600"/>
                <a:gd name="connsiteY37" fmla="*/ 131770 h 607384"/>
                <a:gd name="connsiteX38" fmla="*/ 482600 w 482600"/>
                <a:gd name="connsiteY38" fmla="*/ 131770 h 607384"/>
                <a:gd name="connsiteX39" fmla="*/ 482600 w 482600"/>
                <a:gd name="connsiteY39" fmla="*/ 300140 h 607384"/>
                <a:gd name="connsiteX40" fmla="*/ 482600 w 482600"/>
                <a:gd name="connsiteY40" fmla="*/ 355812 h 607384"/>
                <a:gd name="connsiteX41" fmla="*/ 482600 w 482600"/>
                <a:gd name="connsiteY41" fmla="*/ 384072 h 607384"/>
                <a:gd name="connsiteX42" fmla="*/ 481910 w 482600"/>
                <a:gd name="connsiteY42" fmla="*/ 385762 h 607384"/>
                <a:gd name="connsiteX43" fmla="*/ 482600 w 482600"/>
                <a:gd name="connsiteY43" fmla="*/ 385762 h 607384"/>
                <a:gd name="connsiteX44" fmla="*/ 482600 w 482600"/>
                <a:gd name="connsiteY44" fmla="*/ 469291 h 607384"/>
                <a:gd name="connsiteX45" fmla="*/ 469026 w 482600"/>
                <a:gd name="connsiteY45" fmla="*/ 510006 h 607384"/>
                <a:gd name="connsiteX46" fmla="*/ 435535 w 482600"/>
                <a:gd name="connsiteY46" fmla="*/ 541477 h 607384"/>
                <a:gd name="connsiteX47" fmla="*/ 433787 w 482600"/>
                <a:gd name="connsiteY47" fmla="*/ 559668 h 607384"/>
                <a:gd name="connsiteX48" fmla="*/ 414471 w 482600"/>
                <a:gd name="connsiteY48" fmla="*/ 575408 h 607384"/>
                <a:gd name="connsiteX49" fmla="*/ 373482 w 482600"/>
                <a:gd name="connsiteY49" fmla="*/ 554343 h 607384"/>
                <a:gd name="connsiteX50" fmla="*/ 395154 w 482600"/>
                <a:gd name="connsiteY50" fmla="*/ 513618 h 607384"/>
                <a:gd name="connsiteX51" fmla="*/ 420242 w 482600"/>
                <a:gd name="connsiteY51" fmla="*/ 515783 h 607384"/>
                <a:gd name="connsiteX52" fmla="*/ 423293 w 482600"/>
                <a:gd name="connsiteY52" fmla="*/ 519499 h 607384"/>
                <a:gd name="connsiteX53" fmla="*/ 443835 w 482600"/>
                <a:gd name="connsiteY53" fmla="*/ 501664 h 607384"/>
                <a:gd name="connsiteX54" fmla="*/ 456994 w 482600"/>
                <a:gd name="connsiteY54" fmla="*/ 468358 h 607384"/>
                <a:gd name="connsiteX55" fmla="*/ 456994 w 482600"/>
                <a:gd name="connsiteY55" fmla="*/ 411634 h 607384"/>
                <a:gd name="connsiteX56" fmla="*/ 441876 w 482600"/>
                <a:gd name="connsiteY56" fmla="*/ 426245 h 607384"/>
                <a:gd name="connsiteX57" fmla="*/ 241064 w 482600"/>
                <a:gd name="connsiteY57" fmla="*/ 481012 h 607384"/>
                <a:gd name="connsiteX58" fmla="*/ 25003 w 482600"/>
                <a:gd name="connsiteY58" fmla="*/ 412293 h 607384"/>
                <a:gd name="connsiteX59" fmla="*/ 25003 w 482600"/>
                <a:gd name="connsiteY59" fmla="*/ 468086 h 607384"/>
                <a:gd name="connsiteX60" fmla="*/ 29428 w 482600"/>
                <a:gd name="connsiteY60" fmla="*/ 487873 h 607384"/>
                <a:gd name="connsiteX61" fmla="*/ 240575 w 482600"/>
                <a:gd name="connsiteY61" fmla="*/ 568269 h 607384"/>
                <a:gd name="connsiteX62" fmla="*/ 280030 w 482600"/>
                <a:gd name="connsiteY62" fmla="*/ 565191 h 607384"/>
                <a:gd name="connsiteX63" fmla="*/ 280588 w 482600"/>
                <a:gd name="connsiteY63" fmla="*/ 559245 h 607384"/>
                <a:gd name="connsiteX64" fmla="*/ 299904 w 482600"/>
                <a:gd name="connsiteY64" fmla="*/ 543345 h 607384"/>
                <a:gd name="connsiteX65" fmla="*/ 340893 w 482600"/>
                <a:gd name="connsiteY65" fmla="*/ 565017 h 607384"/>
                <a:gd name="connsiteX66" fmla="*/ 319221 w 482600"/>
                <a:gd name="connsiteY66" fmla="*/ 606005 h 607384"/>
                <a:gd name="connsiteX67" fmla="*/ 294310 w 482600"/>
                <a:gd name="connsiteY67" fmla="*/ 603473 h 607384"/>
                <a:gd name="connsiteX68" fmla="*/ 283053 w 482600"/>
                <a:gd name="connsiteY68" fmla="*/ 590072 h 607384"/>
                <a:gd name="connsiteX69" fmla="*/ 240575 w 482600"/>
                <a:gd name="connsiteY69" fmla="*/ 593725 h 607384"/>
                <a:gd name="connsiteX70" fmla="*/ 4795 w 482600"/>
                <a:gd name="connsiteY70" fmla="*/ 493433 h 607384"/>
                <a:gd name="connsiteX71" fmla="*/ 312 w 482600"/>
                <a:gd name="connsiteY71" fmla="*/ 469522 h 607384"/>
                <a:gd name="connsiteX72" fmla="*/ 0 w 482600"/>
                <a:gd name="connsiteY72" fmla="*/ 468774 h 607384"/>
                <a:gd name="connsiteX73" fmla="*/ 0 w 482600"/>
                <a:gd name="connsiteY73" fmla="*/ 467858 h 607384"/>
                <a:gd name="connsiteX74" fmla="*/ 0 w 482600"/>
                <a:gd name="connsiteY74" fmla="*/ 300037 h 607384"/>
                <a:gd name="connsiteX75" fmla="*/ 0 w 482600"/>
                <a:gd name="connsiteY75" fmla="*/ 131770 h 607384"/>
                <a:gd name="connsiteX76" fmla="*/ 816 w 482600"/>
                <a:gd name="connsiteY76" fmla="*/ 129762 h 607384"/>
                <a:gd name="connsiteX77" fmla="*/ 0 w 482600"/>
                <a:gd name="connsiteY77" fmla="*/ 125412 h 607384"/>
                <a:gd name="connsiteX78" fmla="*/ 241064 w 482600"/>
                <a:gd name="connsiteY78" fmla="*/ 0 h 6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2600" h="607384">
                  <a:moveTo>
                    <a:pt x="84696" y="479425"/>
                  </a:moveTo>
                  <a:cubicBezTo>
                    <a:pt x="94087" y="479425"/>
                    <a:pt x="101600" y="485474"/>
                    <a:pt x="101600" y="492919"/>
                  </a:cubicBezTo>
                  <a:cubicBezTo>
                    <a:pt x="101600" y="500364"/>
                    <a:pt x="94087" y="506413"/>
                    <a:pt x="84696" y="506413"/>
                  </a:cubicBezTo>
                  <a:cubicBezTo>
                    <a:pt x="75775" y="506413"/>
                    <a:pt x="68262" y="500364"/>
                    <a:pt x="68262" y="492919"/>
                  </a:cubicBezTo>
                  <a:cubicBezTo>
                    <a:pt x="68262" y="485474"/>
                    <a:pt x="75775" y="479425"/>
                    <a:pt x="84696" y="479425"/>
                  </a:cubicBezTo>
                  <a:close/>
                  <a:moveTo>
                    <a:pt x="84696" y="366712"/>
                  </a:moveTo>
                  <a:cubicBezTo>
                    <a:pt x="94087" y="366712"/>
                    <a:pt x="101600" y="372761"/>
                    <a:pt x="101600" y="380206"/>
                  </a:cubicBezTo>
                  <a:cubicBezTo>
                    <a:pt x="101600" y="387651"/>
                    <a:pt x="94087" y="393700"/>
                    <a:pt x="84696" y="393700"/>
                  </a:cubicBezTo>
                  <a:cubicBezTo>
                    <a:pt x="75775" y="393700"/>
                    <a:pt x="68262" y="387651"/>
                    <a:pt x="68262" y="380206"/>
                  </a:cubicBezTo>
                  <a:cubicBezTo>
                    <a:pt x="68262" y="372761"/>
                    <a:pt x="75775" y="366712"/>
                    <a:pt x="84696" y="366712"/>
                  </a:cubicBezTo>
                  <a:close/>
                  <a:moveTo>
                    <a:pt x="25003" y="300272"/>
                  </a:moveTo>
                  <a:lnTo>
                    <a:pt x="25003" y="355812"/>
                  </a:lnTo>
                  <a:cubicBezTo>
                    <a:pt x="25003" y="409940"/>
                    <a:pt x="124070" y="456066"/>
                    <a:pt x="241064" y="456066"/>
                  </a:cubicBezTo>
                  <a:cubicBezTo>
                    <a:pt x="358058" y="456066"/>
                    <a:pt x="457125" y="409940"/>
                    <a:pt x="457125" y="355812"/>
                  </a:cubicBezTo>
                  <a:lnTo>
                    <a:pt x="457125" y="300272"/>
                  </a:lnTo>
                  <a:cubicBezTo>
                    <a:pt x="417970" y="341692"/>
                    <a:pt x="336829" y="368991"/>
                    <a:pt x="241064" y="368991"/>
                  </a:cubicBezTo>
                  <a:cubicBezTo>
                    <a:pt x="145299" y="368991"/>
                    <a:pt x="64158" y="341692"/>
                    <a:pt x="25003" y="300272"/>
                  </a:cubicBezTo>
                  <a:close/>
                  <a:moveTo>
                    <a:pt x="84696" y="250825"/>
                  </a:moveTo>
                  <a:cubicBezTo>
                    <a:pt x="94087" y="250825"/>
                    <a:pt x="101600" y="256506"/>
                    <a:pt x="101600" y="264555"/>
                  </a:cubicBezTo>
                  <a:cubicBezTo>
                    <a:pt x="101600" y="272131"/>
                    <a:pt x="94087" y="277813"/>
                    <a:pt x="84696" y="277813"/>
                  </a:cubicBezTo>
                  <a:cubicBezTo>
                    <a:pt x="75775" y="277813"/>
                    <a:pt x="68262" y="272131"/>
                    <a:pt x="68262" y="264555"/>
                  </a:cubicBezTo>
                  <a:cubicBezTo>
                    <a:pt x="68262" y="256506"/>
                    <a:pt x="75775" y="250825"/>
                    <a:pt x="84696" y="250825"/>
                  </a:cubicBezTo>
                  <a:close/>
                  <a:moveTo>
                    <a:pt x="25003" y="180927"/>
                  </a:moveTo>
                  <a:lnTo>
                    <a:pt x="25003" y="243791"/>
                  </a:lnTo>
                  <a:cubicBezTo>
                    <a:pt x="25003" y="297919"/>
                    <a:pt x="124070" y="344045"/>
                    <a:pt x="241064" y="344045"/>
                  </a:cubicBezTo>
                  <a:cubicBezTo>
                    <a:pt x="358058" y="344045"/>
                    <a:pt x="457125" y="297919"/>
                    <a:pt x="457125" y="243791"/>
                  </a:cubicBezTo>
                  <a:lnTo>
                    <a:pt x="457125" y="181291"/>
                  </a:lnTo>
                  <a:lnTo>
                    <a:pt x="441876" y="196056"/>
                  </a:lnTo>
                  <a:cubicBezTo>
                    <a:pt x="398879" y="229358"/>
                    <a:pt x="325684" y="250825"/>
                    <a:pt x="241064" y="250825"/>
                  </a:cubicBezTo>
                  <a:cubicBezTo>
                    <a:pt x="156444" y="250825"/>
                    <a:pt x="83433" y="229358"/>
                    <a:pt x="40575" y="196056"/>
                  </a:cubicBezTo>
                  <a:close/>
                  <a:moveTo>
                    <a:pt x="241064" y="25364"/>
                  </a:moveTo>
                  <a:cubicBezTo>
                    <a:pt x="124070" y="25364"/>
                    <a:pt x="25003" y="70926"/>
                    <a:pt x="25003" y="125412"/>
                  </a:cubicBezTo>
                  <a:cubicBezTo>
                    <a:pt x="25003" y="179899"/>
                    <a:pt x="124070" y="225460"/>
                    <a:pt x="241064" y="225460"/>
                  </a:cubicBezTo>
                  <a:cubicBezTo>
                    <a:pt x="358058" y="225460"/>
                    <a:pt x="457125" y="179899"/>
                    <a:pt x="457125" y="125412"/>
                  </a:cubicBezTo>
                  <a:cubicBezTo>
                    <a:pt x="457125" y="70926"/>
                    <a:pt x="358058" y="25364"/>
                    <a:pt x="241064" y="25364"/>
                  </a:cubicBezTo>
                  <a:close/>
                  <a:moveTo>
                    <a:pt x="241064" y="0"/>
                  </a:moveTo>
                  <a:cubicBezTo>
                    <a:pt x="376456" y="0"/>
                    <a:pt x="482600" y="55426"/>
                    <a:pt x="482600" y="125412"/>
                  </a:cubicBezTo>
                  <a:lnTo>
                    <a:pt x="481402" y="131770"/>
                  </a:lnTo>
                  <a:lnTo>
                    <a:pt x="482600" y="131770"/>
                  </a:lnTo>
                  <a:lnTo>
                    <a:pt x="482600" y="300140"/>
                  </a:lnTo>
                  <a:lnTo>
                    <a:pt x="482600" y="355812"/>
                  </a:lnTo>
                  <a:lnTo>
                    <a:pt x="482600" y="384072"/>
                  </a:lnTo>
                  <a:lnTo>
                    <a:pt x="481910" y="385762"/>
                  </a:lnTo>
                  <a:lnTo>
                    <a:pt x="482600" y="385762"/>
                  </a:lnTo>
                  <a:lnTo>
                    <a:pt x="482600" y="469291"/>
                  </a:lnTo>
                  <a:cubicBezTo>
                    <a:pt x="482363" y="483523"/>
                    <a:pt x="477740" y="497173"/>
                    <a:pt x="469026" y="510006"/>
                  </a:cubicBezTo>
                  <a:lnTo>
                    <a:pt x="435535" y="541477"/>
                  </a:lnTo>
                  <a:lnTo>
                    <a:pt x="433787" y="559668"/>
                  </a:lnTo>
                  <a:cubicBezTo>
                    <a:pt x="429900" y="566982"/>
                    <a:pt x="423186" y="572833"/>
                    <a:pt x="414471" y="575408"/>
                  </a:cubicBezTo>
                  <a:cubicBezTo>
                    <a:pt x="397039" y="581025"/>
                    <a:pt x="379136" y="571195"/>
                    <a:pt x="373482" y="554343"/>
                  </a:cubicBezTo>
                  <a:cubicBezTo>
                    <a:pt x="368300" y="537023"/>
                    <a:pt x="377723" y="518767"/>
                    <a:pt x="395154" y="513618"/>
                  </a:cubicBezTo>
                  <a:cubicBezTo>
                    <a:pt x="403870" y="510809"/>
                    <a:pt x="412822" y="511862"/>
                    <a:pt x="420242" y="515783"/>
                  </a:cubicBezTo>
                  <a:lnTo>
                    <a:pt x="423293" y="519499"/>
                  </a:lnTo>
                  <a:lnTo>
                    <a:pt x="443835" y="501664"/>
                  </a:lnTo>
                  <a:cubicBezTo>
                    <a:pt x="451541" y="492156"/>
                    <a:pt x="456994" y="480957"/>
                    <a:pt x="456994" y="468358"/>
                  </a:cubicBezTo>
                  <a:lnTo>
                    <a:pt x="456994" y="411634"/>
                  </a:lnTo>
                  <a:lnTo>
                    <a:pt x="441876" y="426245"/>
                  </a:lnTo>
                  <a:cubicBezTo>
                    <a:pt x="398879" y="459500"/>
                    <a:pt x="325684" y="481012"/>
                    <a:pt x="241064" y="481012"/>
                  </a:cubicBezTo>
                  <a:cubicBezTo>
                    <a:pt x="145299" y="481012"/>
                    <a:pt x="64158" y="453713"/>
                    <a:pt x="25003" y="412293"/>
                  </a:cubicBezTo>
                  <a:lnTo>
                    <a:pt x="25003" y="468086"/>
                  </a:lnTo>
                  <a:lnTo>
                    <a:pt x="29428" y="487873"/>
                  </a:lnTo>
                  <a:cubicBezTo>
                    <a:pt x="49948" y="533260"/>
                    <a:pt x="138413" y="568269"/>
                    <a:pt x="240575" y="568269"/>
                  </a:cubicBezTo>
                  <a:lnTo>
                    <a:pt x="280030" y="565191"/>
                  </a:lnTo>
                  <a:lnTo>
                    <a:pt x="280588" y="559245"/>
                  </a:lnTo>
                  <a:cubicBezTo>
                    <a:pt x="284475" y="551825"/>
                    <a:pt x="291188" y="545936"/>
                    <a:pt x="299904" y="543345"/>
                  </a:cubicBezTo>
                  <a:cubicBezTo>
                    <a:pt x="317336" y="538162"/>
                    <a:pt x="335710" y="547585"/>
                    <a:pt x="340893" y="565017"/>
                  </a:cubicBezTo>
                  <a:cubicBezTo>
                    <a:pt x="346075" y="581977"/>
                    <a:pt x="336652" y="600351"/>
                    <a:pt x="319221" y="606005"/>
                  </a:cubicBezTo>
                  <a:cubicBezTo>
                    <a:pt x="310505" y="608596"/>
                    <a:pt x="301671" y="607418"/>
                    <a:pt x="294310" y="603473"/>
                  </a:cubicBezTo>
                  <a:lnTo>
                    <a:pt x="283053" y="590072"/>
                  </a:lnTo>
                  <a:lnTo>
                    <a:pt x="240575" y="593725"/>
                  </a:lnTo>
                  <a:cubicBezTo>
                    <a:pt x="122347" y="593725"/>
                    <a:pt x="26828" y="551136"/>
                    <a:pt x="4795" y="493433"/>
                  </a:cubicBezTo>
                  <a:lnTo>
                    <a:pt x="312" y="469522"/>
                  </a:lnTo>
                  <a:lnTo>
                    <a:pt x="0" y="468774"/>
                  </a:lnTo>
                  <a:lnTo>
                    <a:pt x="0" y="467858"/>
                  </a:lnTo>
                  <a:lnTo>
                    <a:pt x="0" y="300037"/>
                  </a:lnTo>
                  <a:lnTo>
                    <a:pt x="0" y="131770"/>
                  </a:lnTo>
                  <a:lnTo>
                    <a:pt x="816" y="129762"/>
                  </a:lnTo>
                  <a:lnTo>
                    <a:pt x="0" y="125412"/>
                  </a:lnTo>
                  <a:cubicBezTo>
                    <a:pt x="0" y="55426"/>
                    <a:pt x="105672" y="0"/>
                    <a:pt x="241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fontAlgn="ctr"/>
              <a:endParaRPr lang="en-US" dirty="0">
                <a:latin typeface="Huawei Sans" panose="020C0503030203020204" pitchFamily="34" charset="0"/>
              </a:endParaRPr>
            </a:p>
          </p:txBody>
        </p:sp>
        <p:sp>
          <p:nvSpPr>
            <p:cNvPr id="67" name="文本框 66"/>
            <p:cNvSpPr txBox="1"/>
            <p:nvPr/>
          </p:nvSpPr>
          <p:spPr>
            <a:xfrm>
              <a:off x="6405591" y="5674357"/>
              <a:ext cx="557974" cy="369332"/>
            </a:xfrm>
            <a:prstGeom prst="rect">
              <a:avLst/>
            </a:prstGeom>
            <a:noFill/>
          </p:spPr>
          <p:txBody>
            <a:bodyPr wrap="square" lIns="0" tIns="0" rIns="0" bIns="0" rtlCol="0">
              <a:noAutofit/>
            </a:bodyPr>
            <a:lstStyle/>
            <a:p>
              <a:pPr fontAlgn="ctr"/>
              <a:r>
                <a:rPr lang="en-US" u="none" dirty="0">
                  <a:latin typeface="Huawei Sans" panose="020C0503030203020204" pitchFamily="34" charset="0"/>
                </a:rPr>
                <a:t>. . .</a:t>
              </a:r>
              <a:endParaRPr lang="en-US" altLang="zh-CN" dirty="0">
                <a:latin typeface="Huawei Sans" panose="020C0503030203020204" pitchFamily="34" charset="0"/>
              </a:endParaRPr>
            </a:p>
          </p:txBody>
        </p:sp>
        <p:sp>
          <p:nvSpPr>
            <p:cNvPr id="68" name="文本框 67"/>
            <p:cNvSpPr txBox="1"/>
            <p:nvPr/>
          </p:nvSpPr>
          <p:spPr>
            <a:xfrm>
              <a:off x="7462610" y="5663222"/>
              <a:ext cx="1313111" cy="448550"/>
            </a:xfrm>
            <a:prstGeom prst="rect">
              <a:avLst/>
            </a:prstGeom>
            <a:noFill/>
          </p:spPr>
          <p:txBody>
            <a:bodyPr wrap="square" lIns="0" tIns="0" rIns="0" bIns="0" rtlCol="0">
              <a:noAutofit/>
            </a:bodyPr>
            <a:lstStyle/>
            <a:p>
              <a:pPr fontAlgn="ctr"/>
              <a:r>
                <a:rPr lang="en-US" altLang="zh-CN" sz="1400" dirty="0">
                  <a:latin typeface="Huawei Sans" panose="020C0503030203020204" pitchFamily="34" charset="0"/>
                </a:rPr>
                <a:t>Scale-out</a:t>
              </a:r>
              <a:r>
                <a:rPr lang="en-US" sz="1400" dirty="0">
                  <a:latin typeface="Huawei Sans" panose="020C0503030203020204" pitchFamily="34" charset="0"/>
                </a:rPr>
                <a:t> storage </a:t>
              </a:r>
              <a:r>
                <a:rPr lang="en-US" sz="1400" u="none" dirty="0">
                  <a:latin typeface="Huawei Sans" panose="020C0503030203020204" pitchFamily="34" charset="0"/>
                </a:rPr>
                <a:t>cluster</a:t>
              </a:r>
              <a:endParaRPr lang="en-US" altLang="zh-CN" sz="1400" dirty="0">
                <a:latin typeface="Huawei Sans" panose="020C0503030203020204" pitchFamily="34" charset="0"/>
              </a:endParaRPr>
            </a:p>
          </p:txBody>
        </p:sp>
      </p:grpSp>
    </p:spTree>
    <p:custDataLst>
      <p:tags r:id="rId1"/>
    </p:custDataLst>
    <p:extLst>
      <p:ext uri="{BB962C8B-B14F-4D97-AF65-F5344CB8AC3E}">
        <p14:creationId xmlns:p14="http://schemas.microsoft.com/office/powerpoint/2010/main" val="37885885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Distributed File System</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a:xfrm>
            <a:off x="455612" y="1052513"/>
            <a:ext cx="5640388" cy="5148261"/>
          </a:xfrm>
        </p:spPr>
        <p:txBody>
          <a:bodyPr wrap="square" anchor="ctr">
            <a:noAutofit/>
          </a:bodyPr>
          <a:lstStyle/>
          <a:p>
            <a:pPr algn="l"/>
            <a:r>
              <a:rPr lang="en-US" sz="1800" u="none" dirty="0">
                <a:latin typeface="Huawei Sans" panose="020C0503030203020204" pitchFamily="34" charset="0"/>
              </a:rPr>
              <a:t>The distributed file system stores files on multiple computer nodes. Thousands of computer nodes form a computer cluster.</a:t>
            </a:r>
          </a:p>
          <a:p>
            <a:pPr algn="l"/>
            <a:r>
              <a:rPr lang="en-US" sz="1800" u="none" dirty="0">
                <a:latin typeface="Huawei Sans" panose="020C0503030203020204" pitchFamily="34" charset="0"/>
              </a:rPr>
              <a:t>Currently, the computer cluster used by the distributed file system consists of common hardware, which greatly reduces the hardware overhead.</a:t>
            </a:r>
            <a:endParaRPr lang="en-US" altLang="zh-CN" sz="1800" dirty="0">
              <a:latin typeface="Huawei Sans" panose="020C0503030203020204" pitchFamily="34" charset="0"/>
            </a:endParaRPr>
          </a:p>
          <a:p>
            <a:pPr algn="l"/>
            <a:r>
              <a:rPr lang="en-US" sz="1800" u="none" dirty="0">
                <a:latin typeface="Huawei Sans" panose="020C0503030203020204" pitchFamily="34" charset="0"/>
              </a:rPr>
              <a:t>The Hadoop Distributed File System (HDFS) is a distributed file system running on universal hardware and is designed and developed based on the GFS paper.</a:t>
            </a:r>
            <a:endParaRPr lang="en-US" altLang="zh-CN" sz="1800" dirty="0">
              <a:latin typeface="Huawei Sans" panose="020C0503030203020204" pitchFamily="34" charset="0"/>
            </a:endParaRPr>
          </a:p>
        </p:txBody>
      </p:sp>
      <p:pic>
        <p:nvPicPr>
          <p:cNvPr id="8" name="图片 7">
            <a:extLst>
              <a:ext uri="{FF2B5EF4-FFF2-40B4-BE49-F238E27FC236}">
                <a16:creationId xmlns:a16="http://schemas.microsoft.com/office/drawing/2014/main" id="{77DCEAA5-5648-4D2C-85C4-5134419865CB}"/>
              </a:ext>
            </a:extLst>
          </p:cNvPr>
          <p:cNvPicPr>
            <a:picLocks noChangeAspect="1"/>
          </p:cNvPicPr>
          <p:nvPr/>
        </p:nvPicPr>
        <p:blipFill>
          <a:blip r:embed="rId3"/>
          <a:stretch>
            <a:fillRect/>
          </a:stretch>
        </p:blipFill>
        <p:spPr>
          <a:xfrm>
            <a:off x="6251510" y="1597025"/>
            <a:ext cx="5295900" cy="4238625"/>
          </a:xfrm>
          <a:prstGeom prst="rect">
            <a:avLst/>
          </a:prstGeom>
        </p:spPr>
      </p:pic>
    </p:spTree>
    <p:extLst>
      <p:ext uri="{BB962C8B-B14F-4D97-AF65-F5344CB8AC3E}">
        <p14:creationId xmlns:p14="http://schemas.microsoft.com/office/powerpoint/2010/main" val="445603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标题 65"/>
          <p:cNvSpPr>
            <a:spLocks noGrp="1"/>
          </p:cNvSpPr>
          <p:nvPr>
            <p:ph type="title"/>
          </p:nvPr>
        </p:nvSpPr>
        <p:spPr/>
        <p:txBody>
          <a:bodyPr wrap="square">
            <a:noAutofit/>
          </a:bodyPr>
          <a:lstStyle/>
          <a:p>
            <a:pPr fontAlgn="ctr"/>
            <a:r>
              <a:rPr lang="en-US" u="none" dirty="0">
                <a:latin typeface="Huawei Sans" panose="020C0503030203020204" pitchFamily="34" charset="0"/>
              </a:rPr>
              <a:t>HDFS Architecture</a:t>
            </a:r>
            <a:endParaRPr lang="en-US" altLang="zh-CN" dirty="0">
              <a:latin typeface="Huawei Sans" panose="020C0503030203020204" pitchFamily="34" charset="0"/>
            </a:endParaRPr>
          </a:p>
        </p:txBody>
      </p:sp>
      <p:grpSp>
        <p:nvGrpSpPr>
          <p:cNvPr id="2" name="组合 1">
            <a:extLst>
              <a:ext uri="{FF2B5EF4-FFF2-40B4-BE49-F238E27FC236}">
                <a16:creationId xmlns:a16="http://schemas.microsoft.com/office/drawing/2014/main" id="{EE5C3600-F4B8-41D3-BBB1-F7321295C8EE}"/>
              </a:ext>
            </a:extLst>
          </p:cNvPr>
          <p:cNvGrpSpPr/>
          <p:nvPr/>
        </p:nvGrpSpPr>
        <p:grpSpPr>
          <a:xfrm>
            <a:off x="2033145" y="1171468"/>
            <a:ext cx="8142462" cy="4515064"/>
            <a:chOff x="1985520" y="1430742"/>
            <a:chExt cx="8142462" cy="4515064"/>
          </a:xfrm>
        </p:grpSpPr>
        <p:sp>
          <p:nvSpPr>
            <p:cNvPr id="5" name="TextBox 4"/>
            <p:cNvSpPr txBox="1"/>
            <p:nvPr/>
          </p:nvSpPr>
          <p:spPr bwMode="auto">
            <a:xfrm>
              <a:off x="4715400" y="1430742"/>
              <a:ext cx="2761908" cy="447197"/>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2250" b="1" u="none" dirty="0">
                  <a:solidFill>
                    <a:srgbClr val="505050"/>
                  </a:solidFill>
                  <a:latin typeface="Huawei Sans" panose="020C0503030203020204" pitchFamily="34" charset="0"/>
                </a:rPr>
                <a:t>HDFS Architecture</a:t>
              </a:r>
              <a:endParaRPr lang="en-US" altLang="zh-CN" sz="2250" b="1"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nvGrpSpPr>
            <p:cNvPr id="6" name="组合 5"/>
            <p:cNvGrpSpPr/>
            <p:nvPr/>
          </p:nvGrpSpPr>
          <p:grpSpPr>
            <a:xfrm>
              <a:off x="6874650" y="2137432"/>
              <a:ext cx="3253332" cy="531835"/>
              <a:chOff x="13750273" y="3959830"/>
              <a:chExt cx="6507417" cy="1063793"/>
            </a:xfrm>
          </p:grpSpPr>
          <p:sp>
            <p:nvSpPr>
              <p:cNvPr id="7" name="TextBox 6"/>
              <p:cNvSpPr txBox="1"/>
              <p:nvPr/>
            </p:nvSpPr>
            <p:spPr bwMode="auto">
              <a:xfrm>
                <a:off x="14111419" y="3959830"/>
                <a:ext cx="6146271" cy="1063793"/>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Metadata (Name, replicas, ...):</a:t>
                </a:r>
              </a:p>
              <a:p>
                <a:pPr algn="ctr" defTabSz="1001549" eaLnBrk="0" fontAlgn="ctr" hangingPunct="0"/>
                <a:r>
                  <a:rPr lang="en-US" sz="1400" u="none" dirty="0">
                    <a:solidFill>
                      <a:srgbClr val="505050"/>
                    </a:solidFill>
                    <a:latin typeface="Huawei Sans" panose="020C0503030203020204" pitchFamily="34" charset="0"/>
                  </a:rPr>
                  <a:t>/home/foo/data,3...</a:t>
                </a:r>
              </a:p>
            </p:txBody>
          </p:sp>
          <p:cxnSp>
            <p:nvCxnSpPr>
              <p:cNvPr id="8" name="直接箭头连接符 7"/>
              <p:cNvCxnSpPr/>
              <p:nvPr/>
            </p:nvCxnSpPr>
            <p:spPr bwMode="auto">
              <a:xfrm>
                <a:off x="13750273" y="4594964"/>
                <a:ext cx="1088245" cy="3176"/>
              </a:xfrm>
              <a:prstGeom prst="straightConnector1">
                <a:avLst/>
              </a:prstGeom>
              <a:solidFill>
                <a:schemeClr val="accent1"/>
              </a:solidFill>
              <a:ln w="28575" cap="flat" cmpd="sng" algn="ctr">
                <a:solidFill>
                  <a:srgbClr val="505050"/>
                </a:solidFill>
                <a:prstDash val="solid"/>
                <a:round/>
                <a:headEnd type="triangle" w="lg" len="lg"/>
                <a:tailEnd type="triangle" w="lg" len="lg"/>
              </a:ln>
              <a:effectLst/>
            </p:spPr>
          </p:cxnSp>
        </p:grpSp>
        <p:sp>
          <p:nvSpPr>
            <p:cNvPr id="9" name="TextBox 15"/>
            <p:cNvSpPr txBox="1"/>
            <p:nvPr/>
          </p:nvSpPr>
          <p:spPr bwMode="auto">
            <a:xfrm>
              <a:off x="3518216" y="3952355"/>
              <a:ext cx="1035474" cy="316392"/>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DataNode</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nvGrpSpPr>
            <p:cNvPr id="10" name="组合 9"/>
            <p:cNvGrpSpPr/>
            <p:nvPr/>
          </p:nvGrpSpPr>
          <p:grpSpPr>
            <a:xfrm>
              <a:off x="2092738" y="4328622"/>
              <a:ext cx="3801950" cy="1617184"/>
              <a:chOff x="4185343" y="8342720"/>
              <a:chExt cx="7604780" cy="3234743"/>
            </a:xfrm>
          </p:grpSpPr>
          <p:grpSp>
            <p:nvGrpSpPr>
              <p:cNvPr id="11" name="组合 10"/>
              <p:cNvGrpSpPr/>
              <p:nvPr/>
            </p:nvGrpSpPr>
            <p:grpSpPr>
              <a:xfrm>
                <a:off x="4185343" y="8390351"/>
                <a:ext cx="1827271" cy="1857603"/>
                <a:chOff x="4185343" y="8390351"/>
                <a:chExt cx="1827271" cy="1857603"/>
              </a:xfrm>
            </p:grpSpPr>
            <p:sp>
              <p:nvSpPr>
                <p:cNvPr id="22" name="矩形 21"/>
                <p:cNvSpPr/>
                <p:nvPr/>
              </p:nvSpPr>
              <p:spPr bwMode="auto">
                <a:xfrm>
                  <a:off x="4185343" y="8390351"/>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23" name="矩形 22"/>
                <p:cNvSpPr/>
                <p:nvPr/>
              </p:nvSpPr>
              <p:spPr bwMode="auto">
                <a:xfrm>
                  <a:off x="4517574"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24" name="矩形 23"/>
                <p:cNvSpPr/>
                <p:nvPr/>
              </p:nvSpPr>
              <p:spPr bwMode="auto">
                <a:xfrm>
                  <a:off x="5274296"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25" name="矩形 24"/>
                <p:cNvSpPr/>
                <p:nvPr/>
              </p:nvSpPr>
              <p:spPr bwMode="auto">
                <a:xfrm>
                  <a:off x="5274296"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grpSp>
            <p:nvGrpSpPr>
              <p:cNvPr id="12" name="组合 11"/>
              <p:cNvGrpSpPr/>
              <p:nvPr/>
            </p:nvGrpSpPr>
            <p:grpSpPr>
              <a:xfrm>
                <a:off x="7105653" y="8352247"/>
                <a:ext cx="1827271" cy="1857603"/>
                <a:chOff x="7105653" y="8352247"/>
                <a:chExt cx="1827271" cy="1857603"/>
              </a:xfrm>
            </p:grpSpPr>
            <p:sp>
              <p:nvSpPr>
                <p:cNvPr id="19" name="矩形 18"/>
                <p:cNvSpPr/>
                <p:nvPr/>
              </p:nvSpPr>
              <p:spPr bwMode="auto">
                <a:xfrm>
                  <a:off x="7105653" y="8352247"/>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20" name="矩形 19"/>
                <p:cNvSpPr/>
                <p:nvPr/>
              </p:nvSpPr>
              <p:spPr bwMode="auto">
                <a:xfrm>
                  <a:off x="7437884"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21" name="矩形 20"/>
                <p:cNvSpPr/>
                <p:nvPr/>
              </p:nvSpPr>
              <p:spPr bwMode="auto">
                <a:xfrm>
                  <a:off x="7437884"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grpSp>
            <p:nvGrpSpPr>
              <p:cNvPr id="13" name="组合 12"/>
              <p:cNvGrpSpPr/>
              <p:nvPr/>
            </p:nvGrpSpPr>
            <p:grpSpPr>
              <a:xfrm>
                <a:off x="9962852" y="8342720"/>
                <a:ext cx="1827271" cy="1857603"/>
                <a:chOff x="9962852" y="8342720"/>
                <a:chExt cx="1827271" cy="1857603"/>
              </a:xfrm>
            </p:grpSpPr>
            <p:sp>
              <p:nvSpPr>
                <p:cNvPr id="16" name="矩形 15"/>
                <p:cNvSpPr/>
                <p:nvPr/>
              </p:nvSpPr>
              <p:spPr bwMode="auto">
                <a:xfrm>
                  <a:off x="9962852" y="8342720"/>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17" name="矩形 16"/>
                <p:cNvSpPr/>
                <p:nvPr/>
              </p:nvSpPr>
              <p:spPr bwMode="auto">
                <a:xfrm>
                  <a:off x="10962116"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18" name="矩形 17"/>
                <p:cNvSpPr/>
                <p:nvPr/>
              </p:nvSpPr>
              <p:spPr bwMode="auto">
                <a:xfrm>
                  <a:off x="10317231"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sp>
            <p:nvSpPr>
              <p:cNvPr id="14" name="左大括号 13"/>
              <p:cNvSpPr/>
              <p:nvPr/>
            </p:nvSpPr>
            <p:spPr bwMode="auto">
              <a:xfrm rot="16200000">
                <a:off x="7579000" y="7672263"/>
                <a:ext cx="714463" cy="5980158"/>
              </a:xfrm>
              <a:prstGeom prst="leftBrace">
                <a:avLst>
                  <a:gd name="adj1" fmla="val 181883"/>
                  <a:gd name="adj2" fmla="val 50041"/>
                </a:avLst>
              </a:prstGeom>
              <a:noFill/>
              <a:ln w="12700" cap="flat" cmpd="sng" algn="ctr">
                <a:solidFill>
                  <a:srgbClr val="505050"/>
                </a:solidFill>
                <a:prstDash val="solid"/>
                <a:round/>
                <a:headEnd type="none" w="lg" len="lg"/>
                <a:tailEnd type="none" w="lg" len="lg"/>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15" name="TextBox 48"/>
              <p:cNvSpPr txBox="1"/>
              <p:nvPr/>
            </p:nvSpPr>
            <p:spPr bwMode="auto">
              <a:xfrm>
                <a:off x="7081058" y="10944606"/>
                <a:ext cx="1740931" cy="632857"/>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Rack   1</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grpSp>
          <p:nvGrpSpPr>
            <p:cNvPr id="26" name="组合 25"/>
            <p:cNvGrpSpPr/>
            <p:nvPr/>
          </p:nvGrpSpPr>
          <p:grpSpPr>
            <a:xfrm>
              <a:off x="7666375" y="4338147"/>
              <a:ext cx="2330885" cy="1607659"/>
              <a:chOff x="15333907" y="8361772"/>
              <a:chExt cx="4662310" cy="3215691"/>
            </a:xfrm>
          </p:grpSpPr>
          <p:grpSp>
            <p:nvGrpSpPr>
              <p:cNvPr id="27" name="组合 26"/>
              <p:cNvGrpSpPr/>
              <p:nvPr/>
            </p:nvGrpSpPr>
            <p:grpSpPr>
              <a:xfrm>
                <a:off x="15333907" y="8371299"/>
                <a:ext cx="1827271" cy="1857603"/>
                <a:chOff x="15333907" y="8371299"/>
                <a:chExt cx="1827271" cy="1857603"/>
              </a:xfrm>
            </p:grpSpPr>
            <p:sp>
              <p:nvSpPr>
                <p:cNvPr id="36" name="矩形 35"/>
                <p:cNvSpPr/>
                <p:nvPr/>
              </p:nvSpPr>
              <p:spPr bwMode="auto">
                <a:xfrm>
                  <a:off x="15333907" y="8371299"/>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7" name="矩形 36"/>
                <p:cNvSpPr/>
                <p:nvPr/>
              </p:nvSpPr>
              <p:spPr bwMode="auto">
                <a:xfrm>
                  <a:off x="16430270" y="897144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8" name="矩形 37"/>
                <p:cNvSpPr/>
                <p:nvPr/>
              </p:nvSpPr>
              <p:spPr bwMode="auto">
                <a:xfrm>
                  <a:off x="15666138"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9" name="矩形 38"/>
                <p:cNvSpPr/>
                <p:nvPr/>
              </p:nvSpPr>
              <p:spPr bwMode="auto">
                <a:xfrm>
                  <a:off x="15666138"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grpSp>
            <p:nvGrpSpPr>
              <p:cNvPr id="28" name="组合 27"/>
              <p:cNvGrpSpPr/>
              <p:nvPr/>
            </p:nvGrpSpPr>
            <p:grpSpPr>
              <a:xfrm>
                <a:off x="18168946" y="8361772"/>
                <a:ext cx="1827271" cy="1857603"/>
                <a:chOff x="18168946" y="8361772"/>
                <a:chExt cx="1827271" cy="1857603"/>
              </a:xfrm>
            </p:grpSpPr>
            <p:sp>
              <p:nvSpPr>
                <p:cNvPr id="31" name="矩形 30"/>
                <p:cNvSpPr/>
                <p:nvPr/>
              </p:nvSpPr>
              <p:spPr bwMode="auto">
                <a:xfrm>
                  <a:off x="18168946" y="8361772"/>
                  <a:ext cx="1827271" cy="1857603"/>
                </a:xfrm>
                <a:prstGeom prst="rect">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2" name="矩形 31"/>
                <p:cNvSpPr/>
                <p:nvPr/>
              </p:nvSpPr>
              <p:spPr bwMode="auto">
                <a:xfrm>
                  <a:off x="19265309" y="897144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3" name="矩形 32"/>
                <p:cNvSpPr/>
                <p:nvPr/>
              </p:nvSpPr>
              <p:spPr bwMode="auto">
                <a:xfrm>
                  <a:off x="18490104" y="9235464"/>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4" name="矩形 33"/>
                <p:cNvSpPr/>
                <p:nvPr/>
              </p:nvSpPr>
              <p:spPr bwMode="auto">
                <a:xfrm>
                  <a:off x="18490104" y="8571346"/>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5" name="矩形 34"/>
                <p:cNvSpPr/>
                <p:nvPr/>
              </p:nvSpPr>
              <p:spPr bwMode="auto">
                <a:xfrm>
                  <a:off x="19066044" y="9581119"/>
                  <a:ext cx="418556" cy="428678"/>
                </a:xfrm>
                <a:prstGeom prst="rect">
                  <a:avLst/>
                </a:prstGeom>
                <a:solidFill>
                  <a:srgbClr val="45C1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sp>
            <p:nvSpPr>
              <p:cNvPr id="29" name="左大括号 28"/>
              <p:cNvSpPr/>
              <p:nvPr/>
            </p:nvSpPr>
            <p:spPr bwMode="auto">
              <a:xfrm rot="16200000">
                <a:off x="17317770" y="9072033"/>
                <a:ext cx="714463" cy="3180615"/>
              </a:xfrm>
              <a:prstGeom prst="leftBrace">
                <a:avLst>
                  <a:gd name="adj1" fmla="val 56330"/>
                  <a:gd name="adj2" fmla="val 51343"/>
                </a:avLst>
              </a:prstGeom>
              <a:noFill/>
              <a:ln w="9525" cap="flat" cmpd="sng" algn="ctr">
                <a:solidFill>
                  <a:srgbClr val="50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30" name="TextBox 50"/>
              <p:cNvSpPr txBox="1"/>
              <p:nvPr/>
            </p:nvSpPr>
            <p:spPr bwMode="auto">
              <a:xfrm>
                <a:off x="16897392" y="10944606"/>
                <a:ext cx="1635121" cy="632857"/>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Rack  2</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sp>
          <p:nvSpPr>
            <p:cNvPr id="40" name="TextBox 51"/>
            <p:cNvSpPr txBox="1"/>
            <p:nvPr/>
          </p:nvSpPr>
          <p:spPr bwMode="auto">
            <a:xfrm>
              <a:off x="8241164" y="3952355"/>
              <a:ext cx="1035474" cy="316392"/>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DataNode</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nvGrpSpPr>
            <p:cNvPr id="41" name="组合 40"/>
            <p:cNvGrpSpPr/>
            <p:nvPr/>
          </p:nvGrpSpPr>
          <p:grpSpPr>
            <a:xfrm>
              <a:off x="5814064" y="4547833"/>
              <a:ext cx="1925134" cy="317980"/>
              <a:chOff x="11628857" y="8781189"/>
              <a:chExt cx="3850713" cy="636034"/>
            </a:xfrm>
          </p:grpSpPr>
          <p:sp>
            <p:nvSpPr>
              <p:cNvPr id="42" name="TextBox 45"/>
              <p:cNvSpPr txBox="1"/>
              <p:nvPr/>
            </p:nvSpPr>
            <p:spPr bwMode="auto">
              <a:xfrm>
                <a:off x="12510745" y="8784365"/>
                <a:ext cx="2212268" cy="632858"/>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Replication</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cxnSp>
            <p:nvCxnSpPr>
              <p:cNvPr id="43" name="直接连接符 42"/>
              <p:cNvCxnSpPr/>
              <p:nvPr/>
            </p:nvCxnSpPr>
            <p:spPr bwMode="auto">
              <a:xfrm rot="10800000">
                <a:off x="11628857" y="8781189"/>
                <a:ext cx="3850713" cy="3176"/>
              </a:xfrm>
              <a:prstGeom prst="line">
                <a:avLst/>
              </a:prstGeom>
              <a:solidFill>
                <a:schemeClr val="accent1"/>
              </a:solidFill>
              <a:ln w="28575" cap="flat" cmpd="sng" algn="ctr">
                <a:solidFill>
                  <a:srgbClr val="45C1A4"/>
                </a:solidFill>
                <a:prstDash val="solid"/>
                <a:round/>
                <a:headEnd type="triangle" w="lg" len="lg"/>
                <a:tailEnd type="triangle" w="lg" len="lg"/>
              </a:ln>
              <a:effectLst/>
            </p:spPr>
          </p:cxnSp>
        </p:grpSp>
        <p:grpSp>
          <p:nvGrpSpPr>
            <p:cNvPr id="44" name="组合 43"/>
            <p:cNvGrpSpPr/>
            <p:nvPr/>
          </p:nvGrpSpPr>
          <p:grpSpPr>
            <a:xfrm>
              <a:off x="3012509" y="2754271"/>
              <a:ext cx="2186118" cy="796127"/>
              <a:chOff x="6025097" y="5193655"/>
              <a:chExt cx="4372742" cy="1592440"/>
            </a:xfrm>
          </p:grpSpPr>
          <p:sp>
            <p:nvSpPr>
              <p:cNvPr id="45" name="TextBox 5"/>
              <p:cNvSpPr txBox="1"/>
              <p:nvPr/>
            </p:nvSpPr>
            <p:spPr bwMode="auto">
              <a:xfrm>
                <a:off x="6207242" y="5193655"/>
                <a:ext cx="2681740" cy="632858"/>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Metadata ops</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cxnSp>
            <p:nvCxnSpPr>
              <p:cNvPr id="46" name="直接箭头连接符 45"/>
              <p:cNvCxnSpPr>
                <a:stCxn id="60" idx="3"/>
              </p:cNvCxnSpPr>
              <p:nvPr/>
            </p:nvCxnSpPr>
            <p:spPr bwMode="auto">
              <a:xfrm flipV="1">
                <a:off x="6025097" y="5499495"/>
                <a:ext cx="4372742" cy="1286600"/>
              </a:xfrm>
              <a:prstGeom prst="straightConnector1">
                <a:avLst/>
              </a:prstGeom>
              <a:solidFill>
                <a:schemeClr val="accent1"/>
              </a:solidFill>
              <a:ln w="28575" cap="flat" cmpd="sng" algn="ctr">
                <a:solidFill>
                  <a:srgbClr val="505050"/>
                </a:solidFill>
                <a:prstDash val="dash"/>
                <a:round/>
                <a:headEnd type="triangle" w="lg" len="lg"/>
                <a:tailEnd type="triangle" w="lg" len="lg"/>
              </a:ln>
              <a:effectLst/>
            </p:spPr>
          </p:cxnSp>
        </p:grpSp>
        <p:grpSp>
          <p:nvGrpSpPr>
            <p:cNvPr id="47" name="组合 46"/>
            <p:cNvGrpSpPr/>
            <p:nvPr/>
          </p:nvGrpSpPr>
          <p:grpSpPr>
            <a:xfrm>
              <a:off x="6695205" y="2730792"/>
              <a:ext cx="1631206" cy="1588306"/>
              <a:chOff x="13391338" y="5146689"/>
              <a:chExt cx="3262789" cy="3176979"/>
            </a:xfrm>
          </p:grpSpPr>
          <p:sp>
            <p:nvSpPr>
              <p:cNvPr id="48" name="TextBox 11"/>
              <p:cNvSpPr txBox="1"/>
              <p:nvPr/>
            </p:nvSpPr>
            <p:spPr bwMode="auto">
              <a:xfrm>
                <a:off x="14698369" y="6199333"/>
                <a:ext cx="1955758" cy="632857"/>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Block ops</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cxnSp>
            <p:nvCxnSpPr>
              <p:cNvPr id="49" name="直接箭头连接符 48"/>
              <p:cNvCxnSpPr/>
              <p:nvPr/>
            </p:nvCxnSpPr>
            <p:spPr bwMode="auto">
              <a:xfrm>
                <a:off x="13391338" y="5146689"/>
                <a:ext cx="2856204" cy="3176979"/>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grpSp>
        <p:grpSp>
          <p:nvGrpSpPr>
            <p:cNvPr id="50" name="组合 49"/>
            <p:cNvGrpSpPr/>
            <p:nvPr/>
          </p:nvGrpSpPr>
          <p:grpSpPr>
            <a:xfrm>
              <a:off x="5003210" y="2204532"/>
              <a:ext cx="1849205" cy="500066"/>
              <a:chOff x="10006962" y="4094048"/>
              <a:chExt cx="3698838" cy="1000248"/>
            </a:xfrm>
          </p:grpSpPr>
          <p:sp>
            <p:nvSpPr>
              <p:cNvPr id="51" name="圆角矩形 50"/>
              <p:cNvSpPr/>
              <p:nvPr/>
            </p:nvSpPr>
            <p:spPr bwMode="auto">
              <a:xfrm>
                <a:off x="10006962" y="4094048"/>
                <a:ext cx="3698838" cy="1000248"/>
              </a:xfrm>
              <a:prstGeom prst="roundRect">
                <a:avLst>
                  <a:gd name="adj" fmla="val 7144"/>
                </a:avLst>
              </a:prstGeom>
              <a:solidFill>
                <a:srgbClr val="00B0F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defTabSz="914309" fontAlgn="ctr"/>
                <a:endParaRPr lang="en-US" altLang="zh-CN" b="1"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52" name="TextBox 62"/>
              <p:cNvSpPr txBox="1"/>
              <p:nvPr/>
            </p:nvSpPr>
            <p:spPr bwMode="auto">
              <a:xfrm>
                <a:off x="10400754" y="4216212"/>
                <a:ext cx="2911259" cy="755982"/>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800" b="1" u="none" dirty="0">
                    <a:solidFill>
                      <a:schemeClr val="bg1"/>
                    </a:solidFill>
                    <a:latin typeface="Huawei Sans" panose="020C0503030203020204" pitchFamily="34" charset="0"/>
                  </a:rPr>
                  <a:t>NameNode</a:t>
                </a:r>
                <a:endParaRPr lang="en-US" altLang="zh-CN" sz="1800" b="1" dirty="0">
                  <a:solidFill>
                    <a:schemeClr val="bg1"/>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cxnSp>
          <p:nvCxnSpPr>
            <p:cNvPr id="53" name="直接箭头连接符 52"/>
            <p:cNvCxnSpPr>
              <a:stCxn id="63" idx="1"/>
            </p:cNvCxnSpPr>
            <p:nvPr/>
          </p:nvCxnSpPr>
          <p:spPr bwMode="auto">
            <a:xfrm flipH="1" flipV="1">
              <a:off x="5374913" y="5011114"/>
              <a:ext cx="1018382" cy="574808"/>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cxnSp>
          <p:nvCxnSpPr>
            <p:cNvPr id="54" name="直接箭头连接符 53"/>
            <p:cNvCxnSpPr>
              <a:stCxn id="63" idx="3"/>
            </p:cNvCxnSpPr>
            <p:nvPr/>
          </p:nvCxnSpPr>
          <p:spPr bwMode="auto">
            <a:xfrm flipV="1">
              <a:off x="7268470" y="5023954"/>
              <a:ext cx="519709" cy="561968"/>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grpSp>
          <p:nvGrpSpPr>
            <p:cNvPr id="55" name="组合 54"/>
            <p:cNvGrpSpPr/>
            <p:nvPr/>
          </p:nvGrpSpPr>
          <p:grpSpPr>
            <a:xfrm>
              <a:off x="1985520" y="3849581"/>
              <a:ext cx="629915" cy="521940"/>
              <a:chOff x="3970884" y="7308318"/>
              <a:chExt cx="1259976" cy="1044000"/>
            </a:xfrm>
          </p:grpSpPr>
          <p:sp>
            <p:nvSpPr>
              <p:cNvPr id="56" name="TextBox 14"/>
              <p:cNvSpPr txBox="1"/>
              <p:nvPr/>
            </p:nvSpPr>
            <p:spPr bwMode="auto">
              <a:xfrm>
                <a:off x="3970884" y="7585790"/>
                <a:ext cx="1259976" cy="632857"/>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400" u="none" dirty="0">
                    <a:solidFill>
                      <a:srgbClr val="505050"/>
                    </a:solidFill>
                    <a:latin typeface="Huawei Sans" panose="020C0503030203020204" pitchFamily="34" charset="0"/>
                  </a:rPr>
                  <a:t>Read</a:t>
                </a:r>
                <a:endParaRPr lang="en-US" altLang="zh-CN" sz="1400" dirty="0">
                  <a:solidFill>
                    <a:srgbClr val="50505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cxnSp>
            <p:nvCxnSpPr>
              <p:cNvPr id="57" name="直接箭头连接符 56"/>
              <p:cNvCxnSpPr/>
              <p:nvPr/>
            </p:nvCxnSpPr>
            <p:spPr bwMode="auto">
              <a:xfrm rot="5400000" flipH="1" flipV="1">
                <a:off x="4588418" y="7830318"/>
                <a:ext cx="1044000" cy="0"/>
              </a:xfrm>
              <a:prstGeom prst="straightConnector1">
                <a:avLst/>
              </a:prstGeom>
              <a:solidFill>
                <a:schemeClr val="accent1"/>
              </a:solidFill>
              <a:ln w="28575" cap="flat" cmpd="sng" algn="ctr">
                <a:solidFill>
                  <a:srgbClr val="505050"/>
                </a:solidFill>
                <a:prstDash val="solid"/>
                <a:round/>
                <a:headEnd type="none" w="lg" len="lg"/>
                <a:tailEnd type="triangle" w="lg" len="lg"/>
              </a:ln>
              <a:effectLst/>
            </p:spPr>
          </p:cxnSp>
        </p:grpSp>
        <p:grpSp>
          <p:nvGrpSpPr>
            <p:cNvPr id="58" name="组合 57"/>
            <p:cNvGrpSpPr/>
            <p:nvPr/>
          </p:nvGrpSpPr>
          <p:grpSpPr>
            <a:xfrm>
              <a:off x="2124226" y="3287014"/>
              <a:ext cx="913530" cy="522877"/>
              <a:chOff x="4248326" y="6259262"/>
              <a:chExt cx="1827271" cy="1045875"/>
            </a:xfrm>
          </p:grpSpPr>
          <p:sp>
            <p:nvSpPr>
              <p:cNvPr id="59" name="圆角矩形 58"/>
              <p:cNvSpPr/>
              <p:nvPr/>
            </p:nvSpPr>
            <p:spPr>
              <a:xfrm>
                <a:off x="4248326" y="6259262"/>
                <a:ext cx="1827271" cy="1045875"/>
              </a:xfrm>
              <a:prstGeom prst="roundRect">
                <a:avLst>
                  <a:gd name="adj" fmla="val 9381"/>
                </a:avLst>
              </a:prstGeom>
              <a:solidFill>
                <a:srgbClr val="9C71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500724" eaLnBrk="0" fontAlgn="ctr" hangingPunct="0"/>
                <a:endParaRPr lang="en-US" altLang="zh-CN" sz="500" b="1"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60" name="TextBox 62"/>
              <p:cNvSpPr txBox="1"/>
              <p:nvPr/>
            </p:nvSpPr>
            <p:spPr bwMode="auto">
              <a:xfrm>
                <a:off x="4274545" y="6408101"/>
                <a:ext cx="1750552" cy="755981"/>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800" b="1" u="none" dirty="0">
                    <a:solidFill>
                      <a:schemeClr val="bg1"/>
                    </a:solidFill>
                    <a:latin typeface="Huawei Sans" panose="020C0503030203020204" pitchFamily="34" charset="0"/>
                  </a:rPr>
                  <a:t>Client</a:t>
                </a:r>
                <a:endParaRPr lang="en-US" altLang="zh-CN" sz="1800" b="1" dirty="0">
                  <a:solidFill>
                    <a:schemeClr val="bg1"/>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grpSp>
          <p:nvGrpSpPr>
            <p:cNvPr id="61" name="组合 60"/>
            <p:cNvGrpSpPr/>
            <p:nvPr/>
          </p:nvGrpSpPr>
          <p:grpSpPr>
            <a:xfrm>
              <a:off x="6380187" y="5322537"/>
              <a:ext cx="913530" cy="522877"/>
              <a:chOff x="3418206" y="6502314"/>
              <a:chExt cx="1827271" cy="1045875"/>
            </a:xfrm>
          </p:grpSpPr>
          <p:sp>
            <p:nvSpPr>
              <p:cNvPr id="62" name="圆角矩形 61"/>
              <p:cNvSpPr/>
              <p:nvPr/>
            </p:nvSpPr>
            <p:spPr>
              <a:xfrm>
                <a:off x="3418206" y="6502314"/>
                <a:ext cx="1827271" cy="1045875"/>
              </a:xfrm>
              <a:prstGeom prst="roundRect">
                <a:avLst>
                  <a:gd name="adj" fmla="val 7560"/>
                </a:avLst>
              </a:prstGeom>
              <a:solidFill>
                <a:srgbClr val="9C71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defTabSz="500724" eaLnBrk="0" fontAlgn="ctr" hangingPunct="0"/>
                <a:endParaRPr lang="en-US" altLang="zh-CN" sz="500" b="1" dirty="0">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63" name="TextBox 62"/>
              <p:cNvSpPr txBox="1"/>
              <p:nvPr/>
            </p:nvSpPr>
            <p:spPr bwMode="auto">
              <a:xfrm>
                <a:off x="3444425" y="6651153"/>
                <a:ext cx="1750552" cy="755981"/>
              </a:xfrm>
              <a:prstGeom prst="rect">
                <a:avLst/>
              </a:prstGeom>
              <a:noFill/>
              <a:ln w="9525">
                <a:noFill/>
                <a:miter lim="800000"/>
                <a:headEnd/>
                <a:tailEnd/>
              </a:ln>
            </p:spPr>
            <p:txBody>
              <a:bodyPr wrap="square" lIns="99980" tIns="49986" rIns="99980" bIns="49986" rtlCol="0">
                <a:noAutofit/>
              </a:bodyPr>
              <a:lstStyle/>
              <a:p>
                <a:pPr algn="ctr" defTabSz="1001549" eaLnBrk="0" fontAlgn="ctr" hangingPunct="0"/>
                <a:r>
                  <a:rPr lang="en-US" sz="1800" b="1" u="none" dirty="0">
                    <a:solidFill>
                      <a:schemeClr val="bg1"/>
                    </a:solidFill>
                    <a:latin typeface="Huawei Sans" panose="020C0503030203020204" pitchFamily="34" charset="0"/>
                  </a:rPr>
                  <a:t>Client</a:t>
                </a:r>
                <a:endParaRPr lang="en-US" altLang="zh-CN" sz="1800" b="1" dirty="0">
                  <a:solidFill>
                    <a:schemeClr val="bg1"/>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sp>
          <p:nvSpPr>
            <p:cNvPr id="64" name="TextBox 25"/>
            <p:cNvSpPr txBox="1"/>
            <p:nvPr/>
          </p:nvSpPr>
          <p:spPr bwMode="auto">
            <a:xfrm>
              <a:off x="3851219" y="5012100"/>
              <a:ext cx="578639" cy="250523"/>
            </a:xfrm>
            <a:prstGeom prst="rect">
              <a:avLst/>
            </a:prstGeom>
            <a:noFill/>
            <a:ln w="9525">
              <a:noFill/>
              <a:miter lim="800000"/>
              <a:headEnd/>
              <a:tailEnd/>
            </a:ln>
          </p:spPr>
          <p:txBody>
            <a:bodyPr wrap="square" lIns="49984" tIns="24990" rIns="49984" bIns="24990" rtlCol="0">
              <a:noAutofit/>
            </a:bodyPr>
            <a:lstStyle/>
            <a:p>
              <a:pPr algn="ctr" defTabSz="500724" eaLnBrk="0" fontAlgn="ctr" hangingPunct="0"/>
              <a:r>
                <a:rPr lang="en-US" sz="1300" u="none" dirty="0">
                  <a:solidFill>
                    <a:srgbClr val="000000"/>
                  </a:solidFill>
                  <a:latin typeface="Huawei Sans" panose="020C0503030203020204" pitchFamily="34" charset="0"/>
                </a:rPr>
                <a:t>Blocks</a:t>
              </a:r>
              <a:endParaRPr lang="en-US" altLang="zh-CN" sz="1300" dirty="0">
                <a:solidFill>
                  <a:srgbClr val="00000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sp>
          <p:nvSpPr>
            <p:cNvPr id="65" name="TextBox 36"/>
            <p:cNvSpPr txBox="1"/>
            <p:nvPr/>
          </p:nvSpPr>
          <p:spPr bwMode="auto">
            <a:xfrm>
              <a:off x="7895451" y="4998059"/>
              <a:ext cx="578639" cy="250523"/>
            </a:xfrm>
            <a:prstGeom prst="rect">
              <a:avLst/>
            </a:prstGeom>
            <a:noFill/>
            <a:ln w="9525">
              <a:noFill/>
              <a:miter lim="800000"/>
              <a:headEnd/>
              <a:tailEnd/>
            </a:ln>
          </p:spPr>
          <p:txBody>
            <a:bodyPr wrap="square" lIns="49984" tIns="24990" rIns="49984" bIns="24990" rtlCol="0">
              <a:noAutofit/>
            </a:bodyPr>
            <a:lstStyle/>
            <a:p>
              <a:pPr algn="ctr" defTabSz="500724" eaLnBrk="0" fontAlgn="ctr" hangingPunct="0"/>
              <a:r>
                <a:rPr lang="en-US" sz="1300" u="none" dirty="0">
                  <a:solidFill>
                    <a:srgbClr val="000000"/>
                  </a:solidFill>
                  <a:latin typeface="Huawei Sans" panose="020C0503030203020204" pitchFamily="34" charset="0"/>
                </a:rPr>
                <a:t>Blocks</a:t>
              </a:r>
              <a:endParaRPr lang="en-US" altLang="zh-CN" sz="1300" dirty="0">
                <a:solidFill>
                  <a:srgbClr val="000000"/>
                </a:solidFill>
                <a:latin typeface="Huawei Sans" panose="020C0503030203020204" pitchFamily="34" charset="0"/>
                <a:ea typeface="Microsoft YaHei" panose="020B0503020204020204" pitchFamily="34" charset="-122"/>
                <a:cs typeface="+mn-ea"/>
                <a:sym typeface="Microsoft YaHei" panose="020B0503020204020204" pitchFamily="34" charset="-122"/>
              </a:endParaRPr>
            </a:p>
          </p:txBody>
        </p:sp>
      </p:grpSp>
    </p:spTree>
    <p:extLst>
      <p:ext uri="{BB962C8B-B14F-4D97-AF65-F5344CB8AC3E}">
        <p14:creationId xmlns:p14="http://schemas.microsoft.com/office/powerpoint/2010/main" val="810718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HDFS Communication Protocol</a:t>
            </a:r>
            <a:endParaRPr lang="en-US" altLang="zh-CN" dirty="0">
              <a:latin typeface="Huawei Sans" panose="020C0503030203020204" pitchFamily="34" charset="0"/>
            </a:endParaRPr>
          </a:p>
        </p:txBody>
      </p:sp>
      <p:sp>
        <p:nvSpPr>
          <p:cNvPr id="3" name="文本占位符 2"/>
          <p:cNvSpPr>
            <a:spLocks noGrp="1"/>
          </p:cNvSpPr>
          <p:nvPr>
            <p:ph type="body" sz="quarter" idx="10"/>
          </p:nvPr>
        </p:nvSpPr>
        <p:spPr/>
        <p:txBody>
          <a:bodyPr wrap="square">
            <a:noAutofit/>
          </a:bodyPr>
          <a:lstStyle/>
          <a:p>
            <a:r>
              <a:rPr lang="en-US" u="none" dirty="0">
                <a:latin typeface="Huawei Sans" panose="020C0503030203020204" pitchFamily="34" charset="0"/>
              </a:rPr>
              <a:t>HDFS is a distributed file system deployed on a cluster. Therefore, a large amount of data needs to be transmitted over the network.</a:t>
            </a:r>
            <a:endParaRPr lang="en-US" altLang="zh-CN" dirty="0">
              <a:latin typeface="Huawei Sans" panose="020C0503030203020204" pitchFamily="34" charset="0"/>
            </a:endParaRPr>
          </a:p>
          <a:p>
            <a:pPr lvl="1"/>
            <a:r>
              <a:rPr lang="en-US" u="none" dirty="0">
                <a:latin typeface="Huawei Sans" panose="020C0503030203020204" pitchFamily="34" charset="0"/>
              </a:rPr>
              <a:t>All HDFS communication protocols are based on the TCP/IP protocol.</a:t>
            </a:r>
            <a:endParaRPr lang="en-US" altLang="zh-CN" dirty="0">
              <a:latin typeface="Huawei Sans" panose="020C0503030203020204" pitchFamily="34" charset="0"/>
            </a:endParaRPr>
          </a:p>
          <a:p>
            <a:pPr lvl="1"/>
            <a:r>
              <a:rPr lang="en-US" u="none" dirty="0">
                <a:latin typeface="Huawei Sans" panose="020C0503030203020204" pitchFamily="34" charset="0"/>
              </a:rPr>
              <a:t>The client initiates a TCP connection to the NameNode through a configurable port and uses the client protocol to interact with the NameNode.</a:t>
            </a:r>
            <a:endParaRPr lang="en-US" altLang="zh-CN" dirty="0">
              <a:latin typeface="Huawei Sans" panose="020C0503030203020204" pitchFamily="34" charset="0"/>
            </a:endParaRPr>
          </a:p>
          <a:p>
            <a:pPr lvl="1"/>
            <a:r>
              <a:rPr lang="en-US" u="none" dirty="0">
                <a:latin typeface="Huawei Sans" panose="020C0503030203020204" pitchFamily="34" charset="0"/>
              </a:rPr>
              <a:t>The NameNode and the DataNode interact with each other by using the DataNode protocol.</a:t>
            </a:r>
            <a:endParaRPr lang="en-US" altLang="zh-CN" dirty="0">
              <a:latin typeface="Huawei Sans" panose="020C0503030203020204" pitchFamily="34" charset="0"/>
            </a:endParaRPr>
          </a:p>
          <a:p>
            <a:pPr lvl="1"/>
            <a:r>
              <a:rPr lang="en-US" u="none" dirty="0">
                <a:latin typeface="Huawei Sans" panose="020C0503030203020204" pitchFamily="34" charset="0"/>
              </a:rPr>
              <a:t>The interaction between the client and the DataNode is implemented through the Remote Procedure Call (RPC). In design, the name node does not initiate an RPC request, but responds to RPC requests from the client and DataNode.</a:t>
            </a:r>
            <a:endParaRPr lang="en-US" altLang="zh-CN" dirty="0">
              <a:latin typeface="Huawei Sans" panose="020C0503030203020204" pitchFamily="34" charset="0"/>
            </a:endParaRPr>
          </a:p>
          <a:p>
            <a:endParaRPr lang="en-US" altLang="zh-CN" dirty="0">
              <a:latin typeface="Huawei Sans" panose="020C0503030203020204" pitchFamily="34" charset="0"/>
            </a:endParaRPr>
          </a:p>
          <a:p>
            <a:endParaRPr lang="en-US" altLang="zh-CN" dirty="0">
              <a:latin typeface="Huawei Sans" panose="020C0503030203020204" pitchFamily="34" charset="0"/>
            </a:endParaRPr>
          </a:p>
        </p:txBody>
      </p:sp>
    </p:spTree>
    <p:extLst>
      <p:ext uri="{BB962C8B-B14F-4D97-AF65-F5344CB8AC3E}">
        <p14:creationId xmlns:p14="http://schemas.microsoft.com/office/powerpoint/2010/main" val="1918926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19176" y="1844675"/>
            <a:ext cx="10153650" cy="4356100"/>
          </a:xfrm>
        </p:spPr>
        <p:txBody>
          <a:bodyPr wrap="square">
            <a:noAutofit/>
          </a:bodyPr>
          <a:lstStyle/>
          <a:p>
            <a:pPr marL="361950" indent="-361950"/>
            <a:r>
              <a:rPr lang="en-US" sz="1800" u="none" dirty="0">
                <a:latin typeface="Huawei Sans" panose="020C0503030203020204" pitchFamily="34" charset="0"/>
              </a:rPr>
              <a:t>Which networks are included in FC topologies?</a:t>
            </a:r>
            <a:endParaRPr lang="en-US" altLang="zh-CN" sz="1800" dirty="0">
              <a:latin typeface="Huawei Sans" panose="020C0503030203020204" pitchFamily="34" charset="0"/>
              <a:sym typeface="+mn-lt"/>
            </a:endParaRPr>
          </a:p>
          <a:p>
            <a:pPr lvl="1"/>
            <a:r>
              <a:rPr lang="en-US" sz="1600" u="none" dirty="0">
                <a:latin typeface="Huawei Sans" panose="020C0503030203020204" pitchFamily="34" charset="0"/>
              </a:rPr>
              <a:t>Fibre Channel Arbitrated Loop (FC-AL)</a:t>
            </a:r>
          </a:p>
          <a:p>
            <a:pPr lvl="1"/>
            <a:r>
              <a:rPr lang="en-US" sz="1600" u="none" dirty="0">
                <a:latin typeface="Huawei Sans" panose="020C0503030203020204" pitchFamily="34" charset="0"/>
              </a:rPr>
              <a:t>Fibre Channel point-to-point (FC-P2P)</a:t>
            </a:r>
          </a:p>
          <a:p>
            <a:pPr lvl="1"/>
            <a:r>
              <a:rPr lang="en-US" sz="1600" u="none" dirty="0">
                <a:latin typeface="Huawei Sans" panose="020C0503030203020204" pitchFamily="34" charset="0"/>
              </a:rPr>
              <a:t>Switched network</a:t>
            </a:r>
          </a:p>
          <a:p>
            <a:pPr lvl="1"/>
            <a:r>
              <a:rPr lang="en-US" sz="1600" u="none" dirty="0">
                <a:latin typeface="Huawei Sans" panose="020C0503030203020204" pitchFamily="34" charset="0"/>
              </a:rPr>
              <a:t>Fibre Channel dual-switch</a:t>
            </a:r>
            <a:endParaRPr lang="en-US" altLang="zh-CN" sz="1600" dirty="0">
              <a:latin typeface="Huawei Sans" panose="020C0503030203020204" pitchFamily="34" charset="0"/>
              <a:sym typeface="+mn-lt"/>
            </a:endParaRPr>
          </a:p>
          <a:p>
            <a:pPr marL="361950" indent="-361950">
              <a:buFont typeface="+mj-lt"/>
              <a:buAutoNum type="arabicPeriod" startAt="2"/>
            </a:pPr>
            <a:r>
              <a:rPr lang="en-US" sz="1800" u="none" dirty="0">
                <a:latin typeface="Huawei Sans" panose="020C0503030203020204" pitchFamily="34" charset="0"/>
              </a:rPr>
              <a:t>Which NFS versions are available currently?</a:t>
            </a:r>
            <a:endParaRPr lang="en-US" altLang="zh-CN" sz="1800" dirty="0">
              <a:latin typeface="Huawei Sans" panose="020C0503030203020204" pitchFamily="34" charset="0"/>
              <a:cs typeface="+mn-ea"/>
              <a:sym typeface="+mn-lt"/>
            </a:endParaRPr>
          </a:p>
          <a:p>
            <a:pPr lvl="1"/>
            <a:r>
              <a:rPr lang="en-US" sz="1600" u="none" dirty="0">
                <a:latin typeface="Huawei Sans" panose="020C0503030203020204" pitchFamily="34" charset="0"/>
              </a:rPr>
              <a:t>NFSv1</a:t>
            </a:r>
          </a:p>
          <a:p>
            <a:pPr lvl="1"/>
            <a:r>
              <a:rPr lang="en-US" sz="1600" u="none" dirty="0">
                <a:latin typeface="Huawei Sans" panose="020C0503030203020204" pitchFamily="34" charset="0"/>
              </a:rPr>
              <a:t>NFSv2</a:t>
            </a:r>
          </a:p>
          <a:p>
            <a:pPr lvl="1"/>
            <a:r>
              <a:rPr lang="en-US" sz="1600" u="none" dirty="0">
                <a:latin typeface="Huawei Sans" panose="020C0503030203020204" pitchFamily="34" charset="0"/>
              </a:rPr>
              <a:t>NFSv3</a:t>
            </a:r>
          </a:p>
          <a:p>
            <a:pPr lvl="1"/>
            <a:r>
              <a:rPr lang="en-US" sz="1600" u="none" dirty="0">
                <a:latin typeface="Huawei Sans" panose="020C0503030203020204" pitchFamily="34" charset="0"/>
              </a:rPr>
              <a:t>NFSv4</a:t>
            </a:r>
            <a:endParaRPr lang="en-US" altLang="zh-CN" sz="2000" dirty="0">
              <a:latin typeface="Huawei Sans" panose="020C0503030203020204" pitchFamily="34" charset="0"/>
              <a:sym typeface="+mn-lt"/>
            </a:endParaRPr>
          </a:p>
        </p:txBody>
      </p:sp>
    </p:spTree>
    <p:extLst>
      <p:ext uri="{BB962C8B-B14F-4D97-AF65-F5344CB8AC3E}">
        <p14:creationId xmlns:p14="http://schemas.microsoft.com/office/powerpoint/2010/main" val="28658928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19176" y="1844675"/>
            <a:ext cx="10153650" cy="4356100"/>
          </a:xfrm>
        </p:spPr>
        <p:txBody>
          <a:bodyPr wrap="square">
            <a:noAutofit/>
          </a:bodyPr>
          <a:lstStyle/>
          <a:p>
            <a:pPr marL="361950" indent="-361950">
              <a:buFont typeface="+mj-lt"/>
              <a:buAutoNum type="arabicPeriod" startAt="3"/>
            </a:pPr>
            <a:r>
              <a:rPr lang="en-US" sz="1600" u="none" dirty="0">
                <a:latin typeface="Huawei Sans" panose="020C0503030203020204" pitchFamily="34" charset="0"/>
              </a:rPr>
              <a:t>Which of the following are file sharing protocols?</a:t>
            </a:r>
          </a:p>
          <a:p>
            <a:pPr lvl="1"/>
            <a:r>
              <a:rPr lang="en-US" sz="1400" u="none" dirty="0">
                <a:latin typeface="Huawei Sans" panose="020C0503030203020204" pitchFamily="34" charset="0"/>
              </a:rPr>
              <a:t>HTTP</a:t>
            </a:r>
          </a:p>
          <a:p>
            <a:pPr lvl="1"/>
            <a:r>
              <a:rPr lang="en-US" sz="1400" u="none" dirty="0">
                <a:latin typeface="Huawei Sans" panose="020C0503030203020204" pitchFamily="34" charset="0"/>
              </a:rPr>
              <a:t>iSCSI</a:t>
            </a:r>
          </a:p>
          <a:p>
            <a:pPr lvl="1"/>
            <a:r>
              <a:rPr lang="en-US" sz="1400" u="none" dirty="0">
                <a:latin typeface="Huawei Sans" panose="020C0503030203020204" pitchFamily="34" charset="0"/>
              </a:rPr>
              <a:t>NFS</a:t>
            </a:r>
          </a:p>
          <a:p>
            <a:pPr lvl="1"/>
            <a:r>
              <a:rPr lang="en-US" sz="1400" u="none" dirty="0">
                <a:latin typeface="Huawei Sans" panose="020C0503030203020204" pitchFamily="34" charset="0"/>
              </a:rPr>
              <a:t>CIFS</a:t>
            </a:r>
          </a:p>
          <a:p>
            <a:pPr marL="361950" indent="-361950">
              <a:buAutoNum type="arabicPeriod" startAt="3"/>
            </a:pPr>
            <a:r>
              <a:rPr lang="en-US" sz="1600" u="none" dirty="0">
                <a:latin typeface="Huawei Sans" panose="020C0503030203020204" pitchFamily="34" charset="0"/>
              </a:rPr>
              <a:t>Which of the following operations are involved in the CIFS protocol?</a:t>
            </a:r>
          </a:p>
          <a:p>
            <a:pPr lvl="1"/>
            <a:r>
              <a:rPr lang="en-US" sz="1400" u="none" dirty="0">
                <a:latin typeface="Huawei Sans" panose="020C0503030203020204" pitchFamily="34" charset="0"/>
              </a:rPr>
              <a:t>Protocol handshake</a:t>
            </a:r>
          </a:p>
          <a:p>
            <a:pPr lvl="1"/>
            <a:r>
              <a:rPr lang="en-US" sz="1400" u="none" dirty="0">
                <a:latin typeface="Huawei Sans" panose="020C0503030203020204" pitchFamily="34" charset="0"/>
              </a:rPr>
              <a:t>Security authentication</a:t>
            </a:r>
          </a:p>
          <a:p>
            <a:pPr lvl="1"/>
            <a:r>
              <a:rPr lang="en-US" sz="1400" u="none" dirty="0">
                <a:latin typeface="Huawei Sans" panose="020C0503030203020204" pitchFamily="34" charset="0"/>
              </a:rPr>
              <a:t>Share connection</a:t>
            </a:r>
          </a:p>
          <a:p>
            <a:pPr lvl="1"/>
            <a:r>
              <a:rPr lang="en-US" sz="1400" u="none" dirty="0">
                <a:latin typeface="Huawei Sans" panose="020C0503030203020204" pitchFamily="34" charset="0"/>
              </a:rPr>
              <a:t>File operations</a:t>
            </a:r>
          </a:p>
          <a:p>
            <a:pPr lvl="1"/>
            <a:r>
              <a:rPr lang="en-US" sz="1400" u="none" dirty="0">
                <a:latin typeface="Huawei Sans" panose="020C0503030203020204" pitchFamily="34" charset="0"/>
              </a:rPr>
              <a:t>Disconnection</a:t>
            </a:r>
          </a:p>
          <a:p>
            <a:pPr>
              <a:buAutoNum type="arabicPeriod" startAt="3"/>
            </a:pPr>
            <a:endParaRPr lang="en-US" altLang="zh-CN" sz="1600" dirty="0">
              <a:latin typeface="Huawei Sans" panose="020C0503030203020204" pitchFamily="34" charset="0"/>
              <a:sym typeface="+mn-lt"/>
            </a:endParaRPr>
          </a:p>
        </p:txBody>
      </p:sp>
    </p:spTree>
    <p:extLst>
      <p:ext uri="{BB962C8B-B14F-4D97-AF65-F5344CB8AC3E}">
        <p14:creationId xmlns:p14="http://schemas.microsoft.com/office/powerpoint/2010/main" val="46002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wrap="square">
            <a:noAutofit/>
          </a:bodyPr>
          <a:lstStyle/>
          <a:p>
            <a:pPr fontAlgn="ctr"/>
            <a:r>
              <a:rPr lang="en-US" u="none" dirty="0">
                <a:latin typeface="Huawei Sans" panose="020C0503030203020204" pitchFamily="34" charset="0"/>
              </a:rPr>
              <a:t>SCSI Evolution</a:t>
            </a:r>
            <a:endParaRPr lang="en-US" altLang="zh-CN" dirty="0">
              <a:latin typeface="Huawei Sans" panose="020C0503030203020204" pitchFamily="34" charset="0"/>
              <a:sym typeface="+mn-lt"/>
            </a:endParaRPr>
          </a:p>
        </p:txBody>
      </p:sp>
      <p:sp>
        <p:nvSpPr>
          <p:cNvPr id="6" name="矩形 5"/>
          <p:cNvSpPr/>
          <p:nvPr/>
        </p:nvSpPr>
        <p:spPr>
          <a:xfrm>
            <a:off x="3752484" y="1493034"/>
            <a:ext cx="2419583" cy="23649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cs typeface="+mn-ea"/>
              <a:sym typeface="+mn-lt"/>
            </a:endParaRPr>
          </a:p>
        </p:txBody>
      </p:sp>
      <p:sp>
        <p:nvSpPr>
          <p:cNvPr id="7" name="文本占位符 26"/>
          <p:cNvSpPr txBox="1">
            <a:spLocks/>
          </p:cNvSpPr>
          <p:nvPr/>
        </p:nvSpPr>
        <p:spPr bwMode="auto">
          <a:xfrm>
            <a:off x="3762010" y="1518502"/>
            <a:ext cx="2392314" cy="2328335"/>
          </a:xfrm>
          <a:prstGeom prst="rect">
            <a:avLst/>
          </a:prstGeom>
          <a:noFill/>
          <a:ln w="9525">
            <a:noFill/>
            <a:miter lim="800000"/>
            <a:headEnd/>
            <a:tailEnd/>
          </a:ln>
        </p:spPr>
        <p:txBody>
          <a:bodyPr vert="horz" wrap="square" lIns="36000" tIns="35560" rIns="35560" bIns="35560" numCol="1" anchor="ctr"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216000" indent="-216000">
              <a:lnSpc>
                <a:spcPct val="100000"/>
              </a:lnSpc>
              <a:spcBef>
                <a:spcPts val="300"/>
              </a:spcBef>
            </a:pPr>
            <a:r>
              <a:rPr lang="en-US" sz="1400" u="none" dirty="0">
                <a:latin typeface="Huawei Sans" panose="020C0503030203020204" pitchFamily="34" charset="0"/>
              </a:rPr>
              <a:t>Launched between 1983 and 1985.</a:t>
            </a:r>
          </a:p>
          <a:p>
            <a:pPr marL="216000" indent="-216000">
              <a:lnSpc>
                <a:spcPct val="100000"/>
              </a:lnSpc>
              <a:spcBef>
                <a:spcPts val="300"/>
              </a:spcBef>
            </a:pPr>
            <a:r>
              <a:rPr lang="en-US" sz="1400" u="none" dirty="0">
                <a:latin typeface="Huawei Sans" panose="020C0503030203020204" pitchFamily="34" charset="0"/>
              </a:rPr>
              <a:t>Supported synchronous and asynchronous modes.</a:t>
            </a:r>
          </a:p>
          <a:p>
            <a:pPr marL="216000" indent="-216000">
              <a:lnSpc>
                <a:spcPct val="100000"/>
              </a:lnSpc>
              <a:spcBef>
                <a:spcPts val="300"/>
              </a:spcBef>
            </a:pPr>
            <a:r>
              <a:rPr lang="en-US" sz="1400" u="none" dirty="0">
                <a:latin typeface="Huawei Sans" panose="020C0503030203020204" pitchFamily="34" charset="0"/>
              </a:rPr>
              <a:t>Supported up to seven 8-bit devices.</a:t>
            </a:r>
          </a:p>
          <a:p>
            <a:pPr marL="216000" indent="-216000">
              <a:lnSpc>
                <a:spcPct val="100000"/>
              </a:lnSpc>
              <a:spcBef>
                <a:spcPts val="300"/>
              </a:spcBef>
            </a:pPr>
            <a:r>
              <a:rPr lang="en-US" sz="1400" u="none" dirty="0">
                <a:latin typeface="Huawei Sans" panose="020C0503030203020204" pitchFamily="34" charset="0"/>
              </a:rPr>
              <a:t>Ran at up to 5 Mbit/s.</a:t>
            </a:r>
          </a:p>
          <a:p>
            <a:pPr marL="216000" indent="-216000">
              <a:lnSpc>
                <a:spcPct val="100000"/>
              </a:lnSpc>
              <a:spcBef>
                <a:spcPts val="300"/>
              </a:spcBef>
            </a:pPr>
            <a:r>
              <a:rPr lang="en-US" sz="1400" u="none" dirty="0">
                <a:latin typeface="Huawei Sans" panose="020C0503030203020204" pitchFamily="34" charset="0"/>
              </a:rPr>
              <a:t>Used 50-pin cables </a:t>
            </a:r>
            <a:r>
              <a:rPr lang="en-US" sz="1400" dirty="0">
                <a:latin typeface="Huawei Sans" panose="020C0503030203020204" pitchFamily="34" charset="0"/>
              </a:rPr>
              <a:t>at a max distance of </a:t>
            </a:r>
            <a:r>
              <a:rPr lang="en-US" sz="1400" u="none" dirty="0">
                <a:latin typeface="Huawei Sans" panose="020C0503030203020204" pitchFamily="34" charset="0"/>
              </a:rPr>
              <a:t>6 m.</a:t>
            </a:r>
          </a:p>
          <a:p>
            <a:pPr marL="216000" indent="-216000">
              <a:lnSpc>
                <a:spcPct val="100000"/>
              </a:lnSpc>
              <a:spcBef>
                <a:spcPts val="300"/>
              </a:spcBef>
            </a:pPr>
            <a:r>
              <a:rPr lang="en-US" sz="1400" u="none" dirty="0">
                <a:latin typeface="Huawei Sans" panose="020C0503030203020204" pitchFamily="34" charset="0"/>
              </a:rPr>
              <a:t>Now obsolete.</a:t>
            </a:r>
            <a:endParaRPr lang="en-US" altLang="zh-CN" sz="1400" dirty="0">
              <a:latin typeface="Huawei Sans" panose="020C0503030203020204" pitchFamily="34" charset="0"/>
              <a:ea typeface="+mn-ea"/>
              <a:cs typeface="+mn-ea"/>
              <a:sym typeface="+mn-lt"/>
            </a:endParaRPr>
          </a:p>
        </p:txBody>
      </p:sp>
      <p:grpSp>
        <p:nvGrpSpPr>
          <p:cNvPr id="8" name="组合 7"/>
          <p:cNvGrpSpPr/>
          <p:nvPr/>
        </p:nvGrpSpPr>
        <p:grpSpPr>
          <a:xfrm>
            <a:off x="623756" y="1710062"/>
            <a:ext cx="5472112" cy="4341813"/>
            <a:chOff x="1296988" y="1663471"/>
            <a:chExt cx="5472112" cy="4341813"/>
          </a:xfrm>
        </p:grpSpPr>
        <p:sp>
          <p:nvSpPr>
            <p:cNvPr id="9" name="Freeform 5"/>
            <p:cNvSpPr>
              <a:spLocks noEditPoints="1"/>
            </p:cNvSpPr>
            <p:nvPr/>
          </p:nvSpPr>
          <p:spPr bwMode="gray">
            <a:xfrm>
              <a:off x="1368425" y="1966684"/>
              <a:ext cx="5400675" cy="4038600"/>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FF9393"/>
                </a:gs>
                <a:gs pos="100000">
                  <a:srgbClr val="990000"/>
                </a:gs>
              </a:gsLst>
              <a:lin ang="5400000" scaled="1"/>
            </a:gradFill>
            <a:ln>
              <a:noFill/>
            </a:ln>
            <a:effectLst>
              <a:outerShdw dist="206741" dir="8249373" algn="ctr" rotWithShape="0">
                <a:srgbClr val="C1D1D3">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0" name="Oval 7"/>
            <p:cNvSpPr>
              <a:spLocks noChangeArrowheads="1"/>
            </p:cNvSpPr>
            <p:nvPr/>
          </p:nvSpPr>
          <p:spPr bwMode="gray">
            <a:xfrm rot="20876594">
              <a:off x="3238500" y="5021034"/>
              <a:ext cx="1438275" cy="66675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1" name="Oval 8"/>
            <p:cNvSpPr>
              <a:spLocks noChangeArrowheads="1"/>
            </p:cNvSpPr>
            <p:nvPr/>
          </p:nvSpPr>
          <p:spPr bwMode="gray">
            <a:xfrm>
              <a:off x="3170238" y="3801834"/>
              <a:ext cx="1704975" cy="170656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12" name="Oval 9"/>
            <p:cNvSpPr>
              <a:spLocks noChangeArrowheads="1"/>
            </p:cNvSpPr>
            <p:nvPr/>
          </p:nvSpPr>
          <p:spPr bwMode="gray">
            <a:xfrm>
              <a:off x="3190875" y="3811359"/>
              <a:ext cx="1665288" cy="1663700"/>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13" name="Oval 10"/>
            <p:cNvSpPr>
              <a:spLocks noChangeArrowheads="1"/>
            </p:cNvSpPr>
            <p:nvPr/>
          </p:nvSpPr>
          <p:spPr bwMode="gray">
            <a:xfrm>
              <a:off x="3208338" y="3827234"/>
              <a:ext cx="1584325" cy="155575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14" name="Oval 11"/>
            <p:cNvSpPr>
              <a:spLocks noChangeArrowheads="1"/>
            </p:cNvSpPr>
            <p:nvPr/>
          </p:nvSpPr>
          <p:spPr bwMode="gray">
            <a:xfrm>
              <a:off x="3300413" y="3871684"/>
              <a:ext cx="1409700" cy="1262062"/>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15" name="Text Box 12"/>
            <p:cNvSpPr txBox="1">
              <a:spLocks noChangeArrowheads="1"/>
            </p:cNvSpPr>
            <p:nvPr/>
          </p:nvSpPr>
          <p:spPr bwMode="gray">
            <a:xfrm>
              <a:off x="3409386" y="4428896"/>
              <a:ext cx="1233030" cy="523220"/>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2800" u="none" dirty="0">
                  <a:solidFill>
                    <a:srgbClr val="000000"/>
                  </a:solidFill>
                  <a:latin typeface="Huawei Sans" panose="020C0503030203020204" pitchFamily="34" charset="0"/>
                </a:rPr>
                <a:t>SCSI-3</a:t>
              </a:r>
              <a:endParaRPr lang="en-US" altLang="zh-CN" dirty="0">
                <a:solidFill>
                  <a:srgbClr val="000000"/>
                </a:solidFill>
                <a:latin typeface="Huawei Sans" panose="020C0503030203020204" pitchFamily="34" charset="0"/>
                <a:cs typeface="+mn-ea"/>
                <a:sym typeface="+mn-lt"/>
              </a:endParaRPr>
            </a:p>
          </p:txBody>
        </p:sp>
        <p:sp>
          <p:nvSpPr>
            <p:cNvPr id="16" name="Oval 13"/>
            <p:cNvSpPr>
              <a:spLocks noChangeArrowheads="1"/>
            </p:cNvSpPr>
            <p:nvPr/>
          </p:nvSpPr>
          <p:spPr bwMode="gray">
            <a:xfrm rot="20827004">
              <a:off x="1373188" y="4022496"/>
              <a:ext cx="1133475" cy="6096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grpSp>
          <p:nvGrpSpPr>
            <p:cNvPr id="17" name="Group 14"/>
            <p:cNvGrpSpPr>
              <a:grpSpLocks/>
            </p:cNvGrpSpPr>
            <p:nvPr/>
          </p:nvGrpSpPr>
          <p:grpSpPr bwMode="auto">
            <a:xfrm>
              <a:off x="1296988" y="3031896"/>
              <a:ext cx="1371600" cy="1441450"/>
              <a:chOff x="732" y="2112"/>
              <a:chExt cx="842" cy="860"/>
            </a:xfrm>
          </p:grpSpPr>
          <p:sp>
            <p:nvSpPr>
              <p:cNvPr id="24" name="Oval 15"/>
              <p:cNvSpPr>
                <a:spLocks noChangeArrowheads="1"/>
              </p:cNvSpPr>
              <p:nvPr/>
            </p:nvSpPr>
            <p:spPr bwMode="gray">
              <a:xfrm>
                <a:off x="732" y="2112"/>
                <a:ext cx="842" cy="86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5" name="Oval 16"/>
              <p:cNvSpPr>
                <a:spLocks noChangeArrowheads="1"/>
              </p:cNvSpPr>
              <p:nvPr/>
            </p:nvSpPr>
            <p:spPr bwMode="gray">
              <a:xfrm>
                <a:off x="743" y="2117"/>
                <a:ext cx="821" cy="838"/>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6" name="Oval 17"/>
              <p:cNvSpPr>
                <a:spLocks noChangeArrowheads="1"/>
              </p:cNvSpPr>
              <p:nvPr/>
            </p:nvSpPr>
            <p:spPr bwMode="gray">
              <a:xfrm>
                <a:off x="751" y="2125"/>
                <a:ext cx="781" cy="784"/>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7" name="Oval 18"/>
              <p:cNvSpPr>
                <a:spLocks noChangeArrowheads="1"/>
              </p:cNvSpPr>
              <p:nvPr/>
            </p:nvSpPr>
            <p:spPr bwMode="gray">
              <a:xfrm>
                <a:off x="795" y="2147"/>
                <a:ext cx="695" cy="63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8" name="Text Box 19"/>
              <p:cNvSpPr txBox="1">
                <a:spLocks noChangeArrowheads="1"/>
              </p:cNvSpPr>
              <p:nvPr/>
            </p:nvSpPr>
            <p:spPr bwMode="gray">
              <a:xfrm>
                <a:off x="811" y="2414"/>
                <a:ext cx="664" cy="275"/>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sz="2400" u="none" dirty="0">
                    <a:solidFill>
                      <a:srgbClr val="000000"/>
                    </a:solidFill>
                    <a:latin typeface="Huawei Sans" panose="020C0503030203020204" pitchFamily="34" charset="0"/>
                  </a:rPr>
                  <a:t>SCSI-2</a:t>
                </a:r>
                <a:endParaRPr lang="en-US" altLang="zh-CN" dirty="0">
                  <a:solidFill>
                    <a:srgbClr val="000000"/>
                  </a:solidFill>
                  <a:latin typeface="Huawei Sans" panose="020C0503030203020204" pitchFamily="34" charset="0"/>
                  <a:cs typeface="+mn-ea"/>
                  <a:sym typeface="+mn-lt"/>
                </a:endParaRPr>
              </a:p>
            </p:txBody>
          </p:sp>
        </p:grpSp>
        <p:sp>
          <p:nvSpPr>
            <p:cNvPr id="18" name="Oval 20"/>
            <p:cNvSpPr>
              <a:spLocks noChangeArrowheads="1"/>
            </p:cNvSpPr>
            <p:nvPr/>
          </p:nvSpPr>
          <p:spPr bwMode="gray">
            <a:xfrm>
              <a:off x="1873250" y="2269896"/>
              <a:ext cx="914400" cy="533400"/>
            </a:xfrm>
            <a:prstGeom prst="ellipse">
              <a:avLst/>
            </a:prstGeom>
            <a:solidFill>
              <a:srgbClr val="0F2145">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19" name="Oval 21"/>
            <p:cNvSpPr>
              <a:spLocks noChangeArrowheads="1"/>
            </p:cNvSpPr>
            <p:nvPr/>
          </p:nvSpPr>
          <p:spPr bwMode="gray">
            <a:xfrm>
              <a:off x="1949450" y="1663471"/>
              <a:ext cx="1023938" cy="1023938"/>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0" name="Oval 22"/>
            <p:cNvSpPr>
              <a:spLocks noChangeArrowheads="1"/>
            </p:cNvSpPr>
            <p:nvPr/>
          </p:nvSpPr>
          <p:spPr bwMode="gray">
            <a:xfrm>
              <a:off x="1962150" y="1668234"/>
              <a:ext cx="1000125" cy="1000125"/>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1" name="Oval 23"/>
            <p:cNvSpPr>
              <a:spLocks noChangeArrowheads="1"/>
            </p:cNvSpPr>
            <p:nvPr/>
          </p:nvSpPr>
          <p:spPr bwMode="gray">
            <a:xfrm>
              <a:off x="1973263" y="1679346"/>
              <a:ext cx="950912" cy="933450"/>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2" name="Oval 24"/>
            <p:cNvSpPr>
              <a:spLocks noChangeArrowheads="1"/>
            </p:cNvSpPr>
            <p:nvPr/>
          </p:nvSpPr>
          <p:spPr bwMode="gray">
            <a:xfrm>
              <a:off x="2027238" y="1704746"/>
              <a:ext cx="847725" cy="757238"/>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nchor="ctr">
              <a:noAutofit/>
            </a:bodyPr>
            <a:lstStyle/>
            <a:p>
              <a:pPr fontAlgn="ctr"/>
              <a:endParaRPr lang="en-US" altLang="zh-CN" dirty="0">
                <a:latin typeface="Huawei Sans" panose="020C0503030203020204" pitchFamily="34" charset="0"/>
                <a:cs typeface="+mn-ea"/>
                <a:sym typeface="+mn-lt"/>
              </a:endParaRPr>
            </a:p>
          </p:txBody>
        </p:sp>
        <p:sp>
          <p:nvSpPr>
            <p:cNvPr id="23" name="Text Box 25"/>
            <p:cNvSpPr txBox="1">
              <a:spLocks noChangeArrowheads="1"/>
            </p:cNvSpPr>
            <p:nvPr/>
          </p:nvSpPr>
          <p:spPr bwMode="gray">
            <a:xfrm>
              <a:off x="2029148" y="2012721"/>
              <a:ext cx="885179" cy="369332"/>
            </a:xfrm>
            <a:prstGeom prst="rect">
              <a:avLst/>
            </a:prstGeom>
            <a:noFill/>
            <a:ln>
              <a:noFill/>
            </a:ln>
            <a:effectLst/>
            <a:extLst>
              <a:ext uri="{909E8E84-426E-40DD-AFC4-6F175D3DCCD1}">
                <a14:hiddenFill xmlns:a14="http://schemas.microsoft.com/office/drawing/2010/main">
                  <a:solidFill>
                    <a:srgbClr val="9FCAD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ctr" fontAlgn="ctr"/>
              <a:r>
                <a:rPr lang="en-US" b="1" u="none" dirty="0">
                  <a:solidFill>
                    <a:srgbClr val="000000"/>
                  </a:solidFill>
                  <a:latin typeface="Huawei Sans" panose="020C0503030203020204" pitchFamily="34" charset="0"/>
                </a:rPr>
                <a:t>SCSI-1</a:t>
              </a:r>
              <a:endParaRPr lang="en-US" altLang="zh-CN" dirty="0">
                <a:solidFill>
                  <a:srgbClr val="000000"/>
                </a:solidFill>
                <a:latin typeface="Huawei Sans" panose="020C0503030203020204" pitchFamily="34" charset="0"/>
                <a:cs typeface="+mn-ea"/>
                <a:sym typeface="+mn-lt"/>
              </a:endParaRPr>
            </a:p>
          </p:txBody>
        </p:sp>
      </p:grpSp>
      <p:sp>
        <p:nvSpPr>
          <p:cNvPr id="29" name="文本框 28"/>
          <p:cNvSpPr txBox="1"/>
          <p:nvPr/>
        </p:nvSpPr>
        <p:spPr>
          <a:xfrm>
            <a:off x="3820747" y="848924"/>
            <a:ext cx="1275128" cy="444940"/>
          </a:xfrm>
          <a:prstGeom prst="rect">
            <a:avLst/>
          </a:prstGeom>
          <a:noFill/>
        </p:spPr>
        <p:txBody>
          <a:bodyPr wrap="square" rtlCol="0">
            <a:noAutofit/>
          </a:bodyPr>
          <a:lstStyle/>
          <a:p>
            <a:pPr fontAlgn="ctr"/>
            <a:r>
              <a:rPr lang="en-US" b="1" dirty="0">
                <a:latin typeface="Huawei Sans" panose="020C0503030203020204" pitchFamily="34" charset="0"/>
              </a:rPr>
              <a:t>SCSI-1</a:t>
            </a:r>
            <a:endParaRPr lang="en-US" altLang="zh-CN" b="1" dirty="0">
              <a:latin typeface="Huawei Sans" panose="020C0503030203020204" pitchFamily="34" charset="0"/>
              <a:cs typeface="+mn-ea"/>
              <a:sym typeface="+mn-lt"/>
            </a:endParaRPr>
          </a:p>
        </p:txBody>
      </p:sp>
      <p:sp>
        <p:nvSpPr>
          <p:cNvPr id="30" name="矩形 29"/>
          <p:cNvSpPr/>
          <p:nvPr/>
        </p:nvSpPr>
        <p:spPr>
          <a:xfrm>
            <a:off x="6482157" y="2762161"/>
            <a:ext cx="2317355" cy="15093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cs typeface="+mn-ea"/>
              <a:sym typeface="+mn-lt"/>
            </a:endParaRPr>
          </a:p>
        </p:txBody>
      </p:sp>
      <p:sp>
        <p:nvSpPr>
          <p:cNvPr id="31" name="文本占位符 26"/>
          <p:cNvSpPr txBox="1">
            <a:spLocks/>
          </p:cNvSpPr>
          <p:nvPr/>
        </p:nvSpPr>
        <p:spPr bwMode="auto">
          <a:xfrm>
            <a:off x="6493269" y="2756302"/>
            <a:ext cx="2317355" cy="1461948"/>
          </a:xfrm>
          <a:prstGeom prst="rect">
            <a:avLst/>
          </a:prstGeom>
          <a:noFill/>
          <a:ln w="9525">
            <a:noFill/>
            <a:miter lim="800000"/>
            <a:headEnd/>
            <a:tailEnd/>
          </a:ln>
        </p:spPr>
        <p:txBody>
          <a:bodyPr vert="horz" wrap="square" lIns="36000" tIns="35560" rIns="35560" bIns="35560"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216000" indent="-216000">
              <a:lnSpc>
                <a:spcPct val="100000"/>
              </a:lnSpc>
              <a:spcBef>
                <a:spcPts val="300"/>
              </a:spcBef>
            </a:pPr>
            <a:r>
              <a:rPr lang="en-US" sz="1400" dirty="0">
                <a:latin typeface="Huawei Sans" panose="020C0503030203020204" pitchFamily="34" charset="0"/>
              </a:rPr>
              <a:t>Prevalent </a:t>
            </a:r>
            <a:r>
              <a:rPr lang="en-US" sz="1400" u="none" dirty="0">
                <a:latin typeface="Huawei Sans" panose="020C0503030203020204" pitchFamily="34" charset="0"/>
              </a:rPr>
              <a:t>between 1988 and 1994.</a:t>
            </a:r>
          </a:p>
          <a:p>
            <a:pPr marL="216000" indent="-216000">
              <a:lnSpc>
                <a:spcPct val="100000"/>
              </a:lnSpc>
              <a:spcBef>
                <a:spcPts val="300"/>
              </a:spcBef>
            </a:pPr>
            <a:r>
              <a:rPr lang="en-US" sz="1400" u="none" dirty="0">
                <a:latin typeface="Huawei Sans" panose="020C0503030203020204" pitchFamily="34" charset="0"/>
              </a:rPr>
              <a:t>Compatible with SCSI-1.</a:t>
            </a:r>
          </a:p>
          <a:p>
            <a:pPr marL="216000" indent="-216000">
              <a:lnSpc>
                <a:spcPct val="100000"/>
              </a:lnSpc>
              <a:spcBef>
                <a:spcPts val="300"/>
              </a:spcBef>
            </a:pPr>
            <a:r>
              <a:rPr lang="en-US" sz="1400" u="none" dirty="0">
                <a:latin typeface="Huawei Sans" panose="020C0503030203020204" pitchFamily="34" charset="0"/>
              </a:rPr>
              <a:t>Supports 16-bit bandwidth.</a:t>
            </a:r>
          </a:p>
          <a:p>
            <a:pPr marL="216000" indent="-216000">
              <a:lnSpc>
                <a:spcPct val="100000"/>
              </a:lnSpc>
              <a:spcBef>
                <a:spcPts val="300"/>
              </a:spcBef>
            </a:pPr>
            <a:r>
              <a:rPr lang="en-US" sz="1400" u="none" dirty="0">
                <a:latin typeface="Huawei Sans" panose="020C0503030203020204" pitchFamily="34" charset="0"/>
              </a:rPr>
              <a:t>Runs up to 20 Mbit/s.</a:t>
            </a:r>
            <a:endParaRPr lang="en-US" altLang="zh-CN" sz="1400" dirty="0">
              <a:latin typeface="Huawei Sans" panose="020C0503030203020204" pitchFamily="34" charset="0"/>
              <a:ea typeface="+mn-ea"/>
              <a:cs typeface="+mn-ea"/>
              <a:sym typeface="+mn-lt"/>
            </a:endParaRPr>
          </a:p>
        </p:txBody>
      </p:sp>
      <p:sp>
        <p:nvSpPr>
          <p:cNvPr id="32" name="文本框 31"/>
          <p:cNvSpPr txBox="1"/>
          <p:nvPr/>
        </p:nvSpPr>
        <p:spPr>
          <a:xfrm>
            <a:off x="6550419" y="2219325"/>
            <a:ext cx="1183515" cy="483755"/>
          </a:xfrm>
          <a:prstGeom prst="rect">
            <a:avLst/>
          </a:prstGeom>
          <a:noFill/>
        </p:spPr>
        <p:txBody>
          <a:bodyPr wrap="square" rtlCol="0">
            <a:noAutofit/>
          </a:bodyPr>
          <a:lstStyle/>
          <a:p>
            <a:pPr fontAlgn="ctr"/>
            <a:r>
              <a:rPr lang="en-US" b="1" dirty="0">
                <a:latin typeface="Huawei Sans" panose="020C0503030203020204" pitchFamily="34" charset="0"/>
              </a:rPr>
              <a:t>SCSI-2</a:t>
            </a:r>
            <a:endParaRPr lang="en-US" altLang="zh-CN" b="1" dirty="0">
              <a:latin typeface="Huawei Sans" panose="020C0503030203020204" pitchFamily="34" charset="0"/>
              <a:cs typeface="+mn-ea"/>
              <a:sym typeface="+mn-lt"/>
            </a:endParaRPr>
          </a:p>
        </p:txBody>
      </p:sp>
      <p:sp>
        <p:nvSpPr>
          <p:cNvPr id="33" name="矩形 32"/>
          <p:cNvSpPr/>
          <p:nvPr/>
        </p:nvSpPr>
        <p:spPr>
          <a:xfrm>
            <a:off x="9120714" y="3752282"/>
            <a:ext cx="2628374" cy="15920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sz="1600" dirty="0">
              <a:solidFill>
                <a:schemeClr val="tx1"/>
              </a:solidFill>
              <a:latin typeface="Huawei Sans" panose="020C0503030203020204" pitchFamily="34" charset="0"/>
              <a:cs typeface="+mn-ea"/>
              <a:sym typeface="+mn-lt"/>
            </a:endParaRPr>
          </a:p>
        </p:txBody>
      </p:sp>
      <p:sp>
        <p:nvSpPr>
          <p:cNvPr id="34" name="文本占位符 26"/>
          <p:cNvSpPr txBox="1">
            <a:spLocks/>
          </p:cNvSpPr>
          <p:nvPr/>
        </p:nvSpPr>
        <p:spPr bwMode="auto">
          <a:xfrm>
            <a:off x="9120714" y="3765473"/>
            <a:ext cx="2628374" cy="1597938"/>
          </a:xfrm>
          <a:prstGeom prst="rect">
            <a:avLst/>
          </a:prstGeom>
          <a:noFill/>
          <a:ln w="9525">
            <a:noFill/>
            <a:miter lim="800000"/>
            <a:headEnd/>
            <a:tailEnd/>
          </a:ln>
        </p:spPr>
        <p:txBody>
          <a:bodyPr vert="horz" wrap="square" lIns="36000" tIns="35560" rIns="35560" bIns="35560" numCol="1" anchor="t" anchorCtr="0" compatLnSpc="1">
            <a:prstTxWarp prst="textNoShape">
              <a:avLst/>
            </a:prstTxWarp>
            <a:noAutofit/>
          </a:bodyPr>
          <a:lst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Arial"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marL="216000" indent="-216000">
              <a:lnSpc>
                <a:spcPct val="100000"/>
              </a:lnSpc>
              <a:spcBef>
                <a:spcPts val="300"/>
              </a:spcBef>
            </a:pPr>
            <a:r>
              <a:rPr lang="en-US" sz="1400" u="none" dirty="0">
                <a:latin typeface="Huawei Sans" panose="020C0503030203020204" pitchFamily="34" charset="0"/>
              </a:rPr>
              <a:t>Standardized in 1993.</a:t>
            </a:r>
          </a:p>
          <a:p>
            <a:pPr marL="216000" indent="-216000">
              <a:lnSpc>
                <a:spcPct val="100000"/>
              </a:lnSpc>
              <a:spcBef>
                <a:spcPts val="300"/>
              </a:spcBef>
            </a:pPr>
            <a:r>
              <a:rPr lang="en-US" sz="1400" u="none" dirty="0">
                <a:latin typeface="Huawei Sans" panose="020C0503030203020204" pitchFamily="34" charset="0"/>
              </a:rPr>
              <a:t>Compatible with SCSI-1 and SCSI-2.</a:t>
            </a:r>
          </a:p>
          <a:p>
            <a:pPr marL="216000" indent="-216000">
              <a:lnSpc>
                <a:spcPct val="100000"/>
              </a:lnSpc>
              <a:spcBef>
                <a:spcPts val="300"/>
              </a:spcBef>
            </a:pPr>
            <a:r>
              <a:rPr lang="en-US" sz="1400" u="none" dirty="0">
                <a:latin typeface="Huawei Sans" panose="020C0503030203020204" pitchFamily="34" charset="0"/>
              </a:rPr>
              <a:t>Is a standard system.</a:t>
            </a:r>
          </a:p>
          <a:p>
            <a:pPr marL="216000" indent="-216000">
              <a:lnSpc>
                <a:spcPct val="100000"/>
              </a:lnSpc>
              <a:spcBef>
                <a:spcPts val="300"/>
              </a:spcBef>
            </a:pPr>
            <a:r>
              <a:rPr lang="en-US" sz="1400" u="none" dirty="0">
                <a:latin typeface="Huawei Sans" panose="020C0503030203020204" pitchFamily="34" charset="0"/>
              </a:rPr>
              <a:t>Supports various media such as FCP and IEEE1394.</a:t>
            </a:r>
          </a:p>
        </p:txBody>
      </p:sp>
      <p:sp>
        <p:nvSpPr>
          <p:cNvPr id="35" name="文本框 34"/>
          <p:cNvSpPr txBox="1"/>
          <p:nvPr/>
        </p:nvSpPr>
        <p:spPr>
          <a:xfrm>
            <a:off x="9188976" y="3137151"/>
            <a:ext cx="1193274" cy="556050"/>
          </a:xfrm>
          <a:prstGeom prst="rect">
            <a:avLst/>
          </a:prstGeom>
          <a:noFill/>
        </p:spPr>
        <p:txBody>
          <a:bodyPr wrap="square" rtlCol="0">
            <a:noAutofit/>
          </a:bodyPr>
          <a:lstStyle/>
          <a:p>
            <a:pPr fontAlgn="ctr"/>
            <a:r>
              <a:rPr lang="en-US" b="1" dirty="0">
                <a:latin typeface="Huawei Sans" panose="020C0503030203020204" pitchFamily="34" charset="0"/>
              </a:rPr>
              <a:t>SCSI-3</a:t>
            </a:r>
            <a:endParaRPr lang="en-US" altLang="zh-CN" b="1" dirty="0">
              <a:latin typeface="Huawei Sans" panose="020C0503030203020204" pitchFamily="34" charset="0"/>
              <a:cs typeface="+mn-ea"/>
              <a:sym typeface="+mn-lt"/>
            </a:endParaRPr>
          </a:p>
        </p:txBody>
      </p:sp>
    </p:spTree>
    <p:extLst>
      <p:ext uri="{BB962C8B-B14F-4D97-AF65-F5344CB8AC3E}">
        <p14:creationId xmlns:p14="http://schemas.microsoft.com/office/powerpoint/2010/main" val="849286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rot="16200000">
            <a:off x="1763849" y="2265402"/>
            <a:ext cx="987155" cy="2476499"/>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vert" wrap="square" lIns="19050" tIns="19050" rIns="19050" bIns="19050" numCol="1" spcCol="1270" anchor="ctr" anchorCtr="0">
            <a:noAutofit/>
          </a:bodyPr>
          <a:lstStyle/>
          <a:p>
            <a:pPr lvl="0" algn="ctr" defTabSz="1422400" fontAlgn="ctr">
              <a:lnSpc>
                <a:spcPct val="90000"/>
              </a:lnSpc>
              <a:spcBef>
                <a:spcPct val="0"/>
              </a:spcBef>
              <a:spcAft>
                <a:spcPct val="35000"/>
              </a:spcAft>
            </a:pPr>
            <a:r>
              <a:rPr lang="en-US" sz="2400" u="none" dirty="0">
                <a:solidFill>
                  <a:schemeClr val="tx1"/>
                </a:solidFill>
                <a:latin typeface="Huawei Sans" panose="020C0503030203020204" pitchFamily="34" charset="0"/>
              </a:rPr>
              <a:t>Common storage protocols</a:t>
            </a:r>
            <a:endParaRPr lang="en-US" altLang="zh-CN" sz="2400" kern="1200" dirty="0">
              <a:solidFill>
                <a:schemeClr val="tx1"/>
              </a:solidFill>
              <a:latin typeface="Huawei Sans" panose="020C0503030203020204" pitchFamily="34" charset="0"/>
              <a:cs typeface="+mn-ea"/>
              <a:sym typeface="+mn-lt"/>
            </a:endParaRPr>
          </a:p>
        </p:txBody>
      </p:sp>
      <p:grpSp>
        <p:nvGrpSpPr>
          <p:cNvPr id="4" name="组合 3"/>
          <p:cNvGrpSpPr/>
          <p:nvPr/>
        </p:nvGrpSpPr>
        <p:grpSpPr>
          <a:xfrm>
            <a:off x="7725652" y="1361353"/>
            <a:ext cx="3447173" cy="438399"/>
            <a:chOff x="4441375" y="3305"/>
            <a:chExt cx="2717388" cy="614607"/>
          </a:xfrm>
        </p:grpSpPr>
        <p:sp>
          <p:nvSpPr>
            <p:cNvPr id="20" name="矩形 19"/>
            <p:cNvSpPr/>
            <p:nvPr/>
          </p:nvSpPr>
          <p:spPr>
            <a:xfrm>
              <a:off x="4441375" y="3305"/>
              <a:ext cx="2717388" cy="614607"/>
            </a:xfrm>
            <a:prstGeom prst="rect">
              <a:avLst/>
            </a:prstGeom>
            <a:no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a:noAutofit/>
            </a:bodyPr>
            <a:lstStyle/>
            <a:p>
              <a:pPr fontAlgn="ctr"/>
              <a:endParaRPr lang="en-US" altLang="zh-CN" sz="1600" dirty="0">
                <a:latin typeface="Huawei Sans" panose="020C0503030203020204" pitchFamily="34" charset="0"/>
                <a:cs typeface="+mn-ea"/>
                <a:sym typeface="+mn-lt"/>
              </a:endParaRPr>
            </a:p>
          </p:txBody>
        </p:sp>
        <p:sp>
          <p:nvSpPr>
            <p:cNvPr id="21" name="矩形 20"/>
            <p:cNvSpPr/>
            <p:nvPr/>
          </p:nvSpPr>
          <p:spPr>
            <a:xfrm>
              <a:off x="4441375" y="3305"/>
              <a:ext cx="2717388" cy="614607"/>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SCSI and SAS</a:t>
              </a:r>
              <a:endParaRPr lang="en-US" altLang="zh-CN" sz="1600" kern="1200" dirty="0">
                <a:solidFill>
                  <a:schemeClr val="tx1"/>
                </a:solidFill>
                <a:latin typeface="Huawei Sans" panose="020C0503030203020204" pitchFamily="34" charset="0"/>
                <a:cs typeface="+mn-ea"/>
                <a:sym typeface="+mn-lt"/>
              </a:endParaRPr>
            </a:p>
          </p:txBody>
        </p:sp>
      </p:grpSp>
      <p:grpSp>
        <p:nvGrpSpPr>
          <p:cNvPr id="5" name="组合 4"/>
          <p:cNvGrpSpPr/>
          <p:nvPr/>
        </p:nvGrpSpPr>
        <p:grpSpPr>
          <a:xfrm>
            <a:off x="7727158" y="1910927"/>
            <a:ext cx="3447175" cy="438399"/>
            <a:chOff x="4441374" y="771564"/>
            <a:chExt cx="2717389" cy="614607"/>
          </a:xfrm>
        </p:grpSpPr>
        <p:sp>
          <p:nvSpPr>
            <p:cNvPr id="18" name="矩形 17"/>
            <p:cNvSpPr/>
            <p:nvPr/>
          </p:nvSpPr>
          <p:spPr>
            <a:xfrm>
              <a:off x="4441375" y="771564"/>
              <a:ext cx="2717388" cy="614607"/>
            </a:xfrm>
            <a:prstGeom prst="rect">
              <a:avLst/>
            </a:prstGeom>
            <a:no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a:noAutofit/>
            </a:bodyPr>
            <a:lstStyle/>
            <a:p>
              <a:pPr fontAlgn="ctr"/>
              <a:endParaRPr lang="en-US" altLang="zh-CN" sz="1600" dirty="0">
                <a:latin typeface="Huawei Sans" panose="020C0503030203020204" pitchFamily="34" charset="0"/>
                <a:cs typeface="+mn-ea"/>
                <a:sym typeface="+mn-lt"/>
              </a:endParaRPr>
            </a:p>
          </p:txBody>
        </p:sp>
        <p:sp>
          <p:nvSpPr>
            <p:cNvPr id="19" name="矩形 18"/>
            <p:cNvSpPr/>
            <p:nvPr/>
          </p:nvSpPr>
          <p:spPr>
            <a:xfrm>
              <a:off x="4441374" y="771564"/>
              <a:ext cx="2717388" cy="614607"/>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iSCSI and FC</a:t>
              </a:r>
              <a:endParaRPr lang="en-US" altLang="zh-CN" sz="1600" kern="1200" dirty="0">
                <a:solidFill>
                  <a:schemeClr val="tx1"/>
                </a:solidFill>
                <a:latin typeface="Huawei Sans" panose="020C0503030203020204" pitchFamily="34" charset="0"/>
                <a:cs typeface="+mn-ea"/>
                <a:sym typeface="+mn-lt"/>
              </a:endParaRPr>
            </a:p>
          </p:txBody>
        </p:sp>
      </p:grpSp>
      <p:grpSp>
        <p:nvGrpSpPr>
          <p:cNvPr id="6" name="组合 5"/>
          <p:cNvGrpSpPr/>
          <p:nvPr/>
        </p:nvGrpSpPr>
        <p:grpSpPr>
          <a:xfrm>
            <a:off x="7727160" y="2460501"/>
            <a:ext cx="3447173" cy="438399"/>
            <a:chOff x="4441375" y="1539823"/>
            <a:chExt cx="2717388" cy="614607"/>
          </a:xfrm>
        </p:grpSpPr>
        <p:sp>
          <p:nvSpPr>
            <p:cNvPr id="16" name="矩形 15"/>
            <p:cNvSpPr/>
            <p:nvPr/>
          </p:nvSpPr>
          <p:spPr>
            <a:xfrm>
              <a:off x="4441375" y="1539823"/>
              <a:ext cx="2717388" cy="614607"/>
            </a:xfrm>
            <a:prstGeom prst="rect">
              <a:avLst/>
            </a:prstGeom>
            <a:no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a:noAutofit/>
            </a:bodyPr>
            <a:lstStyle/>
            <a:p>
              <a:pPr fontAlgn="ctr"/>
              <a:endParaRPr lang="en-US" altLang="zh-CN" sz="1600" dirty="0">
                <a:latin typeface="Huawei Sans" panose="020C0503030203020204" pitchFamily="34" charset="0"/>
                <a:cs typeface="+mn-ea"/>
                <a:sym typeface="+mn-lt"/>
              </a:endParaRPr>
            </a:p>
          </p:txBody>
        </p:sp>
        <p:sp>
          <p:nvSpPr>
            <p:cNvPr id="17" name="矩形 16"/>
            <p:cNvSpPr/>
            <p:nvPr/>
          </p:nvSpPr>
          <p:spPr>
            <a:xfrm>
              <a:off x="4441375" y="1539823"/>
              <a:ext cx="2717388" cy="614607"/>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PCIe and NVMe</a:t>
              </a:r>
              <a:endParaRPr lang="en-US" altLang="zh-CN" sz="1600" dirty="0">
                <a:solidFill>
                  <a:schemeClr val="tx1"/>
                </a:solidFill>
                <a:latin typeface="Huawei Sans" panose="020C0503030203020204" pitchFamily="34" charset="0"/>
                <a:cs typeface="+mn-ea"/>
                <a:sym typeface="+mn-lt"/>
              </a:endParaRPr>
            </a:p>
          </p:txBody>
        </p:sp>
      </p:grpSp>
      <p:grpSp>
        <p:nvGrpSpPr>
          <p:cNvPr id="7" name="组合 6"/>
          <p:cNvGrpSpPr/>
          <p:nvPr/>
        </p:nvGrpSpPr>
        <p:grpSpPr>
          <a:xfrm>
            <a:off x="7727160" y="3010075"/>
            <a:ext cx="3447710" cy="438399"/>
            <a:chOff x="4441375" y="2308082"/>
            <a:chExt cx="2717812" cy="614607"/>
          </a:xfrm>
        </p:grpSpPr>
        <p:sp>
          <p:nvSpPr>
            <p:cNvPr id="14" name="矩形 13"/>
            <p:cNvSpPr/>
            <p:nvPr/>
          </p:nvSpPr>
          <p:spPr>
            <a:xfrm>
              <a:off x="4441375" y="2308082"/>
              <a:ext cx="2717812" cy="614607"/>
            </a:xfrm>
            <a:prstGeom prst="rect">
              <a:avLst/>
            </a:prstGeom>
            <a:no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a:noAutofit/>
            </a:bodyPr>
            <a:lstStyle/>
            <a:p>
              <a:pPr fontAlgn="ctr"/>
              <a:endParaRPr lang="en-US" altLang="zh-CN" sz="1600" dirty="0">
                <a:latin typeface="Huawei Sans" panose="020C0503030203020204" pitchFamily="34" charset="0"/>
                <a:cs typeface="+mn-ea"/>
                <a:sym typeface="+mn-lt"/>
              </a:endParaRPr>
            </a:p>
          </p:txBody>
        </p:sp>
        <p:sp>
          <p:nvSpPr>
            <p:cNvPr id="15" name="矩形 14"/>
            <p:cNvSpPr/>
            <p:nvPr/>
          </p:nvSpPr>
          <p:spPr>
            <a:xfrm>
              <a:off x="4441375" y="2308082"/>
              <a:ext cx="2717812" cy="614607"/>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RDMA and RoCE</a:t>
              </a:r>
              <a:endParaRPr lang="en-US" altLang="zh-CN" sz="1600" kern="1200" dirty="0">
                <a:solidFill>
                  <a:schemeClr val="tx1"/>
                </a:solidFill>
                <a:latin typeface="Huawei Sans" panose="020C0503030203020204" pitchFamily="34" charset="0"/>
                <a:cs typeface="+mn-ea"/>
                <a:sym typeface="+mn-lt"/>
              </a:endParaRPr>
            </a:p>
          </p:txBody>
        </p:sp>
      </p:grpSp>
      <p:grpSp>
        <p:nvGrpSpPr>
          <p:cNvPr id="8" name="组合 7"/>
          <p:cNvGrpSpPr/>
          <p:nvPr/>
        </p:nvGrpSpPr>
        <p:grpSpPr>
          <a:xfrm>
            <a:off x="7727160" y="3559649"/>
            <a:ext cx="3450190" cy="438399"/>
            <a:chOff x="4441375" y="3076342"/>
            <a:chExt cx="2719767" cy="614607"/>
          </a:xfrm>
        </p:grpSpPr>
        <p:sp>
          <p:nvSpPr>
            <p:cNvPr id="12" name="矩形 11"/>
            <p:cNvSpPr/>
            <p:nvPr/>
          </p:nvSpPr>
          <p:spPr>
            <a:xfrm>
              <a:off x="4441375" y="3076342"/>
              <a:ext cx="2719767" cy="614607"/>
            </a:xfrm>
            <a:prstGeom prst="rect">
              <a:avLst/>
            </a:prstGeom>
            <a:noFill/>
            <a:ln w="1905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square">
              <a:noAutofit/>
            </a:bodyPr>
            <a:lstStyle/>
            <a:p>
              <a:pPr fontAlgn="ctr"/>
              <a:endParaRPr lang="en-US" altLang="zh-CN" sz="1600" dirty="0">
                <a:latin typeface="Huawei Sans" panose="020C0503030203020204" pitchFamily="34" charset="0"/>
                <a:cs typeface="+mn-ea"/>
                <a:sym typeface="+mn-lt"/>
              </a:endParaRPr>
            </a:p>
          </p:txBody>
        </p:sp>
        <p:sp>
          <p:nvSpPr>
            <p:cNvPr id="13" name="矩形 12"/>
            <p:cNvSpPr/>
            <p:nvPr/>
          </p:nvSpPr>
          <p:spPr>
            <a:xfrm>
              <a:off x="4441375" y="3076342"/>
              <a:ext cx="2719767" cy="614607"/>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File system</a:t>
              </a:r>
              <a:endParaRPr lang="en-US" altLang="zh-CN" sz="1600" kern="1200" dirty="0">
                <a:solidFill>
                  <a:schemeClr val="tx1"/>
                </a:solidFill>
                <a:latin typeface="Huawei Sans" panose="020C0503030203020204" pitchFamily="34" charset="0"/>
                <a:cs typeface="+mn-ea"/>
                <a:sym typeface="+mn-lt"/>
              </a:endParaRPr>
            </a:p>
          </p:txBody>
        </p:sp>
      </p:grpSp>
      <p:sp>
        <p:nvSpPr>
          <p:cNvPr id="11" name="矩形 10"/>
          <p:cNvSpPr/>
          <p:nvPr/>
        </p:nvSpPr>
        <p:spPr>
          <a:xfrm>
            <a:off x="7730176" y="4109223"/>
            <a:ext cx="3447173" cy="438399"/>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CIFS, NFS and cross-protocol access</a:t>
            </a:r>
            <a:endParaRPr lang="en-US" altLang="zh-CN" sz="1600" kern="1200" dirty="0">
              <a:solidFill>
                <a:schemeClr val="tx1"/>
              </a:solidFill>
              <a:latin typeface="Huawei Sans" panose="020C0503030203020204" pitchFamily="34" charset="0"/>
              <a:cs typeface="+mn-ea"/>
              <a:sym typeface="+mn-lt"/>
            </a:endParaRPr>
          </a:p>
        </p:txBody>
      </p:sp>
      <p:sp>
        <p:nvSpPr>
          <p:cNvPr id="35" name="矩形 34"/>
          <p:cNvSpPr/>
          <p:nvPr/>
        </p:nvSpPr>
        <p:spPr>
          <a:xfrm>
            <a:off x="7730176" y="4658797"/>
            <a:ext cx="3447173" cy="438399"/>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HTTP, FTP and NDMP</a:t>
            </a:r>
            <a:endParaRPr lang="en-US" altLang="zh-CN" sz="1600" kern="1200" dirty="0">
              <a:solidFill>
                <a:schemeClr val="tx1"/>
              </a:solidFill>
              <a:latin typeface="Huawei Sans" panose="020C0503030203020204" pitchFamily="34" charset="0"/>
              <a:cs typeface="+mn-ea"/>
              <a:sym typeface="+mn-lt"/>
            </a:endParaRPr>
          </a:p>
        </p:txBody>
      </p:sp>
      <p:sp>
        <p:nvSpPr>
          <p:cNvPr id="36" name="矩形 35"/>
          <p:cNvSpPr/>
          <p:nvPr/>
        </p:nvSpPr>
        <p:spPr>
          <a:xfrm>
            <a:off x="7730176" y="5208371"/>
            <a:ext cx="3447173" cy="438399"/>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889000" fontAlgn="ctr">
              <a:lnSpc>
                <a:spcPct val="90000"/>
              </a:lnSpc>
              <a:spcBef>
                <a:spcPct val="0"/>
              </a:spcBef>
              <a:spcAft>
                <a:spcPct val="35000"/>
              </a:spcAft>
            </a:pPr>
            <a:r>
              <a:rPr lang="en-US" sz="1600" u="none" dirty="0">
                <a:solidFill>
                  <a:schemeClr val="tx1"/>
                </a:solidFill>
                <a:latin typeface="Huawei Sans" panose="020C0503030203020204" pitchFamily="34" charset="0"/>
              </a:rPr>
              <a:t>Object storage protocol</a:t>
            </a:r>
            <a:endParaRPr lang="en-US" altLang="zh-CN" sz="1600" kern="1200" dirty="0">
              <a:solidFill>
                <a:schemeClr val="tx1"/>
              </a:solidFill>
              <a:latin typeface="Huawei Sans" panose="020C0503030203020204" pitchFamily="34" charset="0"/>
              <a:cs typeface="+mn-ea"/>
              <a:sym typeface="+mn-lt"/>
            </a:endParaRPr>
          </a:p>
        </p:txBody>
      </p:sp>
      <p:sp>
        <p:nvSpPr>
          <p:cNvPr id="37" name="矩形 36"/>
          <p:cNvSpPr/>
          <p:nvPr/>
        </p:nvSpPr>
        <p:spPr>
          <a:xfrm>
            <a:off x="7725650" y="5757948"/>
            <a:ext cx="3447173" cy="438399"/>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889000" fontAlgn="ctr">
              <a:lnSpc>
                <a:spcPct val="90000"/>
              </a:lnSpc>
              <a:spcBef>
                <a:spcPct val="0"/>
              </a:spcBef>
              <a:spcAft>
                <a:spcPct val="35000"/>
              </a:spcAft>
            </a:pPr>
            <a:r>
              <a:rPr lang="en-US" altLang="zh-CN" sz="1600" dirty="0">
                <a:solidFill>
                  <a:schemeClr val="tx1"/>
                </a:solidFill>
                <a:latin typeface="Huawei Sans" panose="020C0503030203020204" pitchFamily="34" charset="0"/>
              </a:rPr>
              <a:t>HDFS </a:t>
            </a:r>
            <a:r>
              <a:rPr lang="en-US" sz="1600" dirty="0">
                <a:solidFill>
                  <a:schemeClr val="tx1"/>
                </a:solidFill>
                <a:latin typeface="Huawei Sans" panose="020C0503030203020204" pitchFamily="34" charset="0"/>
              </a:rPr>
              <a:t>storage protocol</a:t>
            </a:r>
            <a:endParaRPr lang="en-US" altLang="zh-CN" sz="1600" dirty="0">
              <a:solidFill>
                <a:schemeClr val="tx1"/>
              </a:solidFill>
              <a:latin typeface="Huawei Sans" panose="020C0503030203020204" pitchFamily="34" charset="0"/>
              <a:sym typeface="+mn-lt"/>
            </a:endParaRPr>
          </a:p>
        </p:txBody>
      </p:sp>
      <p:cxnSp>
        <p:nvCxnSpPr>
          <p:cNvPr id="25" name="肘形连接符 24"/>
          <p:cNvCxnSpPr>
            <a:cxnSpLocks/>
            <a:stCxn id="16" idx="1"/>
            <a:endCxn id="38" idx="2"/>
          </p:cNvCxnSpPr>
          <p:nvPr/>
        </p:nvCxnSpPr>
        <p:spPr>
          <a:xfrm rot="10800000">
            <a:off x="6505580" y="2353603"/>
            <a:ext cx="1221581" cy="32609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肘形连接符 26"/>
          <p:cNvCxnSpPr>
            <a:cxnSpLocks/>
            <a:stCxn id="18" idx="1"/>
            <a:endCxn id="38" idx="2"/>
          </p:cNvCxnSpPr>
          <p:nvPr/>
        </p:nvCxnSpPr>
        <p:spPr>
          <a:xfrm rot="10800000" flipV="1">
            <a:off x="6505579" y="2130127"/>
            <a:ext cx="1221580" cy="223476"/>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肘形连接符 32"/>
          <p:cNvCxnSpPr>
            <a:cxnSpLocks/>
            <a:stCxn id="38" idx="2"/>
            <a:endCxn id="20" idx="1"/>
          </p:cNvCxnSpPr>
          <p:nvPr/>
        </p:nvCxnSpPr>
        <p:spPr>
          <a:xfrm flipV="1">
            <a:off x="6505579" y="1580553"/>
            <a:ext cx="1220073" cy="773050"/>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肘形连接符 39"/>
          <p:cNvCxnSpPr>
            <a:cxnSpLocks/>
            <a:stCxn id="38" idx="2"/>
            <a:endCxn id="14" idx="1"/>
          </p:cNvCxnSpPr>
          <p:nvPr/>
        </p:nvCxnSpPr>
        <p:spPr>
          <a:xfrm>
            <a:off x="6505579" y="2353603"/>
            <a:ext cx="1221581" cy="87567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rot="16200000">
            <a:off x="5154459" y="1287023"/>
            <a:ext cx="569079" cy="213316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vert" wrap="square" lIns="19050" tIns="19050" rIns="19050" bIns="19050" numCol="1" spcCol="1270" anchor="ctr" anchorCtr="0">
            <a:noAutofit/>
          </a:bodyPr>
          <a:lstStyle/>
          <a:p>
            <a:pPr lvl="0" algn="ctr" defTabSz="1422400" fontAlgn="ctr">
              <a:lnSpc>
                <a:spcPct val="90000"/>
              </a:lnSpc>
              <a:spcBef>
                <a:spcPct val="0"/>
              </a:spcBef>
              <a:spcAft>
                <a:spcPct val="35000"/>
              </a:spcAft>
            </a:pPr>
            <a:r>
              <a:rPr lang="en-US" sz="2400" u="none" dirty="0">
                <a:solidFill>
                  <a:schemeClr val="tx1"/>
                </a:solidFill>
                <a:latin typeface="Huawei Sans" panose="020C0503030203020204" pitchFamily="34" charset="0"/>
              </a:rPr>
              <a:t>SAN protocol</a:t>
            </a:r>
            <a:endParaRPr lang="en-US" altLang="zh-CN" sz="2400" kern="1200" dirty="0">
              <a:solidFill>
                <a:schemeClr val="tx1"/>
              </a:solidFill>
              <a:latin typeface="Huawei Sans" panose="020C0503030203020204" pitchFamily="34" charset="0"/>
              <a:cs typeface="+mn-ea"/>
              <a:sym typeface="+mn-lt"/>
            </a:endParaRPr>
          </a:p>
        </p:txBody>
      </p:sp>
      <p:sp>
        <p:nvSpPr>
          <p:cNvPr id="39" name="矩形 38"/>
          <p:cNvSpPr/>
          <p:nvPr/>
        </p:nvSpPr>
        <p:spPr>
          <a:xfrm rot="16200000">
            <a:off x="5155969" y="3266492"/>
            <a:ext cx="569079" cy="2133161"/>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vert" wrap="square" lIns="19050" tIns="19050" rIns="19050" bIns="19050" numCol="1" spcCol="1270" anchor="ctr" anchorCtr="0">
            <a:noAutofit/>
          </a:bodyPr>
          <a:lstStyle/>
          <a:p>
            <a:pPr lvl="0" algn="ctr" defTabSz="1422400" fontAlgn="ctr">
              <a:lnSpc>
                <a:spcPct val="90000"/>
              </a:lnSpc>
              <a:spcBef>
                <a:spcPct val="0"/>
              </a:spcBef>
              <a:spcAft>
                <a:spcPct val="35000"/>
              </a:spcAft>
            </a:pPr>
            <a:r>
              <a:rPr lang="en-US" sz="2400" u="none" dirty="0">
                <a:solidFill>
                  <a:schemeClr val="tx1"/>
                </a:solidFill>
                <a:latin typeface="Huawei Sans" panose="020C0503030203020204" pitchFamily="34" charset="0"/>
              </a:rPr>
              <a:t>NAS protocol</a:t>
            </a:r>
            <a:endParaRPr lang="en-US" altLang="zh-CN" sz="2400" kern="1200" dirty="0">
              <a:solidFill>
                <a:schemeClr val="tx1"/>
              </a:solidFill>
              <a:latin typeface="Huawei Sans" panose="020C0503030203020204" pitchFamily="34" charset="0"/>
              <a:cs typeface="+mn-ea"/>
              <a:sym typeface="+mn-lt"/>
            </a:endParaRPr>
          </a:p>
        </p:txBody>
      </p:sp>
      <p:sp>
        <p:nvSpPr>
          <p:cNvPr id="41" name="矩形 40"/>
          <p:cNvSpPr/>
          <p:nvPr/>
        </p:nvSpPr>
        <p:spPr>
          <a:xfrm rot="16200000">
            <a:off x="4938884" y="4745847"/>
            <a:ext cx="1001739" cy="2131648"/>
          </a:xfrm>
          <a:prstGeom prst="rect">
            <a:avLst/>
          </a:prstGeom>
          <a:ln w="19050">
            <a:solidFill>
              <a:schemeClr val="tx1"/>
            </a:solidFill>
          </a:ln>
        </p:spPr>
        <p:style>
          <a:lnRef idx="0">
            <a:scrgbClr r="0" g="0" b="0"/>
          </a:lnRef>
          <a:fillRef idx="0">
            <a:scrgbClr r="0" g="0" b="0"/>
          </a:fillRef>
          <a:effectRef idx="0">
            <a:scrgbClr r="0" g="0" b="0"/>
          </a:effectRef>
          <a:fontRef idx="minor">
            <a:schemeClr val="lt1"/>
          </a:fontRef>
        </p:style>
        <p:txBody>
          <a:bodyPr spcFirstLastPara="0" vert="vert" wrap="square" lIns="19050" tIns="19050" rIns="19050" bIns="19050" numCol="1" spcCol="1270" anchor="ctr" anchorCtr="0">
            <a:noAutofit/>
          </a:bodyPr>
          <a:lstStyle/>
          <a:p>
            <a:pPr lvl="0" algn="ctr" defTabSz="1422400" fontAlgn="ctr">
              <a:lnSpc>
                <a:spcPct val="90000"/>
              </a:lnSpc>
              <a:spcBef>
                <a:spcPct val="0"/>
              </a:spcBef>
              <a:spcAft>
                <a:spcPct val="35000"/>
              </a:spcAft>
            </a:pPr>
            <a:r>
              <a:rPr lang="en-US" sz="2400" u="none" dirty="0">
                <a:solidFill>
                  <a:schemeClr val="tx1"/>
                </a:solidFill>
                <a:latin typeface="Huawei Sans" panose="020C0503030203020204" pitchFamily="34" charset="0"/>
              </a:rPr>
              <a:t>Object and HDFS </a:t>
            </a:r>
            <a:r>
              <a:rPr lang="en-US" sz="2400" dirty="0">
                <a:solidFill>
                  <a:schemeClr val="tx1"/>
                </a:solidFill>
                <a:latin typeface="Huawei Sans" panose="020C0503030203020204" pitchFamily="34" charset="0"/>
              </a:rPr>
              <a:t>storage </a:t>
            </a:r>
            <a:r>
              <a:rPr lang="en-US" altLang="zh-CN" sz="2400" dirty="0">
                <a:solidFill>
                  <a:schemeClr val="tx1"/>
                </a:solidFill>
                <a:latin typeface="Huawei Sans" panose="020C0503030203020204" pitchFamily="34" charset="0"/>
              </a:rPr>
              <a:t>protocols</a:t>
            </a:r>
            <a:endParaRPr lang="en-US" altLang="zh-CN" sz="2400" dirty="0">
              <a:solidFill>
                <a:schemeClr val="tx1"/>
              </a:solidFill>
              <a:latin typeface="Huawei Sans" panose="020C0503030203020204" pitchFamily="34" charset="0"/>
              <a:sym typeface="+mn-lt"/>
            </a:endParaRPr>
          </a:p>
        </p:txBody>
      </p:sp>
      <p:cxnSp>
        <p:nvCxnSpPr>
          <p:cNvPr id="49" name="肘形连接符 48"/>
          <p:cNvCxnSpPr>
            <a:cxnSpLocks/>
            <a:stCxn id="39" idx="2"/>
            <a:endCxn id="12" idx="1"/>
          </p:cNvCxnSpPr>
          <p:nvPr/>
        </p:nvCxnSpPr>
        <p:spPr>
          <a:xfrm flipV="1">
            <a:off x="6507089" y="3778849"/>
            <a:ext cx="1220071" cy="554223"/>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肘形连接符 51"/>
          <p:cNvCxnSpPr>
            <a:cxnSpLocks/>
            <a:stCxn id="41" idx="2"/>
            <a:endCxn id="37" idx="1"/>
          </p:cNvCxnSpPr>
          <p:nvPr/>
        </p:nvCxnSpPr>
        <p:spPr>
          <a:xfrm>
            <a:off x="6505578" y="5811671"/>
            <a:ext cx="1220072" cy="165477"/>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肘形连接符 59"/>
          <p:cNvCxnSpPr>
            <a:cxnSpLocks/>
            <a:stCxn id="41" idx="2"/>
            <a:endCxn id="36" idx="1"/>
          </p:cNvCxnSpPr>
          <p:nvPr/>
        </p:nvCxnSpPr>
        <p:spPr>
          <a:xfrm flipV="1">
            <a:off x="6505578" y="5427571"/>
            <a:ext cx="1224598" cy="38410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肘形连接符 60"/>
          <p:cNvCxnSpPr>
            <a:cxnSpLocks/>
            <a:stCxn id="39" idx="2"/>
            <a:endCxn id="35" idx="1"/>
          </p:cNvCxnSpPr>
          <p:nvPr/>
        </p:nvCxnSpPr>
        <p:spPr>
          <a:xfrm>
            <a:off x="6507089" y="4333072"/>
            <a:ext cx="1223087" cy="544925"/>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肘形连接符 72"/>
          <p:cNvCxnSpPr>
            <a:cxnSpLocks/>
            <a:stCxn id="39" idx="2"/>
            <a:endCxn id="11" idx="1"/>
          </p:cNvCxnSpPr>
          <p:nvPr/>
        </p:nvCxnSpPr>
        <p:spPr>
          <a:xfrm flipV="1">
            <a:off x="6507089" y="4328423"/>
            <a:ext cx="1223087" cy="4649"/>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肘形连接符 78"/>
          <p:cNvCxnSpPr>
            <a:cxnSpLocks/>
            <a:stCxn id="23" idx="2"/>
            <a:endCxn id="38" idx="0"/>
          </p:cNvCxnSpPr>
          <p:nvPr/>
        </p:nvCxnSpPr>
        <p:spPr>
          <a:xfrm flipV="1">
            <a:off x="3495676" y="2353603"/>
            <a:ext cx="876742" cy="1150048"/>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肘形连接符 79"/>
          <p:cNvCxnSpPr>
            <a:cxnSpLocks/>
            <a:stCxn id="23" idx="2"/>
            <a:endCxn id="39" idx="0"/>
          </p:cNvCxnSpPr>
          <p:nvPr/>
        </p:nvCxnSpPr>
        <p:spPr>
          <a:xfrm>
            <a:off x="3495676" y="3503651"/>
            <a:ext cx="878252" cy="829421"/>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肘形连接符 80"/>
          <p:cNvCxnSpPr>
            <a:cxnSpLocks/>
            <a:stCxn id="23" idx="2"/>
            <a:endCxn id="41" idx="0"/>
          </p:cNvCxnSpPr>
          <p:nvPr/>
        </p:nvCxnSpPr>
        <p:spPr>
          <a:xfrm>
            <a:off x="3495676" y="3503651"/>
            <a:ext cx="878254" cy="230802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17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19175" y="1844675"/>
            <a:ext cx="10153650" cy="3917950"/>
          </a:xfrm>
        </p:spPr>
        <p:txBody>
          <a:bodyPr wrap="square" anchor="ctr">
            <a:noAutofit/>
          </a:bodyPr>
          <a:lstStyle/>
          <a:p>
            <a:r>
              <a:rPr lang="en-US" u="none" dirty="0">
                <a:latin typeface="Huawei Sans" panose="020C0503030203020204" pitchFamily="34" charset="0"/>
              </a:rPr>
              <a:t>Huawei official websites:</a:t>
            </a:r>
          </a:p>
          <a:p>
            <a:pPr lvl="1"/>
            <a:r>
              <a:rPr lang="en-US" u="none" dirty="0">
                <a:latin typeface="Huawei Sans" panose="020C0503030203020204" pitchFamily="34" charset="0"/>
              </a:rPr>
              <a:t>Enterprise service: https://e.huawei.com/en/</a:t>
            </a:r>
          </a:p>
          <a:p>
            <a:pPr lvl="1"/>
            <a:r>
              <a:rPr lang="en-US" u="none" dirty="0">
                <a:latin typeface="Huawei Sans" panose="020C0503030203020204" pitchFamily="34" charset="0"/>
              </a:rPr>
              <a:t>Technical support: https://support.huawei.com/enterprise/en/index.html</a:t>
            </a:r>
          </a:p>
          <a:p>
            <a:pPr lvl="1"/>
            <a:r>
              <a:rPr lang="en-US" u="none" dirty="0">
                <a:latin typeface="Huawei Sans" panose="020C0503030203020204" pitchFamily="34" charset="0"/>
              </a:rPr>
              <a:t>Online learning: https://learning.huawei.com/en/</a:t>
            </a:r>
          </a:p>
          <a:p>
            <a:r>
              <a:rPr lang="en-US" u="none" dirty="0">
                <a:latin typeface="Huawei Sans" panose="020C0503030203020204" pitchFamily="34" charset="0"/>
              </a:rPr>
              <a:t>Popular tools</a:t>
            </a:r>
          </a:p>
          <a:p>
            <a:pPr lvl="1"/>
            <a:r>
              <a:rPr lang="en-US" u="none" dirty="0">
                <a:latin typeface="Huawei Sans" panose="020C0503030203020204" pitchFamily="34" charset="0"/>
              </a:rPr>
              <a:t>HedEx Lite</a:t>
            </a:r>
          </a:p>
          <a:p>
            <a:pPr lvl="1"/>
            <a:r>
              <a:rPr lang="en-US" u="none" dirty="0">
                <a:latin typeface="Huawei Sans" panose="020C0503030203020204" pitchFamily="34" charset="0"/>
              </a:rPr>
              <a:t>Network documentation tool center</a:t>
            </a:r>
          </a:p>
          <a:p>
            <a:pPr lvl="1"/>
            <a:r>
              <a:rPr lang="en-US" u="none" dirty="0">
                <a:latin typeface="Huawei Sans" panose="020C0503030203020204" pitchFamily="34" charset="0"/>
              </a:rPr>
              <a:t>Information query assistant</a:t>
            </a:r>
            <a:endParaRPr lang="en-US" altLang="zh-CN" dirty="0">
              <a:latin typeface="Huawei Sans" panose="020C0503030203020204" pitchFamily="34" charset="0"/>
              <a:ea typeface="+mn-ea"/>
              <a:cs typeface="+mn-ea"/>
              <a:sym typeface="+mn-lt"/>
            </a:endParaRPr>
          </a:p>
        </p:txBody>
      </p:sp>
    </p:spTree>
    <p:extLst>
      <p:ext uri="{BB962C8B-B14F-4D97-AF65-F5344CB8AC3E}">
        <p14:creationId xmlns:p14="http://schemas.microsoft.com/office/powerpoint/2010/main" val="24767898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1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Autofit/>
          </a:bodyPr>
          <a:lstStyle/>
          <a:p>
            <a:pPr fontAlgn="ctr"/>
            <a:r>
              <a:rPr lang="en-US" u="none" dirty="0">
                <a:latin typeface="Huawei Sans" panose="020C0503030203020204" pitchFamily="34" charset="0"/>
              </a:rPr>
              <a:t>SCSI Logical Topology</a:t>
            </a:r>
            <a:endParaRPr lang="en-US" altLang="zh-CN" dirty="0">
              <a:latin typeface="Huawei Sans" panose="020C0503030203020204" pitchFamily="34" charset="0"/>
              <a:sym typeface="+mn-lt"/>
            </a:endParaRPr>
          </a:p>
        </p:txBody>
      </p:sp>
      <p:grpSp>
        <p:nvGrpSpPr>
          <p:cNvPr id="3" name="组合 2"/>
          <p:cNvGrpSpPr/>
          <p:nvPr/>
        </p:nvGrpSpPr>
        <p:grpSpPr>
          <a:xfrm>
            <a:off x="2099673" y="1239790"/>
            <a:ext cx="7927565" cy="4955852"/>
            <a:chOff x="2783681" y="1327298"/>
            <a:chExt cx="7927565" cy="4955852"/>
          </a:xfrm>
        </p:grpSpPr>
        <p:sp>
          <p:nvSpPr>
            <p:cNvPr id="4" name="Rectangle 4"/>
            <p:cNvSpPr>
              <a:spLocks noChangeArrowheads="1"/>
            </p:cNvSpPr>
            <p:nvPr/>
          </p:nvSpPr>
          <p:spPr bwMode="auto">
            <a:xfrm>
              <a:off x="3934618" y="1433934"/>
              <a:ext cx="2016125" cy="622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Initiator 1</a:t>
              </a:r>
            </a:p>
          </p:txBody>
        </p:sp>
        <p:sp>
          <p:nvSpPr>
            <p:cNvPr id="5" name="Rectangle 5"/>
            <p:cNvSpPr>
              <a:spLocks noChangeArrowheads="1"/>
            </p:cNvSpPr>
            <p:nvPr/>
          </p:nvSpPr>
          <p:spPr bwMode="auto">
            <a:xfrm>
              <a:off x="6527006" y="1433934"/>
              <a:ext cx="2016125" cy="6220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Initiator 2</a:t>
              </a:r>
            </a:p>
          </p:txBody>
        </p:sp>
        <p:sp>
          <p:nvSpPr>
            <p:cNvPr id="6" name="Rectangle 6"/>
            <p:cNvSpPr>
              <a:spLocks noChangeArrowheads="1"/>
            </p:cNvSpPr>
            <p:nvPr/>
          </p:nvSpPr>
          <p:spPr bwMode="auto">
            <a:xfrm>
              <a:off x="2999581" y="3351361"/>
              <a:ext cx="2016125" cy="637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Target 1</a:t>
              </a:r>
            </a:p>
          </p:txBody>
        </p:sp>
        <p:sp>
          <p:nvSpPr>
            <p:cNvPr id="7" name="Rectangle 7"/>
            <p:cNvSpPr>
              <a:spLocks noChangeArrowheads="1"/>
            </p:cNvSpPr>
            <p:nvPr/>
          </p:nvSpPr>
          <p:spPr bwMode="auto">
            <a:xfrm>
              <a:off x="5303043" y="3351362"/>
              <a:ext cx="2016125" cy="646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Target 2</a:t>
              </a:r>
            </a:p>
          </p:txBody>
        </p:sp>
        <p:sp>
          <p:nvSpPr>
            <p:cNvPr id="8" name="Rectangle 8"/>
            <p:cNvSpPr>
              <a:spLocks noChangeArrowheads="1"/>
            </p:cNvSpPr>
            <p:nvPr/>
          </p:nvSpPr>
          <p:spPr bwMode="auto">
            <a:xfrm>
              <a:off x="7608093" y="3351361"/>
              <a:ext cx="2016125" cy="6461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Target 3</a:t>
              </a:r>
            </a:p>
          </p:txBody>
        </p:sp>
        <p:sp>
          <p:nvSpPr>
            <p:cNvPr id="9" name="Line 9"/>
            <p:cNvSpPr>
              <a:spLocks noChangeShapeType="1"/>
            </p:cNvSpPr>
            <p:nvPr/>
          </p:nvSpPr>
          <p:spPr bwMode="auto">
            <a:xfrm>
              <a:off x="3863181" y="2702073"/>
              <a:ext cx="4681537"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0" name="Line 10"/>
            <p:cNvSpPr>
              <a:spLocks noChangeShapeType="1"/>
            </p:cNvSpPr>
            <p:nvPr/>
          </p:nvSpPr>
          <p:spPr bwMode="auto">
            <a:xfrm flipV="1">
              <a:off x="5015706" y="2054373"/>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1" name="Line 11"/>
            <p:cNvSpPr>
              <a:spLocks noChangeShapeType="1"/>
            </p:cNvSpPr>
            <p:nvPr/>
          </p:nvSpPr>
          <p:spPr bwMode="auto">
            <a:xfrm flipV="1">
              <a:off x="7535068" y="2054373"/>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2" name="Line 12"/>
            <p:cNvSpPr>
              <a:spLocks noChangeShapeType="1"/>
            </p:cNvSpPr>
            <p:nvPr/>
          </p:nvSpPr>
          <p:spPr bwMode="auto">
            <a:xfrm flipV="1">
              <a:off x="4007643" y="2703661"/>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3" name="Line 13"/>
            <p:cNvSpPr>
              <a:spLocks noChangeShapeType="1"/>
            </p:cNvSpPr>
            <p:nvPr/>
          </p:nvSpPr>
          <p:spPr bwMode="auto">
            <a:xfrm flipV="1">
              <a:off x="6311106" y="2702073"/>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4" name="Line 14"/>
            <p:cNvSpPr>
              <a:spLocks noChangeShapeType="1"/>
            </p:cNvSpPr>
            <p:nvPr/>
          </p:nvSpPr>
          <p:spPr bwMode="auto">
            <a:xfrm flipV="1">
              <a:off x="8400256" y="2703661"/>
              <a:ext cx="0" cy="6477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5" name="Rectangle 15"/>
            <p:cNvSpPr>
              <a:spLocks noChangeArrowheads="1"/>
            </p:cNvSpPr>
            <p:nvPr/>
          </p:nvSpPr>
          <p:spPr bwMode="auto">
            <a:xfrm>
              <a:off x="4150518" y="4499144"/>
              <a:ext cx="1512888" cy="287338"/>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LUN 0</a:t>
              </a:r>
            </a:p>
          </p:txBody>
        </p:sp>
        <p:sp>
          <p:nvSpPr>
            <p:cNvPr id="16" name="Line 17"/>
            <p:cNvSpPr>
              <a:spLocks noChangeShapeType="1"/>
            </p:cNvSpPr>
            <p:nvPr/>
          </p:nvSpPr>
          <p:spPr bwMode="auto">
            <a:xfrm>
              <a:off x="3431381" y="3994319"/>
              <a:ext cx="0" cy="1800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17" name="Rectangle 18"/>
            <p:cNvSpPr>
              <a:spLocks noChangeArrowheads="1"/>
            </p:cNvSpPr>
            <p:nvPr/>
          </p:nvSpPr>
          <p:spPr bwMode="auto">
            <a:xfrm>
              <a:off x="4152106" y="5002382"/>
              <a:ext cx="1512887" cy="2873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LUN 2</a:t>
              </a:r>
            </a:p>
          </p:txBody>
        </p:sp>
        <p:sp>
          <p:nvSpPr>
            <p:cNvPr id="18" name="Rectangle 19"/>
            <p:cNvSpPr>
              <a:spLocks noChangeArrowheads="1"/>
            </p:cNvSpPr>
            <p:nvPr/>
          </p:nvSpPr>
          <p:spPr bwMode="auto">
            <a:xfrm>
              <a:off x="4152106" y="5507207"/>
              <a:ext cx="1512887" cy="287337"/>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fontAlgn="ctr"/>
              <a:r>
                <a:rPr lang="en-US" u="none" dirty="0">
                  <a:latin typeface="Huawei Sans" panose="020C0503030203020204" pitchFamily="34" charset="0"/>
                </a:rPr>
                <a:t>LUN 5</a:t>
              </a:r>
            </a:p>
          </p:txBody>
        </p:sp>
        <p:sp>
          <p:nvSpPr>
            <p:cNvPr id="19" name="Line 20"/>
            <p:cNvSpPr>
              <a:spLocks noChangeShapeType="1"/>
            </p:cNvSpPr>
            <p:nvPr/>
          </p:nvSpPr>
          <p:spPr bwMode="auto">
            <a:xfrm>
              <a:off x="3431381" y="4643607"/>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20" name="Line 21"/>
            <p:cNvSpPr>
              <a:spLocks noChangeShapeType="1"/>
            </p:cNvSpPr>
            <p:nvPr/>
          </p:nvSpPr>
          <p:spPr bwMode="auto">
            <a:xfrm>
              <a:off x="3431381" y="5146844"/>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21" name="Line 22"/>
            <p:cNvSpPr>
              <a:spLocks noChangeShapeType="1"/>
            </p:cNvSpPr>
            <p:nvPr/>
          </p:nvSpPr>
          <p:spPr bwMode="auto">
            <a:xfrm>
              <a:off x="3431381" y="5651669"/>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22" name="Line 23"/>
            <p:cNvSpPr>
              <a:spLocks noChangeShapeType="1"/>
            </p:cNvSpPr>
            <p:nvPr/>
          </p:nvSpPr>
          <p:spPr bwMode="auto">
            <a:xfrm>
              <a:off x="3431381" y="5723107"/>
              <a:ext cx="0" cy="4318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23" name="AutoShape 24"/>
            <p:cNvSpPr>
              <a:spLocks noChangeArrowheads="1"/>
            </p:cNvSpPr>
            <p:nvPr/>
          </p:nvSpPr>
          <p:spPr bwMode="auto">
            <a:xfrm>
              <a:off x="6166643" y="4499144"/>
              <a:ext cx="360363" cy="287338"/>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4" name="Line 25"/>
            <p:cNvSpPr>
              <a:spLocks noChangeShapeType="1"/>
            </p:cNvSpPr>
            <p:nvPr/>
          </p:nvSpPr>
          <p:spPr bwMode="auto">
            <a:xfrm>
              <a:off x="5734843" y="4643607"/>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25" name="AutoShape 26"/>
            <p:cNvSpPr>
              <a:spLocks noChangeArrowheads="1"/>
            </p:cNvSpPr>
            <p:nvPr/>
          </p:nvSpPr>
          <p:spPr bwMode="auto">
            <a:xfrm>
              <a:off x="6166643" y="5003969"/>
              <a:ext cx="360363" cy="287338"/>
            </a:xfrm>
            <a:prstGeom prst="can">
              <a:avLst>
                <a:gd name="adj" fmla="val 25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6" name="Line 27"/>
            <p:cNvSpPr>
              <a:spLocks noChangeShapeType="1"/>
            </p:cNvSpPr>
            <p:nvPr/>
          </p:nvSpPr>
          <p:spPr bwMode="auto">
            <a:xfrm>
              <a:off x="5734843" y="5148432"/>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27" name="Rectangle 28"/>
            <p:cNvSpPr>
              <a:spLocks noChangeArrowheads="1"/>
            </p:cNvSpPr>
            <p:nvPr/>
          </p:nvSpPr>
          <p:spPr bwMode="auto">
            <a:xfrm>
              <a:off x="6168231" y="5507207"/>
              <a:ext cx="431800"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8" name="Oval 29"/>
            <p:cNvSpPr>
              <a:spLocks noChangeArrowheads="1"/>
            </p:cNvSpPr>
            <p:nvPr/>
          </p:nvSpPr>
          <p:spPr bwMode="auto">
            <a:xfrm>
              <a:off x="6168231" y="5580232"/>
              <a:ext cx="14287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29" name="Oval 30"/>
            <p:cNvSpPr>
              <a:spLocks noChangeArrowheads="1"/>
            </p:cNvSpPr>
            <p:nvPr/>
          </p:nvSpPr>
          <p:spPr bwMode="auto">
            <a:xfrm>
              <a:off x="6457156" y="5580232"/>
              <a:ext cx="142875"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0" name="Line 31"/>
            <p:cNvSpPr>
              <a:spLocks noChangeShapeType="1"/>
            </p:cNvSpPr>
            <p:nvPr/>
          </p:nvSpPr>
          <p:spPr bwMode="auto">
            <a:xfrm>
              <a:off x="6239668" y="5580232"/>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31" name="Line 32"/>
            <p:cNvSpPr>
              <a:spLocks noChangeShapeType="1"/>
            </p:cNvSpPr>
            <p:nvPr/>
          </p:nvSpPr>
          <p:spPr bwMode="auto">
            <a:xfrm>
              <a:off x="5734843" y="5651669"/>
              <a:ext cx="36036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endParaRPr lang="en-US" altLang="zh-CN" dirty="0">
                <a:latin typeface="Huawei Sans" panose="020C0503030203020204" pitchFamily="34" charset="0"/>
                <a:cs typeface="+mn-ea"/>
                <a:sym typeface="+mn-lt"/>
              </a:endParaRPr>
            </a:p>
          </p:txBody>
        </p:sp>
        <p:sp>
          <p:nvSpPr>
            <p:cNvPr id="32" name="Rectangle 33"/>
            <p:cNvSpPr>
              <a:spLocks noChangeArrowheads="1"/>
            </p:cNvSpPr>
            <p:nvPr/>
          </p:nvSpPr>
          <p:spPr bwMode="auto">
            <a:xfrm>
              <a:off x="2783681" y="3206899"/>
              <a:ext cx="7056437" cy="944006"/>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3" name="Rectangle 34"/>
            <p:cNvSpPr>
              <a:spLocks noChangeArrowheads="1"/>
            </p:cNvSpPr>
            <p:nvPr/>
          </p:nvSpPr>
          <p:spPr bwMode="auto">
            <a:xfrm>
              <a:off x="3718718" y="1362498"/>
              <a:ext cx="4968875" cy="836338"/>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4" name="Rectangle 35"/>
            <p:cNvSpPr>
              <a:spLocks noChangeArrowheads="1"/>
            </p:cNvSpPr>
            <p:nvPr/>
          </p:nvSpPr>
          <p:spPr bwMode="auto">
            <a:xfrm>
              <a:off x="4007643" y="4283244"/>
              <a:ext cx="1800225" cy="1655763"/>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5" name="Rectangle 36"/>
            <p:cNvSpPr>
              <a:spLocks noChangeArrowheads="1"/>
            </p:cNvSpPr>
            <p:nvPr/>
          </p:nvSpPr>
          <p:spPr bwMode="auto">
            <a:xfrm>
              <a:off x="5950743" y="4283244"/>
              <a:ext cx="792163" cy="1655763"/>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36" name="Rectangle 37"/>
            <p:cNvSpPr>
              <a:spLocks noChangeArrowheads="1"/>
            </p:cNvSpPr>
            <p:nvPr/>
          </p:nvSpPr>
          <p:spPr bwMode="auto">
            <a:xfrm>
              <a:off x="8706643" y="1327298"/>
              <a:ext cx="10486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u="none" dirty="0">
                  <a:latin typeface="Huawei Sans" panose="020C0503030203020204" pitchFamily="34" charset="0"/>
                </a:rPr>
                <a:t>Initiator</a:t>
              </a:r>
            </a:p>
          </p:txBody>
        </p:sp>
        <p:sp>
          <p:nvSpPr>
            <p:cNvPr id="37" name="Rectangle 38"/>
            <p:cNvSpPr>
              <a:spLocks noChangeArrowheads="1"/>
            </p:cNvSpPr>
            <p:nvPr/>
          </p:nvSpPr>
          <p:spPr bwMode="auto">
            <a:xfrm>
              <a:off x="9843701" y="3353051"/>
              <a:ext cx="8675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u="none" dirty="0">
                  <a:latin typeface="Huawei Sans" panose="020C0503030203020204" pitchFamily="34" charset="0"/>
                </a:rPr>
                <a:t>Target</a:t>
              </a:r>
            </a:p>
          </p:txBody>
        </p:sp>
        <p:sp>
          <p:nvSpPr>
            <p:cNvPr id="38" name="Rectangle 39"/>
            <p:cNvSpPr>
              <a:spLocks noChangeArrowheads="1"/>
            </p:cNvSpPr>
            <p:nvPr/>
          </p:nvSpPr>
          <p:spPr bwMode="auto">
            <a:xfrm>
              <a:off x="3934618" y="5913818"/>
              <a:ext cx="18982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u="none" dirty="0">
                  <a:latin typeface="Huawei Sans" panose="020C0503030203020204" pitchFamily="34" charset="0"/>
                </a:rPr>
                <a:t>LUN namespace</a:t>
              </a:r>
            </a:p>
          </p:txBody>
        </p:sp>
        <p:sp>
          <p:nvSpPr>
            <p:cNvPr id="39" name="Rectangle 40"/>
            <p:cNvSpPr>
              <a:spLocks noChangeArrowheads="1"/>
            </p:cNvSpPr>
            <p:nvPr/>
          </p:nvSpPr>
          <p:spPr bwMode="auto">
            <a:xfrm>
              <a:off x="5880893" y="5913818"/>
              <a:ext cx="1595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u="none" dirty="0">
                  <a:latin typeface="Huawei Sans" panose="020C0503030203020204" pitchFamily="34" charset="0"/>
                </a:rPr>
                <a:t>Target device</a:t>
              </a:r>
            </a:p>
          </p:txBody>
        </p:sp>
        <p:sp>
          <p:nvSpPr>
            <p:cNvPr id="40" name="Rectangle 41"/>
            <p:cNvSpPr>
              <a:spLocks noChangeArrowheads="1"/>
            </p:cNvSpPr>
            <p:nvPr/>
          </p:nvSpPr>
          <p:spPr bwMode="auto">
            <a:xfrm>
              <a:off x="3575843" y="2414736"/>
              <a:ext cx="5040313" cy="576262"/>
            </a:xfrm>
            <a:prstGeom prst="rect">
              <a:avLst/>
            </a:prstGeom>
            <a:noFill/>
            <a:ln w="12700">
              <a:solidFill>
                <a:srgbClr val="FF000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fontAlgn="ctr"/>
              <a:endParaRPr lang="en-US" altLang="zh-CN" dirty="0">
                <a:latin typeface="Huawei Sans" panose="020C0503030203020204" pitchFamily="34" charset="0"/>
                <a:cs typeface="+mn-ea"/>
                <a:sym typeface="+mn-lt"/>
              </a:endParaRPr>
            </a:p>
          </p:txBody>
        </p:sp>
        <p:sp>
          <p:nvSpPr>
            <p:cNvPr id="41" name="Rectangle 42"/>
            <p:cNvSpPr>
              <a:spLocks noChangeArrowheads="1"/>
            </p:cNvSpPr>
            <p:nvPr/>
          </p:nvSpPr>
          <p:spPr bwMode="auto">
            <a:xfrm>
              <a:off x="8630443" y="2486173"/>
              <a:ext cx="598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fontAlgn="ctr"/>
              <a:r>
                <a:rPr lang="en-US" u="none" dirty="0">
                  <a:latin typeface="Huawei Sans" panose="020C0503030203020204" pitchFamily="34" charset="0"/>
                </a:rPr>
                <a:t>SDS</a:t>
              </a:r>
            </a:p>
          </p:txBody>
        </p:sp>
      </p:grpSp>
    </p:spTree>
    <p:extLst>
      <p:ext uri="{BB962C8B-B14F-4D97-AF65-F5344CB8AC3E}">
        <p14:creationId xmlns:p14="http://schemas.microsoft.com/office/powerpoint/2010/main" val="4010802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wrap="square">
            <a:noAutofit/>
          </a:bodyPr>
          <a:lstStyle/>
          <a:p>
            <a:pPr fontAlgn="ctr"/>
            <a:r>
              <a:rPr lang="en-US" u="none" dirty="0">
                <a:latin typeface="Huawei Sans" panose="020C0503030203020204" pitchFamily="34" charset="0"/>
              </a:rPr>
              <a:t>SCSI Initiator Model</a:t>
            </a:r>
            <a:endParaRPr lang="en-US" altLang="zh-CN" dirty="0">
              <a:latin typeface="Huawei Sans" panose="020C0503030203020204" pitchFamily="34" charset="0"/>
              <a:sym typeface="+mn-lt"/>
            </a:endParaRPr>
          </a:p>
        </p:txBody>
      </p:sp>
      <p:sp>
        <p:nvSpPr>
          <p:cNvPr id="4" name="文本占位符 3"/>
          <p:cNvSpPr>
            <a:spLocks noGrp="1"/>
          </p:cNvSpPr>
          <p:nvPr>
            <p:ph type="body" sz="quarter" idx="10"/>
          </p:nvPr>
        </p:nvSpPr>
        <p:spPr>
          <a:xfrm>
            <a:off x="455612" y="1052514"/>
            <a:ext cx="11293476" cy="1782440"/>
          </a:xfrm>
        </p:spPr>
        <p:txBody>
          <a:bodyPr wrap="square">
            <a:noAutofit/>
          </a:bodyPr>
          <a:lstStyle/>
          <a:p>
            <a:r>
              <a:rPr lang="en-US" u="none" dirty="0">
                <a:latin typeface="Huawei Sans" panose="020C0503030203020204" pitchFamily="34" charset="0"/>
              </a:rPr>
              <a:t>A host's SCSI system typically works in the initiator mode. The SCSI architecture on Windows, Linux, AIX, Solaris, and BSD contains the architecture (middle layer), device, and transport layer</a:t>
            </a:r>
            <a:r>
              <a:rPr lang="en-US" altLang="zh-CN" u="none" dirty="0">
                <a:latin typeface="Huawei Sans" panose="020C0503030203020204" pitchFamily="34" charset="0"/>
              </a:rPr>
              <a:t>s</a:t>
            </a:r>
            <a:r>
              <a:rPr lang="en-US" u="none" dirty="0">
                <a:latin typeface="Huawei Sans" panose="020C0503030203020204" pitchFamily="34" charset="0"/>
              </a:rPr>
              <a:t>.</a:t>
            </a:r>
          </a:p>
          <a:p>
            <a:endParaRPr lang="en-US" altLang="zh-CN" dirty="0">
              <a:latin typeface="Huawei Sans" panose="020C0503030203020204" pitchFamily="34" charset="0"/>
              <a:sym typeface="+mn-lt"/>
            </a:endParaRPr>
          </a:p>
        </p:txBody>
      </p:sp>
      <p:grpSp>
        <p:nvGrpSpPr>
          <p:cNvPr id="5" name="组合 4"/>
          <p:cNvGrpSpPr/>
          <p:nvPr/>
        </p:nvGrpSpPr>
        <p:grpSpPr>
          <a:xfrm>
            <a:off x="4296000" y="2994809"/>
            <a:ext cx="3600000" cy="2810446"/>
            <a:chOff x="2807804" y="1923390"/>
            <a:chExt cx="2077257" cy="1941024"/>
          </a:xfrm>
        </p:grpSpPr>
        <p:sp>
          <p:nvSpPr>
            <p:cNvPr id="6" name="Rectangle 4"/>
            <p:cNvSpPr>
              <a:spLocks noChangeArrowheads="1"/>
            </p:cNvSpPr>
            <p:nvPr/>
          </p:nvSpPr>
          <p:spPr bwMode="auto">
            <a:xfrm>
              <a:off x="2807804" y="1923390"/>
              <a:ext cx="2077257" cy="3729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en-US" sz="1800" u="none" dirty="0">
                  <a:latin typeface="Huawei Sans" panose="020C0503030203020204" pitchFamily="34" charset="0"/>
                </a:rPr>
                <a:t>SCSI device driver layer</a:t>
              </a:r>
            </a:p>
          </p:txBody>
        </p:sp>
        <p:sp>
          <p:nvSpPr>
            <p:cNvPr id="7" name="Rectangle 5"/>
            <p:cNvSpPr>
              <a:spLocks noChangeArrowheads="1"/>
            </p:cNvSpPr>
            <p:nvPr/>
          </p:nvSpPr>
          <p:spPr bwMode="auto">
            <a:xfrm>
              <a:off x="2807804" y="2724569"/>
              <a:ext cx="2077257" cy="3729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en-US" sz="1800" u="none" dirty="0">
                  <a:latin typeface="Huawei Sans" panose="020C0503030203020204" pitchFamily="34" charset="0"/>
                </a:rPr>
                <a:t>SCSI middle Layer</a:t>
              </a:r>
            </a:p>
          </p:txBody>
        </p:sp>
        <p:sp>
          <p:nvSpPr>
            <p:cNvPr id="8" name="Rectangle 6"/>
            <p:cNvSpPr>
              <a:spLocks noChangeArrowheads="1"/>
            </p:cNvSpPr>
            <p:nvPr/>
          </p:nvSpPr>
          <p:spPr bwMode="auto">
            <a:xfrm>
              <a:off x="2807804" y="3491465"/>
              <a:ext cx="2077257" cy="3729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a:spcBef>
                  <a:spcPct val="20000"/>
                </a:spcBef>
                <a:buFont typeface="Arial" panose="020B0604020202020204" pitchFamily="34" charset="0"/>
                <a:buChar char="•"/>
                <a:defRPr sz="3200">
                  <a:solidFill>
                    <a:schemeClr val="tx1"/>
                  </a:solidFill>
                  <a:latin typeface="Arial"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F0502020204030204" pitchFamily="34" charset="0"/>
                  <a:ea typeface="宋体" panose="02010600030101010101" pitchFamily="2" charset="-122"/>
                </a:defRPr>
              </a:lvl9pPr>
            </a:lstStyle>
            <a:p>
              <a:pPr algn="ctr" eaLnBrk="1" fontAlgn="ctr" hangingPunct="1">
                <a:spcBef>
                  <a:spcPct val="0"/>
                </a:spcBef>
                <a:buFontTx/>
                <a:buNone/>
              </a:pPr>
              <a:r>
                <a:rPr lang="en-US" sz="1800" u="none" dirty="0">
                  <a:latin typeface="Huawei Sans" panose="020C0503030203020204" pitchFamily="34" charset="0"/>
                </a:rPr>
                <a:t>SCSI link layer</a:t>
              </a:r>
            </a:p>
          </p:txBody>
        </p:sp>
        <p:sp>
          <p:nvSpPr>
            <p:cNvPr id="9" name="Line 7"/>
            <p:cNvSpPr>
              <a:spLocks noChangeShapeType="1"/>
            </p:cNvSpPr>
            <p:nvPr/>
          </p:nvSpPr>
          <p:spPr bwMode="auto">
            <a:xfrm>
              <a:off x="3846433" y="2347588"/>
              <a:ext cx="0" cy="3729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dirty="0">
                <a:latin typeface="Huawei Sans" panose="020C0503030203020204" pitchFamily="34" charset="0"/>
                <a:cs typeface="+mn-ea"/>
                <a:sym typeface="+mn-lt"/>
              </a:endParaRPr>
            </a:p>
          </p:txBody>
        </p:sp>
        <p:sp>
          <p:nvSpPr>
            <p:cNvPr id="10" name="Line 8"/>
            <p:cNvSpPr>
              <a:spLocks noChangeShapeType="1"/>
            </p:cNvSpPr>
            <p:nvPr/>
          </p:nvSpPr>
          <p:spPr bwMode="auto">
            <a:xfrm>
              <a:off x="3846433" y="3103176"/>
              <a:ext cx="0" cy="3729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a:noAutofit/>
            </a:bodyPr>
            <a:lstStyle/>
            <a:p>
              <a:pPr fontAlgn="ctr"/>
              <a:endParaRPr lang="en-US" dirty="0">
                <a:latin typeface="Huawei Sans" panose="020C0503030203020204" pitchFamily="34" charset="0"/>
                <a:cs typeface="+mn-ea"/>
                <a:sym typeface="+mn-lt"/>
              </a:endParaRPr>
            </a:p>
          </p:txBody>
        </p:sp>
      </p:grpSp>
    </p:spTree>
    <p:extLst>
      <p:ext uri="{BB962C8B-B14F-4D97-AF65-F5344CB8AC3E}">
        <p14:creationId xmlns:p14="http://schemas.microsoft.com/office/powerpoint/2010/main" val="1393940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3256;#3558;"/>
</p:tagLst>
</file>

<file path=ppt/tags/tag2.xml><?xml version="1.0" encoding="utf-8"?>
<p:tagLst xmlns:a="http://schemas.openxmlformats.org/drawingml/2006/main" xmlns:r="http://schemas.openxmlformats.org/officeDocument/2006/relationships" xmlns:p="http://schemas.openxmlformats.org/presentationml/2006/main">
  <p:tag name="ISLIDE.ICON" val="#2343;#3158;#2861;#2818;#1133;#1387;"/>
</p:tagLst>
</file>

<file path=ppt/tags/tag3.xml><?xml version="1.0" encoding="utf-8"?>
<p:tagLst xmlns:a="http://schemas.openxmlformats.org/drawingml/2006/main" xmlns:r="http://schemas.openxmlformats.org/officeDocument/2006/relationships" xmlns:p="http://schemas.openxmlformats.org/presentationml/2006/main">
  <p:tag name="ISLIDE.ICON" val="#1711;#1752;#2404;#1423;#2343;#2343;"/>
</p:tagLst>
</file>

<file path=ppt/tags/tag4.xml><?xml version="1.0" encoding="utf-8"?>
<p:tagLst xmlns:a="http://schemas.openxmlformats.org/drawingml/2006/main" xmlns:r="http://schemas.openxmlformats.org/officeDocument/2006/relationships" xmlns:p="http://schemas.openxmlformats.org/presentationml/2006/main">
  <p:tag name="ISLIDE.ICON" val="#3040;"/>
</p:tagLst>
</file>

<file path=ppt/tags/tag5.xml><?xml version="1.0" encoding="utf-8"?>
<p:tagLst xmlns:a="http://schemas.openxmlformats.org/drawingml/2006/main" xmlns:r="http://schemas.openxmlformats.org/officeDocument/2006/relationships" xmlns:p="http://schemas.openxmlformats.org/presentationml/2006/main">
  <p:tag name="ISLIDE.ICON" val="#982;#3121;"/>
</p:tagLst>
</file>

<file path=ppt/tags/tag6.xml><?xml version="1.0" encoding="utf-8"?>
<p:tagLst xmlns:a="http://schemas.openxmlformats.org/drawingml/2006/main" xmlns:r="http://schemas.openxmlformats.org/officeDocument/2006/relationships" xmlns:p="http://schemas.openxmlformats.org/presentationml/2006/main">
  <p:tag name="ISLIDE.ICON" val="#3040;#2919;#1508;#2970;"/>
</p:tagLst>
</file>

<file path=ppt/theme/theme1.xml><?xml version="1.0" encoding="utf-8"?>
<a:theme xmlns:a="http://schemas.openxmlformats.org/drawingml/2006/main" name="2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自定义 2">
      <a:dk1>
        <a:sysClr val="windowText" lastClr="000000"/>
      </a:dk1>
      <a:lt1>
        <a:sysClr val="window" lastClr="FFFFFF"/>
      </a:lt1>
      <a:dk2>
        <a:srgbClr val="44546A"/>
      </a:dk2>
      <a:lt2>
        <a:srgbClr val="E7E6E6"/>
      </a:lt2>
      <a:accent1>
        <a:srgbClr val="C7000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感谢页模板">
  <a:themeElements>
    <a:clrScheme name="2210">
      <a:dk1>
        <a:srgbClr val="1D1D1A"/>
      </a:dk1>
      <a:lt1>
        <a:srgbClr val="1D1D1A"/>
      </a:lt1>
      <a:dk2>
        <a:srgbClr val="FFFFFF"/>
      </a:dk2>
      <a:lt2>
        <a:srgbClr val="FFFFFF"/>
      </a:lt2>
      <a:accent1>
        <a:srgbClr val="C7000A"/>
      </a:accent1>
      <a:accent2>
        <a:srgbClr val="E9002F"/>
      </a:accent2>
      <a:accent3>
        <a:srgbClr val="F4A100"/>
      </a:accent3>
      <a:accent4>
        <a:srgbClr val="FFFF00"/>
      </a:accent4>
      <a:accent5>
        <a:srgbClr val="232323"/>
      </a:accent5>
      <a:accent6>
        <a:srgbClr val="666666"/>
      </a:accent6>
      <a:hlink>
        <a:srgbClr val="919191"/>
      </a:hlink>
      <a:folHlink>
        <a:srgbClr val="C4C4C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226774B8D87F4D92D9D1F6859ED44E" ma:contentTypeVersion="0" ma:contentTypeDescription="Create a new document." ma:contentTypeScope="" ma:versionID="2405c1ce63a3409bcef189279c704bc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0B7D1-9D1B-4D75-900E-434169096BEF}">
  <ds:schemaRefs>
    <ds:schemaRef ds:uri="http://schemas.microsoft.com/sharepoint/v3/contenttype/forms"/>
  </ds:schemaRefs>
</ds:datastoreItem>
</file>

<file path=customXml/itemProps2.xml><?xml version="1.0" encoding="utf-8"?>
<ds:datastoreItem xmlns:ds="http://schemas.openxmlformats.org/officeDocument/2006/customXml" ds:itemID="{A1A4E927-2E19-40DA-AC21-D3EBC4321306}">
  <ds:schemaRefs>
    <ds:schemaRef ds:uri="http://schemas.microsoft.com/office/2006/metadata/properties"/>
    <ds:schemaRef ds:uri="http://purl.org/dc/elements/1.1/"/>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3BB0E4A-51FC-4B4D-8B7E-209EA6035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11044</TotalTime>
  <Words>11644</Words>
  <Application>Microsoft Office PowerPoint</Application>
  <PresentationFormat>宽屏</PresentationFormat>
  <Paragraphs>1172</Paragraphs>
  <Slides>72</Slides>
  <Notes>72</Notes>
  <HiddenSlides>1</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72</vt:i4>
      </vt:variant>
    </vt:vector>
  </HeadingPairs>
  <TitlesOfParts>
    <vt:vector size="84" baseType="lpstr">
      <vt:lpstr>华文细黑</vt:lpstr>
      <vt:lpstr>宋体</vt:lpstr>
      <vt:lpstr>Arial</vt:lpstr>
      <vt:lpstr>Huawei Sans</vt:lpstr>
      <vt:lpstr>Wingdings</vt:lpstr>
      <vt:lpstr>方正兰亭黑简体</vt:lpstr>
      <vt:lpstr>微软雅黑</vt:lpstr>
      <vt:lpstr>微软雅黑</vt:lpstr>
      <vt:lpstr>2_标题页模板</vt:lpstr>
      <vt:lpstr>2_自功能页模板</vt:lpstr>
      <vt:lpstr>4_内容页模板</vt:lpstr>
      <vt:lpstr>5_感谢页模板</vt:lpstr>
      <vt:lpstr>PowerPoint 演示文稿</vt:lpstr>
      <vt:lpstr>Common Storage Protocols</vt:lpstr>
      <vt:lpstr>PowerPoint 演示文稿</vt:lpstr>
      <vt:lpstr>PowerPoint 演示文稿</vt:lpstr>
      <vt:lpstr>PowerPoint 演示文稿</vt:lpstr>
      <vt:lpstr>SCSI Protocol</vt:lpstr>
      <vt:lpstr>SCSI Evolution</vt:lpstr>
      <vt:lpstr>SCSI Logical Topology</vt:lpstr>
      <vt:lpstr>SCSI Initiator Model</vt:lpstr>
      <vt:lpstr>SCSI Target Model</vt:lpstr>
      <vt:lpstr>SCSI Protocol and Storage System</vt:lpstr>
      <vt:lpstr>SCSI Protocol Addressing</vt:lpstr>
      <vt:lpstr>Background of SAS</vt:lpstr>
      <vt:lpstr>What Is SAS</vt:lpstr>
      <vt:lpstr>SAS Protocol Layers</vt:lpstr>
      <vt:lpstr>Highlights of SAS</vt:lpstr>
      <vt:lpstr>Scalability of SAS</vt:lpstr>
      <vt:lpstr>Cable Connection Principles of SAS</vt:lpstr>
      <vt:lpstr>PowerPoint 演示文稿</vt:lpstr>
      <vt:lpstr>Emergence of iSCSI</vt:lpstr>
      <vt:lpstr>Introduction to iSCSI</vt:lpstr>
      <vt:lpstr>iSCSI Initiator and Target</vt:lpstr>
      <vt:lpstr>iSCSI Architecture</vt:lpstr>
      <vt:lpstr>Relationships Between iSCSI and SCSI, TCP and IP</vt:lpstr>
      <vt:lpstr>FC in Storage</vt:lpstr>
      <vt:lpstr>FC Protocol Structure</vt:lpstr>
      <vt:lpstr>FC Topology</vt:lpstr>
      <vt:lpstr>Seven Port Types of the FC Protocol</vt:lpstr>
      <vt:lpstr>FC Adapter</vt:lpstr>
      <vt:lpstr>PowerPoint 演示文稿</vt:lpstr>
      <vt:lpstr>PCIe</vt:lpstr>
      <vt:lpstr>Why PCIe?</vt:lpstr>
      <vt:lpstr>PCIe Protocol Structure</vt:lpstr>
      <vt:lpstr>NVMe</vt:lpstr>
      <vt:lpstr>NVMe Protocol Stack</vt:lpstr>
      <vt:lpstr>NVMe Working Principle (DMA)</vt:lpstr>
      <vt:lpstr>Advantages and Application of NVMe</vt:lpstr>
      <vt:lpstr>PowerPoint 演示文稿</vt:lpstr>
      <vt:lpstr>Introduction to NVMe over Fabrics</vt:lpstr>
      <vt:lpstr>RDMA</vt:lpstr>
      <vt:lpstr>RDMA Bearer Network</vt:lpstr>
      <vt:lpstr>Introduction to NVMe over RoCE</vt:lpstr>
      <vt:lpstr>PowerPoint 演示文稿</vt:lpstr>
      <vt:lpstr>File System</vt:lpstr>
      <vt:lpstr>PowerPoint 演示文稿</vt:lpstr>
      <vt:lpstr>CIFS Protocol</vt:lpstr>
      <vt:lpstr>CIFS share in non-domain environments</vt:lpstr>
      <vt:lpstr>CIFS share in AD domain environments</vt:lpstr>
      <vt:lpstr>NFS Protocol</vt:lpstr>
      <vt:lpstr>NFS share in a non-domain environment</vt:lpstr>
      <vt:lpstr>NFS share in a domain environment</vt:lpstr>
      <vt:lpstr>CIFS-NFS Cross-Protocol Access</vt:lpstr>
      <vt:lpstr>PowerPoint 演示文稿</vt:lpstr>
      <vt:lpstr>HTTP Shared File System</vt:lpstr>
      <vt:lpstr>File Transfer Protocol (FTP)</vt:lpstr>
      <vt:lpstr>Active Mode of the FTP Server</vt:lpstr>
      <vt:lpstr>Passive Mode of the FTP Server</vt:lpstr>
      <vt:lpstr>NDMP Protocol</vt:lpstr>
      <vt:lpstr>PowerPoint 演示文稿</vt:lpstr>
      <vt:lpstr>Object Service</vt:lpstr>
      <vt:lpstr>S3 Concepts</vt:lpstr>
      <vt:lpstr>RESTful</vt:lpstr>
      <vt:lpstr>PowerPoint 演示文稿</vt:lpstr>
      <vt:lpstr>HDFS Service</vt:lpstr>
      <vt:lpstr>Distributed File System</vt:lpstr>
      <vt:lpstr>HDFS Architecture</vt:lpstr>
      <vt:lpstr>HDFS Communication Protocol</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xuningyang</cp:lastModifiedBy>
  <cp:revision>385</cp:revision>
  <cp:lastPrinted>2020-07-31T09:33:18Z</cp:lastPrinted>
  <dcterms:created xsi:type="dcterms:W3CDTF">2018-11-29T10:16:29Z</dcterms:created>
  <dcterms:modified xsi:type="dcterms:W3CDTF">2022-09-28T07:01:09Z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(3)OaWUFmK6gpQbxHue7pCZlyc3xOq/3mK+gPq3NHMEkJeF2KFdp84gYNIk2+tq3HlKFcaD4svo
f1hujQMmqvq5sNnTX3QXaXftF6G38lBrSwhZy8otKJHsJjbEu2iBVORqfQ0S6VaHEXCdIMpQ
wbxcyg0fMzigtKpL3akjshR8RejPSAqcnCedatXa6KvHcfs7KZ5XNZ6CP7bf9qqr0P9sWqgi
Yd1L6EPrlX4ZrEv8AE</vt:lpwstr>
  </property>
  <property fmtid="{D5CDD505-2E9C-101B-9397-08002B2CF9AE}" pid="3" name="_2015_ms_pID_7253431">
    <vt:lpwstr>A64Qw2e/IgDn6LZyXqoAtGFIdDcLSbLu84movar24E45Sh54msNsCg
dLGpi3qIo2HBWCvENS4XKQIpsVQ9owtTomUcia+lVuAUuim9qYX/AqScISexLw+9k6KD0Jk7
O9BD4qYDIsIutTj0duFDDZ9T9DzGXQGmNVVdjGsiQoJjVK5epT3vhBNVXz9tkreZlIvWUnhb
FS3qcFhPd2AsixT9emeUbImfOagLGtU0dEkP</vt:lpwstr>
  </property>
  <property fmtid="{D5CDD505-2E9C-101B-9397-08002B2CF9AE}" pid="4" name="_2015_ms_pID_7253432">
    <vt:lpwstr>w8LujnJwNoYq7RhHAGdzU6E=</vt:lpwstr>
  </property>
  <property fmtid="{D5CDD505-2E9C-101B-9397-08002B2CF9AE}" pid="5" name="ContentTypeId">
    <vt:lpwstr>0x010100CC226774B8D87F4D92D9D1F6859ED44E</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1661496470</vt:lpwstr>
  </property>
</Properties>
</file>