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72" r:id="rId4"/>
    <p:sldMasterId id="2147483874" r:id="rId5"/>
    <p:sldMasterId id="2147483885" r:id="rId6"/>
    <p:sldMasterId id="2147483891" r:id="rId7"/>
  </p:sldMasterIdLst>
  <p:notesMasterIdLst>
    <p:notesMasterId r:id="rId55"/>
  </p:notesMasterIdLst>
  <p:handoutMasterIdLst>
    <p:handoutMasterId r:id="rId56"/>
  </p:handoutMasterIdLst>
  <p:sldIdLst>
    <p:sldId id="300" r:id="rId8"/>
    <p:sldId id="257" r:id="rId9"/>
    <p:sldId id="258" r:id="rId10"/>
    <p:sldId id="259" r:id="rId11"/>
    <p:sldId id="260" r:id="rId12"/>
    <p:sldId id="261" r:id="rId13"/>
    <p:sldId id="262" r:id="rId14"/>
    <p:sldId id="263" r:id="rId15"/>
    <p:sldId id="264" r:id="rId16"/>
    <p:sldId id="265" r:id="rId17"/>
    <p:sldId id="266" r:id="rId18"/>
    <p:sldId id="301" r:id="rId19"/>
    <p:sldId id="267" r:id="rId20"/>
    <p:sldId id="302" r:id="rId21"/>
    <p:sldId id="268" r:id="rId22"/>
    <p:sldId id="303" r:id="rId23"/>
    <p:sldId id="269" r:id="rId24"/>
    <p:sldId id="270" r:id="rId25"/>
    <p:sldId id="304" r:id="rId26"/>
    <p:sldId id="271" r:id="rId27"/>
    <p:sldId id="272" r:id="rId28"/>
    <p:sldId id="305" r:id="rId29"/>
    <p:sldId id="273" r:id="rId30"/>
    <p:sldId id="274" r:id="rId31"/>
    <p:sldId id="275" r:id="rId32"/>
    <p:sldId id="276" r:id="rId33"/>
    <p:sldId id="306" r:id="rId34"/>
    <p:sldId id="277" r:id="rId35"/>
    <p:sldId id="278" r:id="rId36"/>
    <p:sldId id="279" r:id="rId37"/>
    <p:sldId id="280" r:id="rId38"/>
    <p:sldId id="307"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6" r:id="rId53"/>
    <p:sldId id="297" r:id="rId54"/>
  </p:sldIdLst>
  <p:sldSz cx="12192000" cy="6858000"/>
  <p:notesSz cx="7010400" cy="9296400"/>
  <p:defaultTex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B"/>
    <a:srgbClr val="C7000B"/>
    <a:srgbClr val="FDD351"/>
    <a:srgbClr val="993636"/>
    <a:srgbClr val="FFFFFF"/>
    <a:srgbClr val="FCE5D6"/>
    <a:srgbClr val="FDE397"/>
    <a:srgbClr val="FCC800"/>
    <a:srgbClr val="FDDE7B"/>
    <a:srgbClr val="F289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1978" autoAdjust="0"/>
    <p:restoredTop sz="68860" autoAdjust="0"/>
  </p:normalViewPr>
  <p:slideViewPr>
    <p:cSldViewPr snapToGrid="0" snapToObjects="1">
      <p:cViewPr varScale="1">
        <p:scale>
          <a:sx n="75" d="100"/>
          <a:sy n="75" d="100"/>
        </p:scale>
        <p:origin x="1674" y="54"/>
      </p:cViewPr>
      <p:guideLst/>
    </p:cSldViewPr>
  </p:slideViewPr>
  <p:outlineViewPr>
    <p:cViewPr>
      <p:scale>
        <a:sx n="33" d="100"/>
        <a:sy n="33" d="100"/>
      </p:scale>
      <p:origin x="0" y="-534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3" d="100"/>
          <a:sy n="83" d="100"/>
        </p:scale>
        <p:origin x="3390" y="84"/>
      </p:cViewPr>
      <p:guideLst>
        <p:guide orient="horz"/>
        <p:guide pos="2208"/>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C198DB-AFBD-584A-8986-364FF2B03F46}"/>
              </a:ext>
            </a:extLst>
          </p:cNvPr>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a16="http://schemas.microsoft.com/office/drawing/2014/main" id="{AD01315C-523F-A043-8029-B9921497126E}"/>
              </a:ext>
            </a:extLst>
          </p:cNvPr>
          <p:cNvSpPr>
            <a:spLocks noGrp="1"/>
          </p:cNvSpPr>
          <p:nvPr>
            <p:ph type="dt" sz="quarter" idx="1"/>
          </p:nvPr>
        </p:nvSpPr>
        <p:spPr>
          <a:xfrm>
            <a:off x="3970938" y="0"/>
            <a:ext cx="3037840" cy="466435"/>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10/27/2022</a:t>
            </a:fld>
            <a:endParaRPr lang="en-US" dirty="0">
              <a:latin typeface="Huawei Sans" panose="020C0503030203020204" pitchFamily="34" charset="0"/>
            </a:endParaRPr>
          </a:p>
        </p:txBody>
      </p:sp>
      <p:sp>
        <p:nvSpPr>
          <p:cNvPr id="4" name="Footer Placeholder 3">
            <a:extLst>
              <a:ext uri="{FF2B5EF4-FFF2-40B4-BE49-F238E27FC236}">
                <a16:creationId xmlns:a16="http://schemas.microsoft.com/office/drawing/2014/main" id="{B9601424-70F4-1643-8E3A-557A0258D6B6}"/>
              </a:ext>
            </a:extLst>
          </p:cNvPr>
          <p:cNvSpPr>
            <a:spLocks noGrp="1"/>
          </p:cNvSpPr>
          <p:nvPr>
            <p:ph type="ftr" sz="quarter" idx="2"/>
          </p:nvPr>
        </p:nvSpPr>
        <p:spPr>
          <a:xfrm>
            <a:off x="0" y="8829968"/>
            <a:ext cx="3037840" cy="466434"/>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a16="http://schemas.microsoft.com/office/drawing/2014/main" id="{E85BF48A-FF5C-8145-95A7-EE66A87C73DF}"/>
              </a:ext>
            </a:extLst>
          </p:cNvPr>
          <p:cNvSpPr>
            <a:spLocks noGrp="1"/>
          </p:cNvSpPr>
          <p:nvPr>
            <p:ph type="sldNum" sz="quarter" idx="3"/>
          </p:nvPr>
        </p:nvSpPr>
        <p:spPr>
          <a:xfrm>
            <a:off x="3970938" y="8829968"/>
            <a:ext cx="3037840" cy="466434"/>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1838" y="717550"/>
            <a:ext cx="5580062" cy="3125788"/>
          </a:xfrm>
          <a:prstGeom prst="rect">
            <a:avLst/>
          </a:prstGeom>
          <a:noFill/>
          <a:ln w="12700">
            <a:solidFill>
              <a:prstClr val="black"/>
            </a:solidFill>
          </a:ln>
        </p:spPr>
        <p:txBody>
          <a:bodyPr vert="horz" lIns="91440" tIns="45720" rIns="91440" bIns="45720" rtlCol="0" anchor="ctr"/>
          <a:lstStyle/>
          <a:p>
            <a:pPr marL="0" lvl="0"/>
            <a:endParaRPr lang="en-US"/>
          </a:p>
        </p:txBody>
      </p:sp>
      <p:sp>
        <p:nvSpPr>
          <p:cNvPr id="5" name="Notes Placeholder 4"/>
          <p:cNvSpPr>
            <a:spLocks noGrp="1"/>
          </p:cNvSpPr>
          <p:nvPr>
            <p:ph type="body" sz="quarter" idx="3"/>
          </p:nvPr>
        </p:nvSpPr>
        <p:spPr>
          <a:xfrm>
            <a:off x="731838" y="4310765"/>
            <a:ext cx="5580062" cy="4784070"/>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lang="en-US"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p15:guide id="2" orient="horz" pos="2704" userDrawn="1">
          <p15:clr>
            <a:srgbClr val="F26B43"/>
          </p15:clr>
        </p15:guide>
        <p15:guide id="3" orient="horz" pos="459" userDrawn="1">
          <p15:clr>
            <a:srgbClr val="F26B43"/>
          </p15:clr>
        </p15:guide>
        <p15:guide id="4" orient="horz" pos="2432" userDrawn="1">
          <p15:clr>
            <a:srgbClr val="F26B43"/>
          </p15:clr>
        </p15:guide>
        <p15:guide id="7" pos="461" userDrawn="1">
          <p15:clr>
            <a:srgbClr val="F26B43"/>
          </p15:clr>
        </p15:guide>
        <p15:guide id="9" pos="2207" userDrawn="1">
          <p15:clr>
            <a:srgbClr val="F26B43"/>
          </p15:clr>
        </p15:guide>
        <p15:guide id="10" pos="3976"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18037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u="none"/>
              <a:t>A number of RAID levels have been developed, but just a few of them are still in use.</a:t>
            </a:r>
            <a:endParaRPr lang="en-US" altLang="zh-CN"/>
          </a:p>
          <a:p>
            <a:endParaRPr lang="en-US" altLang="zh-CN"/>
          </a:p>
          <a:p>
            <a:endParaRPr lang="en-US" altLang="zh-CN"/>
          </a:p>
          <a:p>
            <a:endParaRPr lang="zh-CN" altLang="en-US"/>
          </a:p>
          <a:p>
            <a:endParaRPr lang="zh-CN" altLang="en-US" dirty="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589633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endParaRPr lang="zh-CN" altLang="en-US" dirty="0"/>
          </a:p>
          <a:p>
            <a:endParaRPr lang="zh-CN" altLang="en-US" dirty="0"/>
          </a:p>
          <a:p>
            <a:endParaRPr lang="zh-CN" altLang="en-US" dirty="0"/>
          </a:p>
          <a:p>
            <a:endParaRPr lang="zh-CN" altLang="en-US" dirty="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288334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31838" y="728663"/>
            <a:ext cx="5580062" cy="8366172"/>
          </a:xfrm>
        </p:spPr>
        <p:txBody>
          <a:bodyPr/>
          <a:lstStyle/>
          <a:p>
            <a:r>
              <a:rPr u="none" dirty="0"/>
              <a:t>RAID 0, also referred to as striping, provides the best storage performance among all RAID levels. RAID 0 uses the striping technology to distribute data to all disks in a RAID array.</a:t>
            </a:r>
          </a:p>
          <a:p>
            <a:r>
              <a:rPr u="none" dirty="0"/>
              <a:t>A RAID 0 array contains at least two member disks. A RAID 0 array divides data into blocks of different sizes ranging from 512 bytes to megabytes (usually multiples of 512 bytes) and concurrently writes the data blocks to different disks. This slide shows a RAID array consisting of two disks (drives). The first two data blocks are written to stripe 0: the first data block is written to strip 0 in disk 1, and the second data block is written to strip 0 in disk 2. Then, the next data block is written to the next strip (strip 1) in disk 1, and so forth. In this mode, I/O loads are balanced among all disks in the RAID array. As the data transfer speed on the bus is much higher than the data read and write speed on disks, data reads and writes on disks can be considered as being processed concurrently.</a:t>
            </a:r>
          </a:p>
          <a:p>
            <a:r>
              <a:rPr u="none" dirty="0"/>
              <a:t>A RAID 0 array provides a large-capacity disk with high I/O processing performance. Before the introduction of RAID 0, there was a technology similar to RAID 0, called Just a Bunch Of Disks (JBOD). JBOD refers to a large virtual disk consisting of multiple disks. Unlike RAID 0, JBOD does not concurrently write data blocks to different disks. JBOD uses another disk only when the storage capacity in the first disk is used up. Therefore, JBOD provides a total available capacity which is the sum of capacities in all disks but provides the performance of individual disks.</a:t>
            </a:r>
            <a:endParaRPr lang="en-US" altLang="zh-CN" dirty="0"/>
          </a:p>
          <a:p>
            <a:pPr lvl="0"/>
            <a:r>
              <a:rPr u="none" dirty="0"/>
              <a:t>In contrast, RAID 0 searches the target data block and reads data in all disks upon receiving a data read request. The preceding figure shows a data read process. A RAID 0 array provides a read/write performance proportional to disk quantity.</a:t>
            </a:r>
          </a:p>
          <a:p>
            <a:pPr lvl="0"/>
            <a:endParaRPr lang="zh-CN" altLang="en-US" dirty="0"/>
          </a:p>
          <a:p>
            <a:endParaRPr lang="zh-CN" altLang="en-US" dirty="0"/>
          </a:p>
          <a:p>
            <a:endParaRPr lang="zh-CN" altLang="en-US" dirty="0"/>
          </a:p>
          <a:p>
            <a:endParaRPr lang="zh-CN" altLang="en-US" dirty="0"/>
          </a:p>
        </p:txBody>
      </p:sp>
    </p:spTree>
    <p:extLst>
      <p:ext uri="{BB962C8B-B14F-4D97-AF65-F5344CB8AC3E}">
        <p14:creationId xmlns:p14="http://schemas.microsoft.com/office/powerpoint/2010/main" val="2278549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endParaRPr lang="zh-CN" altLang="en-US" dirty="0"/>
          </a:p>
          <a:p>
            <a:endParaRPr lang="zh-CN" altLang="en-US" dirty="0"/>
          </a:p>
          <a:p>
            <a:endParaRPr lang="zh-CN" altLang="en-US" dirty="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357959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31838" y="728663"/>
            <a:ext cx="5580062" cy="8366172"/>
          </a:xfrm>
        </p:spPr>
        <p:txBody>
          <a:bodyPr/>
          <a:lstStyle/>
          <a:p>
            <a:r>
              <a:rPr u="none" dirty="0"/>
              <a:t>RAID 1, also referred to as mirroring, maximizes data security. A RAID 1 array uses two identical disks including one mirror disk. When data is written to a disk, a copy of the same data is stored in the mirror disk. When the source (physical) disk fails, the mirror disk takes over services from the source disk to maintain service continuity. The mirror disk is used as a backup to provide high data reliability.</a:t>
            </a:r>
          </a:p>
          <a:p>
            <a:r>
              <a:rPr u="none" dirty="0"/>
              <a:t>The amount of data stored in a RAID 1 array equals to only the capacity of a single disk, and data copies are retained in another disk. That is, each Gigabyte data needs 2 Gigabyte disk space. Therefore, a RAID 1 array consisting of two disks has a space utilization of 50%.</a:t>
            </a:r>
          </a:p>
          <a:p>
            <a:r>
              <a:rPr u="none" dirty="0"/>
              <a:t>Unlike RAID 0 which utilizes striping to concurrently write different data to different disks, RAID 1 writes same data to each disk so that data in all member disks is consistent. As shown in the preceding figure, data blocks D 0, D 1, and D 2 are to be written to disks. D 0 and the copy of D 0 are written to the two disks (disk 1 and disk 2) at the same time. Other data blocks are also written to the RAID 1 array in the same way by mirroring. Generally, a RAID 1 array provides write performance of a single disk.</a:t>
            </a:r>
            <a:endParaRPr lang="en-US" altLang="zh-CN" dirty="0"/>
          </a:p>
          <a:p>
            <a:r>
              <a:rPr u="none" dirty="0"/>
              <a:t>A RAID 1 array reads data from the data disk and the mirror disk at the same time to improve read performance. If one disk fails, data can be read from the other disk.</a:t>
            </a:r>
          </a:p>
          <a:p>
            <a:r>
              <a:rPr u="none" dirty="0"/>
              <a:t>A RAID 1 array provides read performance which is the sum of the read performance of the two disks. When a RAID array is degraded, its performance decreases by half.</a:t>
            </a:r>
          </a:p>
          <a:p>
            <a:endParaRPr lang="zh-CN" altLang="en-US" dirty="0"/>
          </a:p>
          <a:p>
            <a:endParaRPr lang="zh-CN" altLang="en-US" dirty="0"/>
          </a:p>
          <a:p>
            <a:endParaRPr lang="zh-CN" altLang="en-US" dirty="0"/>
          </a:p>
        </p:txBody>
      </p:sp>
    </p:spTree>
    <p:extLst>
      <p:ext uri="{BB962C8B-B14F-4D97-AF65-F5344CB8AC3E}">
        <p14:creationId xmlns:p14="http://schemas.microsoft.com/office/powerpoint/2010/main" val="4179254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endParaRPr lang="zh-CN" altLang="en-US" dirty="0"/>
          </a:p>
          <a:p>
            <a:endParaRPr lang="zh-CN" altLang="en-US" dirty="0"/>
          </a:p>
          <a:p>
            <a:endParaRPr lang="zh-CN" altLang="en-US" dirty="0"/>
          </a:p>
        </p:txBody>
      </p:sp>
      <p:sp>
        <p:nvSpPr>
          <p:cNvPr id="4" name="幻灯片图像占位符 3"/>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40903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31838" y="728663"/>
            <a:ext cx="5580062" cy="8366172"/>
          </a:xfrm>
        </p:spPr>
        <p:txBody>
          <a:bodyPr/>
          <a:lstStyle/>
          <a:p>
            <a:r>
              <a:rPr u="none" dirty="0"/>
              <a:t>RAID 3 is similar to RAID 0 but uses dedicated parity stripes. In a RAID 3 array, a dedicated disk (parity disk) is used to store the parity data of strips in other disks in the same stripe. If incorrect data is detected or a disk fails, data in the faulty disk can be recovered using the parity data. RAID 3 applies to data-intensive or single-user environments where data blocks need to be continuously accessed for a long time. RAID 3 writes data to all member data disks. However, when new data is written to any disk, RAID 3 recalculates and rewrites parity data. Therefore, when a large amount of data from an application is written, the parity disk in a RAID 3 array needs to process heavy workloads. Parity operations have certain impact on the read and write performance of a RAID 3 array. In addition, the parity disk is subject to the highest failure rate in a RAID 3 array due to heavy workloads. A write penalty occurs when just a small amount of data is written to multiple disks, which does not improve disk performance as compared with data writes to a single disk.</a:t>
            </a:r>
          </a:p>
          <a:p>
            <a:r>
              <a:rPr u="none" dirty="0"/>
              <a:t>RAID 3 uses a single disk for fault tolerance and performs parallel data transmission. RAID 3 uses striping to divide data into blocks and writes XOR parity data to the last disk (parity disk).</a:t>
            </a:r>
          </a:p>
          <a:p>
            <a:r>
              <a:rPr u="none" dirty="0"/>
              <a:t>The write performance of RAID 3 depends on the amount of changed data, the number of disks, and the time required to calculate and store parity data. If a RAID 3 array consists of </a:t>
            </a:r>
            <a:r>
              <a:rPr i="1" u="none" dirty="0"/>
              <a:t>N</a:t>
            </a:r>
            <a:r>
              <a:rPr u="none" dirty="0"/>
              <a:t> member disks of the same rotational speed and write penalty is not considered, its sequential I/O write performance is theoretically slightly inferior to </a:t>
            </a:r>
            <a:r>
              <a:rPr i="1" u="none" dirty="0"/>
              <a:t>N</a:t>
            </a:r>
            <a:r>
              <a:rPr u="none" dirty="0"/>
              <a:t> – 1 times that of a single disk when full-stripe write is performed. (Additional time is required to calculate redundancy check.)</a:t>
            </a:r>
            <a:endParaRPr lang="en-US" altLang="zh-CN" dirty="0"/>
          </a:p>
          <a:p>
            <a:r>
              <a:rPr u="none" dirty="0"/>
              <a:t>In a RAID 3 array, data is read by stripe. Data blocks in a stripe can be concurrently read as drives in all disks are controlled.</a:t>
            </a:r>
            <a:endParaRPr lang="en-US" altLang="zh-CN" dirty="0"/>
          </a:p>
          <a:p>
            <a:r>
              <a:rPr u="none" dirty="0"/>
              <a:t>RAID 3 performs parallel data reads and writes. The read performance of a RAID 3 array depends on the amount of data to be read and the number of member disks.</a:t>
            </a:r>
          </a:p>
          <a:p>
            <a:endParaRPr lang="zh-CN" altLang="en-US" dirty="0"/>
          </a:p>
          <a:p>
            <a:endParaRPr lang="zh-CN" altLang="en-US" dirty="0"/>
          </a:p>
          <a:p>
            <a:endParaRPr lang="zh-CN" altLang="en-US" dirty="0"/>
          </a:p>
        </p:txBody>
      </p:sp>
    </p:spTree>
    <p:extLst>
      <p:ext uri="{BB962C8B-B14F-4D97-AF65-F5344CB8AC3E}">
        <p14:creationId xmlns:p14="http://schemas.microsoft.com/office/powerpoint/2010/main" val="2670363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t>RAID 5 is improved based on RAID 3 and consists of striping and parity. In a RAID 5 array, data is written to disks by striping. In a RAID 5 array, the parity data of different strips is distributed among member disks other than a parity disk.</a:t>
            </a:r>
          </a:p>
          <a:p>
            <a:r>
              <a:rPr u="none"/>
              <a:t>Similar to RAID 3, a write penalty occurs when just a small amount of data is written.</a:t>
            </a:r>
          </a:p>
          <a:p>
            <a:r>
              <a:rPr u="none"/>
              <a:t>The write performance of a RAID 5 array depends on the amount of data to be written and the number of member disks. If a RAID 5 array consists of </a:t>
            </a:r>
            <a:r>
              <a:rPr i="1" u="none"/>
              <a:t>N</a:t>
            </a:r>
            <a:r>
              <a:rPr u="none"/>
              <a:t> member disks of the same rotational speed and write penalty is not considered, its sequential I/O write performance is slightly inferior to N – 1 times that of a single disk when full-stripe write is performed. (Additional time is required to calculate redundancy check.)</a:t>
            </a:r>
            <a:endParaRPr lang="en-US" altLang="zh-CN"/>
          </a:p>
          <a:p>
            <a:r>
              <a:rPr u="none"/>
              <a:t>In a RAID 3 or RAID 5 array, if a disk fails, the array changes from the online (normal) state to the degraded state until the faulty disk is reconstructed. If another disk also fails, the data in the array will be lost.</a:t>
            </a:r>
          </a:p>
          <a:p>
            <a:endParaRPr lang="zh-CN" altLang="en-US"/>
          </a:p>
          <a:p>
            <a:endParaRPr lang="zh-CN" altLang="en-US" dirty="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3924851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endParaRPr lang="zh-CN" altLang="en-US" dirty="0"/>
          </a:p>
          <a:p>
            <a:endParaRPr lang="zh-CN" altLang="en-US" dirty="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707071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31838" y="728663"/>
            <a:ext cx="5580062" cy="8366172"/>
          </a:xfrm>
        </p:spPr>
        <p:txBody>
          <a:bodyPr/>
          <a:lstStyle/>
          <a:p>
            <a:r>
              <a:rPr u="none" dirty="0"/>
              <a:t>Data protection mechanisms of all RAID arrays discussed on previous slides considered failures of individual disks (excluding RAID 0). The time required for reconstruction increases along with the growth of disk capacities. It may take several days instead of hours to reconstruct a RAID 5 array consisting of large-capacity disks. During the reconstruction, the array is in the degraded state, and the failure of any additional disk will cause the array to be faulty and data to be lost. This is why some organizations or units need a dual-redundancy system. In other words, a RAID array should tolerate failures of up to two disks while maintaining normal access to data. Such dual-redundancy data protection can be implemented in the following ways:</a:t>
            </a:r>
          </a:p>
          <a:p>
            <a:pPr lvl="1"/>
            <a:r>
              <a:rPr u="none" dirty="0"/>
              <a:t>The first one is multi-mirroring. Multi-mirroring is a method of storing multiple copies of a data block in redundant disks when the data block is stored in the primary disk. This means heavy overheads.</a:t>
            </a:r>
          </a:p>
          <a:p>
            <a:pPr lvl="1"/>
            <a:r>
              <a:rPr u="none" dirty="0"/>
              <a:t>The second one is a RAID 6 array. A RAID 6 array protects data by tolerating failures of up to two disks even at the same time.</a:t>
            </a:r>
          </a:p>
          <a:p>
            <a:r>
              <a:rPr u="none" dirty="0"/>
              <a:t>The formal name of RAID 6 is distributed double-parity (DP) RAID. It is essentially an improved RAID 5, and also consists of striping and distributed parity. RAID 6 supports double parity, which means that:</a:t>
            </a:r>
          </a:p>
          <a:p>
            <a:pPr lvl="1"/>
            <a:r>
              <a:rPr u="none" dirty="0"/>
              <a:t>When user data is written, double parity calculation needs to be performed. Therefore, RAID 6 provides the slowest data writes among all RAID levels.</a:t>
            </a:r>
          </a:p>
          <a:p>
            <a:pPr lvl="1"/>
            <a:r>
              <a:rPr u="none" dirty="0"/>
              <a:t>Additional parity data takes storage spaces in two disks. This is why RAID 6 is considered as an N + 2 RAID.</a:t>
            </a:r>
          </a:p>
          <a:p>
            <a:r>
              <a:rPr u="none" dirty="0"/>
              <a:t>Currently, RAID 6 does not have a uniform standard. Companies implement RAID 6 in different ways. Different methods are used for obtaining parity data.</a:t>
            </a:r>
          </a:p>
          <a:p>
            <a:endParaRPr lang="zh-CN" altLang="en-US" dirty="0"/>
          </a:p>
          <a:p>
            <a:endParaRPr lang="zh-CN" altLang="en-US" dirty="0"/>
          </a:p>
        </p:txBody>
      </p:sp>
    </p:spTree>
    <p:extLst>
      <p:ext uri="{BB962C8B-B14F-4D97-AF65-F5344CB8AC3E}">
        <p14:creationId xmlns:p14="http://schemas.microsoft.com/office/powerpoint/2010/main" val="3682494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098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t>When a RAID 6 array uses P+Q parity, P and Q represent two independent parity data. P and Q parity data is obtained using different algorithms. User data and parity data are distributed in all disks in the same stripe.</a:t>
            </a:r>
          </a:p>
          <a:p>
            <a:r>
              <a:rPr u="none"/>
              <a:t>As shown in the figure, P 1 is obtained by performing an XOR operation on D 0, D 1, and D 2 in stripe 0, P 2 is obtained by performing an XOR operation on D 3, D 4, and D 5 in stripe 1, and P 3 is obtained by performing an XOR operation on D 6, D 7, and D 8 in stripe 2.</a:t>
            </a:r>
          </a:p>
          <a:p>
            <a:r>
              <a:rPr u="none"/>
              <a:t>Q 1 is obtained by performing a GF transform and then an XOR operation on D 0, D 1, and D 2 in stripe 0, Q 2 is obtained by performing a GF transform and then an XOR operation on D 3, D 4, and D 5 in stripe 1, and Q 3 is obtained by performing a GF transform and then an XOR operation on D 6, D 7, and D 8 in stripe 2.</a:t>
            </a:r>
          </a:p>
          <a:p>
            <a:r>
              <a:rPr u="none"/>
              <a:t>If a strip on a disk fails, data on the failed disk can be recovered using the P parity value. The XOR operation is performed between the P parity value and other data disks. If two disks in the same stripe fail at the same time, different solutions apply to different scenarios. If the Q parity data is not in any of the two faulty disks, the data can be recovered to data disks, and then the parity data is recalculated. If the Q parity data is in one of the two faulty disks, data in the two faulty disks must be recovered by using both the formulas.</a:t>
            </a:r>
          </a:p>
          <a:p>
            <a:endParaRPr lang="zh-CN" altLang="en-US"/>
          </a:p>
          <a:p>
            <a:endParaRPr lang="zh-CN" altLang="en-US" dirty="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478341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endParaRPr lang="zh-CN" altLang="en-US" dirty="0"/>
          </a:p>
        </p:txBody>
      </p:sp>
      <p:sp>
        <p:nvSpPr>
          <p:cNvPr id="4" name="幻灯片图像占位符 3"/>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788668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31838" y="728663"/>
            <a:ext cx="5580062" cy="8366172"/>
          </a:xfrm>
        </p:spPr>
        <p:txBody>
          <a:bodyPr/>
          <a:lstStyle/>
          <a:p>
            <a:r>
              <a:rPr u="none" dirty="0"/>
              <a:t>RAID 6 DP also has two independent parity data blocks. The first parity data is the same as the first parity data of RAID 6 P+Q. The second parity data is the diagonal parity data obtained through diagonal XOR operation. Horizontal parity data is obtained by performing an XOR operation on user data in the same stripe. As shown in the preceding figure, P 0 is obtained by performing an XOR operation on D 0, D 1, D 2, and D 3 in stripe 0, and P 1 is obtained by performing an XOR operation on D4, D5, D6, and D 7 in stripe 1. Therefore, P 0 = D 0 ⊕ D 1 ⊕ D 2 ⊕ D 3, P 1 = D 4 ⊕ D 5 ⊕ D 6 ⊕ D 7, and so on.</a:t>
            </a:r>
          </a:p>
          <a:p>
            <a:r>
              <a:rPr u="none" dirty="0"/>
              <a:t>The second parity data block is obtained by performing an XOR operation on diagonal data blocks in the array. The process of selecting data blocks is relatively complex. DP 0 is obtained by performing an XOR operation on D 0 in disk 1 in stripe 0, D 5 in disk 2 in stripe 1, D 10 in disk 3 in stripe 2, and D 15 in disk 4 in stripe 3. DP 1 is obtained by performing an XOR operation on D 1 in disk 2 in stripe 0, D 6 in disk 3 in stripe 1, D 11 in disk 4 in stripe 2, and P 3 in the first parity disk in stripe 3. DP 2 is obtained by performing an XOR operation on D 2 in disk 3 in stripe 0, D 7 in disk 4 in stripe 1, P 2 in the first parity disk in stripe 2, and D 12 in disk 1 in stripe 3. Therefore, DP 0 = D 0 ⊕ D 5 ⊕ D 10 ⊕ D 15, DP 1 = D 1 ⊕ D 6 ⊕ D 11 ⊕ P 3, and so on.</a:t>
            </a:r>
          </a:p>
          <a:p>
            <a:r>
              <a:rPr u="none" dirty="0"/>
              <a:t>A RAID 6 array tolerates failures of up to two disks.</a:t>
            </a:r>
            <a:endParaRPr lang="en-US" altLang="zh-CN" dirty="0"/>
          </a:p>
          <a:p>
            <a:r>
              <a:rPr u="none" dirty="0"/>
              <a:t>A RAID 6 array provides relatively poor performance no matter whether DP or P+Q is implemented. Therefore, RAID 6 applies to the following two scenarios:</a:t>
            </a:r>
          </a:p>
          <a:p>
            <a:pPr lvl="1"/>
            <a:r>
              <a:rPr u="none" dirty="0"/>
              <a:t>Data is critical and should be consistently online and available.</a:t>
            </a:r>
          </a:p>
          <a:p>
            <a:pPr lvl="1"/>
            <a:r>
              <a:rPr u="none" dirty="0"/>
              <a:t>Large-capacity (generally &gt; 2 TB) disks are used. The reconstruction of a large-capacity disk takes a long time. Data will be inaccessible for a long time if two disks fail at the same time. A RAID 6 array tolerates failure of another disk during the reconstruction of one disk. Some enterprises want to use a dual-redundancy RAID array for their large-capacity disks.</a:t>
            </a:r>
          </a:p>
          <a:p>
            <a:endParaRPr lang="zh-CN" altLang="en-US" dirty="0"/>
          </a:p>
        </p:txBody>
      </p:sp>
    </p:spTree>
    <p:extLst>
      <p:ext uri="{BB962C8B-B14F-4D97-AF65-F5344CB8AC3E}">
        <p14:creationId xmlns:p14="http://schemas.microsoft.com/office/powerpoint/2010/main" val="3077229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t>For most enterprises, RAID 0 is not really a practical choice, while RAID 1 is limited by disk capacity utilization. RAID 10 provides the optimal solution by combining RAID 1 and RAID 0. In particular, RAID 10 provides superior performance by eliminating write penalty in random writes.</a:t>
            </a:r>
          </a:p>
          <a:p>
            <a:r>
              <a:rPr u="none"/>
              <a:t>A RAID 10 array consists of an even number of disks. User data is written to half of the disks and mirror copies of user data are retained in the other half of disks. Mirroring is performed based on stripes.</a:t>
            </a:r>
          </a:p>
          <a:p>
            <a:r>
              <a:rPr u="none"/>
              <a:t>As shown in the figure, physical disks 1 and 2 form a RAID 1 array, and physical disks 3 and 4 form another RAID 1 array. The two RAID 1 sub-arrays form a RAID 0 array.</a:t>
            </a:r>
          </a:p>
          <a:p>
            <a:r>
              <a:rPr u="none"/>
              <a:t>When data is written to the RAID 10 array, data blocks are concurrently written to sub-arrays by mirroring. As shown in the figure, D 0 is written to physical disk 1, and its copy is written to physical disk 2.</a:t>
            </a:r>
          </a:p>
          <a:p>
            <a:r>
              <a:rPr u="none"/>
              <a:t>If disks (such as disk 2 and disk 4) in both the two RAID 1 sub-arrays fail, accesses to data in the RAID 10 array will remain normal. This is because integral copies of the data in faulty disks 2 and 4 are retained on other two disks (such as disk 3 and disk 1). However, if disks (such as disk 1 and 2) in the same RAID 1 sub-array fail at the same time, data will be inaccessible.</a:t>
            </a:r>
          </a:p>
          <a:p>
            <a:r>
              <a:rPr u="none"/>
              <a:t>Theoretically, RAID 10 tolerates failures of half of the physical disks. However, in the worst case, failures of two disks in the same sub-array may also cause data loss. Generally, RAID 10 protects data against the failure of a single disk.</a:t>
            </a:r>
          </a:p>
          <a:p>
            <a:endParaRPr lang="zh-CN" altLang="en-US" dirty="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304519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t>RAID 50 combines RAID 0 and RAID 5. Two RAID 5 sub-arrays form a RAID 0 array. The two RAID 5 sub-arrays are independent of each other. A RAID 50 array requires at least six disks because a RAID 5 sub-array requires at least three disks.</a:t>
            </a:r>
          </a:p>
          <a:p>
            <a:r>
              <a:rPr u="none"/>
              <a:t>As shown in the figure, disks 1, 2, and 3 form a RAID 5 sub-array, and disks 4, 5, and 6 form another RAID 5 sub-array. The two RAID 5 sub-arrays form a RAID 0 array.</a:t>
            </a:r>
          </a:p>
          <a:p>
            <a:r>
              <a:rPr u="none"/>
              <a:t>A RAID 50 array tolerates failures of multiple disks at the same time. However, failures of two disks in the same RAID 5 sub-array will cause data loss.</a:t>
            </a:r>
          </a:p>
          <a:p>
            <a:endParaRPr lang="zh-CN" altLang="en-US" dirty="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937510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8941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endParaRPr lang="en-US" altLang="zh-CN" dirty="0"/>
          </a:p>
          <a:p>
            <a:endParaRPr lang="zh-CN" altLang="en-US" dirty="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3713204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31838" y="728663"/>
            <a:ext cx="5580062" cy="8366172"/>
          </a:xfrm>
        </p:spPr>
        <p:txBody>
          <a:bodyPr/>
          <a:lstStyle/>
          <a:p>
            <a:r>
              <a:rPr u="none" dirty="0"/>
              <a:t>As a well-developed and reliable disk data protection standard, RAID has always been used as a basic technology for storage systems. However, traditional RAID is becoming increasingly defective, in particular, in reconstruction of large-capacity disks, with ever-increasing data storage requirements and capacity per disk.</a:t>
            </a:r>
            <a:endParaRPr lang="en-US" altLang="zh-CN" dirty="0"/>
          </a:p>
          <a:p>
            <a:r>
              <a:rPr u="none" dirty="0"/>
              <a:t>Traditional RAID is defective due to high risk of data loss and material impact on services.</a:t>
            </a:r>
            <a:endParaRPr lang="en-US" altLang="zh-CN" dirty="0"/>
          </a:p>
          <a:p>
            <a:pPr lvl="1"/>
            <a:r>
              <a:rPr u="none" dirty="0"/>
              <a:t>High data loss risks: A larger disk capacity means a longer reconstruction time and a higher data loss risk. Data is not redundant during reconstruction. If a disk fails or a bad sector occurs during reconstruction, data will be lost. Therefore, a longer reconstruction time results in higher data loss risks.</a:t>
            </a:r>
            <a:endParaRPr lang="en-US" altLang="zh-CN" dirty="0"/>
          </a:p>
          <a:p>
            <a:pPr lvl="1"/>
            <a:r>
              <a:rPr u="none" dirty="0"/>
              <a:t>Adverse impact on services: During data reconstruction, the member disks of a RAID group are busy with reconstruction. As a result, the service capability of the member disks decreases significantly, adversely affecting upper-layer services.</a:t>
            </a:r>
            <a:endParaRPr lang="en-US" altLang="zh-CN" dirty="0"/>
          </a:p>
          <a:p>
            <a:r>
              <a:rPr u="none" dirty="0"/>
              <a:t>To solve the preceding problems of traditional RAID and ride on the development of virtualization technologies, the following alternative solutions emerged:</a:t>
            </a:r>
            <a:endParaRPr lang="en-US" altLang="zh-CN" dirty="0"/>
          </a:p>
          <a:p>
            <a:pPr lvl="1"/>
            <a:r>
              <a:rPr u="none" dirty="0"/>
              <a:t>LUN virtualization: A traditional RAID array is further divided into small units. These units are regrouped into storage spaces accessible to hosts.</a:t>
            </a:r>
            <a:endParaRPr lang="en-US" altLang="zh-CN" dirty="0"/>
          </a:p>
          <a:p>
            <a:pPr lvl="1"/>
            <a:r>
              <a:rPr u="none" dirty="0"/>
              <a:t>Block virtualization: Disks in a storage pool are divided into small data blocks. A RAID array is created using these data blocks so that data can be evenly distributed to all disks in the storage pool. Then, resources are managed based on data blocks.</a:t>
            </a:r>
            <a:endParaRPr lang="en-US" altLang="zh-CN" dirty="0"/>
          </a:p>
          <a:p>
            <a:endParaRPr lang="en-US" altLang="zh-CN" dirty="0"/>
          </a:p>
          <a:p>
            <a:endParaRPr lang="zh-CN" altLang="en-US" dirty="0"/>
          </a:p>
        </p:txBody>
      </p:sp>
    </p:spTree>
    <p:extLst>
      <p:ext uri="{BB962C8B-B14F-4D97-AF65-F5344CB8AC3E}">
        <p14:creationId xmlns:p14="http://schemas.microsoft.com/office/powerpoint/2010/main" val="4184892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t>RAID 2.0+ divides a physical disk into multiple chunks (CKs). CKs in different disks form a chunk group (CKG) that has a RAID relationship with each other. Multiple CKGs form a large storage resource pool. Resources are allocated from the resource pool to hosts.</a:t>
            </a:r>
          </a:p>
          <a:p>
            <a:r>
              <a:rPr u="none"/>
              <a:t>RAID 2.0+ outperforms traditional RAID in the following aspects:</a:t>
            </a:r>
            <a:endParaRPr lang="en-US" altLang="zh-CN"/>
          </a:p>
          <a:p>
            <a:pPr lvl="1"/>
            <a:r>
              <a:rPr u="none"/>
              <a:t>Service load balancing to avoid hot spots: Data is evenly distributed to all disks in the resource pool, protecting disks from early end of service lives due to excessive writes.</a:t>
            </a:r>
            <a:endParaRPr lang="en-US" altLang="zh-CN"/>
          </a:p>
          <a:p>
            <a:pPr lvl="1"/>
            <a:r>
              <a:rPr u="none"/>
              <a:t>Fast reconstruction to reduce risk window: When a disk fails, the valid data in the faulty disk is reconstructed to all other functioning disks in the resource pool (fast many-to-many reconstruction), efficiently resuming redundancy protection.</a:t>
            </a:r>
            <a:endParaRPr lang="en-US" altLang="zh-CN"/>
          </a:p>
          <a:p>
            <a:pPr lvl="1"/>
            <a:r>
              <a:rPr u="none"/>
              <a:t>Reconstruction load balancing among all disks: All member disks in a storage resource pool participate in reconstruction, and each disk only needs to reconstruct a small amount of data. Therefore, the reconstruction process does not affect upper-layer applications.</a:t>
            </a:r>
            <a:endParaRPr lang="en-US" altLang="zh-CN"/>
          </a:p>
          <a:p>
            <a:endParaRPr lang="zh-CN" altLang="en-US" dirty="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3413455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1611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134068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t>Huawei RAID 2.0+: underlying media virtualization + upper-layer resource virtualization for data reconstruction acceleration and intelligent resource allocation.</a:t>
            </a:r>
          </a:p>
          <a:p>
            <a:r>
              <a:rPr u="none"/>
              <a:t>Fast data reconstruction: nearly 20x faster reconstruction speed, reducing reconstruction time from hours to minutes, and minimizing the impact on services and the risk of failures of multiple disks.</a:t>
            </a:r>
          </a:p>
          <a:p>
            <a:r>
              <a:rPr u="none"/>
              <a:t>Reconstruction load balancing among all disks in the resource pool and reconstruction of service data only; improvement over many-to-one reconstruction in traditional RAID to many-to-many reconstruction.</a:t>
            </a:r>
          </a:p>
          <a:p>
            <a:endParaRPr lang="zh-CN" altLang="en-US" dirty="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36639146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endParaRPr lang="zh-CN" altLang="en-US" dirty="0"/>
          </a:p>
          <a:p>
            <a:endParaRPr lang="zh-CN" altLang="en-US" dirty="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233225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31838" y="728663"/>
            <a:ext cx="5580062" cy="8366172"/>
          </a:xfrm>
        </p:spPr>
        <p:txBody>
          <a:bodyPr/>
          <a:lstStyle/>
          <a:p>
            <a:r>
              <a:rPr u="none" dirty="0"/>
              <a:t>For traditional RAID, a RAID array must be created first for allocating disk spaces to service hosts. However, there are some restrictions and requirements for creating a RAID array: A RAID array must consist of disks of the same type, size, and rotational speed, and should consist of a maximum number of 12 disks.</a:t>
            </a:r>
          </a:p>
          <a:p>
            <a:r>
              <a:rPr u="none" dirty="0"/>
              <a:t>Huawei RAID 2.0+ is implemented in another way. A disk domain should be created first. A disk domain is a disk array. A disk can belong to only one disk domain. One or more disk domains can be created in an </a:t>
            </a:r>
            <a:r>
              <a:rPr u="none" dirty="0" err="1"/>
              <a:t>OceanStor</a:t>
            </a:r>
            <a:r>
              <a:rPr u="none" dirty="0"/>
              <a:t> storage system. It seems that a disk domain is similar to a RAID array. Both consist of disks but have material differences. A RAID array consists of disks of the same type, size, and rotational speed, and such disks are associated with a RAID level. In contrast, a disk domain consists of up to more than 100 disks of up to three types. Disks of each type are associated with a storage tier. For example, SSDs are associated with the high performance tier, SAS disks are associated with the performance tier, and NL-SAS disks are associated with the capacity tier. A storage tier would not exist if there are no disks of the corresponding type in a disk domain. The key difference lies in that a disk domain separates an array of disks from another array of disks for fully isolating faults and maintaining independent performance and storage resources. RAID levels are not specified when a disk main is created. That is, data redundancy protection methods are not specified. Actually, RAID 2.0+ provides more flexible and specific data redundancy protection methods. The storage space formed by disks in a disk domain is divided into storage pools of a smaller granularity and hot spare space shared among storage tiers. The system automatically sets the hot spare space based on the hot spare policy (high, low, or none) set by an administrator for the disk domain and the number of disks at each storage tier in the disk domain. In a traditional RAID array, an administrator should specify a disk as the hot space disk.</a:t>
            </a:r>
          </a:p>
          <a:p>
            <a:endParaRPr lang="zh-CN" altLang="en-US" dirty="0"/>
          </a:p>
          <a:p>
            <a:endParaRPr lang="zh-CN" altLang="en-US" dirty="0"/>
          </a:p>
          <a:p>
            <a:endParaRPr lang="zh-CN" altLang="en-US" dirty="0"/>
          </a:p>
          <a:p>
            <a:endParaRPr lang="zh-CN" altLang="en-US" dirty="0"/>
          </a:p>
        </p:txBody>
      </p:sp>
    </p:spTree>
    <p:extLst>
      <p:ext uri="{BB962C8B-B14F-4D97-AF65-F5344CB8AC3E}">
        <p14:creationId xmlns:p14="http://schemas.microsoft.com/office/powerpoint/2010/main" val="232305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t>A storage pool created based on a specified disk domain dynamically allocates CKs from the disk domain to form CKGs according to the RAID policy of each storage tier for providing storage resources with RAID protection to applications.</a:t>
            </a:r>
          </a:p>
          <a:p>
            <a:r>
              <a:rPr u="none"/>
              <a:t>A storage pool is divided into multiple tiers according to disk type. The table on the left lists the storage tiers and disk types supported in OceanStor storage systems.</a:t>
            </a:r>
          </a:p>
          <a:p>
            <a:r>
              <a:rPr u="none"/>
              <a:t>When creating a storage pool, a user is allowed to specify a storage tier and related RAID policy and capacity for the storage pool.</a:t>
            </a:r>
          </a:p>
          <a:p>
            <a:r>
              <a:rPr u="none"/>
              <a:t>As listed in the right table, OceanStor storage systems support RAID 1, RAID 10, RAID 3, RAID 5, RAID 50, and RAID 6 and related RAID policies.</a:t>
            </a:r>
          </a:p>
          <a:p>
            <a:r>
              <a:rPr u="none"/>
              <a:t>The capacity tier consists of large-capacity SATA and NL-SAS disks. RAID 6 that uses the double parity (DP) mechanism is recommended. (SATA disks are seldom used and are not supported by some specifications.)</a:t>
            </a:r>
          </a:p>
          <a:p>
            <a:endParaRPr lang="zh-CN" altLang="en-US" dirty="0"/>
          </a:p>
          <a:p>
            <a:endParaRPr lang="zh-CN" altLang="en-US" dirty="0"/>
          </a:p>
          <a:p>
            <a:endParaRPr lang="zh-CN" altLang="en-US" dirty="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7458385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t>An OceanStor storage system automatically divides disks of each type in each disk domain into one or more disk groups (DGs) according to disk quantity.</a:t>
            </a:r>
          </a:p>
          <a:p>
            <a:r>
              <a:rPr u="none"/>
              <a:t>One DG consists of disks of only one type.</a:t>
            </a:r>
          </a:p>
          <a:p>
            <a:r>
              <a:rPr u="none"/>
              <a:t>CKs in a CKG are allocated from different disks in a DG.</a:t>
            </a:r>
          </a:p>
          <a:p>
            <a:r>
              <a:rPr u="none"/>
              <a:t>DGs are internal objects automatically configured by OceanStor storage systems and typically used for fault isolation. DGs are not presented externally.</a:t>
            </a:r>
          </a:p>
          <a:p>
            <a:endParaRPr lang="zh-CN" altLang="en-US" dirty="0"/>
          </a:p>
          <a:p>
            <a:endParaRPr lang="zh-CN" altLang="en-US" dirty="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3499046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283498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t>The physical space of each chunk is fixed and cannot be changed.</a:t>
            </a:r>
          </a:p>
          <a:p>
            <a:endParaRPr lang="zh-CN" altLang="en-US" dirty="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3202236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t>All CKs in a CKG are allocated from the disks in the same DG. A CKG has RAID attributes, which are actually configured for corresponding storage tiers. CKs and CKGs are internal objects automatically configured by storage systems. They are not presented externally.</a:t>
            </a:r>
          </a:p>
          <a:p>
            <a:endParaRPr lang="zh-CN" altLang="en-US"/>
          </a:p>
          <a:p>
            <a:endParaRPr lang="en-US" altLang="zh-CN"/>
          </a:p>
          <a:p>
            <a:endParaRPr lang="en-US" altLang="zh-CN"/>
          </a:p>
          <a:p>
            <a:endParaRPr lang="zh-CN" altLang="en-US" dirty="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2600045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t>An extent belongs to a volume or LUN. A user can set the extent size when creating a storage pool. After that, the extent size cannot be changed. Different storage pools may consist of extents of different sizes, but one storage pool must consist of extents of the same size.</a:t>
            </a:r>
          </a:p>
          <a:p>
            <a:endParaRPr lang="zh-CN" altLang="en-US"/>
          </a:p>
          <a:p>
            <a:endParaRPr lang="zh-CN" altLang="en-US" dirty="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3479043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t>Grains are mapped to thin LUNs. A thick LUN does not involve grains.</a:t>
            </a:r>
          </a:p>
          <a:p>
            <a:endParaRPr lang="zh-CN" altLang="en-US"/>
          </a:p>
          <a:p>
            <a:endParaRPr lang="zh-CN" altLang="en-US"/>
          </a:p>
          <a:p>
            <a:endParaRPr lang="zh-CN" altLang="en-US" dirty="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53945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174490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t>A volume organizes all extents and grains of a LUN and applies for and releases extents to increase and decrease the actual space used by the volume.</a:t>
            </a:r>
          </a:p>
          <a:p>
            <a:endParaRPr lang="zh-CN" altLang="en-US" dirty="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7336957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302123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t>If a flash component fails, data in the faulty flash component can be automatically restored and RAID protection can be maintained for the data.</a:t>
            </a:r>
          </a:p>
          <a:p>
            <a:r>
              <a:rPr u="none"/>
              <a:t>This new RAID algorithm dynamically adjusts the number of data blocks in a RAID array to meet system reliability and capacity requirements. If a chunk is faulty and no chunk is available from disks outside the disk domain, the system dynamically reconstructs the original N + M chunks to (N - 1) + M chunks. When a new SSD is inserted, the system migrates data from the (N - 1) + M chunks to the newly constructed N + M chunks for efficient disk utilization.</a:t>
            </a:r>
          </a:p>
          <a:p>
            <a:pPr lvl="0"/>
            <a:r>
              <a:rPr u="none"/>
              <a:t>Dynamic RAID adopts the erasure coding (EC) algorithm, which can dynamically adjust the number of CKs in a CKG if only SSDs are used to meet the system reliability and capacity requirements.</a:t>
            </a:r>
            <a:endParaRPr lang="en-US" altLang="zh-CN" dirty="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2778470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u="none"/>
              <a:t>Customers have to purchase disks of larger capacity to replace existing disks for system upgrades. In such a case, one system may consist of disks of different capacities. How to maintain the optimal capacity utilization in a system with a mixed use of disks of different capacities?</a:t>
            </a:r>
          </a:p>
          <a:p>
            <a:r>
              <a:rPr u="none"/>
              <a:t>RAID-TP uses Huawei's optimized FlexEC algorithm that allows the system to tolerate failures of three disks, improving reliability while allowing a longer reconstruction time window.</a:t>
            </a:r>
            <a:endParaRPr lang="en-US" altLang="zh-CN"/>
          </a:p>
          <a:p>
            <a:r>
              <a:rPr u="none"/>
              <a:t>RAID-TP with FlexEC algorithm reduces the amount of data read from a single disk by 70%, as compared with traditional RAID, minimizing the impact on system performance.</a:t>
            </a:r>
            <a:endParaRPr lang="en-US" altLang="zh-CN"/>
          </a:p>
          <a:p>
            <a:r>
              <a:rPr u="none"/>
              <a:t>In a typical 4:2 RAID 6 array, the capacity utilization is about 67%. The capacity utilization of a Huawei OceanStor all-flash storage system with 25 disks is improved by 20% on this basis.</a:t>
            </a:r>
            <a:endParaRPr lang="en-US" altLang="zh-CN"/>
          </a:p>
          <a:p>
            <a:endParaRPr lang="zh-CN" altLang="en-US" dirty="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5953193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t>Answers:</a:t>
            </a:r>
            <a:endParaRPr lang="en-US" altLang="zh-CN" dirty="0"/>
          </a:p>
          <a:p>
            <a:pPr marL="588600" lvl="1" indent="-228600">
              <a:buFont typeface="+mj-lt"/>
              <a:buAutoNum type="arabicPeriod"/>
            </a:pPr>
            <a:r>
              <a:rPr u="none"/>
              <a:t>1. Strip: A strip consists of one or more consecutive sectors in a disk and it is the minimum unit for data reads and writes in a disk. Multiple strips form a stripe. Stripe: A stripe consists of strips of the same location or ID on multiple disks in the same array.</a:t>
            </a:r>
          </a:p>
          <a:p>
            <a:pPr marL="588600" lvl="1" indent="-228600">
              <a:buFont typeface="+mj-lt"/>
              <a:buAutoNum type="arabicPeriod"/>
            </a:pPr>
            <a:r>
              <a:rPr u="none"/>
              <a:t>RAID 10</a:t>
            </a:r>
          </a:p>
          <a:p>
            <a:pPr marL="588600" lvl="1" indent="-228600">
              <a:buFont typeface="+mj-lt"/>
              <a:buAutoNum type="arabicPeriod"/>
            </a:pPr>
            <a:r>
              <a:rPr u="none"/>
              <a:t>True</a:t>
            </a:r>
            <a:endParaRPr lang="zh-CN" altLang="en-US" dirty="0"/>
          </a:p>
        </p:txBody>
      </p:sp>
      <p:sp>
        <p:nvSpPr>
          <p:cNvPr id="4" name="幻灯片图像占位符 3"/>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42465954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486297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r>
              <a:rPr u="none"/>
              <a:t>Popular tools</a:t>
            </a:r>
          </a:p>
          <a:p>
            <a:pPr lvl="1"/>
            <a:r>
              <a:rPr u="none"/>
              <a:t>HedEx Lite: Huawei product document management tool, which allows users to browse, search for, update, and manage product documentation.</a:t>
            </a:r>
          </a:p>
          <a:p>
            <a:pPr lvl="1"/>
            <a:r>
              <a:rPr u="none"/>
              <a:t>eStor: A graphical storage simulation platform. It simulates Huawei OceanStor all-flash storage systems to help ICT practitioners and users quickly get familiar with Huawei storage products and master the operations and configuration for related products.</a:t>
            </a:r>
            <a:endParaRPr lang="en-US" altLang="zh-CN"/>
          </a:p>
          <a:p>
            <a:pPr lvl="1"/>
            <a:r>
              <a:rPr u="none"/>
              <a:t>Network Documentation Tool Center: A documentation tool for network products that can help perform bidding support, network planning, project delivery, upgrade, and maintenance.</a:t>
            </a:r>
          </a:p>
          <a:p>
            <a:pPr lvl="1"/>
            <a:r>
              <a:rPr u="none"/>
              <a:t>Information query assistant: provides command and alarm information query for Huawei products.</a:t>
            </a:r>
            <a:endParaRPr lang="zh-CN" altLang="en-US" dirty="0"/>
          </a:p>
        </p:txBody>
      </p:sp>
      <p:sp>
        <p:nvSpPr>
          <p:cNvPr id="3" name="幻灯片图像占位符 2"/>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3528716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p:cNvSpPr>
            <a:spLocks noGrp="1" noRot="1" noChangeAspect="1"/>
          </p:cNvSpPr>
          <p:nvPr>
            <p:ph type="sldImg"/>
          </p:nvPr>
        </p:nvSpPr>
        <p:spPr>
          <a:xfrm>
            <a:off x="742950" y="717550"/>
            <a:ext cx="5557838" cy="3125788"/>
          </a:xfrm>
        </p:spPr>
      </p:sp>
      <p:sp>
        <p:nvSpPr>
          <p:cNvPr id="7" name="备注占位符 6"/>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69088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44906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dirty="0"/>
              <a:t>Individual disks provide insufficient capacities, limited performance, and complex management. With no redundancy protection, failures of individual disks may cause data loss.</a:t>
            </a:r>
            <a:endParaRPr lang="en-US" altLang="zh-CN" dirty="0"/>
          </a:p>
          <a:p>
            <a:endParaRPr lang="en-US" altLang="zh-CN" dirty="0"/>
          </a:p>
          <a:p>
            <a:endParaRPr lang="zh-CN" altLang="en-US" dirty="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59496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t>Functionality of RAID:</a:t>
            </a:r>
          </a:p>
          <a:p>
            <a:pPr lvl="1"/>
            <a:r>
              <a:rPr u="none"/>
              <a:t>Combines multiple physical disks into one logical disk array to provide larger storage capacity.</a:t>
            </a:r>
          </a:p>
          <a:p>
            <a:pPr lvl="1"/>
            <a:r>
              <a:rPr u="none"/>
              <a:t>Divides data into blocks and concurrently writes/reads data to/from multiple disks to improve disk access efficiency.</a:t>
            </a:r>
          </a:p>
          <a:p>
            <a:pPr lvl="1"/>
            <a:r>
              <a:rPr u="none"/>
              <a:t>Provides mirroring or parity for fault tolerance.</a:t>
            </a:r>
          </a:p>
          <a:p>
            <a:r>
              <a:rPr u="none"/>
              <a:t>Hardware RAID and software RAID can be implemented in storage devices.</a:t>
            </a:r>
          </a:p>
          <a:p>
            <a:pPr lvl="1"/>
            <a:r>
              <a:rPr u="none"/>
              <a:t>Hardware RAID uses the dedicated RAID adapter, disk controller, or storage processor. The RAID controller has a built-in processor, I/O processor, and memory to improve resource utilization and data transmission speed. The RAID controller manages routes and buffers, and controls data flows between the host and the RAID array. Hardware RAID is usually used in servers.</a:t>
            </a:r>
          </a:p>
          <a:p>
            <a:pPr lvl="1"/>
            <a:r>
              <a:rPr u="none"/>
              <a:t>Software RAID has no built-in processor or I/O processor but uses the host processor. Therefore, a low-speed CPU cannot meet the requirements for RAID implementation. Software RAID is typically used in enterprise-class storage devices.</a:t>
            </a:r>
          </a:p>
          <a:p>
            <a:endParaRPr lang="zh-CN" altLang="en-US"/>
          </a:p>
          <a:p>
            <a:endParaRPr lang="zh-CN" altLang="en-US" dirty="0"/>
          </a:p>
        </p:txBody>
      </p:sp>
      <p:sp>
        <p:nvSpPr>
          <p:cNvPr id="4" name="幻灯片图像占位符 3"/>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317642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t>Stripe width</a:t>
            </a:r>
          </a:p>
          <a:p>
            <a:pPr lvl="1"/>
            <a:r>
              <a:rPr u="none"/>
              <a:t>Indicates the number of disks used in an array for striping. For example, if a disk array consists of three member disks, the stripe width is 3.</a:t>
            </a:r>
          </a:p>
          <a:p>
            <a:r>
              <a:rPr u="none"/>
              <a:t>Stripe depth</a:t>
            </a:r>
          </a:p>
          <a:p>
            <a:pPr lvl="1"/>
            <a:r>
              <a:rPr u="none"/>
              <a:t>Indicates the capacity of a strip.</a:t>
            </a:r>
          </a:p>
          <a:p>
            <a:endParaRPr lang="zh-CN" altLang="en-US"/>
          </a:p>
          <a:p>
            <a:endParaRPr lang="zh-CN" altLang="en-US" dirty="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3702492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t>RAID generally provides two methods for data protection.</a:t>
            </a:r>
            <a:endParaRPr lang="en-US" altLang="zh-CN"/>
          </a:p>
          <a:p>
            <a:pPr lvl="1"/>
            <a:r>
              <a:rPr u="none"/>
              <a:t>One is storing data copies on another redundant disk to improve data reliability and read performance.</a:t>
            </a:r>
            <a:endParaRPr lang="en-US" altLang="zh-CN"/>
          </a:p>
          <a:p>
            <a:pPr lvl="1"/>
            <a:r>
              <a:rPr u="none"/>
              <a:t>The other is parity. Parity data is additional information calculated using user data. For a RAID array that uses parity, an additional parity disk is required. The XOR (symbol: ⊕) algorithm is used for parity.</a:t>
            </a:r>
          </a:p>
          <a:p>
            <a:endParaRPr lang="zh-CN" altLang="en-US"/>
          </a:p>
          <a:p>
            <a:endParaRPr lang="zh-CN" altLang="en-US"/>
          </a:p>
          <a:p>
            <a:endParaRPr lang="zh-CN" altLang="en-US" dirty="0"/>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4262903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2#总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
            <a:ext cx="12192000" cy="5602224"/>
          </a:xfrm>
          <a:prstGeom prst="rect">
            <a:avLst/>
          </a:prstGeom>
          <a:ln>
            <a:noFill/>
            <a:prstDash val="dash"/>
          </a:ln>
        </p:spPr>
      </p:pic>
      <p:sp>
        <p:nvSpPr>
          <p:cNvPr id="8" name="L 形 7"/>
          <p:cNvSpPr/>
          <p:nvPr userDrawn="1"/>
        </p:nvSpPr>
        <p:spPr>
          <a:xfrm rot="16200000" flipH="1">
            <a:off x="6634196" y="2578036"/>
            <a:ext cx="701032" cy="71765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baseline="0">
              <a:latin typeface="Huawei Sans" panose="020C0503030203020204" pitchFamily="34" charset="0"/>
              <a:ea typeface="方正兰亭黑简体" panose="02000000000000000000" pitchFamily="2" charset="-122"/>
            </a:endParaRPr>
          </a:p>
        </p:txBody>
      </p:sp>
      <p:sp>
        <p:nvSpPr>
          <p:cNvPr id="9" name="Title 1">
            <a:extLst>
              <a:ext uri="{FF2B5EF4-FFF2-40B4-BE49-F238E27FC236}">
                <a16:creationId xmlns:a16="http://schemas.microsoft.com/office/drawing/2014/main" id="{8227DEE9-8BE9-0D49-BF96-9E83C5312E00}"/>
              </a:ext>
            </a:extLst>
          </p:cNvPr>
          <p:cNvSpPr>
            <a:spLocks noGrp="1"/>
          </p:cNvSpPr>
          <p:nvPr>
            <p:ph type="ctrTitle" hasCustomPrompt="1"/>
          </p:nvPr>
        </p:nvSpPr>
        <p:spPr>
          <a:xfrm>
            <a:off x="916560" y="907092"/>
            <a:ext cx="8125839" cy="690255"/>
          </a:xfrm>
          <a:prstGeom prst="rect">
            <a:avLst/>
          </a:prstGeom>
          <a:ln>
            <a:noFill/>
            <a:prstDash val="dash"/>
          </a:ln>
        </p:spPr>
        <p:txBody>
          <a:bodyPr lIns="0" tIns="0" rIns="0" bIns="0" anchor="t">
            <a:normAutofit/>
          </a:bodyPr>
          <a:lstStyle>
            <a:lvl1pPr>
              <a:defRPr lang="en-US" sz="3200" b="0" i="0" baseline="0" dirty="0">
                <a:latin typeface="Huawei Sans" panose="020C0503030203020204" pitchFamily="34" charset="0"/>
                <a:ea typeface="方正兰亭黑简体" panose="02000000000000000000" pitchFamily="2" charset="-122"/>
              </a:defRPr>
            </a:lvl1pPr>
          </a:lstStyle>
          <a:p>
            <a:pPr lvl="0" defTabSz="914034">
              <a:lnSpc>
                <a:spcPts val="3439"/>
              </a:lnSpc>
            </a:pPr>
            <a:r>
              <a:rPr lang="en-US" altLang="zh-CN" dirty="0"/>
              <a:t>Click to Edit Title</a:t>
            </a:r>
            <a:endParaRPr lang="en-US" dirty="0"/>
          </a:p>
        </p:txBody>
      </p:sp>
      <p:sp>
        <p:nvSpPr>
          <p:cNvPr id="10" name="Text Placeholder 5">
            <a:extLst>
              <a:ext uri="{FF2B5EF4-FFF2-40B4-BE49-F238E27FC236}">
                <a16:creationId xmlns:a16="http://schemas.microsoft.com/office/drawing/2014/main" id="{2F43DA98-D48D-6947-95EF-BA3B05E68822}"/>
              </a:ext>
            </a:extLst>
          </p:cNvPr>
          <p:cNvSpPr>
            <a:spLocks noGrp="1"/>
          </p:cNvSpPr>
          <p:nvPr>
            <p:ph type="body" sz="quarter" idx="10" hasCustomPrompt="1"/>
          </p:nvPr>
        </p:nvSpPr>
        <p:spPr>
          <a:xfrm>
            <a:off x="916561" y="1949372"/>
            <a:ext cx="8125840" cy="643926"/>
          </a:xfrm>
          <a:prstGeom prst="rect">
            <a:avLst/>
          </a:prstGeom>
        </p:spPr>
        <p:txBody>
          <a:bodyPr vert="horz" lIns="0" tIns="0" rIns="0" bIns="0" rtlCol="0">
            <a:noAutofit/>
          </a:bodyPr>
          <a:lstStyle>
            <a:lvl1pPr marL="228600" indent="-228600">
              <a:buNone/>
              <a:defRPr lang="en-US" sz="1400" baseline="0" dirty="0">
                <a:latin typeface="Huawei Sans" panose="020C0503030203020204" pitchFamily="34" charset="0"/>
                <a:ea typeface="方正兰亭黑简体" panose="02000000000000000000" pitchFamily="2" charset="-122"/>
                <a:cs typeface="Huawei Sans" panose="020C0503030203020204" pitchFamily="34" charset="0"/>
              </a:defRPr>
            </a:lvl1pPr>
          </a:lstStyle>
          <a:p>
            <a:pPr marL="0" lvl="0" indent="0">
              <a:lnSpc>
                <a:spcPct val="100000"/>
              </a:lnSpc>
              <a:spcBef>
                <a:spcPts val="0"/>
              </a:spcBef>
            </a:pPr>
            <a:r>
              <a:rPr lang="en-US" altLang="zh-CN" dirty="0"/>
              <a:t>Click to Edit Title</a:t>
            </a:r>
            <a:endParaRPr lang="en-US" dirty="0"/>
          </a:p>
        </p:txBody>
      </p:sp>
    </p:spTree>
    <p:extLst>
      <p:ext uri="{BB962C8B-B14F-4D97-AF65-F5344CB8AC3E}">
        <p14:creationId xmlns:p14="http://schemas.microsoft.com/office/powerpoint/2010/main" val="1791585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3#更多信息(可选)">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1019175" y="1844675"/>
            <a:ext cx="10153650" cy="4082880"/>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lang="en-US" altLang="zh-CN" dirty="0"/>
              <a:t>More information for trainees</a:t>
            </a:r>
            <a:endParaRPr lang="zh-CN" altLang="en-US" dirty="0"/>
          </a:p>
          <a:p>
            <a:endParaRPr lang="zh-CN" altLang="en-US" dirty="0"/>
          </a:p>
        </p:txBody>
      </p:sp>
      <p:cxnSp>
        <p:nvCxnSpPr>
          <p:cNvPr id="12"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410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3" name="文本框 16">
            <a:extLst>
              <a:ext uri="{FF2B5EF4-FFF2-40B4-BE49-F238E27FC236}">
                <a16:creationId xmlns:a16="http://schemas.microsoft.com/office/drawing/2014/main" id="{568EC886-2612-1F43-AB51-21A76A078357}"/>
              </a:ext>
            </a:extLst>
          </p:cNvPr>
          <p:cNvSpPr txBox="1"/>
          <p:nvPr userDrawn="1"/>
        </p:nvSpPr>
        <p:spPr>
          <a:xfrm>
            <a:off x="918916" y="630373"/>
            <a:ext cx="4357283"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More Information</a:t>
            </a:r>
          </a:p>
        </p:txBody>
      </p:sp>
    </p:spTree>
    <p:extLst>
      <p:ext uri="{BB962C8B-B14F-4D97-AF65-F5344CB8AC3E}">
        <p14:creationId xmlns:p14="http://schemas.microsoft.com/office/powerpoint/2010/main" val="2729564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424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5" name="文本框 16">
            <a:extLst>
              <a:ext uri="{FF2B5EF4-FFF2-40B4-BE49-F238E27FC236}">
                <a16:creationId xmlns:a16="http://schemas.microsoft.com/office/drawing/2014/main" id="{568EC886-2612-1F43-AB51-21A76A078357}"/>
              </a:ext>
            </a:extLst>
          </p:cNvPr>
          <p:cNvSpPr txBox="1"/>
          <p:nvPr userDrawn="1"/>
        </p:nvSpPr>
        <p:spPr>
          <a:xfrm>
            <a:off x="918916" y="630373"/>
            <a:ext cx="4509568"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Recommendations</a:t>
            </a:r>
          </a:p>
        </p:txBody>
      </p:sp>
    </p:spTree>
    <p:extLst>
      <p:ext uri="{BB962C8B-B14F-4D97-AF65-F5344CB8AC3E}">
        <p14:creationId xmlns:p14="http://schemas.microsoft.com/office/powerpoint/2010/main" val="643910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7#标题和内容（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455613" y="447468"/>
            <a:ext cx="11293475" cy="1001920"/>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a:t>Title</a:t>
            </a:r>
            <a:endParaRPr lang="zh-CN" altLang="en-US" dirty="0"/>
          </a:p>
        </p:txBody>
      </p:sp>
      <p:sp>
        <p:nvSpPr>
          <p:cNvPr id="9" name="文本占位符 6"/>
          <p:cNvSpPr>
            <a:spLocks noGrp="1"/>
          </p:cNvSpPr>
          <p:nvPr>
            <p:ph type="body" sz="quarter" idx="10" hasCustomPrompt="1"/>
          </p:nvPr>
        </p:nvSpPr>
        <p:spPr>
          <a:xfrm>
            <a:off x="455613" y="1484312"/>
            <a:ext cx="11293476" cy="4443243"/>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a:t>Click here to edit</a:t>
            </a:r>
            <a:endParaRPr lang="zh-CN" altLang="en-US" dirty="0"/>
          </a:p>
        </p:txBody>
      </p:sp>
    </p:spTree>
    <p:extLst>
      <p:ext uri="{BB962C8B-B14F-4D97-AF65-F5344CB8AC3E}">
        <p14:creationId xmlns:p14="http://schemas.microsoft.com/office/powerpoint/2010/main" val="2758678925"/>
      </p:ext>
    </p:extLst>
  </p:cSld>
  <p:clrMapOvr>
    <a:masterClrMapping/>
  </p:clrMapOvr>
  <p:extLst mod="1">
    <p:ext uri="{DCECCB84-F9BA-43D5-87BE-67443E8EF086}">
      <p15:sldGuideLst xmlns:p15="http://schemas.microsoft.com/office/powerpoint/2012/main">
        <p15:guide id="1" orient="horz" pos="93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7*#标题和内容（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455612" y="447468"/>
            <a:ext cx="11293475" cy="497095"/>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a:t>Title</a:t>
            </a:r>
            <a:endParaRPr lang="zh-CN" altLang="en-US" dirty="0"/>
          </a:p>
        </p:txBody>
      </p:sp>
      <p:sp>
        <p:nvSpPr>
          <p:cNvPr id="9" name="文本占位符 6"/>
          <p:cNvSpPr>
            <a:spLocks noGrp="1"/>
          </p:cNvSpPr>
          <p:nvPr>
            <p:ph type="body" sz="quarter" idx="10" hasCustomPrompt="1"/>
          </p:nvPr>
        </p:nvSpPr>
        <p:spPr>
          <a:xfrm>
            <a:off x="455612" y="1052514"/>
            <a:ext cx="11293476" cy="4875042"/>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a:t>Click here to edit</a:t>
            </a:r>
            <a:endParaRPr lang="zh-CN" altLang="en-US" dirty="0"/>
          </a:p>
        </p:txBody>
      </p:sp>
    </p:spTree>
    <p:extLst>
      <p:ext uri="{BB962C8B-B14F-4D97-AF65-F5344CB8AC3E}">
        <p14:creationId xmlns:p14="http://schemas.microsoft.com/office/powerpoint/2010/main" val="3474084699"/>
      </p:ext>
    </p:extLst>
  </p:cSld>
  <p:clrMapOvr>
    <a:masterClrMapping/>
  </p:clrMapOvr>
  <p:extLst mod="1">
    <p:ext uri="{DCECCB84-F9BA-43D5-87BE-67443E8EF086}">
      <p15:sldGuideLst xmlns:p15="http://schemas.microsoft.com/office/powerpoint/2012/main">
        <p15:guide id="1" orient="horz" pos="595">
          <p15:clr>
            <a:srgbClr val="FBAE40"/>
          </p15:clr>
        </p15:guide>
        <p15:guide id="0" orient="horz" pos="66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8#仅标题（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455613" y="447468"/>
            <a:ext cx="11293475" cy="1001920"/>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a:t>Title</a:t>
            </a:r>
            <a:endParaRPr lang="zh-CN" altLang="en-US" dirty="0"/>
          </a:p>
        </p:txBody>
      </p:sp>
    </p:spTree>
    <p:extLst>
      <p:ext uri="{BB962C8B-B14F-4D97-AF65-F5344CB8AC3E}">
        <p14:creationId xmlns:p14="http://schemas.microsoft.com/office/powerpoint/2010/main" val="2303927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8*#仅标题（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455613" y="447468"/>
            <a:ext cx="11293475" cy="497095"/>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a:t>Title</a:t>
            </a:r>
            <a:endParaRPr lang="zh-CN" altLang="en-US" dirty="0"/>
          </a:p>
        </p:txBody>
      </p:sp>
    </p:spTree>
    <p:extLst>
      <p:ext uri="{BB962C8B-B14F-4D97-AF65-F5344CB8AC3E}">
        <p14:creationId xmlns:p14="http://schemas.microsoft.com/office/powerpoint/2010/main" val="298890833"/>
      </p:ext>
    </p:extLst>
  </p:cSld>
  <p:clrMapOvr>
    <a:masterClrMapping/>
  </p:clrMapOvr>
  <p:extLst mod="1">
    <p:ext uri="{DCECCB84-F9BA-43D5-87BE-67443E8EF086}">
      <p15:sldGuideLst xmlns:p15="http://schemas.microsoft.com/office/powerpoint/2012/main">
        <p15:guide id="1" orient="horz" pos="59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9#全白背景">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5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5#谢谢">
    <p:bg>
      <p:bgPr>
        <a:solidFill>
          <a:srgbClr val="FFFFFF"/>
        </a:solidFill>
        <a:effectLst/>
      </p:bgPr>
    </p:bg>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42AF307D-40F4-EC4C-9108-79E948007529}"/>
              </a:ext>
            </a:extLst>
          </p:cNvPr>
          <p:cNvSpPr txBox="1"/>
          <p:nvPr userDrawn="1"/>
        </p:nvSpPr>
        <p:spPr>
          <a:xfrm>
            <a:off x="607486" y="1402064"/>
            <a:ext cx="3921034" cy="854717"/>
          </a:xfrm>
          <a:prstGeom prst="rect">
            <a:avLst/>
          </a:prstGeom>
          <a:noFill/>
        </p:spPr>
        <p:txBody>
          <a:bodyPr wrap="square" rtlCol="0">
            <a:spAutoFit/>
          </a:bodyPr>
          <a:lstStyle/>
          <a:p>
            <a:pPr algn="l"/>
            <a:r>
              <a:rPr lang="en-US" sz="4940" dirty="0">
                <a:solidFill>
                  <a:schemeClr val="tx1"/>
                </a:solidFill>
              </a:rPr>
              <a:t>Thank you.</a:t>
            </a:r>
          </a:p>
        </p:txBody>
      </p:sp>
    </p:spTree>
    <p:extLst>
      <p:ext uri="{BB962C8B-B14F-4D97-AF65-F5344CB8AC3E}">
        <p14:creationId xmlns:p14="http://schemas.microsoft.com/office/powerpoint/2010/main" val="1684241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3368597"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en-US" altLang="zh-CN" sz="3500" b="0" baseline="0" dirty="0">
                <a:solidFill>
                  <a:srgbClr val="404040"/>
                </a:solidFill>
                <a:latin typeface="Huawei Sans" panose="020C0503030203020204" pitchFamily="34" charset="0"/>
                <a:ea typeface="方正兰亭黑简体" panose="02000000000000000000" pitchFamily="2" charset="-122"/>
              </a:rPr>
              <a:t>Revision Record</a:t>
            </a:r>
            <a:endParaRPr lang="zh-CN" altLang="en-US" sz="3500" b="0" baseline="0" dirty="0">
              <a:solidFill>
                <a:srgbClr val="404040"/>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fontAlgn="ctr">
              <a:spcBef>
                <a:spcPct val="50000"/>
              </a:spcBef>
            </a:pPr>
            <a:r>
              <a:rPr lang="en-US" altLang="zh-CN" sz="2800" kern="1200" baseline="0" dirty="0">
                <a:solidFill>
                  <a:srgbClr val="404040"/>
                </a:solidFill>
                <a:latin typeface="Huawei Sans" panose="020C0503030203020204" pitchFamily="34" charset="0"/>
                <a:ea typeface="方正兰亭黑简体" panose="02000000000000000000" pitchFamily="2" charset="-122"/>
                <a:cs typeface="+mn-cs"/>
              </a:rPr>
              <a:t>Do Not Print This Page</a:t>
            </a:r>
            <a:endParaRPr lang="zh-CN" altLang="en-US" sz="2800" kern="1200" baseline="0" dirty="0">
              <a:solidFill>
                <a:srgbClr val="404040"/>
              </a:solidFill>
              <a:latin typeface="Huawei Sans" panose="020C0503030203020204" pitchFamily="34" charset="0"/>
              <a:ea typeface="方正兰亭黑简体" panose="02000000000000000000" pitchFamily="2" charset="-122"/>
              <a:cs typeface="+mn-cs"/>
            </a:endParaRPr>
          </a:p>
        </p:txBody>
      </p:sp>
      <p:graphicFrame>
        <p:nvGraphicFramePr>
          <p:cNvPr id="33" name="Group 3"/>
          <p:cNvGraphicFramePr>
            <a:graphicFrameLocks noGrp="1"/>
          </p:cNvGraphicFramePr>
          <p:nvPr userDrawn="1">
            <p:extLst>
              <p:ext uri="{D42A27DB-BD31-4B8C-83A1-F6EECF244321}">
                <p14:modId xmlns:p14="http://schemas.microsoft.com/office/powerpoint/2010/main" val="3189259928"/>
              </p:ext>
            </p:extLst>
          </p:nvPr>
        </p:nvGraphicFramePr>
        <p:xfrm>
          <a:off x="1007534" y="1383305"/>
          <a:ext cx="10165988" cy="1082675"/>
        </p:xfrm>
        <a:graphic>
          <a:graphicData uri="http://schemas.openxmlformats.org/drawingml/2006/table">
            <a:tbl>
              <a:tblPr/>
              <a:tblGrid>
                <a:gridCol w="3059004">
                  <a:extLst>
                    <a:ext uri="{9D8B030D-6E8A-4147-A177-3AD203B41FA5}">
                      <a16:colId xmlns:a16="http://schemas.microsoft.com/office/drawing/2014/main" val="20000"/>
                    </a:ext>
                  </a:extLst>
                </a:gridCol>
                <a:gridCol w="2155444">
                  <a:extLst>
                    <a:ext uri="{9D8B030D-6E8A-4147-A177-3AD203B41FA5}">
                      <a16:colId xmlns:a16="http://schemas.microsoft.com/office/drawing/2014/main" val="20001"/>
                    </a:ext>
                  </a:extLst>
                </a:gridCol>
                <a:gridCol w="2873927">
                  <a:extLst>
                    <a:ext uri="{9D8B030D-6E8A-4147-A177-3AD203B41FA5}">
                      <a16:colId xmlns:a16="http://schemas.microsoft.com/office/drawing/2014/main" val="20002"/>
                    </a:ext>
                  </a:extLst>
                </a:gridCol>
                <a:gridCol w="2077613">
                  <a:extLst>
                    <a:ext uri="{9D8B030D-6E8A-4147-A177-3AD203B41FA5}">
                      <a16:colId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Course Code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Product</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Product Version</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mj-lt"/>
                          <a:ea typeface="方正兰亭黑简体" panose="02000000000000000000" pitchFamily="2" charset="-122"/>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34" name="Group 21"/>
          <p:cNvGraphicFramePr>
            <a:graphicFrameLocks noGrp="1"/>
          </p:cNvGraphicFramePr>
          <p:nvPr userDrawn="1">
            <p:extLst>
              <p:ext uri="{D42A27DB-BD31-4B8C-83A1-F6EECF244321}">
                <p14:modId xmlns:p14="http://schemas.microsoft.com/office/powerpoint/2010/main" val="1654219619"/>
              </p:ext>
            </p:extLst>
          </p:nvPr>
        </p:nvGraphicFramePr>
        <p:xfrm>
          <a:off x="1007533" y="2680416"/>
          <a:ext cx="10177140" cy="3038475"/>
        </p:xfrm>
        <a:graphic>
          <a:graphicData uri="http://schemas.openxmlformats.org/drawingml/2006/table">
            <a:tbl>
              <a:tblPr/>
              <a:tblGrid>
                <a:gridCol w="3085809">
                  <a:extLst>
                    <a:ext uri="{9D8B030D-6E8A-4147-A177-3AD203B41FA5}">
                      <a16:colId xmlns:a16="http://schemas.microsoft.com/office/drawing/2014/main" val="20000"/>
                    </a:ext>
                  </a:extLst>
                </a:gridCol>
                <a:gridCol w="2155920">
                  <a:extLst>
                    <a:ext uri="{9D8B030D-6E8A-4147-A177-3AD203B41FA5}">
                      <a16:colId xmlns:a16="http://schemas.microsoft.com/office/drawing/2014/main" val="20001"/>
                    </a:ext>
                  </a:extLst>
                </a:gridCol>
                <a:gridCol w="2912127">
                  <a:extLst>
                    <a:ext uri="{9D8B030D-6E8A-4147-A177-3AD203B41FA5}">
                      <a16:colId xmlns:a16="http://schemas.microsoft.com/office/drawing/2014/main" val="20002"/>
                    </a:ext>
                  </a:extLst>
                </a:gridCol>
                <a:gridCol w="2023284">
                  <a:extLst>
                    <a:ext uri="{9D8B030D-6E8A-4147-A177-3AD203B41FA5}">
                      <a16:colId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Author/ID</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Date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Reviewer/ID</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New</a:t>
                      </a:r>
                      <a:r>
                        <a:rPr kumimoji="1" lang="zh-CN" altLang="zh-CN" sz="1600" b="1" i="0" u="none" strike="noStrike" cap="none" normalizeH="0" baseline="0" dirty="0">
                          <a:ln>
                            <a:noFill/>
                          </a:ln>
                          <a:solidFill>
                            <a:schemeClr val="tx1"/>
                          </a:solidFill>
                          <a:effectLst/>
                          <a:latin typeface="+mj-lt"/>
                          <a:ea typeface="方正兰亭黑简体" panose="02000000000000000000" pitchFamily="2" charset="-122"/>
                        </a:rPr>
                        <a:t>/</a:t>
                      </a: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Update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5" name="文本占位符 7"/>
          <p:cNvSpPr>
            <a:spLocks noGrp="1"/>
          </p:cNvSpPr>
          <p:nvPr>
            <p:ph type="body" sz="quarter" idx="17" hasCustomPrompt="1"/>
          </p:nvPr>
        </p:nvSpPr>
        <p:spPr>
          <a:xfrm>
            <a:off x="1007535" y="1954509"/>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Course Code</a:t>
            </a:r>
          </a:p>
        </p:txBody>
      </p:sp>
      <p:sp>
        <p:nvSpPr>
          <p:cNvPr id="36" name="文本占位符 7"/>
          <p:cNvSpPr>
            <a:spLocks noGrp="1"/>
          </p:cNvSpPr>
          <p:nvPr>
            <p:ph type="body" sz="quarter" idx="18" hasCustomPrompt="1"/>
          </p:nvPr>
        </p:nvSpPr>
        <p:spPr>
          <a:xfrm>
            <a:off x="4079776" y="1954509"/>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Product</a:t>
            </a:r>
          </a:p>
        </p:txBody>
      </p:sp>
      <p:sp>
        <p:nvSpPr>
          <p:cNvPr id="37" name="文本占位符 7"/>
          <p:cNvSpPr>
            <a:spLocks noGrp="1"/>
          </p:cNvSpPr>
          <p:nvPr>
            <p:ph type="body" sz="quarter" idx="19" hasCustomPrompt="1"/>
          </p:nvPr>
        </p:nvSpPr>
        <p:spPr>
          <a:xfrm>
            <a:off x="6239934" y="1954509"/>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V5R2</a:t>
            </a:r>
          </a:p>
        </p:txBody>
      </p:sp>
      <p:sp>
        <p:nvSpPr>
          <p:cNvPr id="38" name="文本占位符 7"/>
          <p:cNvSpPr>
            <a:spLocks noGrp="1"/>
          </p:cNvSpPr>
          <p:nvPr>
            <p:ph type="body" sz="quarter" idx="20" hasCustomPrompt="1"/>
          </p:nvPr>
        </p:nvSpPr>
        <p:spPr>
          <a:xfrm>
            <a:off x="9084333" y="1954509"/>
            <a:ext cx="2089190"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V1.0</a:t>
            </a:r>
          </a:p>
        </p:txBody>
      </p:sp>
      <p:sp>
        <p:nvSpPr>
          <p:cNvPr id="39" name="文本占位符 7"/>
          <p:cNvSpPr>
            <a:spLocks noGrp="1"/>
          </p:cNvSpPr>
          <p:nvPr>
            <p:ph type="body" sz="quarter" idx="13" hasCustomPrompt="1"/>
          </p:nvPr>
        </p:nvSpPr>
        <p:spPr>
          <a:xfrm>
            <a:off x="1007533" y="3239574"/>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0" name="文本占位符 7"/>
          <p:cNvSpPr>
            <a:spLocks noGrp="1"/>
          </p:cNvSpPr>
          <p:nvPr>
            <p:ph type="body" sz="quarter" idx="14" hasCustomPrompt="1"/>
          </p:nvPr>
        </p:nvSpPr>
        <p:spPr>
          <a:xfrm>
            <a:off x="4079776" y="3239574"/>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1" name="文本占位符 7"/>
          <p:cNvSpPr>
            <a:spLocks noGrp="1"/>
          </p:cNvSpPr>
          <p:nvPr>
            <p:ph type="body" sz="quarter" idx="15" hasCustomPrompt="1"/>
          </p:nvPr>
        </p:nvSpPr>
        <p:spPr>
          <a:xfrm>
            <a:off x="6239933" y="3239574"/>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2" name="文本占位符 7"/>
          <p:cNvSpPr>
            <a:spLocks noGrp="1"/>
          </p:cNvSpPr>
          <p:nvPr>
            <p:ph type="body" sz="quarter" idx="16" hasCustomPrompt="1"/>
          </p:nvPr>
        </p:nvSpPr>
        <p:spPr>
          <a:xfrm>
            <a:off x="9168341" y="3239574"/>
            <a:ext cx="20107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3" name="文本占位符 7">
            <a:extLst>
              <a:ext uri="{FF2B5EF4-FFF2-40B4-BE49-F238E27FC236}">
                <a16:creationId xmlns:a16="http://schemas.microsoft.com/office/drawing/2014/main" id="{44F86C3E-C49E-485B-8EB0-960F41282238}"/>
              </a:ext>
            </a:extLst>
          </p:cNvPr>
          <p:cNvSpPr>
            <a:spLocks noGrp="1"/>
          </p:cNvSpPr>
          <p:nvPr>
            <p:ph type="body" sz="quarter" idx="21" hasCustomPrompt="1"/>
          </p:nvPr>
        </p:nvSpPr>
        <p:spPr>
          <a:xfrm>
            <a:off x="1019436" y="375873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4" name="文本占位符 7">
            <a:extLst>
              <a:ext uri="{FF2B5EF4-FFF2-40B4-BE49-F238E27FC236}">
                <a16:creationId xmlns:a16="http://schemas.microsoft.com/office/drawing/2014/main" id="{DB3D228B-4BFD-4782-B68D-12F66EA8C589}"/>
              </a:ext>
            </a:extLst>
          </p:cNvPr>
          <p:cNvSpPr>
            <a:spLocks noGrp="1"/>
          </p:cNvSpPr>
          <p:nvPr>
            <p:ph type="body" sz="quarter" idx="22" hasCustomPrompt="1"/>
          </p:nvPr>
        </p:nvSpPr>
        <p:spPr>
          <a:xfrm>
            <a:off x="4091679" y="3758738"/>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5" name="文本占位符 7">
            <a:extLst>
              <a:ext uri="{FF2B5EF4-FFF2-40B4-BE49-F238E27FC236}">
                <a16:creationId xmlns:a16="http://schemas.microsoft.com/office/drawing/2014/main" id="{FECCD724-6B1F-4104-8A9B-6B6764A3F859}"/>
              </a:ext>
            </a:extLst>
          </p:cNvPr>
          <p:cNvSpPr>
            <a:spLocks noGrp="1"/>
          </p:cNvSpPr>
          <p:nvPr>
            <p:ph type="body" sz="quarter" idx="23" hasCustomPrompt="1"/>
          </p:nvPr>
        </p:nvSpPr>
        <p:spPr>
          <a:xfrm>
            <a:off x="6251836" y="375873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6" name="文本占位符 7">
            <a:extLst>
              <a:ext uri="{FF2B5EF4-FFF2-40B4-BE49-F238E27FC236}">
                <a16:creationId xmlns:a16="http://schemas.microsoft.com/office/drawing/2014/main" id="{57E1C633-41F6-4A25-9DB3-D6799CE610DD}"/>
              </a:ext>
            </a:extLst>
          </p:cNvPr>
          <p:cNvSpPr>
            <a:spLocks noGrp="1"/>
          </p:cNvSpPr>
          <p:nvPr>
            <p:ph type="body" sz="quarter" idx="24" hasCustomPrompt="1"/>
          </p:nvPr>
        </p:nvSpPr>
        <p:spPr>
          <a:xfrm>
            <a:off x="9180244" y="3758738"/>
            <a:ext cx="201616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7" name="文本占位符 7">
            <a:extLst>
              <a:ext uri="{FF2B5EF4-FFF2-40B4-BE49-F238E27FC236}">
                <a16:creationId xmlns:a16="http://schemas.microsoft.com/office/drawing/2014/main" id="{C68CBD59-B896-4217-9781-389A1B11CE8D}"/>
              </a:ext>
            </a:extLst>
          </p:cNvPr>
          <p:cNvSpPr>
            <a:spLocks noGrp="1"/>
          </p:cNvSpPr>
          <p:nvPr>
            <p:ph type="body" sz="quarter" idx="25" hasCustomPrompt="1"/>
          </p:nvPr>
        </p:nvSpPr>
        <p:spPr>
          <a:xfrm>
            <a:off x="995796" y="4227621"/>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8" name="文本占位符 7">
            <a:extLst>
              <a:ext uri="{FF2B5EF4-FFF2-40B4-BE49-F238E27FC236}">
                <a16:creationId xmlns:a16="http://schemas.microsoft.com/office/drawing/2014/main" id="{791E82EE-AF55-486C-953D-3BD5CEE81CE4}"/>
              </a:ext>
            </a:extLst>
          </p:cNvPr>
          <p:cNvSpPr>
            <a:spLocks noGrp="1"/>
          </p:cNvSpPr>
          <p:nvPr>
            <p:ph type="body" sz="quarter" idx="26" hasCustomPrompt="1"/>
          </p:nvPr>
        </p:nvSpPr>
        <p:spPr>
          <a:xfrm>
            <a:off x="4068039" y="4227621"/>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9" name="文本占位符 7">
            <a:extLst>
              <a:ext uri="{FF2B5EF4-FFF2-40B4-BE49-F238E27FC236}">
                <a16:creationId xmlns:a16="http://schemas.microsoft.com/office/drawing/2014/main" id="{0F4FBCD0-2E04-4942-AFAF-B2774F425FB6}"/>
              </a:ext>
            </a:extLst>
          </p:cNvPr>
          <p:cNvSpPr>
            <a:spLocks noGrp="1"/>
          </p:cNvSpPr>
          <p:nvPr>
            <p:ph type="body" sz="quarter" idx="27" hasCustomPrompt="1"/>
          </p:nvPr>
        </p:nvSpPr>
        <p:spPr>
          <a:xfrm>
            <a:off x="6228196" y="4227621"/>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0" name="文本占位符 7">
            <a:extLst>
              <a:ext uri="{FF2B5EF4-FFF2-40B4-BE49-F238E27FC236}">
                <a16:creationId xmlns:a16="http://schemas.microsoft.com/office/drawing/2014/main" id="{701F8BDF-8D3E-4528-8B32-92CDA38CF25C}"/>
              </a:ext>
            </a:extLst>
          </p:cNvPr>
          <p:cNvSpPr>
            <a:spLocks noGrp="1"/>
          </p:cNvSpPr>
          <p:nvPr>
            <p:ph type="body" sz="quarter" idx="28" hasCustomPrompt="1"/>
          </p:nvPr>
        </p:nvSpPr>
        <p:spPr>
          <a:xfrm>
            <a:off x="9156604" y="4227621"/>
            <a:ext cx="203980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1" name="文本占位符 7">
            <a:extLst>
              <a:ext uri="{FF2B5EF4-FFF2-40B4-BE49-F238E27FC236}">
                <a16:creationId xmlns:a16="http://schemas.microsoft.com/office/drawing/2014/main" id="{2DAE044E-F1B2-424B-BDD0-3E92A10C4695}"/>
              </a:ext>
            </a:extLst>
          </p:cNvPr>
          <p:cNvSpPr>
            <a:spLocks noGrp="1"/>
          </p:cNvSpPr>
          <p:nvPr>
            <p:ph type="body" sz="quarter" idx="29" hasCustomPrompt="1"/>
          </p:nvPr>
        </p:nvSpPr>
        <p:spPr>
          <a:xfrm>
            <a:off x="1019436" y="4731677"/>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2" name="文本占位符 7">
            <a:extLst>
              <a:ext uri="{FF2B5EF4-FFF2-40B4-BE49-F238E27FC236}">
                <a16:creationId xmlns:a16="http://schemas.microsoft.com/office/drawing/2014/main" id="{19929436-360F-44DC-A864-1DA42B59198F}"/>
              </a:ext>
            </a:extLst>
          </p:cNvPr>
          <p:cNvSpPr>
            <a:spLocks noGrp="1"/>
          </p:cNvSpPr>
          <p:nvPr>
            <p:ph type="body" sz="quarter" idx="30" hasCustomPrompt="1"/>
          </p:nvPr>
        </p:nvSpPr>
        <p:spPr>
          <a:xfrm>
            <a:off x="4091679" y="4731677"/>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3" name="文本占位符 7">
            <a:extLst>
              <a:ext uri="{FF2B5EF4-FFF2-40B4-BE49-F238E27FC236}">
                <a16:creationId xmlns:a16="http://schemas.microsoft.com/office/drawing/2014/main" id="{E3F04EDE-0D87-45F2-9033-289878AAF2FA}"/>
              </a:ext>
            </a:extLst>
          </p:cNvPr>
          <p:cNvSpPr>
            <a:spLocks noGrp="1"/>
          </p:cNvSpPr>
          <p:nvPr>
            <p:ph type="body" sz="quarter" idx="31" hasCustomPrompt="1"/>
          </p:nvPr>
        </p:nvSpPr>
        <p:spPr>
          <a:xfrm>
            <a:off x="6251836" y="4731677"/>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4" name="文本占位符 7">
            <a:extLst>
              <a:ext uri="{FF2B5EF4-FFF2-40B4-BE49-F238E27FC236}">
                <a16:creationId xmlns:a16="http://schemas.microsoft.com/office/drawing/2014/main" id="{3F9FD2BB-87FB-42F0-8418-F87E96763F68}"/>
              </a:ext>
            </a:extLst>
          </p:cNvPr>
          <p:cNvSpPr>
            <a:spLocks noGrp="1"/>
          </p:cNvSpPr>
          <p:nvPr>
            <p:ph type="body" sz="quarter" idx="32" hasCustomPrompt="1"/>
          </p:nvPr>
        </p:nvSpPr>
        <p:spPr>
          <a:xfrm>
            <a:off x="9180244" y="4731677"/>
            <a:ext cx="200442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5" name="文本占位符 7">
            <a:extLst>
              <a:ext uri="{FF2B5EF4-FFF2-40B4-BE49-F238E27FC236}">
                <a16:creationId xmlns:a16="http://schemas.microsoft.com/office/drawing/2014/main" id="{450C36C1-EC46-4EAC-8A54-EFB2EF58F730}"/>
              </a:ext>
            </a:extLst>
          </p:cNvPr>
          <p:cNvSpPr>
            <a:spLocks noGrp="1"/>
          </p:cNvSpPr>
          <p:nvPr>
            <p:ph type="body" sz="quarter" idx="33" hasCustomPrompt="1"/>
          </p:nvPr>
        </p:nvSpPr>
        <p:spPr>
          <a:xfrm>
            <a:off x="995796" y="519972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6" name="文本占位符 7">
            <a:extLst>
              <a:ext uri="{FF2B5EF4-FFF2-40B4-BE49-F238E27FC236}">
                <a16:creationId xmlns:a16="http://schemas.microsoft.com/office/drawing/2014/main" id="{06E305FB-6351-4BDD-B27A-CA91C0B55424}"/>
              </a:ext>
            </a:extLst>
          </p:cNvPr>
          <p:cNvSpPr>
            <a:spLocks noGrp="1"/>
          </p:cNvSpPr>
          <p:nvPr>
            <p:ph type="body" sz="quarter" idx="34" hasCustomPrompt="1"/>
          </p:nvPr>
        </p:nvSpPr>
        <p:spPr>
          <a:xfrm>
            <a:off x="4068039" y="5199729"/>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7" name="文本占位符 7">
            <a:extLst>
              <a:ext uri="{FF2B5EF4-FFF2-40B4-BE49-F238E27FC236}">
                <a16:creationId xmlns:a16="http://schemas.microsoft.com/office/drawing/2014/main" id="{986CE630-9BBE-44AB-B3AC-29A48255E185}"/>
              </a:ext>
            </a:extLst>
          </p:cNvPr>
          <p:cNvSpPr>
            <a:spLocks noGrp="1"/>
          </p:cNvSpPr>
          <p:nvPr>
            <p:ph type="body" sz="quarter" idx="35" hasCustomPrompt="1"/>
          </p:nvPr>
        </p:nvSpPr>
        <p:spPr>
          <a:xfrm>
            <a:off x="6228196" y="519972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8" name="文本占位符 7">
            <a:extLst>
              <a:ext uri="{FF2B5EF4-FFF2-40B4-BE49-F238E27FC236}">
                <a16:creationId xmlns:a16="http://schemas.microsoft.com/office/drawing/2014/main" id="{4DDD786F-E21B-4BBC-A377-D2EC3EE50688}"/>
              </a:ext>
            </a:extLst>
          </p:cNvPr>
          <p:cNvSpPr>
            <a:spLocks noGrp="1"/>
          </p:cNvSpPr>
          <p:nvPr>
            <p:ph type="body" sz="quarter" idx="36" hasCustomPrompt="1"/>
          </p:nvPr>
        </p:nvSpPr>
        <p:spPr>
          <a:xfrm>
            <a:off x="9156604" y="5199729"/>
            <a:ext cx="2016221"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Tree>
    <p:extLst>
      <p:ext uri="{BB962C8B-B14F-4D97-AF65-F5344CB8AC3E}">
        <p14:creationId xmlns:p14="http://schemas.microsoft.com/office/powerpoint/2010/main" val="2176582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3#前言">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302279" indent="-302279" algn="just" eaLnBrk="1" fontAlgn="ctr" hangingPunct="1">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eaLnBrk="1" hangingPunct="1"/>
            <a:r>
              <a:rPr lang="en-US" altLang="zh-CN" dirty="0"/>
              <a:t>The chapter describes ...</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216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id="{568EC886-2612-1F43-AB51-21A76A078357}"/>
              </a:ext>
            </a:extLst>
          </p:cNvPr>
          <p:cNvSpPr txBox="1"/>
          <p:nvPr userDrawn="1"/>
        </p:nvSpPr>
        <p:spPr>
          <a:xfrm>
            <a:off x="918916" y="630373"/>
            <a:ext cx="2398413" cy="707886"/>
          </a:xfrm>
          <a:prstGeom prst="rect">
            <a:avLst/>
          </a:prstGeom>
          <a:noFill/>
        </p:spPr>
        <p:txBody>
          <a:bodyPr wrap="none" rtlCol="0">
            <a:spAutoFit/>
          </a:bodyPr>
          <a:lstStyle/>
          <a:p>
            <a:pPr marL="0" marR="0" lvl="0" indent="0" algn="l" defTabSz="914478" rtl="0" eaLnBrk="1" fontAlgn="auto" latinLnBrk="0" hangingPunct="1">
              <a:lnSpc>
                <a:spcPct val="100000"/>
              </a:lnSpc>
              <a:spcBef>
                <a:spcPts val="0"/>
              </a:spcBef>
              <a:spcAft>
                <a:spcPts val="0"/>
              </a:spcAft>
              <a:buClrTx/>
              <a:buSzTx/>
              <a:buFontTx/>
              <a:buNone/>
              <a:tabLst/>
              <a:defRPr/>
            </a:pPr>
            <a:r>
              <a:rPr lang="en-US" altLang="zh-CN" sz="4000" b="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Foreword</a:t>
            </a:r>
            <a:endParaRPr lang="zh-CN" altLang="en-US" sz="4000" b="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413533"/>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4#目标">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kumimoji="0" lang="en-US" altLang="zh-CN" sz="2200" b="0" i="0" u="none" strike="noStrike" kern="0" cap="none" spc="0" normalizeH="0" baseline="0" noProof="0" smtClean="0">
                <a:ln>
                  <a:noFill/>
                </a:ln>
                <a:solidFill>
                  <a:srgbClr val="000000"/>
                </a:solidFill>
                <a:effectLst/>
                <a:uLnTx/>
                <a:uFillTx/>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kumimoji="0" lang="en-US" altLang="zh-CN" sz="2200" b="0" i="0" u="none" strike="noStrike" kern="0" cap="none" spc="0" normalizeH="0" baseline="0" noProof="0" dirty="0">
                <a:ln>
                  <a:noFill/>
                </a:ln>
                <a:solidFill>
                  <a:srgbClr val="000000"/>
                </a:solidFill>
                <a:effectLst/>
                <a:uLnTx/>
                <a:uFillTx/>
                <a:latin typeface="+mn-lt"/>
                <a:ea typeface="+mn-ea"/>
                <a:cs typeface="+mn-cs"/>
              </a:rPr>
              <a:t>On completion of this course, you will be able to:</a:t>
            </a:r>
            <a:endParaRPr lang="en-US" altLang="zh-CN"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234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id="{568EC886-2612-1F43-AB51-21A76A078357}"/>
              </a:ext>
            </a:extLst>
          </p:cNvPr>
          <p:cNvSpPr txBox="1"/>
          <p:nvPr userDrawn="1"/>
        </p:nvSpPr>
        <p:spPr>
          <a:xfrm>
            <a:off x="918916" y="630373"/>
            <a:ext cx="2576346" cy="707886"/>
          </a:xfrm>
          <a:prstGeom prst="rect">
            <a:avLst/>
          </a:prstGeom>
          <a:noFill/>
        </p:spPr>
        <p:txBody>
          <a:bodyPr wrap="none" rtlCol="0">
            <a:spAutoFit/>
          </a:bodyPr>
          <a:lstStyle/>
          <a:p>
            <a:pPr lvl="0" fontAlgn="ctr"/>
            <a:r>
              <a:rPr lang="en-US" altLang="zh-CN" sz="400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Objectives</a:t>
            </a:r>
          </a:p>
        </p:txBody>
      </p:sp>
    </p:spTree>
    <p:extLst>
      <p:ext uri="{BB962C8B-B14F-4D97-AF65-F5344CB8AC3E}">
        <p14:creationId xmlns:p14="http://schemas.microsoft.com/office/powerpoint/2010/main" val="1955391094"/>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5#目录">
    <p:bg>
      <p:bgPr>
        <a:solidFill>
          <a:srgbClr val="EBEBEB"/>
        </a:solidFill>
        <a:effectLst/>
      </p:bgPr>
    </p:bg>
    <p:spTree>
      <p:nvGrpSpPr>
        <p:cNvPr id="1" name=""/>
        <p:cNvGrpSpPr/>
        <p:nvPr/>
      </p:nvGrpSpPr>
      <p:grpSpPr>
        <a:xfrm>
          <a:off x="0" y="0"/>
          <a:ext cx="0" cy="0"/>
          <a:chOff x="0" y="0"/>
          <a:chExt cx="0" cy="0"/>
        </a:xfrm>
      </p:grpSpPr>
      <p:sp>
        <p:nvSpPr>
          <p:cNvPr id="29" name="文本占位符 6"/>
          <p:cNvSpPr>
            <a:spLocks noGrp="1"/>
          </p:cNvSpPr>
          <p:nvPr>
            <p:ph type="body" sz="quarter" idx="10" hasCustomPrompt="1"/>
          </p:nvPr>
        </p:nvSpPr>
        <p:spPr>
          <a:xfrm>
            <a:off x="1019175" y="1844675"/>
            <a:ext cx="10153650" cy="4068811"/>
          </a:xfrm>
          <a:prstGeom prst="rect">
            <a:avLst/>
          </a:prstGeo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ctr">
              <a:buClrTx/>
              <a:buSzPct val="100000"/>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cxnSp>
        <p:nvCxnSpPr>
          <p:cNvPr id="28"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201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30" name="文本框 16">
            <a:extLst>
              <a:ext uri="{FF2B5EF4-FFF2-40B4-BE49-F238E27FC236}">
                <a16:creationId xmlns:a16="http://schemas.microsoft.com/office/drawing/2014/main" id="{568EC886-2612-1F43-AB51-21A76A078357}"/>
              </a:ext>
            </a:extLst>
          </p:cNvPr>
          <p:cNvSpPr txBox="1"/>
          <p:nvPr userDrawn="1"/>
        </p:nvSpPr>
        <p:spPr>
          <a:xfrm>
            <a:off x="918916" y="630373"/>
            <a:ext cx="2252540" cy="707886"/>
          </a:xfrm>
          <a:prstGeom prst="rect">
            <a:avLst/>
          </a:prstGeom>
          <a:noFill/>
        </p:spPr>
        <p:txBody>
          <a:bodyPr wrap="none" rtlCol="0">
            <a:spAutoFit/>
          </a:bodyPr>
          <a:lstStyle>
            <a:defPPr>
              <a:defRPr lang="en-US"/>
            </a:defPPr>
            <a:lvl1pPr defTabSz="1001223" eaLnBrk="0" fontAlgn="ctr" hangingPunct="0">
              <a:defRPr sz="3640" b="0" baseline="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algn="l" defTabSz="1001624" eaLnBrk="0" fontAlgn="ctr" hangingPunct="0"/>
            <a:r>
              <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Contents</a:t>
            </a:r>
          </a:p>
        </p:txBody>
      </p:sp>
    </p:spTree>
    <p:extLst>
      <p:ext uri="{BB962C8B-B14F-4D97-AF65-F5344CB8AC3E}">
        <p14:creationId xmlns:p14="http://schemas.microsoft.com/office/powerpoint/2010/main" val="3623359255"/>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6#本节概述和学习目标(可选)">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p:nvPr>
        </p:nvSpPr>
        <p:spPr>
          <a:xfrm>
            <a:off x="1019174" y="1844675"/>
            <a:ext cx="10153651" cy="4082668"/>
          </a:xfrm>
          <a:prstGeom prst="rect">
            <a:avLst/>
          </a:prstGeom>
        </p:spPr>
        <p:txBody>
          <a:bodyPr/>
          <a:lstStyle>
            <a:lvl1pPr marL="302279" indent="-302279" algn="just" fontAlgn="ctr">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568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id="{568EC886-2612-1F43-AB51-21A76A078357}"/>
              </a:ext>
            </a:extLst>
          </p:cNvPr>
          <p:cNvSpPr txBox="1"/>
          <p:nvPr userDrawn="1"/>
        </p:nvSpPr>
        <p:spPr>
          <a:xfrm>
            <a:off x="918916" y="630373"/>
            <a:ext cx="5950668" cy="707886"/>
          </a:xfrm>
          <a:prstGeom prst="rect">
            <a:avLst/>
          </a:prstGeom>
          <a:noFill/>
        </p:spPr>
        <p:txBody>
          <a:bodyPr wrap="none" rtlCol="0">
            <a:spAutoFit/>
          </a:bodyPr>
          <a:lstStyle/>
          <a:p>
            <a:pPr lvl="0" fontAlgn="ctr"/>
            <a:r>
              <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Overview and Objectives</a:t>
            </a:r>
          </a:p>
        </p:txBody>
      </p:sp>
    </p:spTree>
    <p:extLst>
      <p:ext uri="{BB962C8B-B14F-4D97-AF65-F5344CB8AC3E}">
        <p14:creationId xmlns:p14="http://schemas.microsoft.com/office/powerpoint/2010/main" val="926113560"/>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1019176" y="1844675"/>
            <a:ext cx="10153650" cy="4068812"/>
          </a:xfrm>
          <a:prstGeom prst="rect">
            <a:avLst/>
          </a:prstGeom>
        </p:spPr>
        <p:txBody>
          <a:bodyPr/>
          <a:lstStyle>
            <a:lvl1pPr marL="457200" marR="0" indent="-457200" algn="just" defTabSz="801688" rtl="0" eaLnBrk="1" fontAlgn="ctr"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ctr">
              <a:buSzPct val="100000"/>
              <a:buFont typeface="+mj-lt"/>
              <a:buAutoNum type="alphaUcPeriod"/>
              <a:defRPr sz="1800" baseline="0">
                <a:latin typeface="Huawei Sans" panose="020C0503030203020204" pitchFamily="34" charset="0"/>
              </a:defRPr>
            </a:lvl2pPr>
            <a:lvl3pPr>
              <a:defRPr/>
            </a:lvl3pPr>
            <a:lvl5pPr>
              <a:buNone/>
              <a:defRPr/>
            </a:lvl5pPr>
          </a:lstStyle>
          <a:p>
            <a:pPr marL="457200" marR="0" lvl="0" indent="-457200" algn="just" defTabSz="801688">
              <a:spcBef>
                <a:spcPct val="30000"/>
              </a:spcBef>
              <a:spcAft>
                <a:spcPct val="0"/>
              </a:spcAft>
              <a:buClr>
                <a:schemeClr val="tx1"/>
              </a:buClr>
              <a:buSzPct val="100000"/>
              <a:buFont typeface="+mj-lt"/>
              <a:buAutoNum type="arabicPeriod"/>
              <a:tabLst/>
            </a:pPr>
            <a:r>
              <a:rPr lang="en-US" altLang="zh-CN" dirty="0"/>
              <a:t>Question description.</a:t>
            </a:r>
          </a:p>
          <a:p>
            <a:pPr lvl="1"/>
            <a:endParaRPr lang="en-US" altLang="zh-CN" dirty="0"/>
          </a:p>
        </p:txBody>
      </p:sp>
      <p:cxnSp>
        <p:nvCxnSpPr>
          <p:cNvPr id="5"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104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6" name="文本框 16">
            <a:extLst>
              <a:ext uri="{FF2B5EF4-FFF2-40B4-BE49-F238E27FC236}">
                <a16:creationId xmlns:a16="http://schemas.microsoft.com/office/drawing/2014/main" id="{568EC886-2612-1F43-AB51-21A76A078357}"/>
              </a:ext>
            </a:extLst>
          </p:cNvPr>
          <p:cNvSpPr txBox="1"/>
          <p:nvPr userDrawn="1"/>
        </p:nvSpPr>
        <p:spPr>
          <a:xfrm>
            <a:off x="918916" y="630373"/>
            <a:ext cx="1258678" cy="707886"/>
          </a:xfrm>
          <a:prstGeom prst="rect">
            <a:avLst/>
          </a:prstGeom>
          <a:noFill/>
        </p:spPr>
        <p:txBody>
          <a:bodyPr wrap="none" rtlCol="0">
            <a:spAutoFit/>
          </a:bodyPr>
          <a:lstStyle/>
          <a:p>
            <a:pPr lvl="0" fontAlgn="ctr"/>
            <a:r>
              <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Quiz</a:t>
            </a:r>
          </a:p>
        </p:txBody>
      </p:sp>
    </p:spTree>
    <p:extLst>
      <p:ext uri="{BB962C8B-B14F-4D97-AF65-F5344CB8AC3E}">
        <p14:creationId xmlns:p14="http://schemas.microsoft.com/office/powerpoint/2010/main" val="66101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1#本节小结（可选）">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r>
              <a:rPr lang="en-US" altLang="zh-CN" dirty="0"/>
              <a:t>Click here to edit summary</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11"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4032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2" name="文本框 16">
            <a:extLst>
              <a:ext uri="{FF2B5EF4-FFF2-40B4-BE49-F238E27FC236}">
                <a16:creationId xmlns:a16="http://schemas.microsoft.com/office/drawing/2014/main" id="{568EC886-2612-1F43-AB51-21A76A078357}"/>
              </a:ext>
            </a:extLst>
          </p:cNvPr>
          <p:cNvSpPr txBox="1"/>
          <p:nvPr userDrawn="1"/>
        </p:nvSpPr>
        <p:spPr>
          <a:xfrm>
            <a:off x="918916" y="630373"/>
            <a:ext cx="4265911" cy="707886"/>
          </a:xfrm>
          <a:prstGeom prst="rect">
            <a:avLst/>
          </a:prstGeom>
          <a:noFill/>
        </p:spPr>
        <p:txBody>
          <a:bodyPr wrap="none" rtlCol="0">
            <a:spAutoFit/>
          </a:bodyPr>
          <a:lstStyle/>
          <a:p>
            <a:pPr lvl="0" fontAlgn="ctr"/>
            <a:r>
              <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Section Summary</a:t>
            </a:r>
          </a:p>
        </p:txBody>
      </p:sp>
    </p:spTree>
    <p:extLst>
      <p:ext uri="{BB962C8B-B14F-4D97-AF65-F5344CB8AC3E}">
        <p14:creationId xmlns:p14="http://schemas.microsoft.com/office/powerpoint/2010/main" val="1724674458"/>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2#本章总结">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en-US" altLang="zh-CN" dirty="0"/>
              <a:t>Click to edit</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9"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219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1" name="文本框 16">
            <a:extLst>
              <a:ext uri="{FF2B5EF4-FFF2-40B4-BE49-F238E27FC236}">
                <a16:creationId xmlns:a16="http://schemas.microsoft.com/office/drawing/2014/main" id="{568EC886-2612-1F43-AB51-21A76A078357}"/>
              </a:ext>
            </a:extLst>
          </p:cNvPr>
          <p:cNvSpPr txBox="1"/>
          <p:nvPr userDrawn="1"/>
        </p:nvSpPr>
        <p:spPr>
          <a:xfrm>
            <a:off x="918916" y="630373"/>
            <a:ext cx="2417650"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Summary</a:t>
            </a:r>
          </a:p>
        </p:txBody>
      </p:sp>
    </p:spTree>
    <p:extLst>
      <p:ext uri="{BB962C8B-B14F-4D97-AF65-F5344CB8AC3E}">
        <p14:creationId xmlns:p14="http://schemas.microsoft.com/office/powerpoint/2010/main" val="1164686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3089" y="5976169"/>
            <a:ext cx="2257507" cy="482533"/>
          </a:xfrm>
          <a:prstGeom prst="rect">
            <a:avLst/>
          </a:prstGeom>
        </p:spPr>
      </p:pic>
      <p:grpSp>
        <p:nvGrpSpPr>
          <p:cNvPr id="30" name="Group 87">
            <a:extLst>
              <a:ext uri="{FF2B5EF4-FFF2-40B4-BE49-F238E27FC236}">
                <a16:creationId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1" name="矩形 13">
              <a:extLst>
                <a:ext uri="{FF2B5EF4-FFF2-40B4-BE49-F238E27FC236}">
                  <a16:creationId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2" name="文本框 15">
              <a:extLst>
                <a:ext uri="{FF2B5EF4-FFF2-40B4-BE49-F238E27FC236}">
                  <a16:creationId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3" name="矩形 13">
              <a:extLst>
                <a:ext uri="{FF2B5EF4-FFF2-40B4-BE49-F238E27FC236}">
                  <a16:creationId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4" name="矩形 13">
              <a:extLst>
                <a:ext uri="{FF2B5EF4-FFF2-40B4-BE49-F238E27FC236}">
                  <a16:creationId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5" name="矩形 13">
              <a:extLst>
                <a:ext uri="{FF2B5EF4-FFF2-40B4-BE49-F238E27FC236}">
                  <a16:creationId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6" name="矩形 13">
              <a:extLst>
                <a:ext uri="{FF2B5EF4-FFF2-40B4-BE49-F238E27FC236}">
                  <a16:creationId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7" name="矩形 13">
              <a:extLst>
                <a:ext uri="{FF2B5EF4-FFF2-40B4-BE49-F238E27FC236}">
                  <a16:creationId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8" name="矩形 13">
              <a:extLst>
                <a:ext uri="{FF2B5EF4-FFF2-40B4-BE49-F238E27FC236}">
                  <a16:creationId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9" name="文本框 15">
              <a:extLst>
                <a:ext uri="{FF2B5EF4-FFF2-40B4-BE49-F238E27FC236}">
                  <a16:creationId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40" name="矩形 13">
              <a:extLst>
                <a:ext uri="{FF2B5EF4-FFF2-40B4-BE49-F238E27FC236}">
                  <a16:creationId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1" name="矩形 13">
              <a:extLst>
                <a:ext uri="{FF2B5EF4-FFF2-40B4-BE49-F238E27FC236}">
                  <a16:creationId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2" name="矩形 13">
              <a:extLst>
                <a:ext uri="{FF2B5EF4-FFF2-40B4-BE49-F238E27FC236}">
                  <a16:creationId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3" name="矩形 13">
              <a:extLst>
                <a:ext uri="{FF2B5EF4-FFF2-40B4-BE49-F238E27FC236}">
                  <a16:creationId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4" name="矩形 13">
              <a:extLst>
                <a:ext uri="{FF2B5EF4-FFF2-40B4-BE49-F238E27FC236}">
                  <a16:creationId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5" name="矩形 13">
              <a:extLst>
                <a:ext uri="{FF2B5EF4-FFF2-40B4-BE49-F238E27FC236}">
                  <a16:creationId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6" name="矩形 13">
              <a:extLst>
                <a:ext uri="{FF2B5EF4-FFF2-40B4-BE49-F238E27FC236}">
                  <a16:creationId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7" name="矩形 13">
              <a:extLst>
                <a:ext uri="{FF2B5EF4-FFF2-40B4-BE49-F238E27FC236}">
                  <a16:creationId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8" name="矩形 13">
              <a:extLst>
                <a:ext uri="{FF2B5EF4-FFF2-40B4-BE49-F238E27FC236}">
                  <a16:creationId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9" name="矩形 13">
              <a:extLst>
                <a:ext uri="{FF2B5EF4-FFF2-40B4-BE49-F238E27FC236}">
                  <a16:creationId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50" name="矩形 13">
              <a:extLst>
                <a:ext uri="{FF2B5EF4-FFF2-40B4-BE49-F238E27FC236}">
                  <a16:creationId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1" name="矩形 13">
              <a:extLst>
                <a:ext uri="{FF2B5EF4-FFF2-40B4-BE49-F238E27FC236}">
                  <a16:creationId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2" name="矩形 13">
              <a:extLst>
                <a:ext uri="{FF2B5EF4-FFF2-40B4-BE49-F238E27FC236}">
                  <a16:creationId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3" name="矩形 13">
              <a:extLst>
                <a:ext uri="{FF2B5EF4-FFF2-40B4-BE49-F238E27FC236}">
                  <a16:creationId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4" name="矩形 13">
              <a:extLst>
                <a:ext uri="{FF2B5EF4-FFF2-40B4-BE49-F238E27FC236}">
                  <a16:creationId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5" name="矩形 13">
              <a:extLst>
                <a:ext uri="{FF2B5EF4-FFF2-40B4-BE49-F238E27FC236}">
                  <a16:creationId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6" name="矩形 13">
              <a:extLst>
                <a:ext uri="{FF2B5EF4-FFF2-40B4-BE49-F238E27FC236}">
                  <a16:creationId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7" name="矩形 13">
              <a:extLst>
                <a:ext uri="{FF2B5EF4-FFF2-40B4-BE49-F238E27FC236}">
                  <a16:creationId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8" name="矩形 13">
              <a:extLst>
                <a:ext uri="{FF2B5EF4-FFF2-40B4-BE49-F238E27FC236}">
                  <a16:creationId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9" name="矩形 13">
              <a:extLst>
                <a:ext uri="{FF2B5EF4-FFF2-40B4-BE49-F238E27FC236}">
                  <a16:creationId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60" name="矩形 13">
              <a:extLst>
                <a:ext uri="{FF2B5EF4-FFF2-40B4-BE49-F238E27FC236}">
                  <a16:creationId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1" name="矩形 13">
              <a:extLst>
                <a:ext uri="{FF2B5EF4-FFF2-40B4-BE49-F238E27FC236}">
                  <a16:creationId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2" name="矩形 13">
              <a:extLst>
                <a:ext uri="{FF2B5EF4-FFF2-40B4-BE49-F238E27FC236}">
                  <a16:creationId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3" name="矩形 13">
              <a:extLst>
                <a:ext uri="{FF2B5EF4-FFF2-40B4-BE49-F238E27FC236}">
                  <a16:creationId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4" name="矩形 13">
              <a:extLst>
                <a:ext uri="{FF2B5EF4-FFF2-40B4-BE49-F238E27FC236}">
                  <a16:creationId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5" name="矩形 13">
              <a:extLst>
                <a:ext uri="{FF2B5EF4-FFF2-40B4-BE49-F238E27FC236}">
                  <a16:creationId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6" name="矩形 13">
              <a:extLst>
                <a:ext uri="{FF2B5EF4-FFF2-40B4-BE49-F238E27FC236}">
                  <a16:creationId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7" name="矩形 13">
              <a:extLst>
                <a:ext uri="{FF2B5EF4-FFF2-40B4-BE49-F238E27FC236}">
                  <a16:creationId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8" name="矩形 13">
              <a:extLst>
                <a:ext uri="{FF2B5EF4-FFF2-40B4-BE49-F238E27FC236}">
                  <a16:creationId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9" name="矩形 13">
              <a:extLst>
                <a:ext uri="{FF2B5EF4-FFF2-40B4-BE49-F238E27FC236}">
                  <a16:creationId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70" name="矩形 13">
              <a:extLst>
                <a:ext uri="{FF2B5EF4-FFF2-40B4-BE49-F238E27FC236}">
                  <a16:creationId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2132973053"/>
      </p:ext>
    </p:extLst>
  </p:cSld>
  <p:clrMap bg1="lt1" tx1="dk1" bg2="lt2" tx2="dk2" accent1="accent1" accent2="accent2" accent3="accent3" accent4="accent4" accent5="accent5" accent6="accent6" hlink="hlink" folHlink="folHlink"/>
  <p:sldLayoutIdLst>
    <p:sldLayoutId id="21474838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Huawei Sans" panose="020C0503030203020204" pitchFamily="34" charset="0"/>
          <a:ea typeface="方正兰亭黑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06">
          <p15:clr>
            <a:srgbClr val="F26B43"/>
          </p15:clr>
        </p15:guide>
        <p15:guide id="2" pos="574">
          <p15:clr>
            <a:srgbClr val="F26B43"/>
          </p15:clr>
        </p15:guide>
        <p15:guide id="3" orient="horz" pos="572">
          <p15:clr>
            <a:srgbClr val="F26B43"/>
          </p15:clr>
        </p15:guide>
        <p15:guide id="4" orient="horz" pos="1230">
          <p15:clr>
            <a:srgbClr val="F26B43"/>
          </p15:clr>
        </p15:guide>
        <p15:guide id="5" orient="horz" pos="2160">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BEB"/>
        </a:solidFill>
        <a:effectLst/>
      </p:bgPr>
    </p:bg>
    <p:spTree>
      <p:nvGrpSpPr>
        <p:cNvPr id="1" name=""/>
        <p:cNvGrpSpPr/>
        <p:nvPr/>
      </p:nvGrpSpPr>
      <p:grpSpPr>
        <a:xfrm>
          <a:off x="0" y="0"/>
          <a:ext cx="0" cy="0"/>
          <a:chOff x="0" y="0"/>
          <a:chExt cx="0" cy="0"/>
        </a:xfrm>
      </p:grpSpPr>
      <p:sp>
        <p:nvSpPr>
          <p:cNvPr id="23" name="TextBox 2">
            <a:extLst>
              <a:ext uri="{FF2B5EF4-FFF2-40B4-BE49-F238E27FC236}">
                <a16:creationId xmlns:a16="http://schemas.microsoft.com/office/drawing/2014/main"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a16="http://schemas.microsoft.com/office/drawing/2014/main"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7" name="Group 87">
            <a:extLst>
              <a:ext uri="{FF2B5EF4-FFF2-40B4-BE49-F238E27FC236}">
                <a16:creationId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28" name="矩形 13">
              <a:extLst>
                <a:ext uri="{FF2B5EF4-FFF2-40B4-BE49-F238E27FC236}">
                  <a16:creationId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29" name="文本框 15">
              <a:extLst>
                <a:ext uri="{FF2B5EF4-FFF2-40B4-BE49-F238E27FC236}">
                  <a16:creationId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0" name="矩形 13">
              <a:extLst>
                <a:ext uri="{FF2B5EF4-FFF2-40B4-BE49-F238E27FC236}">
                  <a16:creationId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1" name="矩形 13">
              <a:extLst>
                <a:ext uri="{FF2B5EF4-FFF2-40B4-BE49-F238E27FC236}">
                  <a16:creationId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2" name="矩形 13">
              <a:extLst>
                <a:ext uri="{FF2B5EF4-FFF2-40B4-BE49-F238E27FC236}">
                  <a16:creationId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3" name="矩形 13">
              <a:extLst>
                <a:ext uri="{FF2B5EF4-FFF2-40B4-BE49-F238E27FC236}">
                  <a16:creationId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4" name="矩形 13">
              <a:extLst>
                <a:ext uri="{FF2B5EF4-FFF2-40B4-BE49-F238E27FC236}">
                  <a16:creationId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5" name="矩形 13">
              <a:extLst>
                <a:ext uri="{FF2B5EF4-FFF2-40B4-BE49-F238E27FC236}">
                  <a16:creationId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6" name="文本框 15">
              <a:extLst>
                <a:ext uri="{FF2B5EF4-FFF2-40B4-BE49-F238E27FC236}">
                  <a16:creationId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7" name="矩形 13">
              <a:extLst>
                <a:ext uri="{FF2B5EF4-FFF2-40B4-BE49-F238E27FC236}">
                  <a16:creationId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38" name="矩形 13">
              <a:extLst>
                <a:ext uri="{FF2B5EF4-FFF2-40B4-BE49-F238E27FC236}">
                  <a16:creationId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39" name="矩形 13">
              <a:extLst>
                <a:ext uri="{FF2B5EF4-FFF2-40B4-BE49-F238E27FC236}">
                  <a16:creationId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0" name="矩形 13">
              <a:extLst>
                <a:ext uri="{FF2B5EF4-FFF2-40B4-BE49-F238E27FC236}">
                  <a16:creationId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1" name="矩形 13">
              <a:extLst>
                <a:ext uri="{FF2B5EF4-FFF2-40B4-BE49-F238E27FC236}">
                  <a16:creationId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2" name="矩形 13">
              <a:extLst>
                <a:ext uri="{FF2B5EF4-FFF2-40B4-BE49-F238E27FC236}">
                  <a16:creationId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3" name="矩形 13">
              <a:extLst>
                <a:ext uri="{FF2B5EF4-FFF2-40B4-BE49-F238E27FC236}">
                  <a16:creationId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4" name="矩形 13">
              <a:extLst>
                <a:ext uri="{FF2B5EF4-FFF2-40B4-BE49-F238E27FC236}">
                  <a16:creationId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5" name="矩形 13">
              <a:extLst>
                <a:ext uri="{FF2B5EF4-FFF2-40B4-BE49-F238E27FC236}">
                  <a16:creationId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6" name="矩形 13">
              <a:extLst>
                <a:ext uri="{FF2B5EF4-FFF2-40B4-BE49-F238E27FC236}">
                  <a16:creationId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7" name="矩形 13">
              <a:extLst>
                <a:ext uri="{FF2B5EF4-FFF2-40B4-BE49-F238E27FC236}">
                  <a16:creationId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68" name="矩形 13">
              <a:extLst>
                <a:ext uri="{FF2B5EF4-FFF2-40B4-BE49-F238E27FC236}">
                  <a16:creationId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69" name="矩形 13">
              <a:extLst>
                <a:ext uri="{FF2B5EF4-FFF2-40B4-BE49-F238E27FC236}">
                  <a16:creationId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0" name="矩形 13">
              <a:extLst>
                <a:ext uri="{FF2B5EF4-FFF2-40B4-BE49-F238E27FC236}">
                  <a16:creationId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1" name="矩形 13">
              <a:extLst>
                <a:ext uri="{FF2B5EF4-FFF2-40B4-BE49-F238E27FC236}">
                  <a16:creationId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2" name="矩形 13">
              <a:extLst>
                <a:ext uri="{FF2B5EF4-FFF2-40B4-BE49-F238E27FC236}">
                  <a16:creationId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3" name="矩形 13">
              <a:extLst>
                <a:ext uri="{FF2B5EF4-FFF2-40B4-BE49-F238E27FC236}">
                  <a16:creationId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4" name="矩形 13">
              <a:extLst>
                <a:ext uri="{FF2B5EF4-FFF2-40B4-BE49-F238E27FC236}">
                  <a16:creationId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5" name="矩形 13">
              <a:extLst>
                <a:ext uri="{FF2B5EF4-FFF2-40B4-BE49-F238E27FC236}">
                  <a16:creationId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6" name="矩形 13">
              <a:extLst>
                <a:ext uri="{FF2B5EF4-FFF2-40B4-BE49-F238E27FC236}">
                  <a16:creationId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7" name="矩形 13">
              <a:extLst>
                <a:ext uri="{FF2B5EF4-FFF2-40B4-BE49-F238E27FC236}">
                  <a16:creationId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78" name="矩形 13">
              <a:extLst>
                <a:ext uri="{FF2B5EF4-FFF2-40B4-BE49-F238E27FC236}">
                  <a16:creationId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79" name="矩形 13">
              <a:extLst>
                <a:ext uri="{FF2B5EF4-FFF2-40B4-BE49-F238E27FC236}">
                  <a16:creationId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0" name="矩形 13">
              <a:extLst>
                <a:ext uri="{FF2B5EF4-FFF2-40B4-BE49-F238E27FC236}">
                  <a16:creationId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1" name="矩形 13">
              <a:extLst>
                <a:ext uri="{FF2B5EF4-FFF2-40B4-BE49-F238E27FC236}">
                  <a16:creationId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2" name="矩形 13">
              <a:extLst>
                <a:ext uri="{FF2B5EF4-FFF2-40B4-BE49-F238E27FC236}">
                  <a16:creationId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3" name="矩形 13">
              <a:extLst>
                <a:ext uri="{FF2B5EF4-FFF2-40B4-BE49-F238E27FC236}">
                  <a16:creationId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4" name="矩形 13">
              <a:extLst>
                <a:ext uri="{FF2B5EF4-FFF2-40B4-BE49-F238E27FC236}">
                  <a16:creationId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5" name="矩形 13">
              <a:extLst>
                <a:ext uri="{FF2B5EF4-FFF2-40B4-BE49-F238E27FC236}">
                  <a16:creationId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6" name="矩形 13">
              <a:extLst>
                <a:ext uri="{FF2B5EF4-FFF2-40B4-BE49-F238E27FC236}">
                  <a16:creationId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7" name="矩形 13">
              <a:extLst>
                <a:ext uri="{FF2B5EF4-FFF2-40B4-BE49-F238E27FC236}">
                  <a16:creationId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3882428153"/>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Lst>
  <p:txStyles>
    <p:titleStyle>
      <a:lvl1pPr algn="l" defTabSz="914034" rtl="0" eaLnBrk="1" fontAlgn="ctr"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42">
          <p15:clr>
            <a:srgbClr val="F26B43"/>
          </p15:clr>
        </p15:guide>
        <p15:guide id="2" pos="7038">
          <p15:clr>
            <a:srgbClr val="F26B43"/>
          </p15:clr>
        </p15:guide>
        <p15:guide id="3" orient="horz" pos="2341">
          <p15:clr>
            <a:srgbClr val="F26B43"/>
          </p15:clr>
        </p15:guide>
        <p15:guide id="4" orient="horz" pos="3906">
          <p15:clr>
            <a:srgbClr val="F26B43"/>
          </p15:clr>
        </p15:guide>
        <p15:guide id="5" orient="horz" pos="1162">
          <p15:clr>
            <a:srgbClr val="F26B43"/>
          </p15:clr>
        </p15:guide>
        <p15:guide id="6" pos="3840">
          <p15:clr>
            <a:srgbClr val="F26B43"/>
          </p15:clr>
        </p15:guide>
        <p15:guide id="7" orient="horz" pos="731">
          <p15:clr>
            <a:srgbClr val="F26B43"/>
          </p15:clr>
        </p15:guide>
        <p15:guide id="8" orient="horz" pos="86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bwMode="auto">
          <a:xfrm>
            <a:off x="457906" y="457499"/>
            <a:ext cx="11291182" cy="980113"/>
          </a:xfrm>
          <a:prstGeom prst="rect">
            <a:avLst/>
          </a:prstGeom>
        </p:spPr>
        <p:txBody>
          <a:bodyPr lIns="0" tIns="0" rIns="0" bIns="0" anchor="t">
            <a:normAutofit/>
          </a:bodyPr>
          <a:lstStyle/>
          <a:p>
            <a:pPr marL="0" lvl="0" indent="0" defTabSz="1187798">
              <a:lnSpc>
                <a:spcPts val="3430"/>
              </a:lnSpc>
              <a:spcBef>
                <a:spcPts val="0"/>
              </a:spcBef>
              <a:buFont typeface="Arial" panose="020B0604020202020204" pitchFamily="34" charset="0"/>
            </a:pPr>
            <a:r>
              <a:rPr lang="zh-CN" altLang="en-US" dirty="0"/>
              <a:t>单击此处编辑母版标题样式</a:t>
            </a:r>
          </a:p>
        </p:txBody>
      </p:sp>
      <p:sp>
        <p:nvSpPr>
          <p:cNvPr id="28" name="Rectangle 57"/>
          <p:cNvSpPr>
            <a:spLocks noGrp="1" noChangeArrowheads="1"/>
          </p:cNvSpPr>
          <p:nvPr>
            <p:ph type="body" idx="1"/>
          </p:nvPr>
        </p:nvSpPr>
        <p:spPr bwMode="auto">
          <a:xfrm>
            <a:off x="455613" y="1484313"/>
            <a:ext cx="11293596" cy="444376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3" name="TextBox 2">
            <a:extLst>
              <a:ext uri="{FF2B5EF4-FFF2-40B4-BE49-F238E27FC236}">
                <a16:creationId xmlns:a16="http://schemas.microsoft.com/office/drawing/2014/main"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a16="http://schemas.microsoft.com/office/drawing/2014/main"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9" name="Group 87">
            <a:extLst>
              <a:ext uri="{FF2B5EF4-FFF2-40B4-BE49-F238E27FC236}">
                <a16:creationId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65" name="矩形 13">
              <a:extLst>
                <a:ext uri="{FF2B5EF4-FFF2-40B4-BE49-F238E27FC236}">
                  <a16:creationId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66" name="矩形 13">
              <a:extLst>
                <a:ext uri="{FF2B5EF4-FFF2-40B4-BE49-F238E27FC236}">
                  <a16:creationId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7" name="矩形 13">
              <a:extLst>
                <a:ext uri="{FF2B5EF4-FFF2-40B4-BE49-F238E27FC236}">
                  <a16:creationId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8" name="矩形 13">
              <a:extLst>
                <a:ext uri="{FF2B5EF4-FFF2-40B4-BE49-F238E27FC236}">
                  <a16:creationId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9" name="矩形 13">
              <a:extLst>
                <a:ext uri="{FF2B5EF4-FFF2-40B4-BE49-F238E27FC236}">
                  <a16:creationId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70" name="矩形 13">
              <a:extLst>
                <a:ext uri="{FF2B5EF4-FFF2-40B4-BE49-F238E27FC236}">
                  <a16:creationId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71" name="矩形 13">
              <a:extLst>
                <a:ext uri="{FF2B5EF4-FFF2-40B4-BE49-F238E27FC236}">
                  <a16:creationId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2" name="矩形 13">
              <a:extLst>
                <a:ext uri="{FF2B5EF4-FFF2-40B4-BE49-F238E27FC236}">
                  <a16:creationId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3" name="矩形 13">
              <a:extLst>
                <a:ext uri="{FF2B5EF4-FFF2-40B4-BE49-F238E27FC236}">
                  <a16:creationId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4" name="矩形 13">
              <a:extLst>
                <a:ext uri="{FF2B5EF4-FFF2-40B4-BE49-F238E27FC236}">
                  <a16:creationId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5" name="矩形 13">
              <a:extLst>
                <a:ext uri="{FF2B5EF4-FFF2-40B4-BE49-F238E27FC236}">
                  <a16:creationId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6" name="矩形 13">
              <a:extLst>
                <a:ext uri="{FF2B5EF4-FFF2-40B4-BE49-F238E27FC236}">
                  <a16:creationId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7" name="矩形 13">
              <a:extLst>
                <a:ext uri="{FF2B5EF4-FFF2-40B4-BE49-F238E27FC236}">
                  <a16:creationId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8" name="矩形 13">
              <a:extLst>
                <a:ext uri="{FF2B5EF4-FFF2-40B4-BE49-F238E27FC236}">
                  <a16:creationId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9" name="矩形 13">
              <a:extLst>
                <a:ext uri="{FF2B5EF4-FFF2-40B4-BE49-F238E27FC236}">
                  <a16:creationId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80" name="矩形 13">
              <a:extLst>
                <a:ext uri="{FF2B5EF4-FFF2-40B4-BE49-F238E27FC236}">
                  <a16:creationId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81" name="矩形 13">
              <a:extLst>
                <a:ext uri="{FF2B5EF4-FFF2-40B4-BE49-F238E27FC236}">
                  <a16:creationId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2" name="矩形 13">
              <a:extLst>
                <a:ext uri="{FF2B5EF4-FFF2-40B4-BE49-F238E27FC236}">
                  <a16:creationId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3" name="矩形 13">
              <a:extLst>
                <a:ext uri="{FF2B5EF4-FFF2-40B4-BE49-F238E27FC236}">
                  <a16:creationId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4" name="矩形 13">
              <a:extLst>
                <a:ext uri="{FF2B5EF4-FFF2-40B4-BE49-F238E27FC236}">
                  <a16:creationId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5" name="矩形 13">
              <a:extLst>
                <a:ext uri="{FF2B5EF4-FFF2-40B4-BE49-F238E27FC236}">
                  <a16:creationId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6" name="矩形 13">
              <a:extLst>
                <a:ext uri="{FF2B5EF4-FFF2-40B4-BE49-F238E27FC236}">
                  <a16:creationId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7" name="矩形 13">
              <a:extLst>
                <a:ext uri="{FF2B5EF4-FFF2-40B4-BE49-F238E27FC236}">
                  <a16:creationId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8" name="矩形 13">
              <a:extLst>
                <a:ext uri="{FF2B5EF4-FFF2-40B4-BE49-F238E27FC236}">
                  <a16:creationId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9" name="矩形 13">
              <a:extLst>
                <a:ext uri="{FF2B5EF4-FFF2-40B4-BE49-F238E27FC236}">
                  <a16:creationId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3694842640"/>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Lst>
  <p:txStyles>
    <p:titleStyle>
      <a:lvl1pPr algn="l" defTabSz="914034" rtl="0" eaLnBrk="1" fontAlgn="base"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baseline="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baseline="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baseline="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baseline="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baseline="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79">
          <p15:clr>
            <a:srgbClr val="F26B43"/>
          </p15:clr>
        </p15:guide>
        <p15:guide id="2" pos="7401">
          <p15:clr>
            <a:srgbClr val="F26B43"/>
          </p15:clr>
        </p15:guide>
        <p15:guide id="4" orient="horz" pos="3906">
          <p15:clr>
            <a:srgbClr val="F26B43"/>
          </p15:clr>
        </p15:guide>
        <p15:guide id="6" pos="3840">
          <p15:clr>
            <a:srgbClr val="F26B43"/>
          </p15:clr>
        </p15:guide>
        <p15:guide id="7" orient="horz" pos="278">
          <p15:clr>
            <a:srgbClr val="F26B43"/>
          </p15:clr>
        </p15:guide>
        <p15:guide id="8" orient="horz" pos="234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9" name="Group 87">
            <a:extLst>
              <a:ext uri="{FF2B5EF4-FFF2-40B4-BE49-F238E27FC236}">
                <a16:creationId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5" name="矩形 13">
              <a:extLst>
                <a:ext uri="{FF2B5EF4-FFF2-40B4-BE49-F238E27FC236}">
                  <a16:creationId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6" name="矩形 13">
              <a:extLst>
                <a:ext uri="{FF2B5EF4-FFF2-40B4-BE49-F238E27FC236}">
                  <a16:creationId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7" name="矩形 13">
              <a:extLst>
                <a:ext uri="{FF2B5EF4-FFF2-40B4-BE49-F238E27FC236}">
                  <a16:creationId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8" name="矩形 13">
              <a:extLst>
                <a:ext uri="{FF2B5EF4-FFF2-40B4-BE49-F238E27FC236}">
                  <a16:creationId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49" name="矩形 13">
              <a:extLst>
                <a:ext uri="{FF2B5EF4-FFF2-40B4-BE49-F238E27FC236}">
                  <a16:creationId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0" name="矩形 13">
              <a:extLst>
                <a:ext uri="{FF2B5EF4-FFF2-40B4-BE49-F238E27FC236}">
                  <a16:creationId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1" name="矩形 13">
              <a:extLst>
                <a:ext uri="{FF2B5EF4-FFF2-40B4-BE49-F238E27FC236}">
                  <a16:creationId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2" name="矩形 13">
              <a:extLst>
                <a:ext uri="{FF2B5EF4-FFF2-40B4-BE49-F238E27FC236}">
                  <a16:creationId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3" name="矩形 13">
              <a:extLst>
                <a:ext uri="{FF2B5EF4-FFF2-40B4-BE49-F238E27FC236}">
                  <a16:creationId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4" name="矩形 13">
              <a:extLst>
                <a:ext uri="{FF2B5EF4-FFF2-40B4-BE49-F238E27FC236}">
                  <a16:creationId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5" name="矩形 13">
              <a:extLst>
                <a:ext uri="{FF2B5EF4-FFF2-40B4-BE49-F238E27FC236}">
                  <a16:creationId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6" name="矩形 13">
              <a:extLst>
                <a:ext uri="{FF2B5EF4-FFF2-40B4-BE49-F238E27FC236}">
                  <a16:creationId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7" name="矩形 13">
              <a:extLst>
                <a:ext uri="{FF2B5EF4-FFF2-40B4-BE49-F238E27FC236}">
                  <a16:creationId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8" name="矩形 13">
              <a:extLst>
                <a:ext uri="{FF2B5EF4-FFF2-40B4-BE49-F238E27FC236}">
                  <a16:creationId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59" name="矩形 13">
              <a:extLst>
                <a:ext uri="{FF2B5EF4-FFF2-40B4-BE49-F238E27FC236}">
                  <a16:creationId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0" name="矩形 13">
              <a:extLst>
                <a:ext uri="{FF2B5EF4-FFF2-40B4-BE49-F238E27FC236}">
                  <a16:creationId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1" name="矩形 13">
              <a:extLst>
                <a:ext uri="{FF2B5EF4-FFF2-40B4-BE49-F238E27FC236}">
                  <a16:creationId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2" name="矩形 13">
              <a:extLst>
                <a:ext uri="{FF2B5EF4-FFF2-40B4-BE49-F238E27FC236}">
                  <a16:creationId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3" name="矩形 13">
              <a:extLst>
                <a:ext uri="{FF2B5EF4-FFF2-40B4-BE49-F238E27FC236}">
                  <a16:creationId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4" name="矩形 13">
              <a:extLst>
                <a:ext uri="{FF2B5EF4-FFF2-40B4-BE49-F238E27FC236}">
                  <a16:creationId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5" name="矩形 13">
              <a:extLst>
                <a:ext uri="{FF2B5EF4-FFF2-40B4-BE49-F238E27FC236}">
                  <a16:creationId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6" name="矩形 13">
              <a:extLst>
                <a:ext uri="{FF2B5EF4-FFF2-40B4-BE49-F238E27FC236}">
                  <a16:creationId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7" name="矩形 13">
              <a:extLst>
                <a:ext uri="{FF2B5EF4-FFF2-40B4-BE49-F238E27FC236}">
                  <a16:creationId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8" name="矩形 13">
              <a:extLst>
                <a:ext uri="{FF2B5EF4-FFF2-40B4-BE49-F238E27FC236}">
                  <a16:creationId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69" name="矩形 13">
              <a:extLst>
                <a:ext uri="{FF2B5EF4-FFF2-40B4-BE49-F238E27FC236}">
                  <a16:creationId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
        <p:nvSpPr>
          <p:cNvPr id="70" name="Title Placeholder 1">
            <a:extLst>
              <a:ext uri="{FF2B5EF4-FFF2-40B4-BE49-F238E27FC236}">
                <a16:creationId xmlns:a16="http://schemas.microsoft.com/office/drawing/2014/main" id="{145F1158-B1AA-8F41-AF0A-FEA0EC1874AC}"/>
              </a:ext>
            </a:extLst>
          </p:cNvPr>
          <p:cNvSpPr>
            <a:spLocks noGrp="1"/>
          </p:cNvSpPr>
          <p:nvPr>
            <p:ph type="title"/>
          </p:nvPr>
        </p:nvSpPr>
        <p:spPr>
          <a:xfrm>
            <a:off x="616573" y="1474269"/>
            <a:ext cx="3984232" cy="2816080"/>
          </a:xfrm>
          <a:prstGeom prst="rect">
            <a:avLst/>
          </a:prstGeom>
        </p:spPr>
        <p:txBody>
          <a:bodyPr vert="horz" lIns="91440" tIns="45720" rIns="91440" bIns="45720" rtlCol="0" anchor="t">
            <a:normAutofit/>
          </a:bodyPr>
          <a:lstStyle/>
          <a:p>
            <a:r>
              <a:rPr lang="en-US" dirty="0"/>
              <a:t>Click to edit Master title style</a:t>
            </a:r>
          </a:p>
        </p:txBody>
      </p:sp>
      <p:sp>
        <p:nvSpPr>
          <p:cNvPr id="71" name="Text Placeholder 1">
            <a:extLst>
              <a:ext uri="{FF2B5EF4-FFF2-40B4-BE49-F238E27FC236}">
                <a16:creationId xmlns:a16="http://schemas.microsoft.com/office/drawing/2014/main" id="{F8FC7CCD-75EB-9C44-BC7D-29679334A8CA}"/>
              </a:ext>
            </a:extLst>
          </p:cNvPr>
          <p:cNvSpPr txBox="1">
            <a:spLocks/>
          </p:cNvSpPr>
          <p:nvPr userDrawn="1"/>
        </p:nvSpPr>
        <p:spPr>
          <a:xfrm>
            <a:off x="7979357" y="2794960"/>
            <a:ext cx="3225168" cy="2029962"/>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65"/>
              </a:lnSpc>
            </a:pPr>
            <a:r>
              <a:rPr kumimoji="1" lang="en-US" altLang="zh-CN" sz="850" b="1" baseline="0" dirty="0">
                <a:solidFill>
                  <a:srgbClr val="1D1D1B"/>
                </a:solidFill>
                <a:latin typeface="+mj-lt"/>
              </a:rPr>
              <a:t>Copyright©2022 Huawei Technologies Co., Ltd.</a:t>
            </a:r>
            <a:br>
              <a:rPr kumimoji="1" lang="en-US" altLang="zh-CN" sz="850" b="1" baseline="0" dirty="0">
                <a:solidFill>
                  <a:srgbClr val="1D1D1B"/>
                </a:solidFill>
                <a:latin typeface="+mj-lt"/>
              </a:rPr>
            </a:br>
            <a:r>
              <a:rPr kumimoji="1" lang="en-US" altLang="zh-CN" sz="850" b="1" baseline="0" dirty="0">
                <a:solidFill>
                  <a:srgbClr val="1D1D1B"/>
                </a:solidFill>
                <a:latin typeface="+mj-lt"/>
              </a:rPr>
              <a:t>All Rights Reserved.</a:t>
            </a:r>
            <a:br>
              <a:rPr kumimoji="1" lang="en-US" altLang="zh-CN" sz="779" dirty="0">
                <a:solidFill>
                  <a:srgbClr val="1D1D1B"/>
                </a:solidFill>
                <a:latin typeface="+mn-lt"/>
              </a:rPr>
            </a:br>
            <a:br>
              <a:rPr kumimoji="1" lang="en-US" altLang="zh-CN" sz="779" dirty="0">
                <a:solidFill>
                  <a:srgbClr val="1D1D1B"/>
                </a:solidFill>
                <a:latin typeface="+mn-lt"/>
              </a:rPr>
            </a:br>
            <a:r>
              <a:rPr kumimoji="1" lang="en-US" altLang="zh-CN" sz="850" baseline="0" dirty="0">
                <a:solidFill>
                  <a:srgbClr val="1D1D1B"/>
                </a:solidFill>
                <a:latin typeface="+mn-lt"/>
                <a:cs typeface="Arial" panose="020B0604020202020204" pitchFamily="34" charset="0"/>
              </a:rPr>
              <a:t>The information in this document may contain predictive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statements including, without limitation, statements regarding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 future financial and operating results, future product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portfolio, new technology, etc. There are a number of factors that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could cause actual results and developments to differ materially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from those expressed or implied in the predictive statements.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Therefore, such information is provided for reference purpose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only and constitutes neither an offer nor an acceptance. Huawei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may change the information at any time without notice. </a:t>
            </a:r>
          </a:p>
          <a:p>
            <a:pPr>
              <a:lnSpc>
                <a:spcPts val="1065"/>
              </a:lnSpc>
            </a:pPr>
            <a:endParaRPr kumimoji="1" lang="zh-CN" altLang="en-US" sz="779" dirty="0">
              <a:solidFill>
                <a:srgbClr val="1D1D1B"/>
              </a:solidFill>
              <a:latin typeface="+mn-lt"/>
            </a:endParaRPr>
          </a:p>
        </p:txBody>
      </p:sp>
      <p:sp>
        <p:nvSpPr>
          <p:cNvPr id="72" name="Subtitle 6">
            <a:extLst>
              <a:ext uri="{FF2B5EF4-FFF2-40B4-BE49-F238E27FC236}">
                <a16:creationId xmlns:a16="http://schemas.microsoft.com/office/drawing/2014/main" id="{12B8F806-ABD5-064C-8793-5E22C72554FD}"/>
              </a:ext>
            </a:extLst>
          </p:cNvPr>
          <p:cNvSpPr txBox="1">
            <a:spLocks/>
          </p:cNvSpPr>
          <p:nvPr userDrawn="1"/>
        </p:nvSpPr>
        <p:spPr>
          <a:xfrm>
            <a:off x="7987276" y="1631849"/>
            <a:ext cx="3477701"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81"/>
              </a:lnSpc>
              <a:spcBef>
                <a:spcPts val="0"/>
              </a:spcBef>
            </a:pPr>
            <a:r>
              <a:rPr kumimoji="1" lang="zh-CN" altLang="en-US" sz="1300" dirty="0">
                <a:solidFill>
                  <a:srgbClr val="1D1D1B"/>
                </a:solidFill>
                <a:latin typeface="Microsoft YaHei" charset="-122"/>
                <a:ea typeface="Microsoft YaHei" charset="-122"/>
                <a:cs typeface="Microsoft YaHei" charset="-122"/>
              </a:rPr>
              <a:t>把数字世界带入每个人、每个家庭、</a:t>
            </a:r>
            <a:br>
              <a:rPr kumimoji="1" lang="en-US" altLang="zh-CN" sz="1300" dirty="0">
                <a:solidFill>
                  <a:srgbClr val="1D1D1B"/>
                </a:solidFill>
                <a:latin typeface="Microsoft YaHei" charset="-122"/>
                <a:ea typeface="Microsoft YaHei" charset="-122"/>
                <a:cs typeface="Microsoft YaHei" charset="-122"/>
              </a:rPr>
            </a:br>
            <a:r>
              <a:rPr kumimoji="1" lang="zh-CN" altLang="en-US" sz="1300" dirty="0">
                <a:solidFill>
                  <a:srgbClr val="1D1D1B"/>
                </a:solidFill>
                <a:latin typeface="Microsoft YaHei" charset="-122"/>
                <a:ea typeface="Microsoft YaHei" charset="-122"/>
                <a:cs typeface="Microsoft YaHei" charset="-122"/>
              </a:rPr>
              <a:t>每个组织，构建万物互联的智能世界。</a:t>
            </a:r>
          </a:p>
        </p:txBody>
      </p:sp>
      <p:sp>
        <p:nvSpPr>
          <p:cNvPr id="73" name="Subtitle 6">
            <a:extLst>
              <a:ext uri="{FF2B5EF4-FFF2-40B4-BE49-F238E27FC236}">
                <a16:creationId xmlns:a16="http://schemas.microsoft.com/office/drawing/2014/main" id="{F1235B6F-D691-2C40-93D4-EC5427ADDFB0}"/>
              </a:ext>
            </a:extLst>
          </p:cNvPr>
          <p:cNvSpPr txBox="1">
            <a:spLocks/>
          </p:cNvSpPr>
          <p:nvPr userDrawn="1"/>
        </p:nvSpPr>
        <p:spPr>
          <a:xfrm>
            <a:off x="7977672" y="2106124"/>
            <a:ext cx="348183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icrosoft YaHei" panose="020B0503020204020204"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94"/>
              </a:lnSpc>
            </a:pPr>
            <a:r>
              <a:rPr kumimoji="1" lang="en-US" altLang="zh-CN" sz="1200" dirty="0">
                <a:solidFill>
                  <a:srgbClr val="1D1D1B"/>
                </a:solidFill>
                <a:latin typeface="+mn-lt"/>
                <a:cs typeface="Arial" panose="020B0604020202020204" pitchFamily="34" charset="0"/>
              </a:rPr>
              <a:t>Bring digital to every person, home, and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organization for a fully connected,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intelligent world.</a:t>
            </a:r>
            <a:endParaRPr kumimoji="1" lang="zh-CN" altLang="en-US" sz="1200" dirty="0">
              <a:solidFill>
                <a:srgbClr val="1D1D1B"/>
              </a:solidFill>
              <a:latin typeface="+mn-lt"/>
              <a:ea typeface="Microsoft YaHei" charset="-122"/>
              <a:cs typeface="Microsoft YaHei" charset="-122"/>
            </a:endParaRPr>
          </a:p>
        </p:txBody>
      </p:sp>
      <p:pic>
        <p:nvPicPr>
          <p:cNvPr id="74" name="图片 7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5497" y="5251150"/>
            <a:ext cx="1869596" cy="399462"/>
          </a:xfrm>
          <a:prstGeom prst="rect">
            <a:avLst/>
          </a:prstGeom>
        </p:spPr>
      </p:pic>
    </p:spTree>
    <p:extLst>
      <p:ext uri="{BB962C8B-B14F-4D97-AF65-F5344CB8AC3E}">
        <p14:creationId xmlns:p14="http://schemas.microsoft.com/office/powerpoint/2010/main" val="788068182"/>
      </p:ext>
    </p:extLst>
  </p:cSld>
  <p:clrMap bg1="lt1" tx1="dk1" bg2="lt2" tx2="dk2" accent1="accent1" accent2="accent2" accent3="accent3" accent4="accent4" accent5="accent5" accent6="accent6" hlink="hlink" folHlink="folHlink"/>
  <p:sldLayoutIdLst>
    <p:sldLayoutId id="2147483892" r:id="rId1"/>
  </p:sldLayoutIdLst>
  <p:hf hdr="0" ftr="0" dt="0"/>
  <p:txStyles>
    <p:titleStyle>
      <a:lvl1pPr algn="l" defTabSz="1187323" rtl="0" eaLnBrk="1" latinLnBrk="0" hangingPunct="1">
        <a:lnSpc>
          <a:spcPct val="90000"/>
        </a:lnSpc>
        <a:spcBef>
          <a:spcPct val="0"/>
        </a:spcBef>
        <a:buNone/>
        <a:defRPr sz="4998" b="0" kern="12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defRPr>
      </a:lvl1pPr>
    </p:titleStyle>
    <p:bodyStyle>
      <a:lvl1pPr marL="0" indent="0" algn="l" defTabSz="1187323" rtl="0" eaLnBrk="1" latinLnBrk="0" hangingPunct="1">
        <a:lnSpc>
          <a:spcPct val="90000"/>
        </a:lnSpc>
        <a:spcBef>
          <a:spcPts val="1298"/>
        </a:spcBef>
        <a:buFont typeface="Arial" panose="020B0604020202020204" pitchFamily="34" charset="0"/>
        <a:buNone/>
        <a:defRPr sz="1818" kern="1200">
          <a:solidFill>
            <a:srgbClr val="FFFFFF"/>
          </a:solidFill>
          <a:latin typeface="Microsoft YaHei" panose="020B0503020204020204" pitchFamily="34" charset="-122"/>
          <a:ea typeface="Microsoft YaHei" panose="020B0503020204020204" pitchFamily="34" charset="-122"/>
          <a:cs typeface="+mn-cs"/>
        </a:defRPr>
      </a:lvl1pPr>
      <a:lvl2pPr marL="593662" indent="0" algn="l" defTabSz="1187323" rtl="0" eaLnBrk="1" latinLnBrk="0" hangingPunct="1">
        <a:lnSpc>
          <a:spcPct val="90000"/>
        </a:lnSpc>
        <a:spcBef>
          <a:spcPts val="650"/>
        </a:spcBef>
        <a:buFont typeface="Arial" panose="020B0604020202020204" pitchFamily="34" charset="0"/>
        <a:buNone/>
        <a:defRPr sz="3117" kern="1200">
          <a:solidFill>
            <a:schemeClr val="tx1"/>
          </a:solidFill>
          <a:latin typeface="+mn-lt"/>
          <a:ea typeface="+mn-ea"/>
          <a:cs typeface="+mn-cs"/>
        </a:defRPr>
      </a:lvl2pPr>
      <a:lvl3pPr marL="1187323" indent="0" algn="l" defTabSz="1187323" rtl="0" eaLnBrk="1" latinLnBrk="0" hangingPunct="1">
        <a:lnSpc>
          <a:spcPct val="90000"/>
        </a:lnSpc>
        <a:spcBef>
          <a:spcPts val="650"/>
        </a:spcBef>
        <a:buFont typeface="Arial" panose="020B0604020202020204" pitchFamily="34" charset="0"/>
        <a:buNone/>
        <a:defRPr sz="2597" kern="1200">
          <a:solidFill>
            <a:schemeClr val="tx1"/>
          </a:solidFill>
          <a:latin typeface="+mn-lt"/>
          <a:ea typeface="+mn-ea"/>
          <a:cs typeface="+mn-cs"/>
        </a:defRPr>
      </a:lvl3pPr>
      <a:lvl4pPr marL="1780986"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4pPr>
      <a:lvl5pPr marL="2374648"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p15:clr>
            <a:srgbClr val="F26B43"/>
          </p15:clr>
        </p15:guide>
        <p15:guide id="2" pos="3842">
          <p15:clr>
            <a:srgbClr val="F26B43"/>
          </p15:clr>
        </p15:guide>
        <p15:guide id="3" pos="461">
          <p15:clr>
            <a:srgbClr val="F26B43"/>
          </p15:clr>
        </p15:guide>
        <p15:guide id="4" pos="71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13.xml"/><Relationship Id="rId5" Type="http://schemas.openxmlformats.org/officeDocument/2006/relationships/image" Target="../media/image20.png"/><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 name="文本占位符 66"/>
          <p:cNvSpPr>
            <a:spLocks noGrp="1"/>
          </p:cNvSpPr>
          <p:nvPr>
            <p:ph type="body" sz="quarter" idx="17"/>
          </p:nvPr>
        </p:nvSpPr>
        <p:spPr/>
        <p:txBody>
          <a:bodyPr/>
          <a:lstStyle/>
          <a:p>
            <a:endParaRPr u="none" dirty="0">
              <a:cs typeface="Huawei Sans" panose="020C0503030203020204" pitchFamily="34" charset="0"/>
            </a:endParaRPr>
          </a:p>
        </p:txBody>
      </p:sp>
      <p:sp>
        <p:nvSpPr>
          <p:cNvPr id="36" name="文本占位符 35"/>
          <p:cNvSpPr>
            <a:spLocks noGrp="1"/>
          </p:cNvSpPr>
          <p:nvPr>
            <p:ph type="body" sz="quarter" idx="18"/>
          </p:nvPr>
        </p:nvSpPr>
        <p:spPr/>
        <p:txBody>
          <a:bodyPr/>
          <a:lstStyle/>
          <a:p>
            <a:r>
              <a:rPr lang="en-US" altLang="zh-CN" u="none" dirty="0">
                <a:cs typeface="Huawei Sans" panose="020C0503030203020204" pitchFamily="34" charset="0"/>
              </a:rPr>
              <a:t>Storage</a:t>
            </a:r>
            <a:endParaRPr lang="en-US" altLang="zh-CN" dirty="0">
              <a:cs typeface="Huawei Sans" panose="020C0503030203020204" pitchFamily="34" charset="0"/>
            </a:endParaRPr>
          </a:p>
        </p:txBody>
      </p:sp>
      <p:sp>
        <p:nvSpPr>
          <p:cNvPr id="68" name="文本占位符 67"/>
          <p:cNvSpPr>
            <a:spLocks noGrp="1"/>
          </p:cNvSpPr>
          <p:nvPr>
            <p:ph type="body" sz="quarter" idx="19"/>
          </p:nvPr>
        </p:nvSpPr>
        <p:spPr/>
        <p:txBody>
          <a:bodyPr/>
          <a:lstStyle/>
          <a:p>
            <a:r>
              <a:rPr lang="en-US" altLang="zh-CN" dirty="0">
                <a:cs typeface="Huawei Sans" panose="020C0503030203020204" pitchFamily="34" charset="0"/>
              </a:rPr>
              <a:t>V5R2</a:t>
            </a:r>
            <a:endParaRPr lang="zh-CN" altLang="en-US" dirty="0">
              <a:cs typeface="Huawei Sans" panose="020C0503030203020204" pitchFamily="34" charset="0"/>
            </a:endParaRPr>
          </a:p>
        </p:txBody>
      </p:sp>
      <p:sp>
        <p:nvSpPr>
          <p:cNvPr id="38" name="文本占位符 37"/>
          <p:cNvSpPr>
            <a:spLocks noGrp="1"/>
          </p:cNvSpPr>
          <p:nvPr>
            <p:ph type="body" sz="quarter" idx="20"/>
          </p:nvPr>
        </p:nvSpPr>
        <p:spPr/>
        <p:txBody>
          <a:bodyPr/>
          <a:lstStyle/>
          <a:p>
            <a:r>
              <a:rPr lang="en-US" altLang="zh-CN" u="none" dirty="0">
                <a:cs typeface="Huawei Sans" panose="020C0503030203020204" pitchFamily="34" charset="0"/>
              </a:rPr>
              <a:t>5.0</a:t>
            </a:r>
            <a:endParaRPr u="none" dirty="0">
              <a:cs typeface="Huawei Sans" panose="020C0503030203020204" pitchFamily="34" charset="0"/>
            </a:endParaRPr>
          </a:p>
        </p:txBody>
      </p:sp>
      <p:sp>
        <p:nvSpPr>
          <p:cNvPr id="27" name="文本占位符 26"/>
          <p:cNvSpPr>
            <a:spLocks noGrp="1"/>
          </p:cNvSpPr>
          <p:nvPr>
            <p:ph type="body" sz="quarter" idx="13"/>
          </p:nvPr>
        </p:nvSpPr>
        <p:spPr/>
        <p:txBody>
          <a:bodyPr/>
          <a:lstStyle/>
          <a:p>
            <a:r>
              <a:rPr lang="en-US" altLang="zh-CN" dirty="0">
                <a:cs typeface="Huawei Sans" panose="020C0503030203020204" pitchFamily="34" charset="0"/>
              </a:rPr>
              <a:t>Tang </a:t>
            </a:r>
            <a:r>
              <a:rPr lang="en-US" altLang="zh-CN" dirty="0" err="1">
                <a:cs typeface="Huawei Sans" panose="020C0503030203020204" pitchFamily="34" charset="0"/>
              </a:rPr>
              <a:t>Jiaojiao</a:t>
            </a:r>
            <a:r>
              <a:rPr lang="en-US" altLang="zh-CN" dirty="0">
                <a:cs typeface="Huawei Sans" panose="020C0503030203020204" pitchFamily="34" charset="0"/>
              </a:rPr>
              <a:t>/wx498299</a:t>
            </a:r>
          </a:p>
        </p:txBody>
      </p:sp>
      <p:sp>
        <p:nvSpPr>
          <p:cNvPr id="28" name="文本占位符 27"/>
          <p:cNvSpPr>
            <a:spLocks noGrp="1"/>
          </p:cNvSpPr>
          <p:nvPr>
            <p:ph type="body" sz="quarter" idx="14"/>
          </p:nvPr>
        </p:nvSpPr>
        <p:spPr/>
        <p:txBody>
          <a:bodyPr/>
          <a:lstStyle/>
          <a:p>
            <a:r>
              <a:rPr u="none" dirty="0">
                <a:cs typeface="Huawei Sans" panose="020C0503030203020204" pitchFamily="34" charset="0"/>
              </a:rPr>
              <a:t>2020.5.30</a:t>
            </a:r>
            <a:endParaRPr lang="en-US" altLang="zh-CN" dirty="0">
              <a:cs typeface="Huawei Sans" panose="020C0503030203020204" pitchFamily="34" charset="0"/>
            </a:endParaRPr>
          </a:p>
        </p:txBody>
      </p:sp>
      <p:sp>
        <p:nvSpPr>
          <p:cNvPr id="63" name="文本占位符 62"/>
          <p:cNvSpPr>
            <a:spLocks noGrp="1"/>
          </p:cNvSpPr>
          <p:nvPr>
            <p:ph type="body" sz="quarter" idx="15"/>
          </p:nvPr>
        </p:nvSpPr>
        <p:spPr/>
        <p:txBody>
          <a:bodyPr/>
          <a:lstStyle/>
          <a:p>
            <a:r>
              <a:rPr u="none">
                <a:cs typeface="Huawei Sans" panose="020C0503030203020204" pitchFamily="34" charset="0"/>
              </a:rPr>
              <a:t>Shui Shaolan/00329529</a:t>
            </a:r>
            <a:endParaRPr lang="zh-CN" altLang="en-US" dirty="0">
              <a:cs typeface="Huawei Sans" panose="020C0503030203020204" pitchFamily="34" charset="0"/>
            </a:endParaRPr>
          </a:p>
        </p:txBody>
      </p:sp>
      <p:sp>
        <p:nvSpPr>
          <p:cNvPr id="30" name="文本占位符 29"/>
          <p:cNvSpPr>
            <a:spLocks noGrp="1"/>
          </p:cNvSpPr>
          <p:nvPr>
            <p:ph type="body" sz="quarter" idx="16"/>
          </p:nvPr>
        </p:nvSpPr>
        <p:spPr/>
        <p:txBody>
          <a:bodyPr/>
          <a:lstStyle/>
          <a:p>
            <a:r>
              <a:rPr u="none">
                <a:cs typeface="Huawei Sans" panose="020C0503030203020204" pitchFamily="34" charset="0"/>
              </a:rPr>
              <a:t>New</a:t>
            </a:r>
            <a:endParaRPr lang="zh-CN" altLang="en-US" dirty="0">
              <a:cs typeface="Huawei Sans" panose="020C0503030203020204" pitchFamily="34" charset="0"/>
            </a:endParaRPr>
          </a:p>
        </p:txBody>
      </p:sp>
      <p:sp>
        <p:nvSpPr>
          <p:cNvPr id="39" name="文本占位符 38"/>
          <p:cNvSpPr>
            <a:spLocks noGrp="1"/>
          </p:cNvSpPr>
          <p:nvPr>
            <p:ph type="body" sz="quarter" idx="21"/>
          </p:nvPr>
        </p:nvSpPr>
        <p:spPr/>
        <p:txBody>
          <a:bodyPr/>
          <a:lstStyle/>
          <a:p>
            <a:r>
              <a:rPr lang="en-US" altLang="zh-CN" dirty="0">
                <a:cs typeface="Huawei Sans" panose="020C0503030203020204" pitchFamily="34" charset="0"/>
              </a:rPr>
              <a:t>Tang </a:t>
            </a:r>
            <a:r>
              <a:rPr lang="en-US" altLang="zh-CN" dirty="0" err="1">
                <a:cs typeface="Huawei Sans" panose="020C0503030203020204" pitchFamily="34" charset="0"/>
              </a:rPr>
              <a:t>Jiaojiao</a:t>
            </a:r>
            <a:r>
              <a:rPr lang="en-US" altLang="zh-CN" dirty="0">
                <a:cs typeface="Huawei Sans" panose="020C0503030203020204" pitchFamily="34" charset="0"/>
              </a:rPr>
              <a:t>/wx498299</a:t>
            </a:r>
          </a:p>
        </p:txBody>
      </p:sp>
      <p:sp>
        <p:nvSpPr>
          <p:cNvPr id="40" name="文本占位符 39"/>
          <p:cNvSpPr>
            <a:spLocks noGrp="1"/>
          </p:cNvSpPr>
          <p:nvPr>
            <p:ph type="body" sz="quarter" idx="22"/>
          </p:nvPr>
        </p:nvSpPr>
        <p:spPr/>
        <p:txBody>
          <a:bodyPr/>
          <a:lstStyle/>
          <a:p>
            <a:r>
              <a:rPr lang="en-US" altLang="zh-CN" dirty="0">
                <a:cs typeface="Huawei Sans" panose="020C0503030203020204" pitchFamily="34" charset="0"/>
              </a:rPr>
              <a:t>2020.7.6</a:t>
            </a:r>
          </a:p>
        </p:txBody>
      </p:sp>
      <p:sp>
        <p:nvSpPr>
          <p:cNvPr id="69" name="文本占位符 68"/>
          <p:cNvSpPr>
            <a:spLocks noGrp="1"/>
          </p:cNvSpPr>
          <p:nvPr>
            <p:ph type="body" sz="quarter" idx="23"/>
          </p:nvPr>
        </p:nvSpPr>
        <p:spPr/>
        <p:txBody>
          <a:bodyPr/>
          <a:lstStyle/>
          <a:p>
            <a:r>
              <a:rPr lang="en-US" altLang="zh-CN" dirty="0">
                <a:cs typeface="Huawei Sans" panose="020C0503030203020204" pitchFamily="34" charset="0"/>
              </a:rPr>
              <a:t>Shui </a:t>
            </a:r>
            <a:r>
              <a:rPr lang="en-US" altLang="zh-CN" dirty="0" err="1">
                <a:cs typeface="Huawei Sans" panose="020C0503030203020204" pitchFamily="34" charset="0"/>
              </a:rPr>
              <a:t>Shaolan</a:t>
            </a:r>
            <a:r>
              <a:rPr lang="en-US" altLang="zh-CN" dirty="0">
                <a:cs typeface="Huawei Sans" panose="020C0503030203020204" pitchFamily="34" charset="0"/>
              </a:rPr>
              <a:t>/00329529</a:t>
            </a:r>
          </a:p>
        </p:txBody>
      </p:sp>
      <p:sp>
        <p:nvSpPr>
          <p:cNvPr id="42" name="文本占位符 41"/>
          <p:cNvSpPr>
            <a:spLocks noGrp="1"/>
          </p:cNvSpPr>
          <p:nvPr>
            <p:ph type="body" sz="quarter" idx="24"/>
          </p:nvPr>
        </p:nvSpPr>
        <p:spPr/>
        <p:txBody>
          <a:bodyPr/>
          <a:lstStyle/>
          <a:p>
            <a:r>
              <a:rPr lang="en-US" altLang="zh-CN" dirty="0">
                <a:cs typeface="Huawei Sans" panose="020C0503030203020204" pitchFamily="34" charset="0"/>
              </a:rPr>
              <a:t>Update</a:t>
            </a:r>
          </a:p>
        </p:txBody>
      </p:sp>
      <p:sp>
        <p:nvSpPr>
          <p:cNvPr id="43" name="文本占位符 42"/>
          <p:cNvSpPr>
            <a:spLocks noGrp="1"/>
          </p:cNvSpPr>
          <p:nvPr>
            <p:ph type="body" sz="quarter" idx="25"/>
          </p:nvPr>
        </p:nvSpPr>
        <p:spPr/>
        <p:txBody>
          <a:bodyPr/>
          <a:lstStyle/>
          <a:p>
            <a:r>
              <a:rPr lang="en-US" altLang="zh-CN" dirty="0">
                <a:cs typeface="Huawei Sans" panose="020C0503030203020204" pitchFamily="34" charset="0"/>
              </a:rPr>
              <a:t>Xu </a:t>
            </a:r>
            <a:r>
              <a:rPr lang="en-US" altLang="zh-CN" dirty="0" err="1">
                <a:cs typeface="Huawei Sans" panose="020C0503030203020204" pitchFamily="34" charset="0"/>
              </a:rPr>
              <a:t>Ningyang</a:t>
            </a:r>
            <a:r>
              <a:rPr lang="en-US" altLang="zh-CN" dirty="0">
                <a:cs typeface="Huawei Sans" panose="020C0503030203020204" pitchFamily="34" charset="0"/>
              </a:rPr>
              <a:t>/wx450201</a:t>
            </a:r>
          </a:p>
        </p:txBody>
      </p:sp>
      <p:sp>
        <p:nvSpPr>
          <p:cNvPr id="44" name="文本占位符 43"/>
          <p:cNvSpPr>
            <a:spLocks noGrp="1"/>
          </p:cNvSpPr>
          <p:nvPr>
            <p:ph type="body" sz="quarter" idx="26"/>
          </p:nvPr>
        </p:nvSpPr>
        <p:spPr/>
        <p:txBody>
          <a:bodyPr/>
          <a:lstStyle/>
          <a:p>
            <a:r>
              <a:rPr lang="en-US" altLang="zh-CN" dirty="0">
                <a:cs typeface="Huawei Sans" panose="020C0503030203020204" pitchFamily="34" charset="0"/>
              </a:rPr>
              <a:t>2020.7.23</a:t>
            </a:r>
          </a:p>
        </p:txBody>
      </p:sp>
      <p:sp>
        <p:nvSpPr>
          <p:cNvPr id="70" name="文本占位符 69"/>
          <p:cNvSpPr>
            <a:spLocks noGrp="1"/>
          </p:cNvSpPr>
          <p:nvPr>
            <p:ph type="body" sz="quarter" idx="27"/>
          </p:nvPr>
        </p:nvSpPr>
        <p:spPr/>
        <p:txBody>
          <a:bodyPr/>
          <a:lstStyle/>
          <a:p>
            <a:r>
              <a:rPr lang="en-US" altLang="zh-CN" dirty="0">
                <a:cs typeface="Huawei Sans" panose="020C0503030203020204" pitchFamily="34" charset="0"/>
              </a:rPr>
              <a:t>Shui </a:t>
            </a:r>
            <a:r>
              <a:rPr lang="en-US" altLang="zh-CN" dirty="0" err="1">
                <a:cs typeface="Huawei Sans" panose="020C0503030203020204" pitchFamily="34" charset="0"/>
              </a:rPr>
              <a:t>Shaolan</a:t>
            </a:r>
            <a:r>
              <a:rPr lang="en-US" altLang="zh-CN" dirty="0">
                <a:cs typeface="Huawei Sans" panose="020C0503030203020204" pitchFamily="34" charset="0"/>
              </a:rPr>
              <a:t>/00329529</a:t>
            </a:r>
          </a:p>
        </p:txBody>
      </p:sp>
      <p:sp>
        <p:nvSpPr>
          <p:cNvPr id="46" name="文本占位符 45"/>
          <p:cNvSpPr>
            <a:spLocks noGrp="1"/>
          </p:cNvSpPr>
          <p:nvPr>
            <p:ph type="body" sz="quarter" idx="28"/>
          </p:nvPr>
        </p:nvSpPr>
        <p:spPr/>
        <p:txBody>
          <a:bodyPr/>
          <a:lstStyle/>
          <a:p>
            <a:r>
              <a:rPr lang="en-US" altLang="zh-CN" dirty="0">
                <a:cs typeface="Huawei Sans" panose="020C0503030203020204" pitchFamily="34" charset="0"/>
              </a:rPr>
              <a:t>Update</a:t>
            </a:r>
          </a:p>
        </p:txBody>
      </p:sp>
      <p:sp>
        <p:nvSpPr>
          <p:cNvPr id="71" name="文本占位符 70"/>
          <p:cNvSpPr>
            <a:spLocks noGrp="1"/>
          </p:cNvSpPr>
          <p:nvPr>
            <p:ph type="body" sz="quarter" idx="29"/>
          </p:nvPr>
        </p:nvSpPr>
        <p:spPr/>
        <p:txBody>
          <a:bodyPr/>
          <a:lstStyle/>
          <a:p>
            <a:r>
              <a:rPr lang="en-US" altLang="zh-CN" dirty="0">
                <a:cs typeface="Huawei Sans" panose="020C0503030203020204" pitchFamily="34" charset="0"/>
              </a:rPr>
              <a:t>Wang Xing/wx921123</a:t>
            </a:r>
          </a:p>
        </p:txBody>
      </p:sp>
      <p:sp>
        <p:nvSpPr>
          <p:cNvPr id="72" name="文本占位符 71"/>
          <p:cNvSpPr>
            <a:spLocks noGrp="1"/>
          </p:cNvSpPr>
          <p:nvPr>
            <p:ph type="body" sz="quarter" idx="30"/>
          </p:nvPr>
        </p:nvSpPr>
        <p:spPr/>
        <p:txBody>
          <a:bodyPr/>
          <a:lstStyle/>
          <a:p>
            <a:r>
              <a:rPr lang="en-US" altLang="zh-CN" dirty="0">
                <a:cs typeface="Huawei Sans" panose="020C0503030203020204" pitchFamily="34" charset="0"/>
              </a:rPr>
              <a:t>2020.8.10</a:t>
            </a:r>
          </a:p>
        </p:txBody>
      </p:sp>
      <p:sp>
        <p:nvSpPr>
          <p:cNvPr id="73" name="文本占位符 72"/>
          <p:cNvSpPr>
            <a:spLocks noGrp="1"/>
          </p:cNvSpPr>
          <p:nvPr>
            <p:ph type="body" sz="quarter" idx="31"/>
          </p:nvPr>
        </p:nvSpPr>
        <p:spPr/>
        <p:txBody>
          <a:bodyPr/>
          <a:lstStyle/>
          <a:p>
            <a:r>
              <a:rPr lang="en-US" altLang="zh-CN" dirty="0">
                <a:cs typeface="Huawei Sans" panose="020C0503030203020204" pitchFamily="34" charset="0"/>
              </a:rPr>
              <a:t>Shui </a:t>
            </a:r>
            <a:r>
              <a:rPr lang="en-US" altLang="zh-CN" dirty="0" err="1">
                <a:cs typeface="Huawei Sans" panose="020C0503030203020204" pitchFamily="34" charset="0"/>
              </a:rPr>
              <a:t>Shaolan</a:t>
            </a:r>
            <a:r>
              <a:rPr lang="en-US" altLang="zh-CN" dirty="0">
                <a:cs typeface="Huawei Sans" panose="020C0503030203020204" pitchFamily="34" charset="0"/>
              </a:rPr>
              <a:t>/00329529</a:t>
            </a:r>
          </a:p>
        </p:txBody>
      </p:sp>
      <p:sp>
        <p:nvSpPr>
          <p:cNvPr id="3" name="文本占位符 2"/>
          <p:cNvSpPr>
            <a:spLocks noGrp="1"/>
          </p:cNvSpPr>
          <p:nvPr>
            <p:ph type="body" sz="quarter" idx="32"/>
          </p:nvPr>
        </p:nvSpPr>
        <p:spPr/>
        <p:txBody>
          <a:bodyPr/>
          <a:lstStyle/>
          <a:p>
            <a:r>
              <a:rPr lang="en-US" altLang="zh-CN" dirty="0">
                <a:cs typeface="Huawei Sans" panose="020C0503030203020204" pitchFamily="34" charset="0"/>
              </a:rPr>
              <a:t>Update</a:t>
            </a:r>
          </a:p>
        </p:txBody>
      </p:sp>
      <p:sp>
        <p:nvSpPr>
          <p:cNvPr id="4" name="文本占位符 3"/>
          <p:cNvSpPr>
            <a:spLocks noGrp="1"/>
          </p:cNvSpPr>
          <p:nvPr>
            <p:ph type="body" sz="quarter" idx="33"/>
          </p:nvPr>
        </p:nvSpPr>
        <p:spPr/>
        <p:txBody>
          <a:bodyPr/>
          <a:lstStyle/>
          <a:p>
            <a:r>
              <a:rPr lang="en-US" altLang="zh-CN" dirty="0">
                <a:cs typeface="Huawei Sans" panose="020C0503030203020204" pitchFamily="34" charset="0"/>
              </a:rPr>
              <a:t>Liu </a:t>
            </a:r>
            <a:r>
              <a:rPr lang="en-US" altLang="zh-CN" dirty="0" err="1">
                <a:cs typeface="Huawei Sans" panose="020C0503030203020204" pitchFamily="34" charset="0"/>
              </a:rPr>
              <a:t>Dayong</a:t>
            </a:r>
            <a:r>
              <a:rPr lang="en-US" altLang="zh-CN" dirty="0">
                <a:cs typeface="Huawei Sans" panose="020C0503030203020204" pitchFamily="34" charset="0"/>
              </a:rPr>
              <a:t> /wx696245</a:t>
            </a:r>
          </a:p>
        </p:txBody>
      </p:sp>
      <p:sp>
        <p:nvSpPr>
          <p:cNvPr id="5" name="文本占位符 4"/>
          <p:cNvSpPr>
            <a:spLocks noGrp="1"/>
          </p:cNvSpPr>
          <p:nvPr>
            <p:ph type="body" sz="quarter" idx="34"/>
          </p:nvPr>
        </p:nvSpPr>
        <p:spPr/>
        <p:txBody>
          <a:bodyPr/>
          <a:lstStyle/>
          <a:p>
            <a:r>
              <a:rPr lang="en-US" altLang="zh-CN" dirty="0">
                <a:cs typeface="Huawei Sans" panose="020C0503030203020204" pitchFamily="34" charset="0"/>
              </a:rPr>
              <a:t>2022.7.11</a:t>
            </a:r>
            <a:endParaRPr lang="zh-CN" altLang="en-US" dirty="0">
              <a:cs typeface="Huawei Sans" panose="020C0503030203020204" pitchFamily="34" charset="0"/>
            </a:endParaRPr>
          </a:p>
        </p:txBody>
      </p:sp>
      <p:sp>
        <p:nvSpPr>
          <p:cNvPr id="2" name="文本占位符 1">
            <a:extLst>
              <a:ext uri="{FF2B5EF4-FFF2-40B4-BE49-F238E27FC236}">
                <a16:creationId xmlns:a16="http://schemas.microsoft.com/office/drawing/2014/main" id="{41D90BD9-1F1B-435D-A422-423365CCBD55}"/>
              </a:ext>
            </a:extLst>
          </p:cNvPr>
          <p:cNvSpPr>
            <a:spLocks noGrp="1"/>
          </p:cNvSpPr>
          <p:nvPr>
            <p:ph type="body" sz="quarter" idx="35"/>
          </p:nvPr>
        </p:nvSpPr>
        <p:spPr/>
        <p:txBody>
          <a:bodyPr/>
          <a:lstStyle/>
          <a:p>
            <a:r>
              <a:rPr lang="en-US" altLang="zh-CN" dirty="0">
                <a:cs typeface="Huawei Sans" panose="020C0503030203020204" pitchFamily="34" charset="0"/>
              </a:rPr>
              <a:t>Liang Shuai/00569373</a:t>
            </a:r>
          </a:p>
        </p:txBody>
      </p:sp>
      <p:sp>
        <p:nvSpPr>
          <p:cNvPr id="6" name="文本占位符 5">
            <a:extLst>
              <a:ext uri="{FF2B5EF4-FFF2-40B4-BE49-F238E27FC236}">
                <a16:creationId xmlns:a16="http://schemas.microsoft.com/office/drawing/2014/main" id="{1C2DD98D-262F-407D-863E-A433EBCD5917}"/>
              </a:ext>
            </a:extLst>
          </p:cNvPr>
          <p:cNvSpPr>
            <a:spLocks noGrp="1"/>
          </p:cNvSpPr>
          <p:nvPr>
            <p:ph type="body" sz="quarter" idx="36"/>
          </p:nvPr>
        </p:nvSpPr>
        <p:spPr/>
        <p:txBody>
          <a:bodyPr/>
          <a:lstStyle/>
          <a:p>
            <a:r>
              <a:rPr lang="en-US" altLang="zh-CN" dirty="0">
                <a:cs typeface="Huawei Sans" panose="020C0503030203020204" pitchFamily="34" charset="0"/>
              </a:rPr>
              <a:t>Update</a:t>
            </a:r>
          </a:p>
        </p:txBody>
      </p:sp>
    </p:spTree>
    <p:extLst>
      <p:ext uri="{BB962C8B-B14F-4D97-AF65-F5344CB8AC3E}">
        <p14:creationId xmlns:p14="http://schemas.microsoft.com/office/powerpoint/2010/main" val="1286036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Common RAID Levels and Classification Criteria</a:t>
            </a:r>
            <a:endParaRPr lang="zh-CN" altLang="en-US" dirty="0">
              <a:latin typeface="+mj-ea"/>
              <a:ea typeface="+mj-ea"/>
              <a:cs typeface="Huawei Sans" panose="020C0503030203020204" pitchFamily="34" charset="0"/>
            </a:endParaRPr>
          </a:p>
        </p:txBody>
      </p:sp>
      <p:sp>
        <p:nvSpPr>
          <p:cNvPr id="3" name="文本占位符 2"/>
          <p:cNvSpPr>
            <a:spLocks noGrp="1"/>
          </p:cNvSpPr>
          <p:nvPr>
            <p:ph type="body" sz="quarter" idx="10"/>
          </p:nvPr>
        </p:nvSpPr>
        <p:spPr/>
        <p:txBody>
          <a:bodyPr/>
          <a:lstStyle/>
          <a:p>
            <a:r>
              <a:rPr lang="en-US" sz="2000" dirty="0"/>
              <a:t>RAID levels use different combinations of data organization forms and data protection techniques.</a:t>
            </a:r>
          </a:p>
        </p:txBody>
      </p:sp>
      <p:grpSp>
        <p:nvGrpSpPr>
          <p:cNvPr id="4" name="组合 3"/>
          <p:cNvGrpSpPr/>
          <p:nvPr/>
        </p:nvGrpSpPr>
        <p:grpSpPr>
          <a:xfrm>
            <a:off x="3377280" y="2612741"/>
            <a:ext cx="4894269" cy="3009457"/>
            <a:chOff x="1906551" y="2917818"/>
            <a:chExt cx="4894269" cy="3009457"/>
          </a:xfrm>
        </p:grpSpPr>
        <p:pic>
          <p:nvPicPr>
            <p:cNvPr id="5" name="Picture 3" descr="circuler_1"/>
            <p:cNvPicPr>
              <a:picLocks noChangeAspect="1" noChangeArrowheads="1"/>
            </p:cNvPicPr>
            <p:nvPr/>
          </p:nvPicPr>
          <p:blipFill>
            <a:blip r:embed="rId3" cstate="print"/>
            <a:srcRect/>
            <a:stretch>
              <a:fillRect/>
            </a:stretch>
          </p:blipFill>
          <p:spPr bwMode="auto">
            <a:xfrm>
              <a:off x="3419393" y="3203660"/>
              <a:ext cx="1816159" cy="1799933"/>
            </a:xfrm>
            <a:prstGeom prst="rect">
              <a:avLst/>
            </a:prstGeom>
            <a:noFill/>
            <a:ln w="9525">
              <a:noFill/>
              <a:miter lim="800000"/>
              <a:headEnd/>
              <a:tailEnd/>
            </a:ln>
          </p:spPr>
        </p:pic>
        <p:grpSp>
          <p:nvGrpSpPr>
            <p:cNvPr id="6" name="Group 6"/>
            <p:cNvGrpSpPr>
              <a:grpSpLocks/>
            </p:cNvGrpSpPr>
            <p:nvPr/>
          </p:nvGrpSpPr>
          <p:grpSpPr bwMode="auto">
            <a:xfrm rot="17866498" flipH="1" flipV="1">
              <a:off x="3943264" y="4420700"/>
              <a:ext cx="1578267" cy="366429"/>
              <a:chOff x="2528" y="1060"/>
              <a:chExt cx="894" cy="236"/>
            </a:xfrm>
          </p:grpSpPr>
          <p:grpSp>
            <p:nvGrpSpPr>
              <p:cNvPr id="36" name="Group 7"/>
              <p:cNvGrpSpPr>
                <a:grpSpLocks/>
              </p:cNvGrpSpPr>
              <p:nvPr/>
            </p:nvGrpSpPr>
            <p:grpSpPr bwMode="auto">
              <a:xfrm>
                <a:off x="2528" y="1060"/>
                <a:ext cx="742" cy="186"/>
                <a:chOff x="1565" y="2568"/>
                <a:chExt cx="1118" cy="279"/>
              </a:xfrm>
            </p:grpSpPr>
            <p:sp>
              <p:nvSpPr>
                <p:cNvPr id="42" name="AutoShape 8"/>
                <p:cNvSpPr>
                  <a:spLocks noChangeArrowheads="1"/>
                </p:cNvSpPr>
                <p:nvPr/>
              </p:nvSpPr>
              <p:spPr bwMode="white">
                <a:xfrm rot="5263130">
                  <a:off x="1859" y="2274"/>
                  <a:ext cx="227" cy="816"/>
                </a:xfrm>
                <a:prstGeom prst="moon">
                  <a:avLst>
                    <a:gd name="adj" fmla="val 49773"/>
                  </a:avLst>
                </a:prstGeom>
                <a:solidFill>
                  <a:srgbClr val="F8F8F8">
                    <a:alpha val="3922"/>
                  </a:srgbClr>
                </a:solidFill>
                <a:ln w="9525">
                  <a:noFill/>
                  <a:miter lim="800000"/>
                  <a:headEnd/>
                  <a:tailEnd/>
                </a:ln>
                <a:effectLst/>
              </p:spPr>
              <p:txBody>
                <a:bodyPr wrap="none" anchor="ctr"/>
                <a:lstStyle/>
                <a:p>
                  <a:endParaRPr lang="zh-CN" altLang="en-US">
                    <a:latin typeface="Huawei Sans" panose="020C0503030203020204" pitchFamily="34" charset="0"/>
                    <a:cs typeface="Huawei Sans" panose="020C0503030203020204" pitchFamily="34" charset="0"/>
                  </a:endParaRPr>
                </a:p>
              </p:txBody>
            </p:sp>
            <p:sp>
              <p:nvSpPr>
                <p:cNvPr id="43" name="AutoShape 9"/>
                <p:cNvSpPr>
                  <a:spLocks noChangeArrowheads="1"/>
                </p:cNvSpPr>
                <p:nvPr/>
              </p:nvSpPr>
              <p:spPr bwMode="white">
                <a:xfrm rot="6078281">
                  <a:off x="1995" y="2274"/>
                  <a:ext cx="227" cy="816"/>
                </a:xfrm>
                <a:prstGeom prst="moon">
                  <a:avLst>
                    <a:gd name="adj" fmla="val 49773"/>
                  </a:avLst>
                </a:prstGeom>
                <a:solidFill>
                  <a:srgbClr val="F8F8F8">
                    <a:alpha val="3922"/>
                  </a:srgbClr>
                </a:solidFill>
                <a:ln w="9525">
                  <a:noFill/>
                  <a:miter lim="800000"/>
                  <a:headEnd/>
                  <a:tailEnd/>
                </a:ln>
                <a:effectLst/>
              </p:spPr>
              <p:txBody>
                <a:bodyPr wrap="none" anchor="ctr"/>
                <a:lstStyle/>
                <a:p>
                  <a:endParaRPr lang="zh-CN" altLang="en-US">
                    <a:latin typeface="Huawei Sans" panose="020C0503030203020204" pitchFamily="34" charset="0"/>
                    <a:cs typeface="Huawei Sans" panose="020C0503030203020204" pitchFamily="34" charset="0"/>
                  </a:endParaRPr>
                </a:p>
              </p:txBody>
            </p:sp>
            <p:sp>
              <p:nvSpPr>
                <p:cNvPr id="44" name="AutoShape 10"/>
                <p:cNvSpPr>
                  <a:spLocks noChangeArrowheads="1"/>
                </p:cNvSpPr>
                <p:nvPr/>
              </p:nvSpPr>
              <p:spPr bwMode="white">
                <a:xfrm rot="6373927">
                  <a:off x="2071" y="2296"/>
                  <a:ext cx="227" cy="816"/>
                </a:xfrm>
                <a:prstGeom prst="moon">
                  <a:avLst>
                    <a:gd name="adj" fmla="val 49773"/>
                  </a:avLst>
                </a:prstGeom>
                <a:solidFill>
                  <a:srgbClr val="F8F8F8">
                    <a:alpha val="3922"/>
                  </a:srgbClr>
                </a:solidFill>
                <a:ln w="9525">
                  <a:noFill/>
                  <a:miter lim="800000"/>
                  <a:headEnd/>
                  <a:tailEnd/>
                </a:ln>
                <a:effectLst/>
              </p:spPr>
              <p:txBody>
                <a:bodyPr wrap="none" anchor="ctr"/>
                <a:lstStyle/>
                <a:p>
                  <a:endParaRPr lang="zh-CN" altLang="en-US">
                    <a:latin typeface="Huawei Sans" panose="020C0503030203020204" pitchFamily="34" charset="0"/>
                    <a:cs typeface="Huawei Sans" panose="020C0503030203020204" pitchFamily="34" charset="0"/>
                  </a:endParaRPr>
                </a:p>
              </p:txBody>
            </p:sp>
            <p:sp>
              <p:nvSpPr>
                <p:cNvPr id="45" name="AutoShape 11"/>
                <p:cNvSpPr>
                  <a:spLocks noChangeArrowheads="1"/>
                </p:cNvSpPr>
                <p:nvPr/>
              </p:nvSpPr>
              <p:spPr bwMode="white">
                <a:xfrm rot="6906312">
                  <a:off x="2161" y="2326"/>
                  <a:ext cx="227" cy="816"/>
                </a:xfrm>
                <a:prstGeom prst="moon">
                  <a:avLst>
                    <a:gd name="adj" fmla="val 49773"/>
                  </a:avLst>
                </a:prstGeom>
                <a:solidFill>
                  <a:srgbClr val="F8F8F8">
                    <a:alpha val="3922"/>
                  </a:srgbClr>
                </a:solidFill>
                <a:ln w="9525">
                  <a:noFill/>
                  <a:miter lim="800000"/>
                  <a:headEnd/>
                  <a:tailEnd/>
                </a:ln>
                <a:effectLst/>
              </p:spPr>
              <p:txBody>
                <a:bodyPr wrap="none" anchor="ctr"/>
                <a:lstStyle/>
                <a:p>
                  <a:endParaRPr lang="zh-CN" altLang="en-US">
                    <a:latin typeface="Huawei Sans" panose="020C0503030203020204" pitchFamily="34" charset="0"/>
                    <a:cs typeface="Huawei Sans" panose="020C0503030203020204" pitchFamily="34" charset="0"/>
                  </a:endParaRPr>
                </a:p>
              </p:txBody>
            </p:sp>
          </p:grpSp>
          <p:grpSp>
            <p:nvGrpSpPr>
              <p:cNvPr id="37" name="Group 12"/>
              <p:cNvGrpSpPr>
                <a:grpSpLocks/>
              </p:cNvGrpSpPr>
              <p:nvPr/>
            </p:nvGrpSpPr>
            <p:grpSpPr bwMode="auto">
              <a:xfrm rot="1353540">
                <a:off x="2680" y="1110"/>
                <a:ext cx="742" cy="186"/>
                <a:chOff x="1565" y="2568"/>
                <a:chExt cx="1118" cy="279"/>
              </a:xfrm>
            </p:grpSpPr>
            <p:sp>
              <p:nvSpPr>
                <p:cNvPr id="38" name="AutoShape 13"/>
                <p:cNvSpPr>
                  <a:spLocks noChangeArrowheads="1"/>
                </p:cNvSpPr>
                <p:nvPr/>
              </p:nvSpPr>
              <p:spPr bwMode="white">
                <a:xfrm rot="5263130">
                  <a:off x="1859" y="2274"/>
                  <a:ext cx="227" cy="816"/>
                </a:xfrm>
                <a:prstGeom prst="moon">
                  <a:avLst>
                    <a:gd name="adj" fmla="val 49773"/>
                  </a:avLst>
                </a:prstGeom>
                <a:solidFill>
                  <a:srgbClr val="F8F8F8">
                    <a:alpha val="3922"/>
                  </a:srgbClr>
                </a:solidFill>
                <a:ln w="9525">
                  <a:noFill/>
                  <a:miter lim="800000"/>
                  <a:headEnd/>
                  <a:tailEnd/>
                </a:ln>
                <a:effectLst/>
              </p:spPr>
              <p:txBody>
                <a:bodyPr wrap="none" anchor="ctr"/>
                <a:lstStyle/>
                <a:p>
                  <a:endParaRPr lang="zh-CN" altLang="en-US">
                    <a:latin typeface="Huawei Sans" panose="020C0503030203020204" pitchFamily="34" charset="0"/>
                    <a:cs typeface="Huawei Sans" panose="020C0503030203020204" pitchFamily="34" charset="0"/>
                  </a:endParaRPr>
                </a:p>
              </p:txBody>
            </p:sp>
            <p:sp>
              <p:nvSpPr>
                <p:cNvPr id="39" name="AutoShape 14"/>
                <p:cNvSpPr>
                  <a:spLocks noChangeArrowheads="1"/>
                </p:cNvSpPr>
                <p:nvPr/>
              </p:nvSpPr>
              <p:spPr bwMode="white">
                <a:xfrm rot="6078281">
                  <a:off x="1995" y="2274"/>
                  <a:ext cx="227" cy="816"/>
                </a:xfrm>
                <a:prstGeom prst="moon">
                  <a:avLst>
                    <a:gd name="adj" fmla="val 49773"/>
                  </a:avLst>
                </a:prstGeom>
                <a:solidFill>
                  <a:srgbClr val="F8F8F8">
                    <a:alpha val="3922"/>
                  </a:srgbClr>
                </a:solidFill>
                <a:ln w="9525">
                  <a:noFill/>
                  <a:miter lim="800000"/>
                  <a:headEnd/>
                  <a:tailEnd/>
                </a:ln>
                <a:effectLst/>
              </p:spPr>
              <p:txBody>
                <a:bodyPr wrap="none" anchor="ctr"/>
                <a:lstStyle/>
                <a:p>
                  <a:endParaRPr lang="zh-CN" altLang="en-US">
                    <a:latin typeface="Huawei Sans" panose="020C0503030203020204" pitchFamily="34" charset="0"/>
                    <a:cs typeface="Huawei Sans" panose="020C0503030203020204" pitchFamily="34" charset="0"/>
                  </a:endParaRPr>
                </a:p>
              </p:txBody>
            </p:sp>
            <p:sp>
              <p:nvSpPr>
                <p:cNvPr id="40" name="AutoShape 15"/>
                <p:cNvSpPr>
                  <a:spLocks noChangeArrowheads="1"/>
                </p:cNvSpPr>
                <p:nvPr/>
              </p:nvSpPr>
              <p:spPr bwMode="white">
                <a:xfrm rot="6373927">
                  <a:off x="2071" y="2296"/>
                  <a:ext cx="227" cy="816"/>
                </a:xfrm>
                <a:prstGeom prst="moon">
                  <a:avLst>
                    <a:gd name="adj" fmla="val 49773"/>
                  </a:avLst>
                </a:prstGeom>
                <a:solidFill>
                  <a:srgbClr val="F8F8F8">
                    <a:alpha val="3922"/>
                  </a:srgbClr>
                </a:solidFill>
                <a:ln w="9525">
                  <a:noFill/>
                  <a:miter lim="800000"/>
                  <a:headEnd/>
                  <a:tailEnd/>
                </a:ln>
                <a:effectLst/>
              </p:spPr>
              <p:txBody>
                <a:bodyPr wrap="none" anchor="ctr"/>
                <a:lstStyle/>
                <a:p>
                  <a:endParaRPr lang="zh-CN" altLang="en-US">
                    <a:latin typeface="Huawei Sans" panose="020C0503030203020204" pitchFamily="34" charset="0"/>
                    <a:cs typeface="Huawei Sans" panose="020C0503030203020204" pitchFamily="34" charset="0"/>
                  </a:endParaRPr>
                </a:p>
              </p:txBody>
            </p:sp>
            <p:sp>
              <p:nvSpPr>
                <p:cNvPr id="41" name="AutoShape 16"/>
                <p:cNvSpPr>
                  <a:spLocks noChangeArrowheads="1"/>
                </p:cNvSpPr>
                <p:nvPr/>
              </p:nvSpPr>
              <p:spPr bwMode="white">
                <a:xfrm rot="6906312">
                  <a:off x="2161" y="2326"/>
                  <a:ext cx="227" cy="816"/>
                </a:xfrm>
                <a:prstGeom prst="moon">
                  <a:avLst>
                    <a:gd name="adj" fmla="val 49773"/>
                  </a:avLst>
                </a:prstGeom>
                <a:solidFill>
                  <a:srgbClr val="F8F8F8">
                    <a:alpha val="3922"/>
                  </a:srgbClr>
                </a:solidFill>
                <a:ln w="9525">
                  <a:noFill/>
                  <a:miter lim="800000"/>
                  <a:headEnd/>
                  <a:tailEnd/>
                </a:ln>
                <a:effectLst/>
              </p:spPr>
              <p:txBody>
                <a:bodyPr wrap="none" anchor="ctr"/>
                <a:lstStyle/>
                <a:p>
                  <a:endParaRPr lang="zh-CN" altLang="en-US">
                    <a:latin typeface="Huawei Sans" panose="020C0503030203020204" pitchFamily="34" charset="0"/>
                    <a:cs typeface="Huawei Sans" panose="020C0503030203020204" pitchFamily="34" charset="0"/>
                  </a:endParaRPr>
                </a:p>
              </p:txBody>
            </p:sp>
          </p:grpSp>
        </p:grpSp>
        <p:sp>
          <p:nvSpPr>
            <p:cNvPr id="7" name="Line 19"/>
            <p:cNvSpPr>
              <a:spLocks noChangeShapeType="1"/>
            </p:cNvSpPr>
            <p:nvPr/>
          </p:nvSpPr>
          <p:spPr bwMode="auto">
            <a:xfrm>
              <a:off x="3172246" y="3529446"/>
              <a:ext cx="269615" cy="84879"/>
            </a:xfrm>
            <a:prstGeom prst="line">
              <a:avLst/>
            </a:prstGeom>
            <a:noFill/>
            <a:ln w="76200">
              <a:solidFill>
                <a:srgbClr val="C0C0C0"/>
              </a:solidFill>
              <a:round/>
              <a:headEnd/>
              <a:tailEnd type="triangle" w="med" len="med"/>
            </a:ln>
            <a:effectLst/>
          </p:spPr>
          <p:txBody>
            <a:bodyPr wrap="none" anchor="ctr"/>
            <a:lstStyle/>
            <a:p>
              <a:endParaRPr lang="zh-CN" altLang="en-US">
                <a:latin typeface="Huawei Sans" panose="020C0503030203020204" pitchFamily="34" charset="0"/>
                <a:cs typeface="Huawei Sans" panose="020C0503030203020204" pitchFamily="34" charset="0"/>
              </a:endParaRPr>
            </a:p>
          </p:txBody>
        </p:sp>
        <p:sp>
          <p:nvSpPr>
            <p:cNvPr id="8" name="Line 20"/>
            <p:cNvSpPr>
              <a:spLocks noChangeShapeType="1"/>
            </p:cNvSpPr>
            <p:nvPr/>
          </p:nvSpPr>
          <p:spPr bwMode="auto">
            <a:xfrm flipV="1">
              <a:off x="3228415" y="4860048"/>
              <a:ext cx="194722" cy="149786"/>
            </a:xfrm>
            <a:prstGeom prst="line">
              <a:avLst/>
            </a:prstGeom>
            <a:noFill/>
            <a:ln w="76200">
              <a:solidFill>
                <a:srgbClr val="C0C0C0"/>
              </a:solidFill>
              <a:round/>
              <a:headEnd/>
              <a:tailEnd type="triangle" w="med" len="med"/>
            </a:ln>
            <a:effectLst/>
          </p:spPr>
          <p:txBody>
            <a:bodyPr wrap="none" anchor="ctr"/>
            <a:lstStyle/>
            <a:p>
              <a:endParaRPr lang="zh-CN" altLang="en-US">
                <a:latin typeface="Huawei Sans" panose="020C0503030203020204" pitchFamily="34" charset="0"/>
                <a:cs typeface="Huawei Sans" panose="020C0503030203020204" pitchFamily="34" charset="0"/>
              </a:endParaRPr>
            </a:p>
          </p:txBody>
        </p:sp>
        <p:sp>
          <p:nvSpPr>
            <p:cNvPr id="9" name="Line 21"/>
            <p:cNvSpPr>
              <a:spLocks noChangeShapeType="1"/>
            </p:cNvSpPr>
            <p:nvPr/>
          </p:nvSpPr>
          <p:spPr bwMode="auto">
            <a:xfrm rot="18903867" flipV="1">
              <a:off x="3800100" y="5138400"/>
              <a:ext cx="194722" cy="149786"/>
            </a:xfrm>
            <a:prstGeom prst="line">
              <a:avLst/>
            </a:prstGeom>
            <a:noFill/>
            <a:ln w="76200">
              <a:solidFill>
                <a:srgbClr val="C0C0C0"/>
              </a:solidFill>
              <a:round/>
              <a:headEnd/>
              <a:tailEnd type="triangle" w="med" len="med"/>
            </a:ln>
            <a:effectLst/>
          </p:spPr>
          <p:txBody>
            <a:bodyPr wrap="none" anchor="ctr"/>
            <a:lstStyle/>
            <a:p>
              <a:endParaRPr lang="zh-CN" altLang="en-US">
                <a:latin typeface="Huawei Sans" panose="020C0503030203020204" pitchFamily="34" charset="0"/>
                <a:cs typeface="Huawei Sans" panose="020C0503030203020204" pitchFamily="34" charset="0"/>
              </a:endParaRPr>
            </a:p>
          </p:txBody>
        </p:sp>
        <p:sp>
          <p:nvSpPr>
            <p:cNvPr id="10" name="Line 22"/>
            <p:cNvSpPr>
              <a:spLocks noChangeShapeType="1"/>
            </p:cNvSpPr>
            <p:nvPr/>
          </p:nvSpPr>
          <p:spPr bwMode="auto">
            <a:xfrm rot="2103433" flipV="1">
              <a:off x="3074885" y="4232193"/>
              <a:ext cx="195970" cy="149786"/>
            </a:xfrm>
            <a:prstGeom prst="line">
              <a:avLst/>
            </a:prstGeom>
            <a:noFill/>
            <a:ln w="76200">
              <a:solidFill>
                <a:srgbClr val="C0C0C0"/>
              </a:solidFill>
              <a:round/>
              <a:headEnd/>
              <a:tailEnd type="triangle" w="med" len="med"/>
            </a:ln>
            <a:effectLst/>
          </p:spPr>
          <p:txBody>
            <a:bodyPr wrap="none" anchor="ctr"/>
            <a:lstStyle/>
            <a:p>
              <a:endParaRPr lang="zh-CN" altLang="en-US">
                <a:latin typeface="Huawei Sans" panose="020C0503030203020204" pitchFamily="34" charset="0"/>
                <a:cs typeface="Huawei Sans" panose="020C0503030203020204" pitchFamily="34" charset="0"/>
              </a:endParaRPr>
            </a:p>
          </p:txBody>
        </p:sp>
        <p:sp>
          <p:nvSpPr>
            <p:cNvPr id="11" name="Line 24"/>
            <p:cNvSpPr>
              <a:spLocks noChangeShapeType="1"/>
            </p:cNvSpPr>
            <p:nvPr/>
          </p:nvSpPr>
          <p:spPr bwMode="auto">
            <a:xfrm rot="4384254" flipH="1">
              <a:off x="5264262" y="4545496"/>
              <a:ext cx="194722" cy="149786"/>
            </a:xfrm>
            <a:prstGeom prst="line">
              <a:avLst/>
            </a:prstGeom>
            <a:noFill/>
            <a:ln w="76200">
              <a:solidFill>
                <a:srgbClr val="C0C0C0"/>
              </a:solidFill>
              <a:round/>
              <a:headEnd/>
              <a:tailEnd type="triangle" w="med" len="med"/>
            </a:ln>
            <a:effectLst/>
          </p:spPr>
          <p:txBody>
            <a:bodyPr wrap="none" anchor="ctr"/>
            <a:lstStyle/>
            <a:p>
              <a:endParaRPr lang="zh-CN" altLang="en-US">
                <a:latin typeface="Huawei Sans" panose="020C0503030203020204" pitchFamily="34" charset="0"/>
                <a:cs typeface="Huawei Sans" panose="020C0503030203020204" pitchFamily="34" charset="0"/>
              </a:endParaRPr>
            </a:p>
          </p:txBody>
        </p:sp>
        <p:sp>
          <p:nvSpPr>
            <p:cNvPr id="12" name="Line 25"/>
            <p:cNvSpPr>
              <a:spLocks noChangeShapeType="1"/>
            </p:cNvSpPr>
            <p:nvPr/>
          </p:nvSpPr>
          <p:spPr bwMode="auto">
            <a:xfrm rot="120645" flipH="1">
              <a:off x="5169397" y="3353446"/>
              <a:ext cx="194722" cy="149786"/>
            </a:xfrm>
            <a:prstGeom prst="line">
              <a:avLst/>
            </a:prstGeom>
            <a:noFill/>
            <a:ln w="76200">
              <a:solidFill>
                <a:srgbClr val="C0C0C0"/>
              </a:solidFill>
              <a:round/>
              <a:headEnd/>
              <a:tailEnd type="triangle" w="med" len="med"/>
            </a:ln>
            <a:effectLst/>
          </p:spPr>
          <p:txBody>
            <a:bodyPr wrap="none" anchor="ctr"/>
            <a:lstStyle/>
            <a:p>
              <a:endParaRPr lang="zh-CN" altLang="en-US">
                <a:latin typeface="Huawei Sans" panose="020C0503030203020204" pitchFamily="34" charset="0"/>
                <a:cs typeface="Huawei Sans" panose="020C0503030203020204" pitchFamily="34" charset="0"/>
              </a:endParaRPr>
            </a:p>
          </p:txBody>
        </p:sp>
        <p:sp>
          <p:nvSpPr>
            <p:cNvPr id="13" name="AutoShape 26"/>
            <p:cNvSpPr>
              <a:spLocks noChangeArrowheads="1"/>
            </p:cNvSpPr>
            <p:nvPr/>
          </p:nvSpPr>
          <p:spPr bwMode="gray">
            <a:xfrm>
              <a:off x="2030124" y="3167462"/>
              <a:ext cx="1088448" cy="532989"/>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none" anchor="ctr"/>
            <a:lstStyle/>
            <a:p>
              <a:endParaRPr lang="zh-CN" altLang="en-US">
                <a:latin typeface="Huawei Sans" panose="020C0503030203020204" pitchFamily="34" charset="0"/>
                <a:cs typeface="Huawei Sans" panose="020C0503030203020204" pitchFamily="34" charset="0"/>
              </a:endParaRPr>
            </a:p>
          </p:txBody>
        </p:sp>
        <p:sp>
          <p:nvSpPr>
            <p:cNvPr id="14" name="AutoShape 27"/>
            <p:cNvSpPr>
              <a:spLocks noChangeArrowheads="1"/>
            </p:cNvSpPr>
            <p:nvPr/>
          </p:nvSpPr>
          <p:spPr bwMode="gray">
            <a:xfrm>
              <a:off x="2056337" y="3198667"/>
              <a:ext cx="1023540" cy="461841"/>
            </a:xfrm>
            <a:prstGeom prst="roundRect">
              <a:avLst>
                <a:gd name="adj" fmla="val 50000"/>
              </a:avLst>
            </a:prstGeom>
            <a:gradFill rotWithShape="1">
              <a:gsLst>
                <a:gs pos="0">
                  <a:schemeClr val="accent1">
                    <a:alpha val="96001"/>
                  </a:schemeClr>
                </a:gs>
                <a:gs pos="100000">
                  <a:schemeClr val="accent1">
                    <a:gamma/>
                    <a:tint val="43922"/>
                    <a:invGamma/>
                    <a:alpha val="70000"/>
                  </a:schemeClr>
                </a:gs>
              </a:gsLst>
              <a:lin ang="5400000" scaled="1"/>
            </a:gradFill>
            <a:ln w="19050" algn="ctr">
              <a:solidFill>
                <a:srgbClr val="F8F8F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Huawei Sans" panose="020C0503030203020204" pitchFamily="34" charset="0"/>
                <a:cs typeface="Huawei Sans" panose="020C0503030203020204" pitchFamily="34" charset="0"/>
              </a:endParaRPr>
            </a:p>
          </p:txBody>
        </p:sp>
        <p:sp>
          <p:nvSpPr>
            <p:cNvPr id="15" name="Rectangle 30"/>
            <p:cNvSpPr>
              <a:spLocks noChangeArrowheads="1"/>
            </p:cNvSpPr>
            <p:nvPr/>
          </p:nvSpPr>
          <p:spPr bwMode="auto">
            <a:xfrm>
              <a:off x="2136918" y="3293532"/>
              <a:ext cx="861133" cy="338554"/>
            </a:xfrm>
            <a:prstGeom prst="rect">
              <a:avLst/>
            </a:prstGeom>
            <a:noFill/>
            <a:ln w="9525" algn="ctr">
              <a:noFill/>
              <a:miter lim="800000"/>
              <a:headEnd/>
              <a:tailEnd/>
            </a:ln>
            <a:effectLst/>
          </p:spPr>
          <p:txBody>
            <a:bodyPr wrap="none">
              <a:spAutoFit/>
            </a:bodyPr>
            <a:lstStyle/>
            <a:p>
              <a:pPr algn="ctr" eaLnBrk="0" hangingPunct="0"/>
              <a:r>
                <a:rPr sz="1600" b="1" u="none">
                  <a:solidFill>
                    <a:srgbClr val="1C1C1C"/>
                  </a:solidFill>
                  <a:latin typeface="Huawei Sans" panose="020C0503030203020204" pitchFamily="34" charset="0"/>
                  <a:cs typeface="Huawei Sans" panose="020C0503030203020204" pitchFamily="34" charset="0"/>
                </a:rPr>
                <a:t>RAID 0</a:t>
              </a:r>
              <a:endParaRPr lang="en-US" altLang="zh-CN" sz="1600" b="1" dirty="0">
                <a:solidFill>
                  <a:srgbClr val="1C1C1C"/>
                </a:solidFill>
                <a:latin typeface="Huawei Sans" panose="020C0503030203020204" pitchFamily="34" charset="0"/>
                <a:cs typeface="Huawei Sans" panose="020C0503030203020204" pitchFamily="34" charset="0"/>
              </a:endParaRPr>
            </a:p>
          </p:txBody>
        </p:sp>
        <p:sp>
          <p:nvSpPr>
            <p:cNvPr id="16" name="AutoShape 32"/>
            <p:cNvSpPr>
              <a:spLocks noChangeArrowheads="1"/>
            </p:cNvSpPr>
            <p:nvPr/>
          </p:nvSpPr>
          <p:spPr bwMode="gray">
            <a:xfrm>
              <a:off x="1906551" y="4044960"/>
              <a:ext cx="1088448" cy="532990"/>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none" anchor="ctr"/>
            <a:lstStyle/>
            <a:p>
              <a:endParaRPr lang="zh-CN" altLang="en-US">
                <a:latin typeface="Huawei Sans" panose="020C0503030203020204" pitchFamily="34" charset="0"/>
                <a:cs typeface="Huawei Sans" panose="020C0503030203020204" pitchFamily="34" charset="0"/>
              </a:endParaRPr>
            </a:p>
          </p:txBody>
        </p:sp>
        <p:sp>
          <p:nvSpPr>
            <p:cNvPr id="17" name="AutoShape 33"/>
            <p:cNvSpPr>
              <a:spLocks noChangeArrowheads="1"/>
            </p:cNvSpPr>
            <p:nvPr/>
          </p:nvSpPr>
          <p:spPr bwMode="gray">
            <a:xfrm>
              <a:off x="1932763" y="4076166"/>
              <a:ext cx="1023540" cy="461841"/>
            </a:xfrm>
            <a:prstGeom prst="roundRect">
              <a:avLst>
                <a:gd name="adj" fmla="val 50000"/>
              </a:avLst>
            </a:prstGeom>
            <a:gradFill rotWithShape="1">
              <a:gsLst>
                <a:gs pos="0">
                  <a:schemeClr val="accent1">
                    <a:alpha val="96001"/>
                  </a:schemeClr>
                </a:gs>
                <a:gs pos="100000">
                  <a:schemeClr val="accent1">
                    <a:gamma/>
                    <a:tint val="43922"/>
                    <a:invGamma/>
                    <a:alpha val="70000"/>
                  </a:schemeClr>
                </a:gs>
              </a:gsLst>
              <a:lin ang="5400000" scaled="1"/>
            </a:gradFill>
            <a:ln w="19050" algn="ctr">
              <a:solidFill>
                <a:srgbClr val="F8F8F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Huawei Sans" panose="020C0503030203020204" pitchFamily="34" charset="0"/>
                <a:cs typeface="Huawei Sans" panose="020C0503030203020204" pitchFamily="34" charset="0"/>
              </a:endParaRPr>
            </a:p>
          </p:txBody>
        </p:sp>
        <p:sp>
          <p:nvSpPr>
            <p:cNvPr id="18" name="Rectangle 34"/>
            <p:cNvSpPr>
              <a:spLocks noChangeArrowheads="1"/>
            </p:cNvSpPr>
            <p:nvPr/>
          </p:nvSpPr>
          <p:spPr bwMode="auto">
            <a:xfrm>
              <a:off x="2013345" y="4171030"/>
              <a:ext cx="861133" cy="338554"/>
            </a:xfrm>
            <a:prstGeom prst="rect">
              <a:avLst/>
            </a:prstGeom>
            <a:noFill/>
            <a:ln w="9525" algn="ctr">
              <a:noFill/>
              <a:miter lim="800000"/>
              <a:headEnd/>
              <a:tailEnd/>
            </a:ln>
            <a:effectLst/>
          </p:spPr>
          <p:txBody>
            <a:bodyPr wrap="none">
              <a:spAutoFit/>
            </a:bodyPr>
            <a:lstStyle/>
            <a:p>
              <a:pPr algn="ctr" eaLnBrk="0" hangingPunct="0"/>
              <a:r>
                <a:rPr sz="1600" b="1" u="none">
                  <a:solidFill>
                    <a:srgbClr val="1C1C1C"/>
                  </a:solidFill>
                  <a:latin typeface="Huawei Sans" panose="020C0503030203020204" pitchFamily="34" charset="0"/>
                  <a:cs typeface="Huawei Sans" panose="020C0503030203020204" pitchFamily="34" charset="0"/>
                </a:rPr>
                <a:t>RAID 1</a:t>
              </a:r>
              <a:endParaRPr lang="en-US" altLang="zh-CN" sz="1600" b="1" dirty="0">
                <a:solidFill>
                  <a:srgbClr val="1C1C1C"/>
                </a:solidFill>
                <a:latin typeface="Huawei Sans" panose="020C0503030203020204" pitchFamily="34" charset="0"/>
                <a:cs typeface="Huawei Sans" panose="020C0503030203020204" pitchFamily="34" charset="0"/>
              </a:endParaRPr>
            </a:p>
          </p:txBody>
        </p:sp>
        <p:sp>
          <p:nvSpPr>
            <p:cNvPr id="19" name="AutoShape 35"/>
            <p:cNvSpPr>
              <a:spLocks noChangeArrowheads="1"/>
            </p:cNvSpPr>
            <p:nvPr/>
          </p:nvSpPr>
          <p:spPr bwMode="gray">
            <a:xfrm>
              <a:off x="2139968" y="4898742"/>
              <a:ext cx="1088448" cy="532990"/>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none" anchor="ctr"/>
            <a:lstStyle/>
            <a:p>
              <a:endParaRPr lang="zh-CN" altLang="en-US">
                <a:latin typeface="Huawei Sans" panose="020C0503030203020204" pitchFamily="34" charset="0"/>
                <a:cs typeface="Huawei Sans" panose="020C0503030203020204" pitchFamily="34" charset="0"/>
              </a:endParaRPr>
            </a:p>
          </p:txBody>
        </p:sp>
        <p:sp>
          <p:nvSpPr>
            <p:cNvPr id="20" name="AutoShape 36"/>
            <p:cNvSpPr>
              <a:spLocks noChangeArrowheads="1"/>
            </p:cNvSpPr>
            <p:nvPr/>
          </p:nvSpPr>
          <p:spPr bwMode="gray">
            <a:xfrm>
              <a:off x="2166181" y="4929948"/>
              <a:ext cx="1023540" cy="461841"/>
            </a:xfrm>
            <a:prstGeom prst="roundRect">
              <a:avLst>
                <a:gd name="adj" fmla="val 50000"/>
              </a:avLst>
            </a:prstGeom>
            <a:gradFill rotWithShape="1">
              <a:gsLst>
                <a:gs pos="0">
                  <a:schemeClr val="accent1">
                    <a:alpha val="96001"/>
                  </a:schemeClr>
                </a:gs>
                <a:gs pos="100000">
                  <a:schemeClr val="accent1">
                    <a:gamma/>
                    <a:tint val="43922"/>
                    <a:invGamma/>
                    <a:alpha val="70000"/>
                  </a:schemeClr>
                </a:gs>
              </a:gsLst>
              <a:lin ang="5400000" scaled="1"/>
            </a:gradFill>
            <a:ln w="19050" algn="ctr">
              <a:solidFill>
                <a:srgbClr val="F8F8F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Huawei Sans" panose="020C0503030203020204" pitchFamily="34" charset="0"/>
                <a:cs typeface="Huawei Sans" panose="020C0503030203020204" pitchFamily="34" charset="0"/>
              </a:endParaRPr>
            </a:p>
          </p:txBody>
        </p:sp>
        <p:sp>
          <p:nvSpPr>
            <p:cNvPr id="21" name="Rectangle 37"/>
            <p:cNvSpPr>
              <a:spLocks noChangeArrowheads="1"/>
            </p:cNvSpPr>
            <p:nvPr/>
          </p:nvSpPr>
          <p:spPr bwMode="auto">
            <a:xfrm>
              <a:off x="2246761" y="5024813"/>
              <a:ext cx="861133" cy="338554"/>
            </a:xfrm>
            <a:prstGeom prst="rect">
              <a:avLst/>
            </a:prstGeom>
            <a:noFill/>
            <a:ln w="9525" algn="ctr">
              <a:noFill/>
              <a:miter lim="800000"/>
              <a:headEnd/>
              <a:tailEnd/>
            </a:ln>
            <a:effectLst/>
          </p:spPr>
          <p:txBody>
            <a:bodyPr wrap="none">
              <a:spAutoFit/>
            </a:bodyPr>
            <a:lstStyle/>
            <a:p>
              <a:pPr algn="ctr" eaLnBrk="0" hangingPunct="0"/>
              <a:r>
                <a:rPr sz="1600" b="1" u="none">
                  <a:solidFill>
                    <a:srgbClr val="1C1C1C"/>
                  </a:solidFill>
                  <a:latin typeface="Huawei Sans" panose="020C0503030203020204" pitchFamily="34" charset="0"/>
                  <a:cs typeface="Huawei Sans" panose="020C0503030203020204" pitchFamily="34" charset="0"/>
                </a:rPr>
                <a:t>RAID 3</a:t>
              </a:r>
              <a:endParaRPr lang="en-US" altLang="zh-CN" sz="1600" b="1" dirty="0">
                <a:solidFill>
                  <a:srgbClr val="1C1C1C"/>
                </a:solidFill>
                <a:latin typeface="Huawei Sans" panose="020C0503030203020204" pitchFamily="34" charset="0"/>
                <a:cs typeface="Huawei Sans" panose="020C0503030203020204" pitchFamily="34" charset="0"/>
              </a:endParaRPr>
            </a:p>
          </p:txBody>
        </p:sp>
        <p:sp>
          <p:nvSpPr>
            <p:cNvPr id="22" name="AutoShape 38"/>
            <p:cNvSpPr>
              <a:spLocks noChangeArrowheads="1"/>
            </p:cNvSpPr>
            <p:nvPr/>
          </p:nvSpPr>
          <p:spPr bwMode="gray">
            <a:xfrm>
              <a:off x="3295819" y="5394286"/>
              <a:ext cx="1088448" cy="532989"/>
            </a:xfrm>
            <a:prstGeom prst="roundRect">
              <a:avLst>
                <a:gd name="adj" fmla="val 50000"/>
              </a:avLst>
            </a:prstGeom>
            <a:solidFill>
              <a:srgbClr val="C0C0C0"/>
            </a:solidFill>
            <a:ln w="57150" algn="ctr">
              <a:noFill/>
              <a:round/>
              <a:headEnd/>
              <a:tailEnd/>
            </a:ln>
            <a:effectLst>
              <a:outerShdw dist="63500" dir="3187806" algn="ctr" rotWithShape="0">
                <a:srgbClr val="1C1C1C">
                  <a:alpha val="50000"/>
                </a:srgbClr>
              </a:outerShdw>
            </a:effectLst>
          </p:spPr>
          <p:txBody>
            <a:bodyPr wrap="none" anchor="ctr"/>
            <a:lstStyle/>
            <a:p>
              <a:endParaRPr lang="zh-CN" altLang="en-US">
                <a:latin typeface="Huawei Sans" panose="020C0503030203020204" pitchFamily="34" charset="0"/>
                <a:cs typeface="Huawei Sans" panose="020C0503030203020204" pitchFamily="34" charset="0"/>
              </a:endParaRPr>
            </a:p>
          </p:txBody>
        </p:sp>
        <p:sp>
          <p:nvSpPr>
            <p:cNvPr id="23" name="AutoShape 39"/>
            <p:cNvSpPr>
              <a:spLocks noChangeArrowheads="1"/>
            </p:cNvSpPr>
            <p:nvPr/>
          </p:nvSpPr>
          <p:spPr bwMode="gray">
            <a:xfrm>
              <a:off x="3322032" y="5425491"/>
              <a:ext cx="1023540" cy="461841"/>
            </a:xfrm>
            <a:prstGeom prst="roundRect">
              <a:avLst>
                <a:gd name="adj" fmla="val 50000"/>
              </a:avLst>
            </a:prstGeom>
            <a:gradFill rotWithShape="1">
              <a:gsLst>
                <a:gs pos="0">
                  <a:schemeClr val="accent1">
                    <a:alpha val="96001"/>
                  </a:schemeClr>
                </a:gs>
                <a:gs pos="100000">
                  <a:schemeClr val="accent1">
                    <a:gamma/>
                    <a:tint val="43922"/>
                    <a:invGamma/>
                    <a:alpha val="70000"/>
                  </a:schemeClr>
                </a:gs>
              </a:gsLst>
              <a:lin ang="5400000" scaled="1"/>
            </a:gradFill>
            <a:ln w="19050" algn="ctr">
              <a:solidFill>
                <a:srgbClr val="F8F8F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Huawei Sans" panose="020C0503030203020204" pitchFamily="34" charset="0"/>
                <a:cs typeface="Huawei Sans" panose="020C0503030203020204" pitchFamily="34" charset="0"/>
              </a:endParaRPr>
            </a:p>
          </p:txBody>
        </p:sp>
        <p:sp>
          <p:nvSpPr>
            <p:cNvPr id="24" name="Rectangle 40"/>
            <p:cNvSpPr>
              <a:spLocks noChangeArrowheads="1"/>
            </p:cNvSpPr>
            <p:nvPr/>
          </p:nvSpPr>
          <p:spPr bwMode="auto">
            <a:xfrm>
              <a:off x="3402612" y="5520355"/>
              <a:ext cx="861133" cy="338554"/>
            </a:xfrm>
            <a:prstGeom prst="rect">
              <a:avLst/>
            </a:prstGeom>
            <a:noFill/>
            <a:ln w="9525" algn="ctr">
              <a:noFill/>
              <a:miter lim="800000"/>
              <a:headEnd/>
              <a:tailEnd/>
            </a:ln>
            <a:effectLst/>
          </p:spPr>
          <p:txBody>
            <a:bodyPr wrap="none">
              <a:spAutoFit/>
            </a:bodyPr>
            <a:lstStyle/>
            <a:p>
              <a:pPr algn="ctr" eaLnBrk="0" hangingPunct="0"/>
              <a:r>
                <a:rPr sz="1600" b="1" u="none">
                  <a:solidFill>
                    <a:srgbClr val="1C1C1C"/>
                  </a:solidFill>
                  <a:latin typeface="Huawei Sans" panose="020C0503030203020204" pitchFamily="34" charset="0"/>
                  <a:cs typeface="Huawei Sans" panose="020C0503030203020204" pitchFamily="34" charset="0"/>
                </a:rPr>
                <a:t>RAID 5</a:t>
              </a:r>
              <a:endParaRPr lang="en-US" altLang="zh-CN" sz="1600" b="1" dirty="0">
                <a:solidFill>
                  <a:srgbClr val="1C1C1C"/>
                </a:solidFill>
                <a:latin typeface="Huawei Sans" panose="020C0503030203020204" pitchFamily="34" charset="0"/>
                <a:cs typeface="Huawei Sans" panose="020C0503030203020204" pitchFamily="34" charset="0"/>
              </a:endParaRPr>
            </a:p>
          </p:txBody>
        </p:sp>
        <p:sp>
          <p:nvSpPr>
            <p:cNvPr id="25" name="AutoShape 41"/>
            <p:cNvSpPr>
              <a:spLocks noChangeArrowheads="1"/>
            </p:cNvSpPr>
            <p:nvPr/>
          </p:nvSpPr>
          <p:spPr bwMode="gray">
            <a:xfrm flipH="1">
              <a:off x="5380346" y="2917818"/>
              <a:ext cx="1087200" cy="532989"/>
            </a:xfrm>
            <a:prstGeom prst="roundRect">
              <a:avLst>
                <a:gd name="adj" fmla="val 50000"/>
              </a:avLst>
            </a:prstGeom>
            <a:solidFill>
              <a:srgbClr val="B2B2B2"/>
            </a:solidFill>
            <a:ln w="57150" algn="ctr">
              <a:noFill/>
              <a:round/>
              <a:headEnd/>
              <a:tailEnd/>
            </a:ln>
            <a:effectLst>
              <a:outerShdw dist="63500" dir="3187806" algn="ctr" rotWithShape="0">
                <a:srgbClr val="1C1C1C">
                  <a:alpha val="50000"/>
                </a:srgbClr>
              </a:outerShdw>
            </a:effectLst>
          </p:spPr>
          <p:txBody>
            <a:bodyPr wrap="none" anchor="ctr"/>
            <a:lstStyle/>
            <a:p>
              <a:endParaRPr lang="zh-CN" altLang="en-US">
                <a:latin typeface="Huawei Sans" panose="020C0503030203020204" pitchFamily="34" charset="0"/>
                <a:cs typeface="Huawei Sans" panose="020C0503030203020204" pitchFamily="34" charset="0"/>
              </a:endParaRPr>
            </a:p>
          </p:txBody>
        </p:sp>
        <p:sp>
          <p:nvSpPr>
            <p:cNvPr id="26" name="AutoShape 42"/>
            <p:cNvSpPr>
              <a:spLocks noChangeArrowheads="1"/>
            </p:cNvSpPr>
            <p:nvPr/>
          </p:nvSpPr>
          <p:spPr bwMode="gray">
            <a:xfrm flipH="1">
              <a:off x="5409055" y="2947775"/>
              <a:ext cx="1022292" cy="461841"/>
            </a:xfrm>
            <a:prstGeom prst="roundRect">
              <a:avLst>
                <a:gd name="adj" fmla="val 50000"/>
              </a:avLst>
            </a:prstGeom>
            <a:gradFill rotWithShape="1">
              <a:gsLst>
                <a:gs pos="0">
                  <a:schemeClr val="folHlink">
                    <a:alpha val="70000"/>
                  </a:schemeClr>
                </a:gs>
                <a:gs pos="100000">
                  <a:schemeClr val="folHlink">
                    <a:gamma/>
                    <a:shade val="84706"/>
                    <a:invGamma/>
                    <a:alpha val="70000"/>
                  </a:schemeClr>
                </a:gs>
              </a:gsLst>
              <a:lin ang="5400000" scaled="1"/>
            </a:gradFill>
            <a:ln w="19050" algn="ctr">
              <a:solidFill>
                <a:schemeClr val="accent4">
                  <a:lumMod val="20000"/>
                  <a:lumOff val="8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Huawei Sans" panose="020C0503030203020204" pitchFamily="34" charset="0"/>
                <a:cs typeface="Huawei Sans" panose="020C0503030203020204" pitchFamily="34" charset="0"/>
              </a:endParaRPr>
            </a:p>
          </p:txBody>
        </p:sp>
        <p:sp>
          <p:nvSpPr>
            <p:cNvPr id="27" name="Rectangle 43"/>
            <p:cNvSpPr>
              <a:spLocks noChangeArrowheads="1"/>
            </p:cNvSpPr>
            <p:nvPr/>
          </p:nvSpPr>
          <p:spPr bwMode="auto">
            <a:xfrm>
              <a:off x="5508360" y="3061363"/>
              <a:ext cx="861133" cy="338554"/>
            </a:xfrm>
            <a:prstGeom prst="rect">
              <a:avLst/>
            </a:prstGeom>
            <a:noFill/>
            <a:ln w="9525" algn="ctr">
              <a:noFill/>
              <a:miter lim="800000"/>
              <a:headEnd/>
              <a:tailEnd/>
            </a:ln>
            <a:effectLst/>
          </p:spPr>
          <p:txBody>
            <a:bodyPr wrap="none">
              <a:spAutoFit/>
            </a:bodyPr>
            <a:lstStyle/>
            <a:p>
              <a:pPr algn="ctr" eaLnBrk="0" hangingPunct="0"/>
              <a:r>
                <a:rPr sz="1600" b="1" u="none">
                  <a:solidFill>
                    <a:srgbClr val="1C1C1C"/>
                  </a:solidFill>
                  <a:latin typeface="Huawei Sans" panose="020C0503030203020204" pitchFamily="34" charset="0"/>
                  <a:cs typeface="Huawei Sans" panose="020C0503030203020204" pitchFamily="34" charset="0"/>
                </a:rPr>
                <a:t>RAID 6</a:t>
              </a:r>
              <a:endParaRPr lang="en-US" altLang="zh-CN" sz="1600" b="1" dirty="0">
                <a:solidFill>
                  <a:srgbClr val="1C1C1C"/>
                </a:solidFill>
                <a:latin typeface="Huawei Sans" panose="020C0503030203020204" pitchFamily="34" charset="0"/>
                <a:cs typeface="Huawei Sans" panose="020C0503030203020204" pitchFamily="34" charset="0"/>
              </a:endParaRPr>
            </a:p>
          </p:txBody>
        </p:sp>
        <p:sp>
          <p:nvSpPr>
            <p:cNvPr id="28" name="AutoShape 44"/>
            <p:cNvSpPr>
              <a:spLocks noChangeArrowheads="1"/>
            </p:cNvSpPr>
            <p:nvPr/>
          </p:nvSpPr>
          <p:spPr bwMode="gray">
            <a:xfrm flipH="1">
              <a:off x="5713621" y="3756622"/>
              <a:ext cx="1087199" cy="532989"/>
            </a:xfrm>
            <a:prstGeom prst="roundRect">
              <a:avLst>
                <a:gd name="adj" fmla="val 50000"/>
              </a:avLst>
            </a:prstGeom>
            <a:solidFill>
              <a:srgbClr val="B2B2B2"/>
            </a:solidFill>
            <a:ln w="57150" algn="ctr">
              <a:noFill/>
              <a:round/>
              <a:headEnd/>
              <a:tailEnd/>
            </a:ln>
            <a:effectLst>
              <a:outerShdw dist="63500" dir="3187806" algn="ctr" rotWithShape="0">
                <a:srgbClr val="1C1C1C">
                  <a:alpha val="50000"/>
                </a:srgbClr>
              </a:outerShdw>
            </a:effectLst>
          </p:spPr>
          <p:txBody>
            <a:bodyPr wrap="none" anchor="ctr"/>
            <a:lstStyle/>
            <a:p>
              <a:endParaRPr lang="zh-CN" altLang="en-US">
                <a:latin typeface="Huawei Sans" panose="020C0503030203020204" pitchFamily="34" charset="0"/>
                <a:cs typeface="Huawei Sans" panose="020C0503030203020204" pitchFamily="34" charset="0"/>
              </a:endParaRPr>
            </a:p>
          </p:txBody>
        </p:sp>
        <p:sp>
          <p:nvSpPr>
            <p:cNvPr id="29" name="AutoShape 45"/>
            <p:cNvSpPr>
              <a:spLocks noChangeArrowheads="1"/>
            </p:cNvSpPr>
            <p:nvPr/>
          </p:nvSpPr>
          <p:spPr bwMode="gray">
            <a:xfrm flipH="1">
              <a:off x="5742330" y="3786579"/>
              <a:ext cx="1022292" cy="461841"/>
            </a:xfrm>
            <a:prstGeom prst="roundRect">
              <a:avLst>
                <a:gd name="adj" fmla="val 50000"/>
              </a:avLst>
            </a:prstGeom>
            <a:gradFill rotWithShape="1">
              <a:gsLst>
                <a:gs pos="0">
                  <a:schemeClr val="folHlink">
                    <a:alpha val="70000"/>
                  </a:schemeClr>
                </a:gs>
                <a:gs pos="100000">
                  <a:schemeClr val="folHlink">
                    <a:gamma/>
                    <a:invGamma/>
                    <a:alpha val="70000"/>
                  </a:schemeClr>
                </a:gs>
              </a:gsLst>
              <a:lin ang="5400000" scaled="1"/>
            </a:gradFill>
            <a:ln w="19050" algn="ctr">
              <a:solidFill>
                <a:schemeClr val="accent4">
                  <a:lumMod val="20000"/>
                  <a:lumOff val="8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Huawei Sans" panose="020C0503030203020204" pitchFamily="34" charset="0"/>
                <a:cs typeface="Huawei Sans" panose="020C0503030203020204" pitchFamily="34" charset="0"/>
              </a:endParaRPr>
            </a:p>
          </p:txBody>
        </p:sp>
        <p:sp>
          <p:nvSpPr>
            <p:cNvPr id="30" name="Rectangle 46"/>
            <p:cNvSpPr>
              <a:spLocks noChangeArrowheads="1"/>
            </p:cNvSpPr>
            <p:nvPr/>
          </p:nvSpPr>
          <p:spPr bwMode="auto">
            <a:xfrm>
              <a:off x="5782323" y="3900166"/>
              <a:ext cx="979756" cy="338554"/>
            </a:xfrm>
            <a:prstGeom prst="rect">
              <a:avLst/>
            </a:prstGeom>
            <a:noFill/>
            <a:ln w="9525" algn="ctr">
              <a:noFill/>
              <a:miter lim="800000"/>
              <a:headEnd/>
              <a:tailEnd/>
            </a:ln>
            <a:effectLst/>
          </p:spPr>
          <p:txBody>
            <a:bodyPr wrap="none">
              <a:spAutoFit/>
            </a:bodyPr>
            <a:lstStyle/>
            <a:p>
              <a:pPr algn="ctr" eaLnBrk="0" hangingPunct="0"/>
              <a:r>
                <a:rPr sz="1600" b="1" u="none">
                  <a:solidFill>
                    <a:srgbClr val="1C1C1C"/>
                  </a:solidFill>
                  <a:latin typeface="Huawei Sans" panose="020C0503030203020204" pitchFamily="34" charset="0"/>
                  <a:cs typeface="Huawei Sans" panose="020C0503030203020204" pitchFamily="34" charset="0"/>
                </a:rPr>
                <a:t>RAID 10</a:t>
              </a:r>
              <a:endParaRPr lang="en-US" altLang="zh-CN" sz="1600" b="1" dirty="0">
                <a:solidFill>
                  <a:srgbClr val="1C1C1C"/>
                </a:solidFill>
                <a:latin typeface="Huawei Sans" panose="020C0503030203020204" pitchFamily="34" charset="0"/>
                <a:cs typeface="Huawei Sans" panose="020C0503030203020204" pitchFamily="34" charset="0"/>
              </a:endParaRPr>
            </a:p>
          </p:txBody>
        </p:sp>
        <p:sp>
          <p:nvSpPr>
            <p:cNvPr id="31" name="AutoShape 47"/>
            <p:cNvSpPr>
              <a:spLocks noChangeArrowheads="1"/>
            </p:cNvSpPr>
            <p:nvPr/>
          </p:nvSpPr>
          <p:spPr bwMode="gray">
            <a:xfrm flipH="1">
              <a:off x="5501424" y="4559226"/>
              <a:ext cx="1087199" cy="532990"/>
            </a:xfrm>
            <a:prstGeom prst="roundRect">
              <a:avLst>
                <a:gd name="adj" fmla="val 50000"/>
              </a:avLst>
            </a:prstGeom>
            <a:solidFill>
              <a:srgbClr val="B2B2B2"/>
            </a:solidFill>
            <a:ln w="57150" algn="ctr">
              <a:noFill/>
              <a:round/>
              <a:headEnd/>
              <a:tailEnd/>
            </a:ln>
            <a:effectLst>
              <a:outerShdw dist="63500" dir="3187806" algn="ctr" rotWithShape="0">
                <a:srgbClr val="1C1C1C">
                  <a:alpha val="50000"/>
                </a:srgbClr>
              </a:outerShdw>
            </a:effectLst>
          </p:spPr>
          <p:txBody>
            <a:bodyPr wrap="none" anchor="ctr"/>
            <a:lstStyle/>
            <a:p>
              <a:endParaRPr lang="zh-CN" altLang="en-US">
                <a:latin typeface="Huawei Sans" panose="020C0503030203020204" pitchFamily="34" charset="0"/>
                <a:cs typeface="Huawei Sans" panose="020C0503030203020204" pitchFamily="34" charset="0"/>
              </a:endParaRPr>
            </a:p>
          </p:txBody>
        </p:sp>
        <p:sp>
          <p:nvSpPr>
            <p:cNvPr id="32" name="AutoShape 48"/>
            <p:cNvSpPr>
              <a:spLocks noChangeArrowheads="1"/>
            </p:cNvSpPr>
            <p:nvPr/>
          </p:nvSpPr>
          <p:spPr bwMode="gray">
            <a:xfrm flipH="1">
              <a:off x="5530132" y="4589184"/>
              <a:ext cx="1022292" cy="461841"/>
            </a:xfrm>
            <a:prstGeom prst="roundRect">
              <a:avLst>
                <a:gd name="adj" fmla="val 50000"/>
              </a:avLst>
            </a:prstGeom>
            <a:gradFill rotWithShape="1">
              <a:gsLst>
                <a:gs pos="0">
                  <a:schemeClr val="folHlink">
                    <a:alpha val="70000"/>
                  </a:schemeClr>
                </a:gs>
                <a:gs pos="100000">
                  <a:schemeClr val="folHlink">
                    <a:gamma/>
                    <a:shade val="84706"/>
                    <a:invGamma/>
                    <a:alpha val="70000"/>
                  </a:schemeClr>
                </a:gs>
              </a:gsLst>
              <a:lin ang="5400000" scaled="1"/>
            </a:gradFill>
            <a:ln w="19050" algn="ctr">
              <a:solidFill>
                <a:schemeClr val="accent4">
                  <a:lumMod val="20000"/>
                  <a:lumOff val="8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Huawei Sans" panose="020C0503030203020204" pitchFamily="34" charset="0"/>
                <a:cs typeface="Huawei Sans" panose="020C0503030203020204" pitchFamily="34" charset="0"/>
              </a:endParaRPr>
            </a:p>
          </p:txBody>
        </p:sp>
        <p:sp>
          <p:nvSpPr>
            <p:cNvPr id="33" name="Rectangle 49"/>
            <p:cNvSpPr>
              <a:spLocks noChangeArrowheads="1"/>
            </p:cNvSpPr>
            <p:nvPr/>
          </p:nvSpPr>
          <p:spPr bwMode="auto">
            <a:xfrm>
              <a:off x="5570126" y="4702772"/>
              <a:ext cx="979756" cy="338554"/>
            </a:xfrm>
            <a:prstGeom prst="rect">
              <a:avLst/>
            </a:prstGeom>
            <a:noFill/>
            <a:ln w="9525" algn="ctr">
              <a:noFill/>
              <a:miter lim="800000"/>
              <a:headEnd/>
              <a:tailEnd/>
            </a:ln>
            <a:effectLst/>
          </p:spPr>
          <p:txBody>
            <a:bodyPr wrap="none">
              <a:spAutoFit/>
            </a:bodyPr>
            <a:lstStyle/>
            <a:p>
              <a:pPr algn="ctr" eaLnBrk="0" hangingPunct="0"/>
              <a:r>
                <a:rPr sz="1600" b="1" u="none">
                  <a:solidFill>
                    <a:srgbClr val="1C1C1C"/>
                  </a:solidFill>
                  <a:latin typeface="Huawei Sans" panose="020C0503030203020204" pitchFamily="34" charset="0"/>
                  <a:cs typeface="Huawei Sans" panose="020C0503030203020204" pitchFamily="34" charset="0"/>
                </a:rPr>
                <a:t>RAID 50</a:t>
              </a:r>
              <a:endParaRPr lang="en-US" altLang="zh-CN" sz="1600" b="1" dirty="0">
                <a:solidFill>
                  <a:srgbClr val="1C1C1C"/>
                </a:solidFill>
                <a:latin typeface="Huawei Sans" panose="020C0503030203020204" pitchFamily="34" charset="0"/>
                <a:cs typeface="Huawei Sans" panose="020C0503030203020204" pitchFamily="34" charset="0"/>
              </a:endParaRPr>
            </a:p>
          </p:txBody>
        </p:sp>
        <p:sp>
          <p:nvSpPr>
            <p:cNvPr id="34" name="Line 50"/>
            <p:cNvSpPr>
              <a:spLocks noChangeShapeType="1"/>
            </p:cNvSpPr>
            <p:nvPr/>
          </p:nvSpPr>
          <p:spPr bwMode="auto">
            <a:xfrm rot="2147097" flipH="1">
              <a:off x="5411552" y="3942606"/>
              <a:ext cx="195970" cy="149786"/>
            </a:xfrm>
            <a:prstGeom prst="line">
              <a:avLst/>
            </a:prstGeom>
            <a:noFill/>
            <a:ln w="76200">
              <a:solidFill>
                <a:srgbClr val="C0C0C0"/>
              </a:solidFill>
              <a:round/>
              <a:headEnd/>
              <a:tailEnd type="triangle" w="med" len="med"/>
            </a:ln>
            <a:effectLst/>
          </p:spPr>
          <p:txBody>
            <a:bodyPr wrap="none" anchor="ctr"/>
            <a:lstStyle/>
            <a:p>
              <a:endParaRPr lang="zh-CN" altLang="en-US">
                <a:latin typeface="Huawei Sans" panose="020C0503030203020204" pitchFamily="34" charset="0"/>
                <a:cs typeface="Huawei Sans" panose="020C0503030203020204" pitchFamily="34" charset="0"/>
              </a:endParaRPr>
            </a:p>
          </p:txBody>
        </p:sp>
        <p:sp>
          <p:nvSpPr>
            <p:cNvPr id="35" name="TextBox 34"/>
            <p:cNvSpPr txBox="1"/>
            <p:nvPr/>
          </p:nvSpPr>
          <p:spPr>
            <a:xfrm>
              <a:off x="3506570" y="4001479"/>
              <a:ext cx="1696738" cy="276999"/>
            </a:xfrm>
            <a:prstGeom prst="rect">
              <a:avLst/>
            </a:prstGeom>
            <a:noFill/>
          </p:spPr>
          <p:txBody>
            <a:bodyPr wrap="square" rtlCol="0">
              <a:spAutoFit/>
            </a:bodyPr>
            <a:lstStyle/>
            <a:p>
              <a:r>
                <a:rPr sz="1200" u="none" dirty="0">
                  <a:latin typeface="Huawei Sans" panose="020C0503030203020204" pitchFamily="34" charset="0"/>
                  <a:cs typeface="Huawei Sans" panose="020C0503030203020204" pitchFamily="34" charset="0"/>
                </a:rPr>
                <a:t>Common RAID</a:t>
              </a:r>
              <a:r>
                <a:rPr lang="en-US" altLang="zh-CN" sz="1200" u="none" dirty="0">
                  <a:latin typeface="Huawei Sans" panose="020C0503030203020204" pitchFamily="34" charset="0"/>
                  <a:cs typeface="Huawei Sans" panose="020C0503030203020204" pitchFamily="34" charset="0"/>
                </a:rPr>
                <a:t> </a:t>
              </a:r>
              <a:r>
                <a:rPr sz="1200" u="none" dirty="0">
                  <a:latin typeface="Huawei Sans" panose="020C0503030203020204" pitchFamily="34" charset="0"/>
                  <a:cs typeface="Huawei Sans" panose="020C0503030203020204" pitchFamily="34" charset="0"/>
                </a:rPr>
                <a:t>levels</a:t>
              </a:r>
              <a:endParaRPr lang="zh-CN" altLang="en-US" sz="1200" dirty="0">
                <a:latin typeface="Huawei Sans" panose="020C0503030203020204" pitchFamily="34" charset="0"/>
                <a:cs typeface="Huawei Sans" panose="020C0503030203020204" pitchFamily="34" charset="0"/>
              </a:endParaRPr>
            </a:p>
          </p:txBody>
        </p:sp>
      </p:grpSp>
      <p:sp>
        <p:nvSpPr>
          <p:cNvPr id="46" name="文本框 45"/>
          <p:cNvSpPr txBox="1"/>
          <p:nvPr/>
        </p:nvSpPr>
        <p:spPr>
          <a:xfrm>
            <a:off x="1116274" y="2928712"/>
            <a:ext cx="2185593" cy="461665"/>
          </a:xfrm>
          <a:prstGeom prst="rect">
            <a:avLst/>
          </a:prstGeom>
          <a:noFill/>
        </p:spPr>
        <p:txBody>
          <a:bodyPr wrap="square" rtlCol="0">
            <a:spAutoFit/>
          </a:bodyPr>
          <a:lstStyle/>
          <a:p>
            <a:pPr algn="r"/>
            <a:r>
              <a:rPr lang="en-US" sz="1200" dirty="0">
                <a:latin typeface="Huawei Sans" panose="020C0503030203020204" pitchFamily="34" charset="0"/>
                <a:cs typeface="Huawei Sans" panose="020C0503030203020204" pitchFamily="34" charset="0"/>
              </a:rPr>
              <a:t>Consists of striping, but no mirroring or parity.</a:t>
            </a:r>
          </a:p>
        </p:txBody>
      </p:sp>
      <p:sp>
        <p:nvSpPr>
          <p:cNvPr id="47" name="文本框 46"/>
          <p:cNvSpPr txBox="1"/>
          <p:nvPr/>
        </p:nvSpPr>
        <p:spPr>
          <a:xfrm>
            <a:off x="1082018" y="3773316"/>
            <a:ext cx="2254106" cy="461665"/>
          </a:xfrm>
          <a:prstGeom prst="rect">
            <a:avLst/>
          </a:prstGeom>
          <a:noFill/>
        </p:spPr>
        <p:txBody>
          <a:bodyPr wrap="square" rtlCol="0">
            <a:spAutoFit/>
          </a:bodyPr>
          <a:lstStyle/>
          <a:p>
            <a:pPr algn="r" fontAlgn="ctr"/>
            <a:r>
              <a:rPr lang="en-US" altLang="zh-CN" sz="1200" dirty="0">
                <a:latin typeface="Huawei Sans" panose="020C0503030203020204" pitchFamily="34" charset="0"/>
                <a:cs typeface="Huawei Sans" panose="020C0503030203020204" pitchFamily="34" charset="0"/>
              </a:rPr>
              <a:t>Consists of data mirroring, without parity or striping.</a:t>
            </a:r>
          </a:p>
        </p:txBody>
      </p:sp>
      <p:sp>
        <p:nvSpPr>
          <p:cNvPr id="48" name="文本框 47"/>
          <p:cNvSpPr txBox="1"/>
          <p:nvPr/>
        </p:nvSpPr>
        <p:spPr>
          <a:xfrm>
            <a:off x="1237414" y="4635409"/>
            <a:ext cx="2054401" cy="461665"/>
          </a:xfrm>
          <a:prstGeom prst="rect">
            <a:avLst/>
          </a:prstGeom>
          <a:noFill/>
        </p:spPr>
        <p:txBody>
          <a:bodyPr wrap="square" rtlCol="0">
            <a:spAutoFit/>
          </a:bodyPr>
          <a:lstStyle/>
          <a:p>
            <a:pPr algn="r"/>
            <a:r>
              <a:rPr sz="1200" u="none" dirty="0">
                <a:latin typeface="Huawei Sans" panose="020C0503030203020204" pitchFamily="34" charset="0"/>
                <a:cs typeface="Huawei Sans" panose="020C0503030203020204" pitchFamily="34" charset="0"/>
              </a:rPr>
              <a:t>Consists of striping with dedicated parity</a:t>
            </a:r>
            <a:r>
              <a:rPr lang="en-US" altLang="zh-CN" sz="1200" dirty="0">
                <a:latin typeface="Huawei Sans" panose="020C0503030203020204" pitchFamily="34" charset="0"/>
                <a:cs typeface="Huawei Sans" panose="020C0503030203020204" pitchFamily="34" charset="0"/>
              </a:rPr>
              <a:t>.</a:t>
            </a:r>
            <a:endParaRPr lang="zh-CN" altLang="en-US" sz="1200" dirty="0">
              <a:latin typeface="Huawei Sans" panose="020C0503030203020204" pitchFamily="34" charset="0"/>
              <a:cs typeface="Huawei Sans" panose="020C0503030203020204" pitchFamily="34" charset="0"/>
            </a:endParaRPr>
          </a:p>
        </p:txBody>
      </p:sp>
      <p:sp>
        <p:nvSpPr>
          <p:cNvPr id="49" name="文本框 48"/>
          <p:cNvSpPr txBox="1"/>
          <p:nvPr/>
        </p:nvSpPr>
        <p:spPr>
          <a:xfrm>
            <a:off x="2643085" y="5209356"/>
            <a:ext cx="2075107" cy="461665"/>
          </a:xfrm>
          <a:prstGeom prst="rect">
            <a:avLst/>
          </a:prstGeom>
          <a:noFill/>
        </p:spPr>
        <p:txBody>
          <a:bodyPr wrap="square" rtlCol="0">
            <a:spAutoFit/>
          </a:bodyPr>
          <a:lstStyle/>
          <a:p>
            <a:pPr algn="r"/>
            <a:r>
              <a:rPr sz="1200" u="none" dirty="0">
                <a:latin typeface="Huawei Sans" panose="020C0503030203020204" pitchFamily="34" charset="0"/>
                <a:cs typeface="Huawei Sans" panose="020C0503030203020204" pitchFamily="34" charset="0"/>
              </a:rPr>
              <a:t>Consists of striping with distributed parity</a:t>
            </a:r>
            <a:r>
              <a:rPr lang="en-US" altLang="zh-CN" sz="1200" u="none" dirty="0">
                <a:latin typeface="Huawei Sans" panose="020C0503030203020204" pitchFamily="34" charset="0"/>
                <a:cs typeface="Huawei Sans" panose="020C0503030203020204" pitchFamily="34" charset="0"/>
              </a:rPr>
              <a:t>.</a:t>
            </a:r>
            <a:endParaRPr lang="zh-CN" altLang="en-US" sz="1200" dirty="0">
              <a:latin typeface="Huawei Sans" panose="020C0503030203020204" pitchFamily="34" charset="0"/>
              <a:cs typeface="Huawei Sans" panose="020C0503030203020204" pitchFamily="34" charset="0"/>
            </a:endParaRPr>
          </a:p>
        </p:txBody>
      </p:sp>
      <p:sp>
        <p:nvSpPr>
          <p:cNvPr id="50" name="文本框 49"/>
          <p:cNvSpPr txBox="1"/>
          <p:nvPr/>
        </p:nvSpPr>
        <p:spPr>
          <a:xfrm>
            <a:off x="8083069" y="2675487"/>
            <a:ext cx="2592376" cy="461665"/>
          </a:xfrm>
          <a:prstGeom prst="rect">
            <a:avLst/>
          </a:prstGeom>
          <a:noFill/>
        </p:spPr>
        <p:txBody>
          <a:bodyPr wrap="square" rtlCol="0">
            <a:spAutoFit/>
          </a:bodyPr>
          <a:lstStyle/>
          <a:p>
            <a:r>
              <a:rPr sz="1200" u="none" dirty="0">
                <a:latin typeface="Huawei Sans" panose="020C0503030203020204" pitchFamily="34" charset="0"/>
                <a:cs typeface="Huawei Sans" panose="020C0503030203020204" pitchFamily="34" charset="0"/>
              </a:rPr>
              <a:t>Consists of striping with double distributed parity</a:t>
            </a:r>
            <a:r>
              <a:rPr lang="en-US" altLang="zh-CN" sz="1200" u="none" dirty="0">
                <a:latin typeface="Huawei Sans" panose="020C0503030203020204" pitchFamily="34" charset="0"/>
                <a:cs typeface="Huawei Sans" panose="020C0503030203020204" pitchFamily="34" charset="0"/>
              </a:rPr>
              <a:t>.</a:t>
            </a:r>
            <a:endParaRPr lang="zh-CN" altLang="en-US" sz="1200" dirty="0">
              <a:latin typeface="Huawei Sans" panose="020C0503030203020204" pitchFamily="34" charset="0"/>
              <a:cs typeface="Huawei Sans" panose="020C0503030203020204" pitchFamily="34" charset="0"/>
            </a:endParaRPr>
          </a:p>
        </p:txBody>
      </p:sp>
      <p:sp>
        <p:nvSpPr>
          <p:cNvPr id="51" name="文本框 50"/>
          <p:cNvSpPr txBox="1"/>
          <p:nvPr/>
        </p:nvSpPr>
        <p:spPr>
          <a:xfrm>
            <a:off x="8352352" y="3618384"/>
            <a:ext cx="2670690" cy="461665"/>
          </a:xfrm>
          <a:prstGeom prst="rect">
            <a:avLst/>
          </a:prstGeom>
          <a:noFill/>
        </p:spPr>
        <p:txBody>
          <a:bodyPr wrap="square" rtlCol="0">
            <a:spAutoFit/>
          </a:bodyPr>
          <a:lstStyle/>
          <a:p>
            <a:r>
              <a:rPr lang="en-US" sz="1200" dirty="0">
                <a:latin typeface="Huawei Sans" panose="020C0503030203020204" pitchFamily="34" charset="0"/>
                <a:cs typeface="Huawei Sans" panose="020C0503030203020204" pitchFamily="34" charset="0"/>
              </a:rPr>
              <a:t>RAID 0 is implemented after RAID 1 is implemented.</a:t>
            </a:r>
          </a:p>
        </p:txBody>
      </p:sp>
      <p:sp>
        <p:nvSpPr>
          <p:cNvPr id="52" name="文本框 51"/>
          <p:cNvSpPr txBox="1"/>
          <p:nvPr/>
        </p:nvSpPr>
        <p:spPr>
          <a:xfrm>
            <a:off x="8178681" y="4436401"/>
            <a:ext cx="2766047" cy="461665"/>
          </a:xfrm>
          <a:prstGeom prst="rect">
            <a:avLst/>
          </a:prstGeom>
          <a:noFill/>
        </p:spPr>
        <p:txBody>
          <a:bodyPr wrap="square" rtlCol="0">
            <a:spAutoFit/>
          </a:bodyPr>
          <a:lstStyle/>
          <a:p>
            <a:r>
              <a:rPr lang="en-US" sz="1200" dirty="0">
                <a:latin typeface="Huawei Sans" panose="020C0503030203020204" pitchFamily="34" charset="0"/>
                <a:cs typeface="Huawei Sans" panose="020C0503030203020204" pitchFamily="34" charset="0"/>
              </a:rPr>
              <a:t>RAID 0 is implemented after RAID 5 is implemented.</a:t>
            </a:r>
          </a:p>
        </p:txBody>
      </p:sp>
    </p:spTree>
    <p:extLst>
      <p:ext uri="{BB962C8B-B14F-4D97-AF65-F5344CB8AC3E}">
        <p14:creationId xmlns:p14="http://schemas.microsoft.com/office/powerpoint/2010/main" val="740072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How Does RAID 0 Work</a:t>
            </a:r>
            <a:r>
              <a:rPr lang="en-US" altLang="zh-CN" u="none" dirty="0">
                <a:latin typeface="+mj-ea"/>
                <a:ea typeface="+mj-ea"/>
                <a:cs typeface="Huawei Sans" panose="020C0503030203020204" pitchFamily="34" charset="0"/>
              </a:rPr>
              <a:t>?</a:t>
            </a:r>
            <a:endParaRPr u="none" dirty="0">
              <a:latin typeface="+mj-ea"/>
              <a:ea typeface="+mj-ea"/>
              <a:cs typeface="Huawei Sans" panose="020C0503030203020204" pitchFamily="34" charset="0"/>
            </a:endParaRPr>
          </a:p>
        </p:txBody>
      </p:sp>
      <p:grpSp>
        <p:nvGrpSpPr>
          <p:cNvPr id="4" name="Groep 2"/>
          <p:cNvGrpSpPr/>
          <p:nvPr/>
        </p:nvGrpSpPr>
        <p:grpSpPr>
          <a:xfrm>
            <a:off x="1857374" y="2226605"/>
            <a:ext cx="7319963" cy="3528392"/>
            <a:chOff x="962025" y="2276872"/>
            <a:chExt cx="7319963" cy="3528392"/>
          </a:xfrm>
        </p:grpSpPr>
        <p:sp>
          <p:nvSpPr>
            <p:cNvPr id="5" name="871edd70-775d-4c15-9686-cbe4a545f4bb"/>
            <p:cNvSpPr>
              <a:spLocks noChangeArrowheads="1"/>
            </p:cNvSpPr>
            <p:nvPr/>
          </p:nvSpPr>
          <p:spPr bwMode="auto">
            <a:xfrm rot="5400000">
              <a:off x="4604544" y="2974182"/>
              <a:ext cx="720725" cy="280987"/>
            </a:xfrm>
            <a:prstGeom prst="rightArrow">
              <a:avLst>
                <a:gd name="adj1" fmla="val 50000"/>
                <a:gd name="adj2" fmla="val 64124"/>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6" name="7d0c5924-7865-4740-bd65-0be164391c5e"/>
            <p:cNvSpPr>
              <a:spLocks noChangeArrowheads="1"/>
            </p:cNvSpPr>
            <p:nvPr/>
          </p:nvSpPr>
          <p:spPr bwMode="auto">
            <a:xfrm rot="5400000">
              <a:off x="6260306" y="2974182"/>
              <a:ext cx="720725" cy="280988"/>
            </a:xfrm>
            <a:prstGeom prst="rightArrow">
              <a:avLst>
                <a:gd name="adj1" fmla="val 50000"/>
                <a:gd name="adj2" fmla="val 64124"/>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7" name="d1e5549b-634d-45bf-9a1e-21c2cbd04c12"/>
            <p:cNvSpPr>
              <a:spLocks noChangeArrowheads="1"/>
            </p:cNvSpPr>
            <p:nvPr/>
          </p:nvSpPr>
          <p:spPr bwMode="gray">
            <a:xfrm>
              <a:off x="4319588" y="4697413"/>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8" name="c225eac8-2b12-499e-8aea-b7280e2e27a8"/>
            <p:cNvSpPr>
              <a:spLocks noChangeArrowheads="1"/>
            </p:cNvSpPr>
            <p:nvPr/>
          </p:nvSpPr>
          <p:spPr bwMode="gray">
            <a:xfrm>
              <a:off x="4319588" y="4338638"/>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9" name="01ff766b-85c5-47e4-9425-ea2efcc5bb2b"/>
            <p:cNvSpPr>
              <a:spLocks noChangeArrowheads="1"/>
            </p:cNvSpPr>
            <p:nvPr/>
          </p:nvSpPr>
          <p:spPr bwMode="gray">
            <a:xfrm>
              <a:off x="4319588" y="3979863"/>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10" name="f8567301-d9a2-43e3-b10c-cc45ad5ef6cf"/>
            <p:cNvSpPr txBox="1">
              <a:spLocks noChangeArrowheads="1"/>
            </p:cNvSpPr>
            <p:nvPr/>
          </p:nvSpPr>
          <p:spPr bwMode="gray">
            <a:xfrm>
              <a:off x="4758474" y="4049713"/>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4</a:t>
              </a:r>
            </a:p>
          </p:txBody>
        </p:sp>
        <p:sp>
          <p:nvSpPr>
            <p:cNvPr id="11" name="01c62fe2-b566-4d6f-9236-bbd6043cd83e"/>
            <p:cNvSpPr txBox="1">
              <a:spLocks noChangeArrowheads="1"/>
            </p:cNvSpPr>
            <p:nvPr/>
          </p:nvSpPr>
          <p:spPr bwMode="gray">
            <a:xfrm>
              <a:off x="4758473" y="4411663"/>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2</a:t>
              </a:r>
            </a:p>
          </p:txBody>
        </p:sp>
        <p:sp>
          <p:nvSpPr>
            <p:cNvPr id="12" name="c75fc62f-03dd-438f-b809-d89b31f44220"/>
            <p:cNvSpPr txBox="1">
              <a:spLocks noChangeArrowheads="1"/>
            </p:cNvSpPr>
            <p:nvPr/>
          </p:nvSpPr>
          <p:spPr bwMode="gray">
            <a:xfrm>
              <a:off x="4758474" y="4770438"/>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0</a:t>
              </a:r>
            </a:p>
          </p:txBody>
        </p:sp>
        <p:sp>
          <p:nvSpPr>
            <p:cNvPr id="13" name="93fd1590-92e8-4688-98a4-af608927ca86"/>
            <p:cNvSpPr>
              <a:spLocks noChangeArrowheads="1"/>
            </p:cNvSpPr>
            <p:nvPr/>
          </p:nvSpPr>
          <p:spPr bwMode="gray">
            <a:xfrm>
              <a:off x="4246563" y="3617913"/>
              <a:ext cx="1439862"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14" name="7371a000-a24a-4a97-9ca2-cee7647b914b"/>
            <p:cNvSpPr txBox="1">
              <a:spLocks noChangeArrowheads="1"/>
            </p:cNvSpPr>
            <p:nvPr/>
          </p:nvSpPr>
          <p:spPr bwMode="gray">
            <a:xfrm>
              <a:off x="4311234" y="3697287"/>
              <a:ext cx="13660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solidFill>
                    <a:schemeClr val="bg1"/>
                  </a:solidFill>
                  <a:latin typeface="Huawei Sans" panose="020C0503030203020204" pitchFamily="34" charset="0"/>
                  <a:cs typeface="Huawei Sans" panose="020C0503030203020204" pitchFamily="34" charset="0"/>
                </a:rPr>
                <a:t>Physical disk 1</a:t>
              </a:r>
            </a:p>
          </p:txBody>
        </p:sp>
        <p:sp>
          <p:nvSpPr>
            <p:cNvPr id="15" name="72cd64ad-5633-4371-8f88-58602a442c7c"/>
            <p:cNvSpPr txBox="1">
              <a:spLocks noChangeArrowheads="1"/>
            </p:cNvSpPr>
            <p:nvPr/>
          </p:nvSpPr>
          <p:spPr bwMode="gray">
            <a:xfrm>
              <a:off x="3677386" y="3906838"/>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solidFill>
                    <a:schemeClr val="bg1"/>
                  </a:solidFill>
                  <a:latin typeface="Huawei Sans" panose="020C0503030203020204" pitchFamily="34" charset="0"/>
                  <a:cs typeface="Huawei Sans" panose="020C0503030203020204" pitchFamily="34" charset="0"/>
                </a:rPr>
                <a:t>D 6</a:t>
              </a:r>
            </a:p>
          </p:txBody>
        </p:sp>
        <p:sp>
          <p:nvSpPr>
            <p:cNvPr id="16" name="d6f0cc7c-8636-4aec-aa84-ef933ac74a3a"/>
            <p:cNvSpPr>
              <a:spLocks noChangeArrowheads="1"/>
            </p:cNvSpPr>
            <p:nvPr/>
          </p:nvSpPr>
          <p:spPr bwMode="gray">
            <a:xfrm>
              <a:off x="5975350" y="4697413"/>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17" name="fa4b1c14-4c0b-466e-a28c-a9f83e0f37e4"/>
            <p:cNvSpPr>
              <a:spLocks noChangeArrowheads="1"/>
            </p:cNvSpPr>
            <p:nvPr/>
          </p:nvSpPr>
          <p:spPr bwMode="gray">
            <a:xfrm>
              <a:off x="5975350" y="4338638"/>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18" name="c12680c8-3263-4397-8993-86b6c6e51e74"/>
            <p:cNvSpPr>
              <a:spLocks noChangeArrowheads="1"/>
            </p:cNvSpPr>
            <p:nvPr/>
          </p:nvSpPr>
          <p:spPr bwMode="gray">
            <a:xfrm>
              <a:off x="5975350" y="3979863"/>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19" name="e8f7c28f-a237-431f-b507-eb96d970b786"/>
            <p:cNvSpPr txBox="1">
              <a:spLocks noChangeArrowheads="1"/>
            </p:cNvSpPr>
            <p:nvPr/>
          </p:nvSpPr>
          <p:spPr bwMode="gray">
            <a:xfrm>
              <a:off x="6414236" y="4049713"/>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5</a:t>
              </a:r>
            </a:p>
          </p:txBody>
        </p:sp>
        <p:sp>
          <p:nvSpPr>
            <p:cNvPr id="20" name="8942ba52-e152-454d-8ecb-2aebce58db77"/>
            <p:cNvSpPr txBox="1">
              <a:spLocks noChangeArrowheads="1"/>
            </p:cNvSpPr>
            <p:nvPr/>
          </p:nvSpPr>
          <p:spPr bwMode="gray">
            <a:xfrm>
              <a:off x="6414236" y="4411663"/>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3</a:t>
              </a:r>
            </a:p>
          </p:txBody>
        </p:sp>
        <p:sp>
          <p:nvSpPr>
            <p:cNvPr id="21" name="1da6cd97-e07f-4128-8602-33304ca3370d"/>
            <p:cNvSpPr txBox="1">
              <a:spLocks noChangeArrowheads="1"/>
            </p:cNvSpPr>
            <p:nvPr/>
          </p:nvSpPr>
          <p:spPr bwMode="gray">
            <a:xfrm>
              <a:off x="6414236" y="4770438"/>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1</a:t>
              </a:r>
            </a:p>
          </p:txBody>
        </p:sp>
        <p:sp>
          <p:nvSpPr>
            <p:cNvPr id="22" name="6dd53f96-01fb-4339-ba62-45b5f356cbdc"/>
            <p:cNvSpPr>
              <a:spLocks noChangeArrowheads="1"/>
            </p:cNvSpPr>
            <p:nvPr/>
          </p:nvSpPr>
          <p:spPr bwMode="gray">
            <a:xfrm>
              <a:off x="5902325" y="3617913"/>
              <a:ext cx="1439863"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23" name="d6c8fa1e-f220-45c1-bbdf-349e97fae6ec"/>
            <p:cNvSpPr txBox="1">
              <a:spLocks noChangeArrowheads="1"/>
            </p:cNvSpPr>
            <p:nvPr/>
          </p:nvSpPr>
          <p:spPr bwMode="gray">
            <a:xfrm>
              <a:off x="5966998" y="3697287"/>
              <a:ext cx="13660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solidFill>
                    <a:schemeClr val="bg1"/>
                  </a:solidFill>
                  <a:latin typeface="Huawei Sans" panose="020C0503030203020204" pitchFamily="34" charset="0"/>
                  <a:cs typeface="Huawei Sans" panose="020C0503030203020204" pitchFamily="34" charset="0"/>
                </a:rPr>
                <a:t>Physical disk 2</a:t>
              </a:r>
            </a:p>
          </p:txBody>
        </p:sp>
        <p:sp>
          <p:nvSpPr>
            <p:cNvPr id="24" name="AutoShape 24"/>
            <p:cNvSpPr>
              <a:spLocks noChangeArrowheads="1"/>
            </p:cNvSpPr>
            <p:nvPr/>
          </p:nvSpPr>
          <p:spPr bwMode="auto">
            <a:xfrm>
              <a:off x="3529013" y="2736850"/>
              <a:ext cx="4730750" cy="352425"/>
            </a:xfrm>
            <a:prstGeom prst="roundRect">
              <a:avLst>
                <a:gd name="adj" fmla="val 22829"/>
              </a:avLst>
            </a:prstGeom>
            <a:gradFill rotWithShape="1">
              <a:gsLst>
                <a:gs pos="0">
                  <a:srgbClr val="808080"/>
                </a:gs>
                <a:gs pos="100000">
                  <a:srgbClr val="C0C0C0"/>
                </a:gs>
              </a:gsLst>
              <a:lin ang="5400000" scaled="1"/>
            </a:gradFill>
            <a:ln w="28575" algn="ctr">
              <a:solidFill>
                <a:srgbClr val="333333"/>
              </a:solidFill>
              <a:round/>
              <a:headEnd/>
              <a:tailEnd/>
            </a:ln>
          </p:spPr>
          <p:txBody>
            <a:bodyPr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pic>
          <p:nvPicPr>
            <p:cNvPr id="25" name="692c5649-25a2-4e6f-b3e4-5be3e9cb43da" descr="guang"/>
            <p:cNvPicPr>
              <a:picLocks noChangeAspect="1" noChangeArrowheads="1"/>
            </p:cNvPicPr>
            <p:nvPr/>
          </p:nvPicPr>
          <p:blipFill>
            <a:blip r:embed="rId3" cstate="print">
              <a:extLst>
                <a:ext uri="{28A0092B-C50C-407E-A947-70E740481C1C}">
                  <a14:useLocalDpi xmlns:a14="http://schemas.microsoft.com/office/drawing/2010/main" val="0"/>
                </a:ext>
              </a:extLst>
            </a:blip>
            <a:srcRect r="-882" b="38942"/>
            <a:stretch>
              <a:fillRect/>
            </a:stretch>
          </p:blipFill>
          <p:spPr bwMode="auto">
            <a:xfrm>
              <a:off x="3570288" y="2654300"/>
              <a:ext cx="47117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79e461a9-4b64-4f25-b532-2508b4f36629"/>
            <p:cNvSpPr txBox="1">
              <a:spLocks noChangeArrowheads="1"/>
            </p:cNvSpPr>
            <p:nvPr/>
          </p:nvSpPr>
          <p:spPr bwMode="auto">
            <a:xfrm>
              <a:off x="4176713" y="2757488"/>
              <a:ext cx="32400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sz="1400" u="none">
                  <a:latin typeface="Huawei Sans" panose="020C0503030203020204" pitchFamily="34" charset="0"/>
                  <a:cs typeface="Huawei Sans" panose="020C0503030203020204" pitchFamily="34" charset="0"/>
                </a:rPr>
                <a:t>D 0, D 1, D 2, D 3, D 4, D 5</a:t>
              </a:r>
            </a:p>
          </p:txBody>
        </p:sp>
        <p:sp>
          <p:nvSpPr>
            <p:cNvPr id="27" name="88fa848c-baf8-4147-9b3b-739c5621d306"/>
            <p:cNvSpPr>
              <a:spLocks noChangeArrowheads="1"/>
            </p:cNvSpPr>
            <p:nvPr/>
          </p:nvSpPr>
          <p:spPr bwMode="auto">
            <a:xfrm>
              <a:off x="4176713" y="4048054"/>
              <a:ext cx="4032250" cy="295417"/>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9200" tIns="39600" rIns="79200" bIns="3960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28" name="f902ff62-beb0-49f9-bc86-7faa1bf56a4f"/>
            <p:cNvSpPr txBox="1">
              <a:spLocks noChangeArrowheads="1"/>
            </p:cNvSpPr>
            <p:nvPr/>
          </p:nvSpPr>
          <p:spPr bwMode="auto">
            <a:xfrm>
              <a:off x="7451725" y="4052888"/>
              <a:ext cx="789928" cy="29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9200" tIns="39600" rIns="79200" bIns="39600">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sz="1400" u="none">
                  <a:latin typeface="Huawei Sans" panose="020C0503030203020204" pitchFamily="34" charset="0"/>
                  <a:cs typeface="Huawei Sans" panose="020C0503030203020204" pitchFamily="34" charset="0"/>
                </a:rPr>
                <a:t>Stripe 2</a:t>
              </a:r>
            </a:p>
          </p:txBody>
        </p:sp>
        <p:sp>
          <p:nvSpPr>
            <p:cNvPr id="29" name="74feabbe-17d1-49e3-8170-caa9b60d02f3"/>
            <p:cNvSpPr txBox="1">
              <a:spLocks noChangeArrowheads="1"/>
            </p:cNvSpPr>
            <p:nvPr/>
          </p:nvSpPr>
          <p:spPr bwMode="auto">
            <a:xfrm>
              <a:off x="7451725" y="4411663"/>
              <a:ext cx="789928" cy="29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9200" tIns="39600" rIns="79200" bIns="39600">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sz="1400" u="none">
                  <a:latin typeface="Huawei Sans" panose="020C0503030203020204" pitchFamily="34" charset="0"/>
                  <a:cs typeface="Huawei Sans" panose="020C0503030203020204" pitchFamily="34" charset="0"/>
                </a:rPr>
                <a:t>Stripe 1</a:t>
              </a:r>
            </a:p>
          </p:txBody>
        </p:sp>
        <p:sp>
          <p:nvSpPr>
            <p:cNvPr id="30" name="5c832048-994e-4bc7-a5c3-516b29c3c7cc"/>
            <p:cNvSpPr txBox="1">
              <a:spLocks noChangeArrowheads="1"/>
            </p:cNvSpPr>
            <p:nvPr/>
          </p:nvSpPr>
          <p:spPr bwMode="auto">
            <a:xfrm>
              <a:off x="7451725" y="4773613"/>
              <a:ext cx="789928" cy="29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9200" tIns="39600" rIns="79200" bIns="39600">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sz="1400" u="none">
                  <a:latin typeface="Huawei Sans" panose="020C0503030203020204" pitchFamily="34" charset="0"/>
                  <a:cs typeface="Huawei Sans" panose="020C0503030203020204" pitchFamily="34" charset="0"/>
                </a:rPr>
                <a:t>Stripe 0</a:t>
              </a:r>
            </a:p>
          </p:txBody>
        </p:sp>
        <p:sp>
          <p:nvSpPr>
            <p:cNvPr id="31" name="560fad16-27cc-44b3-b17a-9977fb0cc72c"/>
            <p:cNvSpPr>
              <a:spLocks noChangeArrowheads="1"/>
            </p:cNvSpPr>
            <p:nvPr/>
          </p:nvSpPr>
          <p:spPr bwMode="auto">
            <a:xfrm>
              <a:off x="4319588" y="4766398"/>
              <a:ext cx="1295400" cy="295417"/>
            </a:xfrm>
            <a:prstGeom prst="rect">
              <a:avLst/>
            </a:prstGeom>
            <a:noFill/>
            <a:ln w="12700" algn="ctr">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lIns="79200" tIns="39600" rIns="79200" bIns="3960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32" name="671fffdd-c3e1-4cbe-a23a-fefec39e5730"/>
            <p:cNvSpPr txBox="1">
              <a:spLocks noChangeArrowheads="1"/>
            </p:cNvSpPr>
            <p:nvPr/>
          </p:nvSpPr>
          <p:spPr bwMode="auto">
            <a:xfrm>
              <a:off x="3923928" y="5132388"/>
              <a:ext cx="1947862" cy="295275"/>
            </a:xfrm>
            <a:prstGeom prst="rect">
              <a:avLst/>
            </a:prstGeom>
            <a:noFill/>
            <a:ln w="9525" algn="ctr">
              <a:noFill/>
              <a:miter lim="800000"/>
              <a:headEnd/>
              <a:tailEnd/>
            </a:ln>
          </p:spPr>
          <p:txBody>
            <a:bodyPr lIns="79200" tIns="39600" rIns="79200" bIns="39600">
              <a:spAutoFit/>
            </a:bodyPr>
            <a:lstStyle/>
            <a:p>
              <a:pPr algn="ctr" defTabSz="801688">
                <a:defRPr/>
              </a:pPr>
              <a:r>
                <a:rPr sz="1400" u="none">
                  <a:latin typeface="Huawei Sans" panose="020C0503030203020204" pitchFamily="34" charset="0"/>
                  <a:cs typeface="Huawei Sans" panose="020C0503030203020204" pitchFamily="34" charset="0"/>
                </a:rPr>
                <a:t>Data strips in a disk</a:t>
              </a:r>
              <a:endParaRPr lang="en-US" altLang="zh-CN" sz="1400" dirty="0">
                <a:latin typeface="Huawei Sans" panose="020C0503030203020204" pitchFamily="34" charset="0"/>
                <a:cs typeface="Huawei Sans" panose="020C0503030203020204" pitchFamily="34" charset="0"/>
              </a:endParaRPr>
            </a:p>
          </p:txBody>
        </p:sp>
        <p:sp>
          <p:nvSpPr>
            <p:cNvPr id="33" name="31f0ea46-27de-4c10-854e-304a43a9d194"/>
            <p:cNvSpPr txBox="1">
              <a:spLocks noChangeArrowheads="1"/>
            </p:cNvSpPr>
            <p:nvPr/>
          </p:nvSpPr>
          <p:spPr bwMode="auto">
            <a:xfrm>
              <a:off x="5760169" y="5130800"/>
              <a:ext cx="1908175" cy="295275"/>
            </a:xfrm>
            <a:prstGeom prst="rect">
              <a:avLst/>
            </a:prstGeom>
            <a:noFill/>
            <a:ln w="9525" algn="ctr">
              <a:noFill/>
              <a:miter lim="800000"/>
              <a:headEnd/>
              <a:tailEnd/>
            </a:ln>
          </p:spPr>
          <p:txBody>
            <a:bodyPr lIns="79200" tIns="39600" rIns="79200" bIns="39600">
              <a:spAutoFit/>
            </a:bodyPr>
            <a:lstStyle/>
            <a:p>
              <a:pPr algn="ctr" defTabSz="801688">
                <a:defRPr/>
              </a:pPr>
              <a:r>
                <a:rPr sz="1400" u="none">
                  <a:latin typeface="Huawei Sans" panose="020C0503030203020204" pitchFamily="34" charset="0"/>
                  <a:cs typeface="Huawei Sans" panose="020C0503030203020204" pitchFamily="34" charset="0"/>
                </a:rPr>
                <a:t>Data strips in a disk</a:t>
              </a:r>
              <a:endParaRPr lang="en-US" altLang="zh-CN" sz="1400" dirty="0">
                <a:latin typeface="Huawei Sans" panose="020C0503030203020204" pitchFamily="34" charset="0"/>
                <a:cs typeface="Huawei Sans" panose="020C0503030203020204" pitchFamily="34" charset="0"/>
              </a:endParaRPr>
            </a:p>
          </p:txBody>
        </p:sp>
        <p:sp>
          <p:nvSpPr>
            <p:cNvPr id="34" name="2d90f353-72fd-4aa4-bf48-9f624ff888eb"/>
            <p:cNvSpPr txBox="1">
              <a:spLocks noChangeArrowheads="1"/>
            </p:cNvSpPr>
            <p:nvPr/>
          </p:nvSpPr>
          <p:spPr bwMode="auto">
            <a:xfrm>
              <a:off x="3995936" y="5509847"/>
              <a:ext cx="3607087" cy="295417"/>
            </a:xfrm>
            <a:prstGeom prst="rect">
              <a:avLst/>
            </a:prstGeom>
            <a:noFill/>
            <a:ln w="9525" algn="ctr">
              <a:noFill/>
              <a:miter lim="800000"/>
              <a:headEnd/>
              <a:tailEnd/>
            </a:ln>
          </p:spPr>
          <p:txBody>
            <a:bodyPr wrap="square" lIns="79200" tIns="39600" rIns="79200" bIns="39600">
              <a:spAutoFit/>
            </a:bodyPr>
            <a:lstStyle/>
            <a:p>
              <a:pPr algn="ctr" defTabSz="801688">
                <a:defRPr/>
              </a:pPr>
              <a:r>
                <a:rPr sz="1400" u="none">
                  <a:latin typeface="Huawei Sans" panose="020C0503030203020204" pitchFamily="34" charset="0"/>
                  <a:cs typeface="Huawei Sans" panose="020C0503030203020204" pitchFamily="34" charset="0"/>
                </a:rPr>
                <a:t>Stripping without error check</a:t>
              </a:r>
              <a:endParaRPr lang="en-US" altLang="zh-CN" sz="1400" b="1" dirty="0">
                <a:latin typeface="Huawei Sans" panose="020C0503030203020204" pitchFamily="34" charset="0"/>
                <a:cs typeface="Huawei Sans" panose="020C0503030203020204" pitchFamily="34" charset="0"/>
              </a:endParaRPr>
            </a:p>
          </p:txBody>
        </p:sp>
        <p:sp>
          <p:nvSpPr>
            <p:cNvPr id="35" name="56dd164f-5ec9-4aff-842a-52f026ec5403"/>
            <p:cNvSpPr>
              <a:spLocks noChangeArrowheads="1"/>
            </p:cNvSpPr>
            <p:nvPr/>
          </p:nvSpPr>
          <p:spPr bwMode="gray">
            <a:xfrm>
              <a:off x="1150938" y="4471988"/>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36" name="021a59ab-dd2a-40f7-b515-243d42f39ad0"/>
            <p:cNvSpPr>
              <a:spLocks noChangeArrowheads="1"/>
            </p:cNvSpPr>
            <p:nvPr/>
          </p:nvSpPr>
          <p:spPr bwMode="gray">
            <a:xfrm>
              <a:off x="1150938" y="4113213"/>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37" name="f72bf796-84f3-4e05-afbc-7d13c95d6d4a"/>
            <p:cNvSpPr>
              <a:spLocks noChangeArrowheads="1"/>
            </p:cNvSpPr>
            <p:nvPr/>
          </p:nvSpPr>
          <p:spPr bwMode="gray">
            <a:xfrm>
              <a:off x="1150938" y="3752850"/>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38" name="edc18e4a-398a-429f-a026-7ecc510f72ef"/>
            <p:cNvSpPr txBox="1">
              <a:spLocks noChangeArrowheads="1"/>
            </p:cNvSpPr>
            <p:nvPr/>
          </p:nvSpPr>
          <p:spPr bwMode="gray">
            <a:xfrm>
              <a:off x="1534260" y="3824288"/>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2</a:t>
              </a:r>
            </a:p>
          </p:txBody>
        </p:sp>
        <p:sp>
          <p:nvSpPr>
            <p:cNvPr id="39" name="35597eb4-442f-4c0b-ab64-1f2baf53c9d7"/>
            <p:cNvSpPr txBox="1">
              <a:spLocks noChangeArrowheads="1"/>
            </p:cNvSpPr>
            <p:nvPr/>
          </p:nvSpPr>
          <p:spPr bwMode="gray">
            <a:xfrm>
              <a:off x="1534261" y="4184650"/>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1</a:t>
              </a:r>
            </a:p>
          </p:txBody>
        </p:sp>
        <p:sp>
          <p:nvSpPr>
            <p:cNvPr id="40" name="d0e1c8b9-c210-450c-ad3c-c0470c5bf680"/>
            <p:cNvSpPr txBox="1">
              <a:spLocks noChangeArrowheads="1"/>
            </p:cNvSpPr>
            <p:nvPr/>
          </p:nvSpPr>
          <p:spPr bwMode="gray">
            <a:xfrm>
              <a:off x="1534261" y="4545013"/>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0</a:t>
              </a:r>
            </a:p>
          </p:txBody>
        </p:sp>
        <p:sp>
          <p:nvSpPr>
            <p:cNvPr id="41" name="89ca2a7f-b10d-4404-8f26-074f8edf247a"/>
            <p:cNvSpPr>
              <a:spLocks noChangeArrowheads="1"/>
            </p:cNvSpPr>
            <p:nvPr/>
          </p:nvSpPr>
          <p:spPr bwMode="gray">
            <a:xfrm>
              <a:off x="1150938" y="3390900"/>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42" name="9528da95-98e5-40aa-a30a-0cb14d8cb2db"/>
            <p:cNvSpPr>
              <a:spLocks noChangeArrowheads="1"/>
            </p:cNvSpPr>
            <p:nvPr/>
          </p:nvSpPr>
          <p:spPr bwMode="gray">
            <a:xfrm>
              <a:off x="1150938" y="3032125"/>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43" name="0c6adbb6-a842-429c-8ad3-7ae6db92cb75"/>
            <p:cNvSpPr>
              <a:spLocks noChangeArrowheads="1"/>
            </p:cNvSpPr>
            <p:nvPr/>
          </p:nvSpPr>
          <p:spPr bwMode="gray">
            <a:xfrm>
              <a:off x="1150938" y="2671763"/>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44" name="651593d3-003e-4b83-8ed4-f57991e3a86b"/>
            <p:cNvSpPr txBox="1">
              <a:spLocks noChangeArrowheads="1"/>
            </p:cNvSpPr>
            <p:nvPr/>
          </p:nvSpPr>
          <p:spPr bwMode="gray">
            <a:xfrm>
              <a:off x="1534261" y="2743200"/>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5</a:t>
              </a:r>
            </a:p>
          </p:txBody>
        </p:sp>
        <p:sp>
          <p:nvSpPr>
            <p:cNvPr id="45" name="33b70932-9462-4223-bf30-ce06db85a717"/>
            <p:cNvSpPr txBox="1">
              <a:spLocks noChangeArrowheads="1"/>
            </p:cNvSpPr>
            <p:nvPr/>
          </p:nvSpPr>
          <p:spPr bwMode="gray">
            <a:xfrm>
              <a:off x="1534261" y="3103563"/>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4</a:t>
              </a:r>
            </a:p>
          </p:txBody>
        </p:sp>
        <p:sp>
          <p:nvSpPr>
            <p:cNvPr id="46" name="6c30c4b4-6b7f-4b60-92a1-09f77142d635"/>
            <p:cNvSpPr txBox="1">
              <a:spLocks noChangeArrowheads="1"/>
            </p:cNvSpPr>
            <p:nvPr/>
          </p:nvSpPr>
          <p:spPr bwMode="gray">
            <a:xfrm>
              <a:off x="1534261" y="3463925"/>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3</a:t>
              </a:r>
            </a:p>
          </p:txBody>
        </p:sp>
        <p:sp>
          <p:nvSpPr>
            <p:cNvPr id="47" name="0e94d77f-db78-467b-987b-3e17788d0758"/>
            <p:cNvSpPr txBox="1">
              <a:spLocks noChangeArrowheads="1"/>
            </p:cNvSpPr>
            <p:nvPr/>
          </p:nvSpPr>
          <p:spPr bwMode="gray">
            <a:xfrm>
              <a:off x="1589823" y="2384425"/>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solidFill>
                    <a:schemeClr val="bg1"/>
                  </a:solidFill>
                  <a:latin typeface="Huawei Sans" panose="020C0503030203020204" pitchFamily="34" charset="0"/>
                  <a:cs typeface="Huawei Sans" panose="020C0503030203020204" pitchFamily="34" charset="0"/>
                </a:rPr>
                <a:t>D 0</a:t>
              </a:r>
            </a:p>
          </p:txBody>
        </p:sp>
        <p:sp>
          <p:nvSpPr>
            <p:cNvPr id="48" name="e1227036-2841-483d-9790-f104b0e39921"/>
            <p:cNvSpPr txBox="1">
              <a:spLocks noChangeArrowheads="1"/>
            </p:cNvSpPr>
            <p:nvPr/>
          </p:nvSpPr>
          <p:spPr bwMode="auto">
            <a:xfrm>
              <a:off x="962025" y="5153026"/>
              <a:ext cx="1727200" cy="307777"/>
            </a:xfrm>
            <a:prstGeom prst="rect">
              <a:avLst/>
            </a:prstGeom>
            <a:noFill/>
            <a:ln w="9525" algn="ctr">
              <a:noFill/>
              <a:miter lim="800000"/>
              <a:headEnd/>
              <a:tailEnd/>
            </a:ln>
          </p:spPr>
          <p:txBody>
            <a:bodyPr>
              <a:spAutoFit/>
            </a:bodyPr>
            <a:lstStyle/>
            <a:p>
              <a:pPr algn="ctr" defTabSz="801688">
                <a:spcBef>
                  <a:spcPct val="50000"/>
                </a:spcBef>
                <a:defRPr/>
              </a:pPr>
              <a:r>
                <a:rPr sz="1400" u="none">
                  <a:latin typeface="Huawei Sans" panose="020C0503030203020204" pitchFamily="34" charset="0"/>
                  <a:cs typeface="Huawei Sans" panose="020C0503030203020204" pitchFamily="34" charset="0"/>
                </a:rPr>
                <a:t>Logical disk</a:t>
              </a:r>
              <a:endParaRPr lang="en-US" altLang="zh-CN" sz="1400" b="1" dirty="0">
                <a:latin typeface="Huawei Sans" panose="020C0503030203020204" pitchFamily="34" charset="0"/>
                <a:cs typeface="Huawei Sans" panose="020C0503030203020204" pitchFamily="34" charset="0"/>
              </a:endParaRPr>
            </a:p>
          </p:txBody>
        </p:sp>
        <p:sp>
          <p:nvSpPr>
            <p:cNvPr id="49" name="ac8f68ac-9350-465f-8e4c-5f9e79e9f191"/>
            <p:cNvSpPr>
              <a:spLocks noChangeArrowheads="1"/>
            </p:cNvSpPr>
            <p:nvPr/>
          </p:nvSpPr>
          <p:spPr bwMode="auto">
            <a:xfrm>
              <a:off x="4176713" y="4768779"/>
              <a:ext cx="4032250" cy="295417"/>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9200" tIns="39600" rIns="79200" bIns="3960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50" name="0e967acc-5174-4303-9529-56ae0bfe2200"/>
            <p:cNvSpPr>
              <a:spLocks noChangeArrowheads="1"/>
            </p:cNvSpPr>
            <p:nvPr/>
          </p:nvSpPr>
          <p:spPr bwMode="auto">
            <a:xfrm>
              <a:off x="4176713" y="4408416"/>
              <a:ext cx="4032250" cy="295417"/>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79200" tIns="39600" rIns="79200" bIns="3960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51" name="e1c96d55-80ee-4468-91f5-d80ba615c281"/>
            <p:cNvSpPr>
              <a:spLocks noChangeArrowheads="1"/>
            </p:cNvSpPr>
            <p:nvPr/>
          </p:nvSpPr>
          <p:spPr bwMode="gray">
            <a:xfrm>
              <a:off x="992188" y="2527300"/>
              <a:ext cx="1620837" cy="2430463"/>
            </a:xfrm>
            <a:prstGeom prst="rect">
              <a:avLst/>
            </a:prstGeom>
            <a:noFill/>
            <a:ln w="12700" algn="ctr">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52" name="5fe05c57-a2e2-4d04-82a1-008fbf433090"/>
            <p:cNvSpPr>
              <a:spLocks noChangeArrowheads="1"/>
            </p:cNvSpPr>
            <p:nvPr/>
          </p:nvSpPr>
          <p:spPr bwMode="auto">
            <a:xfrm>
              <a:off x="5962650" y="4761635"/>
              <a:ext cx="1295400" cy="295417"/>
            </a:xfrm>
            <a:prstGeom prst="rect">
              <a:avLst/>
            </a:prstGeom>
            <a:noFill/>
            <a:ln w="12700" algn="ctr">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lIns="79200" tIns="39600" rIns="79200" bIns="3960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53" name="36427093-6c50-4da9-99af-7fafd9ceb73b"/>
            <p:cNvSpPr>
              <a:spLocks noChangeArrowheads="1"/>
            </p:cNvSpPr>
            <p:nvPr/>
          </p:nvSpPr>
          <p:spPr bwMode="auto">
            <a:xfrm rot="5400000">
              <a:off x="5659596" y="2276872"/>
              <a:ext cx="274320" cy="274320"/>
            </a:xfrm>
            <a:prstGeom prst="rightArrow">
              <a:avLst>
                <a:gd name="adj1" fmla="val 56778"/>
                <a:gd name="adj2" fmla="val 44445"/>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grpSp>
      <p:sp>
        <p:nvSpPr>
          <p:cNvPr id="55" name="圆角矩形 54"/>
          <p:cNvSpPr/>
          <p:nvPr/>
        </p:nvSpPr>
        <p:spPr bwMode="auto">
          <a:xfrm>
            <a:off x="2047060" y="5842441"/>
            <a:ext cx="6804756" cy="324036"/>
          </a:xfrm>
          <a:prstGeom prst="round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sz="1800" u="none" dirty="0">
                <a:latin typeface="Huawei Sans" panose="020C0503030203020204" pitchFamily="34" charset="0"/>
                <a:cs typeface="Huawei Sans" panose="020C0503030203020204" pitchFamily="34" charset="0"/>
              </a:rPr>
              <a:t>Just a Bun</a:t>
            </a:r>
            <a:r>
              <a:rPr lang="en-US" sz="1800" u="none" dirty="0">
                <a:latin typeface="Huawei Sans" panose="020C0503030203020204" pitchFamily="34" charset="0"/>
                <a:cs typeface="Huawei Sans" panose="020C0503030203020204" pitchFamily="34" charset="0"/>
              </a:rPr>
              <a:t>ch</a:t>
            </a:r>
            <a:r>
              <a:rPr sz="1800" u="none" dirty="0">
                <a:latin typeface="Huawei Sans" panose="020C0503030203020204" pitchFamily="34" charset="0"/>
                <a:cs typeface="Huawei Sans" panose="020C0503030203020204" pitchFamily="34" charset="0"/>
              </a:rPr>
              <a:t> Of Disks (JBOD)</a:t>
            </a:r>
            <a:endParaRPr kumimoji="0" lang="zh-CN" altLang="en-US" sz="1800" b="0" i="0" u="none" strike="noStrike" cap="none" normalizeH="0" baseline="0" dirty="0">
              <a:ln>
                <a:noFill/>
              </a:ln>
              <a:solidFill>
                <a:schemeClr val="tx1"/>
              </a:solidFill>
              <a:effectLst/>
              <a:latin typeface="Huawei Sans" panose="020C0503030203020204" pitchFamily="34" charset="0"/>
              <a:cs typeface="Huawei Sans" panose="020C0503030203020204" pitchFamily="34" charset="0"/>
            </a:endParaRPr>
          </a:p>
        </p:txBody>
      </p:sp>
      <p:sp>
        <p:nvSpPr>
          <p:cNvPr id="56" name="097e848d-7697-4781-9fd5-faebd75b889c"/>
          <p:cNvSpPr txBox="1">
            <a:spLocks noChangeArrowheads="1"/>
          </p:cNvSpPr>
          <p:nvPr/>
        </p:nvSpPr>
        <p:spPr bwMode="auto">
          <a:xfrm>
            <a:off x="7491412" y="2308029"/>
            <a:ext cx="172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sz="1400" u="none">
                <a:latin typeface="Huawei Sans" panose="020C0503030203020204" pitchFamily="34" charset="0"/>
                <a:cs typeface="Huawei Sans" panose="020C0503030203020204" pitchFamily="34" charset="0"/>
              </a:rPr>
              <a:t>Write data to D 0.</a:t>
            </a:r>
          </a:p>
        </p:txBody>
      </p:sp>
      <p:sp>
        <p:nvSpPr>
          <p:cNvPr id="57" name="6a0ea96f-f8cd-4d34-b092-600b32835f32"/>
          <p:cNvSpPr txBox="1">
            <a:spLocks noChangeArrowheads="1"/>
          </p:cNvSpPr>
          <p:nvPr/>
        </p:nvSpPr>
        <p:spPr bwMode="auto">
          <a:xfrm>
            <a:off x="7491412" y="1949254"/>
            <a:ext cx="172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sz="1400" u="none">
                <a:latin typeface="Huawei Sans" panose="020C0503030203020204" pitchFamily="34" charset="0"/>
                <a:cs typeface="Huawei Sans" panose="020C0503030203020204" pitchFamily="34" charset="0"/>
              </a:rPr>
              <a:t>Write data to D 1.</a:t>
            </a:r>
          </a:p>
        </p:txBody>
      </p:sp>
      <p:sp>
        <p:nvSpPr>
          <p:cNvPr id="58" name="7a8988f6-2c4a-4d36-8741-5d22ee55a1e0"/>
          <p:cNvSpPr txBox="1">
            <a:spLocks noChangeArrowheads="1"/>
          </p:cNvSpPr>
          <p:nvPr/>
        </p:nvSpPr>
        <p:spPr bwMode="auto">
          <a:xfrm>
            <a:off x="7483474" y="1469234"/>
            <a:ext cx="172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sz="1400" u="none" dirty="0">
                <a:latin typeface="Huawei Sans" panose="020C0503030203020204" pitchFamily="34" charset="0"/>
                <a:cs typeface="Huawei Sans" panose="020C0503030203020204" pitchFamily="34" charset="0"/>
              </a:rPr>
              <a:t>Write data to D 2, D 3...</a:t>
            </a:r>
          </a:p>
        </p:txBody>
      </p:sp>
      <p:sp>
        <p:nvSpPr>
          <p:cNvPr id="59" name="Text Box 3"/>
          <p:cNvSpPr txBox="1">
            <a:spLocks noChangeArrowheads="1"/>
          </p:cNvSpPr>
          <p:nvPr/>
        </p:nvSpPr>
        <p:spPr bwMode="auto">
          <a:xfrm>
            <a:off x="9155112" y="1922794"/>
            <a:ext cx="1998318" cy="307777"/>
          </a:xfrm>
          <a:prstGeom prst="rect">
            <a:avLst/>
          </a:prstGeom>
          <a:noFill/>
          <a:ln w="9525" algn="ctr">
            <a:noFill/>
            <a:miter lim="800000"/>
            <a:headEnd/>
            <a:tailEnd/>
          </a:ln>
        </p:spPr>
        <p:txBody>
          <a:bodyPr wrap="square">
            <a:spAutoFit/>
          </a:bodyPr>
          <a:lstStyle/>
          <a:p>
            <a:pPr defTabSz="801688">
              <a:lnSpc>
                <a:spcPct val="100000"/>
              </a:lnSpc>
              <a:spcBef>
                <a:spcPct val="50000"/>
              </a:spcBef>
              <a:buClrTx/>
              <a:buSzTx/>
              <a:buFontTx/>
              <a:buNone/>
            </a:pPr>
            <a:r>
              <a:rPr sz="1400" u="none" dirty="0">
                <a:latin typeface="Huawei Sans" panose="020C0503030203020204" pitchFamily="34" charset="0"/>
                <a:cs typeface="Huawei Sans" panose="020C0503030203020204" pitchFamily="34" charset="0"/>
              </a:rPr>
              <a:t>Read data from D 1.</a:t>
            </a:r>
            <a:endParaRPr lang="en-US" altLang="zh-CN" sz="1400" b="1" dirty="0">
              <a:latin typeface="Huawei Sans" panose="020C0503030203020204" pitchFamily="34" charset="0"/>
              <a:cs typeface="Huawei Sans" panose="020C0503030203020204" pitchFamily="34" charset="0"/>
            </a:endParaRPr>
          </a:p>
        </p:txBody>
      </p:sp>
      <p:sp>
        <p:nvSpPr>
          <p:cNvPr id="60" name="Text Box 42"/>
          <p:cNvSpPr txBox="1">
            <a:spLocks noChangeArrowheads="1"/>
          </p:cNvSpPr>
          <p:nvPr/>
        </p:nvSpPr>
        <p:spPr bwMode="auto">
          <a:xfrm>
            <a:off x="9155113" y="1469234"/>
            <a:ext cx="1898074" cy="523220"/>
          </a:xfrm>
          <a:prstGeom prst="rect">
            <a:avLst/>
          </a:prstGeom>
          <a:noFill/>
          <a:ln w="9525" algn="ctr">
            <a:noFill/>
            <a:miter lim="800000"/>
            <a:headEnd/>
            <a:tailEnd/>
          </a:ln>
        </p:spPr>
        <p:txBody>
          <a:bodyPr wrap="square">
            <a:spAutoFit/>
          </a:bodyPr>
          <a:lstStyle/>
          <a:p>
            <a:pPr defTabSz="801688">
              <a:lnSpc>
                <a:spcPct val="100000"/>
              </a:lnSpc>
              <a:spcBef>
                <a:spcPct val="50000"/>
              </a:spcBef>
              <a:buClrTx/>
              <a:buSzTx/>
              <a:buFontTx/>
              <a:buNone/>
            </a:pPr>
            <a:r>
              <a:rPr sz="1400" u="none" dirty="0">
                <a:latin typeface="Huawei Sans" panose="020C0503030203020204" pitchFamily="34" charset="0"/>
                <a:cs typeface="Huawei Sans" panose="020C0503030203020204" pitchFamily="34" charset="0"/>
              </a:rPr>
              <a:t>Read data from D 2, D 3...</a:t>
            </a:r>
            <a:endParaRPr lang="en-US" altLang="zh-CN" sz="1400" b="1" dirty="0">
              <a:latin typeface="Huawei Sans" panose="020C0503030203020204" pitchFamily="34" charset="0"/>
              <a:cs typeface="Huawei Sans" panose="020C0503030203020204" pitchFamily="34" charset="0"/>
            </a:endParaRPr>
          </a:p>
        </p:txBody>
      </p:sp>
      <p:sp>
        <p:nvSpPr>
          <p:cNvPr id="61" name="Text Box 43"/>
          <p:cNvSpPr txBox="1">
            <a:spLocks noChangeArrowheads="1"/>
          </p:cNvSpPr>
          <p:nvPr/>
        </p:nvSpPr>
        <p:spPr bwMode="auto">
          <a:xfrm>
            <a:off x="9177337" y="2333589"/>
            <a:ext cx="1875850" cy="307777"/>
          </a:xfrm>
          <a:prstGeom prst="rect">
            <a:avLst/>
          </a:prstGeom>
          <a:noFill/>
          <a:ln w="9525" algn="ctr">
            <a:noFill/>
            <a:miter lim="800000"/>
            <a:headEnd/>
            <a:tailEnd/>
          </a:ln>
        </p:spPr>
        <p:txBody>
          <a:bodyPr wrap="square">
            <a:spAutoFit/>
          </a:bodyPr>
          <a:lstStyle/>
          <a:p>
            <a:pPr defTabSz="801688">
              <a:lnSpc>
                <a:spcPct val="100000"/>
              </a:lnSpc>
              <a:spcBef>
                <a:spcPct val="50000"/>
              </a:spcBef>
              <a:buClrTx/>
              <a:buSzTx/>
              <a:buFontTx/>
              <a:buNone/>
            </a:pPr>
            <a:r>
              <a:rPr sz="1400" u="none" dirty="0">
                <a:latin typeface="Huawei Sans" panose="020C0503030203020204" pitchFamily="34" charset="0"/>
                <a:cs typeface="Huawei Sans" panose="020C0503030203020204" pitchFamily="34" charset="0"/>
              </a:rPr>
              <a:t>Read data from D 0.</a:t>
            </a:r>
            <a:endParaRPr lang="en-US" altLang="zh-CN" sz="1400" b="1" dirty="0">
              <a:latin typeface="Huawei Sans" panose="020C0503030203020204" pitchFamily="34" charset="0"/>
              <a:cs typeface="Huawei Sans" panose="020C0503030203020204" pitchFamily="34" charset="0"/>
            </a:endParaRPr>
          </a:p>
        </p:txBody>
      </p:sp>
      <p:pic>
        <p:nvPicPr>
          <p:cNvPr id="62" name="图片 61" descr="PC.png"/>
          <p:cNvPicPr>
            <a:picLocks noChangeAspect="1"/>
          </p:cNvPicPr>
          <p:nvPr/>
        </p:nvPicPr>
        <p:blipFill>
          <a:blip r:embed="rId4" cstate="print"/>
          <a:stretch>
            <a:fillRect/>
          </a:stretch>
        </p:blipFill>
        <p:spPr>
          <a:xfrm>
            <a:off x="6083651" y="1466203"/>
            <a:ext cx="1086741" cy="834616"/>
          </a:xfrm>
          <a:prstGeom prst="rect">
            <a:avLst/>
          </a:prstGeom>
        </p:spPr>
      </p:pic>
    </p:spTree>
    <p:extLst>
      <p:ext uri="{BB962C8B-B14F-4D97-AF65-F5344CB8AC3E}">
        <p14:creationId xmlns:p14="http://schemas.microsoft.com/office/powerpoint/2010/main" val="173122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dissolv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dissolve">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dissolve">
                                      <p:cBhvr>
                                        <p:cTn id="1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C9329496-2275-440E-83C4-589EE45971BD}"/>
              </a:ext>
            </a:extLst>
          </p:cNvPr>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1748244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rPr>
              <a:t>How Does RAID 1 Work</a:t>
            </a:r>
            <a:r>
              <a:rPr lang="en-US" altLang="zh-CN" u="none" dirty="0">
                <a:latin typeface="+mj-ea"/>
                <a:ea typeface="+mj-ea"/>
              </a:rPr>
              <a:t>?</a:t>
            </a:r>
            <a:endParaRPr u="none" dirty="0">
              <a:latin typeface="+mj-ea"/>
              <a:ea typeface="+mj-ea"/>
            </a:endParaRPr>
          </a:p>
        </p:txBody>
      </p:sp>
      <p:grpSp>
        <p:nvGrpSpPr>
          <p:cNvPr id="3" name="组合 2"/>
          <p:cNvGrpSpPr/>
          <p:nvPr/>
        </p:nvGrpSpPr>
        <p:grpSpPr>
          <a:xfrm>
            <a:off x="2221889" y="2284495"/>
            <a:ext cx="7541940" cy="3687780"/>
            <a:chOff x="702468" y="2340893"/>
            <a:chExt cx="7541940" cy="3687780"/>
          </a:xfrm>
        </p:grpSpPr>
        <p:sp>
          <p:nvSpPr>
            <p:cNvPr id="4" name="Text Box 3"/>
            <p:cNvSpPr txBox="1">
              <a:spLocks noChangeArrowheads="1"/>
            </p:cNvSpPr>
            <p:nvPr/>
          </p:nvSpPr>
          <p:spPr bwMode="auto">
            <a:xfrm>
              <a:off x="4499992" y="5733256"/>
              <a:ext cx="2592388" cy="295417"/>
            </a:xfrm>
            <a:prstGeom prst="rect">
              <a:avLst/>
            </a:prstGeom>
            <a:noFill/>
            <a:ln w="9525" algn="ctr">
              <a:noFill/>
              <a:miter lim="800000"/>
              <a:headEnd/>
              <a:tailEnd/>
            </a:ln>
          </p:spPr>
          <p:txBody>
            <a:bodyPr lIns="79200" tIns="39600" rIns="79200" bIns="39600">
              <a:spAutoFit/>
            </a:bodyPr>
            <a:lstStyle/>
            <a:p>
              <a:pPr algn="ctr" defTabSz="801688">
                <a:lnSpc>
                  <a:spcPct val="100000"/>
                </a:lnSpc>
                <a:buClrTx/>
                <a:buSzTx/>
                <a:buFontTx/>
                <a:buNone/>
              </a:pPr>
              <a:r>
                <a:rPr sz="1400" u="none" dirty="0">
                  <a:latin typeface="+mj-lt"/>
                </a:rPr>
                <a:t>Disk array with mirroring</a:t>
              </a:r>
            </a:p>
          </p:txBody>
        </p:sp>
        <p:sp>
          <p:nvSpPr>
            <p:cNvPr id="5" name="AutoShape 4"/>
            <p:cNvSpPr>
              <a:spLocks noChangeArrowheads="1"/>
            </p:cNvSpPr>
            <p:nvPr/>
          </p:nvSpPr>
          <p:spPr bwMode="gray">
            <a:xfrm>
              <a:off x="1062038" y="4220791"/>
              <a:ext cx="1289050" cy="719137"/>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none" anchor="ctr"/>
            <a:lstStyle/>
            <a:p>
              <a:endParaRPr lang="zh-CN" altLang="en-US" sz="1400">
                <a:latin typeface="+mj-lt"/>
              </a:endParaRPr>
            </a:p>
          </p:txBody>
        </p:sp>
        <p:sp>
          <p:nvSpPr>
            <p:cNvPr id="6" name="AutoShape 5"/>
            <p:cNvSpPr>
              <a:spLocks noChangeArrowheads="1"/>
            </p:cNvSpPr>
            <p:nvPr/>
          </p:nvSpPr>
          <p:spPr bwMode="gray">
            <a:xfrm>
              <a:off x="1062038" y="3573091"/>
              <a:ext cx="1289050" cy="719137"/>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none" anchor="ctr"/>
            <a:lstStyle/>
            <a:p>
              <a:endParaRPr lang="zh-CN" altLang="en-US" sz="1400">
                <a:latin typeface="+mj-lt"/>
              </a:endParaRPr>
            </a:p>
          </p:txBody>
        </p:sp>
        <p:sp>
          <p:nvSpPr>
            <p:cNvPr id="7" name="Text Box 6"/>
            <p:cNvSpPr txBox="1">
              <a:spLocks noChangeArrowheads="1"/>
            </p:cNvSpPr>
            <p:nvPr/>
          </p:nvSpPr>
          <p:spPr bwMode="gray">
            <a:xfrm>
              <a:off x="1496161" y="3139703"/>
              <a:ext cx="471604" cy="307777"/>
            </a:xfrm>
            <a:prstGeom prst="rect">
              <a:avLst/>
            </a:prstGeom>
            <a:noFill/>
            <a:ln w="9525">
              <a:noFill/>
              <a:miter lim="800000"/>
              <a:headEnd/>
              <a:tailEnd/>
            </a:ln>
          </p:spPr>
          <p:txBody>
            <a:bodyPr wrap="none">
              <a:spAutoFit/>
            </a:bodyPr>
            <a:lstStyle/>
            <a:p>
              <a:pPr algn="ctr" eaLnBrk="0" hangingPunct="0">
                <a:lnSpc>
                  <a:spcPct val="100000"/>
                </a:lnSpc>
                <a:buClrTx/>
                <a:buSzTx/>
                <a:buFontTx/>
                <a:buNone/>
              </a:pPr>
              <a:r>
                <a:rPr sz="1400" u="none">
                  <a:solidFill>
                    <a:schemeClr val="bg1"/>
                  </a:solidFill>
                  <a:latin typeface="+mj-lt"/>
                </a:rPr>
                <a:t>D 2</a:t>
              </a:r>
            </a:p>
          </p:txBody>
        </p:sp>
        <p:sp>
          <p:nvSpPr>
            <p:cNvPr id="8" name="Text Box 7"/>
            <p:cNvSpPr txBox="1">
              <a:spLocks noChangeArrowheads="1"/>
            </p:cNvSpPr>
            <p:nvPr/>
          </p:nvSpPr>
          <p:spPr bwMode="gray">
            <a:xfrm>
              <a:off x="1493838" y="3788991"/>
              <a:ext cx="504825" cy="307777"/>
            </a:xfrm>
            <a:prstGeom prst="rect">
              <a:avLst/>
            </a:prstGeom>
            <a:noFill/>
            <a:ln w="9525">
              <a:noFill/>
              <a:miter lim="800000"/>
              <a:headEnd/>
              <a:tailEnd/>
            </a:ln>
          </p:spPr>
          <p:txBody>
            <a:bodyPr>
              <a:spAutoFit/>
            </a:bodyPr>
            <a:lstStyle/>
            <a:p>
              <a:pPr algn="ctr" eaLnBrk="0" hangingPunct="0">
                <a:lnSpc>
                  <a:spcPct val="100000"/>
                </a:lnSpc>
                <a:buClrTx/>
                <a:buSzTx/>
                <a:buFontTx/>
                <a:buNone/>
              </a:pPr>
              <a:r>
                <a:rPr sz="1400" u="none">
                  <a:latin typeface="+mj-lt"/>
                </a:rPr>
                <a:t>D 1</a:t>
              </a:r>
            </a:p>
          </p:txBody>
        </p:sp>
        <p:sp>
          <p:nvSpPr>
            <p:cNvPr id="9" name="Text Box 8"/>
            <p:cNvSpPr txBox="1">
              <a:spLocks noChangeArrowheads="1"/>
            </p:cNvSpPr>
            <p:nvPr/>
          </p:nvSpPr>
          <p:spPr bwMode="gray">
            <a:xfrm>
              <a:off x="1496161" y="4436691"/>
              <a:ext cx="471604" cy="307777"/>
            </a:xfrm>
            <a:prstGeom prst="rect">
              <a:avLst/>
            </a:prstGeom>
            <a:noFill/>
            <a:ln w="9525">
              <a:noFill/>
              <a:miter lim="800000"/>
              <a:headEnd/>
              <a:tailEnd/>
            </a:ln>
          </p:spPr>
          <p:txBody>
            <a:bodyPr wrap="none">
              <a:spAutoFit/>
            </a:bodyPr>
            <a:lstStyle/>
            <a:p>
              <a:pPr algn="ctr" eaLnBrk="0" hangingPunct="0">
                <a:lnSpc>
                  <a:spcPct val="100000"/>
                </a:lnSpc>
                <a:buClrTx/>
                <a:buSzTx/>
                <a:buFontTx/>
                <a:buNone/>
              </a:pPr>
              <a:r>
                <a:rPr sz="1400" u="none">
                  <a:latin typeface="+mj-lt"/>
                </a:rPr>
                <a:t>D 0</a:t>
              </a:r>
            </a:p>
          </p:txBody>
        </p:sp>
        <p:sp>
          <p:nvSpPr>
            <p:cNvPr id="10" name="AutoShape 9"/>
            <p:cNvSpPr>
              <a:spLocks noChangeArrowheads="1"/>
            </p:cNvSpPr>
            <p:nvPr/>
          </p:nvSpPr>
          <p:spPr bwMode="gray">
            <a:xfrm>
              <a:off x="1062038" y="2923803"/>
              <a:ext cx="1289050" cy="720725"/>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none" anchor="ctr"/>
            <a:lstStyle/>
            <a:p>
              <a:endParaRPr lang="zh-CN" altLang="en-US" sz="1400">
                <a:latin typeface="+mj-lt"/>
              </a:endParaRPr>
            </a:p>
          </p:txBody>
        </p:sp>
        <p:sp>
          <p:nvSpPr>
            <p:cNvPr id="11" name="Text Box 10"/>
            <p:cNvSpPr txBox="1">
              <a:spLocks noChangeArrowheads="1"/>
            </p:cNvSpPr>
            <p:nvPr/>
          </p:nvSpPr>
          <p:spPr bwMode="gray">
            <a:xfrm>
              <a:off x="1496161" y="3139703"/>
              <a:ext cx="471604" cy="307777"/>
            </a:xfrm>
            <a:prstGeom prst="rect">
              <a:avLst/>
            </a:prstGeom>
            <a:noFill/>
            <a:ln w="9525">
              <a:noFill/>
              <a:miter lim="800000"/>
              <a:headEnd/>
              <a:tailEnd/>
            </a:ln>
          </p:spPr>
          <p:txBody>
            <a:bodyPr wrap="none">
              <a:spAutoFit/>
            </a:bodyPr>
            <a:lstStyle/>
            <a:p>
              <a:pPr algn="ctr" eaLnBrk="0" hangingPunct="0">
                <a:lnSpc>
                  <a:spcPct val="100000"/>
                </a:lnSpc>
                <a:buClrTx/>
                <a:buSzTx/>
                <a:buFontTx/>
                <a:buNone/>
              </a:pPr>
              <a:r>
                <a:rPr sz="1400" u="none">
                  <a:latin typeface="+mj-lt"/>
                </a:rPr>
                <a:t>D 2</a:t>
              </a:r>
            </a:p>
          </p:txBody>
        </p:sp>
        <p:sp>
          <p:nvSpPr>
            <p:cNvPr id="12" name="Text Box 11"/>
            <p:cNvSpPr txBox="1">
              <a:spLocks noChangeArrowheads="1"/>
            </p:cNvSpPr>
            <p:nvPr/>
          </p:nvSpPr>
          <p:spPr bwMode="auto">
            <a:xfrm>
              <a:off x="702468" y="5357233"/>
              <a:ext cx="2087563" cy="307777"/>
            </a:xfrm>
            <a:prstGeom prst="rect">
              <a:avLst/>
            </a:prstGeom>
            <a:noFill/>
            <a:ln w="9525" algn="ctr">
              <a:noFill/>
              <a:miter lim="800000"/>
              <a:headEnd/>
              <a:tailEnd/>
            </a:ln>
          </p:spPr>
          <p:txBody>
            <a:bodyPr>
              <a:spAutoFit/>
            </a:bodyPr>
            <a:lstStyle/>
            <a:p>
              <a:pPr algn="ctr" defTabSz="801688">
                <a:lnSpc>
                  <a:spcPct val="100000"/>
                </a:lnSpc>
                <a:spcBef>
                  <a:spcPct val="50000"/>
                </a:spcBef>
                <a:buClrTx/>
                <a:buSzTx/>
                <a:buFontTx/>
                <a:buNone/>
              </a:pPr>
              <a:r>
                <a:rPr sz="1400" u="none">
                  <a:latin typeface="+mj-lt"/>
                </a:rPr>
                <a:t>Logical disk</a:t>
              </a:r>
              <a:endParaRPr lang="en-US" altLang="zh-CN" sz="1400" b="1" dirty="0">
                <a:latin typeface="+mj-lt"/>
              </a:endParaRPr>
            </a:p>
          </p:txBody>
        </p:sp>
        <p:sp>
          <p:nvSpPr>
            <p:cNvPr id="13" name="AutoShape 13"/>
            <p:cNvSpPr>
              <a:spLocks noChangeArrowheads="1"/>
            </p:cNvSpPr>
            <p:nvPr/>
          </p:nvSpPr>
          <p:spPr bwMode="auto">
            <a:xfrm rot="5400000">
              <a:off x="5575026" y="2560762"/>
              <a:ext cx="720725" cy="280988"/>
            </a:xfrm>
            <a:prstGeom prst="rightArrow">
              <a:avLst>
                <a:gd name="adj1" fmla="val 50000"/>
                <a:gd name="adj2" fmla="val 64124"/>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p>
              <a:endParaRPr lang="zh-CN" altLang="en-US" sz="1400">
                <a:latin typeface="+mj-lt"/>
              </a:endParaRPr>
            </a:p>
          </p:txBody>
        </p:sp>
        <p:sp>
          <p:nvSpPr>
            <p:cNvPr id="14" name="AutoShape 14"/>
            <p:cNvSpPr>
              <a:spLocks noChangeArrowheads="1"/>
            </p:cNvSpPr>
            <p:nvPr/>
          </p:nvSpPr>
          <p:spPr bwMode="auto">
            <a:xfrm rot="5400000">
              <a:off x="4495526" y="3568825"/>
              <a:ext cx="720725" cy="280988"/>
            </a:xfrm>
            <a:prstGeom prst="rightArrow">
              <a:avLst>
                <a:gd name="adj1" fmla="val 50000"/>
                <a:gd name="adj2" fmla="val 64124"/>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p>
              <a:endParaRPr lang="zh-CN" altLang="en-US" sz="1400">
                <a:latin typeface="+mj-lt"/>
              </a:endParaRPr>
            </a:p>
          </p:txBody>
        </p:sp>
        <p:sp>
          <p:nvSpPr>
            <p:cNvPr id="15" name="AutoShape 15"/>
            <p:cNvSpPr>
              <a:spLocks noChangeArrowheads="1"/>
            </p:cNvSpPr>
            <p:nvPr/>
          </p:nvSpPr>
          <p:spPr bwMode="auto">
            <a:xfrm rot="5400000">
              <a:off x="6511651" y="3568825"/>
              <a:ext cx="720725" cy="280988"/>
            </a:xfrm>
            <a:prstGeom prst="rightArrow">
              <a:avLst>
                <a:gd name="adj1" fmla="val 50000"/>
                <a:gd name="adj2" fmla="val 64124"/>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p>
              <a:endParaRPr lang="zh-CN" altLang="en-US" sz="1400">
                <a:latin typeface="+mj-lt"/>
              </a:endParaRPr>
            </a:p>
          </p:txBody>
        </p:sp>
        <p:sp>
          <p:nvSpPr>
            <p:cNvPr id="16" name="AutoShape 16"/>
            <p:cNvSpPr>
              <a:spLocks noChangeArrowheads="1"/>
            </p:cNvSpPr>
            <p:nvPr/>
          </p:nvSpPr>
          <p:spPr bwMode="gray">
            <a:xfrm>
              <a:off x="4178820" y="5290468"/>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none" anchor="ctr"/>
            <a:lstStyle/>
            <a:p>
              <a:endParaRPr lang="zh-CN" altLang="en-US" sz="1400">
                <a:latin typeface="+mj-lt"/>
              </a:endParaRPr>
            </a:p>
          </p:txBody>
        </p:sp>
        <p:sp>
          <p:nvSpPr>
            <p:cNvPr id="17" name="AutoShape 17"/>
            <p:cNvSpPr>
              <a:spLocks noChangeArrowheads="1"/>
            </p:cNvSpPr>
            <p:nvPr/>
          </p:nvSpPr>
          <p:spPr bwMode="gray">
            <a:xfrm>
              <a:off x="4178820" y="4931693"/>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none" anchor="ctr"/>
            <a:lstStyle/>
            <a:p>
              <a:endParaRPr lang="zh-CN" altLang="en-US" sz="1400">
                <a:latin typeface="+mj-lt"/>
              </a:endParaRPr>
            </a:p>
          </p:txBody>
        </p:sp>
        <p:sp>
          <p:nvSpPr>
            <p:cNvPr id="18" name="AutoShape 18"/>
            <p:cNvSpPr>
              <a:spLocks noChangeArrowheads="1"/>
            </p:cNvSpPr>
            <p:nvPr/>
          </p:nvSpPr>
          <p:spPr bwMode="gray">
            <a:xfrm>
              <a:off x="4178820" y="4571331"/>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none" anchor="ctr"/>
            <a:lstStyle/>
            <a:p>
              <a:endParaRPr lang="zh-CN" altLang="en-US" sz="1400">
                <a:latin typeface="+mj-lt"/>
              </a:endParaRPr>
            </a:p>
          </p:txBody>
        </p:sp>
        <p:sp>
          <p:nvSpPr>
            <p:cNvPr id="19" name="Text Box 19"/>
            <p:cNvSpPr txBox="1">
              <a:spLocks noChangeArrowheads="1"/>
            </p:cNvSpPr>
            <p:nvPr/>
          </p:nvSpPr>
          <p:spPr bwMode="gray">
            <a:xfrm>
              <a:off x="4617706" y="4642768"/>
              <a:ext cx="471604" cy="307777"/>
            </a:xfrm>
            <a:prstGeom prst="rect">
              <a:avLst/>
            </a:prstGeom>
            <a:noFill/>
            <a:ln w="9525">
              <a:noFill/>
              <a:miter lim="800000"/>
              <a:headEnd/>
              <a:tailEnd/>
            </a:ln>
          </p:spPr>
          <p:txBody>
            <a:bodyPr wrap="none">
              <a:spAutoFit/>
            </a:bodyPr>
            <a:lstStyle/>
            <a:p>
              <a:pPr algn="ctr" eaLnBrk="0" hangingPunct="0">
                <a:lnSpc>
                  <a:spcPct val="100000"/>
                </a:lnSpc>
                <a:buClrTx/>
                <a:buSzTx/>
                <a:buFontTx/>
                <a:buNone/>
              </a:pPr>
              <a:r>
                <a:rPr sz="1400" u="none">
                  <a:latin typeface="+mj-lt"/>
                </a:rPr>
                <a:t>D 2</a:t>
              </a:r>
            </a:p>
          </p:txBody>
        </p:sp>
        <p:sp>
          <p:nvSpPr>
            <p:cNvPr id="20" name="Text Box 20"/>
            <p:cNvSpPr txBox="1">
              <a:spLocks noChangeArrowheads="1"/>
            </p:cNvSpPr>
            <p:nvPr/>
          </p:nvSpPr>
          <p:spPr bwMode="gray">
            <a:xfrm>
              <a:off x="4617707" y="5003131"/>
              <a:ext cx="471604" cy="307777"/>
            </a:xfrm>
            <a:prstGeom prst="rect">
              <a:avLst/>
            </a:prstGeom>
            <a:noFill/>
            <a:ln w="9525">
              <a:noFill/>
              <a:miter lim="800000"/>
              <a:headEnd/>
              <a:tailEnd/>
            </a:ln>
          </p:spPr>
          <p:txBody>
            <a:bodyPr wrap="none">
              <a:spAutoFit/>
            </a:bodyPr>
            <a:lstStyle/>
            <a:p>
              <a:pPr algn="ctr" eaLnBrk="0" hangingPunct="0">
                <a:lnSpc>
                  <a:spcPct val="100000"/>
                </a:lnSpc>
                <a:buClrTx/>
                <a:buSzTx/>
                <a:buFontTx/>
                <a:buNone/>
              </a:pPr>
              <a:r>
                <a:rPr sz="1400" u="none">
                  <a:latin typeface="+mj-lt"/>
                </a:rPr>
                <a:t>D 1</a:t>
              </a:r>
            </a:p>
          </p:txBody>
        </p:sp>
        <p:sp>
          <p:nvSpPr>
            <p:cNvPr id="21" name="Text Box 21"/>
            <p:cNvSpPr txBox="1">
              <a:spLocks noChangeArrowheads="1"/>
            </p:cNvSpPr>
            <p:nvPr/>
          </p:nvSpPr>
          <p:spPr bwMode="gray">
            <a:xfrm>
              <a:off x="4617706" y="5363493"/>
              <a:ext cx="471604" cy="307777"/>
            </a:xfrm>
            <a:prstGeom prst="rect">
              <a:avLst/>
            </a:prstGeom>
            <a:noFill/>
            <a:ln w="9525">
              <a:noFill/>
              <a:miter lim="800000"/>
              <a:headEnd/>
              <a:tailEnd/>
            </a:ln>
          </p:spPr>
          <p:txBody>
            <a:bodyPr wrap="none">
              <a:spAutoFit/>
            </a:bodyPr>
            <a:lstStyle/>
            <a:p>
              <a:pPr algn="ctr" eaLnBrk="0" hangingPunct="0">
                <a:lnSpc>
                  <a:spcPct val="100000"/>
                </a:lnSpc>
                <a:buClrTx/>
                <a:buSzTx/>
                <a:buFontTx/>
                <a:buNone/>
              </a:pPr>
              <a:r>
                <a:rPr sz="1400" u="none">
                  <a:latin typeface="+mj-lt"/>
                </a:rPr>
                <a:t>D 0</a:t>
              </a:r>
            </a:p>
          </p:txBody>
        </p:sp>
        <p:sp>
          <p:nvSpPr>
            <p:cNvPr id="22" name="AutoShape 22"/>
            <p:cNvSpPr>
              <a:spLocks noChangeArrowheads="1"/>
            </p:cNvSpPr>
            <p:nvPr/>
          </p:nvSpPr>
          <p:spPr bwMode="gray">
            <a:xfrm>
              <a:off x="4105795" y="4210968"/>
              <a:ext cx="1439863" cy="393700"/>
            </a:xfrm>
            <a:prstGeom prst="can">
              <a:avLst>
                <a:gd name="adj" fmla="val 27866"/>
              </a:avLst>
            </a:prstGeom>
            <a:gradFill rotWithShape="1">
              <a:gsLst>
                <a:gs pos="0">
                  <a:srgbClr val="004747"/>
                </a:gs>
                <a:gs pos="50000">
                  <a:srgbClr val="009999"/>
                </a:gs>
                <a:gs pos="100000">
                  <a:srgbClr val="004747"/>
                </a:gs>
              </a:gsLst>
              <a:lin ang="0" scaled="1"/>
            </a:gradFill>
            <a:ln w="9525">
              <a:noFill/>
              <a:round/>
              <a:headEnd/>
              <a:tailEnd/>
            </a:ln>
          </p:spPr>
          <p:txBody>
            <a:bodyPr wrap="none" anchor="ctr"/>
            <a:lstStyle/>
            <a:p>
              <a:endParaRPr lang="zh-CN" altLang="en-US" sz="1400">
                <a:latin typeface="+mj-lt"/>
              </a:endParaRPr>
            </a:p>
          </p:txBody>
        </p:sp>
        <p:sp>
          <p:nvSpPr>
            <p:cNvPr id="23" name="Text Box 23"/>
            <p:cNvSpPr txBox="1">
              <a:spLocks noChangeArrowheads="1"/>
            </p:cNvSpPr>
            <p:nvPr/>
          </p:nvSpPr>
          <p:spPr bwMode="gray">
            <a:xfrm>
              <a:off x="4170468" y="4283993"/>
              <a:ext cx="1366080" cy="307777"/>
            </a:xfrm>
            <a:prstGeom prst="rect">
              <a:avLst/>
            </a:prstGeom>
            <a:noFill/>
            <a:ln w="9525">
              <a:noFill/>
              <a:miter lim="800000"/>
              <a:headEnd/>
              <a:tailEnd/>
            </a:ln>
          </p:spPr>
          <p:txBody>
            <a:bodyPr wrap="none">
              <a:spAutoFit/>
            </a:bodyPr>
            <a:lstStyle/>
            <a:p>
              <a:pPr algn="ctr" eaLnBrk="0" hangingPunct="0">
                <a:lnSpc>
                  <a:spcPct val="100000"/>
                </a:lnSpc>
                <a:buClrTx/>
                <a:buSzTx/>
                <a:buFontTx/>
                <a:buNone/>
              </a:pPr>
              <a:r>
                <a:rPr sz="1400" u="none">
                  <a:solidFill>
                    <a:schemeClr val="bg1"/>
                  </a:solidFill>
                  <a:latin typeface="+mj-lt"/>
                </a:rPr>
                <a:t>Physical disk 1</a:t>
              </a:r>
              <a:endParaRPr lang="en-US" altLang="zh-CN" sz="1400" dirty="0">
                <a:solidFill>
                  <a:schemeClr val="bg1"/>
                </a:solidFill>
                <a:latin typeface="+mj-lt"/>
              </a:endParaRPr>
            </a:p>
          </p:txBody>
        </p:sp>
        <p:sp>
          <p:nvSpPr>
            <p:cNvPr id="24" name="AutoShape 24"/>
            <p:cNvSpPr>
              <a:spLocks noChangeArrowheads="1"/>
            </p:cNvSpPr>
            <p:nvPr/>
          </p:nvSpPr>
          <p:spPr bwMode="gray">
            <a:xfrm>
              <a:off x="6267970" y="5290468"/>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none" anchor="ctr"/>
            <a:lstStyle/>
            <a:p>
              <a:endParaRPr lang="zh-CN" altLang="en-US" sz="1400">
                <a:latin typeface="+mj-lt"/>
              </a:endParaRPr>
            </a:p>
          </p:txBody>
        </p:sp>
        <p:sp>
          <p:nvSpPr>
            <p:cNvPr id="25" name="AutoShape 25"/>
            <p:cNvSpPr>
              <a:spLocks noChangeArrowheads="1"/>
            </p:cNvSpPr>
            <p:nvPr/>
          </p:nvSpPr>
          <p:spPr bwMode="gray">
            <a:xfrm>
              <a:off x="6267970" y="4931693"/>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none" anchor="ctr"/>
            <a:lstStyle/>
            <a:p>
              <a:endParaRPr lang="zh-CN" altLang="en-US" sz="1400">
                <a:latin typeface="+mj-lt"/>
              </a:endParaRPr>
            </a:p>
          </p:txBody>
        </p:sp>
        <p:sp>
          <p:nvSpPr>
            <p:cNvPr id="26" name="AutoShape 26"/>
            <p:cNvSpPr>
              <a:spLocks noChangeArrowheads="1"/>
            </p:cNvSpPr>
            <p:nvPr/>
          </p:nvSpPr>
          <p:spPr bwMode="gray">
            <a:xfrm>
              <a:off x="6267970" y="4571331"/>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none" anchor="ctr"/>
            <a:lstStyle/>
            <a:p>
              <a:endParaRPr lang="zh-CN" altLang="en-US" sz="1400">
                <a:latin typeface="+mj-lt"/>
              </a:endParaRPr>
            </a:p>
          </p:txBody>
        </p:sp>
        <p:sp>
          <p:nvSpPr>
            <p:cNvPr id="27" name="AutoShape 27"/>
            <p:cNvSpPr>
              <a:spLocks noChangeArrowheads="1"/>
            </p:cNvSpPr>
            <p:nvPr/>
          </p:nvSpPr>
          <p:spPr bwMode="gray">
            <a:xfrm>
              <a:off x="6194945" y="4210968"/>
              <a:ext cx="1439863" cy="393700"/>
            </a:xfrm>
            <a:prstGeom prst="can">
              <a:avLst>
                <a:gd name="adj" fmla="val 27866"/>
              </a:avLst>
            </a:prstGeom>
            <a:gradFill rotWithShape="1">
              <a:gsLst>
                <a:gs pos="0">
                  <a:srgbClr val="004747"/>
                </a:gs>
                <a:gs pos="50000">
                  <a:srgbClr val="009999"/>
                </a:gs>
                <a:gs pos="100000">
                  <a:srgbClr val="004747"/>
                </a:gs>
              </a:gsLst>
              <a:lin ang="0" scaled="1"/>
            </a:gradFill>
            <a:ln w="9525">
              <a:noFill/>
              <a:round/>
              <a:headEnd/>
              <a:tailEnd/>
            </a:ln>
          </p:spPr>
          <p:txBody>
            <a:bodyPr wrap="none" anchor="ctr"/>
            <a:lstStyle/>
            <a:p>
              <a:endParaRPr lang="zh-CN" altLang="en-US" sz="1400">
                <a:latin typeface="+mj-lt"/>
              </a:endParaRPr>
            </a:p>
          </p:txBody>
        </p:sp>
        <p:sp>
          <p:nvSpPr>
            <p:cNvPr id="28" name="Text Box 28"/>
            <p:cNvSpPr txBox="1">
              <a:spLocks noChangeArrowheads="1"/>
            </p:cNvSpPr>
            <p:nvPr/>
          </p:nvSpPr>
          <p:spPr bwMode="gray">
            <a:xfrm>
              <a:off x="6259618" y="4283993"/>
              <a:ext cx="1366080" cy="307777"/>
            </a:xfrm>
            <a:prstGeom prst="rect">
              <a:avLst/>
            </a:prstGeom>
            <a:noFill/>
            <a:ln w="9525">
              <a:noFill/>
              <a:miter lim="800000"/>
              <a:headEnd/>
              <a:tailEnd/>
            </a:ln>
          </p:spPr>
          <p:txBody>
            <a:bodyPr wrap="none">
              <a:spAutoFit/>
            </a:bodyPr>
            <a:lstStyle/>
            <a:p>
              <a:pPr algn="ctr" eaLnBrk="0" hangingPunct="0">
                <a:lnSpc>
                  <a:spcPct val="100000"/>
                </a:lnSpc>
                <a:buClrTx/>
                <a:buSzTx/>
                <a:buFontTx/>
                <a:buNone/>
              </a:pPr>
              <a:r>
                <a:rPr sz="1400" u="none">
                  <a:solidFill>
                    <a:schemeClr val="bg1"/>
                  </a:solidFill>
                  <a:latin typeface="+mj-lt"/>
                </a:rPr>
                <a:t>Physical disk 2</a:t>
              </a:r>
              <a:endParaRPr lang="en-US" altLang="zh-CN" sz="1400" dirty="0">
                <a:solidFill>
                  <a:schemeClr val="bg1"/>
                </a:solidFill>
                <a:latin typeface="+mj-lt"/>
              </a:endParaRPr>
            </a:p>
          </p:txBody>
        </p:sp>
        <p:grpSp>
          <p:nvGrpSpPr>
            <p:cNvPr id="29" name="Group 29"/>
            <p:cNvGrpSpPr>
              <a:grpSpLocks/>
            </p:cNvGrpSpPr>
            <p:nvPr/>
          </p:nvGrpSpPr>
          <p:grpSpPr bwMode="auto">
            <a:xfrm>
              <a:off x="3707333" y="2941974"/>
              <a:ext cx="4537075" cy="450217"/>
              <a:chOff x="113" y="1724"/>
              <a:chExt cx="1960" cy="450"/>
            </a:xfrm>
          </p:grpSpPr>
          <p:sp>
            <p:nvSpPr>
              <p:cNvPr id="36" name="AutoShape 30"/>
              <p:cNvSpPr>
                <a:spLocks noChangeArrowheads="1"/>
              </p:cNvSpPr>
              <p:nvPr/>
            </p:nvSpPr>
            <p:spPr bwMode="auto">
              <a:xfrm>
                <a:off x="113" y="1822"/>
                <a:ext cx="1951" cy="352"/>
              </a:xfrm>
              <a:prstGeom prst="roundRect">
                <a:avLst>
                  <a:gd name="adj" fmla="val 22829"/>
                </a:avLst>
              </a:prstGeom>
              <a:gradFill rotWithShape="1">
                <a:gsLst>
                  <a:gs pos="0">
                    <a:srgbClr val="808080"/>
                  </a:gs>
                  <a:gs pos="100000">
                    <a:srgbClr val="C0C0C0"/>
                  </a:gs>
                </a:gsLst>
                <a:lin ang="5400000" scaled="1"/>
              </a:gradFill>
              <a:ln w="28575" algn="ctr">
                <a:solidFill>
                  <a:srgbClr val="333333"/>
                </a:solidFill>
                <a:round/>
                <a:headEnd/>
                <a:tailEnd/>
              </a:ln>
            </p:spPr>
            <p:txBody>
              <a:bodyPr anchor="ctr">
                <a:spAutoFit/>
              </a:bodyPr>
              <a:lstStyle/>
              <a:p>
                <a:endParaRPr lang="zh-CN" altLang="en-US" sz="1400">
                  <a:latin typeface="+mj-lt"/>
                </a:endParaRPr>
              </a:p>
            </p:txBody>
          </p:sp>
          <p:pic>
            <p:nvPicPr>
              <p:cNvPr id="37" name="Picture 31" descr="guang"/>
              <p:cNvPicPr>
                <a:picLocks noChangeAspect="1" noChangeArrowheads="1"/>
              </p:cNvPicPr>
              <p:nvPr/>
            </p:nvPicPr>
            <p:blipFill>
              <a:blip r:embed="rId3" cstate="print"/>
              <a:srcRect r="-882" b="38942"/>
              <a:stretch>
                <a:fillRect/>
              </a:stretch>
            </p:blipFill>
            <p:spPr bwMode="auto">
              <a:xfrm>
                <a:off x="130" y="1724"/>
                <a:ext cx="1943" cy="271"/>
              </a:xfrm>
              <a:prstGeom prst="rect">
                <a:avLst/>
              </a:prstGeom>
              <a:noFill/>
              <a:ln w="9525">
                <a:noFill/>
                <a:miter lim="800000"/>
                <a:headEnd/>
                <a:tailEnd/>
              </a:ln>
            </p:spPr>
          </p:pic>
        </p:grpSp>
        <p:sp>
          <p:nvSpPr>
            <p:cNvPr id="30" name="Text Box 32"/>
            <p:cNvSpPr txBox="1">
              <a:spLocks noChangeArrowheads="1"/>
            </p:cNvSpPr>
            <p:nvPr/>
          </p:nvSpPr>
          <p:spPr bwMode="auto">
            <a:xfrm>
              <a:off x="4139133" y="3060031"/>
              <a:ext cx="3887787" cy="304800"/>
            </a:xfrm>
            <a:prstGeom prst="rect">
              <a:avLst/>
            </a:prstGeom>
            <a:noFill/>
            <a:ln w="9525">
              <a:noFill/>
              <a:miter lim="800000"/>
              <a:headEnd/>
              <a:tailEnd/>
            </a:ln>
          </p:spPr>
          <p:txBody>
            <a:bodyPr>
              <a:spAutoFit/>
            </a:bodyPr>
            <a:lstStyle/>
            <a:p>
              <a:pPr algn="ctr">
                <a:lnSpc>
                  <a:spcPct val="100000"/>
                </a:lnSpc>
                <a:buClrTx/>
                <a:buSzTx/>
                <a:buFontTx/>
                <a:buNone/>
              </a:pPr>
              <a:r>
                <a:rPr sz="1400" u="none">
                  <a:latin typeface="+mj-lt"/>
                </a:rPr>
                <a:t>D 0, D 1, and D 2 pass through a mirror.</a:t>
              </a:r>
            </a:p>
          </p:txBody>
        </p:sp>
        <p:sp>
          <p:nvSpPr>
            <p:cNvPr id="31" name="Text Box 33"/>
            <p:cNvSpPr txBox="1">
              <a:spLocks noChangeArrowheads="1"/>
            </p:cNvSpPr>
            <p:nvPr/>
          </p:nvSpPr>
          <p:spPr bwMode="gray">
            <a:xfrm>
              <a:off x="6703681" y="4644356"/>
              <a:ext cx="471604" cy="307777"/>
            </a:xfrm>
            <a:prstGeom prst="rect">
              <a:avLst/>
            </a:prstGeom>
            <a:noFill/>
            <a:ln w="9525">
              <a:noFill/>
              <a:miter lim="800000"/>
              <a:headEnd/>
              <a:tailEnd/>
            </a:ln>
          </p:spPr>
          <p:txBody>
            <a:bodyPr wrap="none">
              <a:spAutoFit/>
            </a:bodyPr>
            <a:lstStyle/>
            <a:p>
              <a:pPr algn="ctr" eaLnBrk="0" hangingPunct="0">
                <a:lnSpc>
                  <a:spcPct val="100000"/>
                </a:lnSpc>
                <a:buClrTx/>
                <a:buSzTx/>
                <a:buFontTx/>
                <a:buNone/>
              </a:pPr>
              <a:r>
                <a:rPr sz="1400" u="none">
                  <a:latin typeface="+mj-lt"/>
                </a:rPr>
                <a:t>D 2</a:t>
              </a:r>
            </a:p>
          </p:txBody>
        </p:sp>
        <p:sp>
          <p:nvSpPr>
            <p:cNvPr id="32" name="Text Box 34"/>
            <p:cNvSpPr txBox="1">
              <a:spLocks noChangeArrowheads="1"/>
            </p:cNvSpPr>
            <p:nvPr/>
          </p:nvSpPr>
          <p:spPr bwMode="gray">
            <a:xfrm>
              <a:off x="6703682" y="5004718"/>
              <a:ext cx="471604" cy="307777"/>
            </a:xfrm>
            <a:prstGeom prst="rect">
              <a:avLst/>
            </a:prstGeom>
            <a:noFill/>
            <a:ln w="9525">
              <a:noFill/>
              <a:miter lim="800000"/>
              <a:headEnd/>
              <a:tailEnd/>
            </a:ln>
          </p:spPr>
          <p:txBody>
            <a:bodyPr wrap="none">
              <a:spAutoFit/>
            </a:bodyPr>
            <a:lstStyle/>
            <a:p>
              <a:pPr algn="ctr" eaLnBrk="0" hangingPunct="0">
                <a:lnSpc>
                  <a:spcPct val="100000"/>
                </a:lnSpc>
                <a:buClrTx/>
                <a:buSzTx/>
                <a:buFontTx/>
                <a:buNone/>
              </a:pPr>
              <a:r>
                <a:rPr sz="1400" u="none">
                  <a:latin typeface="+mj-lt"/>
                </a:rPr>
                <a:t>D 1</a:t>
              </a:r>
            </a:p>
          </p:txBody>
        </p:sp>
        <p:sp>
          <p:nvSpPr>
            <p:cNvPr id="33" name="Text Box 35"/>
            <p:cNvSpPr txBox="1">
              <a:spLocks noChangeArrowheads="1"/>
            </p:cNvSpPr>
            <p:nvPr/>
          </p:nvSpPr>
          <p:spPr bwMode="gray">
            <a:xfrm>
              <a:off x="6703681" y="5365081"/>
              <a:ext cx="471604" cy="307777"/>
            </a:xfrm>
            <a:prstGeom prst="rect">
              <a:avLst/>
            </a:prstGeom>
            <a:noFill/>
            <a:ln w="9525">
              <a:noFill/>
              <a:miter lim="800000"/>
              <a:headEnd/>
              <a:tailEnd/>
            </a:ln>
          </p:spPr>
          <p:txBody>
            <a:bodyPr wrap="none">
              <a:spAutoFit/>
            </a:bodyPr>
            <a:lstStyle/>
            <a:p>
              <a:pPr algn="ctr" eaLnBrk="0" hangingPunct="0">
                <a:lnSpc>
                  <a:spcPct val="100000"/>
                </a:lnSpc>
                <a:buClrTx/>
                <a:buSzTx/>
                <a:buFontTx/>
                <a:buNone/>
              </a:pPr>
              <a:r>
                <a:rPr sz="1400" u="none">
                  <a:latin typeface="+mj-lt"/>
                </a:rPr>
                <a:t>D 0</a:t>
              </a:r>
            </a:p>
          </p:txBody>
        </p:sp>
        <p:sp>
          <p:nvSpPr>
            <p:cNvPr id="35" name="Rectangle 37"/>
            <p:cNvSpPr>
              <a:spLocks noChangeArrowheads="1"/>
            </p:cNvSpPr>
            <p:nvPr/>
          </p:nvSpPr>
          <p:spPr bwMode="gray">
            <a:xfrm>
              <a:off x="899592" y="2852936"/>
              <a:ext cx="1620837" cy="2249488"/>
            </a:xfrm>
            <a:prstGeom prst="rect">
              <a:avLst/>
            </a:prstGeom>
            <a:noFill/>
            <a:ln w="12700" algn="ctr">
              <a:solidFill>
                <a:schemeClr val="tx1"/>
              </a:solidFill>
              <a:prstDash val="lgDashDot"/>
              <a:miter lim="800000"/>
              <a:headEnd/>
              <a:tailEnd/>
            </a:ln>
          </p:spPr>
          <p:txBody>
            <a:bodyPr wrap="none" anchor="ctr"/>
            <a:lstStyle/>
            <a:p>
              <a:endParaRPr lang="zh-CN" altLang="en-US" sz="1400">
                <a:latin typeface="+mj-lt"/>
              </a:endParaRPr>
            </a:p>
          </p:txBody>
        </p:sp>
      </p:grpSp>
      <p:sp>
        <p:nvSpPr>
          <p:cNvPr id="38" name="Text Box 17"/>
          <p:cNvSpPr txBox="1">
            <a:spLocks noChangeArrowheads="1"/>
          </p:cNvSpPr>
          <p:nvPr/>
        </p:nvSpPr>
        <p:spPr bwMode="auto">
          <a:xfrm>
            <a:off x="8003502" y="2590401"/>
            <a:ext cx="3342266" cy="307777"/>
          </a:xfrm>
          <a:prstGeom prst="rect">
            <a:avLst/>
          </a:prstGeom>
          <a:noFill/>
          <a:ln w="9525" algn="ctr">
            <a:noFill/>
            <a:miter lim="800000"/>
            <a:headEnd/>
            <a:tailEnd/>
          </a:ln>
        </p:spPr>
        <p:txBody>
          <a:bodyPr wrap="square">
            <a:spAutoFit/>
          </a:bodyPr>
          <a:lstStyle/>
          <a:p>
            <a:pPr algn="ctr" defTabSz="801688">
              <a:lnSpc>
                <a:spcPct val="100000"/>
              </a:lnSpc>
              <a:spcBef>
                <a:spcPct val="50000"/>
              </a:spcBef>
              <a:buClrTx/>
              <a:buSzTx/>
              <a:buFontTx/>
              <a:buNone/>
            </a:pPr>
            <a:r>
              <a:rPr sz="1400" u="none" dirty="0">
                <a:latin typeface="+mj-lt"/>
              </a:rPr>
              <a:t>Write data to and read data from D 0.</a:t>
            </a:r>
            <a:endParaRPr lang="en-US" altLang="zh-CN" sz="1400" b="1" dirty="0">
              <a:latin typeface="+mj-lt"/>
            </a:endParaRPr>
          </a:p>
        </p:txBody>
      </p:sp>
      <p:sp>
        <p:nvSpPr>
          <p:cNvPr id="39" name="Text Box 35"/>
          <p:cNvSpPr txBox="1">
            <a:spLocks noChangeArrowheads="1"/>
          </p:cNvSpPr>
          <p:nvPr/>
        </p:nvSpPr>
        <p:spPr bwMode="auto">
          <a:xfrm>
            <a:off x="8003502" y="2262614"/>
            <a:ext cx="3342266" cy="307777"/>
          </a:xfrm>
          <a:prstGeom prst="rect">
            <a:avLst/>
          </a:prstGeom>
          <a:noFill/>
          <a:ln w="9525" algn="ctr">
            <a:noFill/>
            <a:miter lim="800000"/>
            <a:headEnd/>
            <a:tailEnd/>
          </a:ln>
        </p:spPr>
        <p:txBody>
          <a:bodyPr wrap="square">
            <a:spAutoFit/>
          </a:bodyPr>
          <a:lstStyle/>
          <a:p>
            <a:pPr algn="ctr" defTabSz="801688">
              <a:lnSpc>
                <a:spcPct val="100000"/>
              </a:lnSpc>
              <a:spcBef>
                <a:spcPct val="50000"/>
              </a:spcBef>
              <a:buClrTx/>
              <a:buSzTx/>
              <a:buFontTx/>
              <a:buNone/>
            </a:pPr>
            <a:r>
              <a:rPr sz="1400" u="none" dirty="0">
                <a:latin typeface="+mj-lt"/>
              </a:rPr>
              <a:t>Write data to and read data from D 1.</a:t>
            </a:r>
            <a:endParaRPr lang="en-US" altLang="zh-CN" sz="1400" b="1" dirty="0">
              <a:latin typeface="+mj-lt"/>
            </a:endParaRPr>
          </a:p>
        </p:txBody>
      </p:sp>
      <p:sp>
        <p:nvSpPr>
          <p:cNvPr id="40" name="Text Box 36"/>
          <p:cNvSpPr txBox="1">
            <a:spLocks noChangeArrowheads="1"/>
          </p:cNvSpPr>
          <p:nvPr/>
        </p:nvSpPr>
        <p:spPr bwMode="auto">
          <a:xfrm>
            <a:off x="8021129" y="1952838"/>
            <a:ext cx="3342267" cy="307777"/>
          </a:xfrm>
          <a:prstGeom prst="rect">
            <a:avLst/>
          </a:prstGeom>
          <a:noFill/>
          <a:ln w="9525" algn="ctr">
            <a:noFill/>
            <a:miter lim="800000"/>
            <a:headEnd/>
            <a:tailEnd/>
          </a:ln>
        </p:spPr>
        <p:txBody>
          <a:bodyPr wrap="square">
            <a:spAutoFit/>
          </a:bodyPr>
          <a:lstStyle/>
          <a:p>
            <a:pPr algn="ctr" defTabSz="801688">
              <a:lnSpc>
                <a:spcPct val="100000"/>
              </a:lnSpc>
              <a:spcBef>
                <a:spcPct val="50000"/>
              </a:spcBef>
              <a:buClrTx/>
              <a:buSzTx/>
              <a:buFontTx/>
              <a:buNone/>
            </a:pPr>
            <a:r>
              <a:rPr sz="1400" u="none" dirty="0">
                <a:latin typeface="+mj-lt"/>
              </a:rPr>
              <a:t>Write data to and read data from D 2.</a:t>
            </a:r>
            <a:endParaRPr lang="en-US" altLang="zh-CN" sz="1400" b="1" dirty="0">
              <a:latin typeface="+mj-lt"/>
            </a:endParaRPr>
          </a:p>
        </p:txBody>
      </p:sp>
      <p:pic>
        <p:nvPicPr>
          <p:cNvPr id="41" name="图片 40" descr="PC.png"/>
          <p:cNvPicPr>
            <a:picLocks noChangeAspect="1"/>
          </p:cNvPicPr>
          <p:nvPr/>
        </p:nvPicPr>
        <p:blipFill>
          <a:blip r:embed="rId4" cstate="print"/>
          <a:stretch>
            <a:fillRect/>
          </a:stretch>
        </p:blipFill>
        <p:spPr>
          <a:xfrm>
            <a:off x="6770944" y="1614847"/>
            <a:ext cx="1086741" cy="834616"/>
          </a:xfrm>
          <a:prstGeom prst="rect">
            <a:avLst/>
          </a:prstGeom>
        </p:spPr>
      </p:pic>
    </p:spTree>
    <p:extLst>
      <p:ext uri="{BB962C8B-B14F-4D97-AF65-F5344CB8AC3E}">
        <p14:creationId xmlns:p14="http://schemas.microsoft.com/office/powerpoint/2010/main" val="1334361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 name="标题 41">
            <a:extLst>
              <a:ext uri="{FF2B5EF4-FFF2-40B4-BE49-F238E27FC236}">
                <a16:creationId xmlns:a16="http://schemas.microsoft.com/office/drawing/2014/main" id="{7E846801-19E9-4A82-959F-738C20297790}"/>
              </a:ext>
            </a:extLst>
          </p:cNvPr>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1866647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How Does RAID 3 Work</a:t>
            </a:r>
            <a:r>
              <a:rPr lang="en-US" altLang="zh-CN" u="none" dirty="0">
                <a:latin typeface="+mj-ea"/>
                <a:ea typeface="+mj-ea"/>
                <a:cs typeface="Huawei Sans" panose="020C0503030203020204" pitchFamily="34" charset="0"/>
              </a:rPr>
              <a:t>?</a:t>
            </a:r>
            <a:endParaRPr lang="zh-CN" altLang="en-US" dirty="0">
              <a:latin typeface="+mj-ea"/>
              <a:ea typeface="+mj-ea"/>
              <a:cs typeface="Huawei Sans" panose="020C0503030203020204" pitchFamily="34" charset="0"/>
            </a:endParaRPr>
          </a:p>
        </p:txBody>
      </p:sp>
      <p:sp>
        <p:nvSpPr>
          <p:cNvPr id="3" name="62899074-c6dd-483b-87ec-e6e9a578ef71"/>
          <p:cNvSpPr>
            <a:spLocks noChangeArrowheads="1"/>
          </p:cNvSpPr>
          <p:nvPr/>
        </p:nvSpPr>
        <p:spPr bwMode="auto">
          <a:xfrm rot="5400000">
            <a:off x="5876776" y="3325541"/>
            <a:ext cx="576263"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4" name="43d61636-29a1-48f6-bf7f-525d1f1ac58a"/>
          <p:cNvSpPr>
            <a:spLocks noChangeArrowheads="1"/>
          </p:cNvSpPr>
          <p:nvPr/>
        </p:nvSpPr>
        <p:spPr bwMode="auto">
          <a:xfrm rot="5400000">
            <a:off x="7299176" y="3325541"/>
            <a:ext cx="576263"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5" name="e0e8e549-cc0f-4f60-b065-60e15dd7ac47"/>
          <p:cNvSpPr>
            <a:spLocks noChangeArrowheads="1"/>
          </p:cNvSpPr>
          <p:nvPr/>
        </p:nvSpPr>
        <p:spPr bwMode="auto">
          <a:xfrm rot="5400000">
            <a:off x="6503864" y="2149997"/>
            <a:ext cx="457200" cy="215900"/>
          </a:xfrm>
          <a:prstGeom prst="rightArrow">
            <a:avLst>
              <a:gd name="adj1" fmla="val 50000"/>
              <a:gd name="adj2" fmla="val 75000"/>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6" name="2b06e69d-e1db-4524-9b68-a549e48151cb"/>
          <p:cNvSpPr>
            <a:spLocks noChangeArrowheads="1"/>
          </p:cNvSpPr>
          <p:nvPr/>
        </p:nvSpPr>
        <p:spPr bwMode="auto">
          <a:xfrm rot="5400000">
            <a:off x="4500415" y="3289028"/>
            <a:ext cx="576262"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7" name="AutoShape 6"/>
          <p:cNvSpPr>
            <a:spLocks noChangeArrowheads="1"/>
          </p:cNvSpPr>
          <p:nvPr/>
        </p:nvSpPr>
        <p:spPr bwMode="auto">
          <a:xfrm>
            <a:off x="4320258" y="2800871"/>
            <a:ext cx="5303520" cy="365760"/>
          </a:xfrm>
          <a:prstGeom prst="roundRect">
            <a:avLst>
              <a:gd name="adj" fmla="val 22829"/>
            </a:avLst>
          </a:prstGeom>
          <a:gradFill rotWithShape="1">
            <a:gsLst>
              <a:gs pos="0">
                <a:srgbClr val="808080"/>
              </a:gs>
              <a:gs pos="100000">
                <a:srgbClr val="C0C0C0"/>
              </a:gs>
            </a:gsLst>
            <a:lin ang="5400000" scaled="1"/>
          </a:gradFill>
          <a:ln w="28575" algn="ctr">
            <a:solidFill>
              <a:srgbClr val="333333"/>
            </a:solidFill>
            <a:round/>
            <a:headEnd/>
            <a:tailEnd/>
          </a:ln>
        </p:spPr>
        <p:txBody>
          <a:bodyPr wrap="square"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pic>
        <p:nvPicPr>
          <p:cNvPr id="8" name="903c3257-57a4-4164-8db3-3ebdcb6699f1" descr="guang"/>
          <p:cNvPicPr>
            <a:picLocks noChangeAspect="1" noChangeArrowheads="1"/>
          </p:cNvPicPr>
          <p:nvPr/>
        </p:nvPicPr>
        <p:blipFill>
          <a:blip r:embed="rId3" cstate="print">
            <a:extLst>
              <a:ext uri="{28A0092B-C50C-407E-A947-70E740481C1C}">
                <a14:useLocalDpi xmlns:a14="http://schemas.microsoft.com/office/drawing/2010/main" val="0"/>
              </a:ext>
            </a:extLst>
          </a:blip>
          <a:srcRect r="-882" b="38942"/>
          <a:stretch>
            <a:fillRect/>
          </a:stretch>
        </p:blipFill>
        <p:spPr bwMode="auto">
          <a:xfrm>
            <a:off x="4176242" y="2713559"/>
            <a:ext cx="5497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375d9f3-acc7-4d61-9bdf-6401a7dedd3c"/>
          <p:cNvSpPr txBox="1">
            <a:spLocks noChangeArrowheads="1"/>
          </p:cNvSpPr>
          <p:nvPr/>
        </p:nvSpPr>
        <p:spPr bwMode="auto">
          <a:xfrm>
            <a:off x="4585023" y="2821509"/>
            <a:ext cx="4679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sz="1400" u="none">
                <a:latin typeface="Huawei Sans" panose="020C0503030203020204" pitchFamily="34" charset="0"/>
                <a:cs typeface="Huawei Sans" panose="020C0503030203020204" pitchFamily="34" charset="0"/>
              </a:rPr>
              <a:t>A 0, A 1, A 2, B 0, B 1, B 2, C 0, C 1, C 2</a:t>
            </a:r>
          </a:p>
        </p:txBody>
      </p:sp>
      <p:sp>
        <p:nvSpPr>
          <p:cNvPr id="10" name="ed7eb085-4a05-4d9a-9f16-6d758b433bb6"/>
          <p:cNvSpPr>
            <a:spLocks noChangeArrowheads="1"/>
          </p:cNvSpPr>
          <p:nvPr/>
        </p:nvSpPr>
        <p:spPr bwMode="gray">
          <a:xfrm>
            <a:off x="8620771" y="4907484"/>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en-US" altLang="zh-CN" sz="1400" b="1">
              <a:latin typeface="Huawei Sans" panose="020C0503030203020204" pitchFamily="34" charset="0"/>
              <a:ea typeface="+mn-ea"/>
              <a:cs typeface="Huawei Sans" panose="020C0503030203020204" pitchFamily="34" charset="0"/>
            </a:endParaRPr>
          </a:p>
        </p:txBody>
      </p:sp>
      <p:sp>
        <p:nvSpPr>
          <p:cNvPr id="11" name="0725dfdb-1235-42c9-b0f7-9aba18ea682f"/>
          <p:cNvSpPr>
            <a:spLocks noChangeArrowheads="1"/>
          </p:cNvSpPr>
          <p:nvPr/>
        </p:nvSpPr>
        <p:spPr bwMode="gray">
          <a:xfrm>
            <a:off x="8620771" y="4548709"/>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12" name="970c963d-fa34-4d3b-8a5a-c671d0a6f08e"/>
          <p:cNvSpPr>
            <a:spLocks noChangeArrowheads="1"/>
          </p:cNvSpPr>
          <p:nvPr/>
        </p:nvSpPr>
        <p:spPr bwMode="gray">
          <a:xfrm>
            <a:off x="8620771" y="4188347"/>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13" name="71268144-ce20-4078-8e4a-626cc10264a6"/>
          <p:cNvSpPr txBox="1">
            <a:spLocks noChangeArrowheads="1"/>
          </p:cNvSpPr>
          <p:nvPr/>
        </p:nvSpPr>
        <p:spPr bwMode="gray">
          <a:xfrm>
            <a:off x="8882782" y="4261372"/>
            <a:ext cx="4443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P 3</a:t>
            </a:r>
          </a:p>
        </p:txBody>
      </p:sp>
      <p:sp>
        <p:nvSpPr>
          <p:cNvPr id="14" name="a515a154-643e-4104-9291-e3c9871672ed"/>
          <p:cNvSpPr txBox="1">
            <a:spLocks noChangeArrowheads="1"/>
          </p:cNvSpPr>
          <p:nvPr/>
        </p:nvSpPr>
        <p:spPr bwMode="gray">
          <a:xfrm>
            <a:off x="8882782" y="4956697"/>
            <a:ext cx="4443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P 1</a:t>
            </a:r>
          </a:p>
        </p:txBody>
      </p:sp>
      <p:sp>
        <p:nvSpPr>
          <p:cNvPr id="15" name="c8416974-035a-4a78-a75d-3184129a9d85"/>
          <p:cNvSpPr>
            <a:spLocks noChangeArrowheads="1"/>
          </p:cNvSpPr>
          <p:nvPr/>
        </p:nvSpPr>
        <p:spPr bwMode="gray">
          <a:xfrm>
            <a:off x="8547746" y="3827984"/>
            <a:ext cx="1114425"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16" name="c33865ec-bdb6-4f97-8443-f53c1401da42"/>
          <p:cNvSpPr txBox="1">
            <a:spLocks noChangeArrowheads="1"/>
          </p:cNvSpPr>
          <p:nvPr/>
        </p:nvSpPr>
        <p:spPr bwMode="gray">
          <a:xfrm>
            <a:off x="8423921" y="3891484"/>
            <a:ext cx="1358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200" u="none" dirty="0">
                <a:solidFill>
                  <a:schemeClr val="bg1"/>
                </a:solidFill>
                <a:latin typeface="Huawei Sans" panose="020C0503030203020204" pitchFamily="34" charset="0"/>
                <a:cs typeface="Huawei Sans" panose="020C0503030203020204" pitchFamily="34" charset="0"/>
              </a:rPr>
              <a:t>Parity disk</a:t>
            </a:r>
            <a:endParaRPr lang="en-US" altLang="zh-CN" sz="1200" dirty="0">
              <a:solidFill>
                <a:schemeClr val="bg1"/>
              </a:solidFill>
              <a:latin typeface="Huawei Sans" panose="020C0503030203020204" pitchFamily="34" charset="0"/>
              <a:ea typeface="+mn-ea"/>
              <a:cs typeface="Huawei Sans" panose="020C0503030203020204" pitchFamily="34" charset="0"/>
            </a:endParaRPr>
          </a:p>
        </p:txBody>
      </p:sp>
      <p:sp>
        <p:nvSpPr>
          <p:cNvPr id="17" name="529f8c1a-1960-4dfd-b1cf-6577ac8617d3"/>
          <p:cNvSpPr>
            <a:spLocks noChangeShapeType="1"/>
          </p:cNvSpPr>
          <p:nvPr/>
        </p:nvSpPr>
        <p:spPr bwMode="auto">
          <a:xfrm>
            <a:off x="5040338" y="3326334"/>
            <a:ext cx="4114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79200" tIns="39600" rIns="79200" bIns="39600">
            <a:spAutoFit/>
          </a:bodyPr>
          <a:lstStyle/>
          <a:p>
            <a:endParaRPr lang="nl-NL" sz="1400">
              <a:latin typeface="Huawei Sans" panose="020C0503030203020204" pitchFamily="34" charset="0"/>
              <a:cs typeface="Huawei Sans" panose="020C0503030203020204" pitchFamily="34" charset="0"/>
            </a:endParaRPr>
          </a:p>
        </p:txBody>
      </p:sp>
      <p:sp>
        <p:nvSpPr>
          <p:cNvPr id="18" name="58521191-fbe6-4017-b336-8a01ec3356e0"/>
          <p:cNvSpPr>
            <a:spLocks noChangeShapeType="1"/>
          </p:cNvSpPr>
          <p:nvPr/>
        </p:nvSpPr>
        <p:spPr bwMode="auto">
          <a:xfrm>
            <a:off x="9144794" y="3326334"/>
            <a:ext cx="0" cy="431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79200" tIns="39600" rIns="79200" bIns="39600">
            <a:spAutoFit/>
          </a:bodyPr>
          <a:lstStyle/>
          <a:p>
            <a:endParaRPr lang="nl-NL" sz="1400">
              <a:latin typeface="Huawei Sans" panose="020C0503030203020204" pitchFamily="34" charset="0"/>
              <a:cs typeface="Huawei Sans" panose="020C0503030203020204" pitchFamily="34" charset="0"/>
            </a:endParaRPr>
          </a:p>
        </p:txBody>
      </p:sp>
      <p:sp>
        <p:nvSpPr>
          <p:cNvPr id="19" name="c877408f-2ee2-45af-a594-6ef42633c223"/>
          <p:cNvSpPr>
            <a:spLocks noChangeShapeType="1"/>
          </p:cNvSpPr>
          <p:nvPr/>
        </p:nvSpPr>
        <p:spPr bwMode="auto">
          <a:xfrm flipV="1">
            <a:off x="6417321" y="3326334"/>
            <a:ext cx="0" cy="431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79200" tIns="39600" rIns="79200" bIns="39600">
            <a:spAutoFit/>
          </a:bodyPr>
          <a:lstStyle/>
          <a:p>
            <a:endParaRPr lang="nl-NL" sz="1400">
              <a:latin typeface="Huawei Sans" panose="020C0503030203020204" pitchFamily="34" charset="0"/>
              <a:cs typeface="Huawei Sans" panose="020C0503030203020204" pitchFamily="34" charset="0"/>
            </a:endParaRPr>
          </a:p>
        </p:txBody>
      </p:sp>
      <p:sp>
        <p:nvSpPr>
          <p:cNvPr id="20" name="c03fe211-767f-43af-8bdb-207d43195409"/>
          <p:cNvSpPr>
            <a:spLocks noChangeArrowheads="1"/>
          </p:cNvSpPr>
          <p:nvPr/>
        </p:nvSpPr>
        <p:spPr bwMode="gray">
          <a:xfrm>
            <a:off x="7160271" y="4907484"/>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21" name="e1fec723-54c0-4f0b-9b02-766ab89f9a24"/>
          <p:cNvSpPr>
            <a:spLocks noChangeArrowheads="1"/>
          </p:cNvSpPr>
          <p:nvPr/>
        </p:nvSpPr>
        <p:spPr bwMode="gray">
          <a:xfrm>
            <a:off x="7160271" y="4548709"/>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22" name="447e336f-8529-4f23-8e1e-2cd0c620a626"/>
          <p:cNvSpPr>
            <a:spLocks noChangeArrowheads="1"/>
          </p:cNvSpPr>
          <p:nvPr/>
        </p:nvSpPr>
        <p:spPr bwMode="gray">
          <a:xfrm>
            <a:off x="7160271" y="4188347"/>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23" name="ea1b4e66-9fef-4ccf-98dc-b0e7e502d222"/>
          <p:cNvSpPr txBox="1">
            <a:spLocks noChangeArrowheads="1"/>
          </p:cNvSpPr>
          <p:nvPr/>
        </p:nvSpPr>
        <p:spPr bwMode="gray">
          <a:xfrm>
            <a:off x="7420664" y="4261372"/>
            <a:ext cx="4507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C 2</a:t>
            </a:r>
          </a:p>
        </p:txBody>
      </p:sp>
      <p:sp>
        <p:nvSpPr>
          <p:cNvPr id="24" name="55d83c8d-4598-4c0e-9fbb-62b259a4073b"/>
          <p:cNvSpPr txBox="1">
            <a:spLocks noChangeArrowheads="1"/>
          </p:cNvSpPr>
          <p:nvPr/>
        </p:nvSpPr>
        <p:spPr bwMode="gray">
          <a:xfrm>
            <a:off x="7415114" y="4621734"/>
            <a:ext cx="4491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B 2</a:t>
            </a:r>
          </a:p>
        </p:txBody>
      </p:sp>
      <p:sp>
        <p:nvSpPr>
          <p:cNvPr id="25" name="2ec619dd-80b8-4526-8fd5-6a031651cb20"/>
          <p:cNvSpPr txBox="1">
            <a:spLocks noChangeArrowheads="1"/>
          </p:cNvSpPr>
          <p:nvPr/>
        </p:nvSpPr>
        <p:spPr bwMode="gray">
          <a:xfrm>
            <a:off x="7411100" y="4982097"/>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A 2</a:t>
            </a:r>
          </a:p>
        </p:txBody>
      </p:sp>
      <p:sp>
        <p:nvSpPr>
          <p:cNvPr id="26" name="ac96376e-7efa-4a00-95b2-7fd117eb940d"/>
          <p:cNvSpPr>
            <a:spLocks noChangeArrowheads="1"/>
          </p:cNvSpPr>
          <p:nvPr/>
        </p:nvSpPr>
        <p:spPr bwMode="gray">
          <a:xfrm>
            <a:off x="7087246" y="3827984"/>
            <a:ext cx="1114425"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27" name="8eda93d3-a448-4633-a7b8-04368b0aa76a"/>
          <p:cNvSpPr txBox="1">
            <a:spLocks noChangeArrowheads="1"/>
          </p:cNvSpPr>
          <p:nvPr/>
        </p:nvSpPr>
        <p:spPr bwMode="gray">
          <a:xfrm>
            <a:off x="7039620" y="3901009"/>
            <a:ext cx="12220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200" u="none" dirty="0">
                <a:solidFill>
                  <a:schemeClr val="bg1"/>
                </a:solidFill>
                <a:latin typeface="Huawei Sans" panose="020C0503030203020204" pitchFamily="34" charset="0"/>
                <a:cs typeface="Huawei Sans" panose="020C0503030203020204" pitchFamily="34" charset="0"/>
              </a:rPr>
              <a:t>Physical disk 3</a:t>
            </a:r>
          </a:p>
        </p:txBody>
      </p:sp>
      <p:sp>
        <p:nvSpPr>
          <p:cNvPr id="28" name="89c97fc8-4cc1-4119-8dde-fd53d76c0cd1"/>
          <p:cNvSpPr>
            <a:spLocks noChangeArrowheads="1"/>
          </p:cNvSpPr>
          <p:nvPr/>
        </p:nvSpPr>
        <p:spPr bwMode="gray">
          <a:xfrm>
            <a:off x="2523183" y="3799409"/>
            <a:ext cx="968375" cy="1009650"/>
          </a:xfrm>
          <a:prstGeom prst="can">
            <a:avLst>
              <a:gd name="adj" fmla="val 26066"/>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29" name="fed34d01-2ac3-46df-baa5-62f712b11269"/>
          <p:cNvSpPr txBox="1">
            <a:spLocks noChangeArrowheads="1"/>
          </p:cNvSpPr>
          <p:nvPr/>
        </p:nvSpPr>
        <p:spPr bwMode="gray">
          <a:xfrm>
            <a:off x="2556521" y="4215259"/>
            <a:ext cx="9366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A</a:t>
            </a:r>
          </a:p>
        </p:txBody>
      </p:sp>
      <p:sp>
        <p:nvSpPr>
          <p:cNvPr id="30" name="b9347399-827a-428b-b76d-d02f5ebfc487"/>
          <p:cNvSpPr>
            <a:spLocks noChangeArrowheads="1"/>
          </p:cNvSpPr>
          <p:nvPr/>
        </p:nvSpPr>
        <p:spPr bwMode="gray">
          <a:xfrm>
            <a:off x="2523183" y="3008834"/>
            <a:ext cx="968375" cy="935038"/>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31" name="ef87e34a-8b67-4dbc-806c-2fc2b72edad0"/>
          <p:cNvSpPr txBox="1">
            <a:spLocks noChangeArrowheads="1"/>
          </p:cNvSpPr>
          <p:nvPr/>
        </p:nvSpPr>
        <p:spPr bwMode="gray">
          <a:xfrm>
            <a:off x="2870862" y="3423097"/>
            <a:ext cx="2920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B</a:t>
            </a:r>
          </a:p>
        </p:txBody>
      </p:sp>
      <p:sp>
        <p:nvSpPr>
          <p:cNvPr id="32" name="a0b8f900-c279-4e43-973d-015a8b0c0993"/>
          <p:cNvSpPr>
            <a:spLocks noChangeArrowheads="1"/>
          </p:cNvSpPr>
          <p:nvPr/>
        </p:nvSpPr>
        <p:spPr bwMode="gray">
          <a:xfrm>
            <a:off x="2523183" y="2143647"/>
            <a:ext cx="968375" cy="1009650"/>
          </a:xfrm>
          <a:prstGeom prst="can">
            <a:avLst>
              <a:gd name="adj" fmla="val 26066"/>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33" name="983c25a5-2911-4830-bfda-e49747fedecb"/>
          <p:cNvSpPr txBox="1">
            <a:spLocks noChangeArrowheads="1"/>
          </p:cNvSpPr>
          <p:nvPr/>
        </p:nvSpPr>
        <p:spPr bwMode="gray">
          <a:xfrm>
            <a:off x="2882762" y="2578820"/>
            <a:ext cx="2936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C</a:t>
            </a:r>
          </a:p>
        </p:txBody>
      </p:sp>
      <p:sp>
        <p:nvSpPr>
          <p:cNvPr id="34" name="dbf65fdd-836e-4904-8382-1d7d77249a38"/>
          <p:cNvSpPr txBox="1">
            <a:spLocks noChangeArrowheads="1"/>
          </p:cNvSpPr>
          <p:nvPr/>
        </p:nvSpPr>
        <p:spPr bwMode="auto">
          <a:xfrm>
            <a:off x="2016002" y="5053633"/>
            <a:ext cx="20875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Logical disk</a:t>
            </a:r>
            <a:endParaRPr lang="en-US" altLang="zh-CN" sz="1400" b="1" dirty="0">
              <a:latin typeface="Huawei Sans" panose="020C0503030203020204" pitchFamily="34" charset="0"/>
              <a:ea typeface="+mn-ea"/>
              <a:cs typeface="Huawei Sans" panose="020C0503030203020204" pitchFamily="34" charset="0"/>
            </a:endParaRPr>
          </a:p>
        </p:txBody>
      </p:sp>
      <p:sp>
        <p:nvSpPr>
          <p:cNvPr id="35" name="78ba526c-ac8d-462f-868d-27151a2ef2bd"/>
          <p:cNvSpPr>
            <a:spLocks noChangeArrowheads="1"/>
          </p:cNvSpPr>
          <p:nvPr/>
        </p:nvSpPr>
        <p:spPr bwMode="gray">
          <a:xfrm>
            <a:off x="5736283" y="4907484"/>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36" name="181843ba-bf12-48b0-b137-568648421167"/>
          <p:cNvSpPr>
            <a:spLocks noChangeArrowheads="1"/>
          </p:cNvSpPr>
          <p:nvPr/>
        </p:nvSpPr>
        <p:spPr bwMode="gray">
          <a:xfrm>
            <a:off x="5736283" y="4548709"/>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37" name="97c4b34b-ae7c-46f6-bab5-ac7e43033acf"/>
          <p:cNvSpPr>
            <a:spLocks noChangeArrowheads="1"/>
          </p:cNvSpPr>
          <p:nvPr/>
        </p:nvSpPr>
        <p:spPr bwMode="gray">
          <a:xfrm>
            <a:off x="5736283" y="4188347"/>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38" name="f73fe9b9-1c3e-4023-96dd-29d2cf091f3b"/>
          <p:cNvSpPr txBox="1">
            <a:spLocks noChangeArrowheads="1"/>
          </p:cNvSpPr>
          <p:nvPr/>
        </p:nvSpPr>
        <p:spPr bwMode="gray">
          <a:xfrm>
            <a:off x="5998264" y="4261372"/>
            <a:ext cx="4507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C 1</a:t>
            </a:r>
          </a:p>
        </p:txBody>
      </p:sp>
      <p:sp>
        <p:nvSpPr>
          <p:cNvPr id="39" name="25435158-e16d-4c41-96c9-755178bbeebf"/>
          <p:cNvSpPr txBox="1">
            <a:spLocks noChangeArrowheads="1"/>
          </p:cNvSpPr>
          <p:nvPr/>
        </p:nvSpPr>
        <p:spPr bwMode="gray">
          <a:xfrm>
            <a:off x="5992714" y="4621734"/>
            <a:ext cx="4491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B 1</a:t>
            </a:r>
          </a:p>
        </p:txBody>
      </p:sp>
      <p:sp>
        <p:nvSpPr>
          <p:cNvPr id="40" name="c5d0c02f-ce35-49d5-a904-13f4aa6618dd"/>
          <p:cNvSpPr txBox="1">
            <a:spLocks noChangeArrowheads="1"/>
          </p:cNvSpPr>
          <p:nvPr/>
        </p:nvSpPr>
        <p:spPr bwMode="gray">
          <a:xfrm>
            <a:off x="5987905" y="4982097"/>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A 1</a:t>
            </a:r>
          </a:p>
        </p:txBody>
      </p:sp>
      <p:sp>
        <p:nvSpPr>
          <p:cNvPr id="41" name="0bb1a1a9-44b0-4111-9de7-ee93f15c3b9e"/>
          <p:cNvSpPr>
            <a:spLocks noChangeArrowheads="1"/>
          </p:cNvSpPr>
          <p:nvPr/>
        </p:nvSpPr>
        <p:spPr bwMode="gray">
          <a:xfrm>
            <a:off x="5663258" y="3827984"/>
            <a:ext cx="1114425"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42" name="130ba135-e10e-426f-9579-f0af54de5c80"/>
          <p:cNvSpPr txBox="1">
            <a:spLocks noChangeArrowheads="1"/>
          </p:cNvSpPr>
          <p:nvPr/>
        </p:nvSpPr>
        <p:spPr bwMode="gray">
          <a:xfrm>
            <a:off x="5625312" y="3901009"/>
            <a:ext cx="11966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200" u="none" dirty="0">
                <a:solidFill>
                  <a:schemeClr val="bg1"/>
                </a:solidFill>
                <a:latin typeface="Huawei Sans" panose="020C0503030203020204" pitchFamily="34" charset="0"/>
                <a:cs typeface="Huawei Sans" panose="020C0503030203020204" pitchFamily="34" charset="0"/>
              </a:rPr>
              <a:t>Physical disk 2</a:t>
            </a:r>
          </a:p>
        </p:txBody>
      </p:sp>
      <p:sp>
        <p:nvSpPr>
          <p:cNvPr id="43" name="d9dd3534-c448-4c8b-9b76-218dd7ec530c"/>
          <p:cNvSpPr>
            <a:spLocks noChangeArrowheads="1"/>
          </p:cNvSpPr>
          <p:nvPr/>
        </p:nvSpPr>
        <p:spPr bwMode="gray">
          <a:xfrm>
            <a:off x="4359921" y="4907484"/>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44" name="b67a8166-c2c1-48e0-86ff-4bf853e6ebd4"/>
          <p:cNvSpPr>
            <a:spLocks noChangeArrowheads="1"/>
          </p:cNvSpPr>
          <p:nvPr/>
        </p:nvSpPr>
        <p:spPr bwMode="gray">
          <a:xfrm>
            <a:off x="4359921" y="4548709"/>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45" name="e136da68-e29a-4bc5-ad99-0e5265de7724"/>
          <p:cNvSpPr>
            <a:spLocks noChangeArrowheads="1"/>
          </p:cNvSpPr>
          <p:nvPr/>
        </p:nvSpPr>
        <p:spPr bwMode="gray">
          <a:xfrm>
            <a:off x="4359921" y="4188347"/>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46" name="36c66414-c585-4a22-98ad-5bdc2322aeda"/>
          <p:cNvSpPr txBox="1">
            <a:spLocks noChangeArrowheads="1"/>
          </p:cNvSpPr>
          <p:nvPr/>
        </p:nvSpPr>
        <p:spPr bwMode="gray">
          <a:xfrm>
            <a:off x="4620314" y="4261372"/>
            <a:ext cx="4507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C 0</a:t>
            </a:r>
          </a:p>
        </p:txBody>
      </p:sp>
      <p:sp>
        <p:nvSpPr>
          <p:cNvPr id="47" name="67a929b9-2bb0-417c-af98-5ccdfca400d4"/>
          <p:cNvSpPr txBox="1">
            <a:spLocks noChangeArrowheads="1"/>
          </p:cNvSpPr>
          <p:nvPr/>
        </p:nvSpPr>
        <p:spPr bwMode="gray">
          <a:xfrm>
            <a:off x="4614764" y="4621734"/>
            <a:ext cx="4491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B 0</a:t>
            </a:r>
          </a:p>
        </p:txBody>
      </p:sp>
      <p:sp>
        <p:nvSpPr>
          <p:cNvPr id="48" name="87ab4237-961a-4b5e-9402-431fc00f9788"/>
          <p:cNvSpPr txBox="1">
            <a:spLocks noChangeArrowheads="1"/>
          </p:cNvSpPr>
          <p:nvPr/>
        </p:nvSpPr>
        <p:spPr bwMode="gray">
          <a:xfrm>
            <a:off x="4609955" y="4982097"/>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A 0</a:t>
            </a:r>
          </a:p>
        </p:txBody>
      </p:sp>
      <p:sp>
        <p:nvSpPr>
          <p:cNvPr id="49" name="f1400db1-b9c6-4283-926b-cae419bfec49"/>
          <p:cNvSpPr>
            <a:spLocks noChangeArrowheads="1"/>
          </p:cNvSpPr>
          <p:nvPr/>
        </p:nvSpPr>
        <p:spPr bwMode="gray">
          <a:xfrm>
            <a:off x="4286896" y="3827984"/>
            <a:ext cx="1114425"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50" name="26e95a4a-af26-4492-aeba-3fecdec428fa"/>
          <p:cNvSpPr txBox="1">
            <a:spLocks noChangeArrowheads="1"/>
          </p:cNvSpPr>
          <p:nvPr/>
        </p:nvSpPr>
        <p:spPr bwMode="gray">
          <a:xfrm>
            <a:off x="4228546" y="3901009"/>
            <a:ext cx="12342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200" u="none" dirty="0">
                <a:solidFill>
                  <a:schemeClr val="bg1"/>
                </a:solidFill>
                <a:latin typeface="Huawei Sans" panose="020C0503030203020204" pitchFamily="34" charset="0"/>
                <a:cs typeface="Huawei Sans" panose="020C0503030203020204" pitchFamily="34" charset="0"/>
              </a:rPr>
              <a:t>Physical disk 1</a:t>
            </a:r>
          </a:p>
        </p:txBody>
      </p:sp>
      <p:sp>
        <p:nvSpPr>
          <p:cNvPr id="51" name="570dcb3b-6709-4865-b084-925fd1d9eb44"/>
          <p:cNvSpPr>
            <a:spLocks noChangeShapeType="1"/>
          </p:cNvSpPr>
          <p:nvPr/>
        </p:nvSpPr>
        <p:spPr bwMode="auto">
          <a:xfrm flipV="1">
            <a:off x="5040958" y="3326334"/>
            <a:ext cx="0" cy="431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79200" tIns="39600" rIns="79200" bIns="39600">
            <a:spAutoFit/>
          </a:bodyPr>
          <a:lstStyle/>
          <a:p>
            <a:endParaRPr lang="nl-NL" sz="1400">
              <a:latin typeface="Huawei Sans" panose="020C0503030203020204" pitchFamily="34" charset="0"/>
              <a:cs typeface="Huawei Sans" panose="020C0503030203020204" pitchFamily="34" charset="0"/>
            </a:endParaRPr>
          </a:p>
        </p:txBody>
      </p:sp>
      <p:sp>
        <p:nvSpPr>
          <p:cNvPr id="52" name="0dd8097d-87bd-4c12-b656-186635fbe25f"/>
          <p:cNvSpPr>
            <a:spLocks noChangeShapeType="1"/>
          </p:cNvSpPr>
          <p:nvPr/>
        </p:nvSpPr>
        <p:spPr bwMode="auto">
          <a:xfrm flipV="1">
            <a:off x="7839721" y="3326334"/>
            <a:ext cx="0" cy="431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79200" tIns="39600" rIns="79200" bIns="39600">
            <a:spAutoFit/>
          </a:bodyPr>
          <a:lstStyle/>
          <a:p>
            <a:endParaRPr lang="nl-NL" sz="1400">
              <a:latin typeface="Huawei Sans" panose="020C0503030203020204" pitchFamily="34" charset="0"/>
              <a:cs typeface="Huawei Sans" panose="020C0503030203020204" pitchFamily="34" charset="0"/>
            </a:endParaRPr>
          </a:p>
        </p:txBody>
      </p:sp>
      <p:sp>
        <p:nvSpPr>
          <p:cNvPr id="53" name="cf2e95cd-1576-45d9-b7e2-16e6489be839"/>
          <p:cNvSpPr txBox="1">
            <a:spLocks noChangeArrowheads="1"/>
          </p:cNvSpPr>
          <p:nvPr/>
        </p:nvSpPr>
        <p:spPr bwMode="gray">
          <a:xfrm>
            <a:off x="8835083" y="4621734"/>
            <a:ext cx="5397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P 2</a:t>
            </a:r>
          </a:p>
        </p:txBody>
      </p:sp>
      <p:sp>
        <p:nvSpPr>
          <p:cNvPr id="55" name="20143b00-3a3c-41fe-a31e-39c5c2638daf"/>
          <p:cNvSpPr>
            <a:spLocks noChangeArrowheads="1"/>
          </p:cNvSpPr>
          <p:nvPr/>
        </p:nvSpPr>
        <p:spPr bwMode="gray">
          <a:xfrm>
            <a:off x="2340620" y="2011883"/>
            <a:ext cx="1371600" cy="2834640"/>
          </a:xfrm>
          <a:prstGeom prst="rect">
            <a:avLst/>
          </a:prstGeom>
          <a:noFill/>
          <a:ln w="12700" algn="ctr">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56" name="6f17c2d3-e45a-4c18-8de9-e2ec13af76e9"/>
          <p:cNvSpPr txBox="1">
            <a:spLocks noChangeArrowheads="1"/>
          </p:cNvSpPr>
          <p:nvPr/>
        </p:nvSpPr>
        <p:spPr bwMode="auto">
          <a:xfrm>
            <a:off x="7560618" y="1967459"/>
            <a:ext cx="15841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sz="1400" u="none" dirty="0">
                <a:latin typeface="Huawei Sans" panose="020C0503030203020204" pitchFamily="34" charset="0"/>
                <a:cs typeface="Huawei Sans" panose="020C0503030203020204" pitchFamily="34" charset="0"/>
              </a:rPr>
              <a:t>Write data to A.</a:t>
            </a:r>
          </a:p>
        </p:txBody>
      </p:sp>
      <p:sp>
        <p:nvSpPr>
          <p:cNvPr id="57" name="c478b9c1-bc3b-455b-9e0e-c1280a3d623b"/>
          <p:cNvSpPr txBox="1">
            <a:spLocks noChangeArrowheads="1"/>
          </p:cNvSpPr>
          <p:nvPr/>
        </p:nvSpPr>
        <p:spPr bwMode="auto">
          <a:xfrm>
            <a:off x="7560618" y="1648371"/>
            <a:ext cx="15841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sz="1400" u="none" dirty="0">
                <a:latin typeface="Huawei Sans" panose="020C0503030203020204" pitchFamily="34" charset="0"/>
                <a:cs typeface="Huawei Sans" panose="020C0503030203020204" pitchFamily="34" charset="0"/>
              </a:rPr>
              <a:t>Write data to B.</a:t>
            </a:r>
          </a:p>
        </p:txBody>
      </p:sp>
      <p:sp>
        <p:nvSpPr>
          <p:cNvPr id="58" name="7e3d5f33-65c3-41ef-a619-4ce7b278544d"/>
          <p:cNvSpPr txBox="1">
            <a:spLocks noChangeArrowheads="1"/>
          </p:cNvSpPr>
          <p:nvPr/>
        </p:nvSpPr>
        <p:spPr bwMode="auto">
          <a:xfrm>
            <a:off x="7560618" y="1354684"/>
            <a:ext cx="15945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sz="1400" u="none" dirty="0">
                <a:latin typeface="Huawei Sans" panose="020C0503030203020204" pitchFamily="34" charset="0"/>
                <a:cs typeface="Huawei Sans" panose="020C0503030203020204" pitchFamily="34" charset="0"/>
              </a:rPr>
              <a:t>Write data to C.</a:t>
            </a:r>
          </a:p>
        </p:txBody>
      </p:sp>
      <p:sp>
        <p:nvSpPr>
          <p:cNvPr id="59" name="c37b818a-5072-401a-9b4c-aba2658e175a"/>
          <p:cNvSpPr>
            <a:spLocks noChangeArrowheads="1"/>
          </p:cNvSpPr>
          <p:nvPr/>
        </p:nvSpPr>
        <p:spPr bwMode="auto">
          <a:xfrm>
            <a:off x="5385446" y="4574109"/>
            <a:ext cx="296862" cy="319088"/>
          </a:xfrm>
          <a:prstGeom prst="flowChartOr">
            <a:avLst/>
          </a:prstGeom>
          <a:solidFill>
            <a:schemeClr val="bg1"/>
          </a:solidFill>
          <a:ln w="57150">
            <a:solidFill>
              <a:srgbClr val="009999"/>
            </a:solidFill>
            <a:round/>
            <a:headEnd/>
            <a:tailEnd/>
          </a:ln>
        </p:spPr>
        <p:txBody>
          <a:bodyPr lIns="79200" tIns="39600" rIns="79200" bIns="39600"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60" name="99c04e6c-279b-42bd-a416-56d3136bd46d"/>
          <p:cNvSpPr>
            <a:spLocks noChangeArrowheads="1"/>
          </p:cNvSpPr>
          <p:nvPr/>
        </p:nvSpPr>
        <p:spPr bwMode="auto">
          <a:xfrm>
            <a:off x="6772921" y="4574109"/>
            <a:ext cx="296862" cy="319088"/>
          </a:xfrm>
          <a:prstGeom prst="flowChartOr">
            <a:avLst/>
          </a:prstGeom>
          <a:solidFill>
            <a:schemeClr val="bg1"/>
          </a:solidFill>
          <a:ln w="57150">
            <a:solidFill>
              <a:srgbClr val="009999"/>
            </a:solidFill>
            <a:round/>
            <a:headEnd/>
            <a:tailEnd/>
          </a:ln>
        </p:spPr>
        <p:txBody>
          <a:bodyPr lIns="79200" tIns="39600" rIns="79200" bIns="39600"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61" name="Rectangle 60"/>
          <p:cNvSpPr/>
          <p:nvPr/>
        </p:nvSpPr>
        <p:spPr>
          <a:xfrm>
            <a:off x="1057895" y="5681215"/>
            <a:ext cx="10362132" cy="338554"/>
          </a:xfrm>
          <a:prstGeom prst="rect">
            <a:avLst/>
          </a:prstGeom>
        </p:spPr>
        <p:txBody>
          <a:bodyPr wrap="none">
            <a:spAutoFit/>
          </a:bodyPr>
          <a:lstStyle/>
          <a:p>
            <a:r>
              <a:rPr sz="1600" u="none" dirty="0">
                <a:latin typeface="Huawei Sans" panose="020C0503030203020204" pitchFamily="34" charset="0"/>
                <a:cs typeface="Huawei Sans" panose="020C0503030203020204" pitchFamily="34" charset="0"/>
              </a:rPr>
              <a:t>Note: A write penalty occurs when just a small amount of new data needs to be written to one or two disks.</a:t>
            </a:r>
            <a:endParaRPr lang="en-US" sz="1600" dirty="0">
              <a:latin typeface="Huawei Sans" panose="020C0503030203020204" pitchFamily="34" charset="0"/>
              <a:cs typeface="Huawei Sans" panose="020C0503030203020204" pitchFamily="34" charset="0"/>
            </a:endParaRPr>
          </a:p>
        </p:txBody>
      </p:sp>
      <p:sp>
        <p:nvSpPr>
          <p:cNvPr id="62" name="0525e68e-bfbc-4da5-897a-746070d7efad"/>
          <p:cNvSpPr txBox="1">
            <a:spLocks noChangeArrowheads="1"/>
          </p:cNvSpPr>
          <p:nvPr/>
        </p:nvSpPr>
        <p:spPr bwMode="auto">
          <a:xfrm>
            <a:off x="9103371" y="1734715"/>
            <a:ext cx="11889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sz="1400" u="none" dirty="0">
                <a:latin typeface="Huawei Sans" panose="020C0503030203020204" pitchFamily="34" charset="0"/>
                <a:cs typeface="Huawei Sans" panose="020C0503030203020204" pitchFamily="34" charset="0"/>
              </a:rPr>
              <a:t>Read data.</a:t>
            </a:r>
            <a:endParaRPr lang="en-US" altLang="zh-CN" sz="1400" b="1" dirty="0">
              <a:latin typeface="Huawei Sans" panose="020C0503030203020204" pitchFamily="34" charset="0"/>
              <a:ea typeface="+mn-ea"/>
              <a:cs typeface="Huawei Sans" panose="020C0503030203020204" pitchFamily="34" charset="0"/>
            </a:endParaRPr>
          </a:p>
        </p:txBody>
      </p:sp>
      <p:pic>
        <p:nvPicPr>
          <p:cNvPr id="63" name="图片 62" descr="PC.png"/>
          <p:cNvPicPr>
            <a:picLocks noChangeAspect="1"/>
          </p:cNvPicPr>
          <p:nvPr/>
        </p:nvPicPr>
        <p:blipFill>
          <a:blip r:embed="rId4" cstate="print"/>
          <a:stretch>
            <a:fillRect/>
          </a:stretch>
        </p:blipFill>
        <p:spPr>
          <a:xfrm>
            <a:off x="6113775" y="1351146"/>
            <a:ext cx="1086741" cy="834616"/>
          </a:xfrm>
          <a:prstGeom prst="rect">
            <a:avLst/>
          </a:prstGeom>
        </p:spPr>
      </p:pic>
    </p:spTree>
    <p:extLst>
      <p:ext uri="{BB962C8B-B14F-4D97-AF65-F5344CB8AC3E}">
        <p14:creationId xmlns:p14="http://schemas.microsoft.com/office/powerpoint/2010/main" val="358049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9"/>
                                        </p:tgtEl>
                                        <p:attrNameLst>
                                          <p:attrName>style.color</p:attrName>
                                        </p:attrNameLst>
                                      </p:cBhvr>
                                      <p:to>
                                        <p:clrVal>
                                          <a:srgbClr val="6699FF"/>
                                        </p:clrVal>
                                      </p:to>
                                    </p:set>
                                    <p:set>
                                      <p:cBhvr>
                                        <p:cTn id="7" dur="500" fill="hold"/>
                                        <p:tgtEl>
                                          <p:spTgt spid="29"/>
                                        </p:tgtEl>
                                        <p:attrNameLst>
                                          <p:attrName>fillcolor</p:attrName>
                                        </p:attrNameLst>
                                      </p:cBhvr>
                                      <p:to>
                                        <p:clrVal>
                                          <a:srgbClr val="6699FF"/>
                                        </p:clrVal>
                                      </p:to>
                                    </p:set>
                                    <p:set>
                                      <p:cBhvr>
                                        <p:cTn id="8" dur="500" fill="hold"/>
                                        <p:tgtEl>
                                          <p:spTgt spid="29"/>
                                        </p:tgtEl>
                                        <p:attrNameLst>
                                          <p:attrName>fill.type</p:attrName>
                                        </p:attrNameLst>
                                      </p:cBhvr>
                                      <p:to>
                                        <p:strVal val="solid"/>
                                      </p:to>
                                    </p:set>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500" fill="hold"/>
                                        <p:tgtEl>
                                          <p:spTgt spid="48"/>
                                        </p:tgtEl>
                                        <p:attrNameLst>
                                          <p:attrName>ppt_x</p:attrName>
                                        </p:attrNameLst>
                                      </p:cBhvr>
                                      <p:tavLst>
                                        <p:tav tm="0">
                                          <p:val>
                                            <p:strVal val="#ppt_x"/>
                                          </p:val>
                                        </p:tav>
                                        <p:tav tm="100000">
                                          <p:val>
                                            <p:strVal val="#ppt_x"/>
                                          </p:val>
                                        </p:tav>
                                      </p:tavLst>
                                    </p:anim>
                                    <p:anim calcmode="lin" valueType="num">
                                      <p:cBhvr additive="base">
                                        <p:cTn id="13" dur="500" fill="hold"/>
                                        <p:tgtEl>
                                          <p:spTgt spid="4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mph" presetSubtype="0" repeatCount="3000" fill="hold" nodeType="clickEffect">
                                  <p:stCondLst>
                                    <p:cond delay="0"/>
                                  </p:stCondLst>
                                  <p:childTnLst>
                                    <p:animEffect transition="out" filter="fade">
                                      <p:cBhvr>
                                        <p:cTn id="27" dur="500" tmFilter="0, 0; .2, .5; .8, .5; 1, 0"/>
                                        <p:tgtEl>
                                          <p:spTgt spid="48"/>
                                        </p:tgtEl>
                                      </p:cBhvr>
                                    </p:animEffect>
                                    <p:animScale>
                                      <p:cBhvr>
                                        <p:cTn id="28" dur="250" autoRev="1" fill="hold"/>
                                        <p:tgtEl>
                                          <p:spTgt spid="48"/>
                                        </p:tgtEl>
                                      </p:cBhvr>
                                      <p:by x="105000" y="105000"/>
                                    </p:animScale>
                                  </p:childTnLst>
                                </p:cTn>
                              </p:par>
                            </p:childTnLst>
                          </p:cTn>
                        </p:par>
                        <p:par>
                          <p:cTn id="29" fill="hold">
                            <p:stCondLst>
                              <p:cond delay="1500"/>
                            </p:stCondLst>
                            <p:childTnLst>
                              <p:par>
                                <p:cTn id="30" presetID="26" presetClass="emph" presetSubtype="0" repeatCount="3000" fill="hold" grpId="1" nodeType="afterEffect">
                                  <p:stCondLst>
                                    <p:cond delay="0"/>
                                  </p:stCondLst>
                                  <p:childTnLst>
                                    <p:animEffect transition="out" filter="fade">
                                      <p:cBhvr>
                                        <p:cTn id="31" dur="500" tmFilter="0, 0; .2, .5; .8, .5; 1, 0"/>
                                        <p:tgtEl>
                                          <p:spTgt spid="40"/>
                                        </p:tgtEl>
                                      </p:cBhvr>
                                    </p:animEffect>
                                    <p:animScale>
                                      <p:cBhvr>
                                        <p:cTn id="32" dur="250" autoRev="1" fill="hold"/>
                                        <p:tgtEl>
                                          <p:spTgt spid="40"/>
                                        </p:tgtEl>
                                      </p:cBhvr>
                                      <p:by x="105000" y="105000"/>
                                    </p:animScale>
                                  </p:childTnLst>
                                </p:cTn>
                              </p:par>
                            </p:childTnLst>
                          </p:cTn>
                        </p:par>
                        <p:par>
                          <p:cTn id="33" fill="hold">
                            <p:stCondLst>
                              <p:cond delay="3000"/>
                            </p:stCondLst>
                            <p:childTnLst>
                              <p:par>
                                <p:cTn id="34" presetID="26" presetClass="emph" presetSubtype="0" repeatCount="3000" fill="hold" grpId="1" nodeType="afterEffect">
                                  <p:stCondLst>
                                    <p:cond delay="0"/>
                                  </p:stCondLst>
                                  <p:childTnLst>
                                    <p:animEffect transition="out" filter="fade">
                                      <p:cBhvr>
                                        <p:cTn id="35" dur="500" tmFilter="0, 0; .2, .5; .8, .5; 1, 0"/>
                                        <p:tgtEl>
                                          <p:spTgt spid="25"/>
                                        </p:tgtEl>
                                      </p:cBhvr>
                                    </p:animEffect>
                                    <p:animScale>
                                      <p:cBhvr>
                                        <p:cTn id="36" dur="250" autoRev="1" fill="hold"/>
                                        <p:tgtEl>
                                          <p:spTgt spid="25"/>
                                        </p:tgtEl>
                                      </p:cBhvr>
                                      <p:by x="105000" y="105000"/>
                                    </p:animScale>
                                  </p:childTnLst>
                                </p:cTn>
                              </p:par>
                            </p:childTnLst>
                          </p:cTn>
                        </p:par>
                        <p:par>
                          <p:cTn id="37" fill="hold">
                            <p:stCondLst>
                              <p:cond delay="4500"/>
                            </p:stCondLst>
                            <p:childTnLst>
                              <p:par>
                                <p:cTn id="38" presetID="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0-#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16" presetClass="emph" presetSubtype="0" fill="hold" grpId="0" nodeType="afterEffect">
                                  <p:stCondLst>
                                    <p:cond delay="0"/>
                                  </p:stCondLst>
                                  <p:iterate type="lt">
                                    <p:tmPct val="4000"/>
                                  </p:iterate>
                                  <p:childTnLst>
                                    <p:set>
                                      <p:cBhvr override="childStyle">
                                        <p:cTn id="44" dur="500" fill="hold"/>
                                        <p:tgtEl>
                                          <p:spTgt spid="31"/>
                                        </p:tgtEl>
                                        <p:attrNameLst>
                                          <p:attrName>style.color</p:attrName>
                                        </p:attrNameLst>
                                      </p:cBhvr>
                                      <p:to>
                                        <p:clrVal>
                                          <a:srgbClr val="6699FF"/>
                                        </p:clrVal>
                                      </p:to>
                                    </p:set>
                                    <p:set>
                                      <p:cBhvr>
                                        <p:cTn id="45" dur="500" fill="hold"/>
                                        <p:tgtEl>
                                          <p:spTgt spid="31"/>
                                        </p:tgtEl>
                                        <p:attrNameLst>
                                          <p:attrName>fillcolor</p:attrName>
                                        </p:attrNameLst>
                                      </p:cBhvr>
                                      <p:to>
                                        <p:clrVal>
                                          <a:srgbClr val="6699FF"/>
                                        </p:clrVal>
                                      </p:to>
                                    </p:set>
                                    <p:set>
                                      <p:cBhvr>
                                        <p:cTn id="46" dur="500" fill="hold"/>
                                        <p:tgtEl>
                                          <p:spTgt spid="31"/>
                                        </p:tgtEl>
                                        <p:attrNameLst>
                                          <p:attrName>fill.type</p:attrName>
                                        </p:attrNameLst>
                                      </p:cBhvr>
                                      <p:to>
                                        <p:strVal val="solid"/>
                                      </p:to>
                                    </p:set>
                                  </p:childTnLst>
                                </p:cTn>
                              </p:par>
                            </p:childTnLst>
                          </p:cTn>
                        </p:par>
                        <p:par>
                          <p:cTn id="47" fill="hold">
                            <p:stCondLst>
                              <p:cond delay="5500"/>
                            </p:stCondLst>
                            <p:childTnLst>
                              <p:par>
                                <p:cTn id="48" presetID="2" presetClass="entr" presetSubtype="1"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500" fill="hold"/>
                                        <p:tgtEl>
                                          <p:spTgt spid="47"/>
                                        </p:tgtEl>
                                        <p:attrNameLst>
                                          <p:attrName>ppt_x</p:attrName>
                                        </p:attrNameLst>
                                      </p:cBhvr>
                                      <p:tavLst>
                                        <p:tav tm="0">
                                          <p:val>
                                            <p:strVal val="#ppt_x"/>
                                          </p:val>
                                        </p:tav>
                                        <p:tav tm="100000">
                                          <p:val>
                                            <p:strVal val="#ppt_x"/>
                                          </p:val>
                                        </p:tav>
                                      </p:tavLst>
                                    </p:anim>
                                    <p:anim calcmode="lin" valueType="num">
                                      <p:cBhvr additive="base">
                                        <p:cTn id="51" dur="500" fill="hold"/>
                                        <p:tgtEl>
                                          <p:spTgt spid="47"/>
                                        </p:tgtEl>
                                        <p:attrNameLst>
                                          <p:attrName>ppt_y</p:attrName>
                                        </p:attrNameLst>
                                      </p:cBhvr>
                                      <p:tavLst>
                                        <p:tav tm="0">
                                          <p:val>
                                            <p:strVal val="0-#ppt_h/2"/>
                                          </p:val>
                                        </p:tav>
                                        <p:tav tm="100000">
                                          <p:val>
                                            <p:strVal val="#ppt_y"/>
                                          </p:val>
                                        </p:tav>
                                      </p:tavLst>
                                    </p:anim>
                                  </p:childTnLst>
                                </p:cTn>
                              </p:par>
                            </p:childTnLst>
                          </p:cTn>
                        </p:par>
                        <p:par>
                          <p:cTn id="52" fill="hold">
                            <p:stCondLst>
                              <p:cond delay="6000"/>
                            </p:stCondLst>
                            <p:childTnLst>
                              <p:par>
                                <p:cTn id="53" presetID="2" presetClass="entr" presetSubtype="1"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ppt_x"/>
                                          </p:val>
                                        </p:tav>
                                        <p:tav tm="100000">
                                          <p:val>
                                            <p:strVal val="#ppt_x"/>
                                          </p:val>
                                        </p:tav>
                                      </p:tavLst>
                                    </p:anim>
                                    <p:anim calcmode="lin" valueType="num">
                                      <p:cBhvr additive="base">
                                        <p:cTn id="56" dur="500" fill="hold"/>
                                        <p:tgtEl>
                                          <p:spTgt spid="39"/>
                                        </p:tgtEl>
                                        <p:attrNameLst>
                                          <p:attrName>ppt_y</p:attrName>
                                        </p:attrNameLst>
                                      </p:cBhvr>
                                      <p:tavLst>
                                        <p:tav tm="0">
                                          <p:val>
                                            <p:strVal val="0-#ppt_h/2"/>
                                          </p:val>
                                        </p:tav>
                                        <p:tav tm="100000">
                                          <p:val>
                                            <p:strVal val="#ppt_y"/>
                                          </p:val>
                                        </p:tav>
                                      </p:tavLst>
                                    </p:anim>
                                  </p:childTnLst>
                                </p:cTn>
                              </p:par>
                            </p:childTnLst>
                          </p:cTn>
                        </p:par>
                        <p:par>
                          <p:cTn id="57" fill="hold">
                            <p:stCondLst>
                              <p:cond delay="6500"/>
                            </p:stCondLst>
                            <p:childTnLst>
                              <p:par>
                                <p:cTn id="58" presetID="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additive="base">
                                        <p:cTn id="60" dur="500" fill="hold"/>
                                        <p:tgtEl>
                                          <p:spTgt spid="24"/>
                                        </p:tgtEl>
                                        <p:attrNameLst>
                                          <p:attrName>ppt_x</p:attrName>
                                        </p:attrNameLst>
                                      </p:cBhvr>
                                      <p:tavLst>
                                        <p:tav tm="0">
                                          <p:val>
                                            <p:strVal val="#ppt_x"/>
                                          </p:val>
                                        </p:tav>
                                        <p:tav tm="100000">
                                          <p:val>
                                            <p:strVal val="#ppt_x"/>
                                          </p:val>
                                        </p:tav>
                                      </p:tavLst>
                                    </p:anim>
                                    <p:anim calcmode="lin" valueType="num">
                                      <p:cBhvr additive="base">
                                        <p:cTn id="61" dur="500" fill="hold"/>
                                        <p:tgtEl>
                                          <p:spTgt spid="24"/>
                                        </p:tgtEl>
                                        <p:attrNameLst>
                                          <p:attrName>ppt_y</p:attrName>
                                        </p:attrNameLst>
                                      </p:cBhvr>
                                      <p:tavLst>
                                        <p:tav tm="0">
                                          <p:val>
                                            <p:strVal val="0-#ppt_h/2"/>
                                          </p:val>
                                        </p:tav>
                                        <p:tav tm="100000">
                                          <p:val>
                                            <p:strVal val="#ppt_y"/>
                                          </p:val>
                                        </p:tav>
                                      </p:tavLst>
                                    </p:anim>
                                  </p:childTnLst>
                                </p:cTn>
                              </p:par>
                            </p:childTnLst>
                          </p:cTn>
                        </p:par>
                        <p:par>
                          <p:cTn id="62" fill="hold">
                            <p:stCondLst>
                              <p:cond delay="7000"/>
                            </p:stCondLst>
                            <p:childTnLst>
                              <p:par>
                                <p:cTn id="63" presetID="26" presetClass="emph" presetSubtype="0" repeatCount="3000" fill="hold" grpId="1" nodeType="afterEffect">
                                  <p:stCondLst>
                                    <p:cond delay="0"/>
                                  </p:stCondLst>
                                  <p:childTnLst>
                                    <p:animEffect transition="out" filter="fade">
                                      <p:cBhvr>
                                        <p:cTn id="64" dur="500" tmFilter="0, 0; .2, .5; .8, .5; 1, 0"/>
                                        <p:tgtEl>
                                          <p:spTgt spid="47"/>
                                        </p:tgtEl>
                                      </p:cBhvr>
                                    </p:animEffect>
                                    <p:animScale>
                                      <p:cBhvr>
                                        <p:cTn id="65" dur="250" autoRev="1" fill="hold"/>
                                        <p:tgtEl>
                                          <p:spTgt spid="47"/>
                                        </p:tgtEl>
                                      </p:cBhvr>
                                      <p:by x="105000" y="105000"/>
                                    </p:animScale>
                                  </p:childTnLst>
                                </p:cTn>
                              </p:par>
                            </p:childTnLst>
                          </p:cTn>
                        </p:par>
                        <p:par>
                          <p:cTn id="66" fill="hold">
                            <p:stCondLst>
                              <p:cond delay="8500"/>
                            </p:stCondLst>
                            <p:childTnLst>
                              <p:par>
                                <p:cTn id="67" presetID="26" presetClass="emph" presetSubtype="0" repeatCount="3000" fill="hold" grpId="1" nodeType="afterEffect">
                                  <p:stCondLst>
                                    <p:cond delay="0"/>
                                  </p:stCondLst>
                                  <p:childTnLst>
                                    <p:animEffect transition="out" filter="fade">
                                      <p:cBhvr>
                                        <p:cTn id="68" dur="500" tmFilter="0, 0; .2, .5; .8, .5; 1, 0"/>
                                        <p:tgtEl>
                                          <p:spTgt spid="39"/>
                                        </p:tgtEl>
                                      </p:cBhvr>
                                    </p:animEffect>
                                    <p:animScale>
                                      <p:cBhvr>
                                        <p:cTn id="69" dur="250" autoRev="1" fill="hold"/>
                                        <p:tgtEl>
                                          <p:spTgt spid="39"/>
                                        </p:tgtEl>
                                      </p:cBhvr>
                                      <p:by x="105000" y="105000"/>
                                    </p:animScale>
                                  </p:childTnLst>
                                </p:cTn>
                              </p:par>
                            </p:childTnLst>
                          </p:cTn>
                        </p:par>
                        <p:par>
                          <p:cTn id="70" fill="hold">
                            <p:stCondLst>
                              <p:cond delay="10000"/>
                            </p:stCondLst>
                            <p:childTnLst>
                              <p:par>
                                <p:cTn id="71" presetID="26" presetClass="emph" presetSubtype="0" repeatCount="3000" fill="hold" grpId="1" nodeType="afterEffect">
                                  <p:stCondLst>
                                    <p:cond delay="0"/>
                                  </p:stCondLst>
                                  <p:childTnLst>
                                    <p:animEffect transition="out" filter="fade">
                                      <p:cBhvr>
                                        <p:cTn id="72" dur="500" tmFilter="0, 0; .2, .5; .8, .5; 1, 0"/>
                                        <p:tgtEl>
                                          <p:spTgt spid="24"/>
                                        </p:tgtEl>
                                      </p:cBhvr>
                                    </p:animEffect>
                                    <p:animScale>
                                      <p:cBhvr>
                                        <p:cTn id="73" dur="250" autoRev="1" fill="hold"/>
                                        <p:tgtEl>
                                          <p:spTgt spid="24"/>
                                        </p:tgtEl>
                                      </p:cBhvr>
                                      <p:by x="105000" y="105000"/>
                                    </p:animScale>
                                  </p:childTnLst>
                                </p:cTn>
                              </p:par>
                            </p:childTnLst>
                          </p:cTn>
                        </p:par>
                        <p:par>
                          <p:cTn id="74" fill="hold">
                            <p:stCondLst>
                              <p:cond delay="11500"/>
                            </p:stCondLst>
                            <p:childTnLst>
                              <p:par>
                                <p:cTn id="75" presetID="2" presetClass="entr" presetSubtype="8"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additive="base">
                                        <p:cTn id="77" dur="500" fill="hold"/>
                                        <p:tgtEl>
                                          <p:spTgt spid="53"/>
                                        </p:tgtEl>
                                        <p:attrNameLst>
                                          <p:attrName>ppt_x</p:attrName>
                                        </p:attrNameLst>
                                      </p:cBhvr>
                                      <p:tavLst>
                                        <p:tav tm="0">
                                          <p:val>
                                            <p:strVal val="0-#ppt_w/2"/>
                                          </p:val>
                                        </p:tav>
                                        <p:tav tm="100000">
                                          <p:val>
                                            <p:strVal val="#ppt_x"/>
                                          </p:val>
                                        </p:tav>
                                      </p:tavLst>
                                    </p:anim>
                                    <p:anim calcmode="lin" valueType="num">
                                      <p:cBhvr additive="base">
                                        <p:cTn id="78"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6" presetClass="emph" presetSubtype="0" fill="hold" grpId="0" nodeType="clickEffect">
                                  <p:stCondLst>
                                    <p:cond delay="0"/>
                                  </p:stCondLst>
                                  <p:iterate type="lt">
                                    <p:tmPct val="4000"/>
                                  </p:iterate>
                                  <p:childTnLst>
                                    <p:set>
                                      <p:cBhvr override="childStyle">
                                        <p:cTn id="82" dur="500" fill="hold"/>
                                        <p:tgtEl>
                                          <p:spTgt spid="33"/>
                                        </p:tgtEl>
                                        <p:attrNameLst>
                                          <p:attrName>style.color</p:attrName>
                                        </p:attrNameLst>
                                      </p:cBhvr>
                                      <p:to>
                                        <p:clrVal>
                                          <a:srgbClr val="6699FF"/>
                                        </p:clrVal>
                                      </p:to>
                                    </p:set>
                                    <p:set>
                                      <p:cBhvr>
                                        <p:cTn id="83" dur="500" fill="hold"/>
                                        <p:tgtEl>
                                          <p:spTgt spid="33"/>
                                        </p:tgtEl>
                                        <p:attrNameLst>
                                          <p:attrName>fillcolor</p:attrName>
                                        </p:attrNameLst>
                                      </p:cBhvr>
                                      <p:to>
                                        <p:clrVal>
                                          <a:srgbClr val="6699FF"/>
                                        </p:clrVal>
                                      </p:to>
                                    </p:set>
                                    <p:set>
                                      <p:cBhvr>
                                        <p:cTn id="84" dur="500" fill="hold"/>
                                        <p:tgtEl>
                                          <p:spTgt spid="33"/>
                                        </p:tgtEl>
                                        <p:attrNameLst>
                                          <p:attrName>fill.type</p:attrName>
                                        </p:attrNameLst>
                                      </p:cBhvr>
                                      <p:to>
                                        <p:strVal val="solid"/>
                                      </p:to>
                                    </p:set>
                                  </p:childTnLst>
                                </p:cTn>
                              </p:par>
                            </p:childTnLst>
                          </p:cTn>
                        </p:par>
                        <p:par>
                          <p:cTn id="85" fill="hold">
                            <p:stCondLst>
                              <p:cond delay="500"/>
                            </p:stCondLst>
                            <p:childTnLst>
                              <p:par>
                                <p:cTn id="86" presetID="8" presetClass="entr" presetSubtype="16"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diamond(in)">
                                      <p:cBhvr>
                                        <p:cTn id="88" dur="500"/>
                                        <p:tgtEl>
                                          <p:spTgt spid="46"/>
                                        </p:tgtEl>
                                      </p:cBhvr>
                                    </p:animEffect>
                                  </p:childTnLst>
                                </p:cTn>
                              </p:par>
                              <p:par>
                                <p:cTn id="89" presetID="8" presetClass="entr" presetSubtype="16"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diamond(in)">
                                      <p:cBhvr>
                                        <p:cTn id="91" dur="500"/>
                                        <p:tgtEl>
                                          <p:spTgt spid="38"/>
                                        </p:tgtEl>
                                      </p:cBhvr>
                                    </p:animEffect>
                                  </p:childTnLst>
                                </p:cTn>
                              </p:par>
                              <p:par>
                                <p:cTn id="92" presetID="8" presetClass="entr" presetSubtype="16" fill="hold" grpId="0"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diamond(in)">
                                      <p:cBhvr>
                                        <p:cTn id="94" dur="500"/>
                                        <p:tgtEl>
                                          <p:spTgt spid="23"/>
                                        </p:tgtEl>
                                      </p:cBhvr>
                                    </p:animEffect>
                                  </p:childTnLst>
                                </p:cTn>
                              </p:par>
                              <p:par>
                                <p:cTn id="95" presetID="8" presetClass="entr" presetSubtype="16" fill="hold" grpId="0" nodeType="with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diamond(in)">
                                      <p:cBhvr>
                                        <p:cTn id="97" dur="500"/>
                                        <p:tgtEl>
                                          <p:spTgt spid="13"/>
                                        </p:tgtEl>
                                      </p:cBhvr>
                                    </p:animEffect>
                                  </p:childTnLst>
                                </p:cTn>
                              </p:par>
                              <p:par>
                                <p:cTn id="98" presetID="35" presetClass="emph" presetSubtype="0" fill="hold" grpId="0" nodeType="withEffect">
                                  <p:stCondLst>
                                    <p:cond delay="0"/>
                                  </p:stCondLst>
                                  <p:childTnLst>
                                    <p:anim calcmode="discrete" valueType="str">
                                      <p:cBhvr>
                                        <p:cTn id="99" dur="1000" fill="hold"/>
                                        <p:tgtEl>
                                          <p:spTgt spid="59"/>
                                        </p:tgtEl>
                                        <p:attrNameLst>
                                          <p:attrName>style.visibility</p:attrName>
                                        </p:attrNameLst>
                                      </p:cBhvr>
                                      <p:tavLst>
                                        <p:tav tm="0">
                                          <p:val>
                                            <p:strVal val="hidden"/>
                                          </p:val>
                                        </p:tav>
                                        <p:tav tm="50000">
                                          <p:val>
                                            <p:strVal val="visible"/>
                                          </p:val>
                                        </p:tav>
                                      </p:tavLst>
                                    </p:anim>
                                  </p:childTnLst>
                                </p:cTn>
                              </p:par>
                              <p:par>
                                <p:cTn id="100" presetID="35" presetClass="emph" presetSubtype="0" fill="hold" grpId="1" nodeType="withEffect">
                                  <p:stCondLst>
                                    <p:cond delay="0"/>
                                  </p:stCondLst>
                                  <p:childTnLst>
                                    <p:anim calcmode="discrete" valueType="str">
                                      <p:cBhvr>
                                        <p:cTn id="101" dur="1000" fill="hold"/>
                                        <p:tgtEl>
                                          <p:spTgt spid="59"/>
                                        </p:tgtEl>
                                        <p:attrNameLst>
                                          <p:attrName>style.visibility</p:attrName>
                                        </p:attrNameLst>
                                      </p:cBhvr>
                                      <p:tavLst>
                                        <p:tav tm="0">
                                          <p:val>
                                            <p:strVal val="hidden"/>
                                          </p:val>
                                        </p:tav>
                                        <p:tav tm="50000">
                                          <p:val>
                                            <p:strVal val="visible"/>
                                          </p:val>
                                        </p:tav>
                                      </p:tavLst>
                                    </p:anim>
                                  </p:childTnLst>
                                </p:cTn>
                              </p:par>
                              <p:par>
                                <p:cTn id="102" presetID="35" presetClass="emph" presetSubtype="0" fill="hold" grpId="2" nodeType="withEffect">
                                  <p:stCondLst>
                                    <p:cond delay="0"/>
                                  </p:stCondLst>
                                  <p:childTnLst>
                                    <p:anim calcmode="discrete" valueType="str">
                                      <p:cBhvr>
                                        <p:cTn id="103" dur="1000" fill="hold"/>
                                        <p:tgtEl>
                                          <p:spTgt spid="59"/>
                                        </p:tgtEl>
                                        <p:attrNameLst>
                                          <p:attrName>style.visibility</p:attrName>
                                        </p:attrNameLst>
                                      </p:cBhvr>
                                      <p:tavLst>
                                        <p:tav tm="0">
                                          <p:val>
                                            <p:strVal val="hidden"/>
                                          </p:val>
                                        </p:tav>
                                        <p:tav tm="50000">
                                          <p:val>
                                            <p:strVal val="visible"/>
                                          </p:val>
                                        </p:tav>
                                      </p:tavLst>
                                    </p:anim>
                                  </p:childTnLst>
                                </p:cTn>
                              </p:par>
                              <p:par>
                                <p:cTn id="104" presetID="35" presetClass="emph" presetSubtype="0" fill="hold" grpId="0" nodeType="withEffect">
                                  <p:stCondLst>
                                    <p:cond delay="0"/>
                                  </p:stCondLst>
                                  <p:childTnLst>
                                    <p:anim calcmode="discrete" valueType="str">
                                      <p:cBhvr>
                                        <p:cTn id="105" dur="1000" fill="hold"/>
                                        <p:tgtEl>
                                          <p:spTgt spid="60"/>
                                        </p:tgtEl>
                                        <p:attrNameLst>
                                          <p:attrName>style.visibility</p:attrName>
                                        </p:attrNameLst>
                                      </p:cBhvr>
                                      <p:tavLst>
                                        <p:tav tm="0">
                                          <p:val>
                                            <p:strVal val="hidden"/>
                                          </p:val>
                                        </p:tav>
                                        <p:tav tm="50000">
                                          <p:val>
                                            <p:strVal val="visible"/>
                                          </p:val>
                                        </p:tav>
                                      </p:tavLst>
                                    </p:anim>
                                  </p:childTnLst>
                                </p:cTn>
                              </p:par>
                              <p:par>
                                <p:cTn id="106" presetID="35" presetClass="emph" presetSubtype="0" fill="hold" grpId="1" nodeType="withEffect">
                                  <p:stCondLst>
                                    <p:cond delay="0"/>
                                  </p:stCondLst>
                                  <p:childTnLst>
                                    <p:anim calcmode="discrete" valueType="str">
                                      <p:cBhvr>
                                        <p:cTn id="107" dur="1000" fill="hold"/>
                                        <p:tgtEl>
                                          <p:spTgt spid="60"/>
                                        </p:tgtEl>
                                        <p:attrNameLst>
                                          <p:attrName>style.visibility</p:attrName>
                                        </p:attrNameLst>
                                      </p:cBhvr>
                                      <p:tavLst>
                                        <p:tav tm="0">
                                          <p:val>
                                            <p:strVal val="hidden"/>
                                          </p:val>
                                        </p:tav>
                                        <p:tav tm="50000">
                                          <p:val>
                                            <p:strVal val="visible"/>
                                          </p:val>
                                        </p:tav>
                                      </p:tavLst>
                                    </p:anim>
                                  </p:childTnLst>
                                </p:cTn>
                              </p:par>
                              <p:par>
                                <p:cTn id="108" presetID="35" presetClass="emph" presetSubtype="0" fill="hold" grpId="2" nodeType="withEffect">
                                  <p:stCondLst>
                                    <p:cond delay="0"/>
                                  </p:stCondLst>
                                  <p:childTnLst>
                                    <p:anim calcmode="discrete" valueType="str">
                                      <p:cBhvr>
                                        <p:cTn id="109" dur="1000" fill="hold"/>
                                        <p:tgtEl>
                                          <p:spTgt spid="6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3" grpId="0"/>
      <p:bldP spid="24" grpId="0"/>
      <p:bldP spid="24" grpId="1"/>
      <p:bldP spid="25" grpId="0"/>
      <p:bldP spid="25" grpId="1"/>
      <p:bldP spid="29" grpId="0"/>
      <p:bldP spid="31" grpId="0"/>
      <p:bldP spid="33" grpId="0"/>
      <p:bldP spid="38" grpId="0"/>
      <p:bldP spid="39" grpId="0"/>
      <p:bldP spid="39" grpId="1"/>
      <p:bldP spid="40" grpId="0"/>
      <p:bldP spid="40" grpId="1"/>
      <p:bldP spid="46" grpId="0"/>
      <p:bldP spid="47" grpId="0"/>
      <p:bldP spid="47" grpId="1"/>
      <p:bldP spid="48" grpId="0"/>
      <p:bldP spid="53" grpId="0"/>
      <p:bldP spid="59" grpId="0" animBg="1"/>
      <p:bldP spid="59" grpId="1" animBg="1"/>
      <p:bldP spid="59" grpId="2" animBg="1"/>
      <p:bldP spid="60" grpId="0" animBg="1"/>
      <p:bldP spid="60" grpId="1" animBg="1"/>
      <p:bldP spid="60" grpId="2"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 name="标题 63">
            <a:extLst>
              <a:ext uri="{FF2B5EF4-FFF2-40B4-BE49-F238E27FC236}">
                <a16:creationId xmlns:a16="http://schemas.microsoft.com/office/drawing/2014/main" id="{F4F783D4-BE3A-43DE-8821-9303F9480CF1}"/>
              </a:ext>
            </a:extLst>
          </p:cNvPr>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1472983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How Does RAID 5 Work</a:t>
            </a:r>
            <a:r>
              <a:rPr lang="en-US" altLang="zh-CN" u="none" dirty="0">
                <a:latin typeface="+mj-ea"/>
                <a:ea typeface="+mj-ea"/>
                <a:cs typeface="Huawei Sans" panose="020C0503030203020204" pitchFamily="34" charset="0"/>
              </a:rPr>
              <a:t>?</a:t>
            </a:r>
            <a:endParaRPr lang="zh-CN" altLang="en-US" dirty="0">
              <a:latin typeface="+mj-ea"/>
              <a:ea typeface="+mj-ea"/>
              <a:cs typeface="Huawei Sans" panose="020C0503030203020204" pitchFamily="34" charset="0"/>
            </a:endParaRPr>
          </a:p>
        </p:txBody>
      </p:sp>
      <p:sp>
        <p:nvSpPr>
          <p:cNvPr id="3" name="4e221cf2-d6fb-4cca-8c0e-11c20f282e10"/>
          <p:cNvSpPr>
            <a:spLocks noChangeArrowheads="1"/>
          </p:cNvSpPr>
          <p:nvPr/>
        </p:nvSpPr>
        <p:spPr bwMode="auto">
          <a:xfrm rot="5400000">
            <a:off x="8001741" y="3728244"/>
            <a:ext cx="576262"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4" name="13976f0c-865e-4797-81af-1b8f8a494cfc"/>
          <p:cNvSpPr>
            <a:spLocks noChangeArrowheads="1"/>
          </p:cNvSpPr>
          <p:nvPr/>
        </p:nvSpPr>
        <p:spPr bwMode="auto">
          <a:xfrm rot="5400000">
            <a:off x="6777729" y="3734966"/>
            <a:ext cx="576262"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5" name="26ad35e9-cb6b-404b-8c62-2d964f3f7e2d"/>
          <p:cNvSpPr>
            <a:spLocks noChangeArrowheads="1"/>
          </p:cNvSpPr>
          <p:nvPr/>
        </p:nvSpPr>
        <p:spPr bwMode="gray">
          <a:xfrm>
            <a:off x="2996478" y="4806950"/>
            <a:ext cx="1111250" cy="404813"/>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6" name="3dde015f-ebf9-45fc-9b70-c9cb3fed61a8"/>
          <p:cNvSpPr>
            <a:spLocks noChangeArrowheads="1"/>
          </p:cNvSpPr>
          <p:nvPr/>
        </p:nvSpPr>
        <p:spPr bwMode="gray">
          <a:xfrm>
            <a:off x="2996478" y="4448175"/>
            <a:ext cx="1111250" cy="404813"/>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7" name="334989b0-dbee-45c0-8c7b-d7f2b3de18b4"/>
          <p:cNvSpPr>
            <a:spLocks noChangeArrowheads="1"/>
          </p:cNvSpPr>
          <p:nvPr/>
        </p:nvSpPr>
        <p:spPr bwMode="gray">
          <a:xfrm>
            <a:off x="2996478" y="4087813"/>
            <a:ext cx="1111250" cy="404812"/>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8" name="b9987330-0d81-4db2-9572-76a426e5df06"/>
          <p:cNvSpPr>
            <a:spLocks noChangeArrowheads="1"/>
          </p:cNvSpPr>
          <p:nvPr/>
        </p:nvSpPr>
        <p:spPr bwMode="gray">
          <a:xfrm>
            <a:off x="2996478" y="3727450"/>
            <a:ext cx="1111250" cy="404813"/>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9" name="813e33ae-6ea8-437d-aeb4-e8957ea622f3"/>
          <p:cNvSpPr>
            <a:spLocks noChangeArrowheads="1"/>
          </p:cNvSpPr>
          <p:nvPr/>
        </p:nvSpPr>
        <p:spPr bwMode="gray">
          <a:xfrm>
            <a:off x="2996478" y="3368675"/>
            <a:ext cx="1111250" cy="404813"/>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10" name="8eb860c2-5439-433b-8c42-1e6b838337b9"/>
          <p:cNvSpPr>
            <a:spLocks noChangeArrowheads="1"/>
          </p:cNvSpPr>
          <p:nvPr/>
        </p:nvSpPr>
        <p:spPr bwMode="gray">
          <a:xfrm>
            <a:off x="2996478" y="3008313"/>
            <a:ext cx="1111250" cy="404812"/>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11" name="78e9ee85-b929-4c66-b5ff-fc133d579de4"/>
          <p:cNvSpPr txBox="1">
            <a:spLocks noChangeArrowheads="1"/>
          </p:cNvSpPr>
          <p:nvPr/>
        </p:nvSpPr>
        <p:spPr bwMode="gray">
          <a:xfrm>
            <a:off x="3281375" y="4160838"/>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2</a:t>
            </a:r>
          </a:p>
        </p:txBody>
      </p:sp>
      <p:sp>
        <p:nvSpPr>
          <p:cNvPr id="12" name="1cb35b58-242b-44ba-83bc-d3cf1693d07c"/>
          <p:cNvSpPr txBox="1">
            <a:spLocks noChangeArrowheads="1"/>
          </p:cNvSpPr>
          <p:nvPr/>
        </p:nvSpPr>
        <p:spPr bwMode="gray">
          <a:xfrm>
            <a:off x="3281376" y="4521200"/>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1</a:t>
            </a:r>
          </a:p>
        </p:txBody>
      </p:sp>
      <p:sp>
        <p:nvSpPr>
          <p:cNvPr id="13" name="05400268-2643-48b3-854e-e1515e3ac380"/>
          <p:cNvSpPr txBox="1">
            <a:spLocks noChangeArrowheads="1"/>
          </p:cNvSpPr>
          <p:nvPr/>
        </p:nvSpPr>
        <p:spPr bwMode="gray">
          <a:xfrm>
            <a:off x="3281376" y="4881563"/>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0</a:t>
            </a:r>
          </a:p>
        </p:txBody>
      </p:sp>
      <p:sp>
        <p:nvSpPr>
          <p:cNvPr id="14" name="d3c67df9-6d2f-491d-8bfb-3b3f8d1ebbbd"/>
          <p:cNvSpPr txBox="1">
            <a:spLocks noChangeArrowheads="1"/>
          </p:cNvSpPr>
          <p:nvPr/>
        </p:nvSpPr>
        <p:spPr bwMode="gray">
          <a:xfrm>
            <a:off x="3281376" y="3081338"/>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5</a:t>
            </a:r>
          </a:p>
        </p:txBody>
      </p:sp>
      <p:sp>
        <p:nvSpPr>
          <p:cNvPr id="15" name="b1e8d899-4334-439c-b6db-ff427bf2db33"/>
          <p:cNvSpPr txBox="1">
            <a:spLocks noChangeArrowheads="1"/>
          </p:cNvSpPr>
          <p:nvPr/>
        </p:nvSpPr>
        <p:spPr bwMode="gray">
          <a:xfrm>
            <a:off x="3281376" y="3441700"/>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4</a:t>
            </a:r>
          </a:p>
        </p:txBody>
      </p:sp>
      <p:sp>
        <p:nvSpPr>
          <p:cNvPr id="16" name="7ca922f6-68ca-4976-a8f3-0b7391fbabc8"/>
          <p:cNvSpPr txBox="1">
            <a:spLocks noChangeArrowheads="1"/>
          </p:cNvSpPr>
          <p:nvPr/>
        </p:nvSpPr>
        <p:spPr bwMode="gray">
          <a:xfrm>
            <a:off x="3281376" y="3802063"/>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3</a:t>
            </a:r>
          </a:p>
        </p:txBody>
      </p:sp>
      <p:sp>
        <p:nvSpPr>
          <p:cNvPr id="17" name="4058ea81-4173-43c6-9c89-1380ace0f799"/>
          <p:cNvSpPr txBox="1">
            <a:spLocks noChangeArrowheads="1"/>
          </p:cNvSpPr>
          <p:nvPr/>
        </p:nvSpPr>
        <p:spPr bwMode="auto">
          <a:xfrm>
            <a:off x="2508322" y="5533516"/>
            <a:ext cx="20875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Logical disk</a:t>
            </a:r>
            <a:endParaRPr lang="en-US" altLang="zh-CN" sz="1400" b="1" dirty="0">
              <a:latin typeface="Huawei Sans" panose="020C0503030203020204" pitchFamily="34" charset="0"/>
              <a:ea typeface="+mn-ea"/>
              <a:cs typeface="Huawei Sans" panose="020C0503030203020204" pitchFamily="34" charset="0"/>
            </a:endParaRPr>
          </a:p>
        </p:txBody>
      </p:sp>
      <p:sp>
        <p:nvSpPr>
          <p:cNvPr id="18" name="fe93c7db-1f98-4579-9454-50b50c31379d"/>
          <p:cNvSpPr>
            <a:spLocks noChangeArrowheads="1"/>
          </p:cNvSpPr>
          <p:nvPr/>
        </p:nvSpPr>
        <p:spPr bwMode="auto">
          <a:xfrm rot="5400000">
            <a:off x="6744565" y="2546747"/>
            <a:ext cx="647700" cy="215900"/>
          </a:xfrm>
          <a:prstGeom prst="rightArrow">
            <a:avLst>
              <a:gd name="adj1" fmla="val 50000"/>
              <a:gd name="adj2" fmla="val 75000"/>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19" name="2df9b1c2-62d4-4cec-a31b-d55568947c2a"/>
          <p:cNvSpPr>
            <a:spLocks noChangeArrowheads="1"/>
          </p:cNvSpPr>
          <p:nvPr/>
        </p:nvSpPr>
        <p:spPr bwMode="auto">
          <a:xfrm rot="5400000">
            <a:off x="5446783" y="3691732"/>
            <a:ext cx="576263"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20" name="AutoShape 19"/>
          <p:cNvSpPr>
            <a:spLocks noChangeArrowheads="1"/>
          </p:cNvSpPr>
          <p:nvPr/>
        </p:nvSpPr>
        <p:spPr bwMode="auto">
          <a:xfrm>
            <a:off x="4979265" y="3203575"/>
            <a:ext cx="4335463" cy="352425"/>
          </a:xfrm>
          <a:prstGeom prst="roundRect">
            <a:avLst>
              <a:gd name="adj" fmla="val 22829"/>
            </a:avLst>
          </a:prstGeom>
          <a:gradFill rotWithShape="1">
            <a:gsLst>
              <a:gs pos="0">
                <a:srgbClr val="808080"/>
              </a:gs>
              <a:gs pos="100000">
                <a:srgbClr val="C0C0C0"/>
              </a:gs>
            </a:gsLst>
            <a:lin ang="5400000" scaled="1"/>
          </a:gradFill>
          <a:ln w="28575" algn="ctr">
            <a:solidFill>
              <a:srgbClr val="333333"/>
            </a:solidFill>
            <a:round/>
            <a:headEnd/>
            <a:tailEnd/>
          </a:ln>
        </p:spPr>
        <p:txBody>
          <a:bodyPr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pic>
        <p:nvPicPr>
          <p:cNvPr id="21" name="67de6a7b-a78e-435c-9700-0a810f517948" descr="guang"/>
          <p:cNvPicPr>
            <a:picLocks noChangeAspect="1" noChangeArrowheads="1"/>
          </p:cNvPicPr>
          <p:nvPr/>
        </p:nvPicPr>
        <p:blipFill>
          <a:blip r:embed="rId3" cstate="print">
            <a:extLst>
              <a:ext uri="{28A0092B-C50C-407E-A947-70E740481C1C}">
                <a14:useLocalDpi xmlns:a14="http://schemas.microsoft.com/office/drawing/2010/main" val="0"/>
              </a:ext>
            </a:extLst>
          </a:blip>
          <a:srcRect r="-882" b="38942"/>
          <a:stretch>
            <a:fillRect/>
          </a:stretch>
        </p:blipFill>
        <p:spPr bwMode="auto">
          <a:xfrm>
            <a:off x="5017365" y="3116263"/>
            <a:ext cx="43180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8f77a4a-d9b1-4c62-9801-c9ac0a038a65"/>
          <p:cNvSpPr txBox="1">
            <a:spLocks noChangeArrowheads="1"/>
          </p:cNvSpPr>
          <p:nvPr/>
        </p:nvSpPr>
        <p:spPr bwMode="auto">
          <a:xfrm>
            <a:off x="5914303" y="3224213"/>
            <a:ext cx="25558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sz="1400" u="none">
                <a:latin typeface="Huawei Sans" panose="020C0503030203020204" pitchFamily="34" charset="0"/>
                <a:cs typeface="Huawei Sans" panose="020C0503030203020204" pitchFamily="34" charset="0"/>
              </a:rPr>
              <a:t>D 0, D 1, D 2, D 3, D 4, D 5</a:t>
            </a:r>
            <a:endParaRPr lang="en-US" altLang="zh-CN" sz="1400">
              <a:latin typeface="Huawei Sans" panose="020C0503030203020204" pitchFamily="34" charset="0"/>
              <a:ea typeface="+mn-ea"/>
              <a:cs typeface="Huawei Sans" panose="020C0503030203020204" pitchFamily="34" charset="0"/>
            </a:endParaRPr>
          </a:p>
        </p:txBody>
      </p:sp>
      <p:sp>
        <p:nvSpPr>
          <p:cNvPr id="23" name="e5bf4637-7f7c-45b6-9a68-ebbd854db486"/>
          <p:cNvSpPr>
            <a:spLocks noChangeArrowheads="1"/>
          </p:cNvSpPr>
          <p:nvPr/>
        </p:nvSpPr>
        <p:spPr bwMode="gray">
          <a:xfrm>
            <a:off x="7860602" y="5310188"/>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24" name="ba880480-e81c-4a17-954b-31c900e4d1d8"/>
          <p:cNvSpPr>
            <a:spLocks noChangeArrowheads="1"/>
          </p:cNvSpPr>
          <p:nvPr/>
        </p:nvSpPr>
        <p:spPr bwMode="gray">
          <a:xfrm>
            <a:off x="7860602" y="4951413"/>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25" name="2a716e14-4c0e-4f3e-99d3-0ecec09cc534"/>
          <p:cNvSpPr>
            <a:spLocks noChangeArrowheads="1"/>
          </p:cNvSpPr>
          <p:nvPr/>
        </p:nvSpPr>
        <p:spPr bwMode="gray">
          <a:xfrm>
            <a:off x="7860602" y="4591050"/>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26" name="b9f8208d-47c1-4179-a978-a79e8fc3861b"/>
          <p:cNvSpPr txBox="1">
            <a:spLocks noChangeArrowheads="1"/>
          </p:cNvSpPr>
          <p:nvPr/>
        </p:nvSpPr>
        <p:spPr bwMode="gray">
          <a:xfrm>
            <a:off x="8177251" y="4664075"/>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5</a:t>
            </a:r>
          </a:p>
        </p:txBody>
      </p:sp>
      <p:sp>
        <p:nvSpPr>
          <p:cNvPr id="27" name="b7f9bde1-99ae-4745-b723-d69b79f4b5b5"/>
          <p:cNvSpPr txBox="1">
            <a:spLocks noChangeArrowheads="1"/>
          </p:cNvSpPr>
          <p:nvPr/>
        </p:nvSpPr>
        <p:spPr bwMode="gray">
          <a:xfrm>
            <a:off x="8177251" y="5024438"/>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3</a:t>
            </a:r>
          </a:p>
        </p:txBody>
      </p:sp>
      <p:sp>
        <p:nvSpPr>
          <p:cNvPr id="28" name="2a6fd691-217f-46cd-94f5-58302a982096"/>
          <p:cNvSpPr txBox="1">
            <a:spLocks noChangeArrowheads="1"/>
          </p:cNvSpPr>
          <p:nvPr/>
        </p:nvSpPr>
        <p:spPr bwMode="gray">
          <a:xfrm>
            <a:off x="8190876" y="5384800"/>
            <a:ext cx="4443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P 0</a:t>
            </a:r>
          </a:p>
        </p:txBody>
      </p:sp>
      <p:sp>
        <p:nvSpPr>
          <p:cNvPr id="29" name="14c2d3d9-f0ae-4b1a-8865-d9db7bfee05d"/>
          <p:cNvSpPr>
            <a:spLocks noChangeArrowheads="1"/>
          </p:cNvSpPr>
          <p:nvPr/>
        </p:nvSpPr>
        <p:spPr bwMode="gray">
          <a:xfrm>
            <a:off x="7787577" y="4230688"/>
            <a:ext cx="1114425"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30" name="1bf37cda-b380-4be3-991c-112ff10c5e63"/>
          <p:cNvSpPr txBox="1">
            <a:spLocks noChangeArrowheads="1"/>
          </p:cNvSpPr>
          <p:nvPr/>
        </p:nvSpPr>
        <p:spPr bwMode="gray">
          <a:xfrm>
            <a:off x="7695478" y="4303713"/>
            <a:ext cx="13160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200" u="none" dirty="0">
                <a:solidFill>
                  <a:schemeClr val="bg1"/>
                </a:solidFill>
                <a:latin typeface="Huawei Sans" panose="020C0503030203020204" pitchFamily="34" charset="0"/>
                <a:cs typeface="Huawei Sans" panose="020C0503030203020204" pitchFamily="34" charset="0"/>
              </a:rPr>
              <a:t>Physical disk 3</a:t>
            </a:r>
            <a:endParaRPr lang="en-US" altLang="zh-CN" sz="1200" dirty="0">
              <a:solidFill>
                <a:schemeClr val="bg1"/>
              </a:solidFill>
              <a:latin typeface="Huawei Sans" panose="020C0503030203020204" pitchFamily="34" charset="0"/>
              <a:ea typeface="+mn-ea"/>
              <a:cs typeface="Huawei Sans" panose="020C0503030203020204" pitchFamily="34" charset="0"/>
            </a:endParaRPr>
          </a:p>
        </p:txBody>
      </p:sp>
      <p:sp>
        <p:nvSpPr>
          <p:cNvPr id="31" name="c25db0a6-0c7f-4e89-9be4-e07924a7906e"/>
          <p:cNvSpPr>
            <a:spLocks noChangeArrowheads="1"/>
          </p:cNvSpPr>
          <p:nvPr/>
        </p:nvSpPr>
        <p:spPr bwMode="gray">
          <a:xfrm>
            <a:off x="5306290" y="5310188"/>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32" name="93f7749a-8be5-40fe-a448-1e9c6cd1fb4e"/>
          <p:cNvSpPr>
            <a:spLocks noChangeArrowheads="1"/>
          </p:cNvSpPr>
          <p:nvPr/>
        </p:nvSpPr>
        <p:spPr bwMode="gray">
          <a:xfrm>
            <a:off x="5306290" y="4951413"/>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33" name="75704f68-c703-415a-b469-97d3f43dbe4f"/>
          <p:cNvSpPr>
            <a:spLocks noChangeArrowheads="1"/>
          </p:cNvSpPr>
          <p:nvPr/>
        </p:nvSpPr>
        <p:spPr bwMode="gray">
          <a:xfrm>
            <a:off x="5306290" y="4591050"/>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34" name="9aff4016-6c91-453c-8921-999ada38f71c"/>
          <p:cNvSpPr txBox="1">
            <a:spLocks noChangeArrowheads="1"/>
          </p:cNvSpPr>
          <p:nvPr/>
        </p:nvSpPr>
        <p:spPr bwMode="gray">
          <a:xfrm>
            <a:off x="5636564" y="4664075"/>
            <a:ext cx="4443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P 2</a:t>
            </a:r>
          </a:p>
        </p:txBody>
      </p:sp>
      <p:sp>
        <p:nvSpPr>
          <p:cNvPr id="35" name="ed2bbb87-7318-4387-9a51-880e95103c5e"/>
          <p:cNvSpPr txBox="1">
            <a:spLocks noChangeArrowheads="1"/>
          </p:cNvSpPr>
          <p:nvPr/>
        </p:nvSpPr>
        <p:spPr bwMode="gray">
          <a:xfrm>
            <a:off x="5622938" y="5024438"/>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2</a:t>
            </a:r>
          </a:p>
        </p:txBody>
      </p:sp>
      <p:sp>
        <p:nvSpPr>
          <p:cNvPr id="36" name="dc0248ac-ba2c-4cdf-a88c-0649bdf7ed2e"/>
          <p:cNvSpPr txBox="1">
            <a:spLocks noChangeArrowheads="1"/>
          </p:cNvSpPr>
          <p:nvPr/>
        </p:nvSpPr>
        <p:spPr bwMode="gray">
          <a:xfrm>
            <a:off x="5622939" y="5384800"/>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0</a:t>
            </a:r>
          </a:p>
        </p:txBody>
      </p:sp>
      <p:sp>
        <p:nvSpPr>
          <p:cNvPr id="37" name="efeb346f-caae-46d0-8942-b9acabd4069b"/>
          <p:cNvSpPr>
            <a:spLocks noChangeArrowheads="1"/>
          </p:cNvSpPr>
          <p:nvPr/>
        </p:nvSpPr>
        <p:spPr bwMode="gray">
          <a:xfrm>
            <a:off x="5233265" y="4230688"/>
            <a:ext cx="1114425"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38" name="3f8b60cc-8f46-4212-b14d-db7083a5cff9"/>
          <p:cNvSpPr txBox="1">
            <a:spLocks noChangeArrowheads="1"/>
          </p:cNvSpPr>
          <p:nvPr/>
        </p:nvSpPr>
        <p:spPr bwMode="gray">
          <a:xfrm>
            <a:off x="5115790" y="4303713"/>
            <a:ext cx="13398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200" u="none" dirty="0">
                <a:solidFill>
                  <a:schemeClr val="bg1"/>
                </a:solidFill>
                <a:latin typeface="Huawei Sans" panose="020C0503030203020204" pitchFamily="34" charset="0"/>
                <a:cs typeface="Huawei Sans" panose="020C0503030203020204" pitchFamily="34" charset="0"/>
              </a:rPr>
              <a:t>Physical disk 1</a:t>
            </a:r>
            <a:endParaRPr lang="en-US" altLang="zh-CN" sz="1200" dirty="0">
              <a:solidFill>
                <a:schemeClr val="bg1"/>
              </a:solidFill>
              <a:latin typeface="Huawei Sans" panose="020C0503030203020204" pitchFamily="34" charset="0"/>
              <a:ea typeface="+mn-ea"/>
              <a:cs typeface="Huawei Sans" panose="020C0503030203020204" pitchFamily="34" charset="0"/>
            </a:endParaRPr>
          </a:p>
        </p:txBody>
      </p:sp>
      <p:sp>
        <p:nvSpPr>
          <p:cNvPr id="39" name="a4ab8e73-beb1-4d05-9410-eb98d6b629d4"/>
          <p:cNvSpPr>
            <a:spLocks noChangeArrowheads="1"/>
          </p:cNvSpPr>
          <p:nvPr/>
        </p:nvSpPr>
        <p:spPr bwMode="gray">
          <a:xfrm>
            <a:off x="6601690" y="5310188"/>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40" name="a0d3b899-9dd5-47f6-9831-6cbe24a6955e"/>
          <p:cNvSpPr>
            <a:spLocks noChangeArrowheads="1"/>
          </p:cNvSpPr>
          <p:nvPr/>
        </p:nvSpPr>
        <p:spPr bwMode="gray">
          <a:xfrm>
            <a:off x="6601690" y="4951413"/>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41" name="7f41cf41-bcba-42b6-84ed-8dca79679c43"/>
          <p:cNvSpPr>
            <a:spLocks noChangeArrowheads="1"/>
          </p:cNvSpPr>
          <p:nvPr/>
        </p:nvSpPr>
        <p:spPr bwMode="gray">
          <a:xfrm>
            <a:off x="6601690" y="4591050"/>
            <a:ext cx="968375"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42" name="364f6b82-d3d7-499d-bfc7-af7a8dff942a"/>
          <p:cNvSpPr txBox="1">
            <a:spLocks noChangeArrowheads="1"/>
          </p:cNvSpPr>
          <p:nvPr/>
        </p:nvSpPr>
        <p:spPr bwMode="gray">
          <a:xfrm>
            <a:off x="6918339" y="4664075"/>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4</a:t>
            </a:r>
          </a:p>
        </p:txBody>
      </p:sp>
      <p:sp>
        <p:nvSpPr>
          <p:cNvPr id="43" name="d3277131-2403-433a-a6a8-6237c4134bb1"/>
          <p:cNvSpPr txBox="1">
            <a:spLocks noChangeArrowheads="1"/>
          </p:cNvSpPr>
          <p:nvPr/>
        </p:nvSpPr>
        <p:spPr bwMode="gray">
          <a:xfrm>
            <a:off x="6931964" y="5024438"/>
            <a:ext cx="4443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P 1</a:t>
            </a:r>
          </a:p>
        </p:txBody>
      </p:sp>
      <p:sp>
        <p:nvSpPr>
          <p:cNvPr id="44" name="6e0cf62f-2943-4e88-a3f9-40e17fd43b78"/>
          <p:cNvSpPr txBox="1">
            <a:spLocks noChangeArrowheads="1"/>
          </p:cNvSpPr>
          <p:nvPr/>
        </p:nvSpPr>
        <p:spPr bwMode="gray">
          <a:xfrm>
            <a:off x="6918339" y="5384800"/>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1</a:t>
            </a:r>
          </a:p>
        </p:txBody>
      </p:sp>
      <p:sp>
        <p:nvSpPr>
          <p:cNvPr id="46" name="a98ff35f-1074-4d6c-8f14-340f95c31400"/>
          <p:cNvSpPr>
            <a:spLocks noChangeArrowheads="1"/>
          </p:cNvSpPr>
          <p:nvPr/>
        </p:nvSpPr>
        <p:spPr bwMode="gray">
          <a:xfrm>
            <a:off x="6528665" y="4230688"/>
            <a:ext cx="1114425"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47" name="92171def-2967-4e4d-8401-ef13f3637d86"/>
          <p:cNvSpPr txBox="1">
            <a:spLocks noChangeArrowheads="1"/>
          </p:cNvSpPr>
          <p:nvPr/>
        </p:nvSpPr>
        <p:spPr bwMode="gray">
          <a:xfrm>
            <a:off x="6419152" y="4297363"/>
            <a:ext cx="13160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200" u="none" dirty="0">
                <a:solidFill>
                  <a:schemeClr val="bg1"/>
                </a:solidFill>
                <a:latin typeface="Huawei Sans" panose="020C0503030203020204" pitchFamily="34" charset="0"/>
                <a:cs typeface="Huawei Sans" panose="020C0503030203020204" pitchFamily="34" charset="0"/>
              </a:rPr>
              <a:t>Physical disk 2</a:t>
            </a:r>
            <a:endParaRPr lang="en-US" altLang="zh-CN" sz="1200" dirty="0">
              <a:solidFill>
                <a:schemeClr val="bg1"/>
              </a:solidFill>
              <a:latin typeface="Huawei Sans" panose="020C0503030203020204" pitchFamily="34" charset="0"/>
              <a:ea typeface="+mn-ea"/>
              <a:cs typeface="Huawei Sans" panose="020C0503030203020204" pitchFamily="34" charset="0"/>
            </a:endParaRPr>
          </a:p>
        </p:txBody>
      </p:sp>
      <p:sp>
        <p:nvSpPr>
          <p:cNvPr id="48" name="1540247d-e901-4106-851a-0496d7a5634e"/>
          <p:cNvSpPr>
            <a:spLocks noChangeArrowheads="1"/>
          </p:cNvSpPr>
          <p:nvPr/>
        </p:nvSpPr>
        <p:spPr bwMode="gray">
          <a:xfrm>
            <a:off x="2853603" y="2863850"/>
            <a:ext cx="1371600" cy="2520950"/>
          </a:xfrm>
          <a:prstGeom prst="rect">
            <a:avLst/>
          </a:prstGeom>
          <a:noFill/>
          <a:ln w="12700" algn="ctr">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49" name="0525e68e-bfbc-4da5-897a-746070d7efad"/>
          <p:cNvSpPr txBox="1">
            <a:spLocks noChangeArrowheads="1"/>
          </p:cNvSpPr>
          <p:nvPr/>
        </p:nvSpPr>
        <p:spPr bwMode="auto">
          <a:xfrm>
            <a:off x="8128146" y="2500808"/>
            <a:ext cx="15477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sz="1400" u="none" dirty="0">
                <a:latin typeface="Huawei Sans" panose="020C0503030203020204" pitchFamily="34" charset="0"/>
                <a:cs typeface="Huawei Sans" panose="020C0503030203020204" pitchFamily="34" charset="0"/>
              </a:rPr>
              <a:t>Write data.</a:t>
            </a:r>
            <a:endParaRPr lang="en-US" altLang="zh-CN" sz="1400" dirty="0">
              <a:latin typeface="Huawei Sans" panose="020C0503030203020204" pitchFamily="34" charset="0"/>
              <a:ea typeface="+mn-ea"/>
              <a:cs typeface="Huawei Sans" panose="020C0503030203020204" pitchFamily="34" charset="0"/>
            </a:endParaRPr>
          </a:p>
        </p:txBody>
      </p:sp>
      <p:sp>
        <p:nvSpPr>
          <p:cNvPr id="50" name="0525e68e-bfbc-4da5-897a-746070d7efad"/>
          <p:cNvSpPr txBox="1">
            <a:spLocks noChangeArrowheads="1"/>
          </p:cNvSpPr>
          <p:nvPr/>
        </p:nvSpPr>
        <p:spPr bwMode="auto">
          <a:xfrm>
            <a:off x="8128146" y="2768798"/>
            <a:ext cx="15477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sz="1400" u="none">
                <a:latin typeface="Huawei Sans" panose="020C0503030203020204" pitchFamily="34" charset="0"/>
                <a:cs typeface="Huawei Sans" panose="020C0503030203020204" pitchFamily="34" charset="0"/>
              </a:rPr>
              <a:t>Read data.</a:t>
            </a:r>
            <a:endParaRPr lang="en-US" altLang="zh-CN" sz="1400" b="1" dirty="0">
              <a:latin typeface="Huawei Sans" panose="020C0503030203020204" pitchFamily="34" charset="0"/>
              <a:ea typeface="+mn-ea"/>
              <a:cs typeface="Huawei Sans" panose="020C0503030203020204" pitchFamily="34" charset="0"/>
            </a:endParaRPr>
          </a:p>
        </p:txBody>
      </p:sp>
      <p:sp>
        <p:nvSpPr>
          <p:cNvPr id="51" name="edfd2048-754b-4361-bb89-52b962411c72"/>
          <p:cNvSpPr txBox="1">
            <a:spLocks noChangeArrowheads="1"/>
          </p:cNvSpPr>
          <p:nvPr/>
        </p:nvSpPr>
        <p:spPr bwMode="auto">
          <a:xfrm>
            <a:off x="2250140" y="5907622"/>
            <a:ext cx="7632700" cy="29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9200" tIns="39600" rIns="79200" bIns="39600">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dirty="0">
                <a:latin typeface="Huawei Sans" panose="020C0503030203020204" pitchFamily="34" charset="0"/>
                <a:cs typeface="Huawei Sans" panose="020C0503030203020204" pitchFamily="34" charset="0"/>
              </a:rPr>
              <a:t>Independent disk structure with distributed parity check codes</a:t>
            </a:r>
            <a:endParaRPr lang="zh-CN" altLang="en-US" sz="1400" b="1" dirty="0">
              <a:latin typeface="Huawei Sans" panose="020C0503030203020204" pitchFamily="34" charset="0"/>
              <a:ea typeface="+mn-ea"/>
              <a:cs typeface="Huawei Sans" panose="020C0503030203020204" pitchFamily="34" charset="0"/>
            </a:endParaRPr>
          </a:p>
        </p:txBody>
      </p:sp>
      <p:pic>
        <p:nvPicPr>
          <p:cNvPr id="52" name="图片 51" descr="PC.png"/>
          <p:cNvPicPr>
            <a:picLocks noChangeAspect="1"/>
          </p:cNvPicPr>
          <p:nvPr/>
        </p:nvPicPr>
        <p:blipFill>
          <a:blip r:embed="rId4" cstate="print"/>
          <a:stretch>
            <a:fillRect/>
          </a:stretch>
        </p:blipFill>
        <p:spPr>
          <a:xfrm>
            <a:off x="6479956" y="1670397"/>
            <a:ext cx="1086741" cy="834616"/>
          </a:xfrm>
          <a:prstGeom prst="rect">
            <a:avLst/>
          </a:prstGeom>
        </p:spPr>
      </p:pic>
    </p:spTree>
    <p:extLst>
      <p:ext uri="{BB962C8B-B14F-4D97-AF65-F5344CB8AC3E}">
        <p14:creationId xmlns:p14="http://schemas.microsoft.com/office/powerpoint/2010/main" val="83341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3"/>
                                        </p:tgtEl>
                                        <p:attrNameLst>
                                          <p:attrName>style.color</p:attrName>
                                        </p:attrNameLst>
                                      </p:cBhvr>
                                      <p:to>
                                        <a:srgbClr val="6699FF"/>
                                      </p:to>
                                    </p:animClr>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grpId="0" nodeType="clickEffect">
                                  <p:stCondLst>
                                    <p:cond delay="0"/>
                                  </p:stCondLst>
                                  <p:childTnLst>
                                    <p:animClr clrSpc="rgb" dir="cw">
                                      <p:cBhvr override="childStyle">
                                        <p:cTn id="16" dur="500" fill="hold"/>
                                        <p:tgtEl>
                                          <p:spTgt spid="12"/>
                                        </p:tgtEl>
                                        <p:attrNameLst>
                                          <p:attrName>style.color</p:attrName>
                                        </p:attrNameLst>
                                      </p:cBhvr>
                                      <p:to>
                                        <a:srgbClr val="6699FF"/>
                                      </p:to>
                                    </p:animClr>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ppt_x"/>
                                          </p:val>
                                        </p:tav>
                                        <p:tav tm="100000">
                                          <p:val>
                                            <p:strVal val="#ppt_x"/>
                                          </p:val>
                                        </p:tav>
                                      </p:tavLst>
                                    </p:anim>
                                    <p:anim calcmode="lin" valueType="num">
                                      <p:cBhvr additive="base">
                                        <p:cTn id="22"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mph" presetSubtype="0" repeatCount="2000" fill="hold" grpId="1" nodeType="clickEffect">
                                  <p:stCondLst>
                                    <p:cond delay="0"/>
                                  </p:stCondLst>
                                  <p:childTnLst>
                                    <p:animEffect transition="out" filter="fade">
                                      <p:cBhvr>
                                        <p:cTn id="26" dur="500" tmFilter="0, 0; .2, .5; .8, .5; 1, 0"/>
                                        <p:tgtEl>
                                          <p:spTgt spid="36"/>
                                        </p:tgtEl>
                                      </p:cBhvr>
                                    </p:animEffect>
                                    <p:animScale>
                                      <p:cBhvr>
                                        <p:cTn id="27" dur="250" autoRev="1" fill="hold"/>
                                        <p:tgtEl>
                                          <p:spTgt spid="36"/>
                                        </p:tgtEl>
                                      </p:cBhvr>
                                      <p:by x="105000" y="105000"/>
                                    </p:animScale>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44"/>
                                        </p:tgtEl>
                                      </p:cBhvr>
                                    </p:animEffect>
                                    <p:animScale>
                                      <p:cBhvr>
                                        <p:cTn id="30" dur="250" autoRev="1" fill="hold"/>
                                        <p:tgtEl>
                                          <p:spTgt spid="44"/>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diamond(in)">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grpId="0" nodeType="clickEffect">
                                  <p:stCondLst>
                                    <p:cond delay="0"/>
                                  </p:stCondLst>
                                  <p:childTnLst>
                                    <p:animClr clrSpc="rgb" dir="cw">
                                      <p:cBhvr override="childStyle">
                                        <p:cTn id="39" dur="500" fill="hold"/>
                                        <p:tgtEl>
                                          <p:spTgt spid="11"/>
                                        </p:tgtEl>
                                        <p:attrNameLst>
                                          <p:attrName>style.color</p:attrName>
                                        </p:attrNameLst>
                                      </p:cBhvr>
                                      <p:to>
                                        <a:srgbClr val="6699FF"/>
                                      </p:to>
                                    </p:animClr>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 presetClass="emph" presetSubtype="2" fill="hold" grpId="0" nodeType="clickEffect">
                                  <p:stCondLst>
                                    <p:cond delay="0"/>
                                  </p:stCondLst>
                                  <p:childTnLst>
                                    <p:animClr clrSpc="rgb" dir="cw">
                                      <p:cBhvr override="childStyle">
                                        <p:cTn id="49" dur="500" fill="hold"/>
                                        <p:tgtEl>
                                          <p:spTgt spid="16"/>
                                        </p:tgtEl>
                                        <p:attrNameLst>
                                          <p:attrName>style.color</p:attrName>
                                        </p:attrNameLst>
                                      </p:cBhvr>
                                      <p:to>
                                        <a:srgbClr val="6699FF"/>
                                      </p:to>
                                    </p:animClr>
                                  </p:childTnLst>
                                </p:cTn>
                              </p:par>
                            </p:childTnLst>
                          </p:cTn>
                        </p:par>
                      </p:childTnLst>
                    </p:cTn>
                  </p:par>
                  <p:par>
                    <p:cTn id="50" fill="hold">
                      <p:stCondLst>
                        <p:cond delay="indefinite"/>
                      </p:stCondLst>
                      <p:childTnLst>
                        <p:par>
                          <p:cTn id="51" fill="hold">
                            <p:stCondLst>
                              <p:cond delay="0"/>
                            </p:stCondLst>
                            <p:childTnLst>
                              <p:par>
                                <p:cTn id="52" presetID="2" presetClass="entr" presetSubtype="1"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ppt_x"/>
                                          </p:val>
                                        </p:tav>
                                        <p:tav tm="100000">
                                          <p:val>
                                            <p:strVal val="#ppt_x"/>
                                          </p:val>
                                        </p:tav>
                                      </p:tavLst>
                                    </p:anim>
                                    <p:anim calcmode="lin" valueType="num">
                                      <p:cBhvr additive="base">
                                        <p:cTn id="55"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6" presetClass="emph" presetSubtype="0" repeatCount="2000" fill="hold" grpId="1" nodeType="clickEffect">
                                  <p:stCondLst>
                                    <p:cond delay="0"/>
                                  </p:stCondLst>
                                  <p:childTnLst>
                                    <p:animEffect transition="out" filter="fade">
                                      <p:cBhvr>
                                        <p:cTn id="59" dur="500" tmFilter="0, 0; .2, .5; .8, .5; 1, 0"/>
                                        <p:tgtEl>
                                          <p:spTgt spid="35"/>
                                        </p:tgtEl>
                                      </p:cBhvr>
                                    </p:animEffect>
                                    <p:animScale>
                                      <p:cBhvr>
                                        <p:cTn id="60" dur="250" autoRev="1" fill="hold"/>
                                        <p:tgtEl>
                                          <p:spTgt spid="35"/>
                                        </p:tgtEl>
                                      </p:cBhvr>
                                      <p:by x="105000" y="105000"/>
                                    </p:animScale>
                                  </p:childTnLst>
                                </p:cTn>
                              </p:par>
                              <p:par>
                                <p:cTn id="61" presetID="26" presetClass="emph" presetSubtype="0" repeatCount="2000" fill="hold" grpId="1" nodeType="withEffect">
                                  <p:stCondLst>
                                    <p:cond delay="0"/>
                                  </p:stCondLst>
                                  <p:childTnLst>
                                    <p:animEffect transition="out" filter="fade">
                                      <p:cBhvr>
                                        <p:cTn id="62" dur="500" tmFilter="0, 0; .2, .5; .8, .5; 1, 0"/>
                                        <p:tgtEl>
                                          <p:spTgt spid="27"/>
                                        </p:tgtEl>
                                      </p:cBhvr>
                                    </p:animEffect>
                                    <p:animScale>
                                      <p:cBhvr>
                                        <p:cTn id="63" dur="250" autoRev="1" fill="hold"/>
                                        <p:tgtEl>
                                          <p:spTgt spid="27"/>
                                        </p:tgtEl>
                                      </p:cBhvr>
                                      <p:by x="105000" y="105000"/>
                                    </p:animScale>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diamond(in)">
                                      <p:cBhvr>
                                        <p:cTn id="68" dur="500"/>
                                        <p:tgtEl>
                                          <p:spTgt spid="43"/>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mph" presetSubtype="2" fill="hold" grpId="0" nodeType="clickEffect">
                                  <p:stCondLst>
                                    <p:cond delay="0"/>
                                  </p:stCondLst>
                                  <p:childTnLst>
                                    <p:animClr clrSpc="rgb" dir="cw">
                                      <p:cBhvr override="childStyle">
                                        <p:cTn id="72" dur="500" fill="hold"/>
                                        <p:tgtEl>
                                          <p:spTgt spid="15"/>
                                        </p:tgtEl>
                                        <p:attrNameLst>
                                          <p:attrName>style.color</p:attrName>
                                        </p:attrNameLst>
                                      </p:cBhvr>
                                      <p:to>
                                        <a:srgbClr val="6699FF"/>
                                      </p:to>
                                    </p:animClr>
                                  </p:childTnLst>
                                </p:cTn>
                              </p:par>
                            </p:childTnLst>
                          </p:cTn>
                        </p:par>
                      </p:childTnLst>
                    </p:cTn>
                  </p:par>
                  <p:par>
                    <p:cTn id="73" fill="hold">
                      <p:stCondLst>
                        <p:cond delay="indefinite"/>
                      </p:stCondLst>
                      <p:childTnLst>
                        <p:par>
                          <p:cTn id="74" fill="hold">
                            <p:stCondLst>
                              <p:cond delay="0"/>
                            </p:stCondLst>
                            <p:childTnLst>
                              <p:par>
                                <p:cTn id="75" presetID="2" presetClass="entr" presetSubtype="1" fill="hold" grpId="0" nodeType="click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ppt_x"/>
                                          </p:val>
                                        </p:tav>
                                        <p:tav tm="100000">
                                          <p:val>
                                            <p:strVal val="#ppt_x"/>
                                          </p:val>
                                        </p:tav>
                                      </p:tavLst>
                                    </p:anim>
                                    <p:anim calcmode="lin" valueType="num">
                                      <p:cBhvr additive="base">
                                        <p:cTn id="78"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 presetClass="emph" presetSubtype="2" fill="hold" grpId="0" nodeType="clickEffect">
                                  <p:stCondLst>
                                    <p:cond delay="0"/>
                                  </p:stCondLst>
                                  <p:childTnLst>
                                    <p:animClr clrSpc="rgb" dir="cw">
                                      <p:cBhvr override="childStyle">
                                        <p:cTn id="82" dur="500" fill="hold"/>
                                        <p:tgtEl>
                                          <p:spTgt spid="14"/>
                                        </p:tgtEl>
                                        <p:attrNameLst>
                                          <p:attrName>style.color</p:attrName>
                                        </p:attrNameLst>
                                      </p:cBhvr>
                                      <p:to>
                                        <a:srgbClr val="6699FF"/>
                                      </p:to>
                                    </p:animClr>
                                  </p:childTnLst>
                                </p:cTn>
                              </p:par>
                            </p:childTnLst>
                          </p:cTn>
                        </p:par>
                      </p:childTnLst>
                    </p:cTn>
                  </p:par>
                  <p:par>
                    <p:cTn id="83" fill="hold">
                      <p:stCondLst>
                        <p:cond delay="indefinite"/>
                      </p:stCondLst>
                      <p:childTnLst>
                        <p:par>
                          <p:cTn id="84" fill="hold">
                            <p:stCondLst>
                              <p:cond delay="0"/>
                            </p:stCondLst>
                            <p:childTnLst>
                              <p:par>
                                <p:cTn id="85" presetID="2" presetClass="entr" presetSubtype="1"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500" fill="hold"/>
                                        <p:tgtEl>
                                          <p:spTgt spid="26"/>
                                        </p:tgtEl>
                                        <p:attrNameLst>
                                          <p:attrName>ppt_x</p:attrName>
                                        </p:attrNameLst>
                                      </p:cBhvr>
                                      <p:tavLst>
                                        <p:tav tm="0">
                                          <p:val>
                                            <p:strVal val="#ppt_x"/>
                                          </p:val>
                                        </p:tav>
                                        <p:tav tm="100000">
                                          <p:val>
                                            <p:strVal val="#ppt_x"/>
                                          </p:val>
                                        </p:tav>
                                      </p:tavLst>
                                    </p:anim>
                                    <p:anim calcmode="lin" valueType="num">
                                      <p:cBhvr additive="base">
                                        <p:cTn id="88"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6" presetClass="emph" presetSubtype="0" repeatCount="2000" fill="hold" grpId="1" nodeType="clickEffect">
                                  <p:stCondLst>
                                    <p:cond delay="0"/>
                                  </p:stCondLst>
                                  <p:childTnLst>
                                    <p:animEffect transition="out" filter="fade">
                                      <p:cBhvr>
                                        <p:cTn id="92" dur="500" tmFilter="0, 0; .2, .5; .8, .5; 1, 0"/>
                                        <p:tgtEl>
                                          <p:spTgt spid="42"/>
                                        </p:tgtEl>
                                      </p:cBhvr>
                                    </p:animEffect>
                                    <p:animScale>
                                      <p:cBhvr>
                                        <p:cTn id="93" dur="250" autoRev="1" fill="hold"/>
                                        <p:tgtEl>
                                          <p:spTgt spid="42"/>
                                        </p:tgtEl>
                                      </p:cBhvr>
                                      <p:by x="105000" y="105000"/>
                                    </p:animScale>
                                  </p:childTnLst>
                                </p:cTn>
                              </p:par>
                              <p:par>
                                <p:cTn id="94" presetID="26" presetClass="emph" presetSubtype="0" repeatCount="2000" fill="hold" grpId="1" nodeType="withEffect">
                                  <p:stCondLst>
                                    <p:cond delay="0"/>
                                  </p:stCondLst>
                                  <p:childTnLst>
                                    <p:animEffect transition="out" filter="fade">
                                      <p:cBhvr>
                                        <p:cTn id="95" dur="500" tmFilter="0, 0; .2, .5; .8, .5; 1, 0"/>
                                        <p:tgtEl>
                                          <p:spTgt spid="26"/>
                                        </p:tgtEl>
                                      </p:cBhvr>
                                    </p:animEffect>
                                    <p:animScale>
                                      <p:cBhvr>
                                        <p:cTn id="96" dur="250" autoRev="1" fill="hold"/>
                                        <p:tgtEl>
                                          <p:spTgt spid="26"/>
                                        </p:tgtEl>
                                      </p:cBhvr>
                                      <p:by x="105000" y="105000"/>
                                    </p:animScale>
                                  </p:childTnLst>
                                </p:cTn>
                              </p:par>
                            </p:childTnLst>
                          </p:cTn>
                        </p:par>
                      </p:childTnLst>
                    </p:cTn>
                  </p:par>
                  <p:par>
                    <p:cTn id="97" fill="hold">
                      <p:stCondLst>
                        <p:cond delay="indefinite"/>
                      </p:stCondLst>
                      <p:childTnLst>
                        <p:par>
                          <p:cTn id="98" fill="hold">
                            <p:stCondLst>
                              <p:cond delay="0"/>
                            </p:stCondLst>
                            <p:childTnLst>
                              <p:par>
                                <p:cTn id="99" presetID="8" presetClass="entr" presetSubtype="16" fill="hold" grpId="0" nodeType="click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diamond(in)">
                                      <p:cBhvr>
                                        <p:cTn id="10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26" grpId="0"/>
      <p:bldP spid="26" grpId="1"/>
      <p:bldP spid="27" grpId="0"/>
      <p:bldP spid="27" grpId="1"/>
      <p:bldP spid="28" grpId="0"/>
      <p:bldP spid="34" grpId="0"/>
      <p:bldP spid="35" grpId="0"/>
      <p:bldP spid="35" grpId="1"/>
      <p:bldP spid="36" grpId="0"/>
      <p:bldP spid="36" grpId="1"/>
      <p:bldP spid="42" grpId="0"/>
      <p:bldP spid="42" grpId="1"/>
      <p:bldP spid="43" grpId="0"/>
      <p:bldP spid="44" grpId="0"/>
      <p:bldP spid="4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RAID 6</a:t>
            </a:r>
          </a:p>
        </p:txBody>
      </p:sp>
      <p:sp>
        <p:nvSpPr>
          <p:cNvPr id="3" name="文本占位符 2"/>
          <p:cNvSpPr>
            <a:spLocks noGrp="1"/>
          </p:cNvSpPr>
          <p:nvPr>
            <p:ph type="body" sz="quarter" idx="10"/>
          </p:nvPr>
        </p:nvSpPr>
        <p:spPr/>
        <p:txBody>
          <a:bodyPr/>
          <a:lstStyle/>
          <a:p>
            <a:r>
              <a:rPr u="none" dirty="0"/>
              <a:t>RAID 6 </a:t>
            </a:r>
          </a:p>
          <a:p>
            <a:pPr lvl="1"/>
            <a:r>
              <a:rPr u="none" dirty="0">
                <a:cs typeface="Huawei Sans" panose="020C0503030203020204" pitchFamily="34" charset="0"/>
              </a:rPr>
              <a:t>Requires at least N + 2 (N &gt; 2) disks and provides extremely high data reliability and availability.</a:t>
            </a:r>
          </a:p>
          <a:p>
            <a:r>
              <a:rPr u="none" dirty="0"/>
              <a:t>Common RAID 6 technologies:</a:t>
            </a:r>
          </a:p>
          <a:p>
            <a:pPr lvl="1"/>
            <a:r>
              <a:rPr u="none" dirty="0">
                <a:cs typeface="Huawei Sans" panose="020C0503030203020204" pitchFamily="34" charset="0"/>
              </a:rPr>
              <a:t>RAID 6 P+Q</a:t>
            </a:r>
          </a:p>
          <a:p>
            <a:pPr lvl="1"/>
            <a:r>
              <a:rPr u="none" dirty="0">
                <a:cs typeface="Huawei Sans" panose="020C0503030203020204" pitchFamily="34" charset="0"/>
              </a:rPr>
              <a:t>RAID6 DP</a:t>
            </a:r>
          </a:p>
          <a:p>
            <a:endParaRPr lang="en-US" altLang="zh-CN" dirty="0"/>
          </a:p>
          <a:p>
            <a:endParaRPr lang="zh-CN" altLang="en-US" dirty="0"/>
          </a:p>
        </p:txBody>
      </p:sp>
    </p:spTree>
    <p:extLst>
      <p:ext uri="{BB962C8B-B14F-4D97-AF65-F5344CB8AC3E}">
        <p14:creationId xmlns:p14="http://schemas.microsoft.com/office/powerpoint/2010/main" val="920812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65D2CFD7-57DB-401F-ACF1-008AEF61D36E}"/>
              </a:ext>
            </a:extLst>
          </p:cNvPr>
          <p:cNvSpPr>
            <a:spLocks noGrp="1"/>
          </p:cNvSpPr>
          <p:nvPr>
            <p:ph type="title"/>
          </p:nvPr>
        </p:nvSpPr>
        <p:spPr/>
        <p:txBody>
          <a:bodyPr/>
          <a:lstStyle/>
          <a:p>
            <a:endParaRPr lang="zh-CN" altLang="en-US"/>
          </a:p>
        </p:txBody>
      </p:sp>
      <p:sp>
        <p:nvSpPr>
          <p:cNvPr id="7" name="文本占位符 6">
            <a:extLst>
              <a:ext uri="{FF2B5EF4-FFF2-40B4-BE49-F238E27FC236}">
                <a16:creationId xmlns:a16="http://schemas.microsoft.com/office/drawing/2014/main" id="{3289E6C0-1011-4DCF-A1E2-662592CEBE92}"/>
              </a:ext>
            </a:extLst>
          </p:cNvPr>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2229300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ctrTitle"/>
          </p:nvPr>
        </p:nvSpPr>
        <p:spPr/>
        <p:txBody>
          <a:bodyPr/>
          <a:lstStyle/>
          <a:p>
            <a:r>
              <a:rPr u="none"/>
              <a:t>RAID Technologies</a:t>
            </a:r>
            <a:endParaRPr lang="zh-CN" altLang="en-US" dirty="0"/>
          </a:p>
        </p:txBody>
      </p:sp>
      <p:sp>
        <p:nvSpPr>
          <p:cNvPr id="3" name="文本占位符 2">
            <a:extLst>
              <a:ext uri="{FF2B5EF4-FFF2-40B4-BE49-F238E27FC236}">
                <a16:creationId xmlns:a16="http://schemas.microsoft.com/office/drawing/2014/main" id="{1F3DBBB8-AC77-489E-8355-833760D332EE}"/>
              </a:ext>
            </a:extLst>
          </p:cNvPr>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2782527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ln>
            <a:noFill/>
          </a:ln>
        </p:spPr>
        <p:txBody>
          <a:bodyPr/>
          <a:lstStyle/>
          <a:p>
            <a:r>
              <a:rPr u="none" dirty="0">
                <a:latin typeface="+mj-ea"/>
                <a:ea typeface="+mj-ea"/>
                <a:cs typeface="Huawei Sans" panose="020C0503030203020204" pitchFamily="34" charset="0"/>
              </a:rPr>
              <a:t>How Does RAID 6 P+Q Work</a:t>
            </a:r>
            <a:r>
              <a:rPr lang="en-US" altLang="zh-CN" u="none" dirty="0">
                <a:latin typeface="+mj-ea"/>
                <a:ea typeface="+mj-ea"/>
                <a:cs typeface="Huawei Sans" panose="020C0503030203020204" pitchFamily="34" charset="0"/>
              </a:rPr>
              <a:t>?</a:t>
            </a:r>
            <a:endParaRPr u="none" dirty="0">
              <a:latin typeface="+mj-ea"/>
              <a:ea typeface="+mj-ea"/>
              <a:cs typeface="Huawei Sans" panose="020C0503030203020204" pitchFamily="34" charset="0"/>
            </a:endParaRPr>
          </a:p>
        </p:txBody>
      </p:sp>
      <p:sp>
        <p:nvSpPr>
          <p:cNvPr id="3" name="文本占位符 2"/>
          <p:cNvSpPr>
            <a:spLocks noGrp="1"/>
          </p:cNvSpPr>
          <p:nvPr>
            <p:ph type="body" sz="quarter" idx="10"/>
          </p:nvPr>
        </p:nvSpPr>
        <p:spPr>
          <a:ln>
            <a:noFill/>
          </a:ln>
        </p:spPr>
        <p:txBody>
          <a:bodyPr/>
          <a:lstStyle/>
          <a:p>
            <a:r>
              <a:rPr sz="2000" u="none" dirty="0"/>
              <a:t>P and Q parity data is calculated. A maximum of two data blocks that are lost can be recovered using P and Q parity data. Formulas for calculating P and Q parity data are as follows:</a:t>
            </a:r>
          </a:p>
          <a:p>
            <a:pPr lvl="1"/>
            <a:r>
              <a:rPr sz="1800" u="none" dirty="0">
                <a:cs typeface="Huawei Sans" panose="020C0503030203020204" pitchFamily="34" charset="0"/>
              </a:rPr>
              <a:t>P = D 0 ⊕ D 1 ⊕ D 2...</a:t>
            </a:r>
          </a:p>
          <a:p>
            <a:pPr lvl="1"/>
            <a:r>
              <a:rPr sz="1800" u="none" dirty="0">
                <a:cs typeface="Huawei Sans" panose="020C0503030203020204" pitchFamily="34" charset="0"/>
              </a:rPr>
              <a:t>Q = (α * D 0) ⊕ (β * D 1) ⊕ (γ * D 2)...</a:t>
            </a:r>
            <a:endParaRPr lang="en-US" altLang="zh-CN" sz="1800" dirty="0">
              <a:cs typeface="Huawei Sans" panose="020C0503030203020204" pitchFamily="34" charset="0"/>
            </a:endParaRPr>
          </a:p>
        </p:txBody>
      </p:sp>
      <p:sp>
        <p:nvSpPr>
          <p:cNvPr id="4" name="c4d68b5f-5285-4736-b6bd-ee693fbde4bb"/>
          <p:cNvSpPr>
            <a:spLocks noChangeArrowheads="1"/>
          </p:cNvSpPr>
          <p:nvPr/>
        </p:nvSpPr>
        <p:spPr bwMode="gray">
          <a:xfrm>
            <a:off x="2265362" y="5479467"/>
            <a:ext cx="936625" cy="431800"/>
          </a:xfrm>
          <a:prstGeom prst="can">
            <a:avLst>
              <a:gd name="adj" fmla="val 25000"/>
            </a:avLst>
          </a:prstGeom>
          <a:solidFill>
            <a:srgbClr val="888888"/>
          </a:solidFill>
          <a:ln>
            <a:noFill/>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5" name="a0995bee-ecc9-4f18-b8c5-b65271ebcd85"/>
          <p:cNvSpPr txBox="1">
            <a:spLocks noChangeArrowheads="1"/>
          </p:cNvSpPr>
          <p:nvPr/>
        </p:nvSpPr>
        <p:spPr bwMode="gray">
          <a:xfrm>
            <a:off x="2409825" y="5550904"/>
            <a:ext cx="684212" cy="306388"/>
          </a:xfrm>
          <a:prstGeom prst="rect">
            <a:avLst/>
          </a:prstGeom>
          <a:noFill/>
          <a:ln>
            <a:noFill/>
          </a:ln>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Q 5</a:t>
            </a:r>
          </a:p>
        </p:txBody>
      </p:sp>
      <p:sp>
        <p:nvSpPr>
          <p:cNvPr id="6" name="eff84cf2-3e0f-4074-b113-a61a8c3f603e"/>
          <p:cNvSpPr>
            <a:spLocks noChangeArrowheads="1"/>
          </p:cNvSpPr>
          <p:nvPr/>
        </p:nvSpPr>
        <p:spPr bwMode="gray">
          <a:xfrm>
            <a:off x="2265362" y="5120692"/>
            <a:ext cx="936625" cy="4318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7" name="94159f3a-14ed-4119-bdbd-6ff2bb70cd50"/>
          <p:cNvSpPr txBox="1">
            <a:spLocks noChangeArrowheads="1"/>
          </p:cNvSpPr>
          <p:nvPr/>
        </p:nvSpPr>
        <p:spPr bwMode="gray">
          <a:xfrm>
            <a:off x="2409825" y="5192129"/>
            <a:ext cx="684212" cy="306388"/>
          </a:xfrm>
          <a:prstGeom prst="rect">
            <a:avLst/>
          </a:prstGeom>
          <a:noFill/>
          <a:ln>
            <a:noFill/>
          </a:ln>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9</a:t>
            </a:r>
          </a:p>
        </p:txBody>
      </p:sp>
      <p:sp>
        <p:nvSpPr>
          <p:cNvPr id="8" name="2ef4b626-2636-4077-bb92-c831eada04d9"/>
          <p:cNvSpPr>
            <a:spLocks noChangeArrowheads="1"/>
          </p:cNvSpPr>
          <p:nvPr/>
        </p:nvSpPr>
        <p:spPr bwMode="gray">
          <a:xfrm>
            <a:off x="2265362" y="4760329"/>
            <a:ext cx="936625" cy="4318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9" name="9f448458-84ef-4120-bd0f-dd1d98497897"/>
          <p:cNvSpPr>
            <a:spLocks noChangeArrowheads="1"/>
          </p:cNvSpPr>
          <p:nvPr/>
        </p:nvSpPr>
        <p:spPr bwMode="gray">
          <a:xfrm>
            <a:off x="2265362" y="4399967"/>
            <a:ext cx="936625" cy="4318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10" name="bf8cf466-e623-4105-8107-0f26b2a56295"/>
          <p:cNvSpPr>
            <a:spLocks noChangeArrowheads="1"/>
          </p:cNvSpPr>
          <p:nvPr/>
        </p:nvSpPr>
        <p:spPr bwMode="gray">
          <a:xfrm>
            <a:off x="2265362" y="4039604"/>
            <a:ext cx="936625" cy="431800"/>
          </a:xfrm>
          <a:prstGeom prst="can">
            <a:avLst>
              <a:gd name="adj" fmla="val 25000"/>
            </a:avLst>
          </a:prstGeom>
          <a:solidFill>
            <a:srgbClr val="E8E8E8"/>
          </a:solidFill>
          <a:ln>
            <a:noFill/>
          </a:ln>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11" name="a9fb2b00-a7b6-4d04-9ed2-bfd08fe21d16"/>
          <p:cNvSpPr txBox="1">
            <a:spLocks noChangeArrowheads="1"/>
          </p:cNvSpPr>
          <p:nvPr/>
        </p:nvSpPr>
        <p:spPr bwMode="gray">
          <a:xfrm>
            <a:off x="2409825" y="4111042"/>
            <a:ext cx="684212" cy="306387"/>
          </a:xfrm>
          <a:prstGeom prst="rect">
            <a:avLst/>
          </a:prstGeom>
          <a:noFill/>
          <a:ln>
            <a:noFill/>
          </a:ln>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P 1</a:t>
            </a:r>
          </a:p>
        </p:txBody>
      </p:sp>
      <p:sp>
        <p:nvSpPr>
          <p:cNvPr id="12" name="ea474195-9649-435b-81a2-dd703f3a85bc"/>
          <p:cNvSpPr txBox="1">
            <a:spLocks noChangeArrowheads="1"/>
          </p:cNvSpPr>
          <p:nvPr/>
        </p:nvSpPr>
        <p:spPr bwMode="gray">
          <a:xfrm>
            <a:off x="2409825" y="4471404"/>
            <a:ext cx="684212" cy="306388"/>
          </a:xfrm>
          <a:prstGeom prst="rect">
            <a:avLst/>
          </a:prstGeom>
          <a:noFill/>
          <a:ln>
            <a:noFill/>
          </a:ln>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3</a:t>
            </a:r>
          </a:p>
        </p:txBody>
      </p:sp>
      <p:sp>
        <p:nvSpPr>
          <p:cNvPr id="13" name="86dad45b-007c-41ee-b611-36290c59e865"/>
          <p:cNvSpPr txBox="1">
            <a:spLocks noChangeArrowheads="1"/>
          </p:cNvSpPr>
          <p:nvPr/>
        </p:nvSpPr>
        <p:spPr bwMode="gray">
          <a:xfrm>
            <a:off x="2409825" y="4831767"/>
            <a:ext cx="684212" cy="306387"/>
          </a:xfrm>
          <a:prstGeom prst="rect">
            <a:avLst/>
          </a:prstGeom>
          <a:noFill/>
          <a:ln>
            <a:noFill/>
          </a:ln>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6</a:t>
            </a:r>
          </a:p>
        </p:txBody>
      </p:sp>
      <p:sp>
        <p:nvSpPr>
          <p:cNvPr id="14" name="1f28eb91-8bd5-4b2c-8b0d-dfa7f1dad388"/>
          <p:cNvSpPr>
            <a:spLocks noChangeArrowheads="1"/>
          </p:cNvSpPr>
          <p:nvPr/>
        </p:nvSpPr>
        <p:spPr bwMode="gray">
          <a:xfrm>
            <a:off x="3633787" y="5481054"/>
            <a:ext cx="936625" cy="4318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15" name="8eb0b125-600c-4e60-aae4-f6621e011164"/>
          <p:cNvSpPr txBox="1">
            <a:spLocks noChangeArrowheads="1"/>
          </p:cNvSpPr>
          <p:nvPr/>
        </p:nvSpPr>
        <p:spPr bwMode="gray">
          <a:xfrm>
            <a:off x="3778250" y="5552492"/>
            <a:ext cx="684212" cy="306387"/>
          </a:xfrm>
          <a:prstGeom prst="rect">
            <a:avLst/>
          </a:prstGeom>
          <a:noFill/>
          <a:ln>
            <a:noFill/>
          </a:ln>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12</a:t>
            </a:r>
          </a:p>
        </p:txBody>
      </p:sp>
      <p:sp>
        <p:nvSpPr>
          <p:cNvPr id="16" name="6114dc6a-0581-4a4f-b6af-8871d67a0b80"/>
          <p:cNvSpPr>
            <a:spLocks noChangeArrowheads="1"/>
          </p:cNvSpPr>
          <p:nvPr/>
        </p:nvSpPr>
        <p:spPr bwMode="gray">
          <a:xfrm>
            <a:off x="3633787" y="5122279"/>
            <a:ext cx="936625" cy="4318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17" name="6db94666-cd59-4592-89f8-3ad2ef170586"/>
          <p:cNvSpPr txBox="1">
            <a:spLocks noChangeArrowheads="1"/>
          </p:cNvSpPr>
          <p:nvPr/>
        </p:nvSpPr>
        <p:spPr bwMode="gray">
          <a:xfrm>
            <a:off x="3778250" y="5193717"/>
            <a:ext cx="684212" cy="306387"/>
          </a:xfrm>
          <a:prstGeom prst="rect">
            <a:avLst/>
          </a:prstGeom>
          <a:noFill/>
          <a:ln>
            <a:noFill/>
          </a:ln>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10</a:t>
            </a:r>
          </a:p>
        </p:txBody>
      </p:sp>
      <p:sp>
        <p:nvSpPr>
          <p:cNvPr id="18" name="e091c511-d04c-4a6b-a402-ef29be9cff89"/>
          <p:cNvSpPr>
            <a:spLocks noChangeArrowheads="1"/>
          </p:cNvSpPr>
          <p:nvPr/>
        </p:nvSpPr>
        <p:spPr bwMode="gray">
          <a:xfrm>
            <a:off x="3633787" y="4761917"/>
            <a:ext cx="936625" cy="4318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19" name="3832a676-3952-4b1f-8f25-8dee6bda17a2"/>
          <p:cNvSpPr>
            <a:spLocks noChangeArrowheads="1"/>
          </p:cNvSpPr>
          <p:nvPr/>
        </p:nvSpPr>
        <p:spPr bwMode="gray">
          <a:xfrm>
            <a:off x="3633787" y="4401554"/>
            <a:ext cx="936625" cy="431800"/>
          </a:xfrm>
          <a:prstGeom prst="can">
            <a:avLst>
              <a:gd name="adj" fmla="val 25000"/>
            </a:avLst>
          </a:prstGeom>
          <a:solidFill>
            <a:srgbClr val="E8E8E8"/>
          </a:solidFill>
          <a:ln>
            <a:noFill/>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20" name="8ee64e53-51c9-4654-ab02-900b47155525"/>
          <p:cNvSpPr>
            <a:spLocks noChangeArrowheads="1"/>
          </p:cNvSpPr>
          <p:nvPr/>
        </p:nvSpPr>
        <p:spPr bwMode="gray">
          <a:xfrm>
            <a:off x="3633787" y="4041192"/>
            <a:ext cx="936625" cy="431800"/>
          </a:xfrm>
          <a:prstGeom prst="can">
            <a:avLst>
              <a:gd name="adj" fmla="val 25000"/>
            </a:avLst>
          </a:prstGeom>
          <a:solidFill>
            <a:srgbClr val="888888"/>
          </a:solidFill>
          <a:ln>
            <a:noFill/>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21" name="c0235e1c-0477-42c6-9b76-b2df9c310c8b"/>
          <p:cNvSpPr txBox="1">
            <a:spLocks noChangeArrowheads="1"/>
          </p:cNvSpPr>
          <p:nvPr/>
        </p:nvSpPr>
        <p:spPr bwMode="gray">
          <a:xfrm>
            <a:off x="3778250" y="4112629"/>
            <a:ext cx="684212" cy="306388"/>
          </a:xfrm>
          <a:prstGeom prst="rect">
            <a:avLst/>
          </a:prstGeom>
          <a:noFill/>
          <a:ln>
            <a:noFill/>
          </a:ln>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Q 1</a:t>
            </a:r>
          </a:p>
        </p:txBody>
      </p:sp>
      <p:sp>
        <p:nvSpPr>
          <p:cNvPr id="22" name="a583aa84-f733-48d9-b6b2-ffac00fb05c8"/>
          <p:cNvSpPr txBox="1">
            <a:spLocks noChangeArrowheads="1"/>
          </p:cNvSpPr>
          <p:nvPr/>
        </p:nvSpPr>
        <p:spPr bwMode="gray">
          <a:xfrm>
            <a:off x="3778250" y="4472992"/>
            <a:ext cx="684212" cy="306387"/>
          </a:xfrm>
          <a:prstGeom prst="rect">
            <a:avLst/>
          </a:prstGeom>
          <a:noFill/>
          <a:ln>
            <a:noFill/>
          </a:ln>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P 2</a:t>
            </a:r>
          </a:p>
        </p:txBody>
      </p:sp>
      <p:sp>
        <p:nvSpPr>
          <p:cNvPr id="23" name="1a46545b-f132-4d40-91a2-46e88c1d3fee"/>
          <p:cNvSpPr txBox="1">
            <a:spLocks noChangeArrowheads="1"/>
          </p:cNvSpPr>
          <p:nvPr/>
        </p:nvSpPr>
        <p:spPr bwMode="gray">
          <a:xfrm>
            <a:off x="3778250" y="4833354"/>
            <a:ext cx="684212" cy="306388"/>
          </a:xfrm>
          <a:prstGeom prst="rect">
            <a:avLst/>
          </a:prstGeom>
          <a:noFill/>
          <a:ln>
            <a:noFill/>
          </a:ln>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7</a:t>
            </a:r>
          </a:p>
        </p:txBody>
      </p:sp>
      <p:sp>
        <p:nvSpPr>
          <p:cNvPr id="24" name="5ff1dc6e-1cdc-44a7-8250-7e63e774b9d1"/>
          <p:cNvSpPr>
            <a:spLocks noChangeArrowheads="1"/>
          </p:cNvSpPr>
          <p:nvPr/>
        </p:nvSpPr>
        <p:spPr bwMode="gray">
          <a:xfrm>
            <a:off x="5037137" y="5481054"/>
            <a:ext cx="936625" cy="4318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25" name="58fed768-cef5-45f9-8141-4c2508a0e2f4"/>
          <p:cNvSpPr txBox="1">
            <a:spLocks noChangeArrowheads="1"/>
          </p:cNvSpPr>
          <p:nvPr/>
        </p:nvSpPr>
        <p:spPr bwMode="gray">
          <a:xfrm>
            <a:off x="5181600" y="5552492"/>
            <a:ext cx="684212" cy="306387"/>
          </a:xfrm>
          <a:prstGeom prst="rect">
            <a:avLst/>
          </a:prstGeom>
          <a:noFill/>
          <a:ln>
            <a:noFill/>
          </a:ln>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13</a:t>
            </a:r>
          </a:p>
        </p:txBody>
      </p:sp>
      <p:sp>
        <p:nvSpPr>
          <p:cNvPr id="26" name="39de8f83-4136-4255-a15a-9765b0687e78"/>
          <p:cNvSpPr>
            <a:spLocks noChangeArrowheads="1"/>
          </p:cNvSpPr>
          <p:nvPr/>
        </p:nvSpPr>
        <p:spPr bwMode="gray">
          <a:xfrm>
            <a:off x="5037137" y="5122279"/>
            <a:ext cx="936625" cy="4318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27" name="bfda0414-3f63-47b6-8eb2-95cef65e38b1"/>
          <p:cNvSpPr txBox="1">
            <a:spLocks noChangeArrowheads="1"/>
          </p:cNvSpPr>
          <p:nvPr/>
        </p:nvSpPr>
        <p:spPr bwMode="gray">
          <a:xfrm>
            <a:off x="5181600" y="5193717"/>
            <a:ext cx="684212" cy="306387"/>
          </a:xfrm>
          <a:prstGeom prst="rect">
            <a:avLst/>
          </a:prstGeom>
          <a:noFill/>
          <a:ln>
            <a:noFill/>
          </a:ln>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11</a:t>
            </a:r>
          </a:p>
        </p:txBody>
      </p:sp>
      <p:sp>
        <p:nvSpPr>
          <p:cNvPr id="28" name="66098c87-f73e-4a60-a9b3-bec1f30ea1e7"/>
          <p:cNvSpPr>
            <a:spLocks noChangeArrowheads="1"/>
          </p:cNvSpPr>
          <p:nvPr/>
        </p:nvSpPr>
        <p:spPr bwMode="gray">
          <a:xfrm>
            <a:off x="5037137" y="4761917"/>
            <a:ext cx="936625" cy="431800"/>
          </a:xfrm>
          <a:prstGeom prst="can">
            <a:avLst>
              <a:gd name="adj" fmla="val 25000"/>
            </a:avLst>
          </a:prstGeom>
          <a:solidFill>
            <a:srgbClr val="E8E8E8"/>
          </a:solidFill>
          <a:ln>
            <a:noFill/>
          </a:ln>
          <a:extLst/>
        </p:spPr>
        <p:txBody>
          <a:bodyPr wrap="none" anchor="ctr"/>
          <a:lstStyle/>
          <a:p>
            <a:endParaRPr lang="en-US" altLang="zh-CN" sz="1400" dirty="0">
              <a:latin typeface="Huawei Sans" panose="020C0503030203020204" pitchFamily="34" charset="0"/>
              <a:cs typeface="Huawei Sans" panose="020C0503030203020204" pitchFamily="34" charset="0"/>
            </a:endParaRPr>
          </a:p>
        </p:txBody>
      </p:sp>
      <p:sp>
        <p:nvSpPr>
          <p:cNvPr id="29" name="e7020da7-57bd-40de-8f40-a04f952e9dde"/>
          <p:cNvSpPr>
            <a:spLocks noChangeArrowheads="1"/>
          </p:cNvSpPr>
          <p:nvPr/>
        </p:nvSpPr>
        <p:spPr bwMode="gray">
          <a:xfrm>
            <a:off x="5037137" y="4401554"/>
            <a:ext cx="936625" cy="431800"/>
          </a:xfrm>
          <a:prstGeom prst="can">
            <a:avLst>
              <a:gd name="adj" fmla="val 25000"/>
            </a:avLst>
          </a:prstGeom>
          <a:solidFill>
            <a:srgbClr val="888888"/>
          </a:solidFill>
          <a:ln>
            <a:noFill/>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30" name="3216b602-b99d-42d4-b614-43946a2ba5cb"/>
          <p:cNvSpPr>
            <a:spLocks noChangeArrowheads="1"/>
          </p:cNvSpPr>
          <p:nvPr/>
        </p:nvSpPr>
        <p:spPr bwMode="gray">
          <a:xfrm>
            <a:off x="5037137" y="4041192"/>
            <a:ext cx="936625" cy="4318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31" name="a9b4f86a-435c-4f46-bfc6-e030bf22ec94"/>
          <p:cNvSpPr txBox="1">
            <a:spLocks noChangeArrowheads="1"/>
          </p:cNvSpPr>
          <p:nvPr/>
        </p:nvSpPr>
        <p:spPr bwMode="gray">
          <a:xfrm>
            <a:off x="5181600" y="4112629"/>
            <a:ext cx="684212" cy="306388"/>
          </a:xfrm>
          <a:prstGeom prst="rect">
            <a:avLst/>
          </a:prstGeom>
          <a:noFill/>
          <a:ln>
            <a:noFill/>
          </a:ln>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0</a:t>
            </a:r>
          </a:p>
        </p:txBody>
      </p:sp>
      <p:sp>
        <p:nvSpPr>
          <p:cNvPr id="32" name="7b15a346-39a5-4fdc-8fe6-3ade74d026f9"/>
          <p:cNvSpPr txBox="1">
            <a:spLocks noChangeArrowheads="1"/>
          </p:cNvSpPr>
          <p:nvPr/>
        </p:nvSpPr>
        <p:spPr bwMode="gray">
          <a:xfrm>
            <a:off x="5181600" y="4472992"/>
            <a:ext cx="684212" cy="306387"/>
          </a:xfrm>
          <a:prstGeom prst="rect">
            <a:avLst/>
          </a:prstGeom>
          <a:noFill/>
          <a:ln>
            <a:noFill/>
          </a:ln>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Q 2</a:t>
            </a:r>
          </a:p>
        </p:txBody>
      </p:sp>
      <p:sp>
        <p:nvSpPr>
          <p:cNvPr id="33" name="df447f9e-9c3a-4001-bed9-39ab48fcc813"/>
          <p:cNvSpPr txBox="1">
            <a:spLocks noChangeArrowheads="1"/>
          </p:cNvSpPr>
          <p:nvPr/>
        </p:nvSpPr>
        <p:spPr bwMode="gray">
          <a:xfrm>
            <a:off x="5181600" y="4833354"/>
            <a:ext cx="684212" cy="306388"/>
          </a:xfrm>
          <a:prstGeom prst="rect">
            <a:avLst/>
          </a:prstGeom>
          <a:noFill/>
          <a:ln>
            <a:noFill/>
          </a:ln>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P 3</a:t>
            </a:r>
          </a:p>
        </p:txBody>
      </p:sp>
      <p:sp>
        <p:nvSpPr>
          <p:cNvPr id="34" name="1029f2f0-a482-4f1e-98a4-cdf59b9e92e5"/>
          <p:cNvSpPr>
            <a:spLocks noChangeArrowheads="1"/>
          </p:cNvSpPr>
          <p:nvPr/>
        </p:nvSpPr>
        <p:spPr bwMode="gray">
          <a:xfrm>
            <a:off x="6477000" y="5481054"/>
            <a:ext cx="936625" cy="4318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35" name="d75fa9c2-846f-4f53-b500-29659296140e"/>
          <p:cNvSpPr txBox="1">
            <a:spLocks noChangeArrowheads="1"/>
          </p:cNvSpPr>
          <p:nvPr/>
        </p:nvSpPr>
        <p:spPr bwMode="gray">
          <a:xfrm>
            <a:off x="6621462" y="5552492"/>
            <a:ext cx="684213" cy="306387"/>
          </a:xfrm>
          <a:prstGeom prst="rect">
            <a:avLst/>
          </a:prstGeom>
          <a:noFill/>
          <a:ln>
            <a:noFill/>
          </a:ln>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14</a:t>
            </a:r>
          </a:p>
        </p:txBody>
      </p:sp>
      <p:sp>
        <p:nvSpPr>
          <p:cNvPr id="36" name="d178cce3-a1d6-4ec8-898c-57646936be72"/>
          <p:cNvSpPr>
            <a:spLocks noChangeArrowheads="1"/>
          </p:cNvSpPr>
          <p:nvPr/>
        </p:nvSpPr>
        <p:spPr bwMode="gray">
          <a:xfrm>
            <a:off x="6477000" y="5122279"/>
            <a:ext cx="936625" cy="431800"/>
          </a:xfrm>
          <a:prstGeom prst="can">
            <a:avLst>
              <a:gd name="adj" fmla="val 25000"/>
            </a:avLst>
          </a:prstGeom>
          <a:solidFill>
            <a:srgbClr val="E8E8E8"/>
          </a:solidFill>
          <a:ln>
            <a:noFill/>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37" name="b7cbf614-226a-421c-b012-ec3d9fe70dd7"/>
          <p:cNvSpPr txBox="1">
            <a:spLocks noChangeArrowheads="1"/>
          </p:cNvSpPr>
          <p:nvPr/>
        </p:nvSpPr>
        <p:spPr bwMode="gray">
          <a:xfrm>
            <a:off x="6621462" y="5193717"/>
            <a:ext cx="684213" cy="306387"/>
          </a:xfrm>
          <a:prstGeom prst="rect">
            <a:avLst/>
          </a:prstGeom>
          <a:noFill/>
          <a:ln>
            <a:noFill/>
          </a:ln>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P 4</a:t>
            </a:r>
          </a:p>
        </p:txBody>
      </p:sp>
      <p:sp>
        <p:nvSpPr>
          <p:cNvPr id="38" name="ca7e9ae8-1836-49c1-ae26-97719bbbcad3"/>
          <p:cNvSpPr>
            <a:spLocks noChangeArrowheads="1"/>
          </p:cNvSpPr>
          <p:nvPr/>
        </p:nvSpPr>
        <p:spPr bwMode="gray">
          <a:xfrm>
            <a:off x="6477000" y="4761917"/>
            <a:ext cx="936625" cy="431800"/>
          </a:xfrm>
          <a:prstGeom prst="can">
            <a:avLst>
              <a:gd name="adj" fmla="val 25000"/>
            </a:avLst>
          </a:prstGeom>
          <a:solidFill>
            <a:srgbClr val="888888"/>
          </a:solidFill>
          <a:ln>
            <a:noFill/>
          </a:ln>
          <a:extLst/>
        </p:spPr>
        <p:txBody>
          <a:bodyPr wrap="none" anchor="ctr"/>
          <a:lstStyle/>
          <a:p>
            <a:endParaRPr lang="en-US" altLang="zh-CN" sz="1400" dirty="0">
              <a:latin typeface="Huawei Sans" panose="020C0503030203020204" pitchFamily="34" charset="0"/>
              <a:cs typeface="Huawei Sans" panose="020C0503030203020204" pitchFamily="34" charset="0"/>
            </a:endParaRPr>
          </a:p>
        </p:txBody>
      </p:sp>
      <p:sp>
        <p:nvSpPr>
          <p:cNvPr id="39" name="72bc3b30-878a-4072-bdbc-13088d385a0d"/>
          <p:cNvSpPr>
            <a:spLocks noChangeArrowheads="1"/>
          </p:cNvSpPr>
          <p:nvPr/>
        </p:nvSpPr>
        <p:spPr bwMode="gray">
          <a:xfrm>
            <a:off x="6477000" y="4401554"/>
            <a:ext cx="936625" cy="4318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40" name="09dcabd0-6665-44b1-b112-790e871e7f92"/>
          <p:cNvSpPr>
            <a:spLocks noChangeArrowheads="1"/>
          </p:cNvSpPr>
          <p:nvPr/>
        </p:nvSpPr>
        <p:spPr bwMode="gray">
          <a:xfrm>
            <a:off x="6477000" y="4041192"/>
            <a:ext cx="936625" cy="4318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41" name="f8cc5b93-7231-47b7-9ec1-1e9b7b6d7a76"/>
          <p:cNvSpPr txBox="1">
            <a:spLocks noChangeArrowheads="1"/>
          </p:cNvSpPr>
          <p:nvPr/>
        </p:nvSpPr>
        <p:spPr bwMode="gray">
          <a:xfrm>
            <a:off x="6621462" y="4112629"/>
            <a:ext cx="684213" cy="306388"/>
          </a:xfrm>
          <a:prstGeom prst="rect">
            <a:avLst/>
          </a:prstGeom>
          <a:noFill/>
          <a:ln>
            <a:noFill/>
          </a:ln>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1</a:t>
            </a:r>
          </a:p>
        </p:txBody>
      </p:sp>
      <p:sp>
        <p:nvSpPr>
          <p:cNvPr id="42" name="ee773a2e-5469-45c4-875c-937497c2087b"/>
          <p:cNvSpPr txBox="1">
            <a:spLocks noChangeArrowheads="1"/>
          </p:cNvSpPr>
          <p:nvPr/>
        </p:nvSpPr>
        <p:spPr bwMode="gray">
          <a:xfrm>
            <a:off x="6621462" y="4472992"/>
            <a:ext cx="684213" cy="306387"/>
          </a:xfrm>
          <a:prstGeom prst="rect">
            <a:avLst/>
          </a:prstGeom>
          <a:noFill/>
          <a:ln>
            <a:noFill/>
          </a:ln>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4</a:t>
            </a:r>
          </a:p>
        </p:txBody>
      </p:sp>
      <p:sp>
        <p:nvSpPr>
          <p:cNvPr id="43" name="b9ceaf69-7c48-4790-9ae8-3f8390f1cf52"/>
          <p:cNvSpPr txBox="1">
            <a:spLocks noChangeArrowheads="1"/>
          </p:cNvSpPr>
          <p:nvPr/>
        </p:nvSpPr>
        <p:spPr bwMode="gray">
          <a:xfrm>
            <a:off x="6621462" y="4833354"/>
            <a:ext cx="684213" cy="306388"/>
          </a:xfrm>
          <a:prstGeom prst="rect">
            <a:avLst/>
          </a:prstGeom>
          <a:noFill/>
          <a:ln>
            <a:noFill/>
          </a:ln>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Q 3</a:t>
            </a:r>
          </a:p>
        </p:txBody>
      </p:sp>
      <p:sp>
        <p:nvSpPr>
          <p:cNvPr id="44" name="417e8794-ce46-4904-bd95-88cea344770c"/>
          <p:cNvSpPr>
            <a:spLocks noChangeArrowheads="1"/>
          </p:cNvSpPr>
          <p:nvPr/>
        </p:nvSpPr>
        <p:spPr bwMode="gray">
          <a:xfrm>
            <a:off x="7918450" y="5481054"/>
            <a:ext cx="936625" cy="431800"/>
          </a:xfrm>
          <a:prstGeom prst="can">
            <a:avLst>
              <a:gd name="adj" fmla="val 25000"/>
            </a:avLst>
          </a:prstGeom>
          <a:solidFill>
            <a:srgbClr val="E8E8E8"/>
          </a:solidFill>
          <a:ln>
            <a:noFill/>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45" name="5465bfc7-effc-4719-8dd6-1b968f6724df"/>
          <p:cNvSpPr txBox="1">
            <a:spLocks noChangeArrowheads="1"/>
          </p:cNvSpPr>
          <p:nvPr/>
        </p:nvSpPr>
        <p:spPr bwMode="gray">
          <a:xfrm>
            <a:off x="8062912" y="5552492"/>
            <a:ext cx="684213" cy="306387"/>
          </a:xfrm>
          <a:prstGeom prst="rect">
            <a:avLst/>
          </a:prstGeom>
          <a:noFill/>
          <a:ln>
            <a:noFill/>
          </a:ln>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P 5</a:t>
            </a:r>
          </a:p>
        </p:txBody>
      </p:sp>
      <p:sp>
        <p:nvSpPr>
          <p:cNvPr id="46" name="c1bf2a31-f63a-423e-b539-18b7691cbb9b"/>
          <p:cNvSpPr>
            <a:spLocks noChangeArrowheads="1"/>
          </p:cNvSpPr>
          <p:nvPr/>
        </p:nvSpPr>
        <p:spPr bwMode="gray">
          <a:xfrm>
            <a:off x="7918450" y="5122279"/>
            <a:ext cx="936625" cy="431800"/>
          </a:xfrm>
          <a:prstGeom prst="can">
            <a:avLst>
              <a:gd name="adj" fmla="val 25000"/>
            </a:avLst>
          </a:prstGeom>
          <a:solidFill>
            <a:srgbClr val="888888"/>
          </a:solidFill>
          <a:ln>
            <a:noFill/>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47" name="27ef308d-914a-4bc9-b1a6-cd6d12d28217"/>
          <p:cNvSpPr txBox="1">
            <a:spLocks noChangeArrowheads="1"/>
          </p:cNvSpPr>
          <p:nvPr/>
        </p:nvSpPr>
        <p:spPr bwMode="gray">
          <a:xfrm>
            <a:off x="8062912" y="5193717"/>
            <a:ext cx="684213" cy="306387"/>
          </a:xfrm>
          <a:prstGeom prst="rect">
            <a:avLst/>
          </a:prstGeom>
          <a:noFill/>
          <a:ln>
            <a:noFill/>
          </a:ln>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Q 4</a:t>
            </a:r>
          </a:p>
        </p:txBody>
      </p:sp>
      <p:sp>
        <p:nvSpPr>
          <p:cNvPr id="48" name="7c973a93-471c-4ae0-abd8-74a6ecdff5a0"/>
          <p:cNvSpPr>
            <a:spLocks noChangeArrowheads="1"/>
          </p:cNvSpPr>
          <p:nvPr/>
        </p:nvSpPr>
        <p:spPr bwMode="gray">
          <a:xfrm>
            <a:off x="7918450" y="4761917"/>
            <a:ext cx="936625" cy="4318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49" name="b3e17753-da3d-477a-a657-5ea4ceb70ee9"/>
          <p:cNvSpPr>
            <a:spLocks noChangeArrowheads="1"/>
          </p:cNvSpPr>
          <p:nvPr/>
        </p:nvSpPr>
        <p:spPr bwMode="gray">
          <a:xfrm>
            <a:off x="7918450" y="4401554"/>
            <a:ext cx="936625" cy="4318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50" name="df249e0e-0755-4133-9abc-9619f50385c8"/>
          <p:cNvSpPr>
            <a:spLocks noChangeArrowheads="1"/>
          </p:cNvSpPr>
          <p:nvPr/>
        </p:nvSpPr>
        <p:spPr bwMode="gray">
          <a:xfrm>
            <a:off x="7918450" y="4041192"/>
            <a:ext cx="936625" cy="4318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51" name="1edf5ce7-450f-46ff-8a92-c2efd22c024d"/>
          <p:cNvSpPr txBox="1">
            <a:spLocks noChangeArrowheads="1"/>
          </p:cNvSpPr>
          <p:nvPr/>
        </p:nvSpPr>
        <p:spPr bwMode="gray">
          <a:xfrm>
            <a:off x="8062912" y="4112629"/>
            <a:ext cx="684213" cy="306388"/>
          </a:xfrm>
          <a:prstGeom prst="rect">
            <a:avLst/>
          </a:prstGeom>
          <a:noFill/>
          <a:ln>
            <a:noFill/>
          </a:ln>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2</a:t>
            </a:r>
          </a:p>
        </p:txBody>
      </p:sp>
      <p:sp>
        <p:nvSpPr>
          <p:cNvPr id="52" name="3aeb8e9f-00f2-46e2-a964-50f291123950"/>
          <p:cNvSpPr txBox="1">
            <a:spLocks noChangeArrowheads="1"/>
          </p:cNvSpPr>
          <p:nvPr/>
        </p:nvSpPr>
        <p:spPr bwMode="gray">
          <a:xfrm>
            <a:off x="8062912" y="4472992"/>
            <a:ext cx="684213" cy="306387"/>
          </a:xfrm>
          <a:prstGeom prst="rect">
            <a:avLst/>
          </a:prstGeom>
          <a:noFill/>
          <a:ln>
            <a:noFill/>
          </a:ln>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5</a:t>
            </a:r>
          </a:p>
        </p:txBody>
      </p:sp>
      <p:sp>
        <p:nvSpPr>
          <p:cNvPr id="53" name="aa715412-0b99-489e-8d27-48c17643841a"/>
          <p:cNvSpPr txBox="1">
            <a:spLocks noChangeArrowheads="1"/>
          </p:cNvSpPr>
          <p:nvPr/>
        </p:nvSpPr>
        <p:spPr bwMode="gray">
          <a:xfrm>
            <a:off x="8062912" y="4833354"/>
            <a:ext cx="684213" cy="306388"/>
          </a:xfrm>
          <a:prstGeom prst="rect">
            <a:avLst/>
          </a:prstGeom>
          <a:noFill/>
          <a:ln>
            <a:noFill/>
          </a:ln>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8</a:t>
            </a:r>
          </a:p>
        </p:txBody>
      </p:sp>
      <p:sp>
        <p:nvSpPr>
          <p:cNvPr id="54" name="24701cb0-86bc-4404-ad3e-da26681e5639"/>
          <p:cNvSpPr>
            <a:spLocks noChangeArrowheads="1"/>
          </p:cNvSpPr>
          <p:nvPr/>
        </p:nvSpPr>
        <p:spPr bwMode="gray">
          <a:xfrm>
            <a:off x="2228850" y="3680358"/>
            <a:ext cx="1042987" cy="393700"/>
          </a:xfrm>
          <a:prstGeom prst="can">
            <a:avLst>
              <a:gd name="adj" fmla="val 27866"/>
            </a:avLst>
          </a:prstGeom>
          <a:gradFill rotWithShape="1">
            <a:gsLst>
              <a:gs pos="0">
                <a:srgbClr val="004747"/>
              </a:gs>
              <a:gs pos="50000">
                <a:srgbClr val="009999"/>
              </a:gs>
              <a:gs pos="100000">
                <a:srgbClr val="004747"/>
              </a:gs>
            </a:gsLst>
            <a:lin ang="0" scaled="1"/>
          </a:gradFill>
          <a:ln w="9525">
            <a:noFill/>
            <a:round/>
            <a:headEnd/>
            <a:tailEnd/>
          </a:ln>
          <a:extLst/>
        </p:spPr>
        <p:txBody>
          <a:bodyPr wrap="none" anchor="ctr"/>
          <a:lstStyle/>
          <a:p>
            <a:endParaRPr lang="en-US" altLang="zh-CN" sz="1200">
              <a:latin typeface="Huawei Sans" panose="020C0503030203020204" pitchFamily="34" charset="0"/>
              <a:cs typeface="Huawei Sans" panose="020C0503030203020204" pitchFamily="34" charset="0"/>
            </a:endParaRPr>
          </a:p>
        </p:txBody>
      </p:sp>
      <p:sp>
        <p:nvSpPr>
          <p:cNvPr id="55" name="d468ec39-e3d1-4d57-a45b-192b9172d76e"/>
          <p:cNvSpPr>
            <a:spLocks noChangeArrowheads="1"/>
          </p:cNvSpPr>
          <p:nvPr/>
        </p:nvSpPr>
        <p:spPr bwMode="gray">
          <a:xfrm>
            <a:off x="3597275" y="3680358"/>
            <a:ext cx="1042987" cy="393700"/>
          </a:xfrm>
          <a:prstGeom prst="can">
            <a:avLst>
              <a:gd name="adj" fmla="val 27866"/>
            </a:avLst>
          </a:prstGeom>
          <a:gradFill rotWithShape="1">
            <a:gsLst>
              <a:gs pos="0">
                <a:srgbClr val="004747"/>
              </a:gs>
              <a:gs pos="50000">
                <a:srgbClr val="009999"/>
              </a:gs>
              <a:gs pos="100000">
                <a:srgbClr val="004747"/>
              </a:gs>
            </a:gsLst>
            <a:lin ang="0" scaled="1"/>
          </a:gradFill>
          <a:ln w="9525">
            <a:noFill/>
            <a:round/>
            <a:headEnd/>
            <a:tailEnd/>
          </a:ln>
          <a:extLst/>
        </p:spPr>
        <p:txBody>
          <a:bodyPr wrap="none" anchor="ctr"/>
          <a:lstStyle/>
          <a:p>
            <a:endParaRPr lang="en-US" altLang="zh-CN" sz="1200" dirty="0">
              <a:latin typeface="Huawei Sans" panose="020C0503030203020204" pitchFamily="34" charset="0"/>
              <a:cs typeface="Huawei Sans" panose="020C0503030203020204" pitchFamily="34" charset="0"/>
            </a:endParaRPr>
          </a:p>
        </p:txBody>
      </p:sp>
      <p:sp>
        <p:nvSpPr>
          <p:cNvPr id="56" name="6bde0680-1c94-46cb-8efc-167f862d125e"/>
          <p:cNvSpPr>
            <a:spLocks noChangeArrowheads="1"/>
          </p:cNvSpPr>
          <p:nvPr/>
        </p:nvSpPr>
        <p:spPr bwMode="gray">
          <a:xfrm>
            <a:off x="5002212" y="3716871"/>
            <a:ext cx="1042988" cy="393700"/>
          </a:xfrm>
          <a:prstGeom prst="can">
            <a:avLst>
              <a:gd name="adj" fmla="val 27866"/>
            </a:avLst>
          </a:prstGeom>
          <a:gradFill rotWithShape="1">
            <a:gsLst>
              <a:gs pos="0">
                <a:srgbClr val="004747"/>
              </a:gs>
              <a:gs pos="50000">
                <a:srgbClr val="009999"/>
              </a:gs>
              <a:gs pos="100000">
                <a:srgbClr val="004747"/>
              </a:gs>
            </a:gsLst>
            <a:lin ang="0" scaled="1"/>
          </a:gradFill>
          <a:ln w="9525">
            <a:noFill/>
            <a:round/>
            <a:headEnd/>
            <a:tailEnd/>
          </a:ln>
          <a:extLst/>
        </p:spPr>
        <p:txBody>
          <a:bodyPr wrap="none" anchor="ctr"/>
          <a:lstStyle/>
          <a:p>
            <a:endParaRPr lang="en-US" altLang="zh-CN" sz="1200">
              <a:latin typeface="Huawei Sans" panose="020C0503030203020204" pitchFamily="34" charset="0"/>
              <a:cs typeface="Huawei Sans" panose="020C0503030203020204" pitchFamily="34" charset="0"/>
            </a:endParaRPr>
          </a:p>
        </p:txBody>
      </p:sp>
      <p:sp>
        <p:nvSpPr>
          <p:cNvPr id="57" name="ebf81221-1fbb-4783-98c7-1194bd8cf4f4"/>
          <p:cNvSpPr>
            <a:spLocks noChangeArrowheads="1"/>
          </p:cNvSpPr>
          <p:nvPr/>
        </p:nvSpPr>
        <p:spPr bwMode="gray">
          <a:xfrm>
            <a:off x="6442075" y="3716871"/>
            <a:ext cx="1042987" cy="393700"/>
          </a:xfrm>
          <a:prstGeom prst="can">
            <a:avLst>
              <a:gd name="adj" fmla="val 27866"/>
            </a:avLst>
          </a:prstGeom>
          <a:gradFill rotWithShape="1">
            <a:gsLst>
              <a:gs pos="0">
                <a:srgbClr val="004747"/>
              </a:gs>
              <a:gs pos="50000">
                <a:srgbClr val="009999"/>
              </a:gs>
              <a:gs pos="100000">
                <a:srgbClr val="004747"/>
              </a:gs>
            </a:gsLst>
            <a:lin ang="0" scaled="1"/>
          </a:gradFill>
          <a:ln w="9525">
            <a:noFill/>
            <a:round/>
            <a:headEnd/>
            <a:tailEnd/>
          </a:ln>
          <a:extLst/>
        </p:spPr>
        <p:txBody>
          <a:bodyPr wrap="none" anchor="ctr"/>
          <a:lstStyle/>
          <a:p>
            <a:endParaRPr lang="en-US" altLang="zh-CN" sz="1200">
              <a:latin typeface="Huawei Sans" panose="020C0503030203020204" pitchFamily="34" charset="0"/>
              <a:cs typeface="Huawei Sans" panose="020C0503030203020204" pitchFamily="34" charset="0"/>
            </a:endParaRPr>
          </a:p>
        </p:txBody>
      </p:sp>
      <p:sp>
        <p:nvSpPr>
          <p:cNvPr id="58" name="a31e1fd0-5917-465d-9a6a-0d081b058b2e"/>
          <p:cNvSpPr>
            <a:spLocks noChangeArrowheads="1"/>
          </p:cNvSpPr>
          <p:nvPr/>
        </p:nvSpPr>
        <p:spPr bwMode="gray">
          <a:xfrm>
            <a:off x="7881937" y="3716871"/>
            <a:ext cx="1042988" cy="393700"/>
          </a:xfrm>
          <a:prstGeom prst="can">
            <a:avLst>
              <a:gd name="adj" fmla="val 27866"/>
            </a:avLst>
          </a:prstGeom>
          <a:gradFill rotWithShape="1">
            <a:gsLst>
              <a:gs pos="0">
                <a:srgbClr val="004747"/>
              </a:gs>
              <a:gs pos="50000">
                <a:srgbClr val="009999"/>
              </a:gs>
              <a:gs pos="100000">
                <a:srgbClr val="004747"/>
              </a:gs>
            </a:gsLst>
            <a:lin ang="0" scaled="1"/>
          </a:gradFill>
          <a:ln w="9525">
            <a:noFill/>
            <a:round/>
            <a:headEnd/>
            <a:tailEnd/>
          </a:ln>
          <a:extLst/>
        </p:spPr>
        <p:txBody>
          <a:bodyPr wrap="none" anchor="ctr"/>
          <a:lstStyle/>
          <a:p>
            <a:endParaRPr lang="en-US" altLang="zh-CN" sz="1200">
              <a:latin typeface="Huawei Sans" panose="020C0503030203020204" pitchFamily="34" charset="0"/>
              <a:cs typeface="Huawei Sans" panose="020C0503030203020204" pitchFamily="34" charset="0"/>
            </a:endParaRPr>
          </a:p>
        </p:txBody>
      </p:sp>
      <p:sp>
        <p:nvSpPr>
          <p:cNvPr id="59" name="8b2e87c1-f7ee-4aa3-95f6-8e361cb17989"/>
          <p:cNvSpPr txBox="1">
            <a:spLocks noChangeArrowheads="1"/>
          </p:cNvSpPr>
          <p:nvPr/>
        </p:nvSpPr>
        <p:spPr bwMode="gray">
          <a:xfrm>
            <a:off x="2085976" y="3751796"/>
            <a:ext cx="1368424" cy="276999"/>
          </a:xfrm>
          <a:prstGeom prst="rect">
            <a:avLst/>
          </a:prstGeom>
          <a:noFill/>
          <a:ln>
            <a:noFill/>
          </a:ln>
          <a:extLst/>
        </p:spPr>
        <p:txBody>
          <a:bodyPr wrap="square">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200" u="none" dirty="0">
                <a:solidFill>
                  <a:schemeClr val="bg1"/>
                </a:solidFill>
                <a:latin typeface="Huawei Sans" panose="020C0503030203020204" pitchFamily="34" charset="0"/>
                <a:cs typeface="Huawei Sans" panose="020C0503030203020204" pitchFamily="34" charset="0"/>
              </a:rPr>
              <a:t>Physical disk 1</a:t>
            </a:r>
            <a:endParaRPr lang="en-US" altLang="zh-CN" sz="1200" b="1" dirty="0">
              <a:solidFill>
                <a:schemeClr val="bg1"/>
              </a:solidFill>
              <a:latin typeface="Huawei Sans" panose="020C0503030203020204" pitchFamily="34" charset="0"/>
              <a:ea typeface="+mn-ea"/>
              <a:cs typeface="Huawei Sans" panose="020C0503030203020204" pitchFamily="34" charset="0"/>
            </a:endParaRPr>
          </a:p>
        </p:txBody>
      </p:sp>
      <p:sp>
        <p:nvSpPr>
          <p:cNvPr id="60" name="7e24c0ca-7639-4286-bfe3-5f64c973c3a1"/>
          <p:cNvSpPr txBox="1">
            <a:spLocks noChangeArrowheads="1"/>
          </p:cNvSpPr>
          <p:nvPr/>
        </p:nvSpPr>
        <p:spPr bwMode="gray">
          <a:xfrm>
            <a:off x="3489324" y="3753383"/>
            <a:ext cx="1258887" cy="276999"/>
          </a:xfrm>
          <a:prstGeom prst="rect">
            <a:avLst/>
          </a:prstGeom>
          <a:noFill/>
          <a:ln>
            <a:noFill/>
          </a:ln>
          <a:extLst/>
        </p:spPr>
        <p:txBody>
          <a:bodyPr wrap="square">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200" u="none" dirty="0">
                <a:solidFill>
                  <a:schemeClr val="bg1"/>
                </a:solidFill>
                <a:latin typeface="Huawei Sans" panose="020C0503030203020204" pitchFamily="34" charset="0"/>
                <a:cs typeface="Huawei Sans" panose="020C0503030203020204" pitchFamily="34" charset="0"/>
              </a:rPr>
              <a:t>Physical disk 2</a:t>
            </a:r>
            <a:endParaRPr lang="en-US" altLang="zh-CN" sz="1200" b="1" dirty="0">
              <a:solidFill>
                <a:schemeClr val="bg1"/>
              </a:solidFill>
              <a:latin typeface="Huawei Sans" panose="020C0503030203020204" pitchFamily="34" charset="0"/>
              <a:ea typeface="+mn-ea"/>
              <a:cs typeface="Huawei Sans" panose="020C0503030203020204" pitchFamily="34" charset="0"/>
            </a:endParaRPr>
          </a:p>
        </p:txBody>
      </p:sp>
      <p:sp>
        <p:nvSpPr>
          <p:cNvPr id="61" name="8e7d9749-92f4-49e9-a7e7-68ab70083aac"/>
          <p:cNvSpPr txBox="1">
            <a:spLocks noChangeArrowheads="1"/>
          </p:cNvSpPr>
          <p:nvPr/>
        </p:nvSpPr>
        <p:spPr bwMode="gray">
          <a:xfrm>
            <a:off x="4929186" y="3788308"/>
            <a:ext cx="1217615" cy="276999"/>
          </a:xfrm>
          <a:prstGeom prst="rect">
            <a:avLst/>
          </a:prstGeom>
          <a:noFill/>
          <a:ln>
            <a:noFill/>
          </a:ln>
          <a:extLst/>
        </p:spPr>
        <p:txBody>
          <a:bodyPr wrap="square">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200" u="none" dirty="0">
                <a:solidFill>
                  <a:schemeClr val="bg1"/>
                </a:solidFill>
                <a:latin typeface="Huawei Sans" panose="020C0503030203020204" pitchFamily="34" charset="0"/>
                <a:cs typeface="Huawei Sans" panose="020C0503030203020204" pitchFamily="34" charset="0"/>
              </a:rPr>
              <a:t>Physical disk 3</a:t>
            </a:r>
            <a:endParaRPr lang="en-US" altLang="zh-CN" sz="1200" b="1" dirty="0">
              <a:solidFill>
                <a:schemeClr val="bg1"/>
              </a:solidFill>
              <a:latin typeface="Huawei Sans" panose="020C0503030203020204" pitchFamily="34" charset="0"/>
              <a:ea typeface="+mn-ea"/>
              <a:cs typeface="Huawei Sans" panose="020C0503030203020204" pitchFamily="34" charset="0"/>
            </a:endParaRPr>
          </a:p>
        </p:txBody>
      </p:sp>
      <p:sp>
        <p:nvSpPr>
          <p:cNvPr id="62" name="99872619-9c97-4ec7-85e1-47026ba3de40"/>
          <p:cNvSpPr txBox="1">
            <a:spLocks noChangeArrowheads="1"/>
          </p:cNvSpPr>
          <p:nvPr/>
        </p:nvSpPr>
        <p:spPr bwMode="gray">
          <a:xfrm>
            <a:off x="6327775" y="3788308"/>
            <a:ext cx="1298923" cy="276999"/>
          </a:xfrm>
          <a:prstGeom prst="rect">
            <a:avLst/>
          </a:prstGeom>
          <a:noFill/>
          <a:ln>
            <a:noFill/>
          </a:ln>
          <a:extLst/>
        </p:spPr>
        <p:txBody>
          <a:bodyPr wrap="square">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200" u="none" dirty="0">
                <a:solidFill>
                  <a:schemeClr val="bg1"/>
                </a:solidFill>
                <a:latin typeface="Huawei Sans" panose="020C0503030203020204" pitchFamily="34" charset="0"/>
                <a:cs typeface="Huawei Sans" panose="020C0503030203020204" pitchFamily="34" charset="0"/>
              </a:rPr>
              <a:t>Physical disk 4</a:t>
            </a:r>
            <a:endParaRPr lang="en-US" altLang="zh-CN" sz="1200" b="1" dirty="0">
              <a:solidFill>
                <a:schemeClr val="bg1"/>
              </a:solidFill>
              <a:latin typeface="Huawei Sans" panose="020C0503030203020204" pitchFamily="34" charset="0"/>
              <a:ea typeface="+mn-ea"/>
              <a:cs typeface="Huawei Sans" panose="020C0503030203020204" pitchFamily="34" charset="0"/>
            </a:endParaRPr>
          </a:p>
        </p:txBody>
      </p:sp>
      <p:sp>
        <p:nvSpPr>
          <p:cNvPr id="63" name="5652fcd8-c182-4e0c-b6d5-8c42ad19c3a6"/>
          <p:cNvSpPr txBox="1">
            <a:spLocks noChangeArrowheads="1"/>
          </p:cNvSpPr>
          <p:nvPr/>
        </p:nvSpPr>
        <p:spPr bwMode="gray">
          <a:xfrm>
            <a:off x="7799647" y="3798959"/>
            <a:ext cx="1190627" cy="276999"/>
          </a:xfrm>
          <a:prstGeom prst="rect">
            <a:avLst/>
          </a:prstGeom>
          <a:noFill/>
          <a:ln>
            <a:noFill/>
          </a:ln>
          <a:extLst/>
        </p:spPr>
        <p:txBody>
          <a:bodyPr wrap="square">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200" u="none" dirty="0">
                <a:solidFill>
                  <a:schemeClr val="bg1"/>
                </a:solidFill>
                <a:latin typeface="Huawei Sans" panose="020C0503030203020204" pitchFamily="34" charset="0"/>
                <a:cs typeface="Huawei Sans" panose="020C0503030203020204" pitchFamily="34" charset="0"/>
              </a:rPr>
              <a:t>Physical disk 5</a:t>
            </a:r>
            <a:endParaRPr lang="en-US" altLang="zh-CN" sz="1200" b="1" dirty="0">
              <a:solidFill>
                <a:schemeClr val="bg1"/>
              </a:solidFill>
              <a:latin typeface="Huawei Sans" panose="020C0503030203020204" pitchFamily="34" charset="0"/>
              <a:ea typeface="+mn-ea"/>
              <a:cs typeface="Huawei Sans" panose="020C0503030203020204" pitchFamily="34" charset="0"/>
            </a:endParaRPr>
          </a:p>
        </p:txBody>
      </p:sp>
      <p:sp>
        <p:nvSpPr>
          <p:cNvPr id="64" name="da28c083-db3c-41fb-918d-1f5063427f91"/>
          <p:cNvSpPr txBox="1">
            <a:spLocks noChangeArrowheads="1"/>
          </p:cNvSpPr>
          <p:nvPr/>
        </p:nvSpPr>
        <p:spPr bwMode="gray">
          <a:xfrm>
            <a:off x="8926512" y="4112158"/>
            <a:ext cx="865188" cy="306388"/>
          </a:xfrm>
          <a:prstGeom prst="rect">
            <a:avLst/>
          </a:prstGeom>
          <a:solidFill>
            <a:schemeClr val="bg1"/>
          </a:solidFill>
          <a:ln>
            <a:solidFill>
              <a:schemeClr val="tx1"/>
            </a:solidFill>
          </a:ln>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Stripe 0</a:t>
            </a:r>
            <a:endParaRPr lang="en-US" altLang="zh-CN" sz="1400" dirty="0">
              <a:latin typeface="Huawei Sans" panose="020C0503030203020204" pitchFamily="34" charset="0"/>
              <a:ea typeface="+mn-ea"/>
              <a:cs typeface="Huawei Sans" panose="020C0503030203020204" pitchFamily="34" charset="0"/>
            </a:endParaRPr>
          </a:p>
        </p:txBody>
      </p:sp>
      <p:sp>
        <p:nvSpPr>
          <p:cNvPr id="65" name="8edfc263-1a22-42d1-b6b4-6d90d7c88c3e"/>
          <p:cNvSpPr txBox="1">
            <a:spLocks noChangeArrowheads="1"/>
          </p:cNvSpPr>
          <p:nvPr/>
        </p:nvSpPr>
        <p:spPr bwMode="gray">
          <a:xfrm>
            <a:off x="8891587" y="4470933"/>
            <a:ext cx="900113" cy="306388"/>
          </a:xfrm>
          <a:prstGeom prst="rect">
            <a:avLst/>
          </a:prstGeom>
          <a:solidFill>
            <a:schemeClr val="bg1"/>
          </a:solidFill>
          <a:ln>
            <a:solidFill>
              <a:schemeClr val="tx1"/>
            </a:solidFill>
          </a:ln>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Stripe 1</a:t>
            </a:r>
            <a:endParaRPr lang="en-US" altLang="zh-CN" sz="1400" dirty="0">
              <a:latin typeface="Huawei Sans" panose="020C0503030203020204" pitchFamily="34" charset="0"/>
              <a:ea typeface="+mn-ea"/>
              <a:cs typeface="Huawei Sans" panose="020C0503030203020204" pitchFamily="34" charset="0"/>
            </a:endParaRPr>
          </a:p>
        </p:txBody>
      </p:sp>
      <p:sp>
        <p:nvSpPr>
          <p:cNvPr id="66" name="707cfd31-b782-4204-b193-27edcdd71075"/>
          <p:cNvSpPr txBox="1">
            <a:spLocks noChangeArrowheads="1"/>
          </p:cNvSpPr>
          <p:nvPr/>
        </p:nvSpPr>
        <p:spPr bwMode="gray">
          <a:xfrm>
            <a:off x="8891587" y="4831296"/>
            <a:ext cx="900113" cy="306387"/>
          </a:xfrm>
          <a:prstGeom prst="rect">
            <a:avLst/>
          </a:prstGeom>
          <a:solidFill>
            <a:schemeClr val="bg1"/>
          </a:solidFill>
          <a:ln>
            <a:solidFill>
              <a:schemeClr val="tx1"/>
            </a:solidFill>
          </a:ln>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Stripe 2</a:t>
            </a:r>
            <a:endParaRPr lang="en-US" altLang="zh-CN" sz="1400" dirty="0">
              <a:latin typeface="Huawei Sans" panose="020C0503030203020204" pitchFamily="34" charset="0"/>
              <a:ea typeface="+mn-ea"/>
              <a:cs typeface="Huawei Sans" panose="020C0503030203020204" pitchFamily="34" charset="0"/>
            </a:endParaRPr>
          </a:p>
        </p:txBody>
      </p:sp>
      <p:sp>
        <p:nvSpPr>
          <p:cNvPr id="67" name="0298ea64-31d4-424f-be59-01cf4fca76d7"/>
          <p:cNvSpPr txBox="1">
            <a:spLocks noChangeArrowheads="1"/>
          </p:cNvSpPr>
          <p:nvPr/>
        </p:nvSpPr>
        <p:spPr bwMode="gray">
          <a:xfrm>
            <a:off x="8926512" y="5191658"/>
            <a:ext cx="865188" cy="306388"/>
          </a:xfrm>
          <a:prstGeom prst="rect">
            <a:avLst/>
          </a:prstGeom>
          <a:solidFill>
            <a:schemeClr val="bg1"/>
          </a:solidFill>
          <a:ln>
            <a:solidFill>
              <a:schemeClr val="tx1"/>
            </a:solidFill>
          </a:ln>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Stripe 3</a:t>
            </a:r>
            <a:endParaRPr lang="en-US" altLang="zh-CN" sz="1400" dirty="0">
              <a:latin typeface="Huawei Sans" panose="020C0503030203020204" pitchFamily="34" charset="0"/>
              <a:ea typeface="+mn-ea"/>
              <a:cs typeface="Huawei Sans" panose="020C0503030203020204" pitchFamily="34" charset="0"/>
            </a:endParaRPr>
          </a:p>
        </p:txBody>
      </p:sp>
      <p:sp>
        <p:nvSpPr>
          <p:cNvPr id="68" name="61cdf384-021f-4978-ac8c-acd9084a53ee"/>
          <p:cNvSpPr txBox="1">
            <a:spLocks noChangeArrowheads="1"/>
          </p:cNvSpPr>
          <p:nvPr/>
        </p:nvSpPr>
        <p:spPr bwMode="gray">
          <a:xfrm>
            <a:off x="8926512" y="5552021"/>
            <a:ext cx="865188" cy="306387"/>
          </a:xfrm>
          <a:prstGeom prst="rect">
            <a:avLst/>
          </a:prstGeom>
          <a:solidFill>
            <a:schemeClr val="bg1"/>
          </a:solidFill>
          <a:ln>
            <a:solidFill>
              <a:schemeClr val="tx1"/>
            </a:solidFill>
          </a:ln>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Stripe 4</a:t>
            </a:r>
            <a:endParaRPr lang="en-US" altLang="zh-CN" sz="1400" dirty="0">
              <a:latin typeface="Huawei Sans" panose="020C0503030203020204" pitchFamily="34" charset="0"/>
              <a:ea typeface="+mn-ea"/>
              <a:cs typeface="Huawei Sans" panose="020C0503030203020204" pitchFamily="34" charset="0"/>
            </a:endParaRPr>
          </a:p>
        </p:txBody>
      </p:sp>
      <p:sp>
        <p:nvSpPr>
          <p:cNvPr id="69" name="Rectangle 64"/>
          <p:cNvSpPr>
            <a:spLocks noChangeArrowheads="1"/>
          </p:cNvSpPr>
          <p:nvPr/>
        </p:nvSpPr>
        <p:spPr bwMode="auto">
          <a:xfrm>
            <a:off x="2012950" y="4107396"/>
            <a:ext cx="7777162" cy="295275"/>
          </a:xfrm>
          <a:prstGeom prst="rect">
            <a:avLst/>
          </a:prstGeom>
          <a:noFill/>
          <a:ln w="9525" algn="ctr">
            <a:noFill/>
            <a:prstDash val="dash"/>
            <a:miter lim="800000"/>
            <a:headEnd/>
            <a:tailEnd/>
          </a:ln>
          <a:extLst/>
        </p:spPr>
        <p:txBody>
          <a:bodyPr lIns="79200" tIns="39600" rIns="79200" bIns="3960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1400">
              <a:latin typeface="Huawei Sans" panose="020C0503030203020204" pitchFamily="34" charset="0"/>
              <a:ea typeface="+mn-ea"/>
              <a:cs typeface="Huawei Sans" panose="020C0503030203020204" pitchFamily="34" charset="0"/>
            </a:endParaRPr>
          </a:p>
        </p:txBody>
      </p:sp>
      <p:sp>
        <p:nvSpPr>
          <p:cNvPr id="70" name="Rectangle 65"/>
          <p:cNvSpPr>
            <a:spLocks noChangeArrowheads="1"/>
          </p:cNvSpPr>
          <p:nvPr/>
        </p:nvSpPr>
        <p:spPr bwMode="auto">
          <a:xfrm>
            <a:off x="2012950" y="4467758"/>
            <a:ext cx="7777162" cy="295275"/>
          </a:xfrm>
          <a:prstGeom prst="rect">
            <a:avLst/>
          </a:prstGeom>
          <a:noFill/>
          <a:ln w="9525" algn="ctr">
            <a:noFill/>
            <a:prstDash val="dash"/>
            <a:miter lim="800000"/>
            <a:headEnd/>
            <a:tailEnd/>
          </a:ln>
          <a:extLst/>
        </p:spPr>
        <p:txBody>
          <a:bodyPr lIns="79200" tIns="39600" rIns="79200" bIns="3960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1400">
              <a:latin typeface="Huawei Sans" panose="020C0503030203020204" pitchFamily="34" charset="0"/>
              <a:ea typeface="+mn-ea"/>
              <a:cs typeface="Huawei Sans" panose="020C0503030203020204" pitchFamily="34" charset="0"/>
            </a:endParaRPr>
          </a:p>
        </p:txBody>
      </p:sp>
      <p:sp>
        <p:nvSpPr>
          <p:cNvPr id="71" name="Rectangle 66"/>
          <p:cNvSpPr>
            <a:spLocks noChangeArrowheads="1"/>
          </p:cNvSpPr>
          <p:nvPr/>
        </p:nvSpPr>
        <p:spPr bwMode="auto">
          <a:xfrm>
            <a:off x="2012950" y="4828121"/>
            <a:ext cx="7777162" cy="295275"/>
          </a:xfrm>
          <a:prstGeom prst="rect">
            <a:avLst/>
          </a:prstGeom>
          <a:noFill/>
          <a:ln w="9525" algn="ctr">
            <a:noFill/>
            <a:prstDash val="dash"/>
            <a:miter lim="800000"/>
            <a:headEnd/>
            <a:tailEnd/>
          </a:ln>
          <a:extLst/>
        </p:spPr>
        <p:txBody>
          <a:bodyPr lIns="79200" tIns="39600" rIns="79200" bIns="3960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1400">
              <a:latin typeface="Huawei Sans" panose="020C0503030203020204" pitchFamily="34" charset="0"/>
              <a:ea typeface="+mn-ea"/>
              <a:cs typeface="Huawei Sans" panose="020C0503030203020204" pitchFamily="34" charset="0"/>
            </a:endParaRPr>
          </a:p>
        </p:txBody>
      </p:sp>
      <p:sp>
        <p:nvSpPr>
          <p:cNvPr id="72" name="Rectangle 67"/>
          <p:cNvSpPr>
            <a:spLocks noChangeArrowheads="1"/>
          </p:cNvSpPr>
          <p:nvPr/>
        </p:nvSpPr>
        <p:spPr bwMode="auto">
          <a:xfrm>
            <a:off x="2012950" y="5186896"/>
            <a:ext cx="7777162" cy="295275"/>
          </a:xfrm>
          <a:prstGeom prst="rect">
            <a:avLst/>
          </a:prstGeom>
          <a:noFill/>
          <a:ln w="9525" algn="ctr">
            <a:noFill/>
            <a:prstDash val="dash"/>
            <a:miter lim="800000"/>
            <a:headEnd/>
            <a:tailEnd/>
          </a:ln>
          <a:extLst/>
        </p:spPr>
        <p:txBody>
          <a:bodyPr lIns="79200" tIns="39600" rIns="79200" bIns="3960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1400">
              <a:latin typeface="Huawei Sans" panose="020C0503030203020204" pitchFamily="34" charset="0"/>
              <a:ea typeface="+mn-ea"/>
              <a:cs typeface="Huawei Sans" panose="020C0503030203020204" pitchFamily="34" charset="0"/>
            </a:endParaRPr>
          </a:p>
        </p:txBody>
      </p:sp>
      <p:sp>
        <p:nvSpPr>
          <p:cNvPr id="73" name="Rectangle 68"/>
          <p:cNvSpPr>
            <a:spLocks noChangeArrowheads="1"/>
          </p:cNvSpPr>
          <p:nvPr/>
        </p:nvSpPr>
        <p:spPr bwMode="auto">
          <a:xfrm>
            <a:off x="2012950" y="5547258"/>
            <a:ext cx="7777162" cy="295275"/>
          </a:xfrm>
          <a:prstGeom prst="rect">
            <a:avLst/>
          </a:prstGeom>
          <a:noFill/>
          <a:ln w="9525" algn="ctr">
            <a:noFill/>
            <a:prstDash val="dash"/>
            <a:miter lim="800000"/>
            <a:headEnd/>
            <a:tailEnd/>
          </a:ln>
          <a:extLst/>
        </p:spPr>
        <p:txBody>
          <a:bodyPr lIns="79200" tIns="39600" rIns="79200" bIns="3960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1400">
              <a:latin typeface="Huawei Sans" panose="020C0503030203020204" pitchFamily="34" charset="0"/>
              <a:ea typeface="+mn-ea"/>
              <a:cs typeface="Huawei Sans" panose="020C0503030203020204" pitchFamily="34" charset="0"/>
            </a:endParaRPr>
          </a:p>
        </p:txBody>
      </p:sp>
    </p:spTree>
    <p:extLst>
      <p:ext uri="{BB962C8B-B14F-4D97-AF65-F5344CB8AC3E}">
        <p14:creationId xmlns:p14="http://schemas.microsoft.com/office/powerpoint/2010/main" val="3255954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ln>
            <a:noFill/>
          </a:ln>
        </p:spPr>
        <p:txBody>
          <a:bodyPr/>
          <a:lstStyle/>
          <a:p>
            <a:r>
              <a:rPr lang="en-US" altLang="zh-CN" dirty="0">
                <a:cs typeface="Huawei Sans" panose="020C0503030203020204" pitchFamily="34" charset="0"/>
              </a:rPr>
              <a:t>How Does RAID 6 DP Work?</a:t>
            </a:r>
            <a:endParaRPr lang="zh-CN" altLang="en-US" dirty="0">
              <a:cs typeface="Huawei Sans" panose="020C0503030203020204" pitchFamily="34" charset="0"/>
            </a:endParaRPr>
          </a:p>
        </p:txBody>
      </p:sp>
      <p:sp>
        <p:nvSpPr>
          <p:cNvPr id="3" name="文本占位符 2"/>
          <p:cNvSpPr>
            <a:spLocks noGrp="1"/>
          </p:cNvSpPr>
          <p:nvPr>
            <p:ph type="body" sz="quarter" idx="10"/>
          </p:nvPr>
        </p:nvSpPr>
        <p:spPr>
          <a:ln>
            <a:noFill/>
          </a:ln>
        </p:spPr>
        <p:txBody>
          <a:bodyPr/>
          <a:lstStyle/>
          <a:p>
            <a:r>
              <a:rPr sz="1600" u="none" dirty="0"/>
              <a:t>Double parity (DP) provides fault tolerance up to two failed drives by adding another disk in addition to the horizontal XOR parity disk used in RAID 4 to store diagonal XOR parity data.</a:t>
            </a:r>
          </a:p>
          <a:p>
            <a:r>
              <a:rPr sz="1600" u="none" dirty="0"/>
              <a:t>P 0 to P 3 in the horizontal parity disk represent the horizontal parity data for respective disks.</a:t>
            </a:r>
          </a:p>
          <a:p>
            <a:r>
              <a:rPr sz="1600" u="none" dirty="0"/>
              <a:t>For example, P 0 = D 0 XOR D 1 XOR D 2 XOR D 3</a:t>
            </a:r>
          </a:p>
          <a:p>
            <a:r>
              <a:rPr sz="1600" u="none" dirty="0"/>
              <a:t>DP 0 to DP 3 in the diagonal parity disk represent the diagonal parity data for respective data disks and the horizontal parity disk.</a:t>
            </a:r>
          </a:p>
          <a:p>
            <a:r>
              <a:rPr sz="1600" u="none" dirty="0"/>
              <a:t>For example, DP 0 = D 0 XOR D 5 XOR D 10 XOR D 15</a:t>
            </a:r>
          </a:p>
          <a:p>
            <a:endParaRPr lang="zh-CN" altLang="en-US" sz="1600" dirty="0"/>
          </a:p>
        </p:txBody>
      </p:sp>
      <p:sp>
        <p:nvSpPr>
          <p:cNvPr id="4" name="87c69835-c0b8-4ea5-b4e7-244e1cdde2ec"/>
          <p:cNvSpPr>
            <a:spLocks noChangeArrowheads="1"/>
          </p:cNvSpPr>
          <p:nvPr/>
        </p:nvSpPr>
        <p:spPr bwMode="gray">
          <a:xfrm>
            <a:off x="7093664" y="5521007"/>
            <a:ext cx="936625" cy="431800"/>
          </a:xfrm>
          <a:prstGeom prst="can">
            <a:avLst>
              <a:gd name="adj" fmla="val 25000"/>
            </a:avLst>
          </a:prstGeom>
          <a:solidFill>
            <a:srgbClr val="E8E8E8"/>
          </a:solidFill>
          <a:ln>
            <a:noFill/>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5" name="becd4e9b-d25c-450a-b8d0-77d60aad1c21"/>
          <p:cNvSpPr>
            <a:spLocks noChangeArrowheads="1"/>
          </p:cNvSpPr>
          <p:nvPr/>
        </p:nvSpPr>
        <p:spPr bwMode="gray">
          <a:xfrm>
            <a:off x="7093664" y="5160645"/>
            <a:ext cx="936625" cy="431800"/>
          </a:xfrm>
          <a:prstGeom prst="can">
            <a:avLst>
              <a:gd name="adj" fmla="val 25000"/>
            </a:avLst>
          </a:prstGeom>
          <a:solidFill>
            <a:srgbClr val="888888"/>
          </a:solidFill>
          <a:ln>
            <a:noFill/>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6" name="688c027e-71f2-4ac0-8444-c0fd0f4d6679"/>
          <p:cNvSpPr>
            <a:spLocks noChangeArrowheads="1"/>
          </p:cNvSpPr>
          <p:nvPr/>
        </p:nvSpPr>
        <p:spPr bwMode="gray">
          <a:xfrm>
            <a:off x="2375614" y="5554345"/>
            <a:ext cx="936625" cy="431800"/>
          </a:xfrm>
          <a:prstGeom prst="can">
            <a:avLst>
              <a:gd name="adj" fmla="val 25000"/>
            </a:avLst>
          </a:prstGeom>
          <a:solidFill>
            <a:srgbClr val="888888"/>
          </a:solidFill>
          <a:ln>
            <a:noFill/>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7" name="d71e6781-3153-47c0-8022-ba13a054b445"/>
          <p:cNvSpPr txBox="1">
            <a:spLocks noChangeArrowheads="1"/>
          </p:cNvSpPr>
          <p:nvPr/>
        </p:nvSpPr>
        <p:spPr bwMode="gray">
          <a:xfrm>
            <a:off x="2520077" y="5625782"/>
            <a:ext cx="684212" cy="30797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12</a:t>
            </a:r>
          </a:p>
        </p:txBody>
      </p:sp>
      <p:sp>
        <p:nvSpPr>
          <p:cNvPr id="8" name="d666d64a-50db-4633-8ff4-e488d75d65de"/>
          <p:cNvSpPr>
            <a:spLocks noChangeArrowheads="1"/>
          </p:cNvSpPr>
          <p:nvPr/>
        </p:nvSpPr>
        <p:spPr bwMode="gray">
          <a:xfrm>
            <a:off x="2375614" y="5193982"/>
            <a:ext cx="936625" cy="431800"/>
          </a:xfrm>
          <a:prstGeom prst="can">
            <a:avLst>
              <a:gd name="adj" fmla="val 25000"/>
            </a:avLst>
          </a:prstGeom>
          <a:solidFill>
            <a:srgbClr val="D0E8C4"/>
          </a:solidFill>
          <a:ln>
            <a:noFill/>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9" name="d577d866-ac06-41ae-8cbd-61aff08ad4aa"/>
          <p:cNvSpPr>
            <a:spLocks noChangeArrowheads="1"/>
          </p:cNvSpPr>
          <p:nvPr/>
        </p:nvSpPr>
        <p:spPr bwMode="gray">
          <a:xfrm>
            <a:off x="2375614" y="4833620"/>
            <a:ext cx="936625" cy="431800"/>
          </a:xfrm>
          <a:prstGeom prst="can">
            <a:avLst>
              <a:gd name="adj" fmla="val 25000"/>
            </a:avLst>
          </a:prstGeom>
          <a:solidFill>
            <a:srgbClr val="33CCCC"/>
          </a:solidFill>
          <a:ln w="9525">
            <a:noFill/>
            <a:round/>
            <a:headEnd/>
            <a:tailEnd/>
          </a:ln>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10" name="5d34b4fb-edf0-41df-9445-1971c388c735"/>
          <p:cNvSpPr>
            <a:spLocks noChangeArrowheads="1"/>
          </p:cNvSpPr>
          <p:nvPr/>
        </p:nvSpPr>
        <p:spPr bwMode="gray">
          <a:xfrm>
            <a:off x="2375614" y="4474845"/>
            <a:ext cx="936625" cy="431800"/>
          </a:xfrm>
          <a:prstGeom prst="can">
            <a:avLst>
              <a:gd name="adj" fmla="val 25000"/>
            </a:avLst>
          </a:prstGeom>
          <a:solidFill>
            <a:srgbClr val="BEE9EE"/>
          </a:solidFill>
          <a:ln>
            <a:noFill/>
          </a:ln>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11" name="7ea6f3fa-de26-4011-a129-f4a1880187eb"/>
          <p:cNvSpPr txBox="1">
            <a:spLocks noChangeArrowheads="1"/>
          </p:cNvSpPr>
          <p:nvPr/>
        </p:nvSpPr>
        <p:spPr bwMode="gray">
          <a:xfrm>
            <a:off x="2520077" y="4574857"/>
            <a:ext cx="684212" cy="30797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0</a:t>
            </a:r>
          </a:p>
        </p:txBody>
      </p:sp>
      <p:sp>
        <p:nvSpPr>
          <p:cNvPr id="12" name="c780c47b-306e-4e27-a8cf-7becc4e2ce59"/>
          <p:cNvSpPr txBox="1">
            <a:spLocks noChangeArrowheads="1"/>
          </p:cNvSpPr>
          <p:nvPr/>
        </p:nvSpPr>
        <p:spPr bwMode="gray">
          <a:xfrm>
            <a:off x="2520077" y="4905057"/>
            <a:ext cx="684212" cy="30797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4</a:t>
            </a:r>
          </a:p>
        </p:txBody>
      </p:sp>
      <p:sp>
        <p:nvSpPr>
          <p:cNvPr id="13" name="effbf18b-a74a-4a33-bad9-ef75bb393f99"/>
          <p:cNvSpPr txBox="1">
            <a:spLocks noChangeArrowheads="1"/>
          </p:cNvSpPr>
          <p:nvPr/>
        </p:nvSpPr>
        <p:spPr bwMode="gray">
          <a:xfrm>
            <a:off x="2520077" y="5265420"/>
            <a:ext cx="684212" cy="30797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8</a:t>
            </a:r>
          </a:p>
        </p:txBody>
      </p:sp>
      <p:sp>
        <p:nvSpPr>
          <p:cNvPr id="14" name="71b98848-ff5e-414f-92aa-33bf0ff7ae0c"/>
          <p:cNvSpPr>
            <a:spLocks noChangeArrowheads="1"/>
          </p:cNvSpPr>
          <p:nvPr/>
        </p:nvSpPr>
        <p:spPr bwMode="gray">
          <a:xfrm>
            <a:off x="3529727" y="5554345"/>
            <a:ext cx="936625" cy="431800"/>
          </a:xfrm>
          <a:prstGeom prst="can">
            <a:avLst>
              <a:gd name="adj" fmla="val 25000"/>
            </a:avLst>
          </a:prstGeom>
          <a:solidFill>
            <a:srgbClr val="D0E8C4"/>
          </a:solidFill>
          <a:ln>
            <a:noFill/>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15" name="0b541e88-cf54-4803-b83c-a0a9d29d4a5b"/>
          <p:cNvSpPr txBox="1">
            <a:spLocks noChangeArrowheads="1"/>
          </p:cNvSpPr>
          <p:nvPr/>
        </p:nvSpPr>
        <p:spPr bwMode="gray">
          <a:xfrm>
            <a:off x="3674189" y="5625782"/>
            <a:ext cx="684213" cy="30797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13</a:t>
            </a:r>
          </a:p>
        </p:txBody>
      </p:sp>
      <p:sp>
        <p:nvSpPr>
          <p:cNvPr id="16" name="952179a4-8107-4ea5-86b7-2a65da99684d"/>
          <p:cNvSpPr>
            <a:spLocks noChangeArrowheads="1"/>
          </p:cNvSpPr>
          <p:nvPr/>
        </p:nvSpPr>
        <p:spPr bwMode="gray">
          <a:xfrm>
            <a:off x="3529727" y="5193982"/>
            <a:ext cx="936625" cy="431800"/>
          </a:xfrm>
          <a:prstGeom prst="can">
            <a:avLst>
              <a:gd name="adj" fmla="val 25000"/>
            </a:avLst>
          </a:prstGeom>
          <a:solidFill>
            <a:srgbClr val="33CCCC"/>
          </a:solidFill>
          <a:ln w="9525">
            <a:noFill/>
            <a:round/>
            <a:headEnd/>
            <a:tailEnd/>
          </a:ln>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17" name="4f0d4c09-70c4-456b-909d-84e47e4b393c"/>
          <p:cNvSpPr>
            <a:spLocks noChangeArrowheads="1"/>
          </p:cNvSpPr>
          <p:nvPr/>
        </p:nvSpPr>
        <p:spPr bwMode="gray">
          <a:xfrm>
            <a:off x="3529727" y="4833620"/>
            <a:ext cx="936625" cy="431800"/>
          </a:xfrm>
          <a:prstGeom prst="can">
            <a:avLst>
              <a:gd name="adj" fmla="val 25000"/>
            </a:avLst>
          </a:prstGeom>
          <a:solidFill>
            <a:srgbClr val="BEE9EE"/>
          </a:solidFill>
          <a:ln>
            <a:noFill/>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18" name="35e0352a-b8dd-4120-8f2e-99e208f3ec01"/>
          <p:cNvSpPr>
            <a:spLocks noChangeArrowheads="1"/>
          </p:cNvSpPr>
          <p:nvPr/>
        </p:nvSpPr>
        <p:spPr bwMode="gray">
          <a:xfrm>
            <a:off x="3529727" y="4474845"/>
            <a:ext cx="936625" cy="431800"/>
          </a:xfrm>
          <a:prstGeom prst="can">
            <a:avLst>
              <a:gd name="adj" fmla="val 25000"/>
            </a:avLst>
          </a:prstGeom>
          <a:solidFill>
            <a:srgbClr val="E8E8E8"/>
          </a:solidFill>
          <a:ln>
            <a:noFill/>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19" name="69579966-6c7a-4ec4-a002-f766a7bb44f8"/>
          <p:cNvSpPr txBox="1">
            <a:spLocks noChangeArrowheads="1"/>
          </p:cNvSpPr>
          <p:nvPr/>
        </p:nvSpPr>
        <p:spPr bwMode="gray">
          <a:xfrm>
            <a:off x="3674189" y="4574857"/>
            <a:ext cx="684213" cy="30797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1</a:t>
            </a:r>
          </a:p>
        </p:txBody>
      </p:sp>
      <p:sp>
        <p:nvSpPr>
          <p:cNvPr id="20" name="b9f29627-f789-477d-8cfe-65ff26468c94"/>
          <p:cNvSpPr txBox="1">
            <a:spLocks noChangeArrowheads="1"/>
          </p:cNvSpPr>
          <p:nvPr/>
        </p:nvSpPr>
        <p:spPr bwMode="gray">
          <a:xfrm>
            <a:off x="3674189" y="4905057"/>
            <a:ext cx="684213" cy="30797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5</a:t>
            </a:r>
          </a:p>
        </p:txBody>
      </p:sp>
      <p:sp>
        <p:nvSpPr>
          <p:cNvPr id="21" name="976a878d-5854-499b-a99a-ca45d9578d42"/>
          <p:cNvSpPr txBox="1">
            <a:spLocks noChangeArrowheads="1"/>
          </p:cNvSpPr>
          <p:nvPr/>
        </p:nvSpPr>
        <p:spPr bwMode="gray">
          <a:xfrm>
            <a:off x="3674189" y="5265420"/>
            <a:ext cx="684213" cy="30797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9</a:t>
            </a:r>
          </a:p>
        </p:txBody>
      </p:sp>
      <p:sp>
        <p:nvSpPr>
          <p:cNvPr id="22" name="5b3e3d93-0c3b-4ce4-bd29-5bb9202f753e"/>
          <p:cNvSpPr>
            <a:spLocks noChangeArrowheads="1"/>
          </p:cNvSpPr>
          <p:nvPr/>
        </p:nvSpPr>
        <p:spPr bwMode="gray">
          <a:xfrm>
            <a:off x="4715589" y="5524182"/>
            <a:ext cx="936625" cy="431800"/>
          </a:xfrm>
          <a:prstGeom prst="can">
            <a:avLst>
              <a:gd name="adj" fmla="val 25000"/>
            </a:avLst>
          </a:prstGeom>
          <a:solidFill>
            <a:srgbClr val="33CCCC"/>
          </a:solidFill>
          <a:ln w="9525">
            <a:noFill/>
            <a:round/>
            <a:headEnd/>
            <a:tailEnd/>
          </a:ln>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23" name="00964964-1421-4d38-b3ec-6435729ccd6b"/>
          <p:cNvSpPr txBox="1">
            <a:spLocks noChangeArrowheads="1"/>
          </p:cNvSpPr>
          <p:nvPr/>
        </p:nvSpPr>
        <p:spPr bwMode="gray">
          <a:xfrm>
            <a:off x="4860052" y="5595620"/>
            <a:ext cx="684212" cy="30797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14</a:t>
            </a:r>
          </a:p>
        </p:txBody>
      </p:sp>
      <p:sp>
        <p:nvSpPr>
          <p:cNvPr id="24" name="c2d66676-fa20-4c52-9b18-40f2efdfa26b"/>
          <p:cNvSpPr>
            <a:spLocks noChangeArrowheads="1"/>
          </p:cNvSpPr>
          <p:nvPr/>
        </p:nvSpPr>
        <p:spPr bwMode="gray">
          <a:xfrm>
            <a:off x="4715589" y="5163820"/>
            <a:ext cx="936625" cy="431800"/>
          </a:xfrm>
          <a:prstGeom prst="can">
            <a:avLst>
              <a:gd name="adj" fmla="val 25000"/>
            </a:avLst>
          </a:prstGeom>
          <a:solidFill>
            <a:srgbClr val="BEE9EE"/>
          </a:solidFill>
          <a:ln>
            <a:noFill/>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25" name="23ca1e90-0215-4700-acfa-6fba164e1ceb"/>
          <p:cNvSpPr>
            <a:spLocks noChangeArrowheads="1"/>
          </p:cNvSpPr>
          <p:nvPr/>
        </p:nvSpPr>
        <p:spPr bwMode="gray">
          <a:xfrm>
            <a:off x="4715589" y="4803457"/>
            <a:ext cx="936625" cy="431800"/>
          </a:xfrm>
          <a:prstGeom prst="can">
            <a:avLst>
              <a:gd name="adj" fmla="val 25000"/>
            </a:avLst>
          </a:prstGeom>
          <a:solidFill>
            <a:srgbClr val="E8E8E8"/>
          </a:solidFill>
          <a:ln>
            <a:noFill/>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26" name="d05e4c88-5536-4b5f-9ae7-604d4cefdb82"/>
          <p:cNvSpPr>
            <a:spLocks noChangeArrowheads="1"/>
          </p:cNvSpPr>
          <p:nvPr/>
        </p:nvSpPr>
        <p:spPr bwMode="gray">
          <a:xfrm>
            <a:off x="4715589" y="4441507"/>
            <a:ext cx="936625" cy="431800"/>
          </a:xfrm>
          <a:prstGeom prst="can">
            <a:avLst>
              <a:gd name="adj" fmla="val 25000"/>
            </a:avLst>
          </a:prstGeom>
          <a:solidFill>
            <a:srgbClr val="888888"/>
          </a:solidFill>
          <a:ln>
            <a:noFill/>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27" name="d9e9bc8b-9807-4415-9d43-1d7f88ec3d31"/>
          <p:cNvSpPr txBox="1">
            <a:spLocks noChangeArrowheads="1"/>
          </p:cNvSpPr>
          <p:nvPr/>
        </p:nvSpPr>
        <p:spPr bwMode="gray">
          <a:xfrm>
            <a:off x="4860052" y="4544695"/>
            <a:ext cx="684212" cy="30797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2</a:t>
            </a:r>
          </a:p>
        </p:txBody>
      </p:sp>
      <p:sp>
        <p:nvSpPr>
          <p:cNvPr id="28" name="d5f0db4e-2358-4a0f-b2b9-c340d1406a06"/>
          <p:cNvSpPr txBox="1">
            <a:spLocks noChangeArrowheads="1"/>
          </p:cNvSpPr>
          <p:nvPr/>
        </p:nvSpPr>
        <p:spPr bwMode="gray">
          <a:xfrm>
            <a:off x="4860052" y="4874895"/>
            <a:ext cx="684212" cy="30797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6</a:t>
            </a:r>
          </a:p>
        </p:txBody>
      </p:sp>
      <p:sp>
        <p:nvSpPr>
          <p:cNvPr id="29" name="83be44dd-04d6-4e7f-94b5-42caa82600df"/>
          <p:cNvSpPr txBox="1">
            <a:spLocks noChangeArrowheads="1"/>
          </p:cNvSpPr>
          <p:nvPr/>
        </p:nvSpPr>
        <p:spPr bwMode="gray">
          <a:xfrm>
            <a:off x="4860052" y="5235257"/>
            <a:ext cx="684212" cy="30797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10</a:t>
            </a:r>
          </a:p>
        </p:txBody>
      </p:sp>
      <p:sp>
        <p:nvSpPr>
          <p:cNvPr id="30" name="06234ab2-a00e-4027-a90f-ecc412838e40"/>
          <p:cNvSpPr txBox="1">
            <a:spLocks noChangeArrowheads="1"/>
          </p:cNvSpPr>
          <p:nvPr/>
        </p:nvSpPr>
        <p:spPr bwMode="gray">
          <a:xfrm>
            <a:off x="7236539" y="5595620"/>
            <a:ext cx="684213" cy="30797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P 3</a:t>
            </a:r>
          </a:p>
        </p:txBody>
      </p:sp>
      <p:sp>
        <p:nvSpPr>
          <p:cNvPr id="31" name="9af4e834-fff7-4d52-877f-42be23ef98d3"/>
          <p:cNvSpPr>
            <a:spLocks noChangeArrowheads="1"/>
          </p:cNvSpPr>
          <p:nvPr/>
        </p:nvSpPr>
        <p:spPr bwMode="gray">
          <a:xfrm>
            <a:off x="7092077" y="4803457"/>
            <a:ext cx="936625" cy="431800"/>
          </a:xfrm>
          <a:prstGeom prst="can">
            <a:avLst>
              <a:gd name="adj" fmla="val 25000"/>
            </a:avLst>
          </a:prstGeom>
          <a:solidFill>
            <a:srgbClr val="D0E8C4"/>
          </a:solidFill>
          <a:ln>
            <a:noFill/>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32" name="d72dc28e-f7ee-432f-911c-7c93a194d7c9"/>
          <p:cNvSpPr>
            <a:spLocks noChangeArrowheads="1"/>
          </p:cNvSpPr>
          <p:nvPr/>
        </p:nvSpPr>
        <p:spPr bwMode="gray">
          <a:xfrm>
            <a:off x="7092077" y="4441507"/>
            <a:ext cx="936625" cy="431800"/>
          </a:xfrm>
          <a:prstGeom prst="can">
            <a:avLst>
              <a:gd name="adj" fmla="val 25000"/>
            </a:avLst>
          </a:prstGeom>
          <a:solidFill>
            <a:srgbClr val="33CCCC"/>
          </a:solidFill>
          <a:ln w="9525">
            <a:noFill/>
            <a:round/>
            <a:headEnd/>
            <a:tailEnd/>
          </a:ln>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33" name="674bb7c4-e01e-46f4-9a75-81753cdbf6af"/>
          <p:cNvSpPr txBox="1">
            <a:spLocks noChangeArrowheads="1"/>
          </p:cNvSpPr>
          <p:nvPr/>
        </p:nvSpPr>
        <p:spPr bwMode="gray">
          <a:xfrm>
            <a:off x="7236539" y="4544695"/>
            <a:ext cx="684213" cy="30797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P 0</a:t>
            </a:r>
          </a:p>
        </p:txBody>
      </p:sp>
      <p:sp>
        <p:nvSpPr>
          <p:cNvPr id="34" name="848e136b-21e7-4631-a992-826c924809c4"/>
          <p:cNvSpPr txBox="1">
            <a:spLocks noChangeArrowheads="1"/>
          </p:cNvSpPr>
          <p:nvPr/>
        </p:nvSpPr>
        <p:spPr bwMode="gray">
          <a:xfrm>
            <a:off x="7236539" y="4874895"/>
            <a:ext cx="684213" cy="30797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P 1</a:t>
            </a:r>
          </a:p>
        </p:txBody>
      </p:sp>
      <p:sp>
        <p:nvSpPr>
          <p:cNvPr id="35" name="9a4ac6bb-e427-4651-9dfc-71fc74abc203"/>
          <p:cNvSpPr txBox="1">
            <a:spLocks noChangeArrowheads="1"/>
          </p:cNvSpPr>
          <p:nvPr/>
        </p:nvSpPr>
        <p:spPr bwMode="gray">
          <a:xfrm>
            <a:off x="7236539" y="5233670"/>
            <a:ext cx="684213" cy="30797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P 2</a:t>
            </a:r>
          </a:p>
        </p:txBody>
      </p:sp>
      <p:sp>
        <p:nvSpPr>
          <p:cNvPr id="36" name="b8c4aea9-9b5e-4ba5-9fad-ec83ac9c7c08"/>
          <p:cNvSpPr>
            <a:spLocks noChangeArrowheads="1"/>
          </p:cNvSpPr>
          <p:nvPr/>
        </p:nvSpPr>
        <p:spPr bwMode="gray">
          <a:xfrm>
            <a:off x="8354139" y="5524182"/>
            <a:ext cx="936625" cy="431800"/>
          </a:xfrm>
          <a:prstGeom prst="can">
            <a:avLst>
              <a:gd name="adj" fmla="val 25000"/>
            </a:avLst>
          </a:prstGeom>
          <a:solidFill>
            <a:srgbClr val="D0E8C4"/>
          </a:solidFill>
          <a:ln>
            <a:noFill/>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37" name="7e0a8f59-46d1-4d22-86f2-7aa8a586b6f8"/>
          <p:cNvSpPr txBox="1">
            <a:spLocks noChangeArrowheads="1"/>
          </p:cNvSpPr>
          <p:nvPr/>
        </p:nvSpPr>
        <p:spPr bwMode="gray">
          <a:xfrm>
            <a:off x="8498602" y="5595620"/>
            <a:ext cx="684212" cy="30797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DP 3</a:t>
            </a:r>
          </a:p>
        </p:txBody>
      </p:sp>
      <p:sp>
        <p:nvSpPr>
          <p:cNvPr id="38" name="afbe34cf-d5c1-433f-8167-2ba8c83fde2d"/>
          <p:cNvSpPr>
            <a:spLocks noChangeArrowheads="1"/>
          </p:cNvSpPr>
          <p:nvPr/>
        </p:nvSpPr>
        <p:spPr bwMode="gray">
          <a:xfrm>
            <a:off x="8354139" y="5163820"/>
            <a:ext cx="936625" cy="431800"/>
          </a:xfrm>
          <a:prstGeom prst="can">
            <a:avLst>
              <a:gd name="adj" fmla="val 25000"/>
            </a:avLst>
          </a:prstGeom>
          <a:solidFill>
            <a:srgbClr val="888888"/>
          </a:solidFill>
          <a:ln>
            <a:noFill/>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39" name="a1e077a3-243d-49de-ab58-1e7bbfdaa632"/>
          <p:cNvSpPr>
            <a:spLocks noChangeArrowheads="1"/>
          </p:cNvSpPr>
          <p:nvPr/>
        </p:nvSpPr>
        <p:spPr bwMode="gray">
          <a:xfrm>
            <a:off x="8354139" y="4803457"/>
            <a:ext cx="936625" cy="431800"/>
          </a:xfrm>
          <a:prstGeom prst="can">
            <a:avLst>
              <a:gd name="adj" fmla="val 25000"/>
            </a:avLst>
          </a:prstGeom>
          <a:solidFill>
            <a:srgbClr val="E8E8E8"/>
          </a:solidFill>
          <a:ln>
            <a:noFill/>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40" name="910003e9-055e-4081-88ee-5047ad351d5a"/>
          <p:cNvSpPr>
            <a:spLocks noChangeArrowheads="1"/>
          </p:cNvSpPr>
          <p:nvPr/>
        </p:nvSpPr>
        <p:spPr bwMode="gray">
          <a:xfrm>
            <a:off x="8354139" y="4435157"/>
            <a:ext cx="936625" cy="431800"/>
          </a:xfrm>
          <a:prstGeom prst="can">
            <a:avLst>
              <a:gd name="adj" fmla="val 25000"/>
            </a:avLst>
          </a:prstGeom>
          <a:solidFill>
            <a:srgbClr val="BEE9EE"/>
          </a:solidFill>
          <a:ln>
            <a:noFill/>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41" name="7e3a8818-07ee-4f70-a301-e52dbc59dd1d"/>
          <p:cNvSpPr txBox="1">
            <a:spLocks noChangeArrowheads="1"/>
          </p:cNvSpPr>
          <p:nvPr/>
        </p:nvSpPr>
        <p:spPr bwMode="gray">
          <a:xfrm>
            <a:off x="8498602" y="4544695"/>
            <a:ext cx="684212" cy="30797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DP 0</a:t>
            </a:r>
          </a:p>
        </p:txBody>
      </p:sp>
      <p:sp>
        <p:nvSpPr>
          <p:cNvPr id="42" name="35d18b17-0d90-45f2-93e2-a033a349ea6e"/>
          <p:cNvSpPr txBox="1">
            <a:spLocks noChangeArrowheads="1"/>
          </p:cNvSpPr>
          <p:nvPr/>
        </p:nvSpPr>
        <p:spPr bwMode="gray">
          <a:xfrm>
            <a:off x="8498602" y="4874895"/>
            <a:ext cx="684212" cy="30797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DP 1</a:t>
            </a:r>
          </a:p>
        </p:txBody>
      </p:sp>
      <p:sp>
        <p:nvSpPr>
          <p:cNvPr id="43" name="d26f1181-852c-45c1-b08b-e0ce11860eb1"/>
          <p:cNvSpPr txBox="1">
            <a:spLocks noChangeArrowheads="1"/>
          </p:cNvSpPr>
          <p:nvPr/>
        </p:nvSpPr>
        <p:spPr bwMode="gray">
          <a:xfrm>
            <a:off x="8498602" y="5235257"/>
            <a:ext cx="684212" cy="30797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DP 2</a:t>
            </a:r>
          </a:p>
        </p:txBody>
      </p:sp>
      <p:sp>
        <p:nvSpPr>
          <p:cNvPr id="44" name="4d46c0fc-134b-4d70-b001-a5c39063ecd9"/>
          <p:cNvSpPr>
            <a:spLocks noChangeArrowheads="1"/>
          </p:cNvSpPr>
          <p:nvPr/>
        </p:nvSpPr>
        <p:spPr bwMode="gray">
          <a:xfrm>
            <a:off x="2340689" y="4082305"/>
            <a:ext cx="1041400" cy="492552"/>
          </a:xfrm>
          <a:prstGeom prst="can">
            <a:avLst>
              <a:gd name="adj" fmla="val 27866"/>
            </a:avLst>
          </a:prstGeom>
          <a:gradFill rotWithShape="1">
            <a:gsLst>
              <a:gs pos="0">
                <a:srgbClr val="004747"/>
              </a:gs>
              <a:gs pos="50000">
                <a:srgbClr val="009999"/>
              </a:gs>
              <a:gs pos="100000">
                <a:srgbClr val="004747"/>
              </a:gs>
            </a:gsLst>
            <a:lin ang="0" scaled="1"/>
          </a:gradFill>
          <a:ln w="9525">
            <a:noFill/>
            <a:round/>
            <a:headEnd/>
            <a:tailEnd/>
          </a:ln>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200">
              <a:latin typeface="Huawei Sans" panose="020C0503030203020204" pitchFamily="34" charset="0"/>
              <a:ea typeface="+mn-ea"/>
              <a:cs typeface="Huawei Sans" panose="020C0503030203020204" pitchFamily="34" charset="0"/>
            </a:endParaRPr>
          </a:p>
        </p:txBody>
      </p:sp>
      <p:sp>
        <p:nvSpPr>
          <p:cNvPr id="45" name="25bb3041-26d9-414f-9a3a-71dcb1c06526"/>
          <p:cNvSpPr>
            <a:spLocks noChangeArrowheads="1"/>
          </p:cNvSpPr>
          <p:nvPr/>
        </p:nvSpPr>
        <p:spPr bwMode="gray">
          <a:xfrm>
            <a:off x="3493214" y="4080716"/>
            <a:ext cx="1042988" cy="492553"/>
          </a:xfrm>
          <a:prstGeom prst="can">
            <a:avLst>
              <a:gd name="adj" fmla="val 27866"/>
            </a:avLst>
          </a:prstGeom>
          <a:gradFill rotWithShape="1">
            <a:gsLst>
              <a:gs pos="0">
                <a:srgbClr val="004747"/>
              </a:gs>
              <a:gs pos="50000">
                <a:srgbClr val="009999"/>
              </a:gs>
              <a:gs pos="100000">
                <a:srgbClr val="004747"/>
              </a:gs>
            </a:gsLst>
            <a:lin ang="0" scaled="1"/>
          </a:gradFill>
          <a:ln w="9525">
            <a:noFill/>
            <a:round/>
            <a:headEnd/>
            <a:tailEnd/>
          </a:ln>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200">
              <a:latin typeface="Huawei Sans" panose="020C0503030203020204" pitchFamily="34" charset="0"/>
              <a:ea typeface="+mn-ea"/>
              <a:cs typeface="Huawei Sans" panose="020C0503030203020204" pitchFamily="34" charset="0"/>
            </a:endParaRPr>
          </a:p>
        </p:txBody>
      </p:sp>
      <p:sp>
        <p:nvSpPr>
          <p:cNvPr id="46" name="3c5500ab-f79a-4897-be1e-a1ff09be87a2"/>
          <p:cNvSpPr>
            <a:spLocks noChangeArrowheads="1"/>
          </p:cNvSpPr>
          <p:nvPr/>
        </p:nvSpPr>
        <p:spPr bwMode="gray">
          <a:xfrm>
            <a:off x="4680664" y="4086844"/>
            <a:ext cx="1042988" cy="491188"/>
          </a:xfrm>
          <a:prstGeom prst="can">
            <a:avLst>
              <a:gd name="adj" fmla="val 27866"/>
            </a:avLst>
          </a:prstGeom>
          <a:gradFill rotWithShape="1">
            <a:gsLst>
              <a:gs pos="0">
                <a:srgbClr val="004747"/>
              </a:gs>
              <a:gs pos="50000">
                <a:srgbClr val="009999"/>
              </a:gs>
              <a:gs pos="100000">
                <a:srgbClr val="004747"/>
              </a:gs>
            </a:gsLst>
            <a:lin ang="0" scaled="1"/>
          </a:gradFill>
          <a:ln w="9525">
            <a:noFill/>
            <a:round/>
            <a:headEnd/>
            <a:tailEnd/>
          </a:ln>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200">
              <a:latin typeface="Huawei Sans" panose="020C0503030203020204" pitchFamily="34" charset="0"/>
              <a:ea typeface="+mn-ea"/>
              <a:cs typeface="Huawei Sans" panose="020C0503030203020204" pitchFamily="34" charset="0"/>
            </a:endParaRPr>
          </a:p>
        </p:txBody>
      </p:sp>
      <p:sp>
        <p:nvSpPr>
          <p:cNvPr id="47" name="ffa5bfdd-1437-46fd-8d95-45f20874817c"/>
          <p:cNvSpPr>
            <a:spLocks noChangeArrowheads="1"/>
          </p:cNvSpPr>
          <p:nvPr/>
        </p:nvSpPr>
        <p:spPr bwMode="gray">
          <a:xfrm>
            <a:off x="7057152" y="4086844"/>
            <a:ext cx="1008062" cy="491188"/>
          </a:xfrm>
          <a:prstGeom prst="can">
            <a:avLst>
              <a:gd name="adj" fmla="val 27866"/>
            </a:avLst>
          </a:prstGeom>
          <a:gradFill rotWithShape="1">
            <a:gsLst>
              <a:gs pos="0">
                <a:srgbClr val="004747"/>
              </a:gs>
              <a:gs pos="50000">
                <a:srgbClr val="009999"/>
              </a:gs>
              <a:gs pos="100000">
                <a:srgbClr val="004747"/>
              </a:gs>
            </a:gsLst>
            <a:lin ang="0" scaled="1"/>
          </a:gradFill>
          <a:ln w="9525">
            <a:noFill/>
            <a:round/>
            <a:headEnd/>
            <a:tailEnd/>
          </a:ln>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200">
              <a:latin typeface="Huawei Sans" panose="020C0503030203020204" pitchFamily="34" charset="0"/>
              <a:ea typeface="+mn-ea"/>
              <a:cs typeface="Huawei Sans" panose="020C0503030203020204" pitchFamily="34" charset="0"/>
            </a:endParaRPr>
          </a:p>
        </p:txBody>
      </p:sp>
      <p:sp>
        <p:nvSpPr>
          <p:cNvPr id="48" name="8097ad86-aeac-4633-89a7-8d0fd65a67ef"/>
          <p:cNvSpPr>
            <a:spLocks noChangeArrowheads="1"/>
          </p:cNvSpPr>
          <p:nvPr/>
        </p:nvSpPr>
        <p:spPr bwMode="gray">
          <a:xfrm>
            <a:off x="8317627" y="4086844"/>
            <a:ext cx="1042987" cy="491188"/>
          </a:xfrm>
          <a:prstGeom prst="can">
            <a:avLst>
              <a:gd name="adj" fmla="val 27866"/>
            </a:avLst>
          </a:prstGeom>
          <a:gradFill rotWithShape="1">
            <a:gsLst>
              <a:gs pos="0">
                <a:srgbClr val="004747"/>
              </a:gs>
              <a:gs pos="50000">
                <a:srgbClr val="009999"/>
              </a:gs>
              <a:gs pos="100000">
                <a:srgbClr val="004747"/>
              </a:gs>
            </a:gsLst>
            <a:lin ang="0" scaled="1"/>
          </a:gradFill>
          <a:ln w="9525">
            <a:noFill/>
            <a:round/>
            <a:headEnd/>
            <a:tailEnd/>
          </a:ln>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200">
              <a:latin typeface="Huawei Sans" panose="020C0503030203020204" pitchFamily="34" charset="0"/>
              <a:ea typeface="+mn-ea"/>
              <a:cs typeface="Huawei Sans" panose="020C0503030203020204" pitchFamily="34" charset="0"/>
            </a:endParaRPr>
          </a:p>
        </p:txBody>
      </p:sp>
      <p:sp>
        <p:nvSpPr>
          <p:cNvPr id="49" name="b133d331-33b9-4378-9050-f18be9add488"/>
          <p:cNvSpPr txBox="1">
            <a:spLocks noChangeArrowheads="1"/>
          </p:cNvSpPr>
          <p:nvPr/>
        </p:nvSpPr>
        <p:spPr bwMode="gray">
          <a:xfrm>
            <a:off x="2447052" y="4185617"/>
            <a:ext cx="827087" cy="46166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200" u="none" dirty="0">
                <a:solidFill>
                  <a:schemeClr val="bg1"/>
                </a:solidFill>
                <a:latin typeface="Huawei Sans" panose="020C0503030203020204" pitchFamily="34" charset="0"/>
                <a:cs typeface="Huawei Sans" panose="020C0503030203020204" pitchFamily="34" charset="0"/>
              </a:rPr>
              <a:t>Physical disk 1</a:t>
            </a:r>
            <a:endParaRPr lang="en-US" altLang="zh-CN" sz="1200" b="1" dirty="0">
              <a:solidFill>
                <a:schemeClr val="bg1"/>
              </a:solidFill>
              <a:latin typeface="Huawei Sans" panose="020C0503030203020204" pitchFamily="34" charset="0"/>
              <a:ea typeface="+mn-ea"/>
              <a:cs typeface="Huawei Sans" panose="020C0503030203020204" pitchFamily="34" charset="0"/>
            </a:endParaRPr>
          </a:p>
        </p:txBody>
      </p:sp>
      <p:sp>
        <p:nvSpPr>
          <p:cNvPr id="50" name="311d5253-8103-4967-bf85-f311d0d926b2"/>
          <p:cNvSpPr txBox="1">
            <a:spLocks noChangeArrowheads="1"/>
          </p:cNvSpPr>
          <p:nvPr/>
        </p:nvSpPr>
        <p:spPr bwMode="gray">
          <a:xfrm>
            <a:off x="3601164" y="4185617"/>
            <a:ext cx="827088" cy="46166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200" u="none">
                <a:solidFill>
                  <a:schemeClr val="bg1"/>
                </a:solidFill>
                <a:latin typeface="Huawei Sans" panose="020C0503030203020204" pitchFamily="34" charset="0"/>
                <a:cs typeface="Huawei Sans" panose="020C0503030203020204" pitchFamily="34" charset="0"/>
              </a:rPr>
              <a:t>Physical disk 2</a:t>
            </a:r>
            <a:endParaRPr lang="en-US" altLang="zh-CN" sz="1200" b="1" dirty="0">
              <a:solidFill>
                <a:schemeClr val="bg1"/>
              </a:solidFill>
              <a:latin typeface="Huawei Sans" panose="020C0503030203020204" pitchFamily="34" charset="0"/>
              <a:ea typeface="+mn-ea"/>
              <a:cs typeface="Huawei Sans" panose="020C0503030203020204" pitchFamily="34" charset="0"/>
            </a:endParaRPr>
          </a:p>
        </p:txBody>
      </p:sp>
      <p:sp>
        <p:nvSpPr>
          <p:cNvPr id="51" name="e63a9169-f602-4f30-9d4f-18fa367d46cb"/>
          <p:cNvSpPr txBox="1">
            <a:spLocks noChangeArrowheads="1"/>
          </p:cNvSpPr>
          <p:nvPr/>
        </p:nvSpPr>
        <p:spPr bwMode="gray">
          <a:xfrm>
            <a:off x="4823539" y="4185617"/>
            <a:ext cx="827088" cy="46166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200" u="none">
                <a:solidFill>
                  <a:schemeClr val="bg1"/>
                </a:solidFill>
                <a:latin typeface="Huawei Sans" panose="020C0503030203020204" pitchFamily="34" charset="0"/>
                <a:cs typeface="Huawei Sans" panose="020C0503030203020204" pitchFamily="34" charset="0"/>
              </a:rPr>
              <a:t>Physical disk 3</a:t>
            </a:r>
            <a:endParaRPr lang="en-US" altLang="zh-CN" sz="1200" b="1" dirty="0">
              <a:solidFill>
                <a:schemeClr val="bg1"/>
              </a:solidFill>
              <a:latin typeface="Huawei Sans" panose="020C0503030203020204" pitchFamily="34" charset="0"/>
              <a:ea typeface="+mn-ea"/>
              <a:cs typeface="Huawei Sans" panose="020C0503030203020204" pitchFamily="34" charset="0"/>
            </a:endParaRPr>
          </a:p>
        </p:txBody>
      </p:sp>
      <p:sp>
        <p:nvSpPr>
          <p:cNvPr id="52" name="e6c0d053-93cf-46e1-a503-fc5e5d95f45b"/>
          <p:cNvSpPr txBox="1">
            <a:spLocks noChangeArrowheads="1"/>
          </p:cNvSpPr>
          <p:nvPr/>
        </p:nvSpPr>
        <p:spPr bwMode="gray">
          <a:xfrm>
            <a:off x="7015581" y="4171647"/>
            <a:ext cx="1116013" cy="46166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200" u="none" dirty="0">
                <a:solidFill>
                  <a:schemeClr val="bg1"/>
                </a:solidFill>
                <a:latin typeface="Huawei Sans" panose="020C0503030203020204" pitchFamily="34" charset="0"/>
                <a:cs typeface="Huawei Sans" panose="020C0503030203020204" pitchFamily="34" charset="0"/>
              </a:rPr>
              <a:t>Horizontal parity disk</a:t>
            </a:r>
            <a:endParaRPr lang="en-US" altLang="zh-CN" sz="1200" b="1" dirty="0">
              <a:solidFill>
                <a:schemeClr val="bg1"/>
              </a:solidFill>
              <a:latin typeface="Huawei Sans" panose="020C0503030203020204" pitchFamily="34" charset="0"/>
              <a:ea typeface="+mn-ea"/>
              <a:cs typeface="Huawei Sans" panose="020C0503030203020204" pitchFamily="34" charset="0"/>
            </a:endParaRPr>
          </a:p>
        </p:txBody>
      </p:sp>
      <p:sp>
        <p:nvSpPr>
          <p:cNvPr id="53" name="96020b48-0645-4686-ab64-74008e9f022c"/>
          <p:cNvSpPr txBox="1">
            <a:spLocks noChangeArrowheads="1"/>
          </p:cNvSpPr>
          <p:nvPr/>
        </p:nvSpPr>
        <p:spPr bwMode="gray">
          <a:xfrm>
            <a:off x="8277940" y="4161575"/>
            <a:ext cx="1152525" cy="46166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200" u="none" dirty="0">
                <a:solidFill>
                  <a:schemeClr val="bg1"/>
                </a:solidFill>
                <a:latin typeface="Huawei Sans" panose="020C0503030203020204" pitchFamily="34" charset="0"/>
                <a:cs typeface="Huawei Sans" panose="020C0503030203020204" pitchFamily="34" charset="0"/>
              </a:rPr>
              <a:t>Diagonal parity disk</a:t>
            </a:r>
            <a:endParaRPr lang="en-US" altLang="zh-CN" sz="1200" b="1" dirty="0">
              <a:solidFill>
                <a:schemeClr val="bg1"/>
              </a:solidFill>
              <a:latin typeface="Huawei Sans" panose="020C0503030203020204" pitchFamily="34" charset="0"/>
              <a:ea typeface="+mn-ea"/>
              <a:cs typeface="Huawei Sans" panose="020C0503030203020204" pitchFamily="34" charset="0"/>
            </a:endParaRPr>
          </a:p>
        </p:txBody>
      </p:sp>
      <p:sp>
        <p:nvSpPr>
          <p:cNvPr id="54" name="d4edfc12-ad34-4431-9213-b120a342b687"/>
          <p:cNvSpPr txBox="1">
            <a:spLocks noChangeArrowheads="1"/>
          </p:cNvSpPr>
          <p:nvPr/>
        </p:nvSpPr>
        <p:spPr bwMode="gray">
          <a:xfrm>
            <a:off x="9325689" y="4579620"/>
            <a:ext cx="863600" cy="30797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Stripe 0</a:t>
            </a:r>
            <a:endParaRPr lang="en-US" altLang="zh-CN" sz="1400" dirty="0">
              <a:latin typeface="Huawei Sans" panose="020C0503030203020204" pitchFamily="34" charset="0"/>
              <a:ea typeface="+mn-ea"/>
              <a:cs typeface="Huawei Sans" panose="020C0503030203020204" pitchFamily="34" charset="0"/>
            </a:endParaRPr>
          </a:p>
        </p:txBody>
      </p:sp>
      <p:sp>
        <p:nvSpPr>
          <p:cNvPr id="55" name="2a638c70-9bef-4bc5-8665-be9f041bdcfd"/>
          <p:cNvSpPr txBox="1">
            <a:spLocks noChangeArrowheads="1"/>
          </p:cNvSpPr>
          <p:nvPr/>
        </p:nvSpPr>
        <p:spPr bwMode="gray">
          <a:xfrm>
            <a:off x="9325689" y="4908232"/>
            <a:ext cx="863600" cy="30797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Stripe 1</a:t>
            </a:r>
            <a:endParaRPr lang="en-US" altLang="zh-CN" sz="1400" dirty="0">
              <a:latin typeface="Huawei Sans" panose="020C0503030203020204" pitchFamily="34" charset="0"/>
              <a:ea typeface="+mn-ea"/>
              <a:cs typeface="Huawei Sans" panose="020C0503030203020204" pitchFamily="34" charset="0"/>
            </a:endParaRPr>
          </a:p>
        </p:txBody>
      </p:sp>
      <p:sp>
        <p:nvSpPr>
          <p:cNvPr id="56" name="39868a14-1f39-41f3-b6ee-3dcfb2165b1b"/>
          <p:cNvSpPr txBox="1">
            <a:spLocks noChangeArrowheads="1"/>
          </p:cNvSpPr>
          <p:nvPr/>
        </p:nvSpPr>
        <p:spPr bwMode="gray">
          <a:xfrm>
            <a:off x="9325689" y="5268595"/>
            <a:ext cx="863600" cy="30797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Stripe 2</a:t>
            </a:r>
            <a:endParaRPr lang="en-US" altLang="zh-CN" sz="1400" dirty="0">
              <a:latin typeface="Huawei Sans" panose="020C0503030203020204" pitchFamily="34" charset="0"/>
              <a:ea typeface="+mn-ea"/>
              <a:cs typeface="Huawei Sans" panose="020C0503030203020204" pitchFamily="34" charset="0"/>
            </a:endParaRPr>
          </a:p>
        </p:txBody>
      </p:sp>
      <p:sp>
        <p:nvSpPr>
          <p:cNvPr id="57" name="34c2e943-a291-49cf-a8b4-0d968301815e"/>
          <p:cNvSpPr txBox="1">
            <a:spLocks noChangeArrowheads="1"/>
          </p:cNvSpPr>
          <p:nvPr/>
        </p:nvSpPr>
        <p:spPr bwMode="gray">
          <a:xfrm>
            <a:off x="9325689" y="5628957"/>
            <a:ext cx="863600" cy="30797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Stripe 3</a:t>
            </a:r>
            <a:endParaRPr lang="en-US" altLang="zh-CN" sz="1400" dirty="0">
              <a:latin typeface="Huawei Sans" panose="020C0503030203020204" pitchFamily="34" charset="0"/>
              <a:ea typeface="+mn-ea"/>
              <a:cs typeface="Huawei Sans" panose="020C0503030203020204" pitchFamily="34" charset="0"/>
            </a:endParaRPr>
          </a:p>
        </p:txBody>
      </p:sp>
      <p:sp>
        <p:nvSpPr>
          <p:cNvPr id="58" name="9ffcc002-d91b-4749-ae28-dbe268117b55"/>
          <p:cNvSpPr>
            <a:spLocks noChangeArrowheads="1"/>
          </p:cNvSpPr>
          <p:nvPr/>
        </p:nvSpPr>
        <p:spPr bwMode="gray">
          <a:xfrm>
            <a:off x="5906214" y="5521007"/>
            <a:ext cx="936625" cy="431800"/>
          </a:xfrm>
          <a:prstGeom prst="can">
            <a:avLst>
              <a:gd name="adj" fmla="val 25000"/>
            </a:avLst>
          </a:prstGeom>
          <a:solidFill>
            <a:srgbClr val="BEE9EE"/>
          </a:solidFill>
          <a:ln>
            <a:noFill/>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59" name="19f41c97-3bf3-4041-b4c8-1a01ba084235"/>
          <p:cNvSpPr txBox="1">
            <a:spLocks noChangeArrowheads="1"/>
          </p:cNvSpPr>
          <p:nvPr/>
        </p:nvSpPr>
        <p:spPr bwMode="gray">
          <a:xfrm>
            <a:off x="6050677" y="5628957"/>
            <a:ext cx="684212" cy="30797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15</a:t>
            </a:r>
          </a:p>
        </p:txBody>
      </p:sp>
      <p:sp>
        <p:nvSpPr>
          <p:cNvPr id="60" name="72dbf741-3255-4f27-bd7b-5ac41135bbb1"/>
          <p:cNvSpPr>
            <a:spLocks noChangeArrowheads="1"/>
          </p:cNvSpPr>
          <p:nvPr/>
        </p:nvSpPr>
        <p:spPr bwMode="gray">
          <a:xfrm>
            <a:off x="5906214" y="5197157"/>
            <a:ext cx="936625" cy="393700"/>
          </a:xfrm>
          <a:prstGeom prst="can">
            <a:avLst>
              <a:gd name="adj" fmla="val 25000"/>
            </a:avLst>
          </a:prstGeom>
          <a:solidFill>
            <a:srgbClr val="E8E8E8"/>
          </a:solidFill>
          <a:ln>
            <a:noFill/>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61" name="7c72526c-5278-4df8-befd-bd85b2433534"/>
          <p:cNvSpPr>
            <a:spLocks noChangeArrowheads="1"/>
          </p:cNvSpPr>
          <p:nvPr/>
        </p:nvSpPr>
        <p:spPr bwMode="gray">
          <a:xfrm>
            <a:off x="5906214" y="4838382"/>
            <a:ext cx="936625" cy="431800"/>
          </a:xfrm>
          <a:prstGeom prst="can">
            <a:avLst>
              <a:gd name="adj" fmla="val 25000"/>
            </a:avLst>
          </a:prstGeom>
          <a:solidFill>
            <a:srgbClr val="888888"/>
          </a:solidFill>
          <a:ln>
            <a:noFill/>
          </a:ln>
          <a:extLst/>
        </p:spPr>
        <p:txBody>
          <a:bodyPr wrap="none" anchor="ctr"/>
          <a:lstStyle/>
          <a:p>
            <a:endParaRPr lang="en-US" altLang="zh-CN" sz="1400">
              <a:latin typeface="Huawei Sans" panose="020C0503030203020204" pitchFamily="34" charset="0"/>
              <a:cs typeface="Huawei Sans" panose="020C0503030203020204" pitchFamily="34" charset="0"/>
            </a:endParaRPr>
          </a:p>
        </p:txBody>
      </p:sp>
      <p:sp>
        <p:nvSpPr>
          <p:cNvPr id="62" name="fc969c69-41e3-4f97-b2c3-4e558cc0b449"/>
          <p:cNvSpPr>
            <a:spLocks noChangeArrowheads="1"/>
          </p:cNvSpPr>
          <p:nvPr/>
        </p:nvSpPr>
        <p:spPr bwMode="gray">
          <a:xfrm>
            <a:off x="5906214" y="4478020"/>
            <a:ext cx="936625" cy="431800"/>
          </a:xfrm>
          <a:prstGeom prst="can">
            <a:avLst>
              <a:gd name="adj" fmla="val 25000"/>
            </a:avLst>
          </a:prstGeom>
          <a:solidFill>
            <a:srgbClr val="D0E8C4"/>
          </a:solidFill>
          <a:ln>
            <a:noFill/>
          </a:ln>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63" name="b23577bd-1e6d-4e97-9b6a-cd4767211d01"/>
          <p:cNvSpPr txBox="1">
            <a:spLocks noChangeArrowheads="1"/>
          </p:cNvSpPr>
          <p:nvPr/>
        </p:nvSpPr>
        <p:spPr bwMode="gray">
          <a:xfrm>
            <a:off x="6050677" y="4601845"/>
            <a:ext cx="684212" cy="30797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3</a:t>
            </a:r>
          </a:p>
        </p:txBody>
      </p:sp>
      <p:sp>
        <p:nvSpPr>
          <p:cNvPr id="64" name="e830437a-c6f4-4b70-a603-4db8ea867ab0"/>
          <p:cNvSpPr txBox="1">
            <a:spLocks noChangeArrowheads="1"/>
          </p:cNvSpPr>
          <p:nvPr/>
        </p:nvSpPr>
        <p:spPr bwMode="gray">
          <a:xfrm>
            <a:off x="6050677" y="4909820"/>
            <a:ext cx="684212" cy="30797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7</a:t>
            </a:r>
          </a:p>
        </p:txBody>
      </p:sp>
      <p:sp>
        <p:nvSpPr>
          <p:cNvPr id="65" name="113eae73-a253-4f7d-9600-50568320e8ea"/>
          <p:cNvSpPr txBox="1">
            <a:spLocks noChangeArrowheads="1"/>
          </p:cNvSpPr>
          <p:nvPr/>
        </p:nvSpPr>
        <p:spPr bwMode="gray">
          <a:xfrm>
            <a:off x="6050677" y="5268595"/>
            <a:ext cx="684212" cy="30797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11</a:t>
            </a:r>
          </a:p>
        </p:txBody>
      </p:sp>
      <p:sp>
        <p:nvSpPr>
          <p:cNvPr id="66" name="99978237-716e-4272-bfb7-dcde3379e22f"/>
          <p:cNvSpPr>
            <a:spLocks noChangeArrowheads="1"/>
          </p:cNvSpPr>
          <p:nvPr/>
        </p:nvSpPr>
        <p:spPr bwMode="gray">
          <a:xfrm>
            <a:off x="5869702" y="4086844"/>
            <a:ext cx="1008062" cy="491188"/>
          </a:xfrm>
          <a:prstGeom prst="can">
            <a:avLst>
              <a:gd name="adj" fmla="val 27866"/>
            </a:avLst>
          </a:prstGeom>
          <a:gradFill rotWithShape="1">
            <a:gsLst>
              <a:gs pos="0">
                <a:srgbClr val="004747"/>
              </a:gs>
              <a:gs pos="50000">
                <a:srgbClr val="009999"/>
              </a:gs>
              <a:gs pos="100000">
                <a:srgbClr val="004747"/>
              </a:gs>
            </a:gsLst>
            <a:lin ang="0" scaled="1"/>
          </a:gradFill>
          <a:ln w="9525">
            <a:noFill/>
            <a:round/>
            <a:headEnd/>
            <a:tailEnd/>
          </a:ln>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200">
              <a:latin typeface="Huawei Sans" panose="020C0503030203020204" pitchFamily="34" charset="0"/>
              <a:ea typeface="+mn-ea"/>
              <a:cs typeface="Huawei Sans" panose="020C0503030203020204" pitchFamily="34" charset="0"/>
            </a:endParaRPr>
          </a:p>
        </p:txBody>
      </p:sp>
      <p:sp>
        <p:nvSpPr>
          <p:cNvPr id="67" name="9f6f385a-16ec-41d2-9512-99cfec31c3eb"/>
          <p:cNvSpPr txBox="1">
            <a:spLocks noChangeArrowheads="1"/>
          </p:cNvSpPr>
          <p:nvPr/>
        </p:nvSpPr>
        <p:spPr bwMode="gray">
          <a:xfrm>
            <a:off x="5977652" y="4185617"/>
            <a:ext cx="827087" cy="46166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200" u="none">
                <a:solidFill>
                  <a:schemeClr val="bg1"/>
                </a:solidFill>
                <a:latin typeface="Huawei Sans" panose="020C0503030203020204" pitchFamily="34" charset="0"/>
                <a:cs typeface="Huawei Sans" panose="020C0503030203020204" pitchFamily="34" charset="0"/>
              </a:rPr>
              <a:t>Physical disk 4</a:t>
            </a:r>
            <a:endParaRPr lang="en-US" altLang="zh-CN" sz="1200" b="1" dirty="0">
              <a:solidFill>
                <a:schemeClr val="bg1"/>
              </a:solidFill>
              <a:latin typeface="Huawei Sans" panose="020C0503030203020204" pitchFamily="34" charset="0"/>
              <a:ea typeface="+mn-ea"/>
              <a:cs typeface="Huawei Sans" panose="020C0503030203020204" pitchFamily="34" charset="0"/>
            </a:endParaRPr>
          </a:p>
        </p:txBody>
      </p:sp>
      <p:sp>
        <p:nvSpPr>
          <p:cNvPr id="68" name="Rectangle 54"/>
          <p:cNvSpPr>
            <a:spLocks noChangeArrowheads="1"/>
          </p:cNvSpPr>
          <p:nvPr/>
        </p:nvSpPr>
        <p:spPr bwMode="auto">
          <a:xfrm>
            <a:off x="2358232" y="4569230"/>
            <a:ext cx="7850187" cy="295417"/>
          </a:xfrm>
          <a:prstGeom prst="rect">
            <a:avLst/>
          </a:prstGeom>
          <a:noFill/>
          <a:ln w="9525" algn="ctr">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1400">
              <a:latin typeface="Huawei Sans" panose="020C0503030203020204" pitchFamily="34" charset="0"/>
              <a:ea typeface="+mn-ea"/>
              <a:cs typeface="Huawei Sans" panose="020C0503030203020204" pitchFamily="34" charset="0"/>
            </a:endParaRPr>
          </a:p>
        </p:txBody>
      </p:sp>
      <p:sp>
        <p:nvSpPr>
          <p:cNvPr id="69" name="Rectangle 55"/>
          <p:cNvSpPr>
            <a:spLocks noChangeArrowheads="1"/>
          </p:cNvSpPr>
          <p:nvPr/>
        </p:nvSpPr>
        <p:spPr bwMode="auto">
          <a:xfrm>
            <a:off x="2340689" y="4957373"/>
            <a:ext cx="7848600" cy="295417"/>
          </a:xfrm>
          <a:prstGeom prst="rect">
            <a:avLst/>
          </a:prstGeom>
          <a:noFill/>
          <a:ln w="9525" algn="ctr">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1400">
              <a:latin typeface="Huawei Sans" panose="020C0503030203020204" pitchFamily="34" charset="0"/>
              <a:ea typeface="+mn-ea"/>
              <a:cs typeface="Huawei Sans" panose="020C0503030203020204" pitchFamily="34" charset="0"/>
            </a:endParaRPr>
          </a:p>
        </p:txBody>
      </p:sp>
      <p:sp>
        <p:nvSpPr>
          <p:cNvPr id="70" name="Rectangle 56"/>
          <p:cNvSpPr>
            <a:spLocks noChangeArrowheads="1"/>
          </p:cNvSpPr>
          <p:nvPr/>
        </p:nvSpPr>
        <p:spPr bwMode="auto">
          <a:xfrm>
            <a:off x="2340689" y="5322498"/>
            <a:ext cx="7848600" cy="295417"/>
          </a:xfrm>
          <a:prstGeom prst="rect">
            <a:avLst/>
          </a:prstGeom>
          <a:noFill/>
          <a:ln w="9525" algn="ctr">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1400">
              <a:latin typeface="Huawei Sans" panose="020C0503030203020204" pitchFamily="34" charset="0"/>
              <a:ea typeface="+mn-ea"/>
              <a:cs typeface="Huawei Sans" panose="020C0503030203020204" pitchFamily="34" charset="0"/>
            </a:endParaRPr>
          </a:p>
        </p:txBody>
      </p:sp>
      <p:sp>
        <p:nvSpPr>
          <p:cNvPr id="71" name="Rectangle 57"/>
          <p:cNvSpPr>
            <a:spLocks noChangeArrowheads="1"/>
          </p:cNvSpPr>
          <p:nvPr/>
        </p:nvSpPr>
        <p:spPr bwMode="auto">
          <a:xfrm>
            <a:off x="2358232" y="5653130"/>
            <a:ext cx="7850187" cy="295417"/>
          </a:xfrm>
          <a:prstGeom prst="rect">
            <a:avLst/>
          </a:prstGeom>
          <a:noFill/>
          <a:ln w="9525" algn="ctr">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zh-CN" altLang="en-US" sz="1400">
              <a:latin typeface="Huawei Sans" panose="020C0503030203020204" pitchFamily="34" charset="0"/>
              <a:ea typeface="+mn-ea"/>
              <a:cs typeface="Huawei Sans" panose="020C0503030203020204" pitchFamily="34" charset="0"/>
            </a:endParaRPr>
          </a:p>
        </p:txBody>
      </p:sp>
    </p:spTree>
    <p:extLst>
      <p:ext uri="{BB962C8B-B14F-4D97-AF65-F5344CB8AC3E}">
        <p14:creationId xmlns:p14="http://schemas.microsoft.com/office/powerpoint/2010/main" val="22368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44"/>
                                        </p:tgtEl>
                                        <p:attrNameLst>
                                          <p:attrName>style.visibility</p:attrName>
                                        </p:attrNameLst>
                                      </p:cBhvr>
                                      <p:tavLst>
                                        <p:tav tm="0">
                                          <p:val>
                                            <p:strVal val="hidden"/>
                                          </p:val>
                                        </p:tav>
                                        <p:tav tm="50000">
                                          <p:val>
                                            <p:strVal val="visible"/>
                                          </p:val>
                                        </p:tav>
                                      </p:tavLst>
                                    </p:anim>
                                  </p:childTnLst>
                                </p:cTn>
                              </p:par>
                              <p:par>
                                <p:cTn id="7" presetID="35" presetClass="emph" presetSubtype="0" fill="hold" grpId="0" nodeType="withEffect">
                                  <p:stCondLst>
                                    <p:cond delay="0"/>
                                  </p:stCondLst>
                                  <p:childTnLst>
                                    <p:anim calcmode="discrete" valueType="str">
                                      <p:cBhvr>
                                        <p:cTn id="8" dur="1000" fill="hold"/>
                                        <p:tgtEl>
                                          <p:spTgt spid="45"/>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0" nodeType="clickEffect">
                                  <p:stCondLst>
                                    <p:cond delay="0"/>
                                  </p:stCondLst>
                                  <p:childTnLst>
                                    <p:anim calcmode="lin" valueType="num">
                                      <p:cBhvr>
                                        <p:cTn id="12" dur="500"/>
                                        <p:tgtEl>
                                          <p:spTgt spid="7"/>
                                        </p:tgtEl>
                                        <p:attrNameLst>
                                          <p:attrName>ppt_w</p:attrName>
                                        </p:attrNameLst>
                                      </p:cBhvr>
                                      <p:tavLst>
                                        <p:tav tm="0">
                                          <p:val>
                                            <p:strVal val="ppt_w"/>
                                          </p:val>
                                        </p:tav>
                                        <p:tav tm="100000">
                                          <p:val>
                                            <p:fltVal val="0"/>
                                          </p:val>
                                        </p:tav>
                                      </p:tavLst>
                                    </p:anim>
                                    <p:anim calcmode="lin" valueType="num">
                                      <p:cBhvr>
                                        <p:cTn id="13" dur="500"/>
                                        <p:tgtEl>
                                          <p:spTgt spid="7"/>
                                        </p:tgtEl>
                                        <p:attrNameLst>
                                          <p:attrName>ppt_h</p:attrName>
                                        </p:attrNameLst>
                                      </p:cBhvr>
                                      <p:tavLst>
                                        <p:tav tm="0">
                                          <p:val>
                                            <p:strVal val="ppt_h"/>
                                          </p:val>
                                        </p:tav>
                                        <p:tav tm="100000">
                                          <p:val>
                                            <p:fltVal val="0"/>
                                          </p:val>
                                        </p:tav>
                                      </p:tavLst>
                                    </p:anim>
                                    <p:set>
                                      <p:cBhvr>
                                        <p:cTn id="14" dur="1" fill="hold">
                                          <p:stCondLst>
                                            <p:cond delay="499"/>
                                          </p:stCondLst>
                                        </p:cTn>
                                        <p:tgtEl>
                                          <p:spTgt spid="7"/>
                                        </p:tgtEl>
                                        <p:attrNameLst>
                                          <p:attrName>style.visibility</p:attrName>
                                        </p:attrNameLst>
                                      </p:cBhvr>
                                      <p:to>
                                        <p:strVal val="hidden"/>
                                      </p:to>
                                    </p:set>
                                  </p:childTnLst>
                                </p:cTn>
                              </p:par>
                              <p:par>
                                <p:cTn id="15" presetID="23" presetClass="exit" presetSubtype="32" fill="hold" grpId="0" nodeType="withEffect">
                                  <p:stCondLst>
                                    <p:cond delay="0"/>
                                  </p:stCondLst>
                                  <p:childTnLst>
                                    <p:anim calcmode="lin" valueType="num">
                                      <p:cBhvr>
                                        <p:cTn id="16" dur="500"/>
                                        <p:tgtEl>
                                          <p:spTgt spid="11"/>
                                        </p:tgtEl>
                                        <p:attrNameLst>
                                          <p:attrName>ppt_w</p:attrName>
                                        </p:attrNameLst>
                                      </p:cBhvr>
                                      <p:tavLst>
                                        <p:tav tm="0">
                                          <p:val>
                                            <p:strVal val="ppt_w"/>
                                          </p:val>
                                        </p:tav>
                                        <p:tav tm="100000">
                                          <p:val>
                                            <p:fltVal val="0"/>
                                          </p:val>
                                        </p:tav>
                                      </p:tavLst>
                                    </p:anim>
                                    <p:anim calcmode="lin" valueType="num">
                                      <p:cBhvr>
                                        <p:cTn id="17" dur="500"/>
                                        <p:tgtEl>
                                          <p:spTgt spid="11"/>
                                        </p:tgtEl>
                                        <p:attrNameLst>
                                          <p:attrName>ppt_h</p:attrName>
                                        </p:attrNameLst>
                                      </p:cBhvr>
                                      <p:tavLst>
                                        <p:tav tm="0">
                                          <p:val>
                                            <p:strVal val="ppt_h"/>
                                          </p:val>
                                        </p:tav>
                                        <p:tav tm="100000">
                                          <p:val>
                                            <p:fltVal val="0"/>
                                          </p:val>
                                        </p:tav>
                                      </p:tavLst>
                                    </p:anim>
                                    <p:set>
                                      <p:cBhvr>
                                        <p:cTn id="18" dur="1" fill="hold">
                                          <p:stCondLst>
                                            <p:cond delay="499"/>
                                          </p:stCondLst>
                                        </p:cTn>
                                        <p:tgtEl>
                                          <p:spTgt spid="11"/>
                                        </p:tgtEl>
                                        <p:attrNameLst>
                                          <p:attrName>style.visibility</p:attrName>
                                        </p:attrNameLst>
                                      </p:cBhvr>
                                      <p:to>
                                        <p:strVal val="hidden"/>
                                      </p:to>
                                    </p:set>
                                  </p:childTnLst>
                                </p:cTn>
                              </p:par>
                              <p:par>
                                <p:cTn id="19" presetID="23" presetClass="exit" presetSubtype="32" fill="hold" grpId="0" nodeType="withEffect">
                                  <p:stCondLst>
                                    <p:cond delay="0"/>
                                  </p:stCondLst>
                                  <p:childTnLst>
                                    <p:anim calcmode="lin" valueType="num">
                                      <p:cBhvr>
                                        <p:cTn id="20" dur="500"/>
                                        <p:tgtEl>
                                          <p:spTgt spid="12"/>
                                        </p:tgtEl>
                                        <p:attrNameLst>
                                          <p:attrName>ppt_w</p:attrName>
                                        </p:attrNameLst>
                                      </p:cBhvr>
                                      <p:tavLst>
                                        <p:tav tm="0">
                                          <p:val>
                                            <p:strVal val="ppt_w"/>
                                          </p:val>
                                        </p:tav>
                                        <p:tav tm="100000">
                                          <p:val>
                                            <p:fltVal val="0"/>
                                          </p:val>
                                        </p:tav>
                                      </p:tavLst>
                                    </p:anim>
                                    <p:anim calcmode="lin" valueType="num">
                                      <p:cBhvr>
                                        <p:cTn id="21" dur="500"/>
                                        <p:tgtEl>
                                          <p:spTgt spid="12"/>
                                        </p:tgtEl>
                                        <p:attrNameLst>
                                          <p:attrName>ppt_h</p:attrName>
                                        </p:attrNameLst>
                                      </p:cBhvr>
                                      <p:tavLst>
                                        <p:tav tm="0">
                                          <p:val>
                                            <p:strVal val="ppt_h"/>
                                          </p:val>
                                        </p:tav>
                                        <p:tav tm="100000">
                                          <p:val>
                                            <p:fltVal val="0"/>
                                          </p:val>
                                        </p:tav>
                                      </p:tavLst>
                                    </p:anim>
                                    <p:set>
                                      <p:cBhvr>
                                        <p:cTn id="22" dur="1" fill="hold">
                                          <p:stCondLst>
                                            <p:cond delay="499"/>
                                          </p:stCondLst>
                                        </p:cTn>
                                        <p:tgtEl>
                                          <p:spTgt spid="12"/>
                                        </p:tgtEl>
                                        <p:attrNameLst>
                                          <p:attrName>style.visibility</p:attrName>
                                        </p:attrNameLst>
                                      </p:cBhvr>
                                      <p:to>
                                        <p:strVal val="hidden"/>
                                      </p:to>
                                    </p:set>
                                  </p:childTnLst>
                                </p:cTn>
                              </p:par>
                              <p:par>
                                <p:cTn id="23" presetID="23" presetClass="exit" presetSubtype="32" fill="hold" grpId="0" nodeType="withEffect">
                                  <p:stCondLst>
                                    <p:cond delay="0"/>
                                  </p:stCondLst>
                                  <p:childTnLst>
                                    <p:anim calcmode="lin" valueType="num">
                                      <p:cBhvr>
                                        <p:cTn id="24" dur="500"/>
                                        <p:tgtEl>
                                          <p:spTgt spid="13"/>
                                        </p:tgtEl>
                                        <p:attrNameLst>
                                          <p:attrName>ppt_w</p:attrName>
                                        </p:attrNameLst>
                                      </p:cBhvr>
                                      <p:tavLst>
                                        <p:tav tm="0">
                                          <p:val>
                                            <p:strVal val="ppt_w"/>
                                          </p:val>
                                        </p:tav>
                                        <p:tav tm="100000">
                                          <p:val>
                                            <p:fltVal val="0"/>
                                          </p:val>
                                        </p:tav>
                                      </p:tavLst>
                                    </p:anim>
                                    <p:anim calcmode="lin" valueType="num">
                                      <p:cBhvr>
                                        <p:cTn id="25" dur="500"/>
                                        <p:tgtEl>
                                          <p:spTgt spid="13"/>
                                        </p:tgtEl>
                                        <p:attrNameLst>
                                          <p:attrName>ppt_h</p:attrName>
                                        </p:attrNameLst>
                                      </p:cBhvr>
                                      <p:tavLst>
                                        <p:tav tm="0">
                                          <p:val>
                                            <p:strVal val="ppt_h"/>
                                          </p:val>
                                        </p:tav>
                                        <p:tav tm="100000">
                                          <p:val>
                                            <p:fltVal val="0"/>
                                          </p:val>
                                        </p:tav>
                                      </p:tavLst>
                                    </p:anim>
                                    <p:set>
                                      <p:cBhvr>
                                        <p:cTn id="26" dur="1" fill="hold">
                                          <p:stCondLst>
                                            <p:cond delay="499"/>
                                          </p:stCondLst>
                                        </p:cTn>
                                        <p:tgtEl>
                                          <p:spTgt spid="13"/>
                                        </p:tgtEl>
                                        <p:attrNameLst>
                                          <p:attrName>style.visibility</p:attrName>
                                        </p:attrNameLst>
                                      </p:cBhvr>
                                      <p:to>
                                        <p:strVal val="hidden"/>
                                      </p:to>
                                    </p:set>
                                  </p:childTnLst>
                                </p:cTn>
                              </p:par>
                              <p:par>
                                <p:cTn id="27" presetID="23" presetClass="exit" presetSubtype="32" fill="hold" grpId="0" nodeType="withEffect">
                                  <p:stCondLst>
                                    <p:cond delay="0"/>
                                  </p:stCondLst>
                                  <p:childTnLst>
                                    <p:anim calcmode="lin" valueType="num">
                                      <p:cBhvr>
                                        <p:cTn id="28" dur="500"/>
                                        <p:tgtEl>
                                          <p:spTgt spid="15"/>
                                        </p:tgtEl>
                                        <p:attrNameLst>
                                          <p:attrName>ppt_w</p:attrName>
                                        </p:attrNameLst>
                                      </p:cBhvr>
                                      <p:tavLst>
                                        <p:tav tm="0">
                                          <p:val>
                                            <p:strVal val="ppt_w"/>
                                          </p:val>
                                        </p:tav>
                                        <p:tav tm="100000">
                                          <p:val>
                                            <p:fltVal val="0"/>
                                          </p:val>
                                        </p:tav>
                                      </p:tavLst>
                                    </p:anim>
                                    <p:anim calcmode="lin" valueType="num">
                                      <p:cBhvr>
                                        <p:cTn id="29" dur="500"/>
                                        <p:tgtEl>
                                          <p:spTgt spid="15"/>
                                        </p:tgtEl>
                                        <p:attrNameLst>
                                          <p:attrName>ppt_h</p:attrName>
                                        </p:attrNameLst>
                                      </p:cBhvr>
                                      <p:tavLst>
                                        <p:tav tm="0">
                                          <p:val>
                                            <p:strVal val="ppt_h"/>
                                          </p:val>
                                        </p:tav>
                                        <p:tav tm="100000">
                                          <p:val>
                                            <p:fltVal val="0"/>
                                          </p:val>
                                        </p:tav>
                                      </p:tavLst>
                                    </p:anim>
                                    <p:set>
                                      <p:cBhvr>
                                        <p:cTn id="30" dur="1" fill="hold">
                                          <p:stCondLst>
                                            <p:cond delay="499"/>
                                          </p:stCondLst>
                                        </p:cTn>
                                        <p:tgtEl>
                                          <p:spTgt spid="15"/>
                                        </p:tgtEl>
                                        <p:attrNameLst>
                                          <p:attrName>style.visibility</p:attrName>
                                        </p:attrNameLst>
                                      </p:cBhvr>
                                      <p:to>
                                        <p:strVal val="hidden"/>
                                      </p:to>
                                    </p:set>
                                  </p:childTnLst>
                                </p:cTn>
                              </p:par>
                              <p:par>
                                <p:cTn id="31" presetID="23" presetClass="exit" presetSubtype="32" fill="hold" grpId="0" nodeType="withEffect">
                                  <p:stCondLst>
                                    <p:cond delay="0"/>
                                  </p:stCondLst>
                                  <p:childTnLst>
                                    <p:anim calcmode="lin" valueType="num">
                                      <p:cBhvr>
                                        <p:cTn id="32" dur="500"/>
                                        <p:tgtEl>
                                          <p:spTgt spid="21"/>
                                        </p:tgtEl>
                                        <p:attrNameLst>
                                          <p:attrName>ppt_w</p:attrName>
                                        </p:attrNameLst>
                                      </p:cBhvr>
                                      <p:tavLst>
                                        <p:tav tm="0">
                                          <p:val>
                                            <p:strVal val="ppt_w"/>
                                          </p:val>
                                        </p:tav>
                                        <p:tav tm="100000">
                                          <p:val>
                                            <p:fltVal val="0"/>
                                          </p:val>
                                        </p:tav>
                                      </p:tavLst>
                                    </p:anim>
                                    <p:anim calcmode="lin" valueType="num">
                                      <p:cBhvr>
                                        <p:cTn id="33" dur="500"/>
                                        <p:tgtEl>
                                          <p:spTgt spid="21"/>
                                        </p:tgtEl>
                                        <p:attrNameLst>
                                          <p:attrName>ppt_h</p:attrName>
                                        </p:attrNameLst>
                                      </p:cBhvr>
                                      <p:tavLst>
                                        <p:tav tm="0">
                                          <p:val>
                                            <p:strVal val="ppt_h"/>
                                          </p:val>
                                        </p:tav>
                                        <p:tav tm="100000">
                                          <p:val>
                                            <p:fltVal val="0"/>
                                          </p:val>
                                        </p:tav>
                                      </p:tavLst>
                                    </p:anim>
                                    <p:set>
                                      <p:cBhvr>
                                        <p:cTn id="34" dur="1" fill="hold">
                                          <p:stCondLst>
                                            <p:cond delay="499"/>
                                          </p:stCondLst>
                                        </p:cTn>
                                        <p:tgtEl>
                                          <p:spTgt spid="21"/>
                                        </p:tgtEl>
                                        <p:attrNameLst>
                                          <p:attrName>style.visibility</p:attrName>
                                        </p:attrNameLst>
                                      </p:cBhvr>
                                      <p:to>
                                        <p:strVal val="hidden"/>
                                      </p:to>
                                    </p:set>
                                  </p:childTnLst>
                                </p:cTn>
                              </p:par>
                              <p:par>
                                <p:cTn id="35" presetID="23" presetClass="exit" presetSubtype="32" fill="hold" grpId="0" nodeType="withEffect">
                                  <p:stCondLst>
                                    <p:cond delay="0"/>
                                  </p:stCondLst>
                                  <p:childTnLst>
                                    <p:anim calcmode="lin" valueType="num">
                                      <p:cBhvr>
                                        <p:cTn id="36" dur="500"/>
                                        <p:tgtEl>
                                          <p:spTgt spid="20"/>
                                        </p:tgtEl>
                                        <p:attrNameLst>
                                          <p:attrName>ppt_w</p:attrName>
                                        </p:attrNameLst>
                                      </p:cBhvr>
                                      <p:tavLst>
                                        <p:tav tm="0">
                                          <p:val>
                                            <p:strVal val="ppt_w"/>
                                          </p:val>
                                        </p:tav>
                                        <p:tav tm="100000">
                                          <p:val>
                                            <p:fltVal val="0"/>
                                          </p:val>
                                        </p:tav>
                                      </p:tavLst>
                                    </p:anim>
                                    <p:anim calcmode="lin" valueType="num">
                                      <p:cBhvr>
                                        <p:cTn id="37" dur="500"/>
                                        <p:tgtEl>
                                          <p:spTgt spid="20"/>
                                        </p:tgtEl>
                                        <p:attrNameLst>
                                          <p:attrName>ppt_h</p:attrName>
                                        </p:attrNameLst>
                                      </p:cBhvr>
                                      <p:tavLst>
                                        <p:tav tm="0">
                                          <p:val>
                                            <p:strVal val="ppt_h"/>
                                          </p:val>
                                        </p:tav>
                                        <p:tav tm="100000">
                                          <p:val>
                                            <p:fltVal val="0"/>
                                          </p:val>
                                        </p:tav>
                                      </p:tavLst>
                                    </p:anim>
                                    <p:set>
                                      <p:cBhvr>
                                        <p:cTn id="38" dur="1" fill="hold">
                                          <p:stCondLst>
                                            <p:cond delay="499"/>
                                          </p:stCondLst>
                                        </p:cTn>
                                        <p:tgtEl>
                                          <p:spTgt spid="20"/>
                                        </p:tgtEl>
                                        <p:attrNameLst>
                                          <p:attrName>style.visibility</p:attrName>
                                        </p:attrNameLst>
                                      </p:cBhvr>
                                      <p:to>
                                        <p:strVal val="hidden"/>
                                      </p:to>
                                    </p:set>
                                  </p:childTnLst>
                                </p:cTn>
                              </p:par>
                              <p:par>
                                <p:cTn id="39" presetID="23" presetClass="exit" presetSubtype="32" fill="hold" grpId="0" nodeType="withEffect">
                                  <p:stCondLst>
                                    <p:cond delay="0"/>
                                  </p:stCondLst>
                                  <p:childTnLst>
                                    <p:anim calcmode="lin" valueType="num">
                                      <p:cBhvr>
                                        <p:cTn id="40" dur="500"/>
                                        <p:tgtEl>
                                          <p:spTgt spid="19"/>
                                        </p:tgtEl>
                                        <p:attrNameLst>
                                          <p:attrName>ppt_w</p:attrName>
                                        </p:attrNameLst>
                                      </p:cBhvr>
                                      <p:tavLst>
                                        <p:tav tm="0">
                                          <p:val>
                                            <p:strVal val="ppt_w"/>
                                          </p:val>
                                        </p:tav>
                                        <p:tav tm="100000">
                                          <p:val>
                                            <p:fltVal val="0"/>
                                          </p:val>
                                        </p:tav>
                                      </p:tavLst>
                                    </p:anim>
                                    <p:anim calcmode="lin" valueType="num">
                                      <p:cBhvr>
                                        <p:cTn id="41" dur="500"/>
                                        <p:tgtEl>
                                          <p:spTgt spid="19"/>
                                        </p:tgtEl>
                                        <p:attrNameLst>
                                          <p:attrName>ppt_h</p:attrName>
                                        </p:attrNameLst>
                                      </p:cBhvr>
                                      <p:tavLst>
                                        <p:tav tm="0">
                                          <p:val>
                                            <p:strVal val="ppt_h"/>
                                          </p:val>
                                        </p:tav>
                                        <p:tav tm="100000">
                                          <p:val>
                                            <p:fltVal val="0"/>
                                          </p:val>
                                        </p:tav>
                                      </p:tavLst>
                                    </p:anim>
                                    <p:set>
                                      <p:cBhvr>
                                        <p:cTn id="42" dur="1" fill="hold">
                                          <p:stCondLst>
                                            <p:cond delay="499"/>
                                          </p:stCondLst>
                                        </p:cTn>
                                        <p:tgtEl>
                                          <p:spTgt spid="1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5" presetClass="emph" presetSubtype="0" fill="hold" grpId="0" nodeType="clickEffect">
                                  <p:stCondLst>
                                    <p:cond delay="0"/>
                                  </p:stCondLst>
                                  <p:childTnLst>
                                    <p:anim calcmode="discrete" valueType="str">
                                      <p:cBhvr>
                                        <p:cTn id="46" dur="1000" fill="hold"/>
                                        <p:tgtEl>
                                          <p:spTgt spid="27"/>
                                        </p:tgtEl>
                                        <p:attrNameLst>
                                          <p:attrName>style.visibility</p:attrName>
                                        </p:attrNameLst>
                                      </p:cBhvr>
                                      <p:tavLst>
                                        <p:tav tm="0">
                                          <p:val>
                                            <p:strVal val="hidden"/>
                                          </p:val>
                                        </p:tav>
                                        <p:tav tm="50000">
                                          <p:val>
                                            <p:strVal val="visible"/>
                                          </p:val>
                                        </p:tav>
                                      </p:tavLst>
                                    </p:anim>
                                  </p:childTnLst>
                                </p:cTn>
                              </p:par>
                              <p:par>
                                <p:cTn id="47" presetID="35" presetClass="emph" presetSubtype="0" fill="hold" grpId="0" nodeType="withEffect">
                                  <p:stCondLst>
                                    <p:cond delay="0"/>
                                  </p:stCondLst>
                                  <p:childTnLst>
                                    <p:anim calcmode="discrete" valueType="str">
                                      <p:cBhvr>
                                        <p:cTn id="48" dur="1000" fill="hold"/>
                                        <p:tgtEl>
                                          <p:spTgt spid="64"/>
                                        </p:tgtEl>
                                        <p:attrNameLst>
                                          <p:attrName>style.visibility</p:attrName>
                                        </p:attrNameLst>
                                      </p:cBhvr>
                                      <p:tavLst>
                                        <p:tav tm="0">
                                          <p:val>
                                            <p:strVal val="hidden"/>
                                          </p:val>
                                        </p:tav>
                                        <p:tav tm="50000">
                                          <p:val>
                                            <p:strVal val="visible"/>
                                          </p:val>
                                        </p:tav>
                                      </p:tavLst>
                                    </p:anim>
                                  </p:childTnLst>
                                </p:cTn>
                              </p:par>
                              <p:par>
                                <p:cTn id="49" presetID="35" presetClass="emph" presetSubtype="0" fill="hold" grpId="0" nodeType="withEffect">
                                  <p:stCondLst>
                                    <p:cond delay="0"/>
                                  </p:stCondLst>
                                  <p:childTnLst>
                                    <p:anim calcmode="discrete" valueType="str">
                                      <p:cBhvr>
                                        <p:cTn id="50" dur="1000" fill="hold"/>
                                        <p:tgtEl>
                                          <p:spTgt spid="35"/>
                                        </p:tgtEl>
                                        <p:attrNameLst>
                                          <p:attrName>style.visibility</p:attrName>
                                        </p:attrNameLst>
                                      </p:cBhvr>
                                      <p:tavLst>
                                        <p:tav tm="0">
                                          <p:val>
                                            <p:strVal val="hidden"/>
                                          </p:val>
                                        </p:tav>
                                        <p:tav tm="50000">
                                          <p:val>
                                            <p:strVal val="visible"/>
                                          </p:val>
                                        </p:tav>
                                      </p:tavLst>
                                    </p:anim>
                                  </p:childTnLst>
                                </p:cTn>
                              </p:par>
                              <p:par>
                                <p:cTn id="51" presetID="35" presetClass="emph" presetSubtype="0" fill="hold" grpId="0" nodeType="withEffect">
                                  <p:stCondLst>
                                    <p:cond delay="0"/>
                                  </p:stCondLst>
                                  <p:childTnLst>
                                    <p:anim calcmode="discrete" valueType="str">
                                      <p:cBhvr>
                                        <p:cTn id="52" dur="1000" fill="hold"/>
                                        <p:tgtEl>
                                          <p:spTgt spid="43"/>
                                        </p:tgtEl>
                                        <p:attrNameLst>
                                          <p:attrName>style.visibility</p:attrName>
                                        </p:attrNameLst>
                                      </p:cBhvr>
                                      <p:tavLst>
                                        <p:tav tm="0">
                                          <p:val>
                                            <p:strVal val="hidden"/>
                                          </p:val>
                                        </p:tav>
                                        <p:tav tm="50000">
                                          <p:val>
                                            <p:strVal val="visible"/>
                                          </p:val>
                                        </p:tav>
                                      </p:tavLst>
                                    </p:anim>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1"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ox(in)">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35" presetClass="emph" presetSubtype="0" fill="hold" grpId="2" nodeType="clickEffect">
                                  <p:stCondLst>
                                    <p:cond delay="0"/>
                                  </p:stCondLst>
                                  <p:childTnLst>
                                    <p:anim calcmode="discrete" valueType="str">
                                      <p:cBhvr>
                                        <p:cTn id="61" dur="1000" fill="hold"/>
                                        <p:tgtEl>
                                          <p:spTgt spid="7"/>
                                        </p:tgtEl>
                                        <p:attrNameLst>
                                          <p:attrName>style.visibility</p:attrName>
                                        </p:attrNameLst>
                                      </p:cBhvr>
                                      <p:tavLst>
                                        <p:tav tm="0">
                                          <p:val>
                                            <p:strVal val="hidden"/>
                                          </p:val>
                                        </p:tav>
                                        <p:tav tm="50000">
                                          <p:val>
                                            <p:strVal val="visible"/>
                                          </p:val>
                                        </p:tav>
                                      </p:tavLst>
                                    </p:anim>
                                  </p:childTnLst>
                                </p:cTn>
                              </p:par>
                              <p:par>
                                <p:cTn id="62" presetID="35" presetClass="emph" presetSubtype="0" fill="hold" grpId="0" nodeType="withEffect">
                                  <p:stCondLst>
                                    <p:cond delay="0"/>
                                  </p:stCondLst>
                                  <p:childTnLst>
                                    <p:anim calcmode="discrete" valueType="str">
                                      <p:cBhvr>
                                        <p:cTn id="63" dur="1000" fill="hold"/>
                                        <p:tgtEl>
                                          <p:spTgt spid="23"/>
                                        </p:tgtEl>
                                        <p:attrNameLst>
                                          <p:attrName>style.visibility</p:attrName>
                                        </p:attrNameLst>
                                      </p:cBhvr>
                                      <p:tavLst>
                                        <p:tav tm="0">
                                          <p:val>
                                            <p:strVal val="hidden"/>
                                          </p:val>
                                        </p:tav>
                                        <p:tav tm="50000">
                                          <p:val>
                                            <p:strVal val="visible"/>
                                          </p:val>
                                        </p:tav>
                                      </p:tavLst>
                                    </p:anim>
                                  </p:childTnLst>
                                </p:cTn>
                              </p:par>
                              <p:par>
                                <p:cTn id="64" presetID="35" presetClass="emph" presetSubtype="0" fill="hold" grpId="0" nodeType="withEffect">
                                  <p:stCondLst>
                                    <p:cond delay="0"/>
                                  </p:stCondLst>
                                  <p:childTnLst>
                                    <p:anim calcmode="discrete" valueType="str">
                                      <p:cBhvr>
                                        <p:cTn id="65" dur="1000" fill="hold"/>
                                        <p:tgtEl>
                                          <p:spTgt spid="59"/>
                                        </p:tgtEl>
                                        <p:attrNameLst>
                                          <p:attrName>style.visibility</p:attrName>
                                        </p:attrNameLst>
                                      </p:cBhvr>
                                      <p:tavLst>
                                        <p:tav tm="0">
                                          <p:val>
                                            <p:strVal val="hidden"/>
                                          </p:val>
                                        </p:tav>
                                        <p:tav tm="50000">
                                          <p:val>
                                            <p:strVal val="visible"/>
                                          </p:val>
                                        </p:tav>
                                      </p:tavLst>
                                    </p:anim>
                                  </p:childTnLst>
                                </p:cTn>
                              </p:par>
                              <p:par>
                                <p:cTn id="66" presetID="35" presetClass="emph" presetSubtype="0" fill="hold" grpId="0" nodeType="withEffect">
                                  <p:stCondLst>
                                    <p:cond delay="0"/>
                                  </p:stCondLst>
                                  <p:childTnLst>
                                    <p:anim calcmode="discrete" valueType="str">
                                      <p:cBhvr>
                                        <p:cTn id="67" dur="1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1"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ox(in)">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35" presetClass="emph" presetSubtype="0" fill="hold" grpId="2" nodeType="clickEffect">
                                  <p:stCondLst>
                                    <p:cond delay="0"/>
                                  </p:stCondLst>
                                  <p:childTnLst>
                                    <p:anim calcmode="discrete" valueType="str">
                                      <p:cBhvr>
                                        <p:cTn id="76" dur="1000" fill="hold"/>
                                        <p:tgtEl>
                                          <p:spTgt spid="15"/>
                                        </p:tgtEl>
                                        <p:attrNameLst>
                                          <p:attrName>style.visibility</p:attrName>
                                        </p:attrNameLst>
                                      </p:cBhvr>
                                      <p:tavLst>
                                        <p:tav tm="0">
                                          <p:val>
                                            <p:strVal val="hidden"/>
                                          </p:val>
                                        </p:tav>
                                        <p:tav tm="50000">
                                          <p:val>
                                            <p:strVal val="visible"/>
                                          </p:val>
                                        </p:tav>
                                      </p:tavLst>
                                    </p:anim>
                                  </p:childTnLst>
                                </p:cTn>
                              </p:par>
                              <p:par>
                                <p:cTn id="77" presetID="35" presetClass="emph" presetSubtype="0" fill="hold" grpId="0" nodeType="withEffect">
                                  <p:stCondLst>
                                    <p:cond delay="0"/>
                                  </p:stCondLst>
                                  <p:childTnLst>
                                    <p:anim calcmode="discrete" valueType="str">
                                      <p:cBhvr>
                                        <p:cTn id="78" dur="1000" fill="hold"/>
                                        <p:tgtEl>
                                          <p:spTgt spid="63"/>
                                        </p:tgtEl>
                                        <p:attrNameLst>
                                          <p:attrName>style.visibility</p:attrName>
                                        </p:attrNameLst>
                                      </p:cBhvr>
                                      <p:tavLst>
                                        <p:tav tm="0">
                                          <p:val>
                                            <p:strVal val="hidden"/>
                                          </p:val>
                                        </p:tav>
                                        <p:tav tm="50000">
                                          <p:val>
                                            <p:strVal val="visible"/>
                                          </p:val>
                                        </p:tav>
                                      </p:tavLst>
                                    </p:anim>
                                  </p:childTnLst>
                                </p:cTn>
                              </p:par>
                              <p:par>
                                <p:cTn id="79" presetID="35" presetClass="emph" presetSubtype="0" fill="hold" grpId="0" nodeType="withEffect">
                                  <p:stCondLst>
                                    <p:cond delay="0"/>
                                  </p:stCondLst>
                                  <p:childTnLst>
                                    <p:anim calcmode="discrete" valueType="str">
                                      <p:cBhvr>
                                        <p:cTn id="80" dur="1000" fill="hold"/>
                                        <p:tgtEl>
                                          <p:spTgt spid="34"/>
                                        </p:tgtEl>
                                        <p:attrNameLst>
                                          <p:attrName>style.visibility</p:attrName>
                                        </p:attrNameLst>
                                      </p:cBhvr>
                                      <p:tavLst>
                                        <p:tav tm="0">
                                          <p:val>
                                            <p:strVal val="hidden"/>
                                          </p:val>
                                        </p:tav>
                                        <p:tav tm="50000">
                                          <p:val>
                                            <p:strVal val="visible"/>
                                          </p:val>
                                        </p:tav>
                                      </p:tavLst>
                                    </p:anim>
                                  </p:childTnLst>
                                </p:cTn>
                              </p:par>
                              <p:par>
                                <p:cTn id="81" presetID="35" presetClass="emph" presetSubtype="0" fill="hold" grpId="0" nodeType="withEffect">
                                  <p:stCondLst>
                                    <p:cond delay="0"/>
                                  </p:stCondLst>
                                  <p:childTnLst>
                                    <p:anim calcmode="discrete" valueType="str">
                                      <p:cBhvr>
                                        <p:cTn id="82" dur="1000" fill="hold"/>
                                        <p:tgtEl>
                                          <p:spTgt spid="37"/>
                                        </p:tgtEl>
                                        <p:attrNameLst>
                                          <p:attrName>style.visibility</p:attrName>
                                        </p:attrNameLst>
                                      </p:cBhvr>
                                      <p:tavLst>
                                        <p:tav tm="0">
                                          <p:val>
                                            <p:strVal val="hidden"/>
                                          </p:val>
                                        </p:tav>
                                        <p:tav tm="50000">
                                          <p:val>
                                            <p:strVal val="visible"/>
                                          </p:val>
                                        </p:tav>
                                      </p:tavLst>
                                    </p:anim>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1" nodeType="click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box(in)">
                                      <p:cBhvr>
                                        <p:cTn id="87" dur="500"/>
                                        <p:tgtEl>
                                          <p:spTgt spid="13"/>
                                        </p:tgtEl>
                                      </p:cBhvr>
                                    </p:animEffect>
                                  </p:childTnLst>
                                </p:cTn>
                              </p:par>
                            </p:childTnLst>
                          </p:cTn>
                        </p:par>
                      </p:childTnLst>
                    </p:cTn>
                  </p:par>
                  <p:par>
                    <p:cTn id="88" fill="hold">
                      <p:stCondLst>
                        <p:cond delay="indefinite"/>
                      </p:stCondLst>
                      <p:childTnLst>
                        <p:par>
                          <p:cTn id="89" fill="hold">
                            <p:stCondLst>
                              <p:cond delay="0"/>
                            </p:stCondLst>
                            <p:childTnLst>
                              <p:par>
                                <p:cTn id="90" presetID="35" presetClass="emph" presetSubtype="0" fill="hold" grpId="2" nodeType="clickEffect">
                                  <p:stCondLst>
                                    <p:cond delay="0"/>
                                  </p:stCondLst>
                                  <p:childTnLst>
                                    <p:anim calcmode="discrete" valueType="str">
                                      <p:cBhvr>
                                        <p:cTn id="91" dur="1000" fill="hold"/>
                                        <p:tgtEl>
                                          <p:spTgt spid="13"/>
                                        </p:tgtEl>
                                        <p:attrNameLst>
                                          <p:attrName>style.visibility</p:attrName>
                                        </p:attrNameLst>
                                      </p:cBhvr>
                                      <p:tavLst>
                                        <p:tav tm="0">
                                          <p:val>
                                            <p:strVal val="hidden"/>
                                          </p:val>
                                        </p:tav>
                                        <p:tav tm="50000">
                                          <p:val>
                                            <p:strVal val="visible"/>
                                          </p:val>
                                        </p:tav>
                                      </p:tavLst>
                                    </p:anim>
                                  </p:childTnLst>
                                </p:cTn>
                              </p:par>
                              <p:par>
                                <p:cTn id="92" presetID="35" presetClass="emph" presetSubtype="0" fill="hold" grpId="0" nodeType="withEffect">
                                  <p:stCondLst>
                                    <p:cond delay="0"/>
                                  </p:stCondLst>
                                  <p:childTnLst>
                                    <p:anim calcmode="discrete" valueType="str">
                                      <p:cBhvr>
                                        <p:cTn id="93" dur="1000" fill="hold"/>
                                        <p:tgtEl>
                                          <p:spTgt spid="29"/>
                                        </p:tgtEl>
                                        <p:attrNameLst>
                                          <p:attrName>style.visibility</p:attrName>
                                        </p:attrNameLst>
                                      </p:cBhvr>
                                      <p:tavLst>
                                        <p:tav tm="0">
                                          <p:val>
                                            <p:strVal val="hidden"/>
                                          </p:val>
                                        </p:tav>
                                        <p:tav tm="50000">
                                          <p:val>
                                            <p:strVal val="visible"/>
                                          </p:val>
                                        </p:tav>
                                      </p:tavLst>
                                    </p:anim>
                                  </p:childTnLst>
                                </p:cTn>
                              </p:par>
                              <p:par>
                                <p:cTn id="94" presetID="35" presetClass="emph" presetSubtype="0" fill="hold" grpId="0" nodeType="withEffect">
                                  <p:stCondLst>
                                    <p:cond delay="0"/>
                                  </p:stCondLst>
                                  <p:childTnLst>
                                    <p:anim calcmode="discrete" valueType="str">
                                      <p:cBhvr>
                                        <p:cTn id="95" dur="1000" fill="hold"/>
                                        <p:tgtEl>
                                          <p:spTgt spid="65"/>
                                        </p:tgtEl>
                                        <p:attrNameLst>
                                          <p:attrName>style.visibility</p:attrName>
                                        </p:attrNameLst>
                                      </p:cBhvr>
                                      <p:tavLst>
                                        <p:tav tm="0">
                                          <p:val>
                                            <p:strVal val="hidden"/>
                                          </p:val>
                                        </p:tav>
                                        <p:tav tm="50000">
                                          <p:val>
                                            <p:strVal val="visible"/>
                                          </p:val>
                                        </p:tav>
                                      </p:tavLst>
                                    </p:anim>
                                  </p:childTnLst>
                                </p:cTn>
                              </p:par>
                              <p:par>
                                <p:cTn id="96" presetID="35" presetClass="emph" presetSubtype="0" fill="hold" grpId="1" nodeType="withEffect">
                                  <p:stCondLst>
                                    <p:cond delay="0"/>
                                  </p:stCondLst>
                                  <p:childTnLst>
                                    <p:anim calcmode="discrete" valueType="str">
                                      <p:cBhvr>
                                        <p:cTn id="97" dur="1000" fill="hold"/>
                                        <p:tgtEl>
                                          <p:spTgt spid="35"/>
                                        </p:tgtEl>
                                        <p:attrNameLst>
                                          <p:attrName>style.visibility</p:attrName>
                                        </p:attrNameLst>
                                      </p:cBhvr>
                                      <p:tavLst>
                                        <p:tav tm="0">
                                          <p:val>
                                            <p:strVal val="hidden"/>
                                          </p:val>
                                        </p:tav>
                                        <p:tav tm="50000">
                                          <p:val>
                                            <p:strVal val="visible"/>
                                          </p:val>
                                        </p:tav>
                                      </p:tavLst>
                                    </p:anim>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1"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box(in)">
                                      <p:cBhvr>
                                        <p:cTn id="102" dur="500"/>
                                        <p:tgtEl>
                                          <p:spTgt spid="21"/>
                                        </p:tgtEl>
                                      </p:cBhvr>
                                    </p:animEffect>
                                  </p:childTnLst>
                                </p:cTn>
                              </p:par>
                            </p:childTnLst>
                          </p:cTn>
                        </p:par>
                      </p:childTnLst>
                    </p:cTn>
                  </p:par>
                  <p:par>
                    <p:cTn id="103" fill="hold">
                      <p:stCondLst>
                        <p:cond delay="indefinite"/>
                      </p:stCondLst>
                      <p:childTnLst>
                        <p:par>
                          <p:cTn id="104" fill="hold">
                            <p:stCondLst>
                              <p:cond delay="0"/>
                            </p:stCondLst>
                            <p:childTnLst>
                              <p:par>
                                <p:cTn id="105" presetID="35" presetClass="emph" presetSubtype="0" fill="hold" grpId="2" nodeType="clickEffect">
                                  <p:stCondLst>
                                    <p:cond delay="0"/>
                                  </p:stCondLst>
                                  <p:childTnLst>
                                    <p:anim calcmode="discrete" valueType="str">
                                      <p:cBhvr>
                                        <p:cTn id="106" dur="1000" fill="hold"/>
                                        <p:tgtEl>
                                          <p:spTgt spid="21"/>
                                        </p:tgtEl>
                                        <p:attrNameLst>
                                          <p:attrName>style.visibility</p:attrName>
                                        </p:attrNameLst>
                                      </p:cBhvr>
                                      <p:tavLst>
                                        <p:tav tm="0">
                                          <p:val>
                                            <p:strVal val="hidden"/>
                                          </p:val>
                                        </p:tav>
                                        <p:tav tm="50000">
                                          <p:val>
                                            <p:strVal val="visible"/>
                                          </p:val>
                                        </p:tav>
                                      </p:tavLst>
                                    </p:anim>
                                  </p:childTnLst>
                                </p:cTn>
                              </p:par>
                              <p:par>
                                <p:cTn id="107" presetID="35" presetClass="emph" presetSubtype="0" fill="hold" grpId="1" nodeType="withEffect">
                                  <p:stCondLst>
                                    <p:cond delay="0"/>
                                  </p:stCondLst>
                                  <p:childTnLst>
                                    <p:anim calcmode="discrete" valueType="str">
                                      <p:cBhvr>
                                        <p:cTn id="108" dur="1000" fill="hold"/>
                                        <p:tgtEl>
                                          <p:spTgt spid="23"/>
                                        </p:tgtEl>
                                        <p:attrNameLst>
                                          <p:attrName>style.visibility</p:attrName>
                                        </p:attrNameLst>
                                      </p:cBhvr>
                                      <p:tavLst>
                                        <p:tav tm="0">
                                          <p:val>
                                            <p:strVal val="hidden"/>
                                          </p:val>
                                        </p:tav>
                                        <p:tav tm="50000">
                                          <p:val>
                                            <p:strVal val="visible"/>
                                          </p:val>
                                        </p:tav>
                                      </p:tavLst>
                                    </p:anim>
                                  </p:childTnLst>
                                </p:cTn>
                              </p:par>
                              <p:par>
                                <p:cTn id="109" presetID="35" presetClass="emph" presetSubtype="0" fill="hold" grpId="0" nodeType="withEffect">
                                  <p:stCondLst>
                                    <p:cond delay="0"/>
                                  </p:stCondLst>
                                  <p:childTnLst>
                                    <p:anim calcmode="discrete" valueType="str">
                                      <p:cBhvr>
                                        <p:cTn id="110" dur="1000" fill="hold"/>
                                        <p:tgtEl>
                                          <p:spTgt spid="33"/>
                                        </p:tgtEl>
                                        <p:attrNameLst>
                                          <p:attrName>style.visibility</p:attrName>
                                        </p:attrNameLst>
                                      </p:cBhvr>
                                      <p:tavLst>
                                        <p:tav tm="0">
                                          <p:val>
                                            <p:strVal val="hidden"/>
                                          </p:val>
                                        </p:tav>
                                        <p:tav tm="50000">
                                          <p:val>
                                            <p:strVal val="visible"/>
                                          </p:val>
                                        </p:tav>
                                      </p:tavLst>
                                    </p:anim>
                                  </p:childTnLst>
                                </p:cTn>
                              </p:par>
                            </p:childTnLst>
                          </p:cTn>
                        </p:par>
                      </p:childTnLst>
                    </p:cTn>
                  </p:par>
                  <p:par>
                    <p:cTn id="111" fill="hold">
                      <p:stCondLst>
                        <p:cond delay="indefinite"/>
                      </p:stCondLst>
                      <p:childTnLst>
                        <p:par>
                          <p:cTn id="112" fill="hold">
                            <p:stCondLst>
                              <p:cond delay="0"/>
                            </p:stCondLst>
                            <p:childTnLst>
                              <p:par>
                                <p:cTn id="113" presetID="4" presetClass="entr" presetSubtype="16" fill="hold" grpId="1" nodeType="clickEffect">
                                  <p:stCondLst>
                                    <p:cond delay="0"/>
                                  </p:stCondLst>
                                  <p:childTnLst>
                                    <p:set>
                                      <p:cBhvr>
                                        <p:cTn id="114" dur="1" fill="hold">
                                          <p:stCondLst>
                                            <p:cond delay="0"/>
                                          </p:stCondLst>
                                        </p:cTn>
                                        <p:tgtEl>
                                          <p:spTgt spid="12"/>
                                        </p:tgtEl>
                                        <p:attrNameLst>
                                          <p:attrName>style.visibility</p:attrName>
                                        </p:attrNameLst>
                                      </p:cBhvr>
                                      <p:to>
                                        <p:strVal val="visible"/>
                                      </p:to>
                                    </p:set>
                                    <p:animEffect transition="in" filter="box(in)">
                                      <p:cBhvr>
                                        <p:cTn id="115" dur="500"/>
                                        <p:tgtEl>
                                          <p:spTgt spid="12"/>
                                        </p:tgtEl>
                                      </p:cBhvr>
                                    </p:animEffect>
                                  </p:childTnLst>
                                </p:cTn>
                              </p:par>
                            </p:childTnLst>
                          </p:cTn>
                        </p:par>
                      </p:childTnLst>
                    </p:cTn>
                  </p:par>
                  <p:par>
                    <p:cTn id="116" fill="hold">
                      <p:stCondLst>
                        <p:cond delay="indefinite"/>
                      </p:stCondLst>
                      <p:childTnLst>
                        <p:par>
                          <p:cTn id="117" fill="hold">
                            <p:stCondLst>
                              <p:cond delay="0"/>
                            </p:stCondLst>
                            <p:childTnLst>
                              <p:par>
                                <p:cTn id="118" presetID="35" presetClass="emph" presetSubtype="0" fill="hold" grpId="2" nodeType="clickEffect">
                                  <p:stCondLst>
                                    <p:cond delay="0"/>
                                  </p:stCondLst>
                                  <p:childTnLst>
                                    <p:anim calcmode="discrete" valueType="str">
                                      <p:cBhvr>
                                        <p:cTn id="119" dur="1000" fill="hold"/>
                                        <p:tgtEl>
                                          <p:spTgt spid="12"/>
                                        </p:tgtEl>
                                        <p:attrNameLst>
                                          <p:attrName>style.visibility</p:attrName>
                                        </p:attrNameLst>
                                      </p:cBhvr>
                                      <p:tavLst>
                                        <p:tav tm="0">
                                          <p:val>
                                            <p:strVal val="hidden"/>
                                          </p:val>
                                        </p:tav>
                                        <p:tav tm="50000">
                                          <p:val>
                                            <p:strVal val="visible"/>
                                          </p:val>
                                        </p:tav>
                                      </p:tavLst>
                                    </p:anim>
                                  </p:childTnLst>
                                </p:cTn>
                              </p:par>
                              <p:par>
                                <p:cTn id="120" presetID="35" presetClass="emph" presetSubtype="0" fill="hold" grpId="0" nodeType="withEffect">
                                  <p:stCondLst>
                                    <p:cond delay="0"/>
                                  </p:stCondLst>
                                  <p:childTnLst>
                                    <p:anim calcmode="discrete" valueType="str">
                                      <p:cBhvr>
                                        <p:cTn id="121" dur="1000" fill="hold"/>
                                        <p:tgtEl>
                                          <p:spTgt spid="28"/>
                                        </p:tgtEl>
                                        <p:attrNameLst>
                                          <p:attrName>style.visibility</p:attrName>
                                        </p:attrNameLst>
                                      </p:cBhvr>
                                      <p:tavLst>
                                        <p:tav tm="0">
                                          <p:val>
                                            <p:strVal val="hidden"/>
                                          </p:val>
                                        </p:tav>
                                        <p:tav tm="50000">
                                          <p:val>
                                            <p:strVal val="visible"/>
                                          </p:val>
                                        </p:tav>
                                      </p:tavLst>
                                    </p:anim>
                                  </p:childTnLst>
                                </p:cTn>
                              </p:par>
                              <p:par>
                                <p:cTn id="122" presetID="35" presetClass="emph" presetSubtype="0" fill="hold" grpId="1" nodeType="withEffect">
                                  <p:stCondLst>
                                    <p:cond delay="0"/>
                                  </p:stCondLst>
                                  <p:childTnLst>
                                    <p:anim calcmode="discrete" valueType="str">
                                      <p:cBhvr>
                                        <p:cTn id="123" dur="1000" fill="hold"/>
                                        <p:tgtEl>
                                          <p:spTgt spid="64"/>
                                        </p:tgtEl>
                                        <p:attrNameLst>
                                          <p:attrName>style.visibility</p:attrName>
                                        </p:attrNameLst>
                                      </p:cBhvr>
                                      <p:tavLst>
                                        <p:tav tm="0">
                                          <p:val>
                                            <p:strVal val="hidden"/>
                                          </p:val>
                                        </p:tav>
                                        <p:tav tm="50000">
                                          <p:val>
                                            <p:strVal val="visible"/>
                                          </p:val>
                                        </p:tav>
                                      </p:tavLst>
                                    </p:anim>
                                  </p:childTnLst>
                                </p:cTn>
                              </p:par>
                              <p:par>
                                <p:cTn id="124" presetID="35" presetClass="emph" presetSubtype="0" fill="hold" grpId="1" nodeType="withEffect">
                                  <p:stCondLst>
                                    <p:cond delay="0"/>
                                  </p:stCondLst>
                                  <p:childTnLst>
                                    <p:anim calcmode="discrete" valueType="str">
                                      <p:cBhvr>
                                        <p:cTn id="125" dur="1000" fill="hold"/>
                                        <p:tgtEl>
                                          <p:spTgt spid="34"/>
                                        </p:tgtEl>
                                        <p:attrNameLst>
                                          <p:attrName>style.visibility</p:attrName>
                                        </p:attrNameLst>
                                      </p:cBhvr>
                                      <p:tavLst>
                                        <p:tav tm="0">
                                          <p:val>
                                            <p:strVal val="hidden"/>
                                          </p:val>
                                        </p:tav>
                                        <p:tav tm="50000">
                                          <p:val>
                                            <p:strVal val="visible"/>
                                          </p:val>
                                        </p:tav>
                                      </p:tavLst>
                                    </p:anim>
                                  </p:childTnLst>
                                </p:cTn>
                              </p:par>
                            </p:childTnLst>
                          </p:cTn>
                        </p:par>
                      </p:childTnLst>
                    </p:cTn>
                  </p:par>
                  <p:par>
                    <p:cTn id="126" fill="hold">
                      <p:stCondLst>
                        <p:cond delay="indefinite"/>
                      </p:stCondLst>
                      <p:childTnLst>
                        <p:par>
                          <p:cTn id="127" fill="hold">
                            <p:stCondLst>
                              <p:cond delay="0"/>
                            </p:stCondLst>
                            <p:childTnLst>
                              <p:par>
                                <p:cTn id="128" presetID="4" presetClass="entr" presetSubtype="16" fill="hold" grpId="1" nodeType="clickEffect">
                                  <p:stCondLst>
                                    <p:cond delay="0"/>
                                  </p:stCondLst>
                                  <p:childTnLst>
                                    <p:set>
                                      <p:cBhvr>
                                        <p:cTn id="129" dur="1" fill="hold">
                                          <p:stCondLst>
                                            <p:cond delay="0"/>
                                          </p:stCondLst>
                                        </p:cTn>
                                        <p:tgtEl>
                                          <p:spTgt spid="20"/>
                                        </p:tgtEl>
                                        <p:attrNameLst>
                                          <p:attrName>style.visibility</p:attrName>
                                        </p:attrNameLst>
                                      </p:cBhvr>
                                      <p:to>
                                        <p:strVal val="visible"/>
                                      </p:to>
                                    </p:set>
                                    <p:animEffect transition="in" filter="box(in)">
                                      <p:cBhvr>
                                        <p:cTn id="130" dur="500"/>
                                        <p:tgtEl>
                                          <p:spTgt spid="20"/>
                                        </p:tgtEl>
                                      </p:cBhvr>
                                    </p:animEffect>
                                  </p:childTnLst>
                                </p:cTn>
                              </p:par>
                            </p:childTnLst>
                          </p:cTn>
                        </p:par>
                      </p:childTnLst>
                    </p:cTn>
                  </p:par>
                  <p:par>
                    <p:cTn id="131" fill="hold">
                      <p:stCondLst>
                        <p:cond delay="indefinite"/>
                      </p:stCondLst>
                      <p:childTnLst>
                        <p:par>
                          <p:cTn id="132" fill="hold">
                            <p:stCondLst>
                              <p:cond delay="0"/>
                            </p:stCondLst>
                            <p:childTnLst>
                              <p:par>
                                <p:cTn id="133" presetID="35" presetClass="emph" presetSubtype="0" fill="hold" grpId="1" nodeType="clickEffect">
                                  <p:stCondLst>
                                    <p:cond delay="0"/>
                                  </p:stCondLst>
                                  <p:childTnLst>
                                    <p:anim calcmode="discrete" valueType="str">
                                      <p:cBhvr>
                                        <p:cTn id="134" dur="1000" fill="hold"/>
                                        <p:tgtEl>
                                          <p:spTgt spid="29"/>
                                        </p:tgtEl>
                                        <p:attrNameLst>
                                          <p:attrName>style.visibility</p:attrName>
                                        </p:attrNameLst>
                                      </p:cBhvr>
                                      <p:tavLst>
                                        <p:tav tm="0">
                                          <p:val>
                                            <p:strVal val="hidden"/>
                                          </p:val>
                                        </p:tav>
                                        <p:tav tm="50000">
                                          <p:val>
                                            <p:strVal val="visible"/>
                                          </p:val>
                                        </p:tav>
                                      </p:tavLst>
                                    </p:anim>
                                  </p:childTnLst>
                                </p:cTn>
                              </p:par>
                              <p:par>
                                <p:cTn id="135" presetID="35" presetClass="emph" presetSubtype="0" fill="hold" grpId="2" nodeType="withEffect">
                                  <p:stCondLst>
                                    <p:cond delay="0"/>
                                  </p:stCondLst>
                                  <p:childTnLst>
                                    <p:anim calcmode="discrete" valueType="str">
                                      <p:cBhvr>
                                        <p:cTn id="136" dur="1000" fill="hold"/>
                                        <p:tgtEl>
                                          <p:spTgt spid="20"/>
                                        </p:tgtEl>
                                        <p:attrNameLst>
                                          <p:attrName>style.visibility</p:attrName>
                                        </p:attrNameLst>
                                      </p:cBhvr>
                                      <p:tavLst>
                                        <p:tav tm="0">
                                          <p:val>
                                            <p:strVal val="hidden"/>
                                          </p:val>
                                        </p:tav>
                                        <p:tav tm="50000">
                                          <p:val>
                                            <p:strVal val="visible"/>
                                          </p:val>
                                        </p:tav>
                                      </p:tavLst>
                                    </p:anim>
                                  </p:childTnLst>
                                </p:cTn>
                              </p:par>
                              <p:par>
                                <p:cTn id="137" presetID="35" presetClass="emph" presetSubtype="0" fill="hold" grpId="1" nodeType="withEffect">
                                  <p:stCondLst>
                                    <p:cond delay="0"/>
                                  </p:stCondLst>
                                  <p:childTnLst>
                                    <p:anim calcmode="discrete" valueType="str">
                                      <p:cBhvr>
                                        <p:cTn id="138" dur="1000" fill="hold"/>
                                        <p:tgtEl>
                                          <p:spTgt spid="59"/>
                                        </p:tgtEl>
                                        <p:attrNameLst>
                                          <p:attrName>style.visibility</p:attrName>
                                        </p:attrNameLst>
                                      </p:cBhvr>
                                      <p:tavLst>
                                        <p:tav tm="0">
                                          <p:val>
                                            <p:strVal val="hidden"/>
                                          </p:val>
                                        </p:tav>
                                        <p:tav tm="50000">
                                          <p:val>
                                            <p:strVal val="visible"/>
                                          </p:val>
                                        </p:tav>
                                      </p:tavLst>
                                    </p:anim>
                                  </p:childTnLst>
                                </p:cTn>
                              </p:par>
                              <p:par>
                                <p:cTn id="139" presetID="35" presetClass="emph" presetSubtype="0" fill="hold" grpId="0" nodeType="withEffect">
                                  <p:stCondLst>
                                    <p:cond delay="0"/>
                                  </p:stCondLst>
                                  <p:childTnLst>
                                    <p:anim calcmode="discrete" valueType="str">
                                      <p:cBhvr>
                                        <p:cTn id="140" dur="1000" fill="hold"/>
                                        <p:tgtEl>
                                          <p:spTgt spid="41"/>
                                        </p:tgtEl>
                                        <p:attrNameLst>
                                          <p:attrName>style.visibility</p:attrName>
                                        </p:attrNameLst>
                                      </p:cBhvr>
                                      <p:tavLst>
                                        <p:tav tm="0">
                                          <p:val>
                                            <p:strVal val="hidden"/>
                                          </p:val>
                                        </p:tav>
                                        <p:tav tm="50000">
                                          <p:val>
                                            <p:strVal val="visible"/>
                                          </p:val>
                                        </p:tav>
                                      </p:tavLst>
                                    </p:anim>
                                  </p:childTnLst>
                                </p:cTn>
                              </p:par>
                            </p:childTnLst>
                          </p:cTn>
                        </p:par>
                      </p:childTnLst>
                    </p:cTn>
                  </p:par>
                  <p:par>
                    <p:cTn id="141" fill="hold">
                      <p:stCondLst>
                        <p:cond delay="indefinite"/>
                      </p:stCondLst>
                      <p:childTnLst>
                        <p:par>
                          <p:cTn id="142" fill="hold">
                            <p:stCondLst>
                              <p:cond delay="0"/>
                            </p:stCondLst>
                            <p:childTnLst>
                              <p:par>
                                <p:cTn id="143" presetID="4" presetClass="entr" presetSubtype="16" fill="hold" grpId="1" nodeType="clickEffect">
                                  <p:stCondLst>
                                    <p:cond delay="0"/>
                                  </p:stCondLst>
                                  <p:childTnLst>
                                    <p:set>
                                      <p:cBhvr>
                                        <p:cTn id="144" dur="1" fill="hold">
                                          <p:stCondLst>
                                            <p:cond delay="0"/>
                                          </p:stCondLst>
                                        </p:cTn>
                                        <p:tgtEl>
                                          <p:spTgt spid="11"/>
                                        </p:tgtEl>
                                        <p:attrNameLst>
                                          <p:attrName>style.visibility</p:attrName>
                                        </p:attrNameLst>
                                      </p:cBhvr>
                                      <p:to>
                                        <p:strVal val="visible"/>
                                      </p:to>
                                    </p:set>
                                    <p:animEffect transition="in" filter="box(in)">
                                      <p:cBhvr>
                                        <p:cTn id="145" dur="500"/>
                                        <p:tgtEl>
                                          <p:spTgt spid="11"/>
                                        </p:tgtEl>
                                      </p:cBhvr>
                                    </p:animEffect>
                                  </p:childTnLst>
                                </p:cTn>
                              </p:par>
                            </p:childTnLst>
                          </p:cTn>
                        </p:par>
                      </p:childTnLst>
                    </p:cTn>
                  </p:par>
                  <p:par>
                    <p:cTn id="146" fill="hold">
                      <p:stCondLst>
                        <p:cond delay="indefinite"/>
                      </p:stCondLst>
                      <p:childTnLst>
                        <p:par>
                          <p:cTn id="147" fill="hold">
                            <p:stCondLst>
                              <p:cond delay="0"/>
                            </p:stCondLst>
                            <p:childTnLst>
                              <p:par>
                                <p:cTn id="148" presetID="35" presetClass="emph" presetSubtype="0" fill="hold" grpId="2" nodeType="clickEffect">
                                  <p:stCondLst>
                                    <p:cond delay="0"/>
                                  </p:stCondLst>
                                  <p:childTnLst>
                                    <p:anim calcmode="discrete" valueType="str">
                                      <p:cBhvr>
                                        <p:cTn id="149" dur="1000" fill="hold"/>
                                        <p:tgtEl>
                                          <p:spTgt spid="11"/>
                                        </p:tgtEl>
                                        <p:attrNameLst>
                                          <p:attrName>style.visibility</p:attrName>
                                        </p:attrNameLst>
                                      </p:cBhvr>
                                      <p:tavLst>
                                        <p:tav tm="0">
                                          <p:val>
                                            <p:strVal val="hidden"/>
                                          </p:val>
                                        </p:tav>
                                        <p:tav tm="50000">
                                          <p:val>
                                            <p:strVal val="visible"/>
                                          </p:val>
                                        </p:tav>
                                      </p:tavLst>
                                    </p:anim>
                                  </p:childTnLst>
                                </p:cTn>
                              </p:par>
                              <p:par>
                                <p:cTn id="150" presetID="35" presetClass="emph" presetSubtype="0" fill="hold" grpId="1" nodeType="withEffect">
                                  <p:stCondLst>
                                    <p:cond delay="0"/>
                                  </p:stCondLst>
                                  <p:childTnLst>
                                    <p:anim calcmode="discrete" valueType="str">
                                      <p:cBhvr>
                                        <p:cTn id="151" dur="1000" fill="hold"/>
                                        <p:tgtEl>
                                          <p:spTgt spid="27"/>
                                        </p:tgtEl>
                                        <p:attrNameLst>
                                          <p:attrName>style.visibility</p:attrName>
                                        </p:attrNameLst>
                                      </p:cBhvr>
                                      <p:tavLst>
                                        <p:tav tm="0">
                                          <p:val>
                                            <p:strVal val="hidden"/>
                                          </p:val>
                                        </p:tav>
                                        <p:tav tm="50000">
                                          <p:val>
                                            <p:strVal val="visible"/>
                                          </p:val>
                                        </p:tav>
                                      </p:tavLst>
                                    </p:anim>
                                  </p:childTnLst>
                                </p:cTn>
                              </p:par>
                              <p:par>
                                <p:cTn id="152" presetID="35" presetClass="emph" presetSubtype="0" fill="hold" grpId="1" nodeType="withEffect">
                                  <p:stCondLst>
                                    <p:cond delay="0"/>
                                  </p:stCondLst>
                                  <p:childTnLst>
                                    <p:anim calcmode="discrete" valueType="str">
                                      <p:cBhvr>
                                        <p:cTn id="153" dur="1000" fill="hold"/>
                                        <p:tgtEl>
                                          <p:spTgt spid="63"/>
                                        </p:tgtEl>
                                        <p:attrNameLst>
                                          <p:attrName>style.visibility</p:attrName>
                                        </p:attrNameLst>
                                      </p:cBhvr>
                                      <p:tavLst>
                                        <p:tav tm="0">
                                          <p:val>
                                            <p:strVal val="hidden"/>
                                          </p:val>
                                        </p:tav>
                                        <p:tav tm="50000">
                                          <p:val>
                                            <p:strVal val="visible"/>
                                          </p:val>
                                        </p:tav>
                                      </p:tavLst>
                                    </p:anim>
                                  </p:childTnLst>
                                </p:cTn>
                              </p:par>
                              <p:par>
                                <p:cTn id="154" presetID="35" presetClass="emph" presetSubtype="0" fill="hold" grpId="1" nodeType="withEffect">
                                  <p:stCondLst>
                                    <p:cond delay="0"/>
                                  </p:stCondLst>
                                  <p:childTnLst>
                                    <p:anim calcmode="discrete" valueType="str">
                                      <p:cBhvr>
                                        <p:cTn id="155" dur="1000" fill="hold"/>
                                        <p:tgtEl>
                                          <p:spTgt spid="33"/>
                                        </p:tgtEl>
                                        <p:attrNameLst>
                                          <p:attrName>style.visibility</p:attrName>
                                        </p:attrNameLst>
                                      </p:cBhvr>
                                      <p:tavLst>
                                        <p:tav tm="0">
                                          <p:val>
                                            <p:strVal val="hidden"/>
                                          </p:val>
                                        </p:tav>
                                        <p:tav tm="50000">
                                          <p:val>
                                            <p:strVal val="visible"/>
                                          </p:val>
                                        </p:tav>
                                      </p:tavLst>
                                    </p:anim>
                                  </p:childTnLst>
                                </p:cTn>
                              </p:par>
                            </p:childTnLst>
                          </p:cTn>
                        </p:par>
                      </p:childTnLst>
                    </p:cTn>
                  </p:par>
                  <p:par>
                    <p:cTn id="156" fill="hold">
                      <p:stCondLst>
                        <p:cond delay="indefinite"/>
                      </p:stCondLst>
                      <p:childTnLst>
                        <p:par>
                          <p:cTn id="157" fill="hold">
                            <p:stCondLst>
                              <p:cond delay="0"/>
                            </p:stCondLst>
                            <p:childTnLst>
                              <p:par>
                                <p:cTn id="158" presetID="4" presetClass="entr" presetSubtype="16" fill="hold" grpId="1" nodeType="clickEffect">
                                  <p:stCondLst>
                                    <p:cond delay="0"/>
                                  </p:stCondLst>
                                  <p:childTnLst>
                                    <p:set>
                                      <p:cBhvr>
                                        <p:cTn id="159" dur="1" fill="hold">
                                          <p:stCondLst>
                                            <p:cond delay="0"/>
                                          </p:stCondLst>
                                        </p:cTn>
                                        <p:tgtEl>
                                          <p:spTgt spid="19"/>
                                        </p:tgtEl>
                                        <p:attrNameLst>
                                          <p:attrName>style.visibility</p:attrName>
                                        </p:attrNameLst>
                                      </p:cBhvr>
                                      <p:to>
                                        <p:strVal val="visible"/>
                                      </p:to>
                                    </p:set>
                                    <p:animEffect transition="in" filter="box(in)">
                                      <p:cBhvr>
                                        <p:cTn id="1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11" grpId="0"/>
      <p:bldP spid="11" grpId="1"/>
      <p:bldP spid="11" grpId="2"/>
      <p:bldP spid="12" grpId="0"/>
      <p:bldP spid="12" grpId="1"/>
      <p:bldP spid="12" grpId="2"/>
      <p:bldP spid="13" grpId="0"/>
      <p:bldP spid="13" grpId="1"/>
      <p:bldP spid="13" grpId="2"/>
      <p:bldP spid="15" grpId="0"/>
      <p:bldP spid="15" grpId="1"/>
      <p:bldP spid="15" grpId="2"/>
      <p:bldP spid="19" grpId="0"/>
      <p:bldP spid="19" grpId="1"/>
      <p:bldP spid="20" grpId="0"/>
      <p:bldP spid="20" grpId="1"/>
      <p:bldP spid="20" grpId="2"/>
      <p:bldP spid="21" grpId="0"/>
      <p:bldP spid="21" grpId="1"/>
      <p:bldP spid="21" grpId="2"/>
      <p:bldP spid="23" grpId="0"/>
      <p:bldP spid="23" grpId="1"/>
      <p:bldP spid="27" grpId="0"/>
      <p:bldP spid="27" grpId="1"/>
      <p:bldP spid="28" grpId="0"/>
      <p:bldP spid="29" grpId="0"/>
      <p:bldP spid="29" grpId="1"/>
      <p:bldP spid="30" grpId="0"/>
      <p:bldP spid="33" grpId="0"/>
      <p:bldP spid="33" grpId="1"/>
      <p:bldP spid="34" grpId="0"/>
      <p:bldP spid="34" grpId="1"/>
      <p:bldP spid="35" grpId="0"/>
      <p:bldP spid="35" grpId="1"/>
      <p:bldP spid="37" grpId="0"/>
      <p:bldP spid="41" grpId="0"/>
      <p:bldP spid="43" grpId="0"/>
      <p:bldP spid="44" grpId="0" animBg="1"/>
      <p:bldP spid="45" grpId="0" animBg="1"/>
      <p:bldP spid="59" grpId="0"/>
      <p:bldP spid="59" grpId="1"/>
      <p:bldP spid="63" grpId="0"/>
      <p:bldP spid="63" grpId="1"/>
      <p:bldP spid="64" grpId="0"/>
      <p:bldP spid="64" grpId="1"/>
      <p:bldP spid="65"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 name="标题 72">
            <a:extLst>
              <a:ext uri="{FF2B5EF4-FFF2-40B4-BE49-F238E27FC236}">
                <a16:creationId xmlns:a16="http://schemas.microsoft.com/office/drawing/2014/main" id="{12027497-B7F9-4A3F-BC12-C4EB187789C8}"/>
              </a:ext>
            </a:extLst>
          </p:cNvPr>
          <p:cNvSpPr>
            <a:spLocks noGrp="1"/>
          </p:cNvSpPr>
          <p:nvPr>
            <p:ph type="title"/>
          </p:nvPr>
        </p:nvSpPr>
        <p:spPr/>
        <p:txBody>
          <a:bodyPr/>
          <a:lstStyle/>
          <a:p>
            <a:endParaRPr lang="zh-CN" altLang="en-US"/>
          </a:p>
        </p:txBody>
      </p:sp>
      <p:sp>
        <p:nvSpPr>
          <p:cNvPr id="75" name="文本占位符 74">
            <a:extLst>
              <a:ext uri="{FF2B5EF4-FFF2-40B4-BE49-F238E27FC236}">
                <a16:creationId xmlns:a16="http://schemas.microsoft.com/office/drawing/2014/main" id="{52A8BE31-F7FB-4B7C-AB3E-7443C8BD8E0B}"/>
              </a:ext>
            </a:extLst>
          </p:cNvPr>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1271887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cs typeface="Huawei Sans" panose="020C0503030203020204" pitchFamily="34" charset="0"/>
              </a:rPr>
              <a:t>How Does RAID 10 Work?</a:t>
            </a:r>
            <a:endParaRPr lang="zh-CN" altLang="en-US" dirty="0">
              <a:cs typeface="Huawei Sans" panose="020C0503030203020204" pitchFamily="34" charset="0"/>
            </a:endParaRPr>
          </a:p>
        </p:txBody>
      </p:sp>
      <p:sp>
        <p:nvSpPr>
          <p:cNvPr id="3" name="文本占位符 2"/>
          <p:cNvSpPr>
            <a:spLocks noGrp="1"/>
          </p:cNvSpPr>
          <p:nvPr>
            <p:ph type="body" sz="quarter" idx="10"/>
          </p:nvPr>
        </p:nvSpPr>
        <p:spPr/>
        <p:txBody>
          <a:bodyPr/>
          <a:lstStyle/>
          <a:p>
            <a:r>
              <a:rPr sz="2000" u="none" dirty="0"/>
              <a:t>RAID 10 consists of nested RAID 1 + RAID 0 levels and allows disks to be mirrored (RAID 1) and then striped (RAID 0). RAID 10 is also a widely used RAID level.</a:t>
            </a:r>
          </a:p>
          <a:p>
            <a:endParaRPr lang="zh-CN" altLang="en-US" sz="2000" dirty="0"/>
          </a:p>
          <a:p>
            <a:endParaRPr lang="zh-CN" altLang="en-US" sz="2000" dirty="0"/>
          </a:p>
        </p:txBody>
      </p:sp>
      <p:sp>
        <p:nvSpPr>
          <p:cNvPr id="4" name="f50d51e0-1947-43d3-8429-e0f6521e192e"/>
          <p:cNvSpPr>
            <a:spLocks noChangeArrowheads="1"/>
          </p:cNvSpPr>
          <p:nvPr/>
        </p:nvSpPr>
        <p:spPr bwMode="auto">
          <a:xfrm rot="5400000">
            <a:off x="4952206" y="3668488"/>
            <a:ext cx="576262"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5" name="b6b3e007-da4f-47cb-b016-b34d6f3ed424"/>
          <p:cNvSpPr>
            <a:spLocks noChangeArrowheads="1"/>
          </p:cNvSpPr>
          <p:nvPr/>
        </p:nvSpPr>
        <p:spPr bwMode="gray">
          <a:xfrm>
            <a:off x="3476625" y="4926706"/>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6" name="001e2284-80b2-4249-889e-7a3e738115c3"/>
          <p:cNvSpPr txBox="1">
            <a:spLocks noChangeArrowheads="1"/>
          </p:cNvSpPr>
          <p:nvPr/>
        </p:nvSpPr>
        <p:spPr bwMode="gray">
          <a:xfrm>
            <a:off x="3621087" y="4998144"/>
            <a:ext cx="684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0</a:t>
            </a:r>
          </a:p>
        </p:txBody>
      </p:sp>
      <p:sp>
        <p:nvSpPr>
          <p:cNvPr id="7" name="1b969c14-94cd-453b-b578-b3da3c8269da"/>
          <p:cNvSpPr>
            <a:spLocks noChangeArrowheads="1"/>
          </p:cNvSpPr>
          <p:nvPr/>
        </p:nvSpPr>
        <p:spPr bwMode="gray">
          <a:xfrm>
            <a:off x="3476625" y="4567931"/>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8" name="589c6afa-9298-46b6-a62e-da96f2674ede"/>
          <p:cNvSpPr txBox="1">
            <a:spLocks noChangeArrowheads="1"/>
          </p:cNvSpPr>
          <p:nvPr/>
        </p:nvSpPr>
        <p:spPr bwMode="gray">
          <a:xfrm>
            <a:off x="3619500" y="4634606"/>
            <a:ext cx="6842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2</a:t>
            </a:r>
          </a:p>
        </p:txBody>
      </p:sp>
      <p:sp>
        <p:nvSpPr>
          <p:cNvPr id="9" name="02893f3f-46f2-4e34-97be-fa8581b65e56"/>
          <p:cNvSpPr>
            <a:spLocks noChangeArrowheads="1"/>
          </p:cNvSpPr>
          <p:nvPr/>
        </p:nvSpPr>
        <p:spPr bwMode="gray">
          <a:xfrm>
            <a:off x="3476625" y="4207569"/>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10" name="4cefad2f-7f65-48cb-8920-bf8a83a393aa"/>
          <p:cNvSpPr txBox="1">
            <a:spLocks noChangeArrowheads="1"/>
          </p:cNvSpPr>
          <p:nvPr/>
        </p:nvSpPr>
        <p:spPr bwMode="gray">
          <a:xfrm>
            <a:off x="3621087" y="4279006"/>
            <a:ext cx="684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4</a:t>
            </a:r>
          </a:p>
        </p:txBody>
      </p:sp>
      <p:sp>
        <p:nvSpPr>
          <p:cNvPr id="11" name="56220b55-5b04-4ef5-ae5b-39f2abec660d"/>
          <p:cNvSpPr>
            <a:spLocks noChangeArrowheads="1"/>
          </p:cNvSpPr>
          <p:nvPr/>
        </p:nvSpPr>
        <p:spPr bwMode="gray">
          <a:xfrm>
            <a:off x="4772025" y="4925119"/>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12" name="ba116eeb-b119-4dab-b07b-b02fe925132d"/>
          <p:cNvSpPr txBox="1">
            <a:spLocks noChangeArrowheads="1"/>
          </p:cNvSpPr>
          <p:nvPr/>
        </p:nvSpPr>
        <p:spPr bwMode="gray">
          <a:xfrm>
            <a:off x="4916487" y="4996556"/>
            <a:ext cx="684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0</a:t>
            </a:r>
          </a:p>
        </p:txBody>
      </p:sp>
      <p:sp>
        <p:nvSpPr>
          <p:cNvPr id="13" name="1abe49db-03c0-4be0-9801-870f476a1bee"/>
          <p:cNvSpPr>
            <a:spLocks noChangeArrowheads="1"/>
          </p:cNvSpPr>
          <p:nvPr/>
        </p:nvSpPr>
        <p:spPr bwMode="gray">
          <a:xfrm>
            <a:off x="4772025" y="4566344"/>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14" name="79f7b3dc-9b1b-46b4-9130-b476ba6a1ccd"/>
          <p:cNvSpPr txBox="1">
            <a:spLocks noChangeArrowheads="1"/>
          </p:cNvSpPr>
          <p:nvPr/>
        </p:nvSpPr>
        <p:spPr bwMode="gray">
          <a:xfrm>
            <a:off x="4916487" y="4637781"/>
            <a:ext cx="684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2</a:t>
            </a:r>
          </a:p>
        </p:txBody>
      </p:sp>
      <p:sp>
        <p:nvSpPr>
          <p:cNvPr id="15" name="a53b626c-3ff4-499d-8ec5-df86c6e820bb"/>
          <p:cNvSpPr>
            <a:spLocks noChangeArrowheads="1"/>
          </p:cNvSpPr>
          <p:nvPr/>
        </p:nvSpPr>
        <p:spPr bwMode="gray">
          <a:xfrm>
            <a:off x="4772025" y="4205981"/>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16" name="517a00c8-3785-44ff-ae9e-061289fb3021"/>
          <p:cNvSpPr txBox="1">
            <a:spLocks noChangeArrowheads="1"/>
          </p:cNvSpPr>
          <p:nvPr/>
        </p:nvSpPr>
        <p:spPr bwMode="gray">
          <a:xfrm>
            <a:off x="4916487" y="4277419"/>
            <a:ext cx="684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4</a:t>
            </a:r>
          </a:p>
        </p:txBody>
      </p:sp>
      <p:sp>
        <p:nvSpPr>
          <p:cNvPr id="17" name="c3be00d4-cb54-4a36-8163-b38329835962"/>
          <p:cNvSpPr>
            <a:spLocks noChangeArrowheads="1"/>
          </p:cNvSpPr>
          <p:nvPr/>
        </p:nvSpPr>
        <p:spPr bwMode="gray">
          <a:xfrm>
            <a:off x="6284912" y="4963219"/>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18" name="a4e2a27f-dbd8-4621-af71-109ad6768a7c"/>
          <p:cNvSpPr txBox="1">
            <a:spLocks noChangeArrowheads="1"/>
          </p:cNvSpPr>
          <p:nvPr/>
        </p:nvSpPr>
        <p:spPr bwMode="gray">
          <a:xfrm>
            <a:off x="6429375" y="5034656"/>
            <a:ext cx="6842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1</a:t>
            </a:r>
          </a:p>
        </p:txBody>
      </p:sp>
      <p:sp>
        <p:nvSpPr>
          <p:cNvPr id="19" name="f2f3d115-633d-4083-937c-bcbe8503cbc2"/>
          <p:cNvSpPr>
            <a:spLocks noChangeArrowheads="1"/>
          </p:cNvSpPr>
          <p:nvPr/>
        </p:nvSpPr>
        <p:spPr bwMode="gray">
          <a:xfrm>
            <a:off x="6284912" y="4604444"/>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20" name="35ee441b-e0bc-4652-8d7e-d3381bbe2f5e"/>
          <p:cNvSpPr txBox="1">
            <a:spLocks noChangeArrowheads="1"/>
          </p:cNvSpPr>
          <p:nvPr/>
        </p:nvSpPr>
        <p:spPr bwMode="gray">
          <a:xfrm>
            <a:off x="6429375" y="4675881"/>
            <a:ext cx="6842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3</a:t>
            </a:r>
          </a:p>
        </p:txBody>
      </p:sp>
      <p:sp>
        <p:nvSpPr>
          <p:cNvPr id="21" name="296b7af7-28af-4791-8c21-6ef0a0885f76"/>
          <p:cNvSpPr>
            <a:spLocks noChangeArrowheads="1"/>
          </p:cNvSpPr>
          <p:nvPr/>
        </p:nvSpPr>
        <p:spPr bwMode="gray">
          <a:xfrm>
            <a:off x="6284912" y="4244081"/>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22" name="32ab7ca5-cbdf-47c7-8ba3-aff6dd0dfb28"/>
          <p:cNvSpPr txBox="1">
            <a:spLocks noChangeArrowheads="1"/>
          </p:cNvSpPr>
          <p:nvPr/>
        </p:nvSpPr>
        <p:spPr bwMode="gray">
          <a:xfrm>
            <a:off x="6429375" y="4315519"/>
            <a:ext cx="6842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5</a:t>
            </a:r>
          </a:p>
        </p:txBody>
      </p:sp>
      <p:sp>
        <p:nvSpPr>
          <p:cNvPr id="23" name="49bb3ef3-e6f2-4c58-9c2e-c792087d4e72"/>
          <p:cNvSpPr>
            <a:spLocks noChangeArrowheads="1"/>
          </p:cNvSpPr>
          <p:nvPr/>
        </p:nvSpPr>
        <p:spPr bwMode="gray">
          <a:xfrm>
            <a:off x="7578725" y="4964806"/>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24" name="1b13c7e3-f37c-495b-858f-45ad1ca059cc"/>
          <p:cNvSpPr txBox="1">
            <a:spLocks noChangeArrowheads="1"/>
          </p:cNvSpPr>
          <p:nvPr/>
        </p:nvSpPr>
        <p:spPr bwMode="gray">
          <a:xfrm>
            <a:off x="7723187" y="5036244"/>
            <a:ext cx="684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1</a:t>
            </a:r>
          </a:p>
        </p:txBody>
      </p:sp>
      <p:sp>
        <p:nvSpPr>
          <p:cNvPr id="25" name="7ed1df5a-52f9-4ce8-9ee3-7e3d19631b1a"/>
          <p:cNvSpPr>
            <a:spLocks noChangeArrowheads="1"/>
          </p:cNvSpPr>
          <p:nvPr/>
        </p:nvSpPr>
        <p:spPr bwMode="gray">
          <a:xfrm>
            <a:off x="7578725" y="4606031"/>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26" name="7f6db428-51c2-4ee3-85f7-a673671c1cf7"/>
          <p:cNvSpPr txBox="1">
            <a:spLocks noChangeArrowheads="1"/>
          </p:cNvSpPr>
          <p:nvPr/>
        </p:nvSpPr>
        <p:spPr bwMode="gray">
          <a:xfrm>
            <a:off x="7723187" y="4677469"/>
            <a:ext cx="684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3</a:t>
            </a:r>
          </a:p>
        </p:txBody>
      </p:sp>
      <p:sp>
        <p:nvSpPr>
          <p:cNvPr id="27" name="42dc4b04-a35f-4950-ab81-d136c9942a94"/>
          <p:cNvSpPr>
            <a:spLocks noChangeArrowheads="1"/>
          </p:cNvSpPr>
          <p:nvPr/>
        </p:nvSpPr>
        <p:spPr bwMode="gray">
          <a:xfrm>
            <a:off x="7578725" y="4245669"/>
            <a:ext cx="936625" cy="4318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28" name="e3382556-f067-4632-a3c1-d9060ad3dae8"/>
          <p:cNvSpPr txBox="1">
            <a:spLocks noChangeArrowheads="1"/>
          </p:cNvSpPr>
          <p:nvPr/>
        </p:nvSpPr>
        <p:spPr bwMode="gray">
          <a:xfrm>
            <a:off x="7723187" y="4317106"/>
            <a:ext cx="684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 5</a:t>
            </a:r>
          </a:p>
        </p:txBody>
      </p:sp>
      <p:sp>
        <p:nvSpPr>
          <p:cNvPr id="29" name="0b80f87e-58ae-4706-9e48-4f54f9324ab2"/>
          <p:cNvSpPr>
            <a:spLocks noChangeArrowheads="1"/>
          </p:cNvSpPr>
          <p:nvPr/>
        </p:nvSpPr>
        <p:spPr bwMode="auto">
          <a:xfrm rot="5400000">
            <a:off x="3655219" y="3668488"/>
            <a:ext cx="576262"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30" name="AutoShape 30"/>
          <p:cNvSpPr>
            <a:spLocks noChangeArrowheads="1"/>
          </p:cNvSpPr>
          <p:nvPr/>
        </p:nvSpPr>
        <p:spPr bwMode="auto">
          <a:xfrm>
            <a:off x="3619500" y="3370956"/>
            <a:ext cx="1898650" cy="352425"/>
          </a:xfrm>
          <a:prstGeom prst="roundRect">
            <a:avLst>
              <a:gd name="adj" fmla="val 22829"/>
            </a:avLst>
          </a:prstGeom>
          <a:gradFill rotWithShape="1">
            <a:gsLst>
              <a:gs pos="0">
                <a:srgbClr val="808080"/>
              </a:gs>
              <a:gs pos="100000">
                <a:srgbClr val="C0C0C0"/>
              </a:gs>
            </a:gsLst>
            <a:lin ang="5400000" scaled="1"/>
          </a:gradFill>
          <a:ln w="28575" algn="ctr">
            <a:solidFill>
              <a:srgbClr val="333333"/>
            </a:solidFill>
            <a:round/>
            <a:headEnd/>
            <a:tailEnd/>
          </a:ln>
        </p:spPr>
        <p:txBody>
          <a:bodyPr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pic>
        <p:nvPicPr>
          <p:cNvPr id="31" name="418adeda-31bf-4fa4-a0e4-34de4fc383d6" descr="guang"/>
          <p:cNvPicPr>
            <a:picLocks noChangeAspect="1" noChangeArrowheads="1"/>
          </p:cNvPicPr>
          <p:nvPr/>
        </p:nvPicPr>
        <p:blipFill>
          <a:blip r:embed="rId3" cstate="print">
            <a:extLst>
              <a:ext uri="{28A0092B-C50C-407E-A947-70E740481C1C}">
                <a14:useLocalDpi xmlns:a14="http://schemas.microsoft.com/office/drawing/2010/main" val="0"/>
              </a:ext>
            </a:extLst>
          </a:blip>
          <a:srcRect r="-882" b="38942"/>
          <a:stretch>
            <a:fillRect/>
          </a:stretch>
        </p:blipFill>
        <p:spPr bwMode="auto">
          <a:xfrm>
            <a:off x="3635375" y="3272531"/>
            <a:ext cx="18923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daa770d9-3741-4c41-aaf9-34a78f202db2"/>
          <p:cNvSpPr>
            <a:spLocks noChangeArrowheads="1"/>
          </p:cNvSpPr>
          <p:nvPr/>
        </p:nvSpPr>
        <p:spPr bwMode="auto">
          <a:xfrm rot="5400000">
            <a:off x="7760494" y="3668488"/>
            <a:ext cx="576262"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33" name="f123104f-7b94-4a41-ae92-a2d07c59263b"/>
          <p:cNvSpPr>
            <a:spLocks noChangeArrowheads="1"/>
          </p:cNvSpPr>
          <p:nvPr/>
        </p:nvSpPr>
        <p:spPr bwMode="auto">
          <a:xfrm rot="5400000">
            <a:off x="6463506" y="3668488"/>
            <a:ext cx="576262"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34" name="AutoShape 35"/>
          <p:cNvSpPr>
            <a:spLocks noChangeArrowheads="1"/>
          </p:cNvSpPr>
          <p:nvPr/>
        </p:nvSpPr>
        <p:spPr bwMode="auto">
          <a:xfrm>
            <a:off x="6427787" y="3370956"/>
            <a:ext cx="1898650" cy="352425"/>
          </a:xfrm>
          <a:prstGeom prst="roundRect">
            <a:avLst>
              <a:gd name="adj" fmla="val 22829"/>
            </a:avLst>
          </a:prstGeom>
          <a:gradFill rotWithShape="1">
            <a:gsLst>
              <a:gs pos="0">
                <a:srgbClr val="808080"/>
              </a:gs>
              <a:gs pos="100000">
                <a:srgbClr val="C0C0C0"/>
              </a:gs>
            </a:gsLst>
            <a:lin ang="5400000" scaled="1"/>
          </a:gradFill>
          <a:ln w="28575" algn="ctr">
            <a:solidFill>
              <a:srgbClr val="333333"/>
            </a:solidFill>
            <a:round/>
            <a:headEnd/>
            <a:tailEnd/>
          </a:ln>
        </p:spPr>
        <p:txBody>
          <a:bodyPr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pic>
        <p:nvPicPr>
          <p:cNvPr id="35" name="24af7b4a-96f3-4ba1-b127-88ee31037efb" descr="guang"/>
          <p:cNvPicPr>
            <a:picLocks noChangeAspect="1" noChangeArrowheads="1"/>
          </p:cNvPicPr>
          <p:nvPr/>
        </p:nvPicPr>
        <p:blipFill>
          <a:blip r:embed="rId3" cstate="print">
            <a:extLst>
              <a:ext uri="{28A0092B-C50C-407E-A947-70E740481C1C}">
                <a14:useLocalDpi xmlns:a14="http://schemas.microsoft.com/office/drawing/2010/main" val="0"/>
              </a:ext>
            </a:extLst>
          </a:blip>
          <a:srcRect r="-882" b="38942"/>
          <a:stretch>
            <a:fillRect/>
          </a:stretch>
        </p:blipFill>
        <p:spPr bwMode="auto">
          <a:xfrm>
            <a:off x="6443662" y="3272531"/>
            <a:ext cx="18923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43a87acc-0494-4d19-b636-609b5d3517ef"/>
          <p:cNvSpPr>
            <a:spLocks noChangeArrowheads="1"/>
          </p:cNvSpPr>
          <p:nvPr/>
        </p:nvSpPr>
        <p:spPr bwMode="auto">
          <a:xfrm rot="5400000">
            <a:off x="7111205" y="2906613"/>
            <a:ext cx="576263"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37" name="abc46a64-0f97-4da7-8f3f-315dabea78ce"/>
          <p:cNvSpPr>
            <a:spLocks noChangeArrowheads="1"/>
          </p:cNvSpPr>
          <p:nvPr/>
        </p:nvSpPr>
        <p:spPr bwMode="auto">
          <a:xfrm rot="5400000">
            <a:off x="4304505" y="2876201"/>
            <a:ext cx="576263"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38" name="AutoShape 40"/>
          <p:cNvSpPr>
            <a:spLocks noChangeArrowheads="1"/>
          </p:cNvSpPr>
          <p:nvPr/>
        </p:nvSpPr>
        <p:spPr bwMode="auto">
          <a:xfrm>
            <a:off x="4160837" y="2703834"/>
            <a:ext cx="3689350" cy="352425"/>
          </a:xfrm>
          <a:prstGeom prst="roundRect">
            <a:avLst>
              <a:gd name="adj" fmla="val 22829"/>
            </a:avLst>
          </a:prstGeom>
          <a:gradFill rotWithShape="1">
            <a:gsLst>
              <a:gs pos="0">
                <a:srgbClr val="808080"/>
              </a:gs>
              <a:gs pos="100000">
                <a:srgbClr val="C0C0C0"/>
              </a:gs>
            </a:gsLst>
            <a:lin ang="5400000" scaled="1"/>
          </a:gradFill>
          <a:ln w="28575" algn="ctr">
            <a:solidFill>
              <a:srgbClr val="333333"/>
            </a:solidFill>
            <a:round/>
            <a:headEnd/>
            <a:tailEnd/>
          </a:ln>
        </p:spPr>
        <p:txBody>
          <a:bodyPr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39" name="008d4dc5-3433-4b8f-8821-8bcb5f7e1695"/>
          <p:cNvSpPr txBox="1">
            <a:spLocks noChangeArrowheads="1"/>
          </p:cNvSpPr>
          <p:nvPr/>
        </p:nvSpPr>
        <p:spPr bwMode="gray">
          <a:xfrm>
            <a:off x="3871912" y="3375719"/>
            <a:ext cx="14049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Disk mirror</a:t>
            </a:r>
            <a:endParaRPr lang="en-US" altLang="zh-CN" sz="1400" b="1" dirty="0">
              <a:latin typeface="Huawei Sans" panose="020C0503030203020204" pitchFamily="34" charset="0"/>
              <a:ea typeface="+mn-ea"/>
              <a:cs typeface="Huawei Sans" panose="020C0503030203020204" pitchFamily="34" charset="0"/>
            </a:endParaRPr>
          </a:p>
        </p:txBody>
      </p:sp>
      <p:sp>
        <p:nvSpPr>
          <p:cNvPr id="40" name="9f98ac3e-1629-4240-bf15-e8335269dbfd"/>
          <p:cNvSpPr txBox="1">
            <a:spLocks noChangeArrowheads="1"/>
          </p:cNvSpPr>
          <p:nvPr/>
        </p:nvSpPr>
        <p:spPr bwMode="gray">
          <a:xfrm>
            <a:off x="6643687" y="3375719"/>
            <a:ext cx="14049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Disk mirror</a:t>
            </a:r>
            <a:endParaRPr lang="en-US" altLang="zh-CN" sz="1400" b="1" dirty="0">
              <a:latin typeface="Huawei Sans" panose="020C0503030203020204" pitchFamily="34" charset="0"/>
              <a:ea typeface="+mn-ea"/>
              <a:cs typeface="Huawei Sans" panose="020C0503030203020204" pitchFamily="34" charset="0"/>
            </a:endParaRPr>
          </a:p>
        </p:txBody>
      </p:sp>
      <p:sp>
        <p:nvSpPr>
          <p:cNvPr id="41" name="e70e2d54-c3fd-4527-be61-02217f5a7c3a"/>
          <p:cNvSpPr txBox="1">
            <a:spLocks noChangeArrowheads="1"/>
          </p:cNvSpPr>
          <p:nvPr/>
        </p:nvSpPr>
        <p:spPr bwMode="gray">
          <a:xfrm>
            <a:off x="4770298" y="2715914"/>
            <a:ext cx="2486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dirty="0">
                <a:latin typeface="Huawei Sans" panose="020C0503030203020204" pitchFamily="34" charset="0"/>
                <a:cs typeface="Huawei Sans" panose="020C0503030203020204" pitchFamily="34" charset="0"/>
              </a:rPr>
              <a:t>D 0, D 1, D 2, D 3, D 4, D 5</a:t>
            </a:r>
          </a:p>
        </p:txBody>
      </p:sp>
      <p:sp>
        <p:nvSpPr>
          <p:cNvPr id="42" name="755a2d21-cc2b-4b4e-947a-ad992d0ace15"/>
          <p:cNvSpPr txBox="1">
            <a:spLocks noChangeArrowheads="1"/>
          </p:cNvSpPr>
          <p:nvPr/>
        </p:nvSpPr>
        <p:spPr bwMode="gray">
          <a:xfrm>
            <a:off x="2648632" y="2732224"/>
            <a:ext cx="19669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b="1" u="none">
                <a:latin typeface="Huawei Sans" panose="020C0503030203020204" pitchFamily="34" charset="0"/>
                <a:cs typeface="Huawei Sans" panose="020C0503030203020204" pitchFamily="34" charset="0"/>
              </a:rPr>
              <a:t>User data</a:t>
            </a:r>
            <a:endParaRPr lang="en-US" altLang="zh-CN" sz="1400" b="1" dirty="0">
              <a:latin typeface="Huawei Sans" panose="020C0503030203020204" pitchFamily="34" charset="0"/>
              <a:ea typeface="+mn-ea"/>
              <a:cs typeface="Huawei Sans" panose="020C0503030203020204" pitchFamily="34" charset="0"/>
            </a:endParaRPr>
          </a:p>
        </p:txBody>
      </p:sp>
      <p:sp>
        <p:nvSpPr>
          <p:cNvPr id="43" name="f6d9bf0d-6ebc-4d5f-b957-dfc285586c9f"/>
          <p:cNvSpPr>
            <a:spLocks noChangeArrowheads="1"/>
          </p:cNvSpPr>
          <p:nvPr/>
        </p:nvSpPr>
        <p:spPr bwMode="auto">
          <a:xfrm>
            <a:off x="3189287" y="3967856"/>
            <a:ext cx="2663825" cy="2087563"/>
          </a:xfrm>
          <a:prstGeom prst="roundRect">
            <a:avLst>
              <a:gd name="adj" fmla="val 16667"/>
            </a:avLst>
          </a:prstGeom>
          <a:noFill/>
          <a:ln w="9525"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lIns="80127" tIns="40065" rIns="80127" bIns="40065"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44" name="4566806d-2f89-4d93-81f0-7ac0411bd738"/>
          <p:cNvSpPr>
            <a:spLocks noChangeArrowheads="1"/>
          </p:cNvSpPr>
          <p:nvPr/>
        </p:nvSpPr>
        <p:spPr bwMode="auto">
          <a:xfrm>
            <a:off x="6140449" y="3967856"/>
            <a:ext cx="2644775" cy="2087563"/>
          </a:xfrm>
          <a:prstGeom prst="roundRect">
            <a:avLst>
              <a:gd name="adj" fmla="val 16667"/>
            </a:avLst>
          </a:prstGeom>
          <a:noFill/>
          <a:ln w="9525"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lIns="80127" tIns="40065" rIns="80127" bIns="40065"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45" name="102dab67-32de-47f6-b297-13e4f7dabb7a"/>
          <p:cNvSpPr txBox="1">
            <a:spLocks noChangeArrowheads="1"/>
          </p:cNvSpPr>
          <p:nvPr/>
        </p:nvSpPr>
        <p:spPr bwMode="auto">
          <a:xfrm>
            <a:off x="4165600" y="5720456"/>
            <a:ext cx="751724" cy="29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0127" tIns="40065" rIns="80127" bIns="40065">
            <a:spAutoFit/>
          </a:bodyPr>
          <a:lstStyle>
            <a:lvl1pPr marL="300038" indent="-300038"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sz="1400" b="1" u="none">
                <a:latin typeface="Huawei Sans" panose="020C0503030203020204" pitchFamily="34" charset="0"/>
                <a:cs typeface="Huawei Sans" panose="020C0503030203020204" pitchFamily="34" charset="0"/>
              </a:rPr>
              <a:t>RAID 1</a:t>
            </a:r>
          </a:p>
        </p:txBody>
      </p:sp>
      <p:sp>
        <p:nvSpPr>
          <p:cNvPr id="46" name="28772f7a-53f6-474b-a424-701e1e888cab"/>
          <p:cNvSpPr txBox="1">
            <a:spLocks noChangeArrowheads="1"/>
          </p:cNvSpPr>
          <p:nvPr/>
        </p:nvSpPr>
        <p:spPr bwMode="auto">
          <a:xfrm>
            <a:off x="7128708" y="5720456"/>
            <a:ext cx="751724" cy="29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0127" tIns="40065" rIns="80127" bIns="40065">
            <a:spAutoFit/>
          </a:bodyPr>
          <a:lstStyle>
            <a:lvl1pPr marL="300038" indent="-300038"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sz="1400" b="1" u="none">
                <a:latin typeface="Huawei Sans" panose="020C0503030203020204" pitchFamily="34" charset="0"/>
                <a:cs typeface="Huawei Sans" panose="020C0503030203020204" pitchFamily="34" charset="0"/>
              </a:rPr>
              <a:t>RAID 1</a:t>
            </a:r>
          </a:p>
        </p:txBody>
      </p:sp>
      <p:sp>
        <p:nvSpPr>
          <p:cNvPr id="47" name="9f9a7fe9-8066-4f9b-ac31-323323e111e6"/>
          <p:cNvSpPr>
            <a:spLocks noChangeArrowheads="1"/>
          </p:cNvSpPr>
          <p:nvPr/>
        </p:nvSpPr>
        <p:spPr bwMode="auto">
          <a:xfrm>
            <a:off x="2973387" y="3812344"/>
            <a:ext cx="5975350" cy="2329756"/>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0127" tIns="40065" rIns="80127" bIns="40065"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48" name="32a41c39-f076-4bd3-b909-78795b85b820"/>
          <p:cNvSpPr txBox="1">
            <a:spLocks noChangeArrowheads="1"/>
          </p:cNvSpPr>
          <p:nvPr/>
        </p:nvSpPr>
        <p:spPr bwMode="auto">
          <a:xfrm>
            <a:off x="5637665" y="5930514"/>
            <a:ext cx="751724" cy="29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0127" tIns="40065" rIns="80127" bIns="40065">
            <a:spAutoFit/>
          </a:bodyPr>
          <a:lstStyle>
            <a:lvl1pPr marL="300038" indent="-300038"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sz="1400" b="1" u="none">
                <a:latin typeface="Huawei Sans" panose="020C0503030203020204" pitchFamily="34" charset="0"/>
                <a:cs typeface="Huawei Sans" panose="020C0503030203020204" pitchFamily="34" charset="0"/>
              </a:rPr>
              <a:t>RAID 0</a:t>
            </a:r>
          </a:p>
        </p:txBody>
      </p:sp>
      <p:sp>
        <p:nvSpPr>
          <p:cNvPr id="49" name="31fcdbf2-c712-4b22-a9c8-ad3d8c3d8be4"/>
          <p:cNvSpPr txBox="1">
            <a:spLocks noChangeArrowheads="1"/>
          </p:cNvSpPr>
          <p:nvPr/>
        </p:nvSpPr>
        <p:spPr bwMode="gray">
          <a:xfrm>
            <a:off x="3116684" y="5432523"/>
            <a:ext cx="1528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Physical disk 1</a:t>
            </a:r>
            <a:endParaRPr lang="en-US" altLang="zh-CN" sz="1400" dirty="0">
              <a:latin typeface="Huawei Sans" panose="020C0503030203020204" pitchFamily="34" charset="0"/>
              <a:ea typeface="+mn-ea"/>
              <a:cs typeface="Huawei Sans" panose="020C0503030203020204" pitchFamily="34" charset="0"/>
            </a:endParaRPr>
          </a:p>
        </p:txBody>
      </p:sp>
      <p:sp>
        <p:nvSpPr>
          <p:cNvPr id="50" name="83e7cd7a-ccf2-49bb-b853-3b285a94ee9c"/>
          <p:cNvSpPr txBox="1">
            <a:spLocks noChangeArrowheads="1"/>
          </p:cNvSpPr>
          <p:nvPr/>
        </p:nvSpPr>
        <p:spPr bwMode="gray">
          <a:xfrm>
            <a:off x="4412828" y="5432523"/>
            <a:ext cx="1528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Physical disk 2</a:t>
            </a:r>
            <a:endParaRPr lang="en-US" altLang="zh-CN" sz="1400" dirty="0">
              <a:latin typeface="Huawei Sans" panose="020C0503030203020204" pitchFamily="34" charset="0"/>
              <a:ea typeface="+mn-ea"/>
              <a:cs typeface="Huawei Sans" panose="020C0503030203020204" pitchFamily="34" charset="0"/>
            </a:endParaRPr>
          </a:p>
        </p:txBody>
      </p:sp>
      <p:sp>
        <p:nvSpPr>
          <p:cNvPr id="51" name="c14927c7-f52d-4457-bdf4-9404244afd00"/>
          <p:cNvSpPr txBox="1">
            <a:spLocks noChangeArrowheads="1"/>
          </p:cNvSpPr>
          <p:nvPr/>
        </p:nvSpPr>
        <p:spPr bwMode="gray">
          <a:xfrm>
            <a:off x="6052418" y="5432523"/>
            <a:ext cx="1528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Physical disk 3</a:t>
            </a:r>
            <a:endParaRPr lang="en-US" altLang="zh-CN" sz="1400" dirty="0">
              <a:latin typeface="Huawei Sans" panose="020C0503030203020204" pitchFamily="34" charset="0"/>
              <a:ea typeface="+mn-ea"/>
              <a:cs typeface="Huawei Sans" panose="020C0503030203020204" pitchFamily="34" charset="0"/>
            </a:endParaRPr>
          </a:p>
        </p:txBody>
      </p:sp>
      <p:sp>
        <p:nvSpPr>
          <p:cNvPr id="52" name="53ceb06a-e6ae-4bc8-ac27-31ae8a26adb6"/>
          <p:cNvSpPr txBox="1">
            <a:spLocks noChangeArrowheads="1"/>
          </p:cNvSpPr>
          <p:nvPr/>
        </p:nvSpPr>
        <p:spPr bwMode="gray">
          <a:xfrm>
            <a:off x="7348561" y="5432523"/>
            <a:ext cx="1528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400" u="none">
                <a:latin typeface="Huawei Sans" panose="020C0503030203020204" pitchFamily="34" charset="0"/>
                <a:cs typeface="Huawei Sans" panose="020C0503030203020204" pitchFamily="34" charset="0"/>
              </a:rPr>
              <a:t>Physical disk 4</a:t>
            </a:r>
            <a:endParaRPr lang="en-US" altLang="zh-CN" sz="1400" dirty="0">
              <a:latin typeface="Huawei Sans" panose="020C0503030203020204" pitchFamily="34" charset="0"/>
              <a:ea typeface="+mn-ea"/>
              <a:cs typeface="Huawei Sans" panose="020C0503030203020204" pitchFamily="34" charset="0"/>
            </a:endParaRPr>
          </a:p>
        </p:txBody>
      </p:sp>
    </p:spTree>
    <p:extLst>
      <p:ext uri="{BB962C8B-B14F-4D97-AF65-F5344CB8AC3E}">
        <p14:creationId xmlns:p14="http://schemas.microsoft.com/office/powerpoint/2010/main" val="47320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12"/>
                                        </p:tgtEl>
                                        <p:attrNameLst>
                                          <p:attrName>ppt_w</p:attrName>
                                        </p:attrNameLst>
                                      </p:cBhvr>
                                      <p:tavLst>
                                        <p:tav tm="0">
                                          <p:val>
                                            <p:strVal val="ppt_w"/>
                                          </p:val>
                                        </p:tav>
                                        <p:tav tm="100000">
                                          <p:val>
                                            <p:fltVal val="0"/>
                                          </p:val>
                                        </p:tav>
                                      </p:tavLst>
                                    </p:anim>
                                    <p:anim calcmode="lin" valueType="num">
                                      <p:cBhvr>
                                        <p:cTn id="7" dur="500"/>
                                        <p:tgtEl>
                                          <p:spTgt spid="12"/>
                                        </p:tgtEl>
                                        <p:attrNameLst>
                                          <p:attrName>ppt_h</p:attrName>
                                        </p:attrNameLst>
                                      </p:cBhvr>
                                      <p:tavLst>
                                        <p:tav tm="0">
                                          <p:val>
                                            <p:strVal val="ppt_h"/>
                                          </p:val>
                                        </p:tav>
                                        <p:tav tm="100000">
                                          <p:val>
                                            <p:fltVal val="0"/>
                                          </p:val>
                                        </p:tav>
                                      </p:tavLst>
                                    </p:anim>
                                    <p:set>
                                      <p:cBhvr>
                                        <p:cTn id="8" dur="1" fill="hold">
                                          <p:stCondLst>
                                            <p:cond delay="499"/>
                                          </p:stCondLst>
                                        </p:cTn>
                                        <p:tgtEl>
                                          <p:spTgt spid="12"/>
                                        </p:tgtEl>
                                        <p:attrNameLst>
                                          <p:attrName>style.visibility</p:attrName>
                                        </p:attrNameLst>
                                      </p:cBhvr>
                                      <p:to>
                                        <p:strVal val="hidden"/>
                                      </p:to>
                                    </p:set>
                                  </p:childTnLst>
                                </p:cTn>
                              </p:par>
                              <p:par>
                                <p:cTn id="9" presetID="23" presetClass="exit" presetSubtype="32" fill="hold" grpId="0" nodeType="withEffect">
                                  <p:stCondLst>
                                    <p:cond delay="0"/>
                                  </p:stCondLst>
                                  <p:childTnLst>
                                    <p:anim calcmode="lin" valueType="num">
                                      <p:cBhvr>
                                        <p:cTn id="10" dur="500"/>
                                        <p:tgtEl>
                                          <p:spTgt spid="14"/>
                                        </p:tgtEl>
                                        <p:attrNameLst>
                                          <p:attrName>ppt_w</p:attrName>
                                        </p:attrNameLst>
                                      </p:cBhvr>
                                      <p:tavLst>
                                        <p:tav tm="0">
                                          <p:val>
                                            <p:strVal val="ppt_w"/>
                                          </p:val>
                                        </p:tav>
                                        <p:tav tm="100000">
                                          <p:val>
                                            <p:fltVal val="0"/>
                                          </p:val>
                                        </p:tav>
                                      </p:tavLst>
                                    </p:anim>
                                    <p:anim calcmode="lin" valueType="num">
                                      <p:cBhvr>
                                        <p:cTn id="11" dur="500"/>
                                        <p:tgtEl>
                                          <p:spTgt spid="14"/>
                                        </p:tgtEl>
                                        <p:attrNameLst>
                                          <p:attrName>ppt_h</p:attrName>
                                        </p:attrNameLst>
                                      </p:cBhvr>
                                      <p:tavLst>
                                        <p:tav tm="0">
                                          <p:val>
                                            <p:strVal val="ppt_h"/>
                                          </p:val>
                                        </p:tav>
                                        <p:tav tm="100000">
                                          <p:val>
                                            <p:fltVal val="0"/>
                                          </p:val>
                                        </p:tav>
                                      </p:tavLst>
                                    </p:anim>
                                    <p:set>
                                      <p:cBhvr>
                                        <p:cTn id="12" dur="1" fill="hold">
                                          <p:stCondLst>
                                            <p:cond delay="499"/>
                                          </p:stCondLst>
                                        </p:cTn>
                                        <p:tgtEl>
                                          <p:spTgt spid="14"/>
                                        </p:tgtEl>
                                        <p:attrNameLst>
                                          <p:attrName>style.visibility</p:attrName>
                                        </p:attrNameLst>
                                      </p:cBhvr>
                                      <p:to>
                                        <p:strVal val="hidden"/>
                                      </p:to>
                                    </p:set>
                                  </p:childTnLst>
                                </p:cTn>
                              </p:par>
                              <p:par>
                                <p:cTn id="13" presetID="23" presetClass="exit" presetSubtype="32" fill="hold" grpId="0" nodeType="withEffect">
                                  <p:stCondLst>
                                    <p:cond delay="0"/>
                                  </p:stCondLst>
                                  <p:childTnLst>
                                    <p:anim calcmode="lin" valueType="num">
                                      <p:cBhvr>
                                        <p:cTn id="14" dur="500"/>
                                        <p:tgtEl>
                                          <p:spTgt spid="16"/>
                                        </p:tgtEl>
                                        <p:attrNameLst>
                                          <p:attrName>ppt_w</p:attrName>
                                        </p:attrNameLst>
                                      </p:cBhvr>
                                      <p:tavLst>
                                        <p:tav tm="0">
                                          <p:val>
                                            <p:strVal val="ppt_w"/>
                                          </p:val>
                                        </p:tav>
                                        <p:tav tm="100000">
                                          <p:val>
                                            <p:fltVal val="0"/>
                                          </p:val>
                                        </p:tav>
                                      </p:tavLst>
                                    </p:anim>
                                    <p:anim calcmode="lin" valueType="num">
                                      <p:cBhvr>
                                        <p:cTn id="15" dur="500"/>
                                        <p:tgtEl>
                                          <p:spTgt spid="16"/>
                                        </p:tgtEl>
                                        <p:attrNameLst>
                                          <p:attrName>ppt_h</p:attrName>
                                        </p:attrNameLst>
                                      </p:cBhvr>
                                      <p:tavLst>
                                        <p:tav tm="0">
                                          <p:val>
                                            <p:strVal val="ppt_h"/>
                                          </p:val>
                                        </p:tav>
                                        <p:tav tm="100000">
                                          <p:val>
                                            <p:fltVal val="0"/>
                                          </p:val>
                                        </p:tav>
                                      </p:tavLst>
                                    </p:anim>
                                    <p:set>
                                      <p:cBhvr>
                                        <p:cTn id="16" dur="1" fill="hold">
                                          <p:stCondLst>
                                            <p:cond delay="499"/>
                                          </p:stCondLst>
                                        </p:cTn>
                                        <p:tgtEl>
                                          <p:spTgt spid="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1+#ppt_w/2"/>
                                          </p:val>
                                        </p:tav>
                                        <p:tav tm="100000">
                                          <p:val>
                                            <p:strVal val="#ppt_x"/>
                                          </p:val>
                                        </p:tav>
                                      </p:tavLst>
                                    </p:anim>
                                    <p:anim calcmode="lin" valueType="num">
                                      <p:cBhvr additive="base">
                                        <p:cTn id="22"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0" nodeType="clickEffect">
                                  <p:stCondLst>
                                    <p:cond delay="0"/>
                                  </p:stCondLst>
                                  <p:childTnLst>
                                    <p:animScale>
                                      <p:cBhvr>
                                        <p:cTn id="26" dur="500" fill="hold"/>
                                        <p:tgtEl>
                                          <p:spTgt spid="6"/>
                                        </p:tgtEl>
                                      </p:cBhvr>
                                      <p:by x="150000" y="150000"/>
                                    </p:animScale>
                                  </p:childTnLst>
                                </p:cTn>
                              </p:par>
                            </p:childTnLst>
                          </p:cTn>
                        </p:par>
                        <p:par>
                          <p:cTn id="27" fill="hold">
                            <p:stCondLst>
                              <p:cond delay="500"/>
                            </p:stCondLst>
                            <p:childTnLst>
                              <p:par>
                                <p:cTn id="28" presetID="6" presetClass="emph" presetSubtype="0" fill="hold" grpId="0" nodeType="afterEffect">
                                  <p:stCondLst>
                                    <p:cond delay="0"/>
                                  </p:stCondLst>
                                  <p:childTnLst>
                                    <p:animScale>
                                      <p:cBhvr>
                                        <p:cTn id="29" dur="500" fill="hold"/>
                                        <p:tgtEl>
                                          <p:spTgt spid="18"/>
                                        </p:tgtEl>
                                      </p:cBhvr>
                                      <p:by x="150000" y="150000"/>
                                    </p:animScale>
                                  </p:childTnLst>
                                </p:cTn>
                              </p:par>
                            </p:childTnLst>
                          </p:cTn>
                        </p:par>
                        <p:par>
                          <p:cTn id="30" fill="hold">
                            <p:stCondLst>
                              <p:cond delay="1000"/>
                            </p:stCondLst>
                            <p:childTnLst>
                              <p:par>
                                <p:cTn id="31" presetID="6" presetClass="emph" presetSubtype="0" fill="hold" grpId="0" nodeType="afterEffect">
                                  <p:stCondLst>
                                    <p:cond delay="0"/>
                                  </p:stCondLst>
                                  <p:childTnLst>
                                    <p:animScale>
                                      <p:cBhvr>
                                        <p:cTn id="32" dur="500" fill="hold"/>
                                        <p:tgtEl>
                                          <p:spTgt spid="8"/>
                                        </p:tgtEl>
                                      </p:cBhvr>
                                      <p:by x="150000" y="150000"/>
                                    </p:animScale>
                                  </p:childTnLst>
                                </p:cTn>
                              </p:par>
                            </p:childTnLst>
                          </p:cTn>
                        </p:par>
                        <p:par>
                          <p:cTn id="33" fill="hold">
                            <p:stCondLst>
                              <p:cond delay="1500"/>
                            </p:stCondLst>
                            <p:childTnLst>
                              <p:par>
                                <p:cTn id="34" presetID="6" presetClass="emph" presetSubtype="0" fill="hold" grpId="0" nodeType="afterEffect">
                                  <p:stCondLst>
                                    <p:cond delay="0"/>
                                  </p:stCondLst>
                                  <p:childTnLst>
                                    <p:animScale>
                                      <p:cBhvr>
                                        <p:cTn id="35" dur="500" fill="hold"/>
                                        <p:tgtEl>
                                          <p:spTgt spid="20"/>
                                        </p:tgtEl>
                                      </p:cBhvr>
                                      <p:by x="150000" y="150000"/>
                                    </p:animScale>
                                  </p:childTnLst>
                                </p:cTn>
                              </p:par>
                            </p:childTnLst>
                          </p:cTn>
                        </p:par>
                        <p:par>
                          <p:cTn id="36" fill="hold">
                            <p:stCondLst>
                              <p:cond delay="2000"/>
                            </p:stCondLst>
                            <p:childTnLst>
                              <p:par>
                                <p:cTn id="37" presetID="6" presetClass="emph" presetSubtype="0" fill="hold" grpId="0" nodeType="afterEffect">
                                  <p:stCondLst>
                                    <p:cond delay="0"/>
                                  </p:stCondLst>
                                  <p:childTnLst>
                                    <p:animScale>
                                      <p:cBhvr>
                                        <p:cTn id="38" dur="500" fill="hold"/>
                                        <p:tgtEl>
                                          <p:spTgt spid="10"/>
                                        </p:tgtEl>
                                      </p:cBhvr>
                                      <p:by x="150000" y="150000"/>
                                    </p:animScale>
                                  </p:childTnLst>
                                </p:cTn>
                              </p:par>
                            </p:childTnLst>
                          </p:cTn>
                        </p:par>
                        <p:par>
                          <p:cTn id="39" fill="hold">
                            <p:stCondLst>
                              <p:cond delay="2500"/>
                            </p:stCondLst>
                            <p:childTnLst>
                              <p:par>
                                <p:cTn id="40" presetID="6" presetClass="emph" presetSubtype="0" fill="hold" grpId="0" nodeType="afterEffect">
                                  <p:stCondLst>
                                    <p:cond delay="0"/>
                                  </p:stCondLst>
                                  <p:childTnLst>
                                    <p:animScale>
                                      <p:cBhvr>
                                        <p:cTn id="41" dur="500" fill="hold"/>
                                        <p:tgtEl>
                                          <p:spTgt spid="22"/>
                                        </p:tgtEl>
                                      </p:cBhvr>
                                      <p:by x="150000" y="150000"/>
                                    </p:animScale>
                                  </p:childTnLst>
                                </p:cTn>
                              </p:par>
                            </p:childTnLst>
                          </p:cTn>
                        </p:par>
                      </p:childTnLst>
                    </p:cTn>
                  </p:par>
                  <p:par>
                    <p:cTn id="42" fill="hold">
                      <p:stCondLst>
                        <p:cond delay="indefinite"/>
                      </p:stCondLst>
                      <p:childTnLst>
                        <p:par>
                          <p:cTn id="43" fill="hold">
                            <p:stCondLst>
                              <p:cond delay="0"/>
                            </p:stCondLst>
                            <p:childTnLst>
                              <p:par>
                                <p:cTn id="44" presetID="23" presetClass="exit" presetSubtype="32" fill="hold" grpId="0" nodeType="clickEffect">
                                  <p:stCondLst>
                                    <p:cond delay="0"/>
                                  </p:stCondLst>
                                  <p:childTnLst>
                                    <p:anim calcmode="lin" valueType="num">
                                      <p:cBhvr>
                                        <p:cTn id="45" dur="500"/>
                                        <p:tgtEl>
                                          <p:spTgt spid="24"/>
                                        </p:tgtEl>
                                        <p:attrNameLst>
                                          <p:attrName>ppt_w</p:attrName>
                                        </p:attrNameLst>
                                      </p:cBhvr>
                                      <p:tavLst>
                                        <p:tav tm="0">
                                          <p:val>
                                            <p:strVal val="ppt_w"/>
                                          </p:val>
                                        </p:tav>
                                        <p:tav tm="100000">
                                          <p:val>
                                            <p:fltVal val="0"/>
                                          </p:val>
                                        </p:tav>
                                      </p:tavLst>
                                    </p:anim>
                                    <p:anim calcmode="lin" valueType="num">
                                      <p:cBhvr>
                                        <p:cTn id="46" dur="500"/>
                                        <p:tgtEl>
                                          <p:spTgt spid="24"/>
                                        </p:tgtEl>
                                        <p:attrNameLst>
                                          <p:attrName>ppt_h</p:attrName>
                                        </p:attrNameLst>
                                      </p:cBhvr>
                                      <p:tavLst>
                                        <p:tav tm="0">
                                          <p:val>
                                            <p:strVal val="ppt_h"/>
                                          </p:val>
                                        </p:tav>
                                        <p:tav tm="100000">
                                          <p:val>
                                            <p:fltVal val="0"/>
                                          </p:val>
                                        </p:tav>
                                      </p:tavLst>
                                    </p:anim>
                                    <p:set>
                                      <p:cBhvr>
                                        <p:cTn id="47" dur="1" fill="hold">
                                          <p:stCondLst>
                                            <p:cond delay="499"/>
                                          </p:stCondLst>
                                        </p:cTn>
                                        <p:tgtEl>
                                          <p:spTgt spid="24"/>
                                        </p:tgtEl>
                                        <p:attrNameLst>
                                          <p:attrName>style.visibility</p:attrName>
                                        </p:attrNameLst>
                                      </p:cBhvr>
                                      <p:to>
                                        <p:strVal val="hidden"/>
                                      </p:to>
                                    </p:set>
                                  </p:childTnLst>
                                </p:cTn>
                              </p:par>
                              <p:par>
                                <p:cTn id="48" presetID="23" presetClass="exit" presetSubtype="32" fill="hold" grpId="0" nodeType="withEffect">
                                  <p:stCondLst>
                                    <p:cond delay="0"/>
                                  </p:stCondLst>
                                  <p:childTnLst>
                                    <p:anim calcmode="lin" valueType="num">
                                      <p:cBhvr>
                                        <p:cTn id="49" dur="500"/>
                                        <p:tgtEl>
                                          <p:spTgt spid="26"/>
                                        </p:tgtEl>
                                        <p:attrNameLst>
                                          <p:attrName>ppt_w</p:attrName>
                                        </p:attrNameLst>
                                      </p:cBhvr>
                                      <p:tavLst>
                                        <p:tav tm="0">
                                          <p:val>
                                            <p:strVal val="ppt_w"/>
                                          </p:val>
                                        </p:tav>
                                        <p:tav tm="100000">
                                          <p:val>
                                            <p:fltVal val="0"/>
                                          </p:val>
                                        </p:tav>
                                      </p:tavLst>
                                    </p:anim>
                                    <p:anim calcmode="lin" valueType="num">
                                      <p:cBhvr>
                                        <p:cTn id="50" dur="500"/>
                                        <p:tgtEl>
                                          <p:spTgt spid="26"/>
                                        </p:tgtEl>
                                        <p:attrNameLst>
                                          <p:attrName>ppt_h</p:attrName>
                                        </p:attrNameLst>
                                      </p:cBhvr>
                                      <p:tavLst>
                                        <p:tav tm="0">
                                          <p:val>
                                            <p:strVal val="ppt_h"/>
                                          </p:val>
                                        </p:tav>
                                        <p:tav tm="100000">
                                          <p:val>
                                            <p:fltVal val="0"/>
                                          </p:val>
                                        </p:tav>
                                      </p:tavLst>
                                    </p:anim>
                                    <p:set>
                                      <p:cBhvr>
                                        <p:cTn id="51" dur="1" fill="hold">
                                          <p:stCondLst>
                                            <p:cond delay="499"/>
                                          </p:stCondLst>
                                        </p:cTn>
                                        <p:tgtEl>
                                          <p:spTgt spid="26"/>
                                        </p:tgtEl>
                                        <p:attrNameLst>
                                          <p:attrName>style.visibility</p:attrName>
                                        </p:attrNameLst>
                                      </p:cBhvr>
                                      <p:to>
                                        <p:strVal val="hidden"/>
                                      </p:to>
                                    </p:set>
                                  </p:childTnLst>
                                </p:cTn>
                              </p:par>
                              <p:par>
                                <p:cTn id="52" presetID="23" presetClass="exit" presetSubtype="32" fill="hold" grpId="0" nodeType="withEffect">
                                  <p:stCondLst>
                                    <p:cond delay="0"/>
                                  </p:stCondLst>
                                  <p:childTnLst>
                                    <p:anim calcmode="lin" valueType="num">
                                      <p:cBhvr>
                                        <p:cTn id="53" dur="500"/>
                                        <p:tgtEl>
                                          <p:spTgt spid="28"/>
                                        </p:tgtEl>
                                        <p:attrNameLst>
                                          <p:attrName>ppt_w</p:attrName>
                                        </p:attrNameLst>
                                      </p:cBhvr>
                                      <p:tavLst>
                                        <p:tav tm="0">
                                          <p:val>
                                            <p:strVal val="ppt_w"/>
                                          </p:val>
                                        </p:tav>
                                        <p:tav tm="100000">
                                          <p:val>
                                            <p:fltVal val="0"/>
                                          </p:val>
                                        </p:tav>
                                      </p:tavLst>
                                    </p:anim>
                                    <p:anim calcmode="lin" valueType="num">
                                      <p:cBhvr>
                                        <p:cTn id="54" dur="500"/>
                                        <p:tgtEl>
                                          <p:spTgt spid="28"/>
                                        </p:tgtEl>
                                        <p:attrNameLst>
                                          <p:attrName>ppt_h</p:attrName>
                                        </p:attrNameLst>
                                      </p:cBhvr>
                                      <p:tavLst>
                                        <p:tav tm="0">
                                          <p:val>
                                            <p:strVal val="ppt_h"/>
                                          </p:val>
                                        </p:tav>
                                        <p:tav tm="100000">
                                          <p:val>
                                            <p:fltVal val="0"/>
                                          </p:val>
                                        </p:tav>
                                      </p:tavLst>
                                    </p:anim>
                                    <p:set>
                                      <p:cBhvr>
                                        <p:cTn id="55"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16" grpId="0"/>
      <p:bldP spid="18" grpId="0"/>
      <p:bldP spid="20" grpId="0"/>
      <p:bldP spid="22" grpId="0"/>
      <p:bldP spid="24" grpId="0"/>
      <p:bldP spid="26" grpId="0"/>
      <p:bldP spid="28" grpId="0"/>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cs typeface="Huawei Sans" panose="020C0503030203020204" pitchFamily="34" charset="0"/>
              </a:rPr>
              <a:t>How Does RAID 50 Work?</a:t>
            </a:r>
            <a:endParaRPr lang="zh-CN" altLang="en-US" dirty="0">
              <a:cs typeface="Huawei Sans" panose="020C0503030203020204" pitchFamily="34" charset="0"/>
            </a:endParaRPr>
          </a:p>
        </p:txBody>
      </p:sp>
      <p:sp>
        <p:nvSpPr>
          <p:cNvPr id="3" name="文本占位符 2"/>
          <p:cNvSpPr>
            <a:spLocks noGrp="1"/>
          </p:cNvSpPr>
          <p:nvPr>
            <p:ph type="body" sz="quarter" idx="10"/>
          </p:nvPr>
        </p:nvSpPr>
        <p:spPr/>
        <p:txBody>
          <a:bodyPr/>
          <a:lstStyle/>
          <a:p>
            <a:r>
              <a:rPr u="none" dirty="0"/>
              <a:t>RAID 50 consists of nested RAID 5 + RAID 0 levels. RAID 0 is implemented after RAID 5 is implemented.</a:t>
            </a:r>
          </a:p>
          <a:p>
            <a:endParaRPr lang="zh-CN" altLang="en-US" dirty="0"/>
          </a:p>
          <a:p>
            <a:endParaRPr lang="zh-CN" altLang="en-US" dirty="0"/>
          </a:p>
        </p:txBody>
      </p:sp>
      <p:sp>
        <p:nvSpPr>
          <p:cNvPr id="4" name="8fd74bf8-9d41-4ea7-9aab-4505c4512d25"/>
          <p:cNvSpPr>
            <a:spLocks noChangeArrowheads="1"/>
          </p:cNvSpPr>
          <p:nvPr/>
        </p:nvSpPr>
        <p:spPr bwMode="auto">
          <a:xfrm rot="5400000">
            <a:off x="8140315" y="3365935"/>
            <a:ext cx="542925" cy="192087"/>
          </a:xfrm>
          <a:prstGeom prst="rightArrow">
            <a:avLst>
              <a:gd name="adj1" fmla="val 50000"/>
              <a:gd name="adj2" fmla="val 66749"/>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5" name="26cd69b0-e214-45e0-9767-1528558227e8"/>
          <p:cNvSpPr>
            <a:spLocks noChangeArrowheads="1"/>
          </p:cNvSpPr>
          <p:nvPr/>
        </p:nvSpPr>
        <p:spPr bwMode="auto">
          <a:xfrm rot="5400000">
            <a:off x="6916180" y="3365934"/>
            <a:ext cx="542925" cy="192088"/>
          </a:xfrm>
          <a:prstGeom prst="rightArrow">
            <a:avLst>
              <a:gd name="adj1" fmla="val 50000"/>
              <a:gd name="adj2" fmla="val 6674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6" name="c678e702-a549-4e0c-ae86-7a9b74ae3ea3"/>
          <p:cNvSpPr>
            <a:spLocks noChangeArrowheads="1"/>
          </p:cNvSpPr>
          <p:nvPr/>
        </p:nvSpPr>
        <p:spPr bwMode="auto">
          <a:xfrm rot="5400000">
            <a:off x="5725455" y="3365935"/>
            <a:ext cx="542925" cy="192087"/>
          </a:xfrm>
          <a:prstGeom prst="rightArrow">
            <a:avLst>
              <a:gd name="adj1" fmla="val 50000"/>
              <a:gd name="adj2" fmla="val 66749"/>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7" name="AutoShape 7"/>
          <p:cNvSpPr>
            <a:spLocks noChangeArrowheads="1"/>
          </p:cNvSpPr>
          <p:nvPr/>
        </p:nvSpPr>
        <p:spPr bwMode="auto">
          <a:xfrm>
            <a:off x="5796099" y="2945594"/>
            <a:ext cx="2935287" cy="352425"/>
          </a:xfrm>
          <a:prstGeom prst="roundRect">
            <a:avLst>
              <a:gd name="adj" fmla="val 22829"/>
            </a:avLst>
          </a:prstGeom>
          <a:gradFill rotWithShape="1">
            <a:gsLst>
              <a:gs pos="0">
                <a:srgbClr val="808080"/>
              </a:gs>
              <a:gs pos="100000">
                <a:srgbClr val="C0C0C0"/>
              </a:gs>
            </a:gsLst>
            <a:lin ang="5400000" scaled="1"/>
          </a:gradFill>
          <a:ln w="28575" algn="ctr">
            <a:solidFill>
              <a:srgbClr val="333333"/>
            </a:solidFill>
            <a:round/>
            <a:headEnd/>
            <a:tailEnd/>
          </a:ln>
        </p:spPr>
        <p:txBody>
          <a:bodyPr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pic>
        <p:nvPicPr>
          <p:cNvPr id="8" name="f068ce7f-08f3-4f01-9b1a-8b1d48733c50" descr="guang"/>
          <p:cNvPicPr>
            <a:picLocks noChangeAspect="1" noChangeArrowheads="1"/>
          </p:cNvPicPr>
          <p:nvPr/>
        </p:nvPicPr>
        <p:blipFill>
          <a:blip r:embed="rId3" cstate="print">
            <a:extLst>
              <a:ext uri="{28A0092B-C50C-407E-A947-70E740481C1C}">
                <a14:useLocalDpi xmlns:a14="http://schemas.microsoft.com/office/drawing/2010/main" val="0"/>
              </a:ext>
            </a:extLst>
          </a:blip>
          <a:srcRect r="-882" b="38942"/>
          <a:stretch>
            <a:fillRect/>
          </a:stretch>
        </p:blipFill>
        <p:spPr bwMode="auto">
          <a:xfrm>
            <a:off x="5821499" y="2886063"/>
            <a:ext cx="29225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bd7fa59e-0c03-4218-8626-4355cd113cbe"/>
          <p:cNvSpPr>
            <a:spLocks noChangeArrowheads="1"/>
          </p:cNvSpPr>
          <p:nvPr/>
        </p:nvSpPr>
        <p:spPr bwMode="gray">
          <a:xfrm>
            <a:off x="8012249" y="4617640"/>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10" name="b39d0f44-8f74-453c-8845-f627da91a364"/>
          <p:cNvSpPr>
            <a:spLocks noChangeArrowheads="1"/>
          </p:cNvSpPr>
          <p:nvPr/>
        </p:nvSpPr>
        <p:spPr bwMode="gray">
          <a:xfrm>
            <a:off x="8012249" y="4273885"/>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11" name="412b598e-db5f-46d4-8eac-83b144a52fdb"/>
          <p:cNvSpPr>
            <a:spLocks noChangeArrowheads="1"/>
          </p:cNvSpPr>
          <p:nvPr/>
        </p:nvSpPr>
        <p:spPr bwMode="gray">
          <a:xfrm>
            <a:off x="8012249" y="3913523"/>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12" name="3386b8c8-3df8-4174-8cb4-5dc71bbf3a52"/>
          <p:cNvSpPr txBox="1">
            <a:spLocks noChangeArrowheads="1"/>
          </p:cNvSpPr>
          <p:nvPr/>
        </p:nvSpPr>
        <p:spPr bwMode="gray">
          <a:xfrm>
            <a:off x="8172586" y="3986548"/>
            <a:ext cx="57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11</a:t>
            </a:r>
          </a:p>
        </p:txBody>
      </p:sp>
      <p:sp>
        <p:nvSpPr>
          <p:cNvPr id="13" name="1cb4b866-3a18-4491-976f-584a090c47d3"/>
          <p:cNvSpPr txBox="1">
            <a:spLocks noChangeArrowheads="1"/>
          </p:cNvSpPr>
          <p:nvPr/>
        </p:nvSpPr>
        <p:spPr bwMode="gray">
          <a:xfrm>
            <a:off x="8171718" y="4329608"/>
            <a:ext cx="523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7</a:t>
            </a:r>
          </a:p>
        </p:txBody>
      </p:sp>
      <p:sp>
        <p:nvSpPr>
          <p:cNvPr id="14" name="5c32e791-18ee-416a-9c16-32c09ce2ceb9"/>
          <p:cNvSpPr txBox="1">
            <a:spLocks noChangeArrowheads="1"/>
          </p:cNvSpPr>
          <p:nvPr/>
        </p:nvSpPr>
        <p:spPr bwMode="gray">
          <a:xfrm>
            <a:off x="8243726" y="4707273"/>
            <a:ext cx="452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P 1</a:t>
            </a:r>
          </a:p>
        </p:txBody>
      </p:sp>
      <p:sp>
        <p:nvSpPr>
          <p:cNvPr id="15" name="e2b021aa-ef91-453c-8887-25b1e9de2602"/>
          <p:cNvSpPr>
            <a:spLocks noChangeArrowheads="1"/>
          </p:cNvSpPr>
          <p:nvPr/>
        </p:nvSpPr>
        <p:spPr bwMode="gray">
          <a:xfrm>
            <a:off x="6786699" y="4617640"/>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16" name="2fb5e459-19ca-4f61-b8e5-09394da37f5c"/>
          <p:cNvSpPr>
            <a:spLocks noChangeArrowheads="1"/>
          </p:cNvSpPr>
          <p:nvPr/>
        </p:nvSpPr>
        <p:spPr bwMode="gray">
          <a:xfrm>
            <a:off x="6786699" y="4273885"/>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17" name="81217d33-aef2-4c6e-a60b-5bc619f5aa0b"/>
          <p:cNvSpPr>
            <a:spLocks noChangeArrowheads="1"/>
          </p:cNvSpPr>
          <p:nvPr/>
        </p:nvSpPr>
        <p:spPr bwMode="gray">
          <a:xfrm>
            <a:off x="6786699" y="3913523"/>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18" name="79446e6a-7696-4a15-b474-f1f6e717dd2f"/>
          <p:cNvSpPr txBox="1">
            <a:spLocks noChangeArrowheads="1"/>
          </p:cNvSpPr>
          <p:nvPr/>
        </p:nvSpPr>
        <p:spPr bwMode="gray">
          <a:xfrm>
            <a:off x="6947036" y="3986548"/>
            <a:ext cx="57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10</a:t>
            </a:r>
          </a:p>
        </p:txBody>
      </p:sp>
      <p:sp>
        <p:nvSpPr>
          <p:cNvPr id="19" name="c4bed7ec-17d4-4845-b6f1-e9efacf951bd"/>
          <p:cNvSpPr txBox="1">
            <a:spLocks noChangeArrowheads="1"/>
          </p:cNvSpPr>
          <p:nvPr/>
        </p:nvSpPr>
        <p:spPr bwMode="gray">
          <a:xfrm>
            <a:off x="6964499" y="4329608"/>
            <a:ext cx="523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P 3</a:t>
            </a:r>
          </a:p>
        </p:txBody>
      </p:sp>
      <p:sp>
        <p:nvSpPr>
          <p:cNvPr id="20" name="d2bc6479-4bf9-486e-a86a-842752a2177a"/>
          <p:cNvSpPr txBox="1">
            <a:spLocks noChangeArrowheads="1"/>
          </p:cNvSpPr>
          <p:nvPr/>
        </p:nvSpPr>
        <p:spPr bwMode="gray">
          <a:xfrm>
            <a:off x="6947036" y="4707273"/>
            <a:ext cx="522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3</a:t>
            </a:r>
          </a:p>
        </p:txBody>
      </p:sp>
      <p:sp>
        <p:nvSpPr>
          <p:cNvPr id="21" name="da25c638-3b13-45db-b9af-7d3f0d1d1909"/>
          <p:cNvSpPr>
            <a:spLocks noChangeArrowheads="1"/>
          </p:cNvSpPr>
          <p:nvPr/>
        </p:nvSpPr>
        <p:spPr bwMode="gray">
          <a:xfrm>
            <a:off x="5567499" y="4581636"/>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22" name="aad9ea6a-2b51-4572-9fc9-4300ce993ed3"/>
          <p:cNvSpPr>
            <a:spLocks noChangeArrowheads="1"/>
          </p:cNvSpPr>
          <p:nvPr/>
        </p:nvSpPr>
        <p:spPr bwMode="gray">
          <a:xfrm>
            <a:off x="5567499" y="4272298"/>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23" name="ca56bc25-1683-4e3b-b0f2-aac435a44e1f"/>
          <p:cNvSpPr>
            <a:spLocks noChangeArrowheads="1"/>
          </p:cNvSpPr>
          <p:nvPr/>
        </p:nvSpPr>
        <p:spPr bwMode="gray">
          <a:xfrm>
            <a:off x="5567499" y="3911935"/>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24" name="da1f2b4b-7687-41a9-8e8b-88c4c6e07d28"/>
          <p:cNvSpPr txBox="1">
            <a:spLocks noChangeArrowheads="1"/>
          </p:cNvSpPr>
          <p:nvPr/>
        </p:nvSpPr>
        <p:spPr bwMode="gray">
          <a:xfrm>
            <a:off x="5759586" y="3984960"/>
            <a:ext cx="56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P 5</a:t>
            </a:r>
          </a:p>
        </p:txBody>
      </p:sp>
      <p:sp>
        <p:nvSpPr>
          <p:cNvPr id="25" name="5b861940-b7bc-4dc5-ab76-c3524bbc3618"/>
          <p:cNvSpPr txBox="1">
            <a:spLocks noChangeArrowheads="1"/>
          </p:cNvSpPr>
          <p:nvPr/>
        </p:nvSpPr>
        <p:spPr bwMode="gray">
          <a:xfrm>
            <a:off x="5735774" y="4329608"/>
            <a:ext cx="563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6</a:t>
            </a:r>
          </a:p>
        </p:txBody>
      </p:sp>
      <p:sp>
        <p:nvSpPr>
          <p:cNvPr id="26" name="2f48d191-ef97-4fab-9b32-dcbeb4e433c4"/>
          <p:cNvSpPr txBox="1">
            <a:spLocks noChangeArrowheads="1"/>
          </p:cNvSpPr>
          <p:nvPr/>
        </p:nvSpPr>
        <p:spPr bwMode="gray">
          <a:xfrm>
            <a:off x="5700849" y="4689648"/>
            <a:ext cx="63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2</a:t>
            </a:r>
          </a:p>
        </p:txBody>
      </p:sp>
      <p:sp>
        <p:nvSpPr>
          <p:cNvPr id="27" name="fe510cde-09fd-46f6-b341-4864f61c0b7d"/>
          <p:cNvSpPr>
            <a:spLocks noChangeArrowheads="1"/>
          </p:cNvSpPr>
          <p:nvPr/>
        </p:nvSpPr>
        <p:spPr bwMode="gray">
          <a:xfrm>
            <a:off x="4432436" y="4602498"/>
            <a:ext cx="862013"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28" name="5261ffe4-55a1-437c-9a58-b01471331656"/>
          <p:cNvSpPr>
            <a:spLocks noChangeArrowheads="1"/>
          </p:cNvSpPr>
          <p:nvPr/>
        </p:nvSpPr>
        <p:spPr bwMode="gray">
          <a:xfrm>
            <a:off x="4429261" y="4245310"/>
            <a:ext cx="862013"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29" name="cfbc43c9-1764-48ae-925c-fbcce05e2ca2"/>
          <p:cNvSpPr>
            <a:spLocks noChangeArrowheads="1"/>
          </p:cNvSpPr>
          <p:nvPr/>
        </p:nvSpPr>
        <p:spPr bwMode="gray">
          <a:xfrm>
            <a:off x="4432436" y="3883360"/>
            <a:ext cx="862013"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30" name="c1b7f1f6-18c1-4856-aac9-f2426ebd3135"/>
          <p:cNvSpPr txBox="1">
            <a:spLocks noChangeArrowheads="1"/>
          </p:cNvSpPr>
          <p:nvPr/>
        </p:nvSpPr>
        <p:spPr bwMode="gray">
          <a:xfrm>
            <a:off x="4643326" y="3956385"/>
            <a:ext cx="509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9</a:t>
            </a:r>
          </a:p>
        </p:txBody>
      </p:sp>
      <p:sp>
        <p:nvSpPr>
          <p:cNvPr id="31" name="df2579ef-ae3f-4062-a0f1-6163bea7feef"/>
          <p:cNvSpPr txBox="1">
            <a:spLocks noChangeArrowheads="1"/>
          </p:cNvSpPr>
          <p:nvPr/>
        </p:nvSpPr>
        <p:spPr bwMode="gray">
          <a:xfrm>
            <a:off x="4643326" y="4329608"/>
            <a:ext cx="509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5</a:t>
            </a:r>
          </a:p>
        </p:txBody>
      </p:sp>
      <p:sp>
        <p:nvSpPr>
          <p:cNvPr id="32" name="68c4ed74-1544-4bb3-9bd2-2eaa6f6cf186"/>
          <p:cNvSpPr>
            <a:spLocks noChangeArrowheads="1"/>
          </p:cNvSpPr>
          <p:nvPr/>
        </p:nvSpPr>
        <p:spPr bwMode="gray">
          <a:xfrm>
            <a:off x="3243399" y="4602498"/>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33" name="484c198d-494e-4623-9f83-26e4babd51d7"/>
          <p:cNvSpPr>
            <a:spLocks noChangeArrowheads="1"/>
          </p:cNvSpPr>
          <p:nvPr/>
        </p:nvSpPr>
        <p:spPr bwMode="gray">
          <a:xfrm>
            <a:off x="3243399" y="4243723"/>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34" name="f543c68d-a033-4c23-9e42-f7da30fe36a1"/>
          <p:cNvSpPr>
            <a:spLocks noChangeArrowheads="1"/>
          </p:cNvSpPr>
          <p:nvPr/>
        </p:nvSpPr>
        <p:spPr bwMode="gray">
          <a:xfrm>
            <a:off x="3243399" y="3883360"/>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35" name="78518bf5-8ba7-4566-8211-fdf69e4aadd5"/>
          <p:cNvSpPr txBox="1">
            <a:spLocks noChangeArrowheads="1"/>
          </p:cNvSpPr>
          <p:nvPr/>
        </p:nvSpPr>
        <p:spPr bwMode="gray">
          <a:xfrm>
            <a:off x="3419611" y="3957973"/>
            <a:ext cx="539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8</a:t>
            </a:r>
          </a:p>
        </p:txBody>
      </p:sp>
      <p:sp>
        <p:nvSpPr>
          <p:cNvPr id="36" name="7ccb17e0-e538-47ba-8b90-e73062c9ae25"/>
          <p:cNvSpPr txBox="1">
            <a:spLocks noChangeArrowheads="1"/>
          </p:cNvSpPr>
          <p:nvPr/>
        </p:nvSpPr>
        <p:spPr bwMode="gray">
          <a:xfrm>
            <a:off x="4679330" y="4677110"/>
            <a:ext cx="474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P 0</a:t>
            </a:r>
          </a:p>
        </p:txBody>
      </p:sp>
      <p:sp>
        <p:nvSpPr>
          <p:cNvPr id="37" name="e239076d-5c43-4a58-9280-6e89f1e8caaa"/>
          <p:cNvSpPr>
            <a:spLocks noChangeArrowheads="1"/>
          </p:cNvSpPr>
          <p:nvPr/>
        </p:nvSpPr>
        <p:spPr bwMode="gray">
          <a:xfrm>
            <a:off x="2055949" y="4602498"/>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38" name="82f2ddd1-32e0-4355-b11e-54ffef06ce6a"/>
          <p:cNvSpPr>
            <a:spLocks noChangeArrowheads="1"/>
          </p:cNvSpPr>
          <p:nvPr/>
        </p:nvSpPr>
        <p:spPr bwMode="gray">
          <a:xfrm>
            <a:off x="2055949" y="4243723"/>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39" name="3edc8eba-8cf4-4caa-a216-bb3b8d3a20e2"/>
          <p:cNvSpPr>
            <a:spLocks noChangeArrowheads="1"/>
          </p:cNvSpPr>
          <p:nvPr/>
        </p:nvSpPr>
        <p:spPr bwMode="gray">
          <a:xfrm>
            <a:off x="2055949" y="3883360"/>
            <a:ext cx="862012" cy="371475"/>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40" name="8bd2bd34-ea22-4f06-a7ee-16eef8b326ae"/>
          <p:cNvSpPr txBox="1">
            <a:spLocks noChangeArrowheads="1"/>
          </p:cNvSpPr>
          <p:nvPr/>
        </p:nvSpPr>
        <p:spPr bwMode="gray">
          <a:xfrm>
            <a:off x="3445354" y="4329608"/>
            <a:ext cx="511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P 2</a:t>
            </a:r>
          </a:p>
        </p:txBody>
      </p:sp>
      <p:sp>
        <p:nvSpPr>
          <p:cNvPr id="41" name="453238cd-6e39-4e5d-8456-b8864ba8bdc2"/>
          <p:cNvSpPr txBox="1">
            <a:spLocks noChangeArrowheads="1"/>
          </p:cNvSpPr>
          <p:nvPr/>
        </p:nvSpPr>
        <p:spPr bwMode="gray">
          <a:xfrm>
            <a:off x="2267086" y="4677110"/>
            <a:ext cx="474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0</a:t>
            </a:r>
          </a:p>
        </p:txBody>
      </p:sp>
      <p:sp>
        <p:nvSpPr>
          <p:cNvPr id="42" name="5b483d80-9d22-4931-9ede-8d51109095df"/>
          <p:cNvSpPr txBox="1">
            <a:spLocks noChangeArrowheads="1"/>
          </p:cNvSpPr>
          <p:nvPr/>
        </p:nvSpPr>
        <p:spPr bwMode="gray">
          <a:xfrm>
            <a:off x="3419611" y="4677110"/>
            <a:ext cx="561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dirty="0">
                <a:latin typeface="Huawei Sans" panose="020C0503030203020204" pitchFamily="34" charset="0"/>
                <a:cs typeface="Huawei Sans" panose="020C0503030203020204" pitchFamily="34" charset="0"/>
              </a:rPr>
              <a:t>D 1</a:t>
            </a:r>
          </a:p>
        </p:txBody>
      </p:sp>
      <p:sp>
        <p:nvSpPr>
          <p:cNvPr id="43" name="722b218c-7524-4624-905d-560ac72c68f0"/>
          <p:cNvSpPr txBox="1">
            <a:spLocks noChangeArrowheads="1"/>
          </p:cNvSpPr>
          <p:nvPr/>
        </p:nvSpPr>
        <p:spPr bwMode="gray">
          <a:xfrm>
            <a:off x="2215369" y="4329608"/>
            <a:ext cx="538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4</a:t>
            </a:r>
          </a:p>
        </p:txBody>
      </p:sp>
      <p:sp>
        <p:nvSpPr>
          <p:cNvPr id="44" name="080a026e-6ac7-4d34-925e-6c720cadfbeb"/>
          <p:cNvSpPr txBox="1">
            <a:spLocks noChangeArrowheads="1"/>
          </p:cNvSpPr>
          <p:nvPr/>
        </p:nvSpPr>
        <p:spPr bwMode="gray">
          <a:xfrm>
            <a:off x="2230574" y="3949625"/>
            <a:ext cx="517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dirty="0">
                <a:latin typeface="Huawei Sans" panose="020C0503030203020204" pitchFamily="34" charset="0"/>
                <a:cs typeface="Huawei Sans" panose="020C0503030203020204" pitchFamily="34" charset="0"/>
              </a:rPr>
              <a:t>P 4</a:t>
            </a:r>
          </a:p>
        </p:txBody>
      </p:sp>
      <p:sp>
        <p:nvSpPr>
          <p:cNvPr id="45" name="0dfa5599-2bde-4d60-9ad5-507fbff16080"/>
          <p:cNvSpPr>
            <a:spLocks noChangeArrowheads="1"/>
          </p:cNvSpPr>
          <p:nvPr/>
        </p:nvSpPr>
        <p:spPr bwMode="auto">
          <a:xfrm rot="5400000">
            <a:off x="4611923" y="3365935"/>
            <a:ext cx="542925" cy="192087"/>
          </a:xfrm>
          <a:prstGeom prst="rightArrow">
            <a:avLst>
              <a:gd name="adj1" fmla="val 50000"/>
              <a:gd name="adj2" fmla="val 66749"/>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46" name="7ef96a6d-0ad2-4d77-8e90-cdb174efe131"/>
          <p:cNvSpPr>
            <a:spLocks noChangeArrowheads="1"/>
          </p:cNvSpPr>
          <p:nvPr/>
        </p:nvSpPr>
        <p:spPr bwMode="auto">
          <a:xfrm rot="5400000">
            <a:off x="3387788" y="3365934"/>
            <a:ext cx="542925" cy="192088"/>
          </a:xfrm>
          <a:prstGeom prst="rightArrow">
            <a:avLst>
              <a:gd name="adj1" fmla="val 50000"/>
              <a:gd name="adj2" fmla="val 6674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47" name="9ebd75b4-c881-4658-9071-3eaefec49609"/>
          <p:cNvSpPr>
            <a:spLocks noChangeArrowheads="1"/>
          </p:cNvSpPr>
          <p:nvPr/>
        </p:nvSpPr>
        <p:spPr bwMode="auto">
          <a:xfrm rot="5400000">
            <a:off x="2245655" y="3365935"/>
            <a:ext cx="542925" cy="192087"/>
          </a:xfrm>
          <a:prstGeom prst="rightArrow">
            <a:avLst>
              <a:gd name="adj1" fmla="val 50000"/>
              <a:gd name="adj2" fmla="val 66749"/>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48" name="AutoShape 57"/>
          <p:cNvSpPr>
            <a:spLocks noChangeArrowheads="1"/>
          </p:cNvSpPr>
          <p:nvPr/>
        </p:nvSpPr>
        <p:spPr bwMode="auto">
          <a:xfrm>
            <a:off x="2302011" y="2945594"/>
            <a:ext cx="2903538" cy="352425"/>
          </a:xfrm>
          <a:prstGeom prst="roundRect">
            <a:avLst>
              <a:gd name="adj" fmla="val 22829"/>
            </a:avLst>
          </a:prstGeom>
          <a:gradFill rotWithShape="1">
            <a:gsLst>
              <a:gs pos="0">
                <a:srgbClr val="808080"/>
              </a:gs>
              <a:gs pos="100000">
                <a:srgbClr val="C0C0C0"/>
              </a:gs>
            </a:gsLst>
            <a:lin ang="5400000" scaled="1"/>
          </a:gradFill>
          <a:ln w="28575" algn="ctr">
            <a:solidFill>
              <a:srgbClr val="333333"/>
            </a:solidFill>
            <a:round/>
            <a:headEnd/>
            <a:tailEnd/>
          </a:ln>
        </p:spPr>
        <p:txBody>
          <a:bodyPr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pic>
        <p:nvPicPr>
          <p:cNvPr id="49" name="7d377705-0c2a-442d-95dd-c6c2993da148" descr="guang"/>
          <p:cNvPicPr>
            <a:picLocks noChangeAspect="1" noChangeArrowheads="1"/>
          </p:cNvPicPr>
          <p:nvPr/>
        </p:nvPicPr>
        <p:blipFill>
          <a:blip r:embed="rId3" cstate="print">
            <a:extLst>
              <a:ext uri="{28A0092B-C50C-407E-A947-70E740481C1C}">
                <a14:useLocalDpi xmlns:a14="http://schemas.microsoft.com/office/drawing/2010/main" val="0"/>
              </a:ext>
            </a:extLst>
          </a:blip>
          <a:srcRect r="-882" b="38942"/>
          <a:stretch>
            <a:fillRect/>
          </a:stretch>
        </p:blipFill>
        <p:spPr bwMode="auto">
          <a:xfrm>
            <a:off x="2327411" y="2886063"/>
            <a:ext cx="289242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e6b5ba77-767e-4cd4-b75e-16920ec37f4d"/>
          <p:cNvSpPr>
            <a:spLocks noChangeArrowheads="1"/>
          </p:cNvSpPr>
          <p:nvPr/>
        </p:nvSpPr>
        <p:spPr bwMode="auto">
          <a:xfrm>
            <a:off x="1992449" y="3946091"/>
            <a:ext cx="7691437" cy="295275"/>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51" name="cdd9eab0-b440-4794-b55e-259a05c912d6"/>
          <p:cNvSpPr>
            <a:spLocks noChangeArrowheads="1"/>
          </p:cNvSpPr>
          <p:nvPr/>
        </p:nvSpPr>
        <p:spPr bwMode="auto">
          <a:xfrm>
            <a:off x="1992449" y="4293604"/>
            <a:ext cx="7691437" cy="295275"/>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52" name="216084dc-80c9-42d2-987f-3a5182a5fcdc"/>
          <p:cNvSpPr>
            <a:spLocks noChangeArrowheads="1"/>
          </p:cNvSpPr>
          <p:nvPr/>
        </p:nvSpPr>
        <p:spPr bwMode="auto">
          <a:xfrm>
            <a:off x="1992449" y="4653644"/>
            <a:ext cx="7691437" cy="296862"/>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53" name="58fb48b8-a44a-41c3-a81d-ffab68fab5a5"/>
          <p:cNvSpPr txBox="1">
            <a:spLocks noChangeArrowheads="1"/>
          </p:cNvSpPr>
          <p:nvPr/>
        </p:nvSpPr>
        <p:spPr bwMode="gray">
          <a:xfrm>
            <a:off x="8874261" y="4673016"/>
            <a:ext cx="86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dirty="0">
                <a:latin typeface="Huawei Sans" panose="020C0503030203020204" pitchFamily="34" charset="0"/>
                <a:cs typeface="Huawei Sans" panose="020C0503030203020204" pitchFamily="34" charset="0"/>
              </a:rPr>
              <a:t>Stripe 0</a:t>
            </a:r>
            <a:endParaRPr lang="en-US" altLang="zh-CN" sz="1400" dirty="0">
              <a:latin typeface="Huawei Sans" panose="020C0503030203020204" pitchFamily="34" charset="0"/>
              <a:ea typeface="+mn-ea"/>
              <a:cs typeface="Huawei Sans" panose="020C0503030203020204" pitchFamily="34" charset="0"/>
            </a:endParaRPr>
          </a:p>
        </p:txBody>
      </p:sp>
      <p:sp>
        <p:nvSpPr>
          <p:cNvPr id="54" name="718f2e70-3075-4f17-9e85-5cd633ca30c9"/>
          <p:cNvSpPr txBox="1">
            <a:spLocks noChangeArrowheads="1"/>
          </p:cNvSpPr>
          <p:nvPr/>
        </p:nvSpPr>
        <p:spPr bwMode="gray">
          <a:xfrm>
            <a:off x="8885374" y="4302927"/>
            <a:ext cx="86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dirty="0">
                <a:latin typeface="Huawei Sans" panose="020C0503030203020204" pitchFamily="34" charset="0"/>
                <a:cs typeface="Huawei Sans" panose="020C0503030203020204" pitchFamily="34" charset="0"/>
              </a:rPr>
              <a:t>Stripe 1</a:t>
            </a:r>
            <a:endParaRPr lang="en-US" altLang="zh-CN" sz="1400" dirty="0">
              <a:latin typeface="Huawei Sans" panose="020C0503030203020204" pitchFamily="34" charset="0"/>
              <a:ea typeface="+mn-ea"/>
              <a:cs typeface="Huawei Sans" panose="020C0503030203020204" pitchFamily="34" charset="0"/>
            </a:endParaRPr>
          </a:p>
        </p:txBody>
      </p:sp>
      <p:sp>
        <p:nvSpPr>
          <p:cNvPr id="55" name="f3cd8486-56d1-4e44-ad5b-e3a89383412c"/>
          <p:cNvSpPr txBox="1">
            <a:spLocks noChangeArrowheads="1"/>
          </p:cNvSpPr>
          <p:nvPr/>
        </p:nvSpPr>
        <p:spPr bwMode="gray">
          <a:xfrm>
            <a:off x="8892294" y="3925701"/>
            <a:ext cx="86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Stripe 2</a:t>
            </a:r>
            <a:endParaRPr lang="en-US" altLang="zh-CN" sz="1400" dirty="0">
              <a:latin typeface="Huawei Sans" panose="020C0503030203020204" pitchFamily="34" charset="0"/>
              <a:ea typeface="+mn-ea"/>
              <a:cs typeface="Huawei Sans" panose="020C0503030203020204" pitchFamily="34" charset="0"/>
            </a:endParaRPr>
          </a:p>
        </p:txBody>
      </p:sp>
      <p:sp>
        <p:nvSpPr>
          <p:cNvPr id="56" name="78a30748-2250-45e2-b95d-2be1aa4d9651"/>
          <p:cNvSpPr>
            <a:spLocks noChangeArrowheads="1"/>
          </p:cNvSpPr>
          <p:nvPr/>
        </p:nvSpPr>
        <p:spPr bwMode="auto">
          <a:xfrm rot="5400000">
            <a:off x="6839409" y="2506651"/>
            <a:ext cx="576263"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latin typeface="Huawei Sans" panose="020C0503030203020204" pitchFamily="34" charset="0"/>
              <a:ea typeface="+mn-ea"/>
              <a:cs typeface="Huawei Sans" panose="020C0503030203020204" pitchFamily="34" charset="0"/>
            </a:endParaRPr>
          </a:p>
        </p:txBody>
      </p:sp>
      <p:sp>
        <p:nvSpPr>
          <p:cNvPr id="57" name="8cfcee7a-7dfe-4a7e-baa9-c98c0de72d07"/>
          <p:cNvSpPr>
            <a:spLocks noChangeArrowheads="1"/>
          </p:cNvSpPr>
          <p:nvPr/>
        </p:nvSpPr>
        <p:spPr bwMode="auto">
          <a:xfrm rot="5400000">
            <a:off x="3599172" y="2541576"/>
            <a:ext cx="576263" cy="215900"/>
          </a:xfrm>
          <a:prstGeom prst="rightArrow">
            <a:avLst>
              <a:gd name="adj1" fmla="val 50000"/>
              <a:gd name="adj2" fmla="val 66728"/>
            </a:avLst>
          </a:prstGeom>
          <a:gradFill rotWithShape="0">
            <a:gsLst>
              <a:gs pos="0">
                <a:srgbClr val="EAEAEA"/>
              </a:gs>
              <a:gs pos="100000">
                <a:srgbClr val="777777"/>
              </a:gs>
            </a:gsLst>
            <a:lin ang="5400000" scaled="1"/>
          </a:gradFill>
          <a:ln w="9525">
            <a:miter lim="800000"/>
            <a:headEnd/>
            <a:tailEnd/>
          </a:ln>
          <a:scene3d>
            <a:camera prst="legacyObliqueBottom"/>
            <a:lightRig rig="legacyFlat3" dir="t"/>
          </a:scene3d>
          <a:sp3d extrusionH="227000" prstMaterial="legacyMatte">
            <a:bevelT w="13500" h="13500" prst="angle"/>
            <a:bevelB w="13500" h="13500" prst="angle"/>
            <a:extrusionClr>
              <a:srgbClr val="777777"/>
            </a:extrusionClr>
          </a:sp3d>
        </p:spPr>
        <p:txBody>
          <a:bodyPr wrap="none" anchor="ctr">
            <a:flatTx/>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latin typeface="Huawei Sans" panose="020C0503030203020204" pitchFamily="34" charset="0"/>
              <a:ea typeface="+mn-ea"/>
              <a:cs typeface="Huawei Sans" panose="020C0503030203020204" pitchFamily="34" charset="0"/>
            </a:endParaRPr>
          </a:p>
        </p:txBody>
      </p:sp>
      <p:sp>
        <p:nvSpPr>
          <p:cNvPr id="58" name="AutoShape 69"/>
          <p:cNvSpPr>
            <a:spLocks noChangeArrowheads="1"/>
          </p:cNvSpPr>
          <p:nvPr/>
        </p:nvSpPr>
        <p:spPr bwMode="auto">
          <a:xfrm>
            <a:off x="3611158" y="2226560"/>
            <a:ext cx="3840480" cy="422910"/>
          </a:xfrm>
          <a:prstGeom prst="roundRect">
            <a:avLst>
              <a:gd name="adj" fmla="val 22829"/>
            </a:avLst>
          </a:prstGeom>
          <a:gradFill rotWithShape="1">
            <a:gsLst>
              <a:gs pos="0">
                <a:srgbClr val="808080"/>
              </a:gs>
              <a:gs pos="100000">
                <a:srgbClr val="C0C0C0"/>
              </a:gs>
            </a:gsLst>
            <a:lin ang="5400000" scaled="1"/>
          </a:gradFill>
          <a:ln w="28575" algn="ctr">
            <a:solidFill>
              <a:srgbClr val="333333"/>
            </a:solidFill>
            <a:round/>
            <a:headEnd/>
            <a:tailEnd/>
          </a:ln>
        </p:spPr>
        <p:txBody>
          <a:bodyPr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a:latin typeface="Huawei Sans" panose="020C0503030203020204" pitchFamily="34" charset="0"/>
              <a:ea typeface="+mn-ea"/>
              <a:cs typeface="Huawei Sans" panose="020C0503030203020204" pitchFamily="34" charset="0"/>
            </a:endParaRPr>
          </a:p>
        </p:txBody>
      </p:sp>
      <p:sp>
        <p:nvSpPr>
          <p:cNvPr id="59" name="eb148fe0-59de-4273-a5e2-7d4de6d9e092"/>
          <p:cNvSpPr txBox="1">
            <a:spLocks noChangeArrowheads="1"/>
          </p:cNvSpPr>
          <p:nvPr/>
        </p:nvSpPr>
        <p:spPr bwMode="gray">
          <a:xfrm>
            <a:off x="3937806" y="2294347"/>
            <a:ext cx="33458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dirty="0">
                <a:latin typeface="Huawei Sans" panose="020C0503030203020204" pitchFamily="34" charset="0"/>
                <a:cs typeface="Huawei Sans" panose="020C0503030203020204" pitchFamily="34" charset="0"/>
              </a:rPr>
              <a:t>D 0, D 1, D 2, D 3, D 4, D 5, D 6, D 7...</a:t>
            </a:r>
          </a:p>
        </p:txBody>
      </p:sp>
      <p:sp>
        <p:nvSpPr>
          <p:cNvPr id="60" name="2a4abb31-8fcc-4aca-af48-04e63923381c"/>
          <p:cNvSpPr txBox="1">
            <a:spLocks noChangeArrowheads="1"/>
          </p:cNvSpPr>
          <p:nvPr/>
        </p:nvSpPr>
        <p:spPr bwMode="gray">
          <a:xfrm>
            <a:off x="2495686" y="2981313"/>
            <a:ext cx="2563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0, D 1, D 4, D 5, D 8, D 9</a:t>
            </a:r>
          </a:p>
        </p:txBody>
      </p:sp>
      <p:sp>
        <p:nvSpPr>
          <p:cNvPr id="61" name="980435c3-18cf-4565-91f7-a027ff735e66"/>
          <p:cNvSpPr txBox="1">
            <a:spLocks noChangeArrowheads="1"/>
          </p:cNvSpPr>
          <p:nvPr/>
        </p:nvSpPr>
        <p:spPr bwMode="gray">
          <a:xfrm>
            <a:off x="5950086" y="2981313"/>
            <a:ext cx="256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2, D 3, D 6, D 7, D 10, D 11</a:t>
            </a:r>
          </a:p>
        </p:txBody>
      </p:sp>
      <p:sp>
        <p:nvSpPr>
          <p:cNvPr id="62" name="9e225f74-488a-4b95-9566-3c6ac9fbfaf5"/>
          <p:cNvSpPr txBox="1">
            <a:spLocks noChangeArrowheads="1"/>
          </p:cNvSpPr>
          <p:nvPr/>
        </p:nvSpPr>
        <p:spPr bwMode="gray">
          <a:xfrm>
            <a:off x="2040867" y="5007310"/>
            <a:ext cx="952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sz="1200" u="none" dirty="0">
                <a:latin typeface="Huawei Sans" panose="020C0503030203020204" pitchFamily="34" charset="0"/>
                <a:cs typeface="Huawei Sans" panose="020C0503030203020204" pitchFamily="34" charset="0"/>
              </a:rPr>
              <a:t>Physical disk 1</a:t>
            </a:r>
            <a:endParaRPr lang="en-US" altLang="zh-CN" sz="1200" dirty="0">
              <a:latin typeface="Huawei Sans" panose="020C0503030203020204" pitchFamily="34" charset="0"/>
              <a:ea typeface="+mn-ea"/>
              <a:cs typeface="Huawei Sans" panose="020C0503030203020204" pitchFamily="34" charset="0"/>
            </a:endParaRPr>
          </a:p>
        </p:txBody>
      </p:sp>
      <p:sp>
        <p:nvSpPr>
          <p:cNvPr id="63" name="9e2eec44-8a0d-4e08-87a4-1fe234aecd87"/>
          <p:cNvSpPr txBox="1">
            <a:spLocks noChangeArrowheads="1"/>
          </p:cNvSpPr>
          <p:nvPr/>
        </p:nvSpPr>
        <p:spPr bwMode="gray">
          <a:xfrm>
            <a:off x="3178118" y="5015248"/>
            <a:ext cx="952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sz="1200" u="none" dirty="0">
                <a:latin typeface="Huawei Sans" panose="020C0503030203020204" pitchFamily="34" charset="0"/>
                <a:cs typeface="Huawei Sans" panose="020C0503030203020204" pitchFamily="34" charset="0"/>
              </a:rPr>
              <a:t>Physical disk 2</a:t>
            </a:r>
            <a:endParaRPr lang="en-US" altLang="zh-CN" sz="1200" dirty="0">
              <a:latin typeface="Huawei Sans" panose="020C0503030203020204" pitchFamily="34" charset="0"/>
              <a:ea typeface="+mn-ea"/>
              <a:cs typeface="Huawei Sans" panose="020C0503030203020204" pitchFamily="34" charset="0"/>
            </a:endParaRPr>
          </a:p>
        </p:txBody>
      </p:sp>
      <p:sp>
        <p:nvSpPr>
          <p:cNvPr id="64" name="c71ac529-a517-49b4-b2c6-b0313c34cde4"/>
          <p:cNvSpPr txBox="1">
            <a:spLocks noChangeArrowheads="1"/>
          </p:cNvSpPr>
          <p:nvPr/>
        </p:nvSpPr>
        <p:spPr bwMode="gray">
          <a:xfrm>
            <a:off x="4410143" y="5008898"/>
            <a:ext cx="900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sz="1200" u="none" dirty="0">
                <a:latin typeface="Huawei Sans" panose="020C0503030203020204" pitchFamily="34" charset="0"/>
                <a:cs typeface="Huawei Sans" panose="020C0503030203020204" pitchFamily="34" charset="0"/>
              </a:rPr>
              <a:t>Physical disk 3</a:t>
            </a:r>
            <a:endParaRPr lang="en-US" altLang="zh-CN" sz="1200" dirty="0">
              <a:latin typeface="Huawei Sans" panose="020C0503030203020204" pitchFamily="34" charset="0"/>
              <a:ea typeface="+mn-ea"/>
              <a:cs typeface="Huawei Sans" panose="020C0503030203020204" pitchFamily="34" charset="0"/>
            </a:endParaRPr>
          </a:p>
        </p:txBody>
      </p:sp>
      <p:sp>
        <p:nvSpPr>
          <p:cNvPr id="65" name="050bb0e4-5130-4be3-b182-c0805ef1ec0f"/>
          <p:cNvSpPr txBox="1">
            <a:spLocks noChangeArrowheads="1"/>
          </p:cNvSpPr>
          <p:nvPr/>
        </p:nvSpPr>
        <p:spPr bwMode="gray">
          <a:xfrm>
            <a:off x="5500158" y="5008898"/>
            <a:ext cx="10294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sz="1200" u="none" dirty="0">
                <a:latin typeface="Huawei Sans" panose="020C0503030203020204" pitchFamily="34" charset="0"/>
                <a:cs typeface="Huawei Sans" panose="020C0503030203020204" pitchFamily="34" charset="0"/>
              </a:rPr>
              <a:t>Physical disk 4</a:t>
            </a:r>
            <a:endParaRPr lang="en-US" altLang="zh-CN" sz="1200" dirty="0">
              <a:latin typeface="Huawei Sans" panose="020C0503030203020204" pitchFamily="34" charset="0"/>
              <a:ea typeface="+mn-ea"/>
              <a:cs typeface="Huawei Sans" panose="020C0503030203020204" pitchFamily="34" charset="0"/>
            </a:endParaRPr>
          </a:p>
        </p:txBody>
      </p:sp>
      <p:sp>
        <p:nvSpPr>
          <p:cNvPr id="66" name="f85dc9a0-1bc1-414a-98ba-a7347e44d000"/>
          <p:cNvSpPr txBox="1">
            <a:spLocks noChangeArrowheads="1"/>
          </p:cNvSpPr>
          <p:nvPr/>
        </p:nvSpPr>
        <p:spPr bwMode="gray">
          <a:xfrm>
            <a:off x="6786699" y="5008898"/>
            <a:ext cx="8089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sz="1200" u="none" dirty="0">
                <a:latin typeface="Huawei Sans" panose="020C0503030203020204" pitchFamily="34" charset="0"/>
                <a:cs typeface="Huawei Sans" panose="020C0503030203020204" pitchFamily="34" charset="0"/>
              </a:rPr>
              <a:t>Physical disk 5</a:t>
            </a:r>
            <a:endParaRPr lang="en-US" altLang="zh-CN" sz="1200" dirty="0">
              <a:latin typeface="Huawei Sans" panose="020C0503030203020204" pitchFamily="34" charset="0"/>
              <a:ea typeface="+mn-ea"/>
              <a:cs typeface="Huawei Sans" panose="020C0503030203020204" pitchFamily="34" charset="0"/>
            </a:endParaRPr>
          </a:p>
        </p:txBody>
      </p:sp>
      <p:sp>
        <p:nvSpPr>
          <p:cNvPr id="67" name="5ab240d9-70cb-41c2-91f7-cb5e14cf87b3"/>
          <p:cNvSpPr txBox="1">
            <a:spLocks noChangeArrowheads="1"/>
          </p:cNvSpPr>
          <p:nvPr/>
        </p:nvSpPr>
        <p:spPr bwMode="gray">
          <a:xfrm>
            <a:off x="8012249" y="5008898"/>
            <a:ext cx="8089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sz="1200" u="none" dirty="0">
                <a:latin typeface="Huawei Sans" panose="020C0503030203020204" pitchFamily="34" charset="0"/>
                <a:cs typeface="Huawei Sans" panose="020C0503030203020204" pitchFamily="34" charset="0"/>
              </a:rPr>
              <a:t>Physical disk 6</a:t>
            </a:r>
            <a:endParaRPr lang="en-US" altLang="zh-CN" sz="1200" dirty="0">
              <a:latin typeface="Huawei Sans" panose="020C0503030203020204" pitchFamily="34" charset="0"/>
              <a:ea typeface="+mn-ea"/>
              <a:cs typeface="Huawei Sans" panose="020C0503030203020204" pitchFamily="34" charset="0"/>
            </a:endParaRPr>
          </a:p>
        </p:txBody>
      </p:sp>
      <p:sp>
        <p:nvSpPr>
          <p:cNvPr id="68" name="685792ac-1aad-4a53-9397-3f49d6075695"/>
          <p:cNvSpPr>
            <a:spLocks noChangeArrowheads="1"/>
          </p:cNvSpPr>
          <p:nvPr/>
        </p:nvSpPr>
        <p:spPr bwMode="auto">
          <a:xfrm>
            <a:off x="2001974" y="3657933"/>
            <a:ext cx="3462337" cy="2103120"/>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0127" tIns="40065" rIns="80127" bIns="40065"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69" name="48ec6c83-949c-470f-a8cf-6ec201bf4290"/>
          <p:cNvSpPr>
            <a:spLocks noChangeArrowheads="1"/>
          </p:cNvSpPr>
          <p:nvPr/>
        </p:nvSpPr>
        <p:spPr bwMode="auto">
          <a:xfrm>
            <a:off x="3306849" y="5449429"/>
            <a:ext cx="760413" cy="29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0127" tIns="40065" rIns="80127" bIns="40065">
            <a:spAutoFit/>
          </a:bodyPr>
          <a:lstStyle>
            <a:lvl1pPr marL="300038" indent="-300038"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sz="1400" b="1" u="none" dirty="0">
                <a:latin typeface="Huawei Sans" panose="020C0503030203020204" pitchFamily="34" charset="0"/>
                <a:cs typeface="Huawei Sans" panose="020C0503030203020204" pitchFamily="34" charset="0"/>
              </a:rPr>
              <a:t>RAID 5</a:t>
            </a:r>
          </a:p>
        </p:txBody>
      </p:sp>
      <p:sp>
        <p:nvSpPr>
          <p:cNvPr id="70" name="697270f4-6bbf-4f2f-a4be-cb019cc24a8b"/>
          <p:cNvSpPr>
            <a:spLocks noChangeArrowheads="1"/>
          </p:cNvSpPr>
          <p:nvPr/>
        </p:nvSpPr>
        <p:spPr bwMode="auto">
          <a:xfrm>
            <a:off x="5548449" y="3657933"/>
            <a:ext cx="3379787" cy="2103120"/>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0127" tIns="40065" rIns="80127" bIns="40065"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71" name="dca003a4-b37a-4cec-a450-8fd1f76ced71"/>
          <p:cNvSpPr>
            <a:spLocks noChangeArrowheads="1"/>
          </p:cNvSpPr>
          <p:nvPr/>
        </p:nvSpPr>
        <p:spPr bwMode="auto">
          <a:xfrm>
            <a:off x="6835241" y="5449429"/>
            <a:ext cx="760413" cy="29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0127" tIns="40065" rIns="80127" bIns="40065">
            <a:spAutoFit/>
          </a:bodyPr>
          <a:lstStyle>
            <a:lvl1pPr marL="300038" indent="-300038"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sz="1400" b="1" u="none">
                <a:latin typeface="Huawei Sans" panose="020C0503030203020204" pitchFamily="34" charset="0"/>
                <a:cs typeface="Huawei Sans" panose="020C0503030203020204" pitchFamily="34" charset="0"/>
              </a:rPr>
              <a:t>RAID 5</a:t>
            </a:r>
          </a:p>
        </p:txBody>
      </p:sp>
      <p:sp>
        <p:nvSpPr>
          <p:cNvPr id="72" name="c72f23d3-a9d0-4843-8092-b39a03e1926d"/>
          <p:cNvSpPr txBox="1">
            <a:spLocks noChangeArrowheads="1"/>
          </p:cNvSpPr>
          <p:nvPr/>
        </p:nvSpPr>
        <p:spPr bwMode="auto">
          <a:xfrm>
            <a:off x="5168243" y="5689436"/>
            <a:ext cx="760412" cy="29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0127" tIns="40065" rIns="80127" bIns="40065">
            <a:spAutoFit/>
          </a:bodyPr>
          <a:lstStyle>
            <a:lvl1pPr marL="300038" indent="-300038"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sz="1400" b="1" u="none">
                <a:latin typeface="Huawei Sans" panose="020C0503030203020204" pitchFamily="34" charset="0"/>
                <a:cs typeface="Huawei Sans" panose="020C0503030203020204" pitchFamily="34" charset="0"/>
              </a:rPr>
              <a:t>RAID 0</a:t>
            </a:r>
          </a:p>
        </p:txBody>
      </p:sp>
      <p:sp>
        <p:nvSpPr>
          <p:cNvPr id="73" name="71e7e2f3-39b8-40e3-a980-c80d88a3157a"/>
          <p:cNvSpPr>
            <a:spLocks noChangeArrowheads="1"/>
          </p:cNvSpPr>
          <p:nvPr/>
        </p:nvSpPr>
        <p:spPr bwMode="auto">
          <a:xfrm>
            <a:off x="1835286" y="3442035"/>
            <a:ext cx="8064624" cy="2520280"/>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0127" tIns="40065" rIns="80127" bIns="40065"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Tree>
    <p:extLst>
      <p:ext uri="{BB962C8B-B14F-4D97-AF65-F5344CB8AC3E}">
        <p14:creationId xmlns:p14="http://schemas.microsoft.com/office/powerpoint/2010/main" val="3387474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lstStyle/>
          <a:p>
            <a:r>
              <a:rPr u="none">
                <a:solidFill>
                  <a:schemeClr val="bg1">
                    <a:lumMod val="50000"/>
                  </a:schemeClr>
                </a:solidFill>
              </a:rPr>
              <a:t>Traditional RAID</a:t>
            </a:r>
          </a:p>
          <a:p>
            <a:r>
              <a:rPr b="1"/>
              <a:t>RAID 2.0+</a:t>
            </a:r>
            <a:endParaRPr lang="en-US" altLang="zh-CN" b="1" dirty="0"/>
          </a:p>
          <a:p>
            <a:r>
              <a:rPr u="none">
                <a:solidFill>
                  <a:schemeClr val="bg1">
                    <a:lumMod val="50000"/>
                  </a:schemeClr>
                </a:solidFill>
              </a:rPr>
              <a:t>Other RAID Technologies</a:t>
            </a:r>
          </a:p>
          <a:p>
            <a:endParaRPr lang="zh-CN" altLang="en-US" dirty="0"/>
          </a:p>
        </p:txBody>
      </p:sp>
    </p:spTree>
    <p:extLst>
      <p:ext uri="{BB962C8B-B14F-4D97-AF65-F5344CB8AC3E}">
        <p14:creationId xmlns:p14="http://schemas.microsoft.com/office/powerpoint/2010/main" val="3691280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RAID Evolution</a:t>
            </a:r>
            <a:endParaRPr lang="zh-CN" altLang="en-US" dirty="0">
              <a:latin typeface="+mj-ea"/>
              <a:ea typeface="+mj-ea"/>
              <a:cs typeface="Huawei Sans" panose="020C0503030203020204" pitchFamily="34" charset="0"/>
            </a:endParaRPr>
          </a:p>
        </p:txBody>
      </p:sp>
      <p:grpSp>
        <p:nvGrpSpPr>
          <p:cNvPr id="339" name="组合 338"/>
          <p:cNvGrpSpPr/>
          <p:nvPr/>
        </p:nvGrpSpPr>
        <p:grpSpPr>
          <a:xfrm>
            <a:off x="8303686" y="1896494"/>
            <a:ext cx="2423133" cy="3604488"/>
            <a:chOff x="7581802" y="1879973"/>
            <a:chExt cx="2423133" cy="3604488"/>
          </a:xfrm>
        </p:grpSpPr>
        <p:sp>
          <p:nvSpPr>
            <p:cNvPr id="60" name="流程图: 磁盘 139"/>
            <p:cNvSpPr>
              <a:spLocks noChangeArrowheads="1"/>
            </p:cNvSpPr>
            <p:nvPr/>
          </p:nvSpPr>
          <p:spPr bwMode="auto">
            <a:xfrm>
              <a:off x="7581802" y="4227845"/>
              <a:ext cx="257946" cy="454840"/>
            </a:xfrm>
            <a:prstGeom prst="flowChartMagneticDisk">
              <a:avLst/>
            </a:prstGeom>
            <a:noFill/>
            <a:ln w="28575" algn="ctr">
              <a:solidFill>
                <a:srgbClr val="0066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65" name="流程图: 磁盘 139"/>
            <p:cNvSpPr>
              <a:spLocks noChangeArrowheads="1"/>
            </p:cNvSpPr>
            <p:nvPr/>
          </p:nvSpPr>
          <p:spPr bwMode="auto">
            <a:xfrm>
              <a:off x="7838992" y="4225605"/>
              <a:ext cx="257946" cy="454840"/>
            </a:xfrm>
            <a:prstGeom prst="flowChartMagneticDisk">
              <a:avLst/>
            </a:prstGeom>
            <a:noFill/>
            <a:ln w="28575" algn="ctr">
              <a:solidFill>
                <a:srgbClr val="0066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66" name="流程图: 磁盘 139"/>
            <p:cNvSpPr>
              <a:spLocks noChangeArrowheads="1"/>
            </p:cNvSpPr>
            <p:nvPr/>
          </p:nvSpPr>
          <p:spPr bwMode="auto">
            <a:xfrm>
              <a:off x="8096938" y="4227845"/>
              <a:ext cx="257190" cy="454840"/>
            </a:xfrm>
            <a:prstGeom prst="flowChartMagneticDisk">
              <a:avLst/>
            </a:prstGeom>
            <a:noFill/>
            <a:ln w="28575" algn="ctr">
              <a:solidFill>
                <a:srgbClr val="0066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67" name="流程图: 磁盘 139"/>
            <p:cNvSpPr>
              <a:spLocks noChangeArrowheads="1"/>
            </p:cNvSpPr>
            <p:nvPr/>
          </p:nvSpPr>
          <p:spPr bwMode="auto">
            <a:xfrm>
              <a:off x="8353372" y="4225605"/>
              <a:ext cx="257946" cy="454840"/>
            </a:xfrm>
            <a:prstGeom prst="flowChartMagneticDisk">
              <a:avLst/>
            </a:prstGeom>
            <a:noFill/>
            <a:ln w="28575" algn="ctr">
              <a:solidFill>
                <a:srgbClr val="0066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68" name="流程图: 磁盘 139"/>
            <p:cNvSpPr>
              <a:spLocks noChangeArrowheads="1"/>
            </p:cNvSpPr>
            <p:nvPr/>
          </p:nvSpPr>
          <p:spPr bwMode="auto">
            <a:xfrm>
              <a:off x="8611318" y="4227845"/>
              <a:ext cx="257947" cy="454840"/>
            </a:xfrm>
            <a:prstGeom prst="flowChartMagneticDisk">
              <a:avLst/>
            </a:prstGeom>
            <a:noFill/>
            <a:ln w="28575" algn="ctr">
              <a:solidFill>
                <a:srgbClr val="0066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69" name="流程图: 磁盘 139"/>
            <p:cNvSpPr>
              <a:spLocks noChangeArrowheads="1"/>
            </p:cNvSpPr>
            <p:nvPr/>
          </p:nvSpPr>
          <p:spPr bwMode="auto">
            <a:xfrm>
              <a:off x="8868507" y="4225605"/>
              <a:ext cx="257190" cy="454840"/>
            </a:xfrm>
            <a:prstGeom prst="flowChartMagneticDisk">
              <a:avLst/>
            </a:prstGeom>
            <a:noFill/>
            <a:ln w="28575" algn="ctr">
              <a:solidFill>
                <a:srgbClr val="0066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70" name="流程图: 磁盘 139"/>
            <p:cNvSpPr>
              <a:spLocks noChangeArrowheads="1"/>
            </p:cNvSpPr>
            <p:nvPr/>
          </p:nvSpPr>
          <p:spPr bwMode="auto">
            <a:xfrm>
              <a:off x="9125697" y="4227845"/>
              <a:ext cx="257947" cy="454840"/>
            </a:xfrm>
            <a:prstGeom prst="flowChartMagneticDisk">
              <a:avLst/>
            </a:prstGeom>
            <a:noFill/>
            <a:ln w="28575" algn="ctr">
              <a:solidFill>
                <a:srgbClr val="0066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71" name="流程图: 磁盘 139"/>
            <p:cNvSpPr>
              <a:spLocks noChangeArrowheads="1"/>
            </p:cNvSpPr>
            <p:nvPr/>
          </p:nvSpPr>
          <p:spPr bwMode="auto">
            <a:xfrm>
              <a:off x="9382887" y="4225605"/>
              <a:ext cx="257947" cy="454840"/>
            </a:xfrm>
            <a:prstGeom prst="flowChartMagneticDisk">
              <a:avLst/>
            </a:prstGeom>
            <a:noFill/>
            <a:ln w="28575" algn="ctr">
              <a:solidFill>
                <a:srgbClr val="0066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72" name="流程图: 磁盘 139"/>
            <p:cNvSpPr>
              <a:spLocks noChangeArrowheads="1"/>
            </p:cNvSpPr>
            <p:nvPr/>
          </p:nvSpPr>
          <p:spPr bwMode="auto">
            <a:xfrm>
              <a:off x="9637808" y="4225605"/>
              <a:ext cx="257946" cy="454840"/>
            </a:xfrm>
            <a:prstGeom prst="flowChartMagneticDisk">
              <a:avLst/>
            </a:prstGeom>
            <a:noFill/>
            <a:ln w="28575" algn="ctr">
              <a:solidFill>
                <a:srgbClr val="0066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73" name="圆柱形 114"/>
            <p:cNvSpPr>
              <a:spLocks noChangeArrowheads="1"/>
            </p:cNvSpPr>
            <p:nvPr/>
          </p:nvSpPr>
          <p:spPr bwMode="auto">
            <a:xfrm>
              <a:off x="8045500" y="2973115"/>
              <a:ext cx="247356" cy="343930"/>
            </a:xfrm>
            <a:prstGeom prst="can">
              <a:avLst>
                <a:gd name="adj" fmla="val 25042"/>
              </a:avLst>
            </a:prstGeom>
            <a:solidFill>
              <a:srgbClr val="FFFFFF">
                <a:lumMod val="75000"/>
              </a:srgbClr>
            </a:solidFill>
            <a:ln w="9525" cap="flat" cmpd="sng" algn="ctr">
              <a:solidFill>
                <a:srgbClr val="C00000"/>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fontAlgn="base" hangingPunct="0">
                <a:spcBef>
                  <a:spcPct val="0"/>
                </a:spcBef>
                <a:spcAft>
                  <a:spcPct val="0"/>
                </a:spcAft>
              </a:pPr>
              <a:endParaRPr lang="zh-CN" altLang="en-US" sz="1600" kern="0">
                <a:solidFill>
                  <a:srgbClr val="000000"/>
                </a:solidFill>
                <a:latin typeface="Huawei Sans" panose="020C0503030203020204" pitchFamily="34" charset="0"/>
                <a:cs typeface="Huawei Sans" panose="020C0503030203020204" pitchFamily="34" charset="0"/>
              </a:endParaRPr>
            </a:p>
          </p:txBody>
        </p:sp>
        <p:sp>
          <p:nvSpPr>
            <p:cNvPr id="74" name="圆柱形 115"/>
            <p:cNvSpPr>
              <a:spLocks noChangeArrowheads="1"/>
            </p:cNvSpPr>
            <p:nvPr/>
          </p:nvSpPr>
          <p:spPr bwMode="auto">
            <a:xfrm>
              <a:off x="8935074" y="2973115"/>
              <a:ext cx="247356" cy="343930"/>
            </a:xfrm>
            <a:prstGeom prst="can">
              <a:avLst>
                <a:gd name="adj" fmla="val 25042"/>
              </a:avLst>
            </a:prstGeom>
            <a:solidFill>
              <a:srgbClr val="FFC000"/>
            </a:solidFill>
            <a:ln w="9525" algn="ctr">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75" name="上箭头 118"/>
            <p:cNvSpPr>
              <a:spLocks noChangeArrowheads="1"/>
            </p:cNvSpPr>
            <p:nvPr/>
          </p:nvSpPr>
          <p:spPr bwMode="auto">
            <a:xfrm>
              <a:off x="8087861" y="2362554"/>
              <a:ext cx="161122" cy="551185"/>
            </a:xfrm>
            <a:prstGeom prst="upArrow">
              <a:avLst>
                <a:gd name="adj1" fmla="val 34574"/>
                <a:gd name="adj2" fmla="val 50175"/>
              </a:avLst>
            </a:prstGeom>
            <a:solidFill>
              <a:srgbClr val="92D050"/>
            </a:solidFill>
            <a:ln w="9525" algn="ctr">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76" name="上箭头 119"/>
            <p:cNvSpPr>
              <a:spLocks noChangeArrowheads="1"/>
            </p:cNvSpPr>
            <p:nvPr/>
          </p:nvSpPr>
          <p:spPr bwMode="auto">
            <a:xfrm>
              <a:off x="8969871" y="2344629"/>
              <a:ext cx="161878" cy="551185"/>
            </a:xfrm>
            <a:prstGeom prst="upArrow">
              <a:avLst>
                <a:gd name="adj1" fmla="val 34574"/>
                <a:gd name="adj2" fmla="val 49941"/>
              </a:avLst>
            </a:prstGeom>
            <a:solidFill>
              <a:srgbClr val="92D050"/>
            </a:solidFill>
            <a:ln w="9525" algn="ctr">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77" name="矩形 127"/>
            <p:cNvSpPr>
              <a:spLocks noChangeArrowheads="1"/>
            </p:cNvSpPr>
            <p:nvPr/>
          </p:nvSpPr>
          <p:spPr bwMode="auto">
            <a:xfrm>
              <a:off x="7621137" y="4422777"/>
              <a:ext cx="34040" cy="95225"/>
            </a:xfrm>
            <a:prstGeom prst="rect">
              <a:avLst/>
            </a:prstGeom>
            <a:solidFill>
              <a:srgbClr val="00B0F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78" name="矩形 128"/>
            <p:cNvSpPr>
              <a:spLocks noChangeArrowheads="1"/>
            </p:cNvSpPr>
            <p:nvPr/>
          </p:nvSpPr>
          <p:spPr bwMode="auto">
            <a:xfrm>
              <a:off x="7621137" y="4530325"/>
              <a:ext cx="34040"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79" name="矩形 129"/>
            <p:cNvSpPr>
              <a:spLocks noChangeArrowheads="1"/>
            </p:cNvSpPr>
            <p:nvPr/>
          </p:nvSpPr>
          <p:spPr bwMode="auto">
            <a:xfrm>
              <a:off x="7693755" y="4429498"/>
              <a:ext cx="34040"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80" name="矩形 130"/>
            <p:cNvSpPr>
              <a:spLocks noChangeArrowheads="1"/>
            </p:cNvSpPr>
            <p:nvPr/>
          </p:nvSpPr>
          <p:spPr bwMode="auto">
            <a:xfrm>
              <a:off x="7693755" y="4537047"/>
              <a:ext cx="34040"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81" name="矩形 131"/>
            <p:cNvSpPr>
              <a:spLocks noChangeArrowheads="1"/>
            </p:cNvSpPr>
            <p:nvPr/>
          </p:nvSpPr>
          <p:spPr bwMode="auto">
            <a:xfrm>
              <a:off x="7766374" y="4428378"/>
              <a:ext cx="34040"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82" name="矩形 132"/>
            <p:cNvSpPr>
              <a:spLocks noChangeArrowheads="1"/>
            </p:cNvSpPr>
            <p:nvPr/>
          </p:nvSpPr>
          <p:spPr bwMode="auto">
            <a:xfrm>
              <a:off x="7766374" y="4535926"/>
              <a:ext cx="34040" cy="95225"/>
            </a:xfrm>
            <a:prstGeom prst="rect">
              <a:avLst/>
            </a:prstGeom>
            <a:solidFill>
              <a:srgbClr val="FFC00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83" name="矩形 133"/>
            <p:cNvSpPr>
              <a:spLocks noChangeArrowheads="1"/>
            </p:cNvSpPr>
            <p:nvPr/>
          </p:nvSpPr>
          <p:spPr bwMode="auto">
            <a:xfrm>
              <a:off x="7871519" y="4428378"/>
              <a:ext cx="34040"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84" name="矩形 134"/>
            <p:cNvSpPr>
              <a:spLocks noChangeArrowheads="1"/>
            </p:cNvSpPr>
            <p:nvPr/>
          </p:nvSpPr>
          <p:spPr bwMode="auto">
            <a:xfrm>
              <a:off x="7871519" y="4535926"/>
              <a:ext cx="34040"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85" name="矩形 135"/>
            <p:cNvSpPr>
              <a:spLocks noChangeArrowheads="1"/>
            </p:cNvSpPr>
            <p:nvPr/>
          </p:nvSpPr>
          <p:spPr bwMode="auto">
            <a:xfrm>
              <a:off x="7944137" y="4435099"/>
              <a:ext cx="34040"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86" name="矩形 136"/>
            <p:cNvSpPr>
              <a:spLocks noChangeArrowheads="1"/>
            </p:cNvSpPr>
            <p:nvPr/>
          </p:nvSpPr>
          <p:spPr bwMode="auto">
            <a:xfrm>
              <a:off x="7944137" y="4542648"/>
              <a:ext cx="34040" cy="95225"/>
            </a:xfrm>
            <a:prstGeom prst="rect">
              <a:avLst/>
            </a:prstGeom>
            <a:solidFill>
              <a:srgbClr val="FFC00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87" name="矩形 137"/>
            <p:cNvSpPr>
              <a:spLocks noChangeArrowheads="1"/>
            </p:cNvSpPr>
            <p:nvPr/>
          </p:nvSpPr>
          <p:spPr bwMode="auto">
            <a:xfrm>
              <a:off x="8016755" y="4433980"/>
              <a:ext cx="34040"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88" name="矩形 138"/>
            <p:cNvSpPr>
              <a:spLocks noChangeArrowheads="1"/>
            </p:cNvSpPr>
            <p:nvPr/>
          </p:nvSpPr>
          <p:spPr bwMode="auto">
            <a:xfrm>
              <a:off x="8016755" y="4541528"/>
              <a:ext cx="34040"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89" name="矩形 139"/>
            <p:cNvSpPr>
              <a:spLocks noChangeArrowheads="1"/>
            </p:cNvSpPr>
            <p:nvPr/>
          </p:nvSpPr>
          <p:spPr bwMode="auto">
            <a:xfrm>
              <a:off x="8137786" y="4428378"/>
              <a:ext cx="34796"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90" name="矩形 140"/>
            <p:cNvSpPr>
              <a:spLocks noChangeArrowheads="1"/>
            </p:cNvSpPr>
            <p:nvPr/>
          </p:nvSpPr>
          <p:spPr bwMode="auto">
            <a:xfrm>
              <a:off x="8137786" y="4535926"/>
              <a:ext cx="34796" cy="95225"/>
            </a:xfrm>
            <a:prstGeom prst="rect">
              <a:avLst/>
            </a:prstGeom>
            <a:solidFill>
              <a:srgbClr val="00B0F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91" name="矩形 141"/>
            <p:cNvSpPr>
              <a:spLocks noChangeArrowheads="1"/>
            </p:cNvSpPr>
            <p:nvPr/>
          </p:nvSpPr>
          <p:spPr bwMode="auto">
            <a:xfrm>
              <a:off x="8210404" y="4435099"/>
              <a:ext cx="34796"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92" name="矩形 142"/>
            <p:cNvSpPr>
              <a:spLocks noChangeArrowheads="1"/>
            </p:cNvSpPr>
            <p:nvPr/>
          </p:nvSpPr>
          <p:spPr bwMode="auto">
            <a:xfrm>
              <a:off x="8210404" y="4542648"/>
              <a:ext cx="34796"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93" name="矩形 143"/>
            <p:cNvSpPr>
              <a:spLocks noChangeArrowheads="1"/>
            </p:cNvSpPr>
            <p:nvPr/>
          </p:nvSpPr>
          <p:spPr bwMode="auto">
            <a:xfrm>
              <a:off x="8283022" y="4433980"/>
              <a:ext cx="34796" cy="95225"/>
            </a:xfrm>
            <a:prstGeom prst="rect">
              <a:avLst/>
            </a:prstGeom>
            <a:solidFill>
              <a:srgbClr val="FFC00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94" name="矩形 144"/>
            <p:cNvSpPr>
              <a:spLocks noChangeArrowheads="1"/>
            </p:cNvSpPr>
            <p:nvPr/>
          </p:nvSpPr>
          <p:spPr bwMode="auto">
            <a:xfrm>
              <a:off x="8283022" y="4541528"/>
              <a:ext cx="34796"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95" name="矩形 145"/>
            <p:cNvSpPr>
              <a:spLocks noChangeArrowheads="1"/>
            </p:cNvSpPr>
            <p:nvPr/>
          </p:nvSpPr>
          <p:spPr bwMode="auto">
            <a:xfrm>
              <a:off x="8402540" y="4428378"/>
              <a:ext cx="34040"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96" name="矩形 146"/>
            <p:cNvSpPr>
              <a:spLocks noChangeArrowheads="1"/>
            </p:cNvSpPr>
            <p:nvPr/>
          </p:nvSpPr>
          <p:spPr bwMode="auto">
            <a:xfrm>
              <a:off x="8402540" y="4535926"/>
              <a:ext cx="34040"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97" name="矩形 147"/>
            <p:cNvSpPr>
              <a:spLocks noChangeArrowheads="1"/>
            </p:cNvSpPr>
            <p:nvPr/>
          </p:nvSpPr>
          <p:spPr bwMode="auto">
            <a:xfrm>
              <a:off x="8475158" y="4435099"/>
              <a:ext cx="34040"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98" name="矩形 148"/>
            <p:cNvSpPr>
              <a:spLocks noChangeArrowheads="1"/>
            </p:cNvSpPr>
            <p:nvPr/>
          </p:nvSpPr>
          <p:spPr bwMode="auto">
            <a:xfrm>
              <a:off x="8475158" y="4542648"/>
              <a:ext cx="34040" cy="95225"/>
            </a:xfrm>
            <a:prstGeom prst="rect">
              <a:avLst/>
            </a:prstGeom>
            <a:solidFill>
              <a:srgbClr val="00B0F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99" name="矩形 149"/>
            <p:cNvSpPr>
              <a:spLocks noChangeArrowheads="1"/>
            </p:cNvSpPr>
            <p:nvPr/>
          </p:nvSpPr>
          <p:spPr bwMode="auto">
            <a:xfrm>
              <a:off x="8547777" y="4433980"/>
              <a:ext cx="34040" cy="95225"/>
            </a:xfrm>
            <a:prstGeom prst="rect">
              <a:avLst/>
            </a:prstGeom>
            <a:solidFill>
              <a:srgbClr val="FFC00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00" name="矩形 150"/>
            <p:cNvSpPr>
              <a:spLocks noChangeArrowheads="1"/>
            </p:cNvSpPr>
            <p:nvPr/>
          </p:nvSpPr>
          <p:spPr bwMode="auto">
            <a:xfrm>
              <a:off x="8547777" y="4541528"/>
              <a:ext cx="34040"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01" name="矩形 151"/>
            <p:cNvSpPr>
              <a:spLocks noChangeArrowheads="1"/>
            </p:cNvSpPr>
            <p:nvPr/>
          </p:nvSpPr>
          <p:spPr bwMode="auto">
            <a:xfrm>
              <a:off x="8655948" y="4428378"/>
              <a:ext cx="34040" cy="95225"/>
            </a:xfrm>
            <a:prstGeom prst="rect">
              <a:avLst/>
            </a:prstGeom>
            <a:solidFill>
              <a:srgbClr val="FFC00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02" name="矩形 152"/>
            <p:cNvSpPr>
              <a:spLocks noChangeArrowheads="1"/>
            </p:cNvSpPr>
            <p:nvPr/>
          </p:nvSpPr>
          <p:spPr bwMode="auto">
            <a:xfrm>
              <a:off x="8655948" y="4535926"/>
              <a:ext cx="34040"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03" name="矩形 153"/>
            <p:cNvSpPr>
              <a:spLocks noChangeArrowheads="1"/>
            </p:cNvSpPr>
            <p:nvPr/>
          </p:nvSpPr>
          <p:spPr bwMode="auto">
            <a:xfrm>
              <a:off x="8728566" y="4435099"/>
              <a:ext cx="34040"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04" name="矩形 154"/>
            <p:cNvSpPr>
              <a:spLocks noChangeArrowheads="1"/>
            </p:cNvSpPr>
            <p:nvPr/>
          </p:nvSpPr>
          <p:spPr bwMode="auto">
            <a:xfrm>
              <a:off x="8728566" y="4542648"/>
              <a:ext cx="34040"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05" name="矩形 155"/>
            <p:cNvSpPr>
              <a:spLocks noChangeArrowheads="1"/>
            </p:cNvSpPr>
            <p:nvPr/>
          </p:nvSpPr>
          <p:spPr bwMode="auto">
            <a:xfrm>
              <a:off x="8801184" y="4433980"/>
              <a:ext cx="34040"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06" name="矩形 156"/>
            <p:cNvSpPr>
              <a:spLocks noChangeArrowheads="1"/>
            </p:cNvSpPr>
            <p:nvPr/>
          </p:nvSpPr>
          <p:spPr bwMode="auto">
            <a:xfrm>
              <a:off x="8801184" y="4541528"/>
              <a:ext cx="34040" cy="95225"/>
            </a:xfrm>
            <a:prstGeom prst="rect">
              <a:avLst/>
            </a:prstGeom>
            <a:solidFill>
              <a:srgbClr val="00B0F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07" name="矩形 157"/>
            <p:cNvSpPr>
              <a:spLocks noChangeArrowheads="1"/>
            </p:cNvSpPr>
            <p:nvPr/>
          </p:nvSpPr>
          <p:spPr bwMode="auto">
            <a:xfrm>
              <a:off x="8911625" y="4428378"/>
              <a:ext cx="34796"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08" name="矩形 158"/>
            <p:cNvSpPr>
              <a:spLocks noChangeArrowheads="1"/>
            </p:cNvSpPr>
            <p:nvPr/>
          </p:nvSpPr>
          <p:spPr bwMode="auto">
            <a:xfrm>
              <a:off x="8911625" y="4535926"/>
              <a:ext cx="34796" cy="95225"/>
            </a:xfrm>
            <a:prstGeom prst="rect">
              <a:avLst/>
            </a:prstGeom>
            <a:solidFill>
              <a:srgbClr val="00B0F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09" name="矩形 159"/>
            <p:cNvSpPr>
              <a:spLocks noChangeArrowheads="1"/>
            </p:cNvSpPr>
            <p:nvPr/>
          </p:nvSpPr>
          <p:spPr bwMode="auto">
            <a:xfrm>
              <a:off x="8984243" y="4435099"/>
              <a:ext cx="34796"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10" name="矩形 160"/>
            <p:cNvSpPr>
              <a:spLocks noChangeArrowheads="1"/>
            </p:cNvSpPr>
            <p:nvPr/>
          </p:nvSpPr>
          <p:spPr bwMode="auto">
            <a:xfrm>
              <a:off x="8984243" y="4542648"/>
              <a:ext cx="34796"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11" name="矩形 161"/>
            <p:cNvSpPr>
              <a:spLocks noChangeArrowheads="1"/>
            </p:cNvSpPr>
            <p:nvPr/>
          </p:nvSpPr>
          <p:spPr bwMode="auto">
            <a:xfrm>
              <a:off x="9056861" y="4433980"/>
              <a:ext cx="34796"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12" name="矩形 162"/>
            <p:cNvSpPr>
              <a:spLocks noChangeArrowheads="1"/>
            </p:cNvSpPr>
            <p:nvPr/>
          </p:nvSpPr>
          <p:spPr bwMode="auto">
            <a:xfrm>
              <a:off x="9056861" y="4541528"/>
              <a:ext cx="34796" cy="95225"/>
            </a:xfrm>
            <a:prstGeom prst="rect">
              <a:avLst/>
            </a:prstGeom>
            <a:solidFill>
              <a:srgbClr val="FFC00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13" name="矩形 163"/>
            <p:cNvSpPr>
              <a:spLocks noChangeArrowheads="1"/>
            </p:cNvSpPr>
            <p:nvPr/>
          </p:nvSpPr>
          <p:spPr bwMode="auto">
            <a:xfrm>
              <a:off x="9167302" y="4428378"/>
              <a:ext cx="34040"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14" name="矩形 164"/>
            <p:cNvSpPr>
              <a:spLocks noChangeArrowheads="1"/>
            </p:cNvSpPr>
            <p:nvPr/>
          </p:nvSpPr>
          <p:spPr bwMode="auto">
            <a:xfrm>
              <a:off x="9167302" y="4535926"/>
              <a:ext cx="34040" cy="95225"/>
            </a:xfrm>
            <a:prstGeom prst="rect">
              <a:avLst/>
            </a:prstGeom>
            <a:solidFill>
              <a:srgbClr val="FFC00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15" name="矩形 165"/>
            <p:cNvSpPr>
              <a:spLocks noChangeArrowheads="1"/>
            </p:cNvSpPr>
            <p:nvPr/>
          </p:nvSpPr>
          <p:spPr bwMode="auto">
            <a:xfrm>
              <a:off x="9239920" y="4435099"/>
              <a:ext cx="34040" cy="95225"/>
            </a:xfrm>
            <a:prstGeom prst="rect">
              <a:avLst/>
            </a:prstGeom>
            <a:solidFill>
              <a:srgbClr val="00B0F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16" name="矩形 166"/>
            <p:cNvSpPr>
              <a:spLocks noChangeArrowheads="1"/>
            </p:cNvSpPr>
            <p:nvPr/>
          </p:nvSpPr>
          <p:spPr bwMode="auto">
            <a:xfrm>
              <a:off x="9239920" y="4542648"/>
              <a:ext cx="34040"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17" name="矩形 167"/>
            <p:cNvSpPr>
              <a:spLocks noChangeArrowheads="1"/>
            </p:cNvSpPr>
            <p:nvPr/>
          </p:nvSpPr>
          <p:spPr bwMode="auto">
            <a:xfrm>
              <a:off x="9312538" y="4433980"/>
              <a:ext cx="34040"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18" name="矩形 168"/>
            <p:cNvSpPr>
              <a:spLocks noChangeArrowheads="1"/>
            </p:cNvSpPr>
            <p:nvPr/>
          </p:nvSpPr>
          <p:spPr bwMode="auto">
            <a:xfrm>
              <a:off x="9312538" y="4541528"/>
              <a:ext cx="34040"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19" name="矩形 169"/>
            <p:cNvSpPr>
              <a:spLocks noChangeArrowheads="1"/>
            </p:cNvSpPr>
            <p:nvPr/>
          </p:nvSpPr>
          <p:spPr bwMode="auto">
            <a:xfrm>
              <a:off x="9426761" y="4428378"/>
              <a:ext cx="34040"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20" name="矩形 170"/>
            <p:cNvSpPr>
              <a:spLocks noChangeArrowheads="1"/>
            </p:cNvSpPr>
            <p:nvPr/>
          </p:nvSpPr>
          <p:spPr bwMode="auto">
            <a:xfrm>
              <a:off x="9426761" y="4535926"/>
              <a:ext cx="34040" cy="95225"/>
            </a:xfrm>
            <a:prstGeom prst="rect">
              <a:avLst/>
            </a:prstGeom>
            <a:solidFill>
              <a:srgbClr val="FFC00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21" name="矩形 171"/>
            <p:cNvSpPr>
              <a:spLocks noChangeArrowheads="1"/>
            </p:cNvSpPr>
            <p:nvPr/>
          </p:nvSpPr>
          <p:spPr bwMode="auto">
            <a:xfrm>
              <a:off x="9499379" y="4435099"/>
              <a:ext cx="34040" cy="95225"/>
            </a:xfrm>
            <a:prstGeom prst="rect">
              <a:avLst/>
            </a:prstGeom>
            <a:solidFill>
              <a:srgbClr val="00B0F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22" name="矩形 172"/>
            <p:cNvSpPr>
              <a:spLocks noChangeArrowheads="1"/>
            </p:cNvSpPr>
            <p:nvPr/>
          </p:nvSpPr>
          <p:spPr bwMode="auto">
            <a:xfrm>
              <a:off x="9499379" y="4542648"/>
              <a:ext cx="34040"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23" name="矩形 173"/>
            <p:cNvSpPr>
              <a:spLocks noChangeArrowheads="1"/>
            </p:cNvSpPr>
            <p:nvPr/>
          </p:nvSpPr>
          <p:spPr bwMode="auto">
            <a:xfrm>
              <a:off x="9571997" y="4433980"/>
              <a:ext cx="34040"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24" name="矩形 174"/>
            <p:cNvSpPr>
              <a:spLocks noChangeArrowheads="1"/>
            </p:cNvSpPr>
            <p:nvPr/>
          </p:nvSpPr>
          <p:spPr bwMode="auto">
            <a:xfrm>
              <a:off x="9571997" y="4541528"/>
              <a:ext cx="34040"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25" name="矩形 175"/>
            <p:cNvSpPr>
              <a:spLocks noChangeArrowheads="1"/>
            </p:cNvSpPr>
            <p:nvPr/>
          </p:nvSpPr>
          <p:spPr bwMode="auto">
            <a:xfrm>
              <a:off x="9681682" y="4428378"/>
              <a:ext cx="34796"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26" name="矩形 176"/>
            <p:cNvSpPr>
              <a:spLocks noChangeArrowheads="1"/>
            </p:cNvSpPr>
            <p:nvPr/>
          </p:nvSpPr>
          <p:spPr bwMode="auto">
            <a:xfrm>
              <a:off x="9681682" y="4535926"/>
              <a:ext cx="34796"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27" name="矩形 177"/>
            <p:cNvSpPr>
              <a:spLocks noChangeArrowheads="1"/>
            </p:cNvSpPr>
            <p:nvPr/>
          </p:nvSpPr>
          <p:spPr bwMode="auto">
            <a:xfrm>
              <a:off x="9754300" y="4435099"/>
              <a:ext cx="34796" cy="95225"/>
            </a:xfrm>
            <a:prstGeom prst="rect">
              <a:avLst/>
            </a:prstGeom>
            <a:solidFill>
              <a:srgbClr val="FFC00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28" name="矩形 178"/>
            <p:cNvSpPr>
              <a:spLocks noChangeArrowheads="1"/>
            </p:cNvSpPr>
            <p:nvPr/>
          </p:nvSpPr>
          <p:spPr bwMode="auto">
            <a:xfrm>
              <a:off x="9754300" y="4542648"/>
              <a:ext cx="34796"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29" name="矩形 179"/>
            <p:cNvSpPr>
              <a:spLocks noChangeArrowheads="1"/>
            </p:cNvSpPr>
            <p:nvPr/>
          </p:nvSpPr>
          <p:spPr bwMode="auto">
            <a:xfrm>
              <a:off x="9826918" y="4433980"/>
              <a:ext cx="34796"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30" name="矩形 180"/>
            <p:cNvSpPr>
              <a:spLocks noChangeArrowheads="1"/>
            </p:cNvSpPr>
            <p:nvPr/>
          </p:nvSpPr>
          <p:spPr bwMode="auto">
            <a:xfrm>
              <a:off x="9826918" y="4541528"/>
              <a:ext cx="34796"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31" name="矩形 181"/>
            <p:cNvSpPr>
              <a:spLocks noChangeArrowheads="1"/>
            </p:cNvSpPr>
            <p:nvPr/>
          </p:nvSpPr>
          <p:spPr bwMode="auto">
            <a:xfrm>
              <a:off x="7966830" y="3621765"/>
              <a:ext cx="34040"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32" name="矩形 185"/>
            <p:cNvSpPr>
              <a:spLocks noChangeArrowheads="1"/>
            </p:cNvSpPr>
            <p:nvPr/>
          </p:nvSpPr>
          <p:spPr bwMode="auto">
            <a:xfrm>
              <a:off x="8137786" y="3621765"/>
              <a:ext cx="34796" cy="95225"/>
            </a:xfrm>
            <a:prstGeom prst="rect">
              <a:avLst/>
            </a:prstGeom>
            <a:solidFill>
              <a:srgbClr val="00B0F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33" name="矩形 186"/>
            <p:cNvSpPr>
              <a:spLocks noChangeArrowheads="1"/>
            </p:cNvSpPr>
            <p:nvPr/>
          </p:nvSpPr>
          <p:spPr bwMode="auto">
            <a:xfrm>
              <a:off x="8309498" y="3615044"/>
              <a:ext cx="34040" cy="95225"/>
            </a:xfrm>
            <a:prstGeom prst="rect">
              <a:avLst/>
            </a:prstGeom>
            <a:solidFill>
              <a:srgbClr val="00B0F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34" name="矩形 187"/>
            <p:cNvSpPr>
              <a:spLocks noChangeArrowheads="1"/>
            </p:cNvSpPr>
            <p:nvPr/>
          </p:nvSpPr>
          <p:spPr bwMode="auto">
            <a:xfrm>
              <a:off x="8481210" y="3616164"/>
              <a:ext cx="34040" cy="9410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35" name="矩形 188"/>
            <p:cNvSpPr>
              <a:spLocks noChangeArrowheads="1"/>
            </p:cNvSpPr>
            <p:nvPr/>
          </p:nvSpPr>
          <p:spPr bwMode="auto">
            <a:xfrm>
              <a:off x="8686962" y="3621765"/>
              <a:ext cx="34040"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36" name="矩形 189"/>
            <p:cNvSpPr>
              <a:spLocks noChangeArrowheads="1"/>
            </p:cNvSpPr>
            <p:nvPr/>
          </p:nvSpPr>
          <p:spPr bwMode="auto">
            <a:xfrm>
              <a:off x="8858674" y="3621765"/>
              <a:ext cx="34040"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37" name="矩形 190"/>
            <p:cNvSpPr>
              <a:spLocks noChangeArrowheads="1"/>
            </p:cNvSpPr>
            <p:nvPr/>
          </p:nvSpPr>
          <p:spPr bwMode="auto">
            <a:xfrm>
              <a:off x="9030386" y="3615044"/>
              <a:ext cx="34040"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38" name="矩形 191"/>
            <p:cNvSpPr>
              <a:spLocks noChangeArrowheads="1"/>
            </p:cNvSpPr>
            <p:nvPr/>
          </p:nvSpPr>
          <p:spPr bwMode="auto">
            <a:xfrm>
              <a:off x="9201341" y="3616164"/>
              <a:ext cx="34796" cy="94105"/>
            </a:xfrm>
            <a:prstGeom prst="rect">
              <a:avLst/>
            </a:prstGeom>
            <a:solidFill>
              <a:srgbClr val="00B0F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39" name="矩形 192"/>
            <p:cNvSpPr>
              <a:spLocks noChangeArrowheads="1"/>
            </p:cNvSpPr>
            <p:nvPr/>
          </p:nvSpPr>
          <p:spPr bwMode="auto">
            <a:xfrm>
              <a:off x="7897994" y="3729314"/>
              <a:ext cx="34040"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40" name="矩形 193"/>
            <p:cNvSpPr>
              <a:spLocks noChangeArrowheads="1"/>
            </p:cNvSpPr>
            <p:nvPr/>
          </p:nvSpPr>
          <p:spPr bwMode="auto">
            <a:xfrm>
              <a:off x="8069706" y="3729314"/>
              <a:ext cx="34040"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41" name="矩形 140"/>
            <p:cNvSpPr/>
            <p:nvPr/>
          </p:nvSpPr>
          <p:spPr bwMode="auto">
            <a:xfrm>
              <a:off x="8240662" y="3722592"/>
              <a:ext cx="34796" cy="95225"/>
            </a:xfrm>
            <a:prstGeom prst="rect">
              <a:avLst/>
            </a:prstGeom>
            <a:solidFill>
              <a:srgbClr val="BBE0E3">
                <a:lumMod val="75000"/>
              </a:srgbClr>
            </a:solidFill>
            <a:ln w="9525" cap="flat" cmpd="sng" algn="ctr">
              <a:solidFill>
                <a:srgbClr val="92D050"/>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42" name="矩形 195"/>
            <p:cNvSpPr>
              <a:spLocks noChangeArrowheads="1"/>
            </p:cNvSpPr>
            <p:nvPr/>
          </p:nvSpPr>
          <p:spPr bwMode="auto">
            <a:xfrm>
              <a:off x="8412374" y="3723713"/>
              <a:ext cx="34796" cy="9410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43" name="矩形 142"/>
            <p:cNvSpPr/>
            <p:nvPr/>
          </p:nvSpPr>
          <p:spPr bwMode="auto">
            <a:xfrm>
              <a:off x="8618126" y="3729314"/>
              <a:ext cx="34796" cy="95225"/>
            </a:xfrm>
            <a:prstGeom prst="rect">
              <a:avLst/>
            </a:prstGeom>
            <a:solidFill>
              <a:srgbClr val="BBE0E3">
                <a:lumMod val="75000"/>
              </a:srgbClr>
            </a:solidFill>
            <a:ln w="9525" cap="flat" cmpd="sng" algn="ctr">
              <a:solidFill>
                <a:srgbClr val="92D050"/>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44" name="矩形 197"/>
            <p:cNvSpPr>
              <a:spLocks noChangeArrowheads="1"/>
            </p:cNvSpPr>
            <p:nvPr/>
          </p:nvSpPr>
          <p:spPr bwMode="auto">
            <a:xfrm>
              <a:off x="8789838" y="3729314"/>
              <a:ext cx="34796"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45" name="矩形 198"/>
            <p:cNvSpPr>
              <a:spLocks noChangeArrowheads="1"/>
            </p:cNvSpPr>
            <p:nvPr/>
          </p:nvSpPr>
          <p:spPr bwMode="auto">
            <a:xfrm>
              <a:off x="8961550" y="3722592"/>
              <a:ext cx="34040"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46" name="矩形 145"/>
            <p:cNvSpPr/>
            <p:nvPr/>
          </p:nvSpPr>
          <p:spPr bwMode="auto">
            <a:xfrm>
              <a:off x="9133262" y="3723713"/>
              <a:ext cx="34040" cy="94105"/>
            </a:xfrm>
            <a:prstGeom prst="rect">
              <a:avLst/>
            </a:prstGeom>
            <a:solidFill>
              <a:srgbClr val="BBE0E3">
                <a:lumMod val="75000"/>
              </a:srgbClr>
            </a:solidFill>
            <a:ln w="9525" cap="flat" cmpd="sng" algn="ctr">
              <a:solidFill>
                <a:srgbClr val="92D050"/>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47" name="矩形 200"/>
            <p:cNvSpPr>
              <a:spLocks noChangeArrowheads="1"/>
            </p:cNvSpPr>
            <p:nvPr/>
          </p:nvSpPr>
          <p:spPr bwMode="auto">
            <a:xfrm>
              <a:off x="9304974" y="3716991"/>
              <a:ext cx="34040"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48" name="矩形 201"/>
            <p:cNvSpPr>
              <a:spLocks noChangeArrowheads="1"/>
            </p:cNvSpPr>
            <p:nvPr/>
          </p:nvSpPr>
          <p:spPr bwMode="auto">
            <a:xfrm>
              <a:off x="8000870" y="3825659"/>
              <a:ext cx="34040" cy="94105"/>
            </a:xfrm>
            <a:prstGeom prst="rect">
              <a:avLst/>
            </a:prstGeom>
            <a:solidFill>
              <a:srgbClr val="00B0F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49" name="矩形 202"/>
            <p:cNvSpPr>
              <a:spLocks noChangeArrowheads="1"/>
            </p:cNvSpPr>
            <p:nvPr/>
          </p:nvSpPr>
          <p:spPr bwMode="auto">
            <a:xfrm>
              <a:off x="8172582" y="3825659"/>
              <a:ext cx="34040" cy="9522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50" name="矩形 149"/>
            <p:cNvSpPr/>
            <p:nvPr/>
          </p:nvSpPr>
          <p:spPr bwMode="auto">
            <a:xfrm>
              <a:off x="8343538" y="3818937"/>
              <a:ext cx="34796" cy="95225"/>
            </a:xfrm>
            <a:prstGeom prst="rect">
              <a:avLst/>
            </a:prstGeom>
            <a:solidFill>
              <a:srgbClr val="BBE0E3">
                <a:lumMod val="75000"/>
              </a:srgbClr>
            </a:solidFill>
            <a:ln w="9525" cap="flat" cmpd="sng" algn="ctr">
              <a:solidFill>
                <a:srgbClr val="92D050"/>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51" name="矩形 204"/>
            <p:cNvSpPr>
              <a:spLocks noChangeArrowheads="1"/>
            </p:cNvSpPr>
            <p:nvPr/>
          </p:nvSpPr>
          <p:spPr bwMode="auto">
            <a:xfrm>
              <a:off x="8515250" y="3818937"/>
              <a:ext cx="34796" cy="95225"/>
            </a:xfrm>
            <a:prstGeom prst="rect">
              <a:avLst/>
            </a:prstGeom>
            <a:solidFill>
              <a:srgbClr val="00B0F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52" name="矩形 205"/>
            <p:cNvSpPr>
              <a:spLocks noChangeArrowheads="1"/>
            </p:cNvSpPr>
            <p:nvPr/>
          </p:nvSpPr>
          <p:spPr bwMode="auto">
            <a:xfrm>
              <a:off x="8721002" y="3825659"/>
              <a:ext cx="34796" cy="94105"/>
            </a:xfrm>
            <a:prstGeom prst="rect">
              <a:avLst/>
            </a:prstGeom>
            <a:solidFill>
              <a:srgbClr val="92D05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53" name="矩形 152"/>
            <p:cNvSpPr/>
            <p:nvPr/>
          </p:nvSpPr>
          <p:spPr bwMode="auto">
            <a:xfrm>
              <a:off x="8892714" y="3825659"/>
              <a:ext cx="34796" cy="95225"/>
            </a:xfrm>
            <a:prstGeom prst="rect">
              <a:avLst/>
            </a:prstGeom>
            <a:solidFill>
              <a:srgbClr val="BBE0E3">
                <a:lumMod val="75000"/>
              </a:srgbClr>
            </a:solidFill>
            <a:ln w="9525" cap="flat" cmpd="sng" algn="ctr">
              <a:solidFill>
                <a:srgbClr val="92D050"/>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54" name="矩形 207"/>
            <p:cNvSpPr>
              <a:spLocks noChangeArrowheads="1"/>
            </p:cNvSpPr>
            <p:nvPr/>
          </p:nvSpPr>
          <p:spPr bwMode="auto">
            <a:xfrm>
              <a:off x="9064426" y="3818937"/>
              <a:ext cx="34040" cy="95225"/>
            </a:xfrm>
            <a:prstGeom prst="rect">
              <a:avLst/>
            </a:prstGeom>
            <a:solidFill>
              <a:srgbClr val="00B0F0"/>
            </a:solidFill>
            <a:ln w="9525" algn="ctr">
              <a:solidFill>
                <a:srgbClr val="92D05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155" name="矩形 154"/>
            <p:cNvSpPr/>
            <p:nvPr/>
          </p:nvSpPr>
          <p:spPr bwMode="auto">
            <a:xfrm>
              <a:off x="9236138" y="3818937"/>
              <a:ext cx="34040" cy="95225"/>
            </a:xfrm>
            <a:prstGeom prst="rect">
              <a:avLst/>
            </a:prstGeom>
            <a:solidFill>
              <a:srgbClr val="BBE0E3">
                <a:lumMod val="75000"/>
              </a:srgbClr>
            </a:solidFill>
            <a:ln w="9525" cap="flat" cmpd="sng" algn="ctr">
              <a:solidFill>
                <a:srgbClr val="92D050"/>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cxnSp>
          <p:nvCxnSpPr>
            <p:cNvPr id="156" name="直接箭头连接符 210"/>
            <p:cNvCxnSpPr>
              <a:cxnSpLocks noChangeShapeType="1"/>
              <a:stCxn id="148" idx="0"/>
            </p:cNvCxnSpPr>
            <p:nvPr/>
          </p:nvCxnSpPr>
          <p:spPr bwMode="auto">
            <a:xfrm flipV="1">
              <a:off x="8018268" y="3317045"/>
              <a:ext cx="85478" cy="508614"/>
            </a:xfrm>
            <a:prstGeom prst="straightConnector1">
              <a:avLst/>
            </a:prstGeom>
            <a:noFill/>
            <a:ln w="19050" algn="ctr">
              <a:solidFill>
                <a:srgbClr val="00B0F0"/>
              </a:solidFill>
              <a:prstDash val="sysDash"/>
              <a:round/>
              <a:headEnd/>
              <a:tailEnd type="triangle" w="med" len="med"/>
            </a:ln>
          </p:spPr>
        </p:cxnSp>
        <p:cxnSp>
          <p:nvCxnSpPr>
            <p:cNvPr id="157" name="直接箭头连接符 214"/>
            <p:cNvCxnSpPr>
              <a:cxnSpLocks noChangeShapeType="1"/>
              <a:stCxn id="132" idx="0"/>
            </p:cNvCxnSpPr>
            <p:nvPr/>
          </p:nvCxnSpPr>
          <p:spPr bwMode="auto">
            <a:xfrm flipH="1" flipV="1">
              <a:off x="8137786" y="3367459"/>
              <a:ext cx="17398" cy="254307"/>
            </a:xfrm>
            <a:prstGeom prst="straightConnector1">
              <a:avLst/>
            </a:prstGeom>
            <a:noFill/>
            <a:ln w="19050" algn="ctr">
              <a:solidFill>
                <a:srgbClr val="00B0F0"/>
              </a:solidFill>
              <a:prstDash val="sysDash"/>
              <a:round/>
              <a:headEnd/>
              <a:tailEnd type="triangle" w="med" len="med"/>
            </a:ln>
          </p:spPr>
        </p:cxnSp>
        <p:cxnSp>
          <p:nvCxnSpPr>
            <p:cNvPr id="158" name="直接箭头连接符 216"/>
            <p:cNvCxnSpPr>
              <a:cxnSpLocks noChangeShapeType="1"/>
              <a:stCxn id="133" idx="0"/>
            </p:cNvCxnSpPr>
            <p:nvPr/>
          </p:nvCxnSpPr>
          <p:spPr bwMode="auto">
            <a:xfrm flipH="1" flipV="1">
              <a:off x="8172582" y="3367459"/>
              <a:ext cx="154314" cy="247585"/>
            </a:xfrm>
            <a:prstGeom prst="straightConnector1">
              <a:avLst/>
            </a:prstGeom>
            <a:noFill/>
            <a:ln w="19050" algn="ctr">
              <a:solidFill>
                <a:srgbClr val="00B0F0"/>
              </a:solidFill>
              <a:prstDash val="sysDash"/>
              <a:round/>
              <a:headEnd/>
              <a:tailEnd type="triangle" w="med" len="med"/>
            </a:ln>
          </p:spPr>
        </p:cxnSp>
        <p:cxnSp>
          <p:nvCxnSpPr>
            <p:cNvPr id="159" name="直接箭头连接符 220"/>
            <p:cNvCxnSpPr>
              <a:cxnSpLocks noChangeShapeType="1"/>
              <a:stCxn id="151" idx="0"/>
            </p:cNvCxnSpPr>
            <p:nvPr/>
          </p:nvCxnSpPr>
          <p:spPr bwMode="auto">
            <a:xfrm flipH="1" flipV="1">
              <a:off x="8240662" y="3367459"/>
              <a:ext cx="291986" cy="451479"/>
            </a:xfrm>
            <a:prstGeom prst="straightConnector1">
              <a:avLst/>
            </a:prstGeom>
            <a:noFill/>
            <a:ln w="19050" algn="ctr">
              <a:solidFill>
                <a:srgbClr val="00B0F0"/>
              </a:solidFill>
              <a:prstDash val="sysDash"/>
              <a:round/>
              <a:headEnd/>
              <a:tailEnd type="triangle" w="med" len="med"/>
            </a:ln>
          </p:spPr>
        </p:cxnSp>
        <p:cxnSp>
          <p:nvCxnSpPr>
            <p:cNvPr id="160" name="直接箭头连接符 224"/>
            <p:cNvCxnSpPr>
              <a:cxnSpLocks noChangeShapeType="1"/>
              <a:stCxn id="154" idx="0"/>
            </p:cNvCxnSpPr>
            <p:nvPr/>
          </p:nvCxnSpPr>
          <p:spPr bwMode="auto">
            <a:xfrm flipH="1" flipV="1">
              <a:off x="8292856" y="3367459"/>
              <a:ext cx="788967" cy="451479"/>
            </a:xfrm>
            <a:prstGeom prst="straightConnector1">
              <a:avLst/>
            </a:prstGeom>
            <a:noFill/>
            <a:ln w="19050" algn="ctr">
              <a:solidFill>
                <a:srgbClr val="00B0F0"/>
              </a:solidFill>
              <a:prstDash val="sysDash"/>
              <a:round/>
              <a:headEnd/>
              <a:tailEnd type="triangle" w="med" len="med"/>
            </a:ln>
          </p:spPr>
        </p:cxnSp>
        <p:cxnSp>
          <p:nvCxnSpPr>
            <p:cNvPr id="161" name="直接箭头连接符 226"/>
            <p:cNvCxnSpPr>
              <a:cxnSpLocks noChangeShapeType="1"/>
              <a:stCxn id="138" idx="0"/>
            </p:cNvCxnSpPr>
            <p:nvPr/>
          </p:nvCxnSpPr>
          <p:spPr bwMode="auto">
            <a:xfrm flipH="1" flipV="1">
              <a:off x="8317819" y="3317045"/>
              <a:ext cx="900921" cy="299119"/>
            </a:xfrm>
            <a:prstGeom prst="straightConnector1">
              <a:avLst/>
            </a:prstGeom>
            <a:noFill/>
            <a:ln w="19050" algn="ctr">
              <a:solidFill>
                <a:srgbClr val="00B0F0"/>
              </a:solidFill>
              <a:prstDash val="sysDash"/>
              <a:round/>
              <a:headEnd/>
              <a:tailEnd type="triangle" w="med" len="med"/>
            </a:ln>
          </p:spPr>
        </p:cxnSp>
        <p:cxnSp>
          <p:nvCxnSpPr>
            <p:cNvPr id="162" name="直接箭头连接符 161"/>
            <p:cNvCxnSpPr>
              <a:stCxn id="155" idx="0"/>
            </p:cNvCxnSpPr>
            <p:nvPr/>
          </p:nvCxnSpPr>
          <p:spPr bwMode="auto">
            <a:xfrm flipH="1" flipV="1">
              <a:off x="9098465" y="3367459"/>
              <a:ext cx="155071" cy="451479"/>
            </a:xfrm>
            <a:prstGeom prst="straightConnector1">
              <a:avLst/>
            </a:prstGeom>
            <a:solidFill>
              <a:srgbClr val="BBE0E3"/>
            </a:solidFill>
            <a:ln w="19050" cap="flat" cmpd="sng" algn="ctr">
              <a:solidFill>
                <a:srgbClr val="BBE0E3">
                  <a:lumMod val="75000"/>
                </a:srgbClr>
              </a:solidFill>
              <a:prstDash val="sysDash"/>
              <a:round/>
              <a:headEnd type="none" w="med" len="med"/>
              <a:tailEnd type="triangle" w="med" len="med"/>
            </a:ln>
            <a:effectLst/>
          </p:spPr>
        </p:cxnSp>
        <p:cxnSp>
          <p:nvCxnSpPr>
            <p:cNvPr id="163" name="直接箭头连接符 162"/>
            <p:cNvCxnSpPr>
              <a:stCxn id="153" idx="0"/>
            </p:cNvCxnSpPr>
            <p:nvPr/>
          </p:nvCxnSpPr>
          <p:spPr bwMode="auto">
            <a:xfrm flipV="1">
              <a:off x="8910112" y="3367459"/>
              <a:ext cx="120274" cy="458200"/>
            </a:xfrm>
            <a:prstGeom prst="straightConnector1">
              <a:avLst/>
            </a:prstGeom>
            <a:solidFill>
              <a:srgbClr val="BBE0E3"/>
            </a:solidFill>
            <a:ln w="19050" cap="flat" cmpd="sng" algn="ctr">
              <a:solidFill>
                <a:srgbClr val="BBE0E3">
                  <a:lumMod val="75000"/>
                </a:srgbClr>
              </a:solidFill>
              <a:prstDash val="sysDash"/>
              <a:round/>
              <a:headEnd type="none" w="med" len="med"/>
              <a:tailEnd type="triangle" w="med" len="med"/>
            </a:ln>
            <a:effectLst/>
          </p:spPr>
        </p:cxnSp>
        <p:cxnSp>
          <p:nvCxnSpPr>
            <p:cNvPr id="164" name="直接箭头连接符 163"/>
            <p:cNvCxnSpPr>
              <a:stCxn id="143" idx="0"/>
            </p:cNvCxnSpPr>
            <p:nvPr/>
          </p:nvCxnSpPr>
          <p:spPr bwMode="auto">
            <a:xfrm flipV="1">
              <a:off x="8635524" y="3367459"/>
              <a:ext cx="383516" cy="361855"/>
            </a:xfrm>
            <a:prstGeom prst="straightConnector1">
              <a:avLst/>
            </a:prstGeom>
            <a:solidFill>
              <a:srgbClr val="BBE0E3"/>
            </a:solidFill>
            <a:ln w="19050" cap="flat" cmpd="sng" algn="ctr">
              <a:solidFill>
                <a:srgbClr val="BBE0E3">
                  <a:lumMod val="75000"/>
                </a:srgbClr>
              </a:solidFill>
              <a:prstDash val="sysDash"/>
              <a:round/>
              <a:headEnd type="none" w="med" len="med"/>
              <a:tailEnd type="triangle" w="med" len="med"/>
            </a:ln>
            <a:effectLst/>
          </p:spPr>
        </p:cxnSp>
        <p:cxnSp>
          <p:nvCxnSpPr>
            <p:cNvPr id="165" name="直接箭头连接符 164"/>
            <p:cNvCxnSpPr>
              <a:stCxn id="150" idx="0"/>
            </p:cNvCxnSpPr>
            <p:nvPr/>
          </p:nvCxnSpPr>
          <p:spPr bwMode="auto">
            <a:xfrm flipV="1">
              <a:off x="8360936" y="3367459"/>
              <a:ext cx="634654" cy="451479"/>
            </a:xfrm>
            <a:prstGeom prst="straightConnector1">
              <a:avLst/>
            </a:prstGeom>
            <a:solidFill>
              <a:srgbClr val="BBE0E3"/>
            </a:solidFill>
            <a:ln w="19050" cap="flat" cmpd="sng" algn="ctr">
              <a:solidFill>
                <a:srgbClr val="BBE0E3">
                  <a:lumMod val="75000"/>
                </a:srgbClr>
              </a:solidFill>
              <a:prstDash val="sysDash"/>
              <a:round/>
              <a:headEnd type="none" w="med" len="med"/>
              <a:tailEnd type="triangle" w="med" len="med"/>
            </a:ln>
            <a:effectLst/>
          </p:spPr>
        </p:cxnSp>
        <p:cxnSp>
          <p:nvCxnSpPr>
            <p:cNvPr id="166" name="直接箭头连接符 165"/>
            <p:cNvCxnSpPr>
              <a:stCxn id="141" idx="0"/>
            </p:cNvCxnSpPr>
            <p:nvPr/>
          </p:nvCxnSpPr>
          <p:spPr bwMode="auto">
            <a:xfrm flipV="1">
              <a:off x="8258060" y="3317045"/>
              <a:ext cx="711811" cy="405547"/>
            </a:xfrm>
            <a:prstGeom prst="straightConnector1">
              <a:avLst/>
            </a:prstGeom>
            <a:solidFill>
              <a:srgbClr val="BBE0E3"/>
            </a:solidFill>
            <a:ln w="19050" cap="flat" cmpd="sng" algn="ctr">
              <a:solidFill>
                <a:srgbClr val="BBE0E3">
                  <a:lumMod val="75000"/>
                </a:srgbClr>
              </a:solidFill>
              <a:prstDash val="sysDash"/>
              <a:round/>
              <a:headEnd type="none" w="med" len="med"/>
              <a:tailEnd type="triangle" w="med" len="med"/>
            </a:ln>
            <a:effectLst/>
          </p:spPr>
        </p:cxnSp>
        <p:cxnSp>
          <p:nvCxnSpPr>
            <p:cNvPr id="167" name="直接箭头连接符 166"/>
            <p:cNvCxnSpPr>
              <a:stCxn id="146" idx="0"/>
            </p:cNvCxnSpPr>
            <p:nvPr/>
          </p:nvCxnSpPr>
          <p:spPr bwMode="auto">
            <a:xfrm flipH="1" flipV="1">
              <a:off x="9056861" y="3367459"/>
              <a:ext cx="93042" cy="356254"/>
            </a:xfrm>
            <a:prstGeom prst="straightConnector1">
              <a:avLst/>
            </a:prstGeom>
            <a:solidFill>
              <a:srgbClr val="BBE0E3"/>
            </a:solidFill>
            <a:ln w="19050" cap="flat" cmpd="sng" algn="ctr">
              <a:solidFill>
                <a:srgbClr val="BBE0E3">
                  <a:lumMod val="75000"/>
                </a:srgbClr>
              </a:solidFill>
              <a:prstDash val="sysDash"/>
              <a:round/>
              <a:headEnd type="none" w="med" len="med"/>
              <a:tailEnd type="triangle" w="med" len="med"/>
            </a:ln>
            <a:effectLst/>
          </p:spPr>
        </p:cxnSp>
        <p:sp>
          <p:nvSpPr>
            <p:cNvPr id="168" name="流程图: 磁盘 251"/>
            <p:cNvSpPr>
              <a:spLocks noChangeArrowheads="1"/>
            </p:cNvSpPr>
            <p:nvPr/>
          </p:nvSpPr>
          <p:spPr bwMode="auto">
            <a:xfrm>
              <a:off x="7802683" y="3469405"/>
              <a:ext cx="1742083" cy="501892"/>
            </a:xfrm>
            <a:prstGeom prst="flowChartMagneticDisk">
              <a:avLst/>
            </a:prstGeom>
            <a:noFill/>
            <a:ln w="19050" algn="ctr">
              <a:solidFill>
                <a:srgbClr val="006600"/>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8" name="TextBox 9"/>
            <p:cNvSpPr txBox="1"/>
            <p:nvPr/>
          </p:nvSpPr>
          <p:spPr>
            <a:xfrm>
              <a:off x="7593580" y="5115129"/>
              <a:ext cx="2411355"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u="none">
                  <a:solidFill>
                    <a:srgbClr val="000000"/>
                  </a:solidFill>
                  <a:latin typeface="Huawei Sans" panose="020C0503030203020204" pitchFamily="34" charset="0"/>
                  <a:cs typeface="Huawei Sans" panose="020C0503030203020204" pitchFamily="34" charset="0"/>
                </a:rPr>
                <a:t>Block virtualization</a:t>
              </a:r>
              <a:endParaRPr kumimoji="0" lang="zh-CN" altLang="en-US" sz="1800" b="1" i="0" u="none" strike="noStrike" kern="0" cap="none" spc="0" normalizeH="0" baseline="0" noProof="0" dirty="0">
                <a:ln>
                  <a:noFill/>
                </a:ln>
                <a:solidFill>
                  <a:srgbClr val="000000"/>
                </a:solidFill>
                <a:effectLst/>
                <a:uLnTx/>
                <a:uFillTx/>
                <a:latin typeface="Huawei Sans" panose="020C0503030203020204" pitchFamily="34" charset="0"/>
                <a:cs typeface="Huawei Sans" panose="020C0503030203020204" pitchFamily="34" charset="0"/>
              </a:endParaRPr>
            </a:p>
          </p:txBody>
        </p:sp>
        <p:grpSp>
          <p:nvGrpSpPr>
            <p:cNvPr id="171" name="组合 1002"/>
            <p:cNvGrpSpPr>
              <a:grpSpLocks/>
            </p:cNvGrpSpPr>
            <p:nvPr/>
          </p:nvGrpSpPr>
          <p:grpSpPr bwMode="auto">
            <a:xfrm>
              <a:off x="7871519" y="1883347"/>
              <a:ext cx="204339" cy="386717"/>
              <a:chOff x="7356475" y="2392363"/>
              <a:chExt cx="339725" cy="641350"/>
            </a:xfrm>
          </p:grpSpPr>
          <p:sp>
            <p:nvSpPr>
              <p:cNvPr id="172" name="Freeform 980"/>
              <p:cNvSpPr>
                <a:spLocks/>
              </p:cNvSpPr>
              <p:nvPr/>
            </p:nvSpPr>
            <p:spPr bwMode="auto">
              <a:xfrm>
                <a:off x="7356475" y="2392363"/>
                <a:ext cx="339725" cy="623888"/>
              </a:xfrm>
              <a:custGeom>
                <a:avLst/>
                <a:gdLst>
                  <a:gd name="T0" fmla="*/ 2147483647 w 720"/>
                  <a:gd name="T1" fmla="*/ 2147483647 h 1326"/>
                  <a:gd name="T2" fmla="*/ 2147483647 w 720"/>
                  <a:gd name="T3" fmla="*/ 2147483647 h 1326"/>
                  <a:gd name="T4" fmla="*/ 2147483647 w 720"/>
                  <a:gd name="T5" fmla="*/ 2147483647 h 1326"/>
                  <a:gd name="T6" fmla="*/ 2147483647 w 720"/>
                  <a:gd name="T7" fmla="*/ 2147483647 h 1326"/>
                  <a:gd name="T8" fmla="*/ 2147483647 w 720"/>
                  <a:gd name="T9" fmla="*/ 2147483647 h 1326"/>
                  <a:gd name="T10" fmla="*/ 2147483647 w 720"/>
                  <a:gd name="T11" fmla="*/ 2147483647 h 1326"/>
                  <a:gd name="T12" fmla="*/ 2147483647 w 720"/>
                  <a:gd name="T13" fmla="*/ 2147483647 h 1326"/>
                  <a:gd name="T14" fmla="*/ 2147483647 w 720"/>
                  <a:gd name="T15" fmla="*/ 2147483647 h 1326"/>
                  <a:gd name="T16" fmla="*/ 2147483647 w 720"/>
                  <a:gd name="T17" fmla="*/ 2147483647 h 1326"/>
                  <a:gd name="T18" fmla="*/ 2147483647 w 720"/>
                  <a:gd name="T19" fmla="*/ 2147483647 h 1326"/>
                  <a:gd name="T20" fmla="*/ 2147483647 w 720"/>
                  <a:gd name="T21" fmla="*/ 2147483647 h 1326"/>
                  <a:gd name="T22" fmla="*/ 0 w 720"/>
                  <a:gd name="T23" fmla="*/ 2147483647 h 1326"/>
                  <a:gd name="T24" fmla="*/ 0 w 720"/>
                  <a:gd name="T25" fmla="*/ 2147483647 h 1326"/>
                  <a:gd name="T26" fmla="*/ 2147483647 w 720"/>
                  <a:gd name="T27" fmla="*/ 0 h 1326"/>
                  <a:gd name="T28" fmla="*/ 2147483647 w 720"/>
                  <a:gd name="T29" fmla="*/ 0 h 1326"/>
                  <a:gd name="T30" fmla="*/ 2147483647 w 720"/>
                  <a:gd name="T31" fmla="*/ 2147483647 h 1326"/>
                  <a:gd name="T32" fmla="*/ 2147483647 w 720"/>
                  <a:gd name="T33" fmla="*/ 2147483647 h 1326"/>
                  <a:gd name="T34" fmla="*/ 2147483647 w 720"/>
                  <a:gd name="T35" fmla="*/ 2147483647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173" name="Freeform 981"/>
              <p:cNvSpPr>
                <a:spLocks noEditPoints="1"/>
              </p:cNvSpPr>
              <p:nvPr/>
            </p:nvSpPr>
            <p:spPr bwMode="auto">
              <a:xfrm>
                <a:off x="7451725" y="24574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174" name="Freeform 982"/>
              <p:cNvSpPr>
                <a:spLocks/>
              </p:cNvSpPr>
              <p:nvPr/>
            </p:nvSpPr>
            <p:spPr bwMode="auto">
              <a:xfrm>
                <a:off x="7448550" y="2870200"/>
                <a:ext cx="153988" cy="26988"/>
              </a:xfrm>
              <a:custGeom>
                <a:avLst/>
                <a:gdLst>
                  <a:gd name="T0" fmla="*/ 2147483647 w 328"/>
                  <a:gd name="T1" fmla="*/ 2147483647 h 58"/>
                  <a:gd name="T2" fmla="*/ 2147483647 w 328"/>
                  <a:gd name="T3" fmla="*/ 2147483647 h 58"/>
                  <a:gd name="T4" fmla="*/ 2147483647 w 328"/>
                  <a:gd name="T5" fmla="*/ 2147483647 h 58"/>
                  <a:gd name="T6" fmla="*/ 2147483647 w 328"/>
                  <a:gd name="T7" fmla="*/ 2147483647 h 58"/>
                  <a:gd name="T8" fmla="*/ 0 w 328"/>
                  <a:gd name="T9" fmla="*/ 2147483647 h 58"/>
                  <a:gd name="T10" fmla="*/ 2147483647 w 328"/>
                  <a:gd name="T11" fmla="*/ 0 h 58"/>
                  <a:gd name="T12" fmla="*/ 2147483647 w 328"/>
                  <a:gd name="T13" fmla="*/ 0 h 58"/>
                  <a:gd name="T14" fmla="*/ 2147483647 w 328"/>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175" name="Freeform 983"/>
              <p:cNvSpPr>
                <a:spLocks noEditPoints="1"/>
              </p:cNvSpPr>
              <p:nvPr/>
            </p:nvSpPr>
            <p:spPr bwMode="auto">
              <a:xfrm>
                <a:off x="7451725" y="25971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176" name="Freeform 984"/>
              <p:cNvSpPr>
                <a:spLocks noEditPoints="1"/>
              </p:cNvSpPr>
              <p:nvPr/>
            </p:nvSpPr>
            <p:spPr bwMode="auto">
              <a:xfrm>
                <a:off x="7451725" y="2728913"/>
                <a:ext cx="146050" cy="84138"/>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177" name="Freeform 985"/>
              <p:cNvSpPr>
                <a:spLocks/>
              </p:cNvSpPr>
              <p:nvPr/>
            </p:nvSpPr>
            <p:spPr bwMode="auto">
              <a:xfrm>
                <a:off x="7373938" y="2570163"/>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178" name="Freeform 986"/>
              <p:cNvSpPr>
                <a:spLocks/>
              </p:cNvSpPr>
              <p:nvPr/>
            </p:nvSpPr>
            <p:spPr bwMode="auto">
              <a:xfrm>
                <a:off x="7373938" y="2701925"/>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179" name="Freeform 987"/>
              <p:cNvSpPr>
                <a:spLocks/>
              </p:cNvSpPr>
              <p:nvPr/>
            </p:nvSpPr>
            <p:spPr bwMode="auto">
              <a:xfrm>
                <a:off x="7373938" y="2838450"/>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180" name="Freeform 988"/>
              <p:cNvSpPr>
                <a:spLocks/>
              </p:cNvSpPr>
              <p:nvPr/>
            </p:nvSpPr>
            <p:spPr bwMode="auto">
              <a:xfrm>
                <a:off x="7539038" y="2508250"/>
                <a:ext cx="23813" cy="4763"/>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181" name="Freeform 989"/>
              <p:cNvSpPr>
                <a:spLocks/>
              </p:cNvSpPr>
              <p:nvPr/>
            </p:nvSpPr>
            <p:spPr bwMode="auto">
              <a:xfrm>
                <a:off x="7539038" y="2646363"/>
                <a:ext cx="23813" cy="6350"/>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182" name="Freeform 990"/>
              <p:cNvSpPr>
                <a:spLocks/>
              </p:cNvSpPr>
              <p:nvPr/>
            </p:nvSpPr>
            <p:spPr bwMode="auto">
              <a:xfrm>
                <a:off x="7539038" y="2778125"/>
                <a:ext cx="23813" cy="7938"/>
              </a:xfrm>
              <a:custGeom>
                <a:avLst/>
                <a:gdLst>
                  <a:gd name="T0" fmla="*/ 2147483647 w 50"/>
                  <a:gd name="T1" fmla="*/ 2147483647 h 14"/>
                  <a:gd name="T2" fmla="*/ 2147483647 w 50"/>
                  <a:gd name="T3" fmla="*/ 2147483647 h 14"/>
                  <a:gd name="T4" fmla="*/ 0 w 50"/>
                  <a:gd name="T5" fmla="*/ 2147483647 h 14"/>
                  <a:gd name="T6" fmla="*/ 0 w 50"/>
                  <a:gd name="T7" fmla="*/ 0 h 14"/>
                  <a:gd name="T8" fmla="*/ 2147483647 w 50"/>
                  <a:gd name="T9" fmla="*/ 0 h 14"/>
                  <a:gd name="T10" fmla="*/ 2147483647 w 50"/>
                  <a:gd name="T11" fmla="*/ 2147483647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183" name="Freeform 991"/>
              <p:cNvSpPr>
                <a:spLocks/>
              </p:cNvSpPr>
              <p:nvPr/>
            </p:nvSpPr>
            <p:spPr bwMode="auto">
              <a:xfrm>
                <a:off x="7469188" y="2968625"/>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184" name="Freeform 992"/>
              <p:cNvSpPr>
                <a:spLocks/>
              </p:cNvSpPr>
              <p:nvPr/>
            </p:nvSpPr>
            <p:spPr bwMode="auto">
              <a:xfrm>
                <a:off x="7569200" y="2968625"/>
                <a:ext cx="65088" cy="6508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grpSp>
        <p:grpSp>
          <p:nvGrpSpPr>
            <p:cNvPr id="185" name="组合 1002"/>
            <p:cNvGrpSpPr>
              <a:grpSpLocks/>
            </p:cNvGrpSpPr>
            <p:nvPr/>
          </p:nvGrpSpPr>
          <p:grpSpPr bwMode="auto">
            <a:xfrm>
              <a:off x="8253925" y="1883347"/>
              <a:ext cx="204339" cy="386717"/>
              <a:chOff x="7356475" y="2392363"/>
              <a:chExt cx="339725" cy="641350"/>
            </a:xfrm>
          </p:grpSpPr>
          <p:sp>
            <p:nvSpPr>
              <p:cNvPr id="186" name="Freeform 980"/>
              <p:cNvSpPr>
                <a:spLocks/>
              </p:cNvSpPr>
              <p:nvPr/>
            </p:nvSpPr>
            <p:spPr bwMode="auto">
              <a:xfrm>
                <a:off x="7356475" y="2392363"/>
                <a:ext cx="339725" cy="623888"/>
              </a:xfrm>
              <a:custGeom>
                <a:avLst/>
                <a:gdLst>
                  <a:gd name="T0" fmla="*/ 2147483647 w 720"/>
                  <a:gd name="T1" fmla="*/ 2147483647 h 1326"/>
                  <a:gd name="T2" fmla="*/ 2147483647 w 720"/>
                  <a:gd name="T3" fmla="*/ 2147483647 h 1326"/>
                  <a:gd name="T4" fmla="*/ 2147483647 w 720"/>
                  <a:gd name="T5" fmla="*/ 2147483647 h 1326"/>
                  <a:gd name="T6" fmla="*/ 2147483647 w 720"/>
                  <a:gd name="T7" fmla="*/ 2147483647 h 1326"/>
                  <a:gd name="T8" fmla="*/ 2147483647 w 720"/>
                  <a:gd name="T9" fmla="*/ 2147483647 h 1326"/>
                  <a:gd name="T10" fmla="*/ 2147483647 w 720"/>
                  <a:gd name="T11" fmla="*/ 2147483647 h 1326"/>
                  <a:gd name="T12" fmla="*/ 2147483647 w 720"/>
                  <a:gd name="T13" fmla="*/ 2147483647 h 1326"/>
                  <a:gd name="T14" fmla="*/ 2147483647 w 720"/>
                  <a:gd name="T15" fmla="*/ 2147483647 h 1326"/>
                  <a:gd name="T16" fmla="*/ 2147483647 w 720"/>
                  <a:gd name="T17" fmla="*/ 2147483647 h 1326"/>
                  <a:gd name="T18" fmla="*/ 2147483647 w 720"/>
                  <a:gd name="T19" fmla="*/ 2147483647 h 1326"/>
                  <a:gd name="T20" fmla="*/ 2147483647 w 720"/>
                  <a:gd name="T21" fmla="*/ 2147483647 h 1326"/>
                  <a:gd name="T22" fmla="*/ 0 w 720"/>
                  <a:gd name="T23" fmla="*/ 2147483647 h 1326"/>
                  <a:gd name="T24" fmla="*/ 0 w 720"/>
                  <a:gd name="T25" fmla="*/ 2147483647 h 1326"/>
                  <a:gd name="T26" fmla="*/ 2147483647 w 720"/>
                  <a:gd name="T27" fmla="*/ 0 h 1326"/>
                  <a:gd name="T28" fmla="*/ 2147483647 w 720"/>
                  <a:gd name="T29" fmla="*/ 0 h 1326"/>
                  <a:gd name="T30" fmla="*/ 2147483647 w 720"/>
                  <a:gd name="T31" fmla="*/ 2147483647 h 1326"/>
                  <a:gd name="T32" fmla="*/ 2147483647 w 720"/>
                  <a:gd name="T33" fmla="*/ 2147483647 h 1326"/>
                  <a:gd name="T34" fmla="*/ 2147483647 w 720"/>
                  <a:gd name="T35" fmla="*/ 2147483647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187" name="Freeform 981"/>
              <p:cNvSpPr>
                <a:spLocks noEditPoints="1"/>
              </p:cNvSpPr>
              <p:nvPr/>
            </p:nvSpPr>
            <p:spPr bwMode="auto">
              <a:xfrm>
                <a:off x="7451725" y="24574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188" name="Freeform 982"/>
              <p:cNvSpPr>
                <a:spLocks/>
              </p:cNvSpPr>
              <p:nvPr/>
            </p:nvSpPr>
            <p:spPr bwMode="auto">
              <a:xfrm>
                <a:off x="7448550" y="2870200"/>
                <a:ext cx="153988" cy="26988"/>
              </a:xfrm>
              <a:custGeom>
                <a:avLst/>
                <a:gdLst>
                  <a:gd name="T0" fmla="*/ 2147483647 w 328"/>
                  <a:gd name="T1" fmla="*/ 2147483647 h 58"/>
                  <a:gd name="T2" fmla="*/ 2147483647 w 328"/>
                  <a:gd name="T3" fmla="*/ 2147483647 h 58"/>
                  <a:gd name="T4" fmla="*/ 2147483647 w 328"/>
                  <a:gd name="T5" fmla="*/ 2147483647 h 58"/>
                  <a:gd name="T6" fmla="*/ 2147483647 w 328"/>
                  <a:gd name="T7" fmla="*/ 2147483647 h 58"/>
                  <a:gd name="T8" fmla="*/ 0 w 328"/>
                  <a:gd name="T9" fmla="*/ 2147483647 h 58"/>
                  <a:gd name="T10" fmla="*/ 2147483647 w 328"/>
                  <a:gd name="T11" fmla="*/ 0 h 58"/>
                  <a:gd name="T12" fmla="*/ 2147483647 w 328"/>
                  <a:gd name="T13" fmla="*/ 0 h 58"/>
                  <a:gd name="T14" fmla="*/ 2147483647 w 328"/>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189" name="Freeform 983"/>
              <p:cNvSpPr>
                <a:spLocks noEditPoints="1"/>
              </p:cNvSpPr>
              <p:nvPr/>
            </p:nvSpPr>
            <p:spPr bwMode="auto">
              <a:xfrm>
                <a:off x="7451725" y="25971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190" name="Freeform 984"/>
              <p:cNvSpPr>
                <a:spLocks noEditPoints="1"/>
              </p:cNvSpPr>
              <p:nvPr/>
            </p:nvSpPr>
            <p:spPr bwMode="auto">
              <a:xfrm>
                <a:off x="7451725" y="2728913"/>
                <a:ext cx="146050" cy="84138"/>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191" name="Freeform 985"/>
              <p:cNvSpPr>
                <a:spLocks/>
              </p:cNvSpPr>
              <p:nvPr/>
            </p:nvSpPr>
            <p:spPr bwMode="auto">
              <a:xfrm>
                <a:off x="7373938" y="2570163"/>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192" name="Freeform 986"/>
              <p:cNvSpPr>
                <a:spLocks/>
              </p:cNvSpPr>
              <p:nvPr/>
            </p:nvSpPr>
            <p:spPr bwMode="auto">
              <a:xfrm>
                <a:off x="7373938" y="2701925"/>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193" name="Freeform 987"/>
              <p:cNvSpPr>
                <a:spLocks/>
              </p:cNvSpPr>
              <p:nvPr/>
            </p:nvSpPr>
            <p:spPr bwMode="auto">
              <a:xfrm>
                <a:off x="7373938" y="2838450"/>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194" name="Freeform 988"/>
              <p:cNvSpPr>
                <a:spLocks/>
              </p:cNvSpPr>
              <p:nvPr/>
            </p:nvSpPr>
            <p:spPr bwMode="auto">
              <a:xfrm>
                <a:off x="7539038" y="2508250"/>
                <a:ext cx="23813" cy="4763"/>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195" name="Freeform 989"/>
              <p:cNvSpPr>
                <a:spLocks/>
              </p:cNvSpPr>
              <p:nvPr/>
            </p:nvSpPr>
            <p:spPr bwMode="auto">
              <a:xfrm>
                <a:off x="7539038" y="2646363"/>
                <a:ext cx="23813" cy="6350"/>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196" name="Freeform 990"/>
              <p:cNvSpPr>
                <a:spLocks/>
              </p:cNvSpPr>
              <p:nvPr/>
            </p:nvSpPr>
            <p:spPr bwMode="auto">
              <a:xfrm>
                <a:off x="7539038" y="2778125"/>
                <a:ext cx="23813" cy="7938"/>
              </a:xfrm>
              <a:custGeom>
                <a:avLst/>
                <a:gdLst>
                  <a:gd name="T0" fmla="*/ 2147483647 w 50"/>
                  <a:gd name="T1" fmla="*/ 2147483647 h 14"/>
                  <a:gd name="T2" fmla="*/ 2147483647 w 50"/>
                  <a:gd name="T3" fmla="*/ 2147483647 h 14"/>
                  <a:gd name="T4" fmla="*/ 0 w 50"/>
                  <a:gd name="T5" fmla="*/ 2147483647 h 14"/>
                  <a:gd name="T6" fmla="*/ 0 w 50"/>
                  <a:gd name="T7" fmla="*/ 0 h 14"/>
                  <a:gd name="T8" fmla="*/ 2147483647 w 50"/>
                  <a:gd name="T9" fmla="*/ 0 h 14"/>
                  <a:gd name="T10" fmla="*/ 2147483647 w 50"/>
                  <a:gd name="T11" fmla="*/ 2147483647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197" name="Freeform 991"/>
              <p:cNvSpPr>
                <a:spLocks/>
              </p:cNvSpPr>
              <p:nvPr/>
            </p:nvSpPr>
            <p:spPr bwMode="auto">
              <a:xfrm>
                <a:off x="7469188" y="2968625"/>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198" name="Freeform 992"/>
              <p:cNvSpPr>
                <a:spLocks/>
              </p:cNvSpPr>
              <p:nvPr/>
            </p:nvSpPr>
            <p:spPr bwMode="auto">
              <a:xfrm>
                <a:off x="7569200" y="2968625"/>
                <a:ext cx="65088" cy="6508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grpSp>
        <p:grpSp>
          <p:nvGrpSpPr>
            <p:cNvPr id="199" name="组合 1002"/>
            <p:cNvGrpSpPr>
              <a:grpSpLocks/>
            </p:cNvGrpSpPr>
            <p:nvPr/>
          </p:nvGrpSpPr>
          <p:grpSpPr bwMode="auto">
            <a:xfrm>
              <a:off x="8765532" y="1879973"/>
              <a:ext cx="204339" cy="386717"/>
              <a:chOff x="7356475" y="2392363"/>
              <a:chExt cx="339725" cy="641350"/>
            </a:xfrm>
          </p:grpSpPr>
          <p:sp>
            <p:nvSpPr>
              <p:cNvPr id="200" name="Freeform 980"/>
              <p:cNvSpPr>
                <a:spLocks/>
              </p:cNvSpPr>
              <p:nvPr/>
            </p:nvSpPr>
            <p:spPr bwMode="auto">
              <a:xfrm>
                <a:off x="7356475" y="2392363"/>
                <a:ext cx="339725" cy="623888"/>
              </a:xfrm>
              <a:custGeom>
                <a:avLst/>
                <a:gdLst>
                  <a:gd name="T0" fmla="*/ 2147483647 w 720"/>
                  <a:gd name="T1" fmla="*/ 2147483647 h 1326"/>
                  <a:gd name="T2" fmla="*/ 2147483647 w 720"/>
                  <a:gd name="T3" fmla="*/ 2147483647 h 1326"/>
                  <a:gd name="T4" fmla="*/ 2147483647 w 720"/>
                  <a:gd name="T5" fmla="*/ 2147483647 h 1326"/>
                  <a:gd name="T6" fmla="*/ 2147483647 w 720"/>
                  <a:gd name="T7" fmla="*/ 2147483647 h 1326"/>
                  <a:gd name="T8" fmla="*/ 2147483647 w 720"/>
                  <a:gd name="T9" fmla="*/ 2147483647 h 1326"/>
                  <a:gd name="T10" fmla="*/ 2147483647 w 720"/>
                  <a:gd name="T11" fmla="*/ 2147483647 h 1326"/>
                  <a:gd name="T12" fmla="*/ 2147483647 w 720"/>
                  <a:gd name="T13" fmla="*/ 2147483647 h 1326"/>
                  <a:gd name="T14" fmla="*/ 2147483647 w 720"/>
                  <a:gd name="T15" fmla="*/ 2147483647 h 1326"/>
                  <a:gd name="T16" fmla="*/ 2147483647 w 720"/>
                  <a:gd name="T17" fmla="*/ 2147483647 h 1326"/>
                  <a:gd name="T18" fmla="*/ 2147483647 w 720"/>
                  <a:gd name="T19" fmla="*/ 2147483647 h 1326"/>
                  <a:gd name="T20" fmla="*/ 2147483647 w 720"/>
                  <a:gd name="T21" fmla="*/ 2147483647 h 1326"/>
                  <a:gd name="T22" fmla="*/ 0 w 720"/>
                  <a:gd name="T23" fmla="*/ 2147483647 h 1326"/>
                  <a:gd name="T24" fmla="*/ 0 w 720"/>
                  <a:gd name="T25" fmla="*/ 2147483647 h 1326"/>
                  <a:gd name="T26" fmla="*/ 2147483647 w 720"/>
                  <a:gd name="T27" fmla="*/ 0 h 1326"/>
                  <a:gd name="T28" fmla="*/ 2147483647 w 720"/>
                  <a:gd name="T29" fmla="*/ 0 h 1326"/>
                  <a:gd name="T30" fmla="*/ 2147483647 w 720"/>
                  <a:gd name="T31" fmla="*/ 2147483647 h 1326"/>
                  <a:gd name="T32" fmla="*/ 2147483647 w 720"/>
                  <a:gd name="T33" fmla="*/ 2147483647 h 1326"/>
                  <a:gd name="T34" fmla="*/ 2147483647 w 720"/>
                  <a:gd name="T35" fmla="*/ 2147483647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01" name="Freeform 981"/>
              <p:cNvSpPr>
                <a:spLocks noEditPoints="1"/>
              </p:cNvSpPr>
              <p:nvPr/>
            </p:nvSpPr>
            <p:spPr bwMode="auto">
              <a:xfrm>
                <a:off x="7451725" y="24574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02" name="Freeform 982"/>
              <p:cNvSpPr>
                <a:spLocks/>
              </p:cNvSpPr>
              <p:nvPr/>
            </p:nvSpPr>
            <p:spPr bwMode="auto">
              <a:xfrm>
                <a:off x="7448550" y="2870200"/>
                <a:ext cx="153988" cy="26988"/>
              </a:xfrm>
              <a:custGeom>
                <a:avLst/>
                <a:gdLst>
                  <a:gd name="T0" fmla="*/ 2147483647 w 328"/>
                  <a:gd name="T1" fmla="*/ 2147483647 h 58"/>
                  <a:gd name="T2" fmla="*/ 2147483647 w 328"/>
                  <a:gd name="T3" fmla="*/ 2147483647 h 58"/>
                  <a:gd name="T4" fmla="*/ 2147483647 w 328"/>
                  <a:gd name="T5" fmla="*/ 2147483647 h 58"/>
                  <a:gd name="T6" fmla="*/ 2147483647 w 328"/>
                  <a:gd name="T7" fmla="*/ 2147483647 h 58"/>
                  <a:gd name="T8" fmla="*/ 0 w 328"/>
                  <a:gd name="T9" fmla="*/ 2147483647 h 58"/>
                  <a:gd name="T10" fmla="*/ 2147483647 w 328"/>
                  <a:gd name="T11" fmla="*/ 0 h 58"/>
                  <a:gd name="T12" fmla="*/ 2147483647 w 328"/>
                  <a:gd name="T13" fmla="*/ 0 h 58"/>
                  <a:gd name="T14" fmla="*/ 2147483647 w 328"/>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03" name="Freeform 983"/>
              <p:cNvSpPr>
                <a:spLocks noEditPoints="1"/>
              </p:cNvSpPr>
              <p:nvPr/>
            </p:nvSpPr>
            <p:spPr bwMode="auto">
              <a:xfrm>
                <a:off x="7451725" y="25971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04" name="Freeform 984"/>
              <p:cNvSpPr>
                <a:spLocks noEditPoints="1"/>
              </p:cNvSpPr>
              <p:nvPr/>
            </p:nvSpPr>
            <p:spPr bwMode="auto">
              <a:xfrm>
                <a:off x="7451725" y="2728913"/>
                <a:ext cx="146050" cy="84138"/>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05" name="Freeform 985"/>
              <p:cNvSpPr>
                <a:spLocks/>
              </p:cNvSpPr>
              <p:nvPr/>
            </p:nvSpPr>
            <p:spPr bwMode="auto">
              <a:xfrm>
                <a:off x="7373938" y="2570163"/>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06" name="Freeform 986"/>
              <p:cNvSpPr>
                <a:spLocks/>
              </p:cNvSpPr>
              <p:nvPr/>
            </p:nvSpPr>
            <p:spPr bwMode="auto">
              <a:xfrm>
                <a:off x="7373938" y="2701925"/>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07" name="Freeform 987"/>
              <p:cNvSpPr>
                <a:spLocks/>
              </p:cNvSpPr>
              <p:nvPr/>
            </p:nvSpPr>
            <p:spPr bwMode="auto">
              <a:xfrm>
                <a:off x="7373938" y="2838450"/>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08" name="Freeform 988"/>
              <p:cNvSpPr>
                <a:spLocks/>
              </p:cNvSpPr>
              <p:nvPr/>
            </p:nvSpPr>
            <p:spPr bwMode="auto">
              <a:xfrm>
                <a:off x="7539038" y="2508250"/>
                <a:ext cx="23813" cy="4763"/>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09" name="Freeform 989"/>
              <p:cNvSpPr>
                <a:spLocks/>
              </p:cNvSpPr>
              <p:nvPr/>
            </p:nvSpPr>
            <p:spPr bwMode="auto">
              <a:xfrm>
                <a:off x="7539038" y="2646363"/>
                <a:ext cx="23813" cy="6350"/>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10" name="Freeform 990"/>
              <p:cNvSpPr>
                <a:spLocks/>
              </p:cNvSpPr>
              <p:nvPr/>
            </p:nvSpPr>
            <p:spPr bwMode="auto">
              <a:xfrm>
                <a:off x="7539038" y="2778125"/>
                <a:ext cx="23813" cy="7938"/>
              </a:xfrm>
              <a:custGeom>
                <a:avLst/>
                <a:gdLst>
                  <a:gd name="T0" fmla="*/ 2147483647 w 50"/>
                  <a:gd name="T1" fmla="*/ 2147483647 h 14"/>
                  <a:gd name="T2" fmla="*/ 2147483647 w 50"/>
                  <a:gd name="T3" fmla="*/ 2147483647 h 14"/>
                  <a:gd name="T4" fmla="*/ 0 w 50"/>
                  <a:gd name="T5" fmla="*/ 2147483647 h 14"/>
                  <a:gd name="T6" fmla="*/ 0 w 50"/>
                  <a:gd name="T7" fmla="*/ 0 h 14"/>
                  <a:gd name="T8" fmla="*/ 2147483647 w 50"/>
                  <a:gd name="T9" fmla="*/ 0 h 14"/>
                  <a:gd name="T10" fmla="*/ 2147483647 w 50"/>
                  <a:gd name="T11" fmla="*/ 2147483647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11" name="Freeform 991"/>
              <p:cNvSpPr>
                <a:spLocks/>
              </p:cNvSpPr>
              <p:nvPr/>
            </p:nvSpPr>
            <p:spPr bwMode="auto">
              <a:xfrm>
                <a:off x="7469188" y="2968625"/>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12" name="Freeform 992"/>
              <p:cNvSpPr>
                <a:spLocks/>
              </p:cNvSpPr>
              <p:nvPr/>
            </p:nvSpPr>
            <p:spPr bwMode="auto">
              <a:xfrm>
                <a:off x="7569200" y="2968625"/>
                <a:ext cx="65088" cy="6508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grpSp>
        <p:grpSp>
          <p:nvGrpSpPr>
            <p:cNvPr id="213" name="组合 1002"/>
            <p:cNvGrpSpPr>
              <a:grpSpLocks/>
            </p:cNvGrpSpPr>
            <p:nvPr/>
          </p:nvGrpSpPr>
          <p:grpSpPr bwMode="auto">
            <a:xfrm>
              <a:off x="9147938" y="1879973"/>
              <a:ext cx="204339" cy="386717"/>
              <a:chOff x="7356475" y="2392363"/>
              <a:chExt cx="339725" cy="641350"/>
            </a:xfrm>
          </p:grpSpPr>
          <p:sp>
            <p:nvSpPr>
              <p:cNvPr id="214" name="Freeform 980"/>
              <p:cNvSpPr>
                <a:spLocks/>
              </p:cNvSpPr>
              <p:nvPr/>
            </p:nvSpPr>
            <p:spPr bwMode="auto">
              <a:xfrm>
                <a:off x="7356475" y="2392363"/>
                <a:ext cx="339725" cy="623888"/>
              </a:xfrm>
              <a:custGeom>
                <a:avLst/>
                <a:gdLst>
                  <a:gd name="T0" fmla="*/ 2147483647 w 720"/>
                  <a:gd name="T1" fmla="*/ 2147483647 h 1326"/>
                  <a:gd name="T2" fmla="*/ 2147483647 w 720"/>
                  <a:gd name="T3" fmla="*/ 2147483647 h 1326"/>
                  <a:gd name="T4" fmla="*/ 2147483647 w 720"/>
                  <a:gd name="T5" fmla="*/ 2147483647 h 1326"/>
                  <a:gd name="T6" fmla="*/ 2147483647 w 720"/>
                  <a:gd name="T7" fmla="*/ 2147483647 h 1326"/>
                  <a:gd name="T8" fmla="*/ 2147483647 w 720"/>
                  <a:gd name="T9" fmla="*/ 2147483647 h 1326"/>
                  <a:gd name="T10" fmla="*/ 2147483647 w 720"/>
                  <a:gd name="T11" fmla="*/ 2147483647 h 1326"/>
                  <a:gd name="T12" fmla="*/ 2147483647 w 720"/>
                  <a:gd name="T13" fmla="*/ 2147483647 h 1326"/>
                  <a:gd name="T14" fmla="*/ 2147483647 w 720"/>
                  <a:gd name="T15" fmla="*/ 2147483647 h 1326"/>
                  <a:gd name="T16" fmla="*/ 2147483647 w 720"/>
                  <a:gd name="T17" fmla="*/ 2147483647 h 1326"/>
                  <a:gd name="T18" fmla="*/ 2147483647 w 720"/>
                  <a:gd name="T19" fmla="*/ 2147483647 h 1326"/>
                  <a:gd name="T20" fmla="*/ 2147483647 w 720"/>
                  <a:gd name="T21" fmla="*/ 2147483647 h 1326"/>
                  <a:gd name="T22" fmla="*/ 0 w 720"/>
                  <a:gd name="T23" fmla="*/ 2147483647 h 1326"/>
                  <a:gd name="T24" fmla="*/ 0 w 720"/>
                  <a:gd name="T25" fmla="*/ 2147483647 h 1326"/>
                  <a:gd name="T26" fmla="*/ 2147483647 w 720"/>
                  <a:gd name="T27" fmla="*/ 0 h 1326"/>
                  <a:gd name="T28" fmla="*/ 2147483647 w 720"/>
                  <a:gd name="T29" fmla="*/ 0 h 1326"/>
                  <a:gd name="T30" fmla="*/ 2147483647 w 720"/>
                  <a:gd name="T31" fmla="*/ 2147483647 h 1326"/>
                  <a:gd name="T32" fmla="*/ 2147483647 w 720"/>
                  <a:gd name="T33" fmla="*/ 2147483647 h 1326"/>
                  <a:gd name="T34" fmla="*/ 2147483647 w 720"/>
                  <a:gd name="T35" fmla="*/ 2147483647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15" name="Freeform 981"/>
              <p:cNvSpPr>
                <a:spLocks noEditPoints="1"/>
              </p:cNvSpPr>
              <p:nvPr/>
            </p:nvSpPr>
            <p:spPr bwMode="auto">
              <a:xfrm>
                <a:off x="7451725" y="24574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16" name="Freeform 982"/>
              <p:cNvSpPr>
                <a:spLocks/>
              </p:cNvSpPr>
              <p:nvPr/>
            </p:nvSpPr>
            <p:spPr bwMode="auto">
              <a:xfrm>
                <a:off x="7448550" y="2870200"/>
                <a:ext cx="153988" cy="26988"/>
              </a:xfrm>
              <a:custGeom>
                <a:avLst/>
                <a:gdLst>
                  <a:gd name="T0" fmla="*/ 2147483647 w 328"/>
                  <a:gd name="T1" fmla="*/ 2147483647 h 58"/>
                  <a:gd name="T2" fmla="*/ 2147483647 w 328"/>
                  <a:gd name="T3" fmla="*/ 2147483647 h 58"/>
                  <a:gd name="T4" fmla="*/ 2147483647 w 328"/>
                  <a:gd name="T5" fmla="*/ 2147483647 h 58"/>
                  <a:gd name="T6" fmla="*/ 2147483647 w 328"/>
                  <a:gd name="T7" fmla="*/ 2147483647 h 58"/>
                  <a:gd name="T8" fmla="*/ 0 w 328"/>
                  <a:gd name="T9" fmla="*/ 2147483647 h 58"/>
                  <a:gd name="T10" fmla="*/ 2147483647 w 328"/>
                  <a:gd name="T11" fmla="*/ 0 h 58"/>
                  <a:gd name="T12" fmla="*/ 2147483647 w 328"/>
                  <a:gd name="T13" fmla="*/ 0 h 58"/>
                  <a:gd name="T14" fmla="*/ 2147483647 w 328"/>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17" name="Freeform 983"/>
              <p:cNvSpPr>
                <a:spLocks noEditPoints="1"/>
              </p:cNvSpPr>
              <p:nvPr/>
            </p:nvSpPr>
            <p:spPr bwMode="auto">
              <a:xfrm>
                <a:off x="7451725" y="25971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18" name="Freeform 984"/>
              <p:cNvSpPr>
                <a:spLocks noEditPoints="1"/>
              </p:cNvSpPr>
              <p:nvPr/>
            </p:nvSpPr>
            <p:spPr bwMode="auto">
              <a:xfrm>
                <a:off x="7451725" y="2728913"/>
                <a:ext cx="146050" cy="84138"/>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19" name="Freeform 985"/>
              <p:cNvSpPr>
                <a:spLocks/>
              </p:cNvSpPr>
              <p:nvPr/>
            </p:nvSpPr>
            <p:spPr bwMode="auto">
              <a:xfrm>
                <a:off x="7373938" y="2570163"/>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20" name="Freeform 986"/>
              <p:cNvSpPr>
                <a:spLocks/>
              </p:cNvSpPr>
              <p:nvPr/>
            </p:nvSpPr>
            <p:spPr bwMode="auto">
              <a:xfrm>
                <a:off x="7373938" y="2701925"/>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21" name="Freeform 987"/>
              <p:cNvSpPr>
                <a:spLocks/>
              </p:cNvSpPr>
              <p:nvPr/>
            </p:nvSpPr>
            <p:spPr bwMode="auto">
              <a:xfrm>
                <a:off x="7373938" y="2838450"/>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22" name="Freeform 988"/>
              <p:cNvSpPr>
                <a:spLocks/>
              </p:cNvSpPr>
              <p:nvPr/>
            </p:nvSpPr>
            <p:spPr bwMode="auto">
              <a:xfrm>
                <a:off x="7539038" y="2508250"/>
                <a:ext cx="23813" cy="4763"/>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23" name="Freeform 989"/>
              <p:cNvSpPr>
                <a:spLocks/>
              </p:cNvSpPr>
              <p:nvPr/>
            </p:nvSpPr>
            <p:spPr bwMode="auto">
              <a:xfrm>
                <a:off x="7539038" y="2646363"/>
                <a:ext cx="23813" cy="6350"/>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24" name="Freeform 990"/>
              <p:cNvSpPr>
                <a:spLocks/>
              </p:cNvSpPr>
              <p:nvPr/>
            </p:nvSpPr>
            <p:spPr bwMode="auto">
              <a:xfrm>
                <a:off x="7539038" y="2778125"/>
                <a:ext cx="23813" cy="7938"/>
              </a:xfrm>
              <a:custGeom>
                <a:avLst/>
                <a:gdLst>
                  <a:gd name="T0" fmla="*/ 2147483647 w 50"/>
                  <a:gd name="T1" fmla="*/ 2147483647 h 14"/>
                  <a:gd name="T2" fmla="*/ 2147483647 w 50"/>
                  <a:gd name="T3" fmla="*/ 2147483647 h 14"/>
                  <a:gd name="T4" fmla="*/ 0 w 50"/>
                  <a:gd name="T5" fmla="*/ 2147483647 h 14"/>
                  <a:gd name="T6" fmla="*/ 0 w 50"/>
                  <a:gd name="T7" fmla="*/ 0 h 14"/>
                  <a:gd name="T8" fmla="*/ 2147483647 w 50"/>
                  <a:gd name="T9" fmla="*/ 0 h 14"/>
                  <a:gd name="T10" fmla="*/ 2147483647 w 50"/>
                  <a:gd name="T11" fmla="*/ 2147483647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25" name="Freeform 991"/>
              <p:cNvSpPr>
                <a:spLocks/>
              </p:cNvSpPr>
              <p:nvPr/>
            </p:nvSpPr>
            <p:spPr bwMode="auto">
              <a:xfrm>
                <a:off x="7469188" y="2968625"/>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26" name="Freeform 992"/>
              <p:cNvSpPr>
                <a:spLocks/>
              </p:cNvSpPr>
              <p:nvPr/>
            </p:nvSpPr>
            <p:spPr bwMode="auto">
              <a:xfrm>
                <a:off x="7569200" y="2968625"/>
                <a:ext cx="65088" cy="6508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grpSp>
      </p:grpSp>
      <p:grpSp>
        <p:nvGrpSpPr>
          <p:cNvPr id="340" name="组合 339"/>
          <p:cNvGrpSpPr/>
          <p:nvPr/>
        </p:nvGrpSpPr>
        <p:grpSpPr>
          <a:xfrm>
            <a:off x="1697236" y="1908098"/>
            <a:ext cx="2620768" cy="3538238"/>
            <a:chOff x="2156335" y="1946223"/>
            <a:chExt cx="2620768" cy="3538238"/>
          </a:xfrm>
        </p:grpSpPr>
        <p:sp>
          <p:nvSpPr>
            <p:cNvPr id="38" name="圆角矩形 102"/>
            <p:cNvSpPr>
              <a:spLocks noChangeArrowheads="1"/>
            </p:cNvSpPr>
            <p:nvPr/>
          </p:nvSpPr>
          <p:spPr bwMode="auto">
            <a:xfrm>
              <a:off x="3318016" y="4456432"/>
              <a:ext cx="1090651" cy="230138"/>
            </a:xfrm>
            <a:prstGeom prst="roundRect">
              <a:avLst>
                <a:gd name="adj" fmla="val 16667"/>
              </a:avLst>
            </a:prstGeom>
            <a:solidFill>
              <a:srgbClr val="FFC000"/>
            </a:solidFill>
            <a:ln w="9525" algn="ctr">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9" name="圆角矩形 106"/>
            <p:cNvSpPr>
              <a:spLocks noChangeArrowheads="1"/>
            </p:cNvSpPr>
            <p:nvPr/>
          </p:nvSpPr>
          <p:spPr bwMode="auto">
            <a:xfrm>
              <a:off x="2233739" y="4239572"/>
              <a:ext cx="1084277" cy="216861"/>
            </a:xfrm>
            <a:prstGeom prst="roundRect">
              <a:avLst>
                <a:gd name="adj" fmla="val 16667"/>
              </a:avLst>
            </a:prstGeom>
            <a:solidFill>
              <a:srgbClr val="FFFFFF">
                <a:lumMod val="75000"/>
              </a:srgbClr>
            </a:solidFill>
            <a:ln w="9525" cap="flat" cmpd="sng" algn="ctr">
              <a:solidFill>
                <a:srgbClr val="C00000"/>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fontAlgn="base" hangingPunct="0">
                <a:spcBef>
                  <a:spcPct val="0"/>
                </a:spcBef>
                <a:spcAft>
                  <a:spcPct val="0"/>
                </a:spcAft>
              </a:pPr>
              <a:endParaRPr lang="zh-CN" altLang="en-US" sz="1600" kern="0">
                <a:solidFill>
                  <a:srgbClr val="000000"/>
                </a:solidFill>
                <a:latin typeface="Huawei Sans" panose="020C0503030203020204" pitchFamily="34" charset="0"/>
                <a:cs typeface="Huawei Sans" panose="020C0503030203020204" pitchFamily="34" charset="0"/>
              </a:endParaRPr>
            </a:p>
          </p:txBody>
        </p:sp>
        <p:sp>
          <p:nvSpPr>
            <p:cNvPr id="40" name="圆柱形 114"/>
            <p:cNvSpPr>
              <a:spLocks noChangeArrowheads="1"/>
            </p:cNvSpPr>
            <p:nvPr/>
          </p:nvSpPr>
          <p:spPr bwMode="auto">
            <a:xfrm>
              <a:off x="2722102" y="3002581"/>
              <a:ext cx="260514" cy="339674"/>
            </a:xfrm>
            <a:prstGeom prst="can">
              <a:avLst>
                <a:gd name="adj" fmla="val 25042"/>
              </a:avLst>
            </a:prstGeom>
            <a:solidFill>
              <a:srgbClr val="FFFFFF">
                <a:lumMod val="75000"/>
              </a:srgbClr>
            </a:solidFill>
            <a:ln w="9525" cap="flat" cmpd="sng" algn="ctr">
              <a:solidFill>
                <a:srgbClr val="C00000"/>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fontAlgn="base" hangingPunct="0">
                <a:spcBef>
                  <a:spcPct val="0"/>
                </a:spcBef>
                <a:spcAft>
                  <a:spcPct val="0"/>
                </a:spcAft>
              </a:pPr>
              <a:endParaRPr lang="zh-CN" altLang="en-US" sz="1600" kern="0">
                <a:solidFill>
                  <a:srgbClr val="000000"/>
                </a:solidFill>
                <a:latin typeface="Huawei Sans" panose="020C0503030203020204" pitchFamily="34" charset="0"/>
                <a:cs typeface="Huawei Sans" panose="020C0503030203020204" pitchFamily="34" charset="0"/>
              </a:endParaRPr>
            </a:p>
          </p:txBody>
        </p:sp>
        <p:sp>
          <p:nvSpPr>
            <p:cNvPr id="41" name="圆柱形 115"/>
            <p:cNvSpPr>
              <a:spLocks noChangeArrowheads="1"/>
            </p:cNvSpPr>
            <p:nvPr/>
          </p:nvSpPr>
          <p:spPr bwMode="auto">
            <a:xfrm>
              <a:off x="3667758" y="3002581"/>
              <a:ext cx="260513" cy="339674"/>
            </a:xfrm>
            <a:prstGeom prst="can">
              <a:avLst>
                <a:gd name="adj" fmla="val 25042"/>
              </a:avLst>
            </a:prstGeom>
            <a:solidFill>
              <a:srgbClr val="FFC000"/>
            </a:solidFill>
            <a:ln w="9525" algn="ctr">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DDDDDD"/>
                </a:solidFill>
                <a:effectLst/>
                <a:uLnTx/>
                <a:uFillTx/>
                <a:latin typeface="Huawei Sans" panose="020C0503030203020204" pitchFamily="34" charset="0"/>
                <a:cs typeface="Huawei Sans" panose="020C0503030203020204" pitchFamily="34" charset="0"/>
              </a:endParaRPr>
            </a:p>
          </p:txBody>
        </p:sp>
        <p:sp>
          <p:nvSpPr>
            <p:cNvPr id="46" name="上箭头 45"/>
            <p:cNvSpPr/>
            <p:nvPr/>
          </p:nvSpPr>
          <p:spPr bwMode="auto">
            <a:xfrm>
              <a:off x="2766716" y="2399576"/>
              <a:ext cx="169692" cy="544364"/>
            </a:xfrm>
            <a:prstGeom prst="upArrow">
              <a:avLst>
                <a:gd name="adj1" fmla="val 34572"/>
                <a:gd name="adj2" fmla="val 50000"/>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47" name="流程图: 磁盘 139"/>
            <p:cNvSpPr>
              <a:spLocks noChangeArrowheads="1"/>
            </p:cNvSpPr>
            <p:nvPr/>
          </p:nvSpPr>
          <p:spPr bwMode="auto">
            <a:xfrm>
              <a:off x="2504609" y="4239572"/>
              <a:ext cx="271667" cy="449211"/>
            </a:xfrm>
            <a:prstGeom prst="flowChartMagneticDisk">
              <a:avLst/>
            </a:prstGeom>
            <a:noFill/>
            <a:ln w="28575" algn="ctr">
              <a:solidFill>
                <a:srgbClr val="0066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48" name="流程图: 磁盘 139"/>
            <p:cNvSpPr>
              <a:spLocks noChangeArrowheads="1"/>
            </p:cNvSpPr>
            <p:nvPr/>
          </p:nvSpPr>
          <p:spPr bwMode="auto">
            <a:xfrm>
              <a:off x="2776276" y="4241784"/>
              <a:ext cx="270870" cy="449211"/>
            </a:xfrm>
            <a:prstGeom prst="flowChartMagneticDisk">
              <a:avLst/>
            </a:prstGeom>
            <a:noFill/>
            <a:ln w="28575" algn="ctr">
              <a:solidFill>
                <a:srgbClr val="0066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49" name="流程图: 磁盘 139"/>
            <p:cNvSpPr>
              <a:spLocks noChangeArrowheads="1"/>
            </p:cNvSpPr>
            <p:nvPr/>
          </p:nvSpPr>
          <p:spPr bwMode="auto">
            <a:xfrm>
              <a:off x="3046350" y="4239572"/>
              <a:ext cx="271667" cy="449211"/>
            </a:xfrm>
            <a:prstGeom prst="flowChartMagneticDisk">
              <a:avLst/>
            </a:prstGeom>
            <a:noFill/>
            <a:ln w="28575" algn="ctr">
              <a:solidFill>
                <a:srgbClr val="0066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50" name="流程图: 磁盘 139"/>
            <p:cNvSpPr>
              <a:spLocks noChangeArrowheads="1"/>
            </p:cNvSpPr>
            <p:nvPr/>
          </p:nvSpPr>
          <p:spPr bwMode="auto">
            <a:xfrm>
              <a:off x="3318016" y="4241784"/>
              <a:ext cx="271667" cy="449211"/>
            </a:xfrm>
            <a:prstGeom prst="flowChartMagneticDisk">
              <a:avLst/>
            </a:prstGeom>
            <a:noFill/>
            <a:ln w="28575" algn="ctr">
              <a:solidFill>
                <a:srgbClr val="0066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51" name="流程图: 磁盘 139"/>
            <p:cNvSpPr>
              <a:spLocks noChangeArrowheads="1"/>
            </p:cNvSpPr>
            <p:nvPr/>
          </p:nvSpPr>
          <p:spPr bwMode="auto">
            <a:xfrm>
              <a:off x="3588887" y="4239572"/>
              <a:ext cx="270870" cy="449211"/>
            </a:xfrm>
            <a:prstGeom prst="flowChartMagneticDisk">
              <a:avLst/>
            </a:prstGeom>
            <a:noFill/>
            <a:ln w="28575" algn="ctr">
              <a:solidFill>
                <a:srgbClr val="0066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52" name="流程图: 磁盘 139"/>
            <p:cNvSpPr>
              <a:spLocks noChangeArrowheads="1"/>
            </p:cNvSpPr>
            <p:nvPr/>
          </p:nvSpPr>
          <p:spPr bwMode="auto">
            <a:xfrm>
              <a:off x="3859757" y="4241784"/>
              <a:ext cx="271667" cy="449211"/>
            </a:xfrm>
            <a:prstGeom prst="flowChartMagneticDisk">
              <a:avLst/>
            </a:prstGeom>
            <a:noFill/>
            <a:ln w="28575" algn="ctr">
              <a:solidFill>
                <a:srgbClr val="0066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53" name="流程图: 磁盘 139"/>
            <p:cNvSpPr>
              <a:spLocks noChangeArrowheads="1"/>
            </p:cNvSpPr>
            <p:nvPr/>
          </p:nvSpPr>
          <p:spPr bwMode="auto">
            <a:xfrm>
              <a:off x="4130627" y="4239572"/>
              <a:ext cx="271667" cy="449211"/>
            </a:xfrm>
            <a:prstGeom prst="flowChartMagneticDisk">
              <a:avLst/>
            </a:prstGeom>
            <a:noFill/>
            <a:ln w="28575" algn="ctr">
              <a:solidFill>
                <a:srgbClr val="0066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54" name="流程图: 磁盘 139"/>
            <p:cNvSpPr>
              <a:spLocks noChangeArrowheads="1"/>
            </p:cNvSpPr>
            <p:nvPr/>
          </p:nvSpPr>
          <p:spPr bwMode="auto">
            <a:xfrm>
              <a:off x="4402294" y="4239572"/>
              <a:ext cx="271667" cy="449211"/>
            </a:xfrm>
            <a:prstGeom prst="flowChartMagneticDisk">
              <a:avLst/>
            </a:prstGeom>
            <a:solidFill>
              <a:srgbClr val="C00000"/>
            </a:solidFill>
            <a:ln w="28575" algn="ctr">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55" name="上箭头 54"/>
            <p:cNvSpPr/>
            <p:nvPr/>
          </p:nvSpPr>
          <p:spPr bwMode="auto">
            <a:xfrm>
              <a:off x="3695641" y="2381873"/>
              <a:ext cx="170489" cy="544364"/>
            </a:xfrm>
            <a:prstGeom prst="upArrow">
              <a:avLst>
                <a:gd name="adj1" fmla="val 34572"/>
                <a:gd name="adj2" fmla="val 50000"/>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56" name="上箭头 55"/>
            <p:cNvSpPr/>
            <p:nvPr/>
          </p:nvSpPr>
          <p:spPr bwMode="auto">
            <a:xfrm>
              <a:off x="2766716" y="3477240"/>
              <a:ext cx="169692" cy="543258"/>
            </a:xfrm>
            <a:prstGeom prst="upArrow">
              <a:avLst>
                <a:gd name="adj1" fmla="val 34572"/>
                <a:gd name="adj2" fmla="val 50000"/>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57" name="上箭头 56"/>
            <p:cNvSpPr/>
            <p:nvPr/>
          </p:nvSpPr>
          <p:spPr bwMode="auto">
            <a:xfrm>
              <a:off x="3695641" y="3459537"/>
              <a:ext cx="170489" cy="543258"/>
            </a:xfrm>
            <a:prstGeom prst="upArrow">
              <a:avLst>
                <a:gd name="adj1" fmla="val 34572"/>
                <a:gd name="adj2" fmla="val 50000"/>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58" name="TextBox 95"/>
            <p:cNvSpPr txBox="1">
              <a:spLocks noChangeArrowheads="1"/>
            </p:cNvSpPr>
            <p:nvPr/>
          </p:nvSpPr>
          <p:spPr bwMode="auto">
            <a:xfrm>
              <a:off x="4325269" y="4338394"/>
              <a:ext cx="451834" cy="338554"/>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sz="800" u="none" dirty="0">
                  <a:solidFill>
                    <a:srgbClr val="FFFFFF"/>
                  </a:solidFill>
                  <a:latin typeface="Huawei Sans" panose="020C0503030203020204" pitchFamily="34" charset="0"/>
                  <a:cs typeface="Huawei Sans" panose="020C0503030203020204" pitchFamily="34" charset="0"/>
                </a:rPr>
                <a:t>Hot spare</a:t>
              </a:r>
              <a:endParaRPr kumimoji="0" lang="zh-CN" altLang="en-US" sz="800" b="0" i="0" u="none" strike="noStrike" kern="0" cap="none" spc="0" normalizeH="0" baseline="0" noProof="0" dirty="0">
                <a:ln>
                  <a:noFill/>
                </a:ln>
                <a:solidFill>
                  <a:srgbClr val="FFFFFF"/>
                </a:solidFill>
                <a:effectLst/>
                <a:uLnTx/>
                <a:uFillTx/>
                <a:latin typeface="Huawei Sans" panose="020C0503030203020204" pitchFamily="34" charset="0"/>
                <a:cs typeface="Huawei Sans" panose="020C0503030203020204" pitchFamily="34" charset="0"/>
              </a:endParaRPr>
            </a:p>
          </p:txBody>
        </p:sp>
        <p:sp>
          <p:nvSpPr>
            <p:cNvPr id="59" name="流程图: 磁盘 139"/>
            <p:cNvSpPr>
              <a:spLocks noChangeArrowheads="1"/>
            </p:cNvSpPr>
            <p:nvPr/>
          </p:nvSpPr>
          <p:spPr bwMode="auto">
            <a:xfrm>
              <a:off x="2233739" y="4241784"/>
              <a:ext cx="271667" cy="449211"/>
            </a:xfrm>
            <a:prstGeom prst="flowChartMagneticDisk">
              <a:avLst/>
            </a:prstGeom>
            <a:noFill/>
            <a:ln w="28575" algn="ctr">
              <a:solidFill>
                <a:srgbClr val="0066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7" name="TextBox 8"/>
            <p:cNvSpPr txBox="1"/>
            <p:nvPr/>
          </p:nvSpPr>
          <p:spPr>
            <a:xfrm>
              <a:off x="2156335" y="5115129"/>
              <a:ext cx="2411355"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sz="1800" u="none">
                  <a:solidFill>
                    <a:sysClr val="windowText" lastClr="000000"/>
                  </a:solidFill>
                  <a:latin typeface="Huawei Sans" panose="020C0503030203020204" pitchFamily="34" charset="0"/>
                  <a:cs typeface="Huawei Sans" panose="020C0503030203020204" pitchFamily="34" charset="0"/>
                </a:rPr>
                <a:t>Traditional RAID</a:t>
              </a:r>
              <a:endParaRPr kumimoji="0" lang="zh-CN" altLang="en-US" sz="1800" b="1" i="0" u="none" strike="noStrike" kern="0" cap="none" spc="0" normalizeH="0" baseline="0" noProof="0" dirty="0">
                <a:ln>
                  <a:noFill/>
                </a:ln>
                <a:solidFill>
                  <a:srgbClr val="000000"/>
                </a:solidFill>
                <a:effectLst/>
                <a:uLnTx/>
                <a:uFillTx/>
                <a:latin typeface="Huawei Sans" panose="020C0503030203020204" pitchFamily="34" charset="0"/>
                <a:cs typeface="Huawei Sans" panose="020C0503030203020204" pitchFamily="34" charset="0"/>
              </a:endParaRPr>
            </a:p>
          </p:txBody>
        </p:sp>
        <p:grpSp>
          <p:nvGrpSpPr>
            <p:cNvPr id="283" name="组合 1002"/>
            <p:cNvGrpSpPr>
              <a:grpSpLocks/>
            </p:cNvGrpSpPr>
            <p:nvPr/>
          </p:nvGrpSpPr>
          <p:grpSpPr bwMode="auto">
            <a:xfrm>
              <a:off x="2571937" y="1949597"/>
              <a:ext cx="204339" cy="386717"/>
              <a:chOff x="7356475" y="2392363"/>
              <a:chExt cx="339725" cy="641350"/>
            </a:xfrm>
          </p:grpSpPr>
          <p:sp>
            <p:nvSpPr>
              <p:cNvPr id="284" name="Freeform 980"/>
              <p:cNvSpPr>
                <a:spLocks/>
              </p:cNvSpPr>
              <p:nvPr/>
            </p:nvSpPr>
            <p:spPr bwMode="auto">
              <a:xfrm>
                <a:off x="7356475" y="2392363"/>
                <a:ext cx="339725" cy="623888"/>
              </a:xfrm>
              <a:custGeom>
                <a:avLst/>
                <a:gdLst>
                  <a:gd name="T0" fmla="*/ 2147483647 w 720"/>
                  <a:gd name="T1" fmla="*/ 2147483647 h 1326"/>
                  <a:gd name="T2" fmla="*/ 2147483647 w 720"/>
                  <a:gd name="T3" fmla="*/ 2147483647 h 1326"/>
                  <a:gd name="T4" fmla="*/ 2147483647 w 720"/>
                  <a:gd name="T5" fmla="*/ 2147483647 h 1326"/>
                  <a:gd name="T6" fmla="*/ 2147483647 w 720"/>
                  <a:gd name="T7" fmla="*/ 2147483647 h 1326"/>
                  <a:gd name="T8" fmla="*/ 2147483647 w 720"/>
                  <a:gd name="T9" fmla="*/ 2147483647 h 1326"/>
                  <a:gd name="T10" fmla="*/ 2147483647 w 720"/>
                  <a:gd name="T11" fmla="*/ 2147483647 h 1326"/>
                  <a:gd name="T12" fmla="*/ 2147483647 w 720"/>
                  <a:gd name="T13" fmla="*/ 2147483647 h 1326"/>
                  <a:gd name="T14" fmla="*/ 2147483647 w 720"/>
                  <a:gd name="T15" fmla="*/ 2147483647 h 1326"/>
                  <a:gd name="T16" fmla="*/ 2147483647 w 720"/>
                  <a:gd name="T17" fmla="*/ 2147483647 h 1326"/>
                  <a:gd name="T18" fmla="*/ 2147483647 w 720"/>
                  <a:gd name="T19" fmla="*/ 2147483647 h 1326"/>
                  <a:gd name="T20" fmla="*/ 2147483647 w 720"/>
                  <a:gd name="T21" fmla="*/ 2147483647 h 1326"/>
                  <a:gd name="T22" fmla="*/ 0 w 720"/>
                  <a:gd name="T23" fmla="*/ 2147483647 h 1326"/>
                  <a:gd name="T24" fmla="*/ 0 w 720"/>
                  <a:gd name="T25" fmla="*/ 2147483647 h 1326"/>
                  <a:gd name="T26" fmla="*/ 2147483647 w 720"/>
                  <a:gd name="T27" fmla="*/ 0 h 1326"/>
                  <a:gd name="T28" fmla="*/ 2147483647 w 720"/>
                  <a:gd name="T29" fmla="*/ 0 h 1326"/>
                  <a:gd name="T30" fmla="*/ 2147483647 w 720"/>
                  <a:gd name="T31" fmla="*/ 2147483647 h 1326"/>
                  <a:gd name="T32" fmla="*/ 2147483647 w 720"/>
                  <a:gd name="T33" fmla="*/ 2147483647 h 1326"/>
                  <a:gd name="T34" fmla="*/ 2147483647 w 720"/>
                  <a:gd name="T35" fmla="*/ 2147483647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85" name="Freeform 981"/>
              <p:cNvSpPr>
                <a:spLocks noEditPoints="1"/>
              </p:cNvSpPr>
              <p:nvPr/>
            </p:nvSpPr>
            <p:spPr bwMode="auto">
              <a:xfrm>
                <a:off x="7451725" y="24574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86" name="Freeform 982"/>
              <p:cNvSpPr>
                <a:spLocks/>
              </p:cNvSpPr>
              <p:nvPr/>
            </p:nvSpPr>
            <p:spPr bwMode="auto">
              <a:xfrm>
                <a:off x="7448550" y="2870200"/>
                <a:ext cx="153988" cy="26988"/>
              </a:xfrm>
              <a:custGeom>
                <a:avLst/>
                <a:gdLst>
                  <a:gd name="T0" fmla="*/ 2147483647 w 328"/>
                  <a:gd name="T1" fmla="*/ 2147483647 h 58"/>
                  <a:gd name="T2" fmla="*/ 2147483647 w 328"/>
                  <a:gd name="T3" fmla="*/ 2147483647 h 58"/>
                  <a:gd name="T4" fmla="*/ 2147483647 w 328"/>
                  <a:gd name="T5" fmla="*/ 2147483647 h 58"/>
                  <a:gd name="T6" fmla="*/ 2147483647 w 328"/>
                  <a:gd name="T7" fmla="*/ 2147483647 h 58"/>
                  <a:gd name="T8" fmla="*/ 0 w 328"/>
                  <a:gd name="T9" fmla="*/ 2147483647 h 58"/>
                  <a:gd name="T10" fmla="*/ 2147483647 w 328"/>
                  <a:gd name="T11" fmla="*/ 0 h 58"/>
                  <a:gd name="T12" fmla="*/ 2147483647 w 328"/>
                  <a:gd name="T13" fmla="*/ 0 h 58"/>
                  <a:gd name="T14" fmla="*/ 2147483647 w 328"/>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87" name="Freeform 983"/>
              <p:cNvSpPr>
                <a:spLocks noEditPoints="1"/>
              </p:cNvSpPr>
              <p:nvPr/>
            </p:nvSpPr>
            <p:spPr bwMode="auto">
              <a:xfrm>
                <a:off x="7451725" y="25971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88" name="Freeform 984"/>
              <p:cNvSpPr>
                <a:spLocks noEditPoints="1"/>
              </p:cNvSpPr>
              <p:nvPr/>
            </p:nvSpPr>
            <p:spPr bwMode="auto">
              <a:xfrm>
                <a:off x="7451725" y="2728913"/>
                <a:ext cx="146050" cy="84138"/>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89" name="Freeform 985"/>
              <p:cNvSpPr>
                <a:spLocks/>
              </p:cNvSpPr>
              <p:nvPr/>
            </p:nvSpPr>
            <p:spPr bwMode="auto">
              <a:xfrm>
                <a:off x="7373938" y="2570163"/>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90" name="Freeform 986"/>
              <p:cNvSpPr>
                <a:spLocks/>
              </p:cNvSpPr>
              <p:nvPr/>
            </p:nvSpPr>
            <p:spPr bwMode="auto">
              <a:xfrm>
                <a:off x="7373938" y="2701925"/>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91" name="Freeform 987"/>
              <p:cNvSpPr>
                <a:spLocks/>
              </p:cNvSpPr>
              <p:nvPr/>
            </p:nvSpPr>
            <p:spPr bwMode="auto">
              <a:xfrm>
                <a:off x="7373938" y="2838450"/>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92" name="Freeform 988"/>
              <p:cNvSpPr>
                <a:spLocks/>
              </p:cNvSpPr>
              <p:nvPr/>
            </p:nvSpPr>
            <p:spPr bwMode="auto">
              <a:xfrm>
                <a:off x="7539038" y="2508250"/>
                <a:ext cx="23813" cy="4763"/>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93" name="Freeform 989"/>
              <p:cNvSpPr>
                <a:spLocks/>
              </p:cNvSpPr>
              <p:nvPr/>
            </p:nvSpPr>
            <p:spPr bwMode="auto">
              <a:xfrm>
                <a:off x="7539038" y="2646363"/>
                <a:ext cx="23813" cy="6350"/>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94" name="Freeform 990"/>
              <p:cNvSpPr>
                <a:spLocks/>
              </p:cNvSpPr>
              <p:nvPr/>
            </p:nvSpPr>
            <p:spPr bwMode="auto">
              <a:xfrm>
                <a:off x="7539038" y="2778125"/>
                <a:ext cx="23813" cy="7938"/>
              </a:xfrm>
              <a:custGeom>
                <a:avLst/>
                <a:gdLst>
                  <a:gd name="T0" fmla="*/ 2147483647 w 50"/>
                  <a:gd name="T1" fmla="*/ 2147483647 h 14"/>
                  <a:gd name="T2" fmla="*/ 2147483647 w 50"/>
                  <a:gd name="T3" fmla="*/ 2147483647 h 14"/>
                  <a:gd name="T4" fmla="*/ 0 w 50"/>
                  <a:gd name="T5" fmla="*/ 2147483647 h 14"/>
                  <a:gd name="T6" fmla="*/ 0 w 50"/>
                  <a:gd name="T7" fmla="*/ 0 h 14"/>
                  <a:gd name="T8" fmla="*/ 2147483647 w 50"/>
                  <a:gd name="T9" fmla="*/ 0 h 14"/>
                  <a:gd name="T10" fmla="*/ 2147483647 w 50"/>
                  <a:gd name="T11" fmla="*/ 2147483647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95" name="Freeform 991"/>
              <p:cNvSpPr>
                <a:spLocks/>
              </p:cNvSpPr>
              <p:nvPr/>
            </p:nvSpPr>
            <p:spPr bwMode="auto">
              <a:xfrm>
                <a:off x="7469188" y="2968625"/>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96" name="Freeform 992"/>
              <p:cNvSpPr>
                <a:spLocks/>
              </p:cNvSpPr>
              <p:nvPr/>
            </p:nvSpPr>
            <p:spPr bwMode="auto">
              <a:xfrm>
                <a:off x="7569200" y="2968625"/>
                <a:ext cx="65088" cy="6508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grpSp>
        <p:grpSp>
          <p:nvGrpSpPr>
            <p:cNvPr id="297" name="组合 1002"/>
            <p:cNvGrpSpPr>
              <a:grpSpLocks/>
            </p:cNvGrpSpPr>
            <p:nvPr/>
          </p:nvGrpSpPr>
          <p:grpSpPr bwMode="auto">
            <a:xfrm>
              <a:off x="2954343" y="1949597"/>
              <a:ext cx="204339" cy="386717"/>
              <a:chOff x="7356475" y="2392363"/>
              <a:chExt cx="339725" cy="641350"/>
            </a:xfrm>
          </p:grpSpPr>
          <p:sp>
            <p:nvSpPr>
              <p:cNvPr id="298" name="Freeform 980"/>
              <p:cNvSpPr>
                <a:spLocks/>
              </p:cNvSpPr>
              <p:nvPr/>
            </p:nvSpPr>
            <p:spPr bwMode="auto">
              <a:xfrm>
                <a:off x="7356475" y="2392363"/>
                <a:ext cx="339725" cy="623888"/>
              </a:xfrm>
              <a:custGeom>
                <a:avLst/>
                <a:gdLst>
                  <a:gd name="T0" fmla="*/ 2147483647 w 720"/>
                  <a:gd name="T1" fmla="*/ 2147483647 h 1326"/>
                  <a:gd name="T2" fmla="*/ 2147483647 w 720"/>
                  <a:gd name="T3" fmla="*/ 2147483647 h 1326"/>
                  <a:gd name="T4" fmla="*/ 2147483647 w 720"/>
                  <a:gd name="T5" fmla="*/ 2147483647 h 1326"/>
                  <a:gd name="T6" fmla="*/ 2147483647 w 720"/>
                  <a:gd name="T7" fmla="*/ 2147483647 h 1326"/>
                  <a:gd name="T8" fmla="*/ 2147483647 w 720"/>
                  <a:gd name="T9" fmla="*/ 2147483647 h 1326"/>
                  <a:gd name="T10" fmla="*/ 2147483647 w 720"/>
                  <a:gd name="T11" fmla="*/ 2147483647 h 1326"/>
                  <a:gd name="T12" fmla="*/ 2147483647 w 720"/>
                  <a:gd name="T13" fmla="*/ 2147483647 h 1326"/>
                  <a:gd name="T14" fmla="*/ 2147483647 w 720"/>
                  <a:gd name="T15" fmla="*/ 2147483647 h 1326"/>
                  <a:gd name="T16" fmla="*/ 2147483647 w 720"/>
                  <a:gd name="T17" fmla="*/ 2147483647 h 1326"/>
                  <a:gd name="T18" fmla="*/ 2147483647 w 720"/>
                  <a:gd name="T19" fmla="*/ 2147483647 h 1326"/>
                  <a:gd name="T20" fmla="*/ 2147483647 w 720"/>
                  <a:gd name="T21" fmla="*/ 2147483647 h 1326"/>
                  <a:gd name="T22" fmla="*/ 0 w 720"/>
                  <a:gd name="T23" fmla="*/ 2147483647 h 1326"/>
                  <a:gd name="T24" fmla="*/ 0 w 720"/>
                  <a:gd name="T25" fmla="*/ 2147483647 h 1326"/>
                  <a:gd name="T26" fmla="*/ 2147483647 w 720"/>
                  <a:gd name="T27" fmla="*/ 0 h 1326"/>
                  <a:gd name="T28" fmla="*/ 2147483647 w 720"/>
                  <a:gd name="T29" fmla="*/ 0 h 1326"/>
                  <a:gd name="T30" fmla="*/ 2147483647 w 720"/>
                  <a:gd name="T31" fmla="*/ 2147483647 h 1326"/>
                  <a:gd name="T32" fmla="*/ 2147483647 w 720"/>
                  <a:gd name="T33" fmla="*/ 2147483647 h 1326"/>
                  <a:gd name="T34" fmla="*/ 2147483647 w 720"/>
                  <a:gd name="T35" fmla="*/ 2147483647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99" name="Freeform 981"/>
              <p:cNvSpPr>
                <a:spLocks noEditPoints="1"/>
              </p:cNvSpPr>
              <p:nvPr/>
            </p:nvSpPr>
            <p:spPr bwMode="auto">
              <a:xfrm>
                <a:off x="7451725" y="24574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300" name="Freeform 982"/>
              <p:cNvSpPr>
                <a:spLocks/>
              </p:cNvSpPr>
              <p:nvPr/>
            </p:nvSpPr>
            <p:spPr bwMode="auto">
              <a:xfrm>
                <a:off x="7448550" y="2870200"/>
                <a:ext cx="153988" cy="26988"/>
              </a:xfrm>
              <a:custGeom>
                <a:avLst/>
                <a:gdLst>
                  <a:gd name="T0" fmla="*/ 2147483647 w 328"/>
                  <a:gd name="T1" fmla="*/ 2147483647 h 58"/>
                  <a:gd name="T2" fmla="*/ 2147483647 w 328"/>
                  <a:gd name="T3" fmla="*/ 2147483647 h 58"/>
                  <a:gd name="T4" fmla="*/ 2147483647 w 328"/>
                  <a:gd name="T5" fmla="*/ 2147483647 h 58"/>
                  <a:gd name="T6" fmla="*/ 2147483647 w 328"/>
                  <a:gd name="T7" fmla="*/ 2147483647 h 58"/>
                  <a:gd name="T8" fmla="*/ 0 w 328"/>
                  <a:gd name="T9" fmla="*/ 2147483647 h 58"/>
                  <a:gd name="T10" fmla="*/ 2147483647 w 328"/>
                  <a:gd name="T11" fmla="*/ 0 h 58"/>
                  <a:gd name="T12" fmla="*/ 2147483647 w 328"/>
                  <a:gd name="T13" fmla="*/ 0 h 58"/>
                  <a:gd name="T14" fmla="*/ 2147483647 w 328"/>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301" name="Freeform 983"/>
              <p:cNvSpPr>
                <a:spLocks noEditPoints="1"/>
              </p:cNvSpPr>
              <p:nvPr/>
            </p:nvSpPr>
            <p:spPr bwMode="auto">
              <a:xfrm>
                <a:off x="7451725" y="25971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302" name="Freeform 984"/>
              <p:cNvSpPr>
                <a:spLocks noEditPoints="1"/>
              </p:cNvSpPr>
              <p:nvPr/>
            </p:nvSpPr>
            <p:spPr bwMode="auto">
              <a:xfrm>
                <a:off x="7451725" y="2728913"/>
                <a:ext cx="146050" cy="84138"/>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303" name="Freeform 985"/>
              <p:cNvSpPr>
                <a:spLocks/>
              </p:cNvSpPr>
              <p:nvPr/>
            </p:nvSpPr>
            <p:spPr bwMode="auto">
              <a:xfrm>
                <a:off x="7373938" y="2570163"/>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304" name="Freeform 986"/>
              <p:cNvSpPr>
                <a:spLocks/>
              </p:cNvSpPr>
              <p:nvPr/>
            </p:nvSpPr>
            <p:spPr bwMode="auto">
              <a:xfrm>
                <a:off x="7373938" y="2701925"/>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305" name="Freeform 987"/>
              <p:cNvSpPr>
                <a:spLocks/>
              </p:cNvSpPr>
              <p:nvPr/>
            </p:nvSpPr>
            <p:spPr bwMode="auto">
              <a:xfrm>
                <a:off x="7373938" y="2838450"/>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306" name="Freeform 988"/>
              <p:cNvSpPr>
                <a:spLocks/>
              </p:cNvSpPr>
              <p:nvPr/>
            </p:nvSpPr>
            <p:spPr bwMode="auto">
              <a:xfrm>
                <a:off x="7539038" y="2508250"/>
                <a:ext cx="23813" cy="4763"/>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307" name="Freeform 989"/>
              <p:cNvSpPr>
                <a:spLocks/>
              </p:cNvSpPr>
              <p:nvPr/>
            </p:nvSpPr>
            <p:spPr bwMode="auto">
              <a:xfrm>
                <a:off x="7539038" y="2646363"/>
                <a:ext cx="23813" cy="6350"/>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308" name="Freeform 990"/>
              <p:cNvSpPr>
                <a:spLocks/>
              </p:cNvSpPr>
              <p:nvPr/>
            </p:nvSpPr>
            <p:spPr bwMode="auto">
              <a:xfrm>
                <a:off x="7539038" y="2778125"/>
                <a:ext cx="23813" cy="7938"/>
              </a:xfrm>
              <a:custGeom>
                <a:avLst/>
                <a:gdLst>
                  <a:gd name="T0" fmla="*/ 2147483647 w 50"/>
                  <a:gd name="T1" fmla="*/ 2147483647 h 14"/>
                  <a:gd name="T2" fmla="*/ 2147483647 w 50"/>
                  <a:gd name="T3" fmla="*/ 2147483647 h 14"/>
                  <a:gd name="T4" fmla="*/ 0 w 50"/>
                  <a:gd name="T5" fmla="*/ 2147483647 h 14"/>
                  <a:gd name="T6" fmla="*/ 0 w 50"/>
                  <a:gd name="T7" fmla="*/ 0 h 14"/>
                  <a:gd name="T8" fmla="*/ 2147483647 w 50"/>
                  <a:gd name="T9" fmla="*/ 0 h 14"/>
                  <a:gd name="T10" fmla="*/ 2147483647 w 50"/>
                  <a:gd name="T11" fmla="*/ 2147483647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309" name="Freeform 991"/>
              <p:cNvSpPr>
                <a:spLocks/>
              </p:cNvSpPr>
              <p:nvPr/>
            </p:nvSpPr>
            <p:spPr bwMode="auto">
              <a:xfrm>
                <a:off x="7469188" y="2968625"/>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310" name="Freeform 992"/>
              <p:cNvSpPr>
                <a:spLocks/>
              </p:cNvSpPr>
              <p:nvPr/>
            </p:nvSpPr>
            <p:spPr bwMode="auto">
              <a:xfrm>
                <a:off x="7569200" y="2968625"/>
                <a:ext cx="65088" cy="6508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grpSp>
        <p:grpSp>
          <p:nvGrpSpPr>
            <p:cNvPr id="311" name="组合 1002"/>
            <p:cNvGrpSpPr>
              <a:grpSpLocks/>
            </p:cNvGrpSpPr>
            <p:nvPr/>
          </p:nvGrpSpPr>
          <p:grpSpPr bwMode="auto">
            <a:xfrm>
              <a:off x="3465950" y="1946223"/>
              <a:ext cx="204339" cy="386717"/>
              <a:chOff x="7356475" y="2392363"/>
              <a:chExt cx="339725" cy="641350"/>
            </a:xfrm>
          </p:grpSpPr>
          <p:sp>
            <p:nvSpPr>
              <p:cNvPr id="312" name="Freeform 980"/>
              <p:cNvSpPr>
                <a:spLocks/>
              </p:cNvSpPr>
              <p:nvPr/>
            </p:nvSpPr>
            <p:spPr bwMode="auto">
              <a:xfrm>
                <a:off x="7356475" y="2392363"/>
                <a:ext cx="339725" cy="623888"/>
              </a:xfrm>
              <a:custGeom>
                <a:avLst/>
                <a:gdLst>
                  <a:gd name="T0" fmla="*/ 2147483647 w 720"/>
                  <a:gd name="T1" fmla="*/ 2147483647 h 1326"/>
                  <a:gd name="T2" fmla="*/ 2147483647 w 720"/>
                  <a:gd name="T3" fmla="*/ 2147483647 h 1326"/>
                  <a:gd name="T4" fmla="*/ 2147483647 w 720"/>
                  <a:gd name="T5" fmla="*/ 2147483647 h 1326"/>
                  <a:gd name="T6" fmla="*/ 2147483647 w 720"/>
                  <a:gd name="T7" fmla="*/ 2147483647 h 1326"/>
                  <a:gd name="T8" fmla="*/ 2147483647 w 720"/>
                  <a:gd name="T9" fmla="*/ 2147483647 h 1326"/>
                  <a:gd name="T10" fmla="*/ 2147483647 w 720"/>
                  <a:gd name="T11" fmla="*/ 2147483647 h 1326"/>
                  <a:gd name="T12" fmla="*/ 2147483647 w 720"/>
                  <a:gd name="T13" fmla="*/ 2147483647 h 1326"/>
                  <a:gd name="T14" fmla="*/ 2147483647 w 720"/>
                  <a:gd name="T15" fmla="*/ 2147483647 h 1326"/>
                  <a:gd name="T16" fmla="*/ 2147483647 w 720"/>
                  <a:gd name="T17" fmla="*/ 2147483647 h 1326"/>
                  <a:gd name="T18" fmla="*/ 2147483647 w 720"/>
                  <a:gd name="T19" fmla="*/ 2147483647 h 1326"/>
                  <a:gd name="T20" fmla="*/ 2147483647 w 720"/>
                  <a:gd name="T21" fmla="*/ 2147483647 h 1326"/>
                  <a:gd name="T22" fmla="*/ 0 w 720"/>
                  <a:gd name="T23" fmla="*/ 2147483647 h 1326"/>
                  <a:gd name="T24" fmla="*/ 0 w 720"/>
                  <a:gd name="T25" fmla="*/ 2147483647 h 1326"/>
                  <a:gd name="T26" fmla="*/ 2147483647 w 720"/>
                  <a:gd name="T27" fmla="*/ 0 h 1326"/>
                  <a:gd name="T28" fmla="*/ 2147483647 w 720"/>
                  <a:gd name="T29" fmla="*/ 0 h 1326"/>
                  <a:gd name="T30" fmla="*/ 2147483647 w 720"/>
                  <a:gd name="T31" fmla="*/ 2147483647 h 1326"/>
                  <a:gd name="T32" fmla="*/ 2147483647 w 720"/>
                  <a:gd name="T33" fmla="*/ 2147483647 h 1326"/>
                  <a:gd name="T34" fmla="*/ 2147483647 w 720"/>
                  <a:gd name="T35" fmla="*/ 2147483647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313" name="Freeform 981"/>
              <p:cNvSpPr>
                <a:spLocks noEditPoints="1"/>
              </p:cNvSpPr>
              <p:nvPr/>
            </p:nvSpPr>
            <p:spPr bwMode="auto">
              <a:xfrm>
                <a:off x="7451725" y="24574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314" name="Freeform 982"/>
              <p:cNvSpPr>
                <a:spLocks/>
              </p:cNvSpPr>
              <p:nvPr/>
            </p:nvSpPr>
            <p:spPr bwMode="auto">
              <a:xfrm>
                <a:off x="7448550" y="2870200"/>
                <a:ext cx="153988" cy="26988"/>
              </a:xfrm>
              <a:custGeom>
                <a:avLst/>
                <a:gdLst>
                  <a:gd name="T0" fmla="*/ 2147483647 w 328"/>
                  <a:gd name="T1" fmla="*/ 2147483647 h 58"/>
                  <a:gd name="T2" fmla="*/ 2147483647 w 328"/>
                  <a:gd name="T3" fmla="*/ 2147483647 h 58"/>
                  <a:gd name="T4" fmla="*/ 2147483647 w 328"/>
                  <a:gd name="T5" fmla="*/ 2147483647 h 58"/>
                  <a:gd name="T6" fmla="*/ 2147483647 w 328"/>
                  <a:gd name="T7" fmla="*/ 2147483647 h 58"/>
                  <a:gd name="T8" fmla="*/ 0 w 328"/>
                  <a:gd name="T9" fmla="*/ 2147483647 h 58"/>
                  <a:gd name="T10" fmla="*/ 2147483647 w 328"/>
                  <a:gd name="T11" fmla="*/ 0 h 58"/>
                  <a:gd name="T12" fmla="*/ 2147483647 w 328"/>
                  <a:gd name="T13" fmla="*/ 0 h 58"/>
                  <a:gd name="T14" fmla="*/ 2147483647 w 328"/>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315" name="Freeform 983"/>
              <p:cNvSpPr>
                <a:spLocks noEditPoints="1"/>
              </p:cNvSpPr>
              <p:nvPr/>
            </p:nvSpPr>
            <p:spPr bwMode="auto">
              <a:xfrm>
                <a:off x="7451725" y="25971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316" name="Freeform 984"/>
              <p:cNvSpPr>
                <a:spLocks noEditPoints="1"/>
              </p:cNvSpPr>
              <p:nvPr/>
            </p:nvSpPr>
            <p:spPr bwMode="auto">
              <a:xfrm>
                <a:off x="7451725" y="2728913"/>
                <a:ext cx="146050" cy="84138"/>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317" name="Freeform 985"/>
              <p:cNvSpPr>
                <a:spLocks/>
              </p:cNvSpPr>
              <p:nvPr/>
            </p:nvSpPr>
            <p:spPr bwMode="auto">
              <a:xfrm>
                <a:off x="7373938" y="2570163"/>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318" name="Freeform 986"/>
              <p:cNvSpPr>
                <a:spLocks/>
              </p:cNvSpPr>
              <p:nvPr/>
            </p:nvSpPr>
            <p:spPr bwMode="auto">
              <a:xfrm>
                <a:off x="7373938" y="2701925"/>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319" name="Freeform 987"/>
              <p:cNvSpPr>
                <a:spLocks/>
              </p:cNvSpPr>
              <p:nvPr/>
            </p:nvSpPr>
            <p:spPr bwMode="auto">
              <a:xfrm>
                <a:off x="7373938" y="2838450"/>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320" name="Freeform 988"/>
              <p:cNvSpPr>
                <a:spLocks/>
              </p:cNvSpPr>
              <p:nvPr/>
            </p:nvSpPr>
            <p:spPr bwMode="auto">
              <a:xfrm>
                <a:off x="7539038" y="2508250"/>
                <a:ext cx="23813" cy="4763"/>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321" name="Freeform 989"/>
              <p:cNvSpPr>
                <a:spLocks/>
              </p:cNvSpPr>
              <p:nvPr/>
            </p:nvSpPr>
            <p:spPr bwMode="auto">
              <a:xfrm>
                <a:off x="7539038" y="2646363"/>
                <a:ext cx="23813" cy="6350"/>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322" name="Freeform 990"/>
              <p:cNvSpPr>
                <a:spLocks/>
              </p:cNvSpPr>
              <p:nvPr/>
            </p:nvSpPr>
            <p:spPr bwMode="auto">
              <a:xfrm>
                <a:off x="7539038" y="2778125"/>
                <a:ext cx="23813" cy="7938"/>
              </a:xfrm>
              <a:custGeom>
                <a:avLst/>
                <a:gdLst>
                  <a:gd name="T0" fmla="*/ 2147483647 w 50"/>
                  <a:gd name="T1" fmla="*/ 2147483647 h 14"/>
                  <a:gd name="T2" fmla="*/ 2147483647 w 50"/>
                  <a:gd name="T3" fmla="*/ 2147483647 h 14"/>
                  <a:gd name="T4" fmla="*/ 0 w 50"/>
                  <a:gd name="T5" fmla="*/ 2147483647 h 14"/>
                  <a:gd name="T6" fmla="*/ 0 w 50"/>
                  <a:gd name="T7" fmla="*/ 0 h 14"/>
                  <a:gd name="T8" fmla="*/ 2147483647 w 50"/>
                  <a:gd name="T9" fmla="*/ 0 h 14"/>
                  <a:gd name="T10" fmla="*/ 2147483647 w 50"/>
                  <a:gd name="T11" fmla="*/ 2147483647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323" name="Freeform 991"/>
              <p:cNvSpPr>
                <a:spLocks/>
              </p:cNvSpPr>
              <p:nvPr/>
            </p:nvSpPr>
            <p:spPr bwMode="auto">
              <a:xfrm>
                <a:off x="7469188" y="2968625"/>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324" name="Freeform 992"/>
              <p:cNvSpPr>
                <a:spLocks/>
              </p:cNvSpPr>
              <p:nvPr/>
            </p:nvSpPr>
            <p:spPr bwMode="auto">
              <a:xfrm>
                <a:off x="7569200" y="2968625"/>
                <a:ext cx="65088" cy="6508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grpSp>
        <p:grpSp>
          <p:nvGrpSpPr>
            <p:cNvPr id="325" name="组合 1002"/>
            <p:cNvGrpSpPr>
              <a:grpSpLocks/>
            </p:cNvGrpSpPr>
            <p:nvPr/>
          </p:nvGrpSpPr>
          <p:grpSpPr bwMode="auto">
            <a:xfrm>
              <a:off x="3848356" y="1946223"/>
              <a:ext cx="204339" cy="386717"/>
              <a:chOff x="7356475" y="2392363"/>
              <a:chExt cx="339725" cy="641350"/>
            </a:xfrm>
          </p:grpSpPr>
          <p:sp>
            <p:nvSpPr>
              <p:cNvPr id="326" name="Freeform 980"/>
              <p:cNvSpPr>
                <a:spLocks/>
              </p:cNvSpPr>
              <p:nvPr/>
            </p:nvSpPr>
            <p:spPr bwMode="auto">
              <a:xfrm>
                <a:off x="7356475" y="2392363"/>
                <a:ext cx="339725" cy="623888"/>
              </a:xfrm>
              <a:custGeom>
                <a:avLst/>
                <a:gdLst>
                  <a:gd name="T0" fmla="*/ 2147483647 w 720"/>
                  <a:gd name="T1" fmla="*/ 2147483647 h 1326"/>
                  <a:gd name="T2" fmla="*/ 2147483647 w 720"/>
                  <a:gd name="T3" fmla="*/ 2147483647 h 1326"/>
                  <a:gd name="T4" fmla="*/ 2147483647 w 720"/>
                  <a:gd name="T5" fmla="*/ 2147483647 h 1326"/>
                  <a:gd name="T6" fmla="*/ 2147483647 w 720"/>
                  <a:gd name="T7" fmla="*/ 2147483647 h 1326"/>
                  <a:gd name="T8" fmla="*/ 2147483647 w 720"/>
                  <a:gd name="T9" fmla="*/ 2147483647 h 1326"/>
                  <a:gd name="T10" fmla="*/ 2147483647 w 720"/>
                  <a:gd name="T11" fmla="*/ 2147483647 h 1326"/>
                  <a:gd name="T12" fmla="*/ 2147483647 w 720"/>
                  <a:gd name="T13" fmla="*/ 2147483647 h 1326"/>
                  <a:gd name="T14" fmla="*/ 2147483647 w 720"/>
                  <a:gd name="T15" fmla="*/ 2147483647 h 1326"/>
                  <a:gd name="T16" fmla="*/ 2147483647 w 720"/>
                  <a:gd name="T17" fmla="*/ 2147483647 h 1326"/>
                  <a:gd name="T18" fmla="*/ 2147483647 w 720"/>
                  <a:gd name="T19" fmla="*/ 2147483647 h 1326"/>
                  <a:gd name="T20" fmla="*/ 2147483647 w 720"/>
                  <a:gd name="T21" fmla="*/ 2147483647 h 1326"/>
                  <a:gd name="T22" fmla="*/ 0 w 720"/>
                  <a:gd name="T23" fmla="*/ 2147483647 h 1326"/>
                  <a:gd name="T24" fmla="*/ 0 w 720"/>
                  <a:gd name="T25" fmla="*/ 2147483647 h 1326"/>
                  <a:gd name="T26" fmla="*/ 2147483647 w 720"/>
                  <a:gd name="T27" fmla="*/ 0 h 1326"/>
                  <a:gd name="T28" fmla="*/ 2147483647 w 720"/>
                  <a:gd name="T29" fmla="*/ 0 h 1326"/>
                  <a:gd name="T30" fmla="*/ 2147483647 w 720"/>
                  <a:gd name="T31" fmla="*/ 2147483647 h 1326"/>
                  <a:gd name="T32" fmla="*/ 2147483647 w 720"/>
                  <a:gd name="T33" fmla="*/ 2147483647 h 1326"/>
                  <a:gd name="T34" fmla="*/ 2147483647 w 720"/>
                  <a:gd name="T35" fmla="*/ 2147483647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327" name="Freeform 981"/>
              <p:cNvSpPr>
                <a:spLocks noEditPoints="1"/>
              </p:cNvSpPr>
              <p:nvPr/>
            </p:nvSpPr>
            <p:spPr bwMode="auto">
              <a:xfrm>
                <a:off x="7451725" y="24574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328" name="Freeform 982"/>
              <p:cNvSpPr>
                <a:spLocks/>
              </p:cNvSpPr>
              <p:nvPr/>
            </p:nvSpPr>
            <p:spPr bwMode="auto">
              <a:xfrm>
                <a:off x="7448550" y="2870200"/>
                <a:ext cx="153988" cy="26988"/>
              </a:xfrm>
              <a:custGeom>
                <a:avLst/>
                <a:gdLst>
                  <a:gd name="T0" fmla="*/ 2147483647 w 328"/>
                  <a:gd name="T1" fmla="*/ 2147483647 h 58"/>
                  <a:gd name="T2" fmla="*/ 2147483647 w 328"/>
                  <a:gd name="T3" fmla="*/ 2147483647 h 58"/>
                  <a:gd name="T4" fmla="*/ 2147483647 w 328"/>
                  <a:gd name="T5" fmla="*/ 2147483647 h 58"/>
                  <a:gd name="T6" fmla="*/ 2147483647 w 328"/>
                  <a:gd name="T7" fmla="*/ 2147483647 h 58"/>
                  <a:gd name="T8" fmla="*/ 0 w 328"/>
                  <a:gd name="T9" fmla="*/ 2147483647 h 58"/>
                  <a:gd name="T10" fmla="*/ 2147483647 w 328"/>
                  <a:gd name="T11" fmla="*/ 0 h 58"/>
                  <a:gd name="T12" fmla="*/ 2147483647 w 328"/>
                  <a:gd name="T13" fmla="*/ 0 h 58"/>
                  <a:gd name="T14" fmla="*/ 2147483647 w 328"/>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329" name="Freeform 983"/>
              <p:cNvSpPr>
                <a:spLocks noEditPoints="1"/>
              </p:cNvSpPr>
              <p:nvPr/>
            </p:nvSpPr>
            <p:spPr bwMode="auto">
              <a:xfrm>
                <a:off x="7451725" y="2597150"/>
                <a:ext cx="146050" cy="85725"/>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330" name="Freeform 984"/>
              <p:cNvSpPr>
                <a:spLocks noEditPoints="1"/>
              </p:cNvSpPr>
              <p:nvPr/>
            </p:nvSpPr>
            <p:spPr bwMode="auto">
              <a:xfrm>
                <a:off x="7451725" y="2728913"/>
                <a:ext cx="146050" cy="84138"/>
              </a:xfrm>
              <a:custGeom>
                <a:avLst/>
                <a:gdLst>
                  <a:gd name="T0" fmla="*/ 2147483647 w 312"/>
                  <a:gd name="T1" fmla="*/ 2147483647 h 181"/>
                  <a:gd name="T2" fmla="*/ 2147483647 w 312"/>
                  <a:gd name="T3" fmla="*/ 2147483647 h 181"/>
                  <a:gd name="T4" fmla="*/ 2147483647 w 312"/>
                  <a:gd name="T5" fmla="*/ 2147483647 h 181"/>
                  <a:gd name="T6" fmla="*/ 2147483647 w 312"/>
                  <a:gd name="T7" fmla="*/ 2147483647 h 181"/>
                  <a:gd name="T8" fmla="*/ 2147483647 w 312"/>
                  <a:gd name="T9" fmla="*/ 2147483647 h 181"/>
                  <a:gd name="T10" fmla="*/ 2147483647 w 312"/>
                  <a:gd name="T11" fmla="*/ 2147483647 h 181"/>
                  <a:gd name="T12" fmla="*/ 2147483647 w 312"/>
                  <a:gd name="T13" fmla="*/ 2147483647 h 181"/>
                  <a:gd name="T14" fmla="*/ 2147483647 w 312"/>
                  <a:gd name="T15" fmla="*/ 2147483647 h 181"/>
                  <a:gd name="T16" fmla="*/ 2147483647 w 312"/>
                  <a:gd name="T17" fmla="*/ 2147483647 h 181"/>
                  <a:gd name="T18" fmla="*/ 2147483647 w 312"/>
                  <a:gd name="T19" fmla="*/ 2147483647 h 181"/>
                  <a:gd name="T20" fmla="*/ 2147483647 w 312"/>
                  <a:gd name="T21" fmla="*/ 2147483647 h 181"/>
                  <a:gd name="T22" fmla="*/ 2147483647 w 312"/>
                  <a:gd name="T23" fmla="*/ 2147483647 h 181"/>
                  <a:gd name="T24" fmla="*/ 2147483647 w 312"/>
                  <a:gd name="T25" fmla="*/ 2147483647 h 181"/>
                  <a:gd name="T26" fmla="*/ 0 w 312"/>
                  <a:gd name="T27" fmla="*/ 2147483647 h 181"/>
                  <a:gd name="T28" fmla="*/ 0 w 312"/>
                  <a:gd name="T29" fmla="*/ 2147483647 h 181"/>
                  <a:gd name="T30" fmla="*/ 2147483647 w 312"/>
                  <a:gd name="T31" fmla="*/ 0 h 181"/>
                  <a:gd name="T32" fmla="*/ 2147483647 w 312"/>
                  <a:gd name="T33" fmla="*/ 0 h 181"/>
                  <a:gd name="T34" fmla="*/ 2147483647 w 312"/>
                  <a:gd name="T35" fmla="*/ 2147483647 h 181"/>
                  <a:gd name="T36" fmla="*/ 2147483647 w 312"/>
                  <a:gd name="T37" fmla="*/ 2147483647 h 181"/>
                  <a:gd name="T38" fmla="*/ 2147483647 w 312"/>
                  <a:gd name="T39" fmla="*/ 2147483647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331" name="Freeform 985"/>
              <p:cNvSpPr>
                <a:spLocks/>
              </p:cNvSpPr>
              <p:nvPr/>
            </p:nvSpPr>
            <p:spPr bwMode="auto">
              <a:xfrm>
                <a:off x="7373938" y="2570163"/>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332" name="Freeform 986"/>
              <p:cNvSpPr>
                <a:spLocks/>
              </p:cNvSpPr>
              <p:nvPr/>
            </p:nvSpPr>
            <p:spPr bwMode="auto">
              <a:xfrm>
                <a:off x="7373938" y="2701925"/>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333" name="Freeform 987"/>
              <p:cNvSpPr>
                <a:spLocks/>
              </p:cNvSpPr>
              <p:nvPr/>
            </p:nvSpPr>
            <p:spPr bwMode="auto">
              <a:xfrm>
                <a:off x="7373938" y="2838450"/>
                <a:ext cx="306388" cy="7938"/>
              </a:xfrm>
              <a:custGeom>
                <a:avLst/>
                <a:gdLst>
                  <a:gd name="T0" fmla="*/ 2147483647 w 653"/>
                  <a:gd name="T1" fmla="*/ 2147483647 h 14"/>
                  <a:gd name="T2" fmla="*/ 2147483647 w 653"/>
                  <a:gd name="T3" fmla="*/ 2147483647 h 14"/>
                  <a:gd name="T4" fmla="*/ 0 w 653"/>
                  <a:gd name="T5" fmla="*/ 2147483647 h 14"/>
                  <a:gd name="T6" fmla="*/ 0 w 653"/>
                  <a:gd name="T7" fmla="*/ 0 h 14"/>
                  <a:gd name="T8" fmla="*/ 2147483647 w 653"/>
                  <a:gd name="T9" fmla="*/ 0 h 14"/>
                  <a:gd name="T10" fmla="*/ 2147483647 w 653"/>
                  <a:gd name="T11" fmla="*/ 2147483647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334" name="Freeform 988"/>
              <p:cNvSpPr>
                <a:spLocks/>
              </p:cNvSpPr>
              <p:nvPr/>
            </p:nvSpPr>
            <p:spPr bwMode="auto">
              <a:xfrm>
                <a:off x="7539038" y="2508250"/>
                <a:ext cx="23813" cy="4763"/>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335" name="Freeform 989"/>
              <p:cNvSpPr>
                <a:spLocks/>
              </p:cNvSpPr>
              <p:nvPr/>
            </p:nvSpPr>
            <p:spPr bwMode="auto">
              <a:xfrm>
                <a:off x="7539038" y="2646363"/>
                <a:ext cx="23813" cy="6350"/>
              </a:xfrm>
              <a:custGeom>
                <a:avLst/>
                <a:gdLst>
                  <a:gd name="T0" fmla="*/ 2147483647 w 50"/>
                  <a:gd name="T1" fmla="*/ 2147483647 h 13"/>
                  <a:gd name="T2" fmla="*/ 2147483647 w 50"/>
                  <a:gd name="T3" fmla="*/ 2147483647 h 13"/>
                  <a:gd name="T4" fmla="*/ 0 w 50"/>
                  <a:gd name="T5" fmla="*/ 2147483647 h 13"/>
                  <a:gd name="T6" fmla="*/ 0 w 50"/>
                  <a:gd name="T7" fmla="*/ 0 h 13"/>
                  <a:gd name="T8" fmla="*/ 2147483647 w 50"/>
                  <a:gd name="T9" fmla="*/ 0 h 13"/>
                  <a:gd name="T10" fmla="*/ 2147483647 w 50"/>
                  <a:gd name="T11" fmla="*/ 2147483647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336" name="Freeform 990"/>
              <p:cNvSpPr>
                <a:spLocks/>
              </p:cNvSpPr>
              <p:nvPr/>
            </p:nvSpPr>
            <p:spPr bwMode="auto">
              <a:xfrm>
                <a:off x="7539038" y="2778125"/>
                <a:ext cx="23813" cy="7938"/>
              </a:xfrm>
              <a:custGeom>
                <a:avLst/>
                <a:gdLst>
                  <a:gd name="T0" fmla="*/ 2147483647 w 50"/>
                  <a:gd name="T1" fmla="*/ 2147483647 h 14"/>
                  <a:gd name="T2" fmla="*/ 2147483647 w 50"/>
                  <a:gd name="T3" fmla="*/ 2147483647 h 14"/>
                  <a:gd name="T4" fmla="*/ 0 w 50"/>
                  <a:gd name="T5" fmla="*/ 2147483647 h 14"/>
                  <a:gd name="T6" fmla="*/ 0 w 50"/>
                  <a:gd name="T7" fmla="*/ 0 h 14"/>
                  <a:gd name="T8" fmla="*/ 2147483647 w 50"/>
                  <a:gd name="T9" fmla="*/ 0 h 14"/>
                  <a:gd name="T10" fmla="*/ 2147483647 w 50"/>
                  <a:gd name="T11" fmla="*/ 2147483647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337" name="Freeform 991"/>
              <p:cNvSpPr>
                <a:spLocks/>
              </p:cNvSpPr>
              <p:nvPr/>
            </p:nvSpPr>
            <p:spPr bwMode="auto">
              <a:xfrm>
                <a:off x="7469188" y="2968625"/>
                <a:ext cx="65088" cy="6508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338" name="Freeform 992"/>
              <p:cNvSpPr>
                <a:spLocks/>
              </p:cNvSpPr>
              <p:nvPr/>
            </p:nvSpPr>
            <p:spPr bwMode="auto">
              <a:xfrm>
                <a:off x="7569200" y="2968625"/>
                <a:ext cx="65088" cy="6508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grpSp>
      </p:grpSp>
      <p:grpSp>
        <p:nvGrpSpPr>
          <p:cNvPr id="510" name="组合 509"/>
          <p:cNvGrpSpPr/>
          <p:nvPr/>
        </p:nvGrpSpPr>
        <p:grpSpPr>
          <a:xfrm>
            <a:off x="5063504" y="1970525"/>
            <a:ext cx="2411355" cy="3513936"/>
            <a:chOff x="4887165" y="1970525"/>
            <a:chExt cx="2411355" cy="3513936"/>
          </a:xfrm>
        </p:grpSpPr>
        <p:grpSp>
          <p:nvGrpSpPr>
            <p:cNvPr id="347" name="组合 346"/>
            <p:cNvGrpSpPr/>
            <p:nvPr/>
          </p:nvGrpSpPr>
          <p:grpSpPr>
            <a:xfrm>
              <a:off x="4980792" y="1970525"/>
              <a:ext cx="2174929" cy="2705162"/>
              <a:chOff x="540549" y="2254469"/>
              <a:chExt cx="2300422" cy="2062850"/>
            </a:xfrm>
          </p:grpSpPr>
          <p:sp>
            <p:nvSpPr>
              <p:cNvPr id="353" name="圆柱形 114"/>
              <p:cNvSpPr>
                <a:spLocks noChangeArrowheads="1"/>
              </p:cNvSpPr>
              <p:nvPr/>
            </p:nvSpPr>
            <p:spPr bwMode="auto">
              <a:xfrm>
                <a:off x="977462" y="2254469"/>
                <a:ext cx="406551" cy="228100"/>
              </a:xfrm>
              <a:prstGeom prst="can">
                <a:avLst>
                  <a:gd name="adj" fmla="val 25042"/>
                </a:avLst>
              </a:prstGeom>
              <a:solidFill>
                <a:srgbClr val="00B050"/>
              </a:solidFill>
              <a:ln w="9525" algn="ctr">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54" name="圆角矩形 102"/>
              <p:cNvSpPr>
                <a:spLocks noChangeArrowheads="1"/>
              </p:cNvSpPr>
              <p:nvPr/>
            </p:nvSpPr>
            <p:spPr bwMode="auto">
              <a:xfrm>
                <a:off x="1687389" y="4138450"/>
                <a:ext cx="1153582" cy="175494"/>
              </a:xfrm>
              <a:prstGeom prst="roundRect">
                <a:avLst>
                  <a:gd name="adj" fmla="val 16667"/>
                </a:avLst>
              </a:prstGeom>
              <a:solidFill>
                <a:srgbClr val="FFC000"/>
              </a:solidFill>
              <a:ln w="9525" algn="ctr">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55" name="圆角矩形 106"/>
              <p:cNvSpPr>
                <a:spLocks noChangeArrowheads="1"/>
              </p:cNvSpPr>
              <p:nvPr/>
            </p:nvSpPr>
            <p:spPr bwMode="auto">
              <a:xfrm>
                <a:off x="540549" y="3973081"/>
                <a:ext cx="1146840" cy="165369"/>
              </a:xfrm>
              <a:prstGeom prst="roundRect">
                <a:avLst>
                  <a:gd name="adj" fmla="val 16667"/>
                </a:avLst>
              </a:prstGeom>
              <a:solidFill>
                <a:srgbClr val="FFFFFF">
                  <a:lumMod val="75000"/>
                </a:srgbClr>
              </a:solidFill>
              <a:ln w="9525" cap="flat" cmpd="sng" algn="ctr">
                <a:solidFill>
                  <a:srgbClr val="C00000"/>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fontAlgn="base" hangingPunct="0">
                  <a:spcBef>
                    <a:spcPct val="0"/>
                  </a:spcBef>
                  <a:spcAft>
                    <a:spcPct val="0"/>
                  </a:spcAft>
                </a:pPr>
                <a:endParaRPr lang="zh-CN" altLang="en-US" sz="1600" kern="0">
                  <a:solidFill>
                    <a:srgbClr val="000000"/>
                  </a:solidFill>
                  <a:latin typeface="Huawei Sans" panose="020C0503030203020204" pitchFamily="34" charset="0"/>
                  <a:cs typeface="Huawei Sans" panose="020C0503030203020204" pitchFamily="34" charset="0"/>
                </a:endParaRPr>
              </a:p>
            </p:txBody>
          </p:sp>
          <p:sp>
            <p:nvSpPr>
              <p:cNvPr id="356" name="圆柱形 114"/>
              <p:cNvSpPr>
                <a:spLocks noChangeArrowheads="1"/>
              </p:cNvSpPr>
              <p:nvPr/>
            </p:nvSpPr>
            <p:spPr bwMode="auto">
              <a:xfrm>
                <a:off x="915196" y="3326533"/>
                <a:ext cx="519461" cy="261843"/>
              </a:xfrm>
              <a:prstGeom prst="can">
                <a:avLst>
                  <a:gd name="adj" fmla="val 25042"/>
                </a:avLst>
              </a:prstGeom>
              <a:solidFill>
                <a:srgbClr val="FFFFFF">
                  <a:lumMod val="75000"/>
                </a:srgbClr>
              </a:solidFill>
              <a:ln w="9525" cap="flat" cmpd="sng" algn="ctr">
                <a:solidFill>
                  <a:srgbClr val="C00000"/>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fontAlgn="base" hangingPunct="0">
                  <a:spcBef>
                    <a:spcPct val="0"/>
                  </a:spcBef>
                  <a:spcAft>
                    <a:spcPct val="0"/>
                  </a:spcAft>
                </a:pPr>
                <a:endParaRPr lang="zh-CN" altLang="en-US" sz="1600" kern="0">
                  <a:solidFill>
                    <a:srgbClr val="000000"/>
                  </a:solidFill>
                  <a:latin typeface="Huawei Sans" panose="020C0503030203020204" pitchFamily="34" charset="0"/>
                  <a:cs typeface="Huawei Sans" panose="020C0503030203020204" pitchFamily="34" charset="0"/>
                </a:endParaRPr>
              </a:p>
            </p:txBody>
          </p:sp>
          <p:sp>
            <p:nvSpPr>
              <p:cNvPr id="357" name="圆柱形 115"/>
              <p:cNvSpPr>
                <a:spLocks noChangeArrowheads="1"/>
              </p:cNvSpPr>
              <p:nvPr/>
            </p:nvSpPr>
            <p:spPr bwMode="auto">
              <a:xfrm>
                <a:off x="1962713" y="3326527"/>
                <a:ext cx="528237" cy="261849"/>
              </a:xfrm>
              <a:prstGeom prst="can">
                <a:avLst>
                  <a:gd name="adj" fmla="val 25042"/>
                </a:avLst>
              </a:prstGeom>
              <a:solidFill>
                <a:srgbClr val="FFC000"/>
              </a:solidFill>
              <a:ln w="9525" algn="ctr">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58" name="流程图: 磁盘 139"/>
              <p:cNvSpPr>
                <a:spLocks noChangeArrowheads="1"/>
              </p:cNvSpPr>
              <p:nvPr/>
            </p:nvSpPr>
            <p:spPr bwMode="auto">
              <a:xfrm>
                <a:off x="827048" y="3973081"/>
                <a:ext cx="287342" cy="342551"/>
              </a:xfrm>
              <a:prstGeom prst="flowChartMagneticDisk">
                <a:avLst/>
              </a:prstGeom>
              <a:noFill/>
              <a:ln w="28575" algn="ctr">
                <a:solidFill>
                  <a:srgbClr val="0066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59" name="流程图: 磁盘 139"/>
              <p:cNvSpPr>
                <a:spLocks noChangeArrowheads="1"/>
              </p:cNvSpPr>
              <p:nvPr/>
            </p:nvSpPr>
            <p:spPr bwMode="auto">
              <a:xfrm>
                <a:off x="1114390" y="3974768"/>
                <a:ext cx="286499" cy="342551"/>
              </a:xfrm>
              <a:prstGeom prst="flowChartMagneticDisk">
                <a:avLst/>
              </a:prstGeom>
              <a:noFill/>
              <a:ln w="28575" algn="ctr">
                <a:solidFill>
                  <a:srgbClr val="0066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60" name="流程图: 磁盘 139"/>
              <p:cNvSpPr>
                <a:spLocks noChangeArrowheads="1"/>
              </p:cNvSpPr>
              <p:nvPr/>
            </p:nvSpPr>
            <p:spPr bwMode="auto">
              <a:xfrm>
                <a:off x="1400047" y="3973081"/>
                <a:ext cx="287342" cy="342551"/>
              </a:xfrm>
              <a:prstGeom prst="flowChartMagneticDisk">
                <a:avLst/>
              </a:prstGeom>
              <a:noFill/>
              <a:ln w="28575" algn="ctr">
                <a:solidFill>
                  <a:srgbClr val="0066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61" name="流程图: 磁盘 139"/>
              <p:cNvSpPr>
                <a:spLocks noChangeArrowheads="1"/>
              </p:cNvSpPr>
              <p:nvPr/>
            </p:nvSpPr>
            <p:spPr bwMode="auto">
              <a:xfrm>
                <a:off x="1687389" y="3974768"/>
                <a:ext cx="287342" cy="342551"/>
              </a:xfrm>
              <a:prstGeom prst="flowChartMagneticDisk">
                <a:avLst/>
              </a:prstGeom>
              <a:noFill/>
              <a:ln w="28575" algn="ctr">
                <a:solidFill>
                  <a:srgbClr val="0066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62" name="流程图: 磁盘 139"/>
              <p:cNvSpPr>
                <a:spLocks noChangeArrowheads="1"/>
              </p:cNvSpPr>
              <p:nvPr/>
            </p:nvSpPr>
            <p:spPr bwMode="auto">
              <a:xfrm>
                <a:off x="1973888" y="3973081"/>
                <a:ext cx="286499" cy="342551"/>
              </a:xfrm>
              <a:prstGeom prst="flowChartMagneticDisk">
                <a:avLst/>
              </a:prstGeom>
              <a:noFill/>
              <a:ln w="28575" algn="ctr">
                <a:solidFill>
                  <a:srgbClr val="0066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63" name="流程图: 磁盘 139"/>
              <p:cNvSpPr>
                <a:spLocks noChangeArrowheads="1"/>
              </p:cNvSpPr>
              <p:nvPr/>
            </p:nvSpPr>
            <p:spPr bwMode="auto">
              <a:xfrm>
                <a:off x="2260388" y="3974768"/>
                <a:ext cx="287342" cy="342551"/>
              </a:xfrm>
              <a:prstGeom prst="flowChartMagneticDisk">
                <a:avLst/>
              </a:prstGeom>
              <a:noFill/>
              <a:ln w="28575" algn="ctr">
                <a:solidFill>
                  <a:srgbClr val="0066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64" name="流程图: 磁盘 139"/>
              <p:cNvSpPr>
                <a:spLocks noChangeArrowheads="1"/>
              </p:cNvSpPr>
              <p:nvPr/>
            </p:nvSpPr>
            <p:spPr bwMode="auto">
              <a:xfrm>
                <a:off x="2546887" y="3973081"/>
                <a:ext cx="287342" cy="342551"/>
              </a:xfrm>
              <a:prstGeom prst="flowChartMagneticDisk">
                <a:avLst/>
              </a:prstGeom>
              <a:noFill/>
              <a:ln w="28575" algn="ctr">
                <a:solidFill>
                  <a:srgbClr val="0066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65" name="上箭头 364"/>
              <p:cNvSpPr/>
              <p:nvPr/>
            </p:nvSpPr>
            <p:spPr bwMode="auto">
              <a:xfrm>
                <a:off x="1104279" y="3641835"/>
                <a:ext cx="156962" cy="211487"/>
              </a:xfrm>
              <a:prstGeom prst="upArrow">
                <a:avLst>
                  <a:gd name="adj1" fmla="val 34572"/>
                  <a:gd name="adj2" fmla="val 50000"/>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66" name="流程图: 磁盘 139"/>
              <p:cNvSpPr>
                <a:spLocks noChangeArrowheads="1"/>
              </p:cNvSpPr>
              <p:nvPr/>
            </p:nvSpPr>
            <p:spPr bwMode="auto">
              <a:xfrm>
                <a:off x="540549" y="3974768"/>
                <a:ext cx="287342" cy="342551"/>
              </a:xfrm>
              <a:prstGeom prst="flowChartMagneticDisk">
                <a:avLst/>
              </a:prstGeom>
              <a:noFill/>
              <a:ln w="28575" algn="ctr">
                <a:solidFill>
                  <a:srgbClr val="0066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67" name="上箭头 366"/>
              <p:cNvSpPr/>
              <p:nvPr/>
            </p:nvSpPr>
            <p:spPr bwMode="auto">
              <a:xfrm>
                <a:off x="2144803" y="3641835"/>
                <a:ext cx="156962" cy="211487"/>
              </a:xfrm>
              <a:prstGeom prst="upArrow">
                <a:avLst>
                  <a:gd name="adj1" fmla="val 34572"/>
                  <a:gd name="adj2" fmla="val 50000"/>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68" name="流程图: 磁盘 251"/>
              <p:cNvSpPr>
                <a:spLocks noChangeArrowheads="1"/>
              </p:cNvSpPr>
              <p:nvPr/>
            </p:nvSpPr>
            <p:spPr bwMode="auto">
              <a:xfrm>
                <a:off x="786727" y="2803704"/>
                <a:ext cx="1842600" cy="382723"/>
              </a:xfrm>
              <a:prstGeom prst="flowChartMagneticDisk">
                <a:avLst/>
              </a:prstGeom>
              <a:noFill/>
              <a:ln w="19050" algn="ctr">
                <a:solidFill>
                  <a:srgbClr val="006600"/>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69" name="矩形 368"/>
              <p:cNvSpPr/>
              <p:nvPr/>
            </p:nvSpPr>
            <p:spPr bwMode="auto">
              <a:xfrm>
                <a:off x="2081047" y="2900855"/>
                <a:ext cx="346841" cy="94593"/>
              </a:xfrm>
              <a:prstGeom prst="rect">
                <a:avLst/>
              </a:prstGeom>
              <a:solidFill>
                <a:srgbClr val="FFFFFF">
                  <a:lumMod val="75000"/>
                </a:srgbClr>
              </a:solidFill>
              <a:ln w="9525" cap="flat" cmpd="sng" algn="ctr">
                <a:solidFill>
                  <a:srgbClr val="C00000"/>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marL="0" marR="0" lvl="0" indent="0" algn="l" defTabSz="877888" rtl="0" eaLnBrk="0" fontAlgn="base" latinLnBrk="0" hangingPunct="0">
                  <a:lnSpc>
                    <a:spcPct val="100000"/>
                  </a:lnSpc>
                  <a:spcBef>
                    <a:spcPct val="0"/>
                  </a:spcBef>
                  <a:spcAft>
                    <a:spcPct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latin typeface="Huawei Sans" panose="020C0503030203020204" pitchFamily="34" charset="0"/>
                  <a:cs typeface="Huawei Sans" panose="020C0503030203020204" pitchFamily="34" charset="0"/>
                </a:endParaRPr>
              </a:p>
            </p:txBody>
          </p:sp>
          <p:sp>
            <p:nvSpPr>
              <p:cNvPr id="370" name="矩形 369"/>
              <p:cNvSpPr/>
              <p:nvPr/>
            </p:nvSpPr>
            <p:spPr bwMode="auto">
              <a:xfrm>
                <a:off x="1040523" y="2900855"/>
                <a:ext cx="346841" cy="94593"/>
              </a:xfrm>
              <a:prstGeom prst="rect">
                <a:avLst/>
              </a:prstGeom>
              <a:solidFill>
                <a:srgbClr val="FFFFFF">
                  <a:lumMod val="75000"/>
                </a:srgbClr>
              </a:solidFill>
              <a:ln w="9525" cap="flat" cmpd="sng" algn="ctr">
                <a:solidFill>
                  <a:srgbClr val="C00000"/>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marL="0" marR="0" lvl="0" indent="0" algn="l" defTabSz="877888" rtl="0" eaLnBrk="0" fontAlgn="base" latinLnBrk="0" hangingPunct="0">
                  <a:lnSpc>
                    <a:spcPct val="100000"/>
                  </a:lnSpc>
                  <a:spcBef>
                    <a:spcPct val="0"/>
                  </a:spcBef>
                  <a:spcAft>
                    <a:spcPct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latin typeface="Huawei Sans" panose="020C0503030203020204" pitchFamily="34" charset="0"/>
                  <a:cs typeface="Huawei Sans" panose="020C0503030203020204" pitchFamily="34" charset="0"/>
                </a:endParaRPr>
              </a:p>
            </p:txBody>
          </p:sp>
          <p:sp>
            <p:nvSpPr>
              <p:cNvPr id="371" name="矩形 370"/>
              <p:cNvSpPr/>
              <p:nvPr/>
            </p:nvSpPr>
            <p:spPr bwMode="auto">
              <a:xfrm>
                <a:off x="1229710" y="3026979"/>
                <a:ext cx="346841" cy="94593"/>
              </a:xfrm>
              <a:prstGeom prst="rect">
                <a:avLst/>
              </a:prstGeom>
              <a:solidFill>
                <a:srgbClr val="FFFFFF">
                  <a:lumMod val="75000"/>
                </a:srgbClr>
              </a:solidFill>
              <a:ln w="9525" cap="flat" cmpd="sng" algn="ctr">
                <a:solidFill>
                  <a:srgbClr val="C00000"/>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marL="0" marR="0" lvl="0" indent="0" algn="l" defTabSz="877888" rtl="0" eaLnBrk="0" fontAlgn="base" latinLnBrk="0" hangingPunct="0">
                  <a:lnSpc>
                    <a:spcPct val="100000"/>
                  </a:lnSpc>
                  <a:spcBef>
                    <a:spcPct val="0"/>
                  </a:spcBef>
                  <a:spcAft>
                    <a:spcPct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latin typeface="Huawei Sans" panose="020C0503030203020204" pitchFamily="34" charset="0"/>
                  <a:cs typeface="Huawei Sans" panose="020C0503030203020204" pitchFamily="34" charset="0"/>
                </a:endParaRPr>
              </a:p>
            </p:txBody>
          </p:sp>
          <p:sp>
            <p:nvSpPr>
              <p:cNvPr id="372" name="矩形 371"/>
              <p:cNvSpPr/>
              <p:nvPr/>
            </p:nvSpPr>
            <p:spPr bwMode="auto">
              <a:xfrm>
                <a:off x="1592317" y="2885089"/>
                <a:ext cx="346841" cy="94593"/>
              </a:xfrm>
              <a:prstGeom prst="rect">
                <a:avLst/>
              </a:prstGeom>
              <a:solidFill>
                <a:srgbClr val="FFFFFF">
                  <a:lumMod val="75000"/>
                </a:srgbClr>
              </a:solidFill>
              <a:ln w="9525" cap="flat" cmpd="sng" algn="ctr">
                <a:solidFill>
                  <a:srgbClr val="C00000"/>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marL="0" marR="0" lvl="0" indent="0" algn="l" defTabSz="877888" rtl="0" eaLnBrk="0" fontAlgn="base" latinLnBrk="0" hangingPunct="0">
                  <a:lnSpc>
                    <a:spcPct val="100000"/>
                  </a:lnSpc>
                  <a:spcBef>
                    <a:spcPct val="0"/>
                  </a:spcBef>
                  <a:spcAft>
                    <a:spcPct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latin typeface="Huawei Sans" panose="020C0503030203020204" pitchFamily="34" charset="0"/>
                  <a:cs typeface="Huawei Sans" panose="020C0503030203020204" pitchFamily="34" charset="0"/>
                </a:endParaRPr>
              </a:p>
            </p:txBody>
          </p:sp>
          <p:sp>
            <p:nvSpPr>
              <p:cNvPr id="373" name="矩形 372"/>
              <p:cNvSpPr/>
              <p:nvPr/>
            </p:nvSpPr>
            <p:spPr bwMode="auto">
              <a:xfrm>
                <a:off x="1734206" y="3026979"/>
                <a:ext cx="346841" cy="94593"/>
              </a:xfrm>
              <a:prstGeom prst="rect">
                <a:avLst/>
              </a:prstGeom>
              <a:solidFill>
                <a:srgbClr val="FFFFFF">
                  <a:lumMod val="75000"/>
                </a:srgbClr>
              </a:solidFill>
              <a:ln w="9525" cap="flat" cmpd="sng" algn="ctr">
                <a:solidFill>
                  <a:srgbClr val="C00000"/>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marL="0" marR="0" lvl="0" indent="0" algn="l" defTabSz="877888" rtl="0" eaLnBrk="0" fontAlgn="base" latinLnBrk="0" hangingPunct="0">
                  <a:lnSpc>
                    <a:spcPct val="100000"/>
                  </a:lnSpc>
                  <a:spcBef>
                    <a:spcPct val="0"/>
                  </a:spcBef>
                  <a:spcAft>
                    <a:spcPct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latin typeface="Huawei Sans" panose="020C0503030203020204" pitchFamily="34" charset="0"/>
                  <a:cs typeface="Huawei Sans" panose="020C0503030203020204" pitchFamily="34" charset="0"/>
                </a:endParaRPr>
              </a:p>
            </p:txBody>
          </p:sp>
          <p:sp>
            <p:nvSpPr>
              <p:cNvPr id="374" name="上箭头 373"/>
              <p:cNvSpPr/>
              <p:nvPr/>
            </p:nvSpPr>
            <p:spPr bwMode="auto">
              <a:xfrm>
                <a:off x="1135812" y="2522483"/>
                <a:ext cx="156962" cy="211487"/>
              </a:xfrm>
              <a:prstGeom prst="upArrow">
                <a:avLst>
                  <a:gd name="adj1" fmla="val 34572"/>
                  <a:gd name="adj2" fmla="val 50000"/>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75" name="上箭头 374"/>
              <p:cNvSpPr/>
              <p:nvPr/>
            </p:nvSpPr>
            <p:spPr bwMode="auto">
              <a:xfrm>
                <a:off x="1624543" y="2522483"/>
                <a:ext cx="156962" cy="211487"/>
              </a:xfrm>
              <a:prstGeom prst="upArrow">
                <a:avLst>
                  <a:gd name="adj1" fmla="val 34572"/>
                  <a:gd name="adj2" fmla="val 50000"/>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76" name="上箭头 375"/>
              <p:cNvSpPr/>
              <p:nvPr/>
            </p:nvSpPr>
            <p:spPr bwMode="auto">
              <a:xfrm>
                <a:off x="2065978" y="2522483"/>
                <a:ext cx="156962" cy="211487"/>
              </a:xfrm>
              <a:prstGeom prst="upArrow">
                <a:avLst>
                  <a:gd name="adj1" fmla="val 34572"/>
                  <a:gd name="adj2" fmla="val 50000"/>
                </a:avLst>
              </a:prstGeom>
              <a:solidFill>
                <a:srgbClr val="FFFFFF">
                  <a:lumMod val="85000"/>
                </a:srgbClr>
              </a:solidFill>
              <a:ln w="9525" cap="flat" cmpd="sng" algn="ctr">
                <a:solidFill>
                  <a:srgbClr val="000000"/>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77" name="圆柱形 114"/>
              <p:cNvSpPr>
                <a:spLocks noChangeArrowheads="1"/>
              </p:cNvSpPr>
              <p:nvPr/>
            </p:nvSpPr>
            <p:spPr bwMode="auto">
              <a:xfrm>
                <a:off x="1513490" y="2254469"/>
                <a:ext cx="406551" cy="228100"/>
              </a:xfrm>
              <a:prstGeom prst="can">
                <a:avLst>
                  <a:gd name="adj" fmla="val 25042"/>
                </a:avLst>
              </a:prstGeom>
              <a:solidFill>
                <a:srgbClr val="00B050"/>
              </a:solidFill>
              <a:ln w="9525" algn="ctr">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sp>
            <p:nvSpPr>
              <p:cNvPr id="378" name="圆柱形 114"/>
              <p:cNvSpPr>
                <a:spLocks noChangeArrowheads="1"/>
              </p:cNvSpPr>
              <p:nvPr/>
            </p:nvSpPr>
            <p:spPr bwMode="auto">
              <a:xfrm>
                <a:off x="2033752" y="2254469"/>
                <a:ext cx="406551" cy="228100"/>
              </a:xfrm>
              <a:prstGeom prst="can">
                <a:avLst>
                  <a:gd name="adj" fmla="val 25042"/>
                </a:avLst>
              </a:prstGeom>
              <a:solidFill>
                <a:srgbClr val="00B050"/>
              </a:solidFill>
              <a:ln w="9525" algn="ctr">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Huawei Sans" panose="020C0503030203020204" pitchFamily="34" charset="0"/>
                  <a:cs typeface="Huawei Sans" panose="020C0503030203020204" pitchFamily="34" charset="0"/>
                </a:endParaRPr>
              </a:p>
            </p:txBody>
          </p:sp>
        </p:grpSp>
        <p:sp>
          <p:nvSpPr>
            <p:cNvPr id="350" name="TextBox 10"/>
            <p:cNvSpPr txBox="1"/>
            <p:nvPr/>
          </p:nvSpPr>
          <p:spPr>
            <a:xfrm>
              <a:off x="4887165" y="5115129"/>
              <a:ext cx="2411355"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sz="1800" u="none">
                  <a:solidFill>
                    <a:srgbClr val="000000"/>
                  </a:solidFill>
                  <a:latin typeface="Huawei Sans" panose="020C0503030203020204" pitchFamily="34" charset="0"/>
                  <a:cs typeface="Huawei Sans" panose="020C0503030203020204" pitchFamily="34" charset="0"/>
                </a:rPr>
                <a:t>LUN virtualization</a:t>
              </a:r>
              <a:endParaRPr kumimoji="0" lang="zh-CN" altLang="en-US" sz="1800" b="1" i="0" u="none" strike="noStrike" kern="0" cap="none" spc="0" normalizeH="0" baseline="0" noProof="0" dirty="0">
                <a:ln>
                  <a:noFill/>
                </a:ln>
                <a:solidFill>
                  <a:srgbClr val="000000"/>
                </a:solidFill>
                <a:effectLst/>
                <a:uLnTx/>
                <a:uFillTx/>
                <a:latin typeface="Huawei Sans" panose="020C0503030203020204" pitchFamily="34" charset="0"/>
                <a:cs typeface="Huawei Sans" panose="020C0503030203020204" pitchFamily="34" charset="0"/>
              </a:endParaRPr>
            </a:p>
          </p:txBody>
        </p:sp>
      </p:grpSp>
    </p:spTree>
    <p:extLst>
      <p:ext uri="{BB962C8B-B14F-4D97-AF65-F5344CB8AC3E}">
        <p14:creationId xmlns:p14="http://schemas.microsoft.com/office/powerpoint/2010/main" val="3549689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91D89C75-FD6D-472E-9416-A7567EFD61E6}"/>
              </a:ext>
            </a:extLst>
          </p:cNvPr>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1303720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How Does RAID 2.0+ Work</a:t>
            </a:r>
            <a:r>
              <a:rPr lang="en-US" altLang="zh-CN" u="none" dirty="0">
                <a:latin typeface="+mj-ea"/>
                <a:ea typeface="+mj-ea"/>
                <a:cs typeface="Huawei Sans" panose="020C0503030203020204" pitchFamily="34" charset="0"/>
              </a:rPr>
              <a:t>?</a:t>
            </a:r>
            <a:endParaRPr u="none" dirty="0">
              <a:latin typeface="+mj-ea"/>
              <a:ea typeface="+mj-ea"/>
              <a:cs typeface="Huawei Sans" panose="020C0503030203020204" pitchFamily="34" charset="0"/>
            </a:endParaRPr>
          </a:p>
        </p:txBody>
      </p:sp>
      <p:grpSp>
        <p:nvGrpSpPr>
          <p:cNvPr id="3" name="组合 109"/>
          <p:cNvGrpSpPr>
            <a:grpSpLocks/>
          </p:cNvGrpSpPr>
          <p:nvPr/>
        </p:nvGrpSpPr>
        <p:grpSpPr bwMode="auto">
          <a:xfrm>
            <a:off x="2510261" y="1416216"/>
            <a:ext cx="8105988" cy="4520553"/>
            <a:chOff x="52388" y="2682868"/>
            <a:chExt cx="9428952" cy="3541524"/>
          </a:xfrm>
        </p:grpSpPr>
        <p:sp>
          <p:nvSpPr>
            <p:cNvPr id="4" name="TextBox 105"/>
            <p:cNvSpPr txBox="1">
              <a:spLocks noChangeArrowheads="1"/>
            </p:cNvSpPr>
            <p:nvPr/>
          </p:nvSpPr>
          <p:spPr bwMode="auto">
            <a:xfrm>
              <a:off x="52388" y="5697538"/>
              <a:ext cx="990600" cy="265232"/>
            </a:xfrm>
            <a:prstGeom prst="rect">
              <a:avLst/>
            </a:prstGeom>
            <a:noFill/>
            <a:ln w="9525">
              <a:noFill/>
              <a:miter lim="800000"/>
              <a:headEnd/>
              <a:tailEnd/>
            </a:ln>
          </p:spPr>
          <p:txBody>
            <a:bodyPr>
              <a:spAutoFit/>
            </a:bodyPr>
            <a:lstStyle/>
            <a:p>
              <a:r>
                <a:rPr sz="1600" u="none" dirty="0">
                  <a:latin typeface="Huawei Sans" panose="020C0503030203020204" pitchFamily="34" charset="0"/>
                  <a:cs typeface="Huawei Sans" panose="020C0503030203020204" pitchFamily="34" charset="0"/>
                </a:rPr>
                <a:t>Disk</a:t>
              </a:r>
            </a:p>
          </p:txBody>
        </p:sp>
        <p:sp>
          <p:nvSpPr>
            <p:cNvPr id="5" name="圆柱形 92"/>
            <p:cNvSpPr>
              <a:spLocks noChangeArrowheads="1"/>
            </p:cNvSpPr>
            <p:nvPr/>
          </p:nvSpPr>
          <p:spPr bwMode="auto">
            <a:xfrm>
              <a:off x="1274763" y="4016375"/>
              <a:ext cx="366712" cy="742950"/>
            </a:xfrm>
            <a:prstGeom prst="can">
              <a:avLst>
                <a:gd name="adj" fmla="val 25062"/>
              </a:avLst>
            </a:prstGeom>
            <a:solidFill>
              <a:srgbClr val="92D050"/>
            </a:solidFill>
            <a:ln w="9525" algn="ctr">
              <a:solidFill>
                <a:schemeClr val="tx1"/>
              </a:solidFill>
              <a:round/>
              <a:headEnd/>
              <a:tailEnd/>
            </a:ln>
          </p:spPr>
          <p:txBody>
            <a:bodyPr/>
            <a:lstStyle/>
            <a:p>
              <a:endParaRPr lang="zh-CN" altLang="en-US">
                <a:latin typeface="Huawei Sans" panose="020C0503030203020204" pitchFamily="34" charset="0"/>
                <a:cs typeface="Huawei Sans" panose="020C0503030203020204" pitchFamily="34" charset="0"/>
              </a:endParaRPr>
            </a:p>
          </p:txBody>
        </p:sp>
        <p:sp>
          <p:nvSpPr>
            <p:cNvPr id="6" name="圆柱形 97"/>
            <p:cNvSpPr/>
            <p:nvPr/>
          </p:nvSpPr>
          <p:spPr bwMode="auto">
            <a:xfrm>
              <a:off x="1662617" y="4016111"/>
              <a:ext cx="369319" cy="743727"/>
            </a:xfrm>
            <a:prstGeom prst="can">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zh-CN" altLang="en-US">
                <a:latin typeface="Huawei Sans" panose="020C0503030203020204" pitchFamily="34" charset="0"/>
                <a:cs typeface="Huawei Sans" panose="020C0503030203020204" pitchFamily="34" charset="0"/>
              </a:endParaRPr>
            </a:p>
          </p:txBody>
        </p:sp>
        <p:sp>
          <p:nvSpPr>
            <p:cNvPr id="7" name="圆柱形 98"/>
            <p:cNvSpPr>
              <a:spLocks noChangeArrowheads="1"/>
            </p:cNvSpPr>
            <p:nvPr/>
          </p:nvSpPr>
          <p:spPr bwMode="auto">
            <a:xfrm>
              <a:off x="2051050" y="4016375"/>
              <a:ext cx="368300" cy="742950"/>
            </a:xfrm>
            <a:prstGeom prst="can">
              <a:avLst>
                <a:gd name="adj" fmla="val 24954"/>
              </a:avLst>
            </a:prstGeom>
            <a:solidFill>
              <a:srgbClr val="CCFF99"/>
            </a:solidFill>
            <a:ln w="9525" algn="ctr">
              <a:solidFill>
                <a:schemeClr val="tx1"/>
              </a:solidFill>
              <a:round/>
              <a:headEnd/>
              <a:tailEnd/>
            </a:ln>
          </p:spPr>
          <p:txBody>
            <a:bodyPr/>
            <a:lstStyle/>
            <a:p>
              <a:endParaRPr lang="zh-CN" altLang="en-US">
                <a:latin typeface="Huawei Sans" panose="020C0503030203020204" pitchFamily="34" charset="0"/>
                <a:cs typeface="Huawei Sans" panose="020C0503030203020204" pitchFamily="34" charset="0"/>
              </a:endParaRPr>
            </a:p>
          </p:txBody>
        </p:sp>
        <p:sp>
          <p:nvSpPr>
            <p:cNvPr id="8" name="圆柱形 99"/>
            <p:cNvSpPr>
              <a:spLocks noChangeArrowheads="1"/>
            </p:cNvSpPr>
            <p:nvPr/>
          </p:nvSpPr>
          <p:spPr bwMode="auto">
            <a:xfrm>
              <a:off x="2439988" y="4016375"/>
              <a:ext cx="366712" cy="742950"/>
            </a:xfrm>
            <a:prstGeom prst="can">
              <a:avLst>
                <a:gd name="adj" fmla="val 25062"/>
              </a:avLst>
            </a:prstGeom>
            <a:solidFill>
              <a:srgbClr val="00B0F0"/>
            </a:solidFill>
            <a:ln w="9525" algn="ctr">
              <a:solidFill>
                <a:schemeClr val="tx1"/>
              </a:solidFill>
              <a:round/>
              <a:headEnd/>
              <a:tailEnd/>
            </a:ln>
          </p:spPr>
          <p:txBody>
            <a:bodyPr/>
            <a:lstStyle/>
            <a:p>
              <a:endParaRPr lang="zh-CN" altLang="en-US">
                <a:latin typeface="Huawei Sans" panose="020C0503030203020204" pitchFamily="34" charset="0"/>
                <a:cs typeface="Huawei Sans" panose="020C0503030203020204" pitchFamily="34" charset="0"/>
              </a:endParaRPr>
            </a:p>
          </p:txBody>
        </p:sp>
        <p:sp>
          <p:nvSpPr>
            <p:cNvPr id="9" name="圆角矩形 101"/>
            <p:cNvSpPr>
              <a:spLocks noChangeArrowheads="1"/>
            </p:cNvSpPr>
            <p:nvPr/>
          </p:nvSpPr>
          <p:spPr bwMode="auto">
            <a:xfrm>
              <a:off x="1177925" y="4068763"/>
              <a:ext cx="1747838" cy="160337"/>
            </a:xfrm>
            <a:prstGeom prst="roundRect">
              <a:avLst>
                <a:gd name="adj" fmla="val 16667"/>
              </a:avLst>
            </a:prstGeom>
            <a:noFill/>
            <a:ln w="28575" algn="ctr">
              <a:solidFill>
                <a:schemeClr val="tx1"/>
              </a:solidFill>
              <a:prstDash val="sysDash"/>
              <a:round/>
              <a:headEnd/>
              <a:tailEnd/>
            </a:ln>
          </p:spPr>
          <p:txBody>
            <a:bodyPr/>
            <a:lstStyle/>
            <a:p>
              <a:endParaRPr lang="zh-CN" altLang="en-US">
                <a:latin typeface="Huawei Sans" panose="020C0503030203020204" pitchFamily="34" charset="0"/>
                <a:cs typeface="Huawei Sans" panose="020C0503030203020204" pitchFamily="34" charset="0"/>
              </a:endParaRPr>
            </a:p>
          </p:txBody>
        </p:sp>
        <p:sp>
          <p:nvSpPr>
            <p:cNvPr id="10" name="圆角矩形 102"/>
            <p:cNvSpPr/>
            <p:nvPr/>
          </p:nvSpPr>
          <p:spPr bwMode="auto">
            <a:xfrm>
              <a:off x="1178810" y="4228782"/>
              <a:ext cx="1746877" cy="159192"/>
            </a:xfrm>
            <a:prstGeom prst="roundRect">
              <a:avLst/>
            </a:prstGeom>
            <a:noFill/>
            <a:ln w="28575" cap="flat" cmpd="sng" algn="ctr">
              <a:solidFill>
                <a:schemeClr val="accent2">
                  <a:lumMod val="60000"/>
                  <a:lumOff val="40000"/>
                </a:schemeClr>
              </a:solidFill>
              <a:prstDash val="sysDash"/>
              <a:round/>
              <a:headEnd type="none" w="med" len="med"/>
              <a:tailEnd type="none" w="med" len="med"/>
            </a:ln>
            <a:effectLst/>
          </p:spPr>
          <p:txBody>
            <a:bodyPr/>
            <a:lstStyle/>
            <a:p>
              <a:pPr>
                <a:defRPr/>
              </a:pPr>
              <a:endParaRPr lang="zh-CN" altLang="en-US">
                <a:latin typeface="Huawei Sans" panose="020C0503030203020204" pitchFamily="34" charset="0"/>
                <a:cs typeface="Huawei Sans" panose="020C0503030203020204" pitchFamily="34" charset="0"/>
              </a:endParaRPr>
            </a:p>
          </p:txBody>
        </p:sp>
        <p:sp>
          <p:nvSpPr>
            <p:cNvPr id="11" name="圆角矩形 103"/>
            <p:cNvSpPr/>
            <p:nvPr/>
          </p:nvSpPr>
          <p:spPr bwMode="auto">
            <a:xfrm>
              <a:off x="1178810" y="4387974"/>
              <a:ext cx="1746877" cy="159192"/>
            </a:xfrm>
            <a:prstGeom prst="roundRect">
              <a:avLst/>
            </a:prstGeom>
            <a:noFill/>
            <a:ln w="28575" cap="flat" cmpd="sng" algn="ctr">
              <a:solidFill>
                <a:schemeClr val="accent4"/>
              </a:solidFill>
              <a:prstDash val="sysDash"/>
              <a:round/>
              <a:headEnd type="none" w="med" len="med"/>
              <a:tailEnd type="none" w="med" len="med"/>
            </a:ln>
            <a:effectLst/>
          </p:spPr>
          <p:txBody>
            <a:bodyPr/>
            <a:lstStyle/>
            <a:p>
              <a:pPr>
                <a:defRPr/>
              </a:pPr>
              <a:endParaRPr lang="zh-CN" altLang="en-US">
                <a:latin typeface="Huawei Sans" panose="020C0503030203020204" pitchFamily="34" charset="0"/>
                <a:cs typeface="Huawei Sans" panose="020C0503030203020204" pitchFamily="34" charset="0"/>
              </a:endParaRPr>
            </a:p>
          </p:txBody>
        </p:sp>
        <p:sp>
          <p:nvSpPr>
            <p:cNvPr id="12" name="圆角矩形 104"/>
            <p:cNvSpPr>
              <a:spLocks noChangeArrowheads="1"/>
            </p:cNvSpPr>
            <p:nvPr/>
          </p:nvSpPr>
          <p:spPr bwMode="auto">
            <a:xfrm>
              <a:off x="1177925" y="4546600"/>
              <a:ext cx="1747838" cy="158750"/>
            </a:xfrm>
            <a:prstGeom prst="roundRect">
              <a:avLst>
                <a:gd name="adj" fmla="val 16667"/>
              </a:avLst>
            </a:prstGeom>
            <a:noFill/>
            <a:ln w="28575" algn="ctr">
              <a:solidFill>
                <a:srgbClr val="FF0000"/>
              </a:solidFill>
              <a:prstDash val="sysDash"/>
              <a:round/>
              <a:headEnd/>
              <a:tailEnd/>
            </a:ln>
          </p:spPr>
          <p:txBody>
            <a:bodyPr/>
            <a:lstStyle/>
            <a:p>
              <a:endParaRPr lang="zh-CN" altLang="en-US">
                <a:latin typeface="Huawei Sans" panose="020C0503030203020204" pitchFamily="34" charset="0"/>
                <a:cs typeface="Huawei Sans" panose="020C0503030203020204" pitchFamily="34" charset="0"/>
              </a:endParaRPr>
            </a:p>
          </p:txBody>
        </p:sp>
        <p:sp>
          <p:nvSpPr>
            <p:cNvPr id="13" name="圆柱形 98"/>
            <p:cNvSpPr>
              <a:spLocks noChangeArrowheads="1"/>
            </p:cNvSpPr>
            <p:nvPr/>
          </p:nvSpPr>
          <p:spPr bwMode="auto">
            <a:xfrm>
              <a:off x="1459492" y="3503711"/>
              <a:ext cx="1183666" cy="232570"/>
            </a:xfrm>
            <a:prstGeom prst="can">
              <a:avLst>
                <a:gd name="adj" fmla="val 24949"/>
              </a:avLst>
            </a:prstGeom>
            <a:solidFill>
              <a:schemeClr val="bg2">
                <a:lumMod val="40000"/>
                <a:lumOff val="60000"/>
              </a:schemeClr>
            </a:solidFill>
            <a:ln w="9525" algn="ctr">
              <a:solidFill>
                <a:schemeClr val="tx1"/>
              </a:solidFill>
              <a:prstDash val="dash"/>
              <a:round/>
              <a:headEnd/>
              <a:tailEnd/>
            </a:ln>
          </p:spPr>
          <p:txBody>
            <a:bodyPr/>
            <a:lstStyle/>
            <a:p>
              <a:pPr>
                <a:defRPr/>
              </a:pPr>
              <a:endParaRPr lang="zh-CN" altLang="en-US">
                <a:latin typeface="Huawei Sans" panose="020C0503030203020204" pitchFamily="34" charset="0"/>
                <a:cs typeface="Huawei Sans" panose="020C0503030203020204" pitchFamily="34" charset="0"/>
              </a:endParaRPr>
            </a:p>
          </p:txBody>
        </p:sp>
        <p:sp>
          <p:nvSpPr>
            <p:cNvPr id="14" name="TextBox 105"/>
            <p:cNvSpPr txBox="1">
              <a:spLocks noChangeArrowheads="1"/>
            </p:cNvSpPr>
            <p:nvPr/>
          </p:nvSpPr>
          <p:spPr bwMode="auto">
            <a:xfrm>
              <a:off x="92076" y="3492500"/>
              <a:ext cx="990600" cy="265232"/>
            </a:xfrm>
            <a:prstGeom prst="rect">
              <a:avLst/>
            </a:prstGeom>
            <a:noFill/>
            <a:ln w="9525">
              <a:noFill/>
              <a:miter lim="800000"/>
              <a:headEnd/>
              <a:tailEnd/>
            </a:ln>
          </p:spPr>
          <p:txBody>
            <a:bodyPr>
              <a:spAutoFit/>
            </a:bodyPr>
            <a:lstStyle/>
            <a:p>
              <a:r>
                <a:rPr sz="1600" u="none" dirty="0">
                  <a:latin typeface="Huawei Sans" panose="020C0503030203020204" pitchFamily="34" charset="0"/>
                  <a:cs typeface="Huawei Sans" panose="020C0503030203020204" pitchFamily="34" charset="0"/>
                </a:rPr>
                <a:t>Extent</a:t>
              </a:r>
              <a:endParaRPr lang="zh-CN" altLang="en-US" sz="1600" dirty="0">
                <a:latin typeface="Huawei Sans" panose="020C0503030203020204" pitchFamily="34" charset="0"/>
                <a:cs typeface="Huawei Sans" panose="020C0503030203020204" pitchFamily="34" charset="0"/>
              </a:endParaRPr>
            </a:p>
          </p:txBody>
        </p:sp>
        <p:sp>
          <p:nvSpPr>
            <p:cNvPr id="15" name="TextBox 105"/>
            <p:cNvSpPr txBox="1">
              <a:spLocks noChangeArrowheads="1"/>
            </p:cNvSpPr>
            <p:nvPr/>
          </p:nvSpPr>
          <p:spPr bwMode="auto">
            <a:xfrm>
              <a:off x="92076" y="4268788"/>
              <a:ext cx="990600" cy="265232"/>
            </a:xfrm>
            <a:prstGeom prst="rect">
              <a:avLst/>
            </a:prstGeom>
            <a:noFill/>
            <a:ln w="9525">
              <a:noFill/>
              <a:miter lim="800000"/>
              <a:headEnd/>
              <a:tailEnd/>
            </a:ln>
          </p:spPr>
          <p:txBody>
            <a:bodyPr>
              <a:spAutoFit/>
            </a:bodyPr>
            <a:lstStyle/>
            <a:p>
              <a:r>
                <a:rPr sz="1600" u="none" dirty="0">
                  <a:latin typeface="Huawei Sans" panose="020C0503030203020204" pitchFamily="34" charset="0"/>
                  <a:cs typeface="Huawei Sans" panose="020C0503030203020204" pitchFamily="34" charset="0"/>
                </a:rPr>
                <a:t>CKG</a:t>
              </a:r>
              <a:endParaRPr lang="zh-CN" altLang="en-US" sz="1600" dirty="0">
                <a:latin typeface="Huawei Sans" panose="020C0503030203020204" pitchFamily="34" charset="0"/>
                <a:cs typeface="Huawei Sans" panose="020C0503030203020204" pitchFamily="34" charset="0"/>
              </a:endParaRPr>
            </a:p>
          </p:txBody>
        </p:sp>
        <p:cxnSp>
          <p:nvCxnSpPr>
            <p:cNvPr id="16" name="直接箭头连接符 107"/>
            <p:cNvCxnSpPr>
              <a:cxnSpLocks noChangeShapeType="1"/>
              <a:stCxn id="76" idx="0"/>
            </p:cNvCxnSpPr>
            <p:nvPr/>
          </p:nvCxnSpPr>
          <p:spPr bwMode="auto">
            <a:xfrm flipH="1" flipV="1">
              <a:off x="1844675" y="4406900"/>
              <a:ext cx="892175" cy="674688"/>
            </a:xfrm>
            <a:prstGeom prst="straightConnector1">
              <a:avLst/>
            </a:prstGeom>
            <a:noFill/>
            <a:ln w="9525" algn="ctr">
              <a:solidFill>
                <a:schemeClr val="tx1"/>
              </a:solidFill>
              <a:round/>
              <a:headEnd/>
              <a:tailEnd type="arrow" w="med" len="med"/>
            </a:ln>
          </p:spPr>
        </p:cxnSp>
        <p:sp>
          <p:nvSpPr>
            <p:cNvPr id="17" name="圆柱形 92"/>
            <p:cNvSpPr>
              <a:spLocks noChangeArrowheads="1"/>
            </p:cNvSpPr>
            <p:nvPr/>
          </p:nvSpPr>
          <p:spPr bwMode="auto">
            <a:xfrm>
              <a:off x="4913313" y="4016375"/>
              <a:ext cx="366712" cy="742950"/>
            </a:xfrm>
            <a:prstGeom prst="can">
              <a:avLst>
                <a:gd name="adj" fmla="val 25062"/>
              </a:avLst>
            </a:prstGeom>
            <a:solidFill>
              <a:srgbClr val="92D050"/>
            </a:solidFill>
            <a:ln w="9525" algn="ctr">
              <a:solidFill>
                <a:schemeClr val="tx1"/>
              </a:solidFill>
              <a:round/>
              <a:headEnd/>
              <a:tailEnd/>
            </a:ln>
          </p:spPr>
          <p:txBody>
            <a:bodyPr/>
            <a:lstStyle/>
            <a:p>
              <a:endParaRPr lang="zh-CN" altLang="en-US">
                <a:latin typeface="Huawei Sans" panose="020C0503030203020204" pitchFamily="34" charset="0"/>
                <a:cs typeface="Huawei Sans" panose="020C0503030203020204" pitchFamily="34" charset="0"/>
              </a:endParaRPr>
            </a:p>
          </p:txBody>
        </p:sp>
        <p:sp>
          <p:nvSpPr>
            <p:cNvPr id="18" name="圆柱形 97"/>
            <p:cNvSpPr/>
            <p:nvPr/>
          </p:nvSpPr>
          <p:spPr bwMode="auto">
            <a:xfrm>
              <a:off x="5302252" y="4016111"/>
              <a:ext cx="367473" cy="743727"/>
            </a:xfrm>
            <a:prstGeom prst="can">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zh-CN" altLang="en-US">
                <a:latin typeface="Huawei Sans" panose="020C0503030203020204" pitchFamily="34" charset="0"/>
                <a:cs typeface="Huawei Sans" panose="020C0503030203020204" pitchFamily="34" charset="0"/>
              </a:endParaRPr>
            </a:p>
          </p:txBody>
        </p:sp>
        <p:sp>
          <p:nvSpPr>
            <p:cNvPr id="19" name="圆柱形 98"/>
            <p:cNvSpPr>
              <a:spLocks noChangeArrowheads="1"/>
            </p:cNvSpPr>
            <p:nvPr/>
          </p:nvSpPr>
          <p:spPr bwMode="auto">
            <a:xfrm>
              <a:off x="5689600" y="4016375"/>
              <a:ext cx="368300" cy="742950"/>
            </a:xfrm>
            <a:prstGeom prst="can">
              <a:avLst>
                <a:gd name="adj" fmla="val 24954"/>
              </a:avLst>
            </a:prstGeom>
            <a:solidFill>
              <a:srgbClr val="C4C5FE"/>
            </a:solidFill>
            <a:ln w="9525" algn="ctr">
              <a:solidFill>
                <a:schemeClr val="tx1"/>
              </a:solidFill>
              <a:round/>
              <a:headEnd/>
              <a:tailEnd/>
            </a:ln>
          </p:spPr>
          <p:txBody>
            <a:bodyPr/>
            <a:lstStyle/>
            <a:p>
              <a:endParaRPr lang="zh-CN" altLang="en-US">
                <a:latin typeface="Huawei Sans" panose="020C0503030203020204" pitchFamily="34" charset="0"/>
                <a:cs typeface="Huawei Sans" panose="020C0503030203020204" pitchFamily="34" charset="0"/>
              </a:endParaRPr>
            </a:p>
          </p:txBody>
        </p:sp>
        <p:sp>
          <p:nvSpPr>
            <p:cNvPr id="20" name="圆柱形 99"/>
            <p:cNvSpPr>
              <a:spLocks noChangeArrowheads="1"/>
            </p:cNvSpPr>
            <p:nvPr/>
          </p:nvSpPr>
          <p:spPr bwMode="auto">
            <a:xfrm>
              <a:off x="6078538" y="4016375"/>
              <a:ext cx="366712" cy="742950"/>
            </a:xfrm>
            <a:prstGeom prst="can">
              <a:avLst>
                <a:gd name="adj" fmla="val 25062"/>
              </a:avLst>
            </a:prstGeom>
            <a:solidFill>
              <a:srgbClr val="00698E"/>
            </a:solidFill>
            <a:ln w="9525" algn="ctr">
              <a:solidFill>
                <a:schemeClr val="tx1"/>
              </a:solidFill>
              <a:round/>
              <a:headEnd/>
              <a:tailEnd/>
            </a:ln>
          </p:spPr>
          <p:txBody>
            <a:bodyPr/>
            <a:lstStyle/>
            <a:p>
              <a:endParaRPr lang="zh-CN" altLang="en-US">
                <a:latin typeface="Huawei Sans" panose="020C0503030203020204" pitchFamily="34" charset="0"/>
                <a:cs typeface="Huawei Sans" panose="020C0503030203020204" pitchFamily="34" charset="0"/>
              </a:endParaRPr>
            </a:p>
          </p:txBody>
        </p:sp>
        <p:sp>
          <p:nvSpPr>
            <p:cNvPr id="21" name="圆角矩形 101"/>
            <p:cNvSpPr>
              <a:spLocks noChangeArrowheads="1"/>
            </p:cNvSpPr>
            <p:nvPr/>
          </p:nvSpPr>
          <p:spPr bwMode="auto">
            <a:xfrm>
              <a:off x="4816475" y="4068763"/>
              <a:ext cx="1747838" cy="160337"/>
            </a:xfrm>
            <a:prstGeom prst="roundRect">
              <a:avLst>
                <a:gd name="adj" fmla="val 16667"/>
              </a:avLst>
            </a:prstGeom>
            <a:noFill/>
            <a:ln w="28575" algn="ctr">
              <a:solidFill>
                <a:schemeClr val="tx1"/>
              </a:solidFill>
              <a:prstDash val="sysDash"/>
              <a:round/>
              <a:headEnd/>
              <a:tailEnd/>
            </a:ln>
          </p:spPr>
          <p:txBody>
            <a:bodyPr/>
            <a:lstStyle/>
            <a:p>
              <a:endParaRPr lang="zh-CN" altLang="en-US">
                <a:latin typeface="Huawei Sans" panose="020C0503030203020204" pitchFamily="34" charset="0"/>
                <a:cs typeface="Huawei Sans" panose="020C0503030203020204" pitchFamily="34" charset="0"/>
              </a:endParaRPr>
            </a:p>
          </p:txBody>
        </p:sp>
        <p:sp>
          <p:nvSpPr>
            <p:cNvPr id="22" name="圆角矩形 102"/>
            <p:cNvSpPr/>
            <p:nvPr/>
          </p:nvSpPr>
          <p:spPr bwMode="auto">
            <a:xfrm>
              <a:off x="4816598" y="4228782"/>
              <a:ext cx="1746877" cy="159192"/>
            </a:xfrm>
            <a:prstGeom prst="roundRect">
              <a:avLst/>
            </a:prstGeom>
            <a:noFill/>
            <a:ln w="28575" cap="flat" cmpd="sng" algn="ctr">
              <a:solidFill>
                <a:schemeClr val="accent2">
                  <a:lumMod val="60000"/>
                  <a:lumOff val="40000"/>
                </a:schemeClr>
              </a:solidFill>
              <a:prstDash val="sysDash"/>
              <a:round/>
              <a:headEnd type="none" w="med" len="med"/>
              <a:tailEnd type="none" w="med" len="med"/>
            </a:ln>
            <a:effectLst/>
          </p:spPr>
          <p:txBody>
            <a:bodyPr/>
            <a:lstStyle/>
            <a:p>
              <a:pPr>
                <a:defRPr/>
              </a:pPr>
              <a:endParaRPr lang="zh-CN" altLang="en-US">
                <a:latin typeface="Huawei Sans" panose="020C0503030203020204" pitchFamily="34" charset="0"/>
                <a:cs typeface="Huawei Sans" panose="020C0503030203020204" pitchFamily="34" charset="0"/>
              </a:endParaRPr>
            </a:p>
          </p:txBody>
        </p:sp>
        <p:sp>
          <p:nvSpPr>
            <p:cNvPr id="23" name="圆角矩形 103"/>
            <p:cNvSpPr/>
            <p:nvPr/>
          </p:nvSpPr>
          <p:spPr bwMode="auto">
            <a:xfrm>
              <a:off x="4816598" y="4387974"/>
              <a:ext cx="1746877" cy="159192"/>
            </a:xfrm>
            <a:prstGeom prst="roundRect">
              <a:avLst/>
            </a:prstGeom>
            <a:noFill/>
            <a:ln w="28575" cap="flat" cmpd="sng" algn="ctr">
              <a:solidFill>
                <a:schemeClr val="accent4"/>
              </a:solidFill>
              <a:prstDash val="sysDash"/>
              <a:round/>
              <a:headEnd type="none" w="med" len="med"/>
              <a:tailEnd type="none" w="med" len="med"/>
            </a:ln>
            <a:effectLst/>
          </p:spPr>
          <p:txBody>
            <a:bodyPr/>
            <a:lstStyle/>
            <a:p>
              <a:pPr>
                <a:defRPr/>
              </a:pPr>
              <a:endParaRPr lang="zh-CN" altLang="en-US">
                <a:latin typeface="Huawei Sans" panose="020C0503030203020204" pitchFamily="34" charset="0"/>
                <a:cs typeface="Huawei Sans" panose="020C0503030203020204" pitchFamily="34" charset="0"/>
              </a:endParaRPr>
            </a:p>
          </p:txBody>
        </p:sp>
        <p:sp>
          <p:nvSpPr>
            <p:cNvPr id="24" name="圆角矩形 104"/>
            <p:cNvSpPr>
              <a:spLocks noChangeArrowheads="1"/>
            </p:cNvSpPr>
            <p:nvPr/>
          </p:nvSpPr>
          <p:spPr bwMode="auto">
            <a:xfrm>
              <a:off x="4816475" y="4546600"/>
              <a:ext cx="1747838" cy="158750"/>
            </a:xfrm>
            <a:prstGeom prst="roundRect">
              <a:avLst>
                <a:gd name="adj" fmla="val 16667"/>
              </a:avLst>
            </a:prstGeom>
            <a:noFill/>
            <a:ln w="28575" algn="ctr">
              <a:solidFill>
                <a:srgbClr val="FF0000"/>
              </a:solidFill>
              <a:prstDash val="sysDash"/>
              <a:round/>
              <a:headEnd/>
              <a:tailEnd/>
            </a:ln>
          </p:spPr>
          <p:txBody>
            <a:bodyPr/>
            <a:lstStyle/>
            <a:p>
              <a:endParaRPr lang="zh-CN" altLang="en-US">
                <a:latin typeface="Huawei Sans" panose="020C0503030203020204" pitchFamily="34" charset="0"/>
                <a:cs typeface="Huawei Sans" panose="020C0503030203020204" pitchFamily="34" charset="0"/>
              </a:endParaRPr>
            </a:p>
          </p:txBody>
        </p:sp>
        <p:sp>
          <p:nvSpPr>
            <p:cNvPr id="25" name="圆柱形 98"/>
            <p:cNvSpPr>
              <a:spLocks noChangeArrowheads="1"/>
            </p:cNvSpPr>
            <p:nvPr/>
          </p:nvSpPr>
          <p:spPr bwMode="auto">
            <a:xfrm>
              <a:off x="4892308" y="3458938"/>
              <a:ext cx="1181820" cy="232570"/>
            </a:xfrm>
            <a:prstGeom prst="can">
              <a:avLst>
                <a:gd name="adj" fmla="val 24949"/>
              </a:avLst>
            </a:prstGeom>
            <a:solidFill>
              <a:schemeClr val="accent2">
                <a:lumMod val="40000"/>
                <a:lumOff val="60000"/>
              </a:schemeClr>
            </a:solidFill>
            <a:ln w="9525" algn="ctr">
              <a:solidFill>
                <a:schemeClr val="tx1"/>
              </a:solidFill>
              <a:prstDash val="dash"/>
              <a:round/>
              <a:headEnd/>
              <a:tailEnd/>
            </a:ln>
          </p:spPr>
          <p:txBody>
            <a:bodyPr/>
            <a:lstStyle/>
            <a:p>
              <a:pPr>
                <a:defRPr/>
              </a:pPr>
              <a:endParaRPr lang="zh-CN" altLang="en-US">
                <a:latin typeface="Huawei Sans" panose="020C0503030203020204" pitchFamily="34" charset="0"/>
                <a:cs typeface="Huawei Sans" panose="020C0503030203020204" pitchFamily="34" charset="0"/>
              </a:endParaRPr>
            </a:p>
          </p:txBody>
        </p:sp>
        <p:grpSp>
          <p:nvGrpSpPr>
            <p:cNvPr id="26" name="Group 278"/>
            <p:cNvGrpSpPr>
              <a:grpSpLocks/>
            </p:cNvGrpSpPr>
            <p:nvPr/>
          </p:nvGrpSpPr>
          <p:grpSpPr bwMode="auto">
            <a:xfrm>
              <a:off x="5580063" y="3606800"/>
              <a:ext cx="1260475" cy="506413"/>
              <a:chOff x="5508103" y="2490884"/>
              <a:chExt cx="1549350" cy="328332"/>
            </a:xfrm>
          </p:grpSpPr>
          <p:cxnSp>
            <p:nvCxnSpPr>
              <p:cNvPr id="102" name="直接连接符 24"/>
              <p:cNvCxnSpPr>
                <a:cxnSpLocks noChangeShapeType="1"/>
              </p:cNvCxnSpPr>
              <p:nvPr/>
            </p:nvCxnSpPr>
            <p:spPr bwMode="auto">
              <a:xfrm>
                <a:off x="6470129" y="2819216"/>
                <a:ext cx="581025" cy="0"/>
              </a:xfrm>
              <a:prstGeom prst="line">
                <a:avLst/>
              </a:prstGeom>
              <a:noFill/>
              <a:ln w="9525" algn="ctr">
                <a:solidFill>
                  <a:schemeClr val="tx1"/>
                </a:solidFill>
                <a:round/>
                <a:headEnd/>
                <a:tailEnd/>
              </a:ln>
            </p:spPr>
          </p:cxnSp>
          <p:cxnSp>
            <p:nvCxnSpPr>
              <p:cNvPr id="103" name="直接连接符 28"/>
              <p:cNvCxnSpPr>
                <a:cxnSpLocks noChangeShapeType="1"/>
              </p:cNvCxnSpPr>
              <p:nvPr/>
            </p:nvCxnSpPr>
            <p:spPr bwMode="auto">
              <a:xfrm flipH="1">
                <a:off x="7051153" y="2654205"/>
                <a:ext cx="6298" cy="165011"/>
              </a:xfrm>
              <a:prstGeom prst="line">
                <a:avLst/>
              </a:prstGeom>
              <a:noFill/>
              <a:ln w="9525" algn="ctr">
                <a:solidFill>
                  <a:schemeClr val="tx1"/>
                </a:solidFill>
                <a:round/>
                <a:headEnd/>
                <a:tailEnd/>
              </a:ln>
            </p:spPr>
          </p:cxnSp>
          <p:cxnSp>
            <p:nvCxnSpPr>
              <p:cNvPr id="104" name="直接连接符 30"/>
              <p:cNvCxnSpPr>
                <a:cxnSpLocks noChangeShapeType="1"/>
              </p:cNvCxnSpPr>
              <p:nvPr/>
            </p:nvCxnSpPr>
            <p:spPr bwMode="auto">
              <a:xfrm>
                <a:off x="5508105" y="2654841"/>
                <a:ext cx="1549348" cy="0"/>
              </a:xfrm>
              <a:prstGeom prst="line">
                <a:avLst/>
              </a:prstGeom>
              <a:noFill/>
              <a:ln w="9525" algn="ctr">
                <a:solidFill>
                  <a:schemeClr val="tx1"/>
                </a:solidFill>
                <a:round/>
                <a:headEnd/>
                <a:tailEnd/>
              </a:ln>
            </p:spPr>
          </p:cxnSp>
          <p:cxnSp>
            <p:nvCxnSpPr>
              <p:cNvPr id="105" name="直接连接符 32"/>
              <p:cNvCxnSpPr>
                <a:cxnSpLocks noChangeShapeType="1"/>
              </p:cNvCxnSpPr>
              <p:nvPr/>
            </p:nvCxnSpPr>
            <p:spPr bwMode="auto">
              <a:xfrm>
                <a:off x="5508103" y="2490884"/>
                <a:ext cx="0" cy="163322"/>
              </a:xfrm>
              <a:prstGeom prst="line">
                <a:avLst/>
              </a:prstGeom>
              <a:noFill/>
              <a:ln w="9525" algn="ctr">
                <a:solidFill>
                  <a:schemeClr val="tx1"/>
                </a:solidFill>
                <a:round/>
                <a:headEnd type="triangle" w="med" len="med"/>
                <a:tailEnd/>
              </a:ln>
            </p:spPr>
          </p:cxnSp>
        </p:grpSp>
        <p:sp>
          <p:nvSpPr>
            <p:cNvPr id="27" name="TextBox 55"/>
            <p:cNvSpPr txBox="1">
              <a:spLocks noChangeArrowheads="1"/>
            </p:cNvSpPr>
            <p:nvPr/>
          </p:nvSpPr>
          <p:spPr bwMode="auto">
            <a:xfrm>
              <a:off x="3471800" y="4189544"/>
              <a:ext cx="425450" cy="289345"/>
            </a:xfrm>
            <a:prstGeom prst="rect">
              <a:avLst/>
            </a:prstGeom>
            <a:noFill/>
            <a:ln w="9525">
              <a:noFill/>
              <a:miter lim="800000"/>
              <a:headEnd/>
              <a:tailEnd/>
            </a:ln>
          </p:spPr>
          <p:txBody>
            <a:bodyPr>
              <a:spAutoFit/>
            </a:bodyPr>
            <a:lstStyle/>
            <a:p>
              <a:r>
                <a:rPr sz="1800" u="none">
                  <a:latin typeface="Huawei Sans" panose="020C0503030203020204" pitchFamily="34" charset="0"/>
                  <a:cs typeface="Huawei Sans" panose="020C0503030203020204" pitchFamily="34" charset="0"/>
                </a:rPr>
                <a:t>...</a:t>
              </a:r>
              <a:endParaRPr lang="zh-CN" altLang="en-US" sz="1800" dirty="0">
                <a:latin typeface="Huawei Sans" panose="020C0503030203020204" pitchFamily="34" charset="0"/>
                <a:cs typeface="Huawei Sans" panose="020C0503030203020204" pitchFamily="34" charset="0"/>
              </a:endParaRPr>
            </a:p>
          </p:txBody>
        </p:sp>
        <p:sp>
          <p:nvSpPr>
            <p:cNvPr id="28" name="TextBox 55"/>
            <p:cNvSpPr txBox="1">
              <a:spLocks noChangeArrowheads="1"/>
            </p:cNvSpPr>
            <p:nvPr/>
          </p:nvSpPr>
          <p:spPr bwMode="auto">
            <a:xfrm>
              <a:off x="7635874" y="4225925"/>
              <a:ext cx="425450" cy="289345"/>
            </a:xfrm>
            <a:prstGeom prst="rect">
              <a:avLst/>
            </a:prstGeom>
            <a:noFill/>
            <a:ln w="9525">
              <a:noFill/>
              <a:miter lim="800000"/>
              <a:headEnd/>
              <a:tailEnd/>
            </a:ln>
          </p:spPr>
          <p:txBody>
            <a:bodyPr>
              <a:spAutoFit/>
            </a:bodyPr>
            <a:lstStyle/>
            <a:p>
              <a:r>
                <a:rPr sz="1800" u="none">
                  <a:latin typeface="Huawei Sans" panose="020C0503030203020204" pitchFamily="34" charset="0"/>
                  <a:cs typeface="Huawei Sans" panose="020C0503030203020204" pitchFamily="34" charset="0"/>
                </a:rPr>
                <a:t>...</a:t>
              </a:r>
              <a:endParaRPr lang="zh-CN" altLang="en-US" sz="1800">
                <a:latin typeface="Huawei Sans" panose="020C0503030203020204" pitchFamily="34" charset="0"/>
                <a:cs typeface="Huawei Sans" panose="020C0503030203020204" pitchFamily="34" charset="0"/>
              </a:endParaRPr>
            </a:p>
          </p:txBody>
        </p:sp>
        <p:grpSp>
          <p:nvGrpSpPr>
            <p:cNvPr id="29" name="Group 189"/>
            <p:cNvGrpSpPr>
              <a:grpSpLocks/>
            </p:cNvGrpSpPr>
            <p:nvPr/>
          </p:nvGrpSpPr>
          <p:grpSpPr bwMode="auto">
            <a:xfrm>
              <a:off x="1557338" y="5949948"/>
              <a:ext cx="6433780" cy="274444"/>
              <a:chOff x="1498600" y="5864423"/>
              <a:chExt cx="6433780" cy="275500"/>
            </a:xfrm>
          </p:grpSpPr>
          <p:sp>
            <p:nvSpPr>
              <p:cNvPr id="98" name="TextBox 40"/>
              <p:cNvSpPr txBox="1">
                <a:spLocks noChangeArrowheads="1"/>
              </p:cNvSpPr>
              <p:nvPr/>
            </p:nvSpPr>
            <p:spPr bwMode="auto">
              <a:xfrm>
                <a:off x="1498600" y="5867400"/>
                <a:ext cx="881469" cy="242048"/>
              </a:xfrm>
              <a:prstGeom prst="rect">
                <a:avLst/>
              </a:prstGeom>
              <a:noFill/>
              <a:ln w="9525">
                <a:noFill/>
                <a:miter lim="800000"/>
                <a:headEnd/>
                <a:tailEnd/>
              </a:ln>
            </p:spPr>
            <p:txBody>
              <a:bodyPr>
                <a:spAutoFit/>
              </a:bodyPr>
              <a:lstStyle/>
              <a:p>
                <a:r>
                  <a:rPr sz="1400" u="none">
                    <a:latin typeface="Huawei Sans" panose="020C0503030203020204" pitchFamily="34" charset="0"/>
                    <a:cs typeface="Huawei Sans" panose="020C0503030203020204" pitchFamily="34" charset="0"/>
                  </a:rPr>
                  <a:t>Disk 0</a:t>
                </a:r>
                <a:endParaRPr lang="zh-CN" altLang="en-US" sz="1400" b="1" dirty="0">
                  <a:latin typeface="Huawei Sans" panose="020C0503030203020204" pitchFamily="34" charset="0"/>
                  <a:cs typeface="Huawei Sans" panose="020C0503030203020204" pitchFamily="34" charset="0"/>
                </a:endParaRPr>
              </a:p>
            </p:txBody>
          </p:sp>
          <p:sp>
            <p:nvSpPr>
              <p:cNvPr id="99" name="TextBox 40"/>
              <p:cNvSpPr txBox="1">
                <a:spLocks noChangeArrowheads="1"/>
              </p:cNvSpPr>
              <p:nvPr/>
            </p:nvSpPr>
            <p:spPr bwMode="auto">
              <a:xfrm>
                <a:off x="2946400" y="5864423"/>
                <a:ext cx="899474" cy="242048"/>
              </a:xfrm>
              <a:prstGeom prst="rect">
                <a:avLst/>
              </a:prstGeom>
              <a:noFill/>
              <a:ln w="9525">
                <a:noFill/>
                <a:miter lim="800000"/>
                <a:headEnd/>
                <a:tailEnd/>
              </a:ln>
            </p:spPr>
            <p:txBody>
              <a:bodyPr>
                <a:spAutoFit/>
              </a:bodyPr>
              <a:lstStyle/>
              <a:p>
                <a:r>
                  <a:rPr sz="1400" u="none">
                    <a:latin typeface="Huawei Sans" panose="020C0503030203020204" pitchFamily="34" charset="0"/>
                    <a:cs typeface="Huawei Sans" panose="020C0503030203020204" pitchFamily="34" charset="0"/>
                  </a:rPr>
                  <a:t>Disk 1</a:t>
                </a:r>
                <a:endParaRPr lang="zh-CN" altLang="en-US" sz="1400" b="1">
                  <a:latin typeface="Huawei Sans" panose="020C0503030203020204" pitchFamily="34" charset="0"/>
                  <a:cs typeface="Huawei Sans" panose="020C0503030203020204" pitchFamily="34" charset="0"/>
                </a:endParaRPr>
              </a:p>
            </p:txBody>
          </p:sp>
          <p:sp>
            <p:nvSpPr>
              <p:cNvPr id="100" name="TextBox 40"/>
              <p:cNvSpPr txBox="1">
                <a:spLocks noChangeArrowheads="1"/>
              </p:cNvSpPr>
              <p:nvPr/>
            </p:nvSpPr>
            <p:spPr bwMode="auto">
              <a:xfrm>
                <a:off x="6965950" y="5897875"/>
                <a:ext cx="966430" cy="242048"/>
              </a:xfrm>
              <a:prstGeom prst="rect">
                <a:avLst/>
              </a:prstGeom>
              <a:noFill/>
              <a:ln w="9525">
                <a:noFill/>
                <a:miter lim="800000"/>
                <a:headEnd/>
                <a:tailEnd/>
              </a:ln>
            </p:spPr>
            <p:txBody>
              <a:bodyPr>
                <a:spAutoFit/>
              </a:bodyPr>
              <a:lstStyle/>
              <a:p>
                <a:r>
                  <a:rPr sz="1400" u="none">
                    <a:latin typeface="Huawei Sans" panose="020C0503030203020204" pitchFamily="34" charset="0"/>
                    <a:cs typeface="Huawei Sans" panose="020C0503030203020204" pitchFamily="34" charset="0"/>
                  </a:rPr>
                  <a:t>Disk </a:t>
                </a:r>
                <a:r>
                  <a:rPr sz="1400" i="1" u="none">
                    <a:latin typeface="Huawei Sans" panose="020C0503030203020204" pitchFamily="34" charset="0"/>
                    <a:cs typeface="Huawei Sans" panose="020C0503030203020204" pitchFamily="34" charset="0"/>
                  </a:rPr>
                  <a:t>n</a:t>
                </a:r>
                <a:endParaRPr lang="zh-CN" altLang="en-US" sz="1400" b="1">
                  <a:latin typeface="Huawei Sans" panose="020C0503030203020204" pitchFamily="34" charset="0"/>
                  <a:cs typeface="Huawei Sans" panose="020C0503030203020204" pitchFamily="34" charset="0"/>
                </a:endParaRPr>
              </a:p>
            </p:txBody>
          </p:sp>
          <p:sp>
            <p:nvSpPr>
              <p:cNvPr id="101" name="TextBox 40"/>
              <p:cNvSpPr txBox="1">
                <a:spLocks noChangeArrowheads="1"/>
              </p:cNvSpPr>
              <p:nvPr/>
            </p:nvSpPr>
            <p:spPr bwMode="auto">
              <a:xfrm>
                <a:off x="4927600" y="5867400"/>
                <a:ext cx="901702" cy="242049"/>
              </a:xfrm>
              <a:prstGeom prst="rect">
                <a:avLst/>
              </a:prstGeom>
              <a:noFill/>
              <a:ln w="9525">
                <a:noFill/>
                <a:miter lim="800000"/>
                <a:headEnd/>
                <a:tailEnd/>
              </a:ln>
            </p:spPr>
            <p:txBody>
              <a:bodyPr wrap="square">
                <a:spAutoFit/>
              </a:bodyPr>
              <a:lstStyle/>
              <a:p>
                <a:r>
                  <a:rPr sz="1400" u="none">
                    <a:latin typeface="Huawei Sans" panose="020C0503030203020204" pitchFamily="34" charset="0"/>
                    <a:cs typeface="Huawei Sans" panose="020C0503030203020204" pitchFamily="34" charset="0"/>
                  </a:rPr>
                  <a:t>Disk </a:t>
                </a:r>
                <a:r>
                  <a:rPr sz="1400" i="1" u="none">
                    <a:latin typeface="Huawei Sans" panose="020C0503030203020204" pitchFamily="34" charset="0"/>
                    <a:cs typeface="Huawei Sans" panose="020C0503030203020204" pitchFamily="34" charset="0"/>
                  </a:rPr>
                  <a:t>k</a:t>
                </a:r>
                <a:endParaRPr lang="zh-CN" altLang="en-US" sz="1400" b="1" dirty="0">
                  <a:latin typeface="Huawei Sans" panose="020C0503030203020204" pitchFamily="34" charset="0"/>
                  <a:cs typeface="Huawei Sans" panose="020C0503030203020204" pitchFamily="34" charset="0"/>
                </a:endParaRPr>
              </a:p>
            </p:txBody>
          </p:sp>
        </p:grpSp>
        <p:grpSp>
          <p:nvGrpSpPr>
            <p:cNvPr id="30" name="Group 188"/>
            <p:cNvGrpSpPr>
              <a:grpSpLocks/>
            </p:cNvGrpSpPr>
            <p:nvPr/>
          </p:nvGrpSpPr>
          <p:grpSpPr bwMode="auto">
            <a:xfrm>
              <a:off x="4168775" y="5026023"/>
              <a:ext cx="2400300" cy="338938"/>
              <a:chOff x="4076700" y="5448498"/>
              <a:chExt cx="2400300" cy="338778"/>
            </a:xfrm>
          </p:grpSpPr>
          <p:sp>
            <p:nvSpPr>
              <p:cNvPr id="96" name="TextBox 55"/>
              <p:cNvSpPr txBox="1">
                <a:spLocks noChangeArrowheads="1"/>
              </p:cNvSpPr>
              <p:nvPr/>
            </p:nvSpPr>
            <p:spPr bwMode="auto">
              <a:xfrm>
                <a:off x="4076700" y="5448498"/>
                <a:ext cx="419100" cy="289208"/>
              </a:xfrm>
              <a:prstGeom prst="rect">
                <a:avLst/>
              </a:prstGeom>
              <a:noFill/>
              <a:ln w="9525">
                <a:noFill/>
                <a:miter lim="800000"/>
                <a:headEnd/>
                <a:tailEnd/>
              </a:ln>
            </p:spPr>
            <p:txBody>
              <a:bodyPr>
                <a:spAutoFit/>
              </a:bodyPr>
              <a:lstStyle/>
              <a:p>
                <a:r>
                  <a:rPr sz="1800" u="none">
                    <a:latin typeface="Huawei Sans" panose="020C0503030203020204" pitchFamily="34" charset="0"/>
                    <a:cs typeface="Huawei Sans" panose="020C0503030203020204" pitchFamily="34" charset="0"/>
                  </a:rPr>
                  <a:t>...</a:t>
                </a:r>
                <a:endParaRPr lang="zh-CN" altLang="en-US" sz="1800">
                  <a:latin typeface="Huawei Sans" panose="020C0503030203020204" pitchFamily="34" charset="0"/>
                  <a:cs typeface="Huawei Sans" panose="020C0503030203020204" pitchFamily="34" charset="0"/>
                </a:endParaRPr>
              </a:p>
            </p:txBody>
          </p:sp>
          <p:sp>
            <p:nvSpPr>
              <p:cNvPr id="97" name="TextBox 55"/>
              <p:cNvSpPr txBox="1">
                <a:spLocks noChangeArrowheads="1"/>
              </p:cNvSpPr>
              <p:nvPr/>
            </p:nvSpPr>
            <p:spPr bwMode="auto">
              <a:xfrm>
                <a:off x="6057900" y="5498068"/>
                <a:ext cx="419100" cy="289208"/>
              </a:xfrm>
              <a:prstGeom prst="rect">
                <a:avLst/>
              </a:prstGeom>
              <a:noFill/>
              <a:ln w="9525">
                <a:noFill/>
                <a:miter lim="800000"/>
                <a:headEnd/>
                <a:tailEnd/>
              </a:ln>
            </p:spPr>
            <p:txBody>
              <a:bodyPr>
                <a:spAutoFit/>
              </a:bodyPr>
              <a:lstStyle/>
              <a:p>
                <a:r>
                  <a:rPr sz="1800" u="none">
                    <a:latin typeface="Huawei Sans" panose="020C0503030203020204" pitchFamily="34" charset="0"/>
                    <a:cs typeface="Huawei Sans" panose="020C0503030203020204" pitchFamily="34" charset="0"/>
                  </a:rPr>
                  <a:t>...</a:t>
                </a:r>
                <a:endParaRPr lang="zh-CN" altLang="en-US" sz="1800">
                  <a:latin typeface="Huawei Sans" panose="020C0503030203020204" pitchFamily="34" charset="0"/>
                  <a:cs typeface="Huawei Sans" panose="020C0503030203020204" pitchFamily="34" charset="0"/>
                </a:endParaRPr>
              </a:p>
            </p:txBody>
          </p:sp>
        </p:grpSp>
        <p:cxnSp>
          <p:nvCxnSpPr>
            <p:cNvPr id="31" name="直接箭头连接符 107"/>
            <p:cNvCxnSpPr>
              <a:cxnSpLocks noChangeShapeType="1"/>
            </p:cNvCxnSpPr>
            <p:nvPr/>
          </p:nvCxnSpPr>
          <p:spPr bwMode="auto">
            <a:xfrm flipH="1" flipV="1">
              <a:off x="2320925" y="4387850"/>
              <a:ext cx="2038350" cy="828675"/>
            </a:xfrm>
            <a:prstGeom prst="straightConnector1">
              <a:avLst/>
            </a:prstGeom>
            <a:noFill/>
            <a:ln w="9525" algn="ctr">
              <a:solidFill>
                <a:schemeClr val="tx1"/>
              </a:solidFill>
              <a:round/>
              <a:headEnd/>
              <a:tailEnd type="arrow" w="med" len="med"/>
            </a:ln>
          </p:spPr>
        </p:cxnSp>
        <p:cxnSp>
          <p:nvCxnSpPr>
            <p:cNvPr id="32" name="直接箭头连接符 107"/>
            <p:cNvCxnSpPr>
              <a:cxnSpLocks noChangeShapeType="1"/>
            </p:cNvCxnSpPr>
            <p:nvPr/>
          </p:nvCxnSpPr>
          <p:spPr bwMode="auto">
            <a:xfrm flipH="1" flipV="1">
              <a:off x="6280150" y="4387850"/>
              <a:ext cx="96838" cy="828675"/>
            </a:xfrm>
            <a:prstGeom prst="straightConnector1">
              <a:avLst/>
            </a:prstGeom>
            <a:noFill/>
            <a:ln w="9525" algn="ctr">
              <a:solidFill>
                <a:schemeClr val="tx1"/>
              </a:solidFill>
              <a:round/>
              <a:headEnd/>
              <a:tailEnd type="arrow" w="med" len="med"/>
            </a:ln>
          </p:spPr>
        </p:cxnSp>
        <p:sp>
          <p:nvSpPr>
            <p:cNvPr id="33" name="TextBox 55"/>
            <p:cNvSpPr txBox="1">
              <a:spLocks noChangeArrowheads="1"/>
            </p:cNvSpPr>
            <p:nvPr/>
          </p:nvSpPr>
          <p:spPr bwMode="auto">
            <a:xfrm>
              <a:off x="3478715" y="3410270"/>
              <a:ext cx="425450" cy="289345"/>
            </a:xfrm>
            <a:prstGeom prst="rect">
              <a:avLst/>
            </a:prstGeom>
            <a:noFill/>
            <a:ln w="9525">
              <a:noFill/>
              <a:miter lim="800000"/>
              <a:headEnd/>
              <a:tailEnd/>
            </a:ln>
          </p:spPr>
          <p:txBody>
            <a:bodyPr>
              <a:spAutoFit/>
            </a:bodyPr>
            <a:lstStyle/>
            <a:p>
              <a:r>
                <a:rPr sz="1800" u="none">
                  <a:latin typeface="Huawei Sans" panose="020C0503030203020204" pitchFamily="34" charset="0"/>
                  <a:cs typeface="Huawei Sans" panose="020C0503030203020204" pitchFamily="34" charset="0"/>
                </a:rPr>
                <a:t>...</a:t>
              </a:r>
              <a:endParaRPr lang="zh-CN" altLang="en-US" sz="1800">
                <a:latin typeface="Huawei Sans" panose="020C0503030203020204" pitchFamily="34" charset="0"/>
                <a:cs typeface="Huawei Sans" panose="020C0503030203020204" pitchFamily="34" charset="0"/>
              </a:endParaRPr>
            </a:p>
          </p:txBody>
        </p:sp>
        <p:sp>
          <p:nvSpPr>
            <p:cNvPr id="34" name="圆柱形 98"/>
            <p:cNvSpPr>
              <a:spLocks noChangeArrowheads="1"/>
            </p:cNvSpPr>
            <p:nvPr/>
          </p:nvSpPr>
          <p:spPr bwMode="auto">
            <a:xfrm>
              <a:off x="6873703" y="3462669"/>
              <a:ext cx="1179972" cy="233814"/>
            </a:xfrm>
            <a:prstGeom prst="can">
              <a:avLst>
                <a:gd name="adj" fmla="val 24949"/>
              </a:avLst>
            </a:prstGeom>
            <a:solidFill>
              <a:schemeClr val="accent5">
                <a:lumMod val="90000"/>
              </a:schemeClr>
            </a:solidFill>
            <a:ln w="9525" algn="ctr">
              <a:solidFill>
                <a:schemeClr val="tx1"/>
              </a:solidFill>
              <a:prstDash val="dash"/>
              <a:round/>
              <a:headEnd/>
              <a:tailEnd/>
            </a:ln>
          </p:spPr>
          <p:txBody>
            <a:bodyPr/>
            <a:lstStyle/>
            <a:p>
              <a:pPr>
                <a:defRPr/>
              </a:pPr>
              <a:endParaRPr lang="zh-CN" altLang="en-US">
                <a:latin typeface="Huawei Sans" panose="020C0503030203020204" pitchFamily="34" charset="0"/>
                <a:cs typeface="Huawei Sans" panose="020C0503030203020204" pitchFamily="34" charset="0"/>
              </a:endParaRPr>
            </a:p>
          </p:txBody>
        </p:sp>
        <p:sp>
          <p:nvSpPr>
            <p:cNvPr id="35" name="TextBox 55"/>
            <p:cNvSpPr txBox="1">
              <a:spLocks noChangeArrowheads="1"/>
            </p:cNvSpPr>
            <p:nvPr/>
          </p:nvSpPr>
          <p:spPr bwMode="auto">
            <a:xfrm>
              <a:off x="6261098" y="3407512"/>
              <a:ext cx="425450" cy="289345"/>
            </a:xfrm>
            <a:prstGeom prst="rect">
              <a:avLst/>
            </a:prstGeom>
            <a:noFill/>
            <a:ln w="9525">
              <a:noFill/>
              <a:miter lim="800000"/>
              <a:headEnd/>
              <a:tailEnd/>
            </a:ln>
          </p:spPr>
          <p:txBody>
            <a:bodyPr>
              <a:spAutoFit/>
            </a:bodyPr>
            <a:lstStyle/>
            <a:p>
              <a:r>
                <a:rPr sz="1800" u="none">
                  <a:latin typeface="Huawei Sans" panose="020C0503030203020204" pitchFamily="34" charset="0"/>
                  <a:cs typeface="Huawei Sans" panose="020C0503030203020204" pitchFamily="34" charset="0"/>
                </a:rPr>
                <a:t>...</a:t>
              </a:r>
              <a:endParaRPr lang="zh-CN" altLang="en-US" sz="1800" dirty="0">
                <a:latin typeface="Huawei Sans" panose="020C0503030203020204" pitchFamily="34" charset="0"/>
                <a:cs typeface="Huawei Sans" panose="020C0503030203020204" pitchFamily="34" charset="0"/>
              </a:endParaRPr>
            </a:p>
          </p:txBody>
        </p:sp>
        <p:sp>
          <p:nvSpPr>
            <p:cNvPr id="36" name="TextBox 138"/>
            <p:cNvSpPr txBox="1">
              <a:spLocks noChangeArrowheads="1"/>
            </p:cNvSpPr>
            <p:nvPr/>
          </p:nvSpPr>
          <p:spPr bwMode="auto">
            <a:xfrm>
              <a:off x="92076" y="2847975"/>
              <a:ext cx="990600" cy="265232"/>
            </a:xfrm>
            <a:prstGeom prst="rect">
              <a:avLst/>
            </a:prstGeom>
            <a:noFill/>
            <a:ln w="9525">
              <a:noFill/>
              <a:miter lim="800000"/>
              <a:headEnd/>
              <a:tailEnd/>
            </a:ln>
          </p:spPr>
          <p:txBody>
            <a:bodyPr>
              <a:spAutoFit/>
            </a:bodyPr>
            <a:lstStyle/>
            <a:p>
              <a:r>
                <a:rPr sz="1600" u="none" dirty="0">
                  <a:latin typeface="Huawei Sans" panose="020C0503030203020204" pitchFamily="34" charset="0"/>
                  <a:cs typeface="Huawei Sans" panose="020C0503030203020204" pitchFamily="34" charset="0"/>
                </a:rPr>
                <a:t>LUN</a:t>
              </a:r>
              <a:endParaRPr lang="zh-CN" altLang="en-US" sz="1600" dirty="0">
                <a:latin typeface="Huawei Sans" panose="020C0503030203020204" pitchFamily="34" charset="0"/>
                <a:cs typeface="Huawei Sans" panose="020C0503030203020204" pitchFamily="34" charset="0"/>
              </a:endParaRPr>
            </a:p>
          </p:txBody>
        </p:sp>
        <p:grpSp>
          <p:nvGrpSpPr>
            <p:cNvPr id="37" name="Group 136"/>
            <p:cNvGrpSpPr>
              <a:grpSpLocks/>
            </p:cNvGrpSpPr>
            <p:nvPr/>
          </p:nvGrpSpPr>
          <p:grpSpPr bwMode="auto">
            <a:xfrm>
              <a:off x="3101113" y="2682868"/>
              <a:ext cx="1982965" cy="523476"/>
              <a:chOff x="3009037" y="2711450"/>
              <a:chExt cx="1982965" cy="748772"/>
            </a:xfrm>
          </p:grpSpPr>
          <p:sp>
            <p:nvSpPr>
              <p:cNvPr id="87" name="圆角矩形 135"/>
              <p:cNvSpPr/>
              <p:nvPr/>
            </p:nvSpPr>
            <p:spPr bwMode="auto">
              <a:xfrm>
                <a:off x="3009037" y="2718566"/>
                <a:ext cx="1008240" cy="241937"/>
              </a:xfrm>
              <a:prstGeom prst="roundRect">
                <a:avLst/>
              </a:prstGeom>
              <a:noFill/>
              <a:ln w="28575" cap="flat" cmpd="sng" algn="ctr">
                <a:solidFill>
                  <a:schemeClr val="accent4"/>
                </a:solidFill>
                <a:prstDash val="dash"/>
                <a:round/>
                <a:headEnd type="none" w="med" len="med"/>
                <a:tailEnd type="none" w="med" len="med"/>
              </a:ln>
              <a:effectLst/>
            </p:spPr>
            <p:txBody>
              <a:bodyPr/>
              <a:lstStyle/>
              <a:p>
                <a:pPr>
                  <a:defRPr/>
                </a:pPr>
                <a:endParaRPr lang="zh-CN" altLang="en-US">
                  <a:latin typeface="Huawei Sans" panose="020C0503030203020204" pitchFamily="34" charset="0"/>
                  <a:cs typeface="Huawei Sans" panose="020C0503030203020204" pitchFamily="34" charset="0"/>
                </a:endParaRPr>
              </a:p>
            </p:txBody>
          </p:sp>
          <p:sp>
            <p:nvSpPr>
              <p:cNvPr id="88" name="圆角矩形 136"/>
              <p:cNvSpPr>
                <a:spLocks noChangeArrowheads="1"/>
              </p:cNvSpPr>
              <p:nvPr/>
            </p:nvSpPr>
            <p:spPr bwMode="auto">
              <a:xfrm>
                <a:off x="3009899" y="2935287"/>
                <a:ext cx="1008063" cy="241300"/>
              </a:xfrm>
              <a:prstGeom prst="roundRect">
                <a:avLst>
                  <a:gd name="adj" fmla="val 16667"/>
                </a:avLst>
              </a:prstGeom>
              <a:noFill/>
              <a:ln w="28575" algn="ctr">
                <a:solidFill>
                  <a:srgbClr val="FF0000"/>
                </a:solidFill>
                <a:prstDash val="dash"/>
                <a:round/>
                <a:headEnd/>
                <a:tailEnd/>
              </a:ln>
            </p:spPr>
            <p:txBody>
              <a:bodyPr/>
              <a:lstStyle/>
              <a:p>
                <a:endParaRPr lang="zh-CN" altLang="en-US">
                  <a:latin typeface="Huawei Sans" panose="020C0503030203020204" pitchFamily="34" charset="0"/>
                  <a:cs typeface="Huawei Sans" panose="020C0503030203020204" pitchFamily="34" charset="0"/>
                </a:endParaRPr>
              </a:p>
            </p:txBody>
          </p:sp>
          <p:sp>
            <p:nvSpPr>
              <p:cNvPr id="89" name="圆角矩形 137"/>
              <p:cNvSpPr/>
              <p:nvPr/>
            </p:nvSpPr>
            <p:spPr bwMode="auto">
              <a:xfrm>
                <a:off x="3009037" y="3152629"/>
                <a:ext cx="1008240" cy="241937"/>
              </a:xfrm>
              <a:prstGeom prst="roundRect">
                <a:avLst/>
              </a:prstGeom>
              <a:noFill/>
              <a:ln w="28575" cap="flat" cmpd="sng" algn="ctr">
                <a:solidFill>
                  <a:schemeClr val="accent4"/>
                </a:solidFill>
                <a:prstDash val="dash"/>
                <a:round/>
                <a:headEnd type="none" w="med" len="med"/>
                <a:tailEnd type="none" w="med" len="med"/>
              </a:ln>
              <a:effectLst/>
            </p:spPr>
            <p:txBody>
              <a:bodyPr/>
              <a:lstStyle/>
              <a:p>
                <a:pPr>
                  <a:defRPr/>
                </a:pPr>
                <a:endParaRPr lang="zh-CN" altLang="en-US">
                  <a:latin typeface="Huawei Sans" panose="020C0503030203020204" pitchFamily="34" charset="0"/>
                  <a:cs typeface="Huawei Sans" panose="020C0503030203020204" pitchFamily="34" charset="0"/>
                </a:endParaRPr>
              </a:p>
            </p:txBody>
          </p:sp>
          <p:sp>
            <p:nvSpPr>
              <p:cNvPr id="90" name="TextBox 161"/>
              <p:cNvSpPr txBox="1">
                <a:spLocks noChangeArrowheads="1"/>
              </p:cNvSpPr>
              <p:nvPr/>
            </p:nvSpPr>
            <p:spPr bwMode="auto">
              <a:xfrm>
                <a:off x="4017961" y="2711450"/>
                <a:ext cx="920750" cy="293161"/>
              </a:xfrm>
              <a:prstGeom prst="rect">
                <a:avLst/>
              </a:prstGeom>
              <a:noFill/>
              <a:ln w="9525">
                <a:noFill/>
                <a:miter lim="800000"/>
                <a:headEnd/>
                <a:tailEnd/>
              </a:ln>
            </p:spPr>
            <p:txBody>
              <a:bodyPr wrap="square">
                <a:spAutoFit/>
              </a:bodyPr>
              <a:lstStyle/>
              <a:p>
                <a:r>
                  <a:rPr sz="1100" u="none">
                    <a:latin typeface="Huawei Sans" panose="020C0503030203020204" pitchFamily="34" charset="0"/>
                    <a:cs typeface="Huawei Sans" panose="020C0503030203020204" pitchFamily="34" charset="0"/>
                  </a:rPr>
                  <a:t>Extent</a:t>
                </a:r>
                <a:endParaRPr lang="zh-CN" altLang="en-US" sz="1100" dirty="0">
                  <a:latin typeface="Huawei Sans" panose="020C0503030203020204" pitchFamily="34" charset="0"/>
                  <a:cs typeface="Huawei Sans" panose="020C0503030203020204" pitchFamily="34" charset="0"/>
                </a:endParaRPr>
              </a:p>
            </p:txBody>
          </p:sp>
          <p:sp>
            <p:nvSpPr>
              <p:cNvPr id="91" name="TextBox 162"/>
              <p:cNvSpPr txBox="1">
                <a:spLocks noChangeArrowheads="1"/>
              </p:cNvSpPr>
              <p:nvPr/>
            </p:nvSpPr>
            <p:spPr bwMode="auto">
              <a:xfrm>
                <a:off x="4017962" y="2962274"/>
                <a:ext cx="911225" cy="293161"/>
              </a:xfrm>
              <a:prstGeom prst="rect">
                <a:avLst/>
              </a:prstGeom>
              <a:noFill/>
              <a:ln w="9525">
                <a:noFill/>
                <a:miter lim="800000"/>
                <a:headEnd/>
                <a:tailEnd/>
              </a:ln>
            </p:spPr>
            <p:txBody>
              <a:bodyPr wrap="square">
                <a:spAutoFit/>
              </a:bodyPr>
              <a:lstStyle/>
              <a:p>
                <a:r>
                  <a:rPr sz="1100" u="none">
                    <a:latin typeface="Huawei Sans" panose="020C0503030203020204" pitchFamily="34" charset="0"/>
                    <a:cs typeface="Huawei Sans" panose="020C0503030203020204" pitchFamily="34" charset="0"/>
                  </a:rPr>
                  <a:t>Extent</a:t>
                </a:r>
                <a:endParaRPr lang="zh-CN" altLang="en-US" sz="1100" dirty="0">
                  <a:latin typeface="Huawei Sans" panose="020C0503030203020204" pitchFamily="34" charset="0"/>
                  <a:cs typeface="Huawei Sans" panose="020C0503030203020204" pitchFamily="34" charset="0"/>
                </a:endParaRPr>
              </a:p>
            </p:txBody>
          </p:sp>
          <p:sp>
            <p:nvSpPr>
              <p:cNvPr id="92" name="TextBox 163"/>
              <p:cNvSpPr txBox="1">
                <a:spLocks noChangeArrowheads="1"/>
              </p:cNvSpPr>
              <p:nvPr/>
            </p:nvSpPr>
            <p:spPr bwMode="auto">
              <a:xfrm>
                <a:off x="4017962" y="3167062"/>
                <a:ext cx="974040" cy="293160"/>
              </a:xfrm>
              <a:prstGeom prst="rect">
                <a:avLst/>
              </a:prstGeom>
              <a:noFill/>
              <a:ln w="9525">
                <a:noFill/>
                <a:miter lim="800000"/>
                <a:headEnd/>
                <a:tailEnd/>
              </a:ln>
            </p:spPr>
            <p:txBody>
              <a:bodyPr wrap="square">
                <a:spAutoFit/>
              </a:bodyPr>
              <a:lstStyle/>
              <a:p>
                <a:r>
                  <a:rPr sz="1100" u="none">
                    <a:latin typeface="Huawei Sans" panose="020C0503030203020204" pitchFamily="34" charset="0"/>
                    <a:cs typeface="Huawei Sans" panose="020C0503030203020204" pitchFamily="34" charset="0"/>
                  </a:rPr>
                  <a:t>Extent</a:t>
                </a:r>
                <a:endParaRPr lang="zh-CN" altLang="en-US" sz="1100" dirty="0">
                  <a:latin typeface="Huawei Sans" panose="020C0503030203020204" pitchFamily="34" charset="0"/>
                  <a:cs typeface="Huawei Sans" panose="020C0503030203020204" pitchFamily="34" charset="0"/>
                </a:endParaRPr>
              </a:p>
            </p:txBody>
          </p:sp>
          <p:sp>
            <p:nvSpPr>
              <p:cNvPr id="93" name="圆柱形 98"/>
              <p:cNvSpPr>
                <a:spLocks noChangeArrowheads="1"/>
              </p:cNvSpPr>
              <p:nvPr/>
            </p:nvSpPr>
            <p:spPr bwMode="auto">
              <a:xfrm>
                <a:off x="3009037" y="2729239"/>
                <a:ext cx="973155" cy="238379"/>
              </a:xfrm>
              <a:prstGeom prst="can">
                <a:avLst>
                  <a:gd name="adj" fmla="val 24948"/>
                </a:avLst>
              </a:prstGeom>
              <a:solidFill>
                <a:schemeClr val="accent5">
                  <a:lumMod val="90000"/>
                </a:schemeClr>
              </a:solidFill>
              <a:ln w="9525" algn="ctr">
                <a:solidFill>
                  <a:schemeClr val="tx1"/>
                </a:solidFill>
                <a:prstDash val="dash"/>
                <a:round/>
                <a:headEnd/>
                <a:tailEnd/>
              </a:ln>
            </p:spPr>
            <p:txBody>
              <a:bodyPr/>
              <a:lstStyle/>
              <a:p>
                <a:pPr>
                  <a:defRPr/>
                </a:pPr>
                <a:endParaRPr lang="zh-CN" altLang="en-US">
                  <a:latin typeface="Huawei Sans" panose="020C0503030203020204" pitchFamily="34" charset="0"/>
                  <a:cs typeface="Huawei Sans" panose="020C0503030203020204" pitchFamily="34" charset="0"/>
                </a:endParaRPr>
              </a:p>
            </p:txBody>
          </p:sp>
          <p:sp>
            <p:nvSpPr>
              <p:cNvPr id="94" name="圆柱形 98"/>
              <p:cNvSpPr>
                <a:spLocks noChangeArrowheads="1"/>
              </p:cNvSpPr>
              <p:nvPr/>
            </p:nvSpPr>
            <p:spPr bwMode="auto">
              <a:xfrm>
                <a:off x="3009899" y="2944812"/>
                <a:ext cx="974725" cy="241300"/>
              </a:xfrm>
              <a:prstGeom prst="can">
                <a:avLst>
                  <a:gd name="adj" fmla="val 24949"/>
                </a:avLst>
              </a:prstGeom>
              <a:solidFill>
                <a:srgbClr val="CCFF33"/>
              </a:solidFill>
              <a:ln w="9525" algn="ctr">
                <a:solidFill>
                  <a:schemeClr val="tx1"/>
                </a:solidFill>
                <a:prstDash val="dash"/>
                <a:round/>
                <a:headEnd/>
                <a:tailEnd/>
              </a:ln>
            </p:spPr>
            <p:txBody>
              <a:bodyPr/>
              <a:lstStyle/>
              <a:p>
                <a:endParaRPr lang="zh-CN" altLang="en-US">
                  <a:latin typeface="Huawei Sans" panose="020C0503030203020204" pitchFamily="34" charset="0"/>
                  <a:cs typeface="Huawei Sans" panose="020C0503030203020204" pitchFamily="34" charset="0"/>
                </a:endParaRPr>
              </a:p>
            </p:txBody>
          </p:sp>
          <p:sp>
            <p:nvSpPr>
              <p:cNvPr id="95" name="圆柱形 98"/>
              <p:cNvSpPr>
                <a:spLocks noChangeArrowheads="1"/>
              </p:cNvSpPr>
              <p:nvPr/>
            </p:nvSpPr>
            <p:spPr bwMode="auto">
              <a:xfrm>
                <a:off x="3009037" y="3186429"/>
                <a:ext cx="973155" cy="240159"/>
              </a:xfrm>
              <a:prstGeom prst="can">
                <a:avLst>
                  <a:gd name="adj" fmla="val 24949"/>
                </a:avLst>
              </a:prstGeom>
              <a:solidFill>
                <a:schemeClr val="bg2">
                  <a:lumMod val="40000"/>
                  <a:lumOff val="60000"/>
                </a:schemeClr>
              </a:solidFill>
              <a:ln w="9525" algn="ctr">
                <a:solidFill>
                  <a:schemeClr val="tx1"/>
                </a:solidFill>
                <a:prstDash val="dash"/>
                <a:round/>
                <a:headEnd/>
                <a:tailEnd/>
              </a:ln>
            </p:spPr>
            <p:txBody>
              <a:bodyPr/>
              <a:lstStyle/>
              <a:p>
                <a:pPr>
                  <a:defRPr/>
                </a:pPr>
                <a:endParaRPr lang="zh-CN" altLang="en-US">
                  <a:latin typeface="Huawei Sans" panose="020C0503030203020204" pitchFamily="34" charset="0"/>
                  <a:cs typeface="Huawei Sans" panose="020C0503030203020204" pitchFamily="34" charset="0"/>
                </a:endParaRPr>
              </a:p>
            </p:txBody>
          </p:sp>
        </p:grpSp>
        <p:cxnSp>
          <p:nvCxnSpPr>
            <p:cNvPr id="38" name="直接箭头连接符 107"/>
            <p:cNvCxnSpPr>
              <a:cxnSpLocks noChangeShapeType="1"/>
              <a:stCxn id="13" idx="1"/>
              <a:endCxn id="89" idx="1"/>
            </p:cNvCxnSpPr>
            <p:nvPr/>
          </p:nvCxnSpPr>
          <p:spPr bwMode="auto">
            <a:xfrm flipV="1">
              <a:off x="2051050" y="3074988"/>
              <a:ext cx="1050925" cy="428625"/>
            </a:xfrm>
            <a:prstGeom prst="straightConnector1">
              <a:avLst/>
            </a:prstGeom>
            <a:noFill/>
            <a:ln w="9525" algn="ctr">
              <a:solidFill>
                <a:schemeClr val="tx1"/>
              </a:solidFill>
              <a:round/>
              <a:headEnd/>
              <a:tailEnd type="arrow" w="med" len="med"/>
            </a:ln>
          </p:spPr>
        </p:cxnSp>
        <p:cxnSp>
          <p:nvCxnSpPr>
            <p:cNvPr id="39" name="直接箭头连接符 107"/>
            <p:cNvCxnSpPr>
              <a:cxnSpLocks noChangeShapeType="1"/>
              <a:stCxn id="34" idx="1"/>
              <a:endCxn id="93" idx="4"/>
            </p:cNvCxnSpPr>
            <p:nvPr/>
          </p:nvCxnSpPr>
          <p:spPr bwMode="auto">
            <a:xfrm flipH="1" flipV="1">
              <a:off x="4076700" y="2778125"/>
              <a:ext cx="3387725" cy="685800"/>
            </a:xfrm>
            <a:prstGeom prst="straightConnector1">
              <a:avLst/>
            </a:prstGeom>
            <a:noFill/>
            <a:ln w="9525" algn="ctr">
              <a:solidFill>
                <a:schemeClr val="tx1"/>
              </a:solidFill>
              <a:round/>
              <a:headEnd/>
              <a:tailEnd type="arrow" w="med" len="med"/>
            </a:ln>
          </p:spPr>
        </p:cxnSp>
        <p:cxnSp>
          <p:nvCxnSpPr>
            <p:cNvPr id="40" name="直接箭头连接符 107"/>
            <p:cNvCxnSpPr>
              <a:cxnSpLocks noChangeShapeType="1"/>
              <a:stCxn id="25" idx="0"/>
              <a:endCxn id="94" idx="3"/>
            </p:cNvCxnSpPr>
            <p:nvPr/>
          </p:nvCxnSpPr>
          <p:spPr bwMode="auto">
            <a:xfrm flipH="1" flipV="1">
              <a:off x="3589338" y="3014663"/>
              <a:ext cx="1893887" cy="503237"/>
            </a:xfrm>
            <a:prstGeom prst="straightConnector1">
              <a:avLst/>
            </a:prstGeom>
            <a:noFill/>
            <a:ln w="9525" algn="ctr">
              <a:solidFill>
                <a:schemeClr val="tx1"/>
              </a:solidFill>
              <a:round/>
              <a:headEnd/>
              <a:tailEnd type="arrow" w="med" len="med"/>
            </a:ln>
          </p:spPr>
        </p:cxnSp>
        <p:sp>
          <p:nvSpPr>
            <p:cNvPr id="41" name="TextBox 105"/>
            <p:cNvSpPr txBox="1">
              <a:spLocks noChangeArrowheads="1"/>
            </p:cNvSpPr>
            <p:nvPr/>
          </p:nvSpPr>
          <p:spPr bwMode="auto">
            <a:xfrm>
              <a:off x="93013" y="5106827"/>
              <a:ext cx="923297" cy="265232"/>
            </a:xfrm>
            <a:prstGeom prst="rect">
              <a:avLst/>
            </a:prstGeom>
            <a:solidFill>
              <a:schemeClr val="accent3"/>
            </a:solidFill>
            <a:ln w="9525">
              <a:noFill/>
              <a:miter lim="800000"/>
              <a:headEnd/>
              <a:tailEnd/>
            </a:ln>
          </p:spPr>
          <p:txBody>
            <a:bodyPr>
              <a:spAutoFit/>
            </a:bodyPr>
            <a:lstStyle/>
            <a:p>
              <a:pPr>
                <a:defRPr/>
              </a:pPr>
              <a:r>
                <a:rPr sz="1600" u="none" dirty="0">
                  <a:latin typeface="Huawei Sans" panose="020C0503030203020204" pitchFamily="34" charset="0"/>
                  <a:cs typeface="Huawei Sans" panose="020C0503030203020204" pitchFamily="34" charset="0"/>
                </a:rPr>
                <a:t>CK</a:t>
              </a:r>
              <a:endParaRPr lang="zh-CN" altLang="en-US" sz="1600" dirty="0">
                <a:latin typeface="Huawei Sans" panose="020C0503030203020204" pitchFamily="34" charset="0"/>
                <a:cs typeface="Huawei Sans" panose="020C0503030203020204" pitchFamily="34" charset="0"/>
              </a:endParaRPr>
            </a:p>
          </p:txBody>
        </p:sp>
        <p:grpSp>
          <p:nvGrpSpPr>
            <p:cNvPr id="42" name="Group 194"/>
            <p:cNvGrpSpPr>
              <a:grpSpLocks/>
            </p:cNvGrpSpPr>
            <p:nvPr/>
          </p:nvGrpSpPr>
          <p:grpSpPr bwMode="auto">
            <a:xfrm>
              <a:off x="1143724" y="5009823"/>
              <a:ext cx="7029980" cy="506183"/>
              <a:chOff x="1065936" y="5406891"/>
              <a:chExt cx="7029980" cy="507571"/>
            </a:xfrm>
          </p:grpSpPr>
          <p:grpSp>
            <p:nvGrpSpPr>
              <p:cNvPr id="59" name="Group 193"/>
              <p:cNvGrpSpPr>
                <a:grpSpLocks/>
              </p:cNvGrpSpPr>
              <p:nvPr/>
            </p:nvGrpSpPr>
            <p:grpSpPr bwMode="auto">
              <a:xfrm>
                <a:off x="1065936" y="5406891"/>
                <a:ext cx="1274149" cy="507571"/>
                <a:chOff x="1065936" y="5406891"/>
                <a:chExt cx="1274149" cy="507571"/>
              </a:xfrm>
            </p:grpSpPr>
            <p:sp>
              <p:nvSpPr>
                <p:cNvPr id="81" name="矩形 35"/>
                <p:cNvSpPr>
                  <a:spLocks noChangeArrowheads="1"/>
                </p:cNvSpPr>
                <p:nvPr/>
              </p:nvSpPr>
              <p:spPr bwMode="auto">
                <a:xfrm>
                  <a:off x="1065936" y="5406891"/>
                  <a:ext cx="1274149" cy="507571"/>
                </a:xfrm>
                <a:prstGeom prst="rect">
                  <a:avLst/>
                </a:prstGeom>
                <a:solidFill>
                  <a:schemeClr val="accent3"/>
                </a:solidFill>
                <a:ln w="12700" algn="ctr">
                  <a:solidFill>
                    <a:schemeClr val="tx1"/>
                  </a:solidFill>
                  <a:prstDash val="lgDash"/>
                  <a:round/>
                  <a:headEnd/>
                  <a:tailEnd/>
                </a:ln>
              </p:spPr>
              <p:txBody>
                <a:bodyPr/>
                <a:lstStyle/>
                <a:p>
                  <a:pPr>
                    <a:defRPr/>
                  </a:pPr>
                  <a:endParaRPr lang="zh-CN" altLang="en-US">
                    <a:latin typeface="Huawei Sans" panose="020C0503030203020204" pitchFamily="34" charset="0"/>
                    <a:cs typeface="Huawei Sans" panose="020C0503030203020204" pitchFamily="34" charset="0"/>
                  </a:endParaRPr>
                </a:p>
              </p:txBody>
            </p:sp>
            <p:sp>
              <p:nvSpPr>
                <p:cNvPr id="82" name="矩形 30"/>
                <p:cNvSpPr>
                  <a:spLocks noChangeArrowheads="1"/>
                </p:cNvSpPr>
                <p:nvPr/>
              </p:nvSpPr>
              <p:spPr bwMode="auto">
                <a:xfrm>
                  <a:off x="1138238" y="5481637"/>
                  <a:ext cx="144462" cy="360363"/>
                </a:xfrm>
                <a:prstGeom prst="rect">
                  <a:avLst/>
                </a:prstGeom>
                <a:solidFill>
                  <a:srgbClr val="92D050"/>
                </a:solidFill>
                <a:ln w="9525" algn="ctr">
                  <a:solidFill>
                    <a:schemeClr val="tx1"/>
                  </a:solidFill>
                  <a:round/>
                  <a:headEnd/>
                  <a:tailEnd/>
                </a:ln>
              </p:spPr>
              <p:txBody>
                <a:bodyPr/>
                <a:lstStyle/>
                <a:p>
                  <a:endParaRPr lang="zh-CN" altLang="en-US">
                    <a:latin typeface="Huawei Sans" panose="020C0503030203020204" pitchFamily="34" charset="0"/>
                    <a:cs typeface="Huawei Sans" panose="020C0503030203020204" pitchFamily="34" charset="0"/>
                  </a:endParaRPr>
                </a:p>
              </p:txBody>
            </p:sp>
            <p:sp>
              <p:nvSpPr>
                <p:cNvPr id="83" name="矩形 31"/>
                <p:cNvSpPr>
                  <a:spLocks noChangeArrowheads="1"/>
                </p:cNvSpPr>
                <p:nvPr/>
              </p:nvSpPr>
              <p:spPr bwMode="auto">
                <a:xfrm>
                  <a:off x="1355725" y="5481637"/>
                  <a:ext cx="142875" cy="360363"/>
                </a:xfrm>
                <a:prstGeom prst="rect">
                  <a:avLst/>
                </a:prstGeom>
                <a:solidFill>
                  <a:srgbClr val="92D050"/>
                </a:solidFill>
                <a:ln w="9525" algn="ctr">
                  <a:solidFill>
                    <a:schemeClr val="tx1"/>
                  </a:solidFill>
                  <a:round/>
                  <a:headEnd/>
                  <a:tailEnd/>
                </a:ln>
              </p:spPr>
              <p:txBody>
                <a:bodyPr/>
                <a:lstStyle/>
                <a:p>
                  <a:endParaRPr lang="zh-CN" altLang="en-US">
                    <a:latin typeface="Huawei Sans" panose="020C0503030203020204" pitchFamily="34" charset="0"/>
                    <a:cs typeface="Huawei Sans" panose="020C0503030203020204" pitchFamily="34" charset="0"/>
                  </a:endParaRPr>
                </a:p>
              </p:txBody>
            </p:sp>
            <p:sp>
              <p:nvSpPr>
                <p:cNvPr id="84" name="矩形 33"/>
                <p:cNvSpPr>
                  <a:spLocks noChangeArrowheads="1"/>
                </p:cNvSpPr>
                <p:nvPr/>
              </p:nvSpPr>
              <p:spPr bwMode="auto">
                <a:xfrm>
                  <a:off x="1868488" y="5481637"/>
                  <a:ext cx="144462" cy="360363"/>
                </a:xfrm>
                <a:prstGeom prst="rect">
                  <a:avLst/>
                </a:prstGeom>
                <a:solidFill>
                  <a:srgbClr val="92D050"/>
                </a:solidFill>
                <a:ln w="9525" algn="ctr">
                  <a:solidFill>
                    <a:schemeClr val="tx1"/>
                  </a:solidFill>
                  <a:round/>
                  <a:headEnd/>
                  <a:tailEnd/>
                </a:ln>
              </p:spPr>
              <p:txBody>
                <a:bodyPr/>
                <a:lstStyle/>
                <a:p>
                  <a:endParaRPr lang="zh-CN" altLang="en-US">
                    <a:latin typeface="Huawei Sans" panose="020C0503030203020204" pitchFamily="34" charset="0"/>
                    <a:cs typeface="Huawei Sans" panose="020C0503030203020204" pitchFamily="34" charset="0"/>
                  </a:endParaRPr>
                </a:p>
              </p:txBody>
            </p:sp>
            <p:sp>
              <p:nvSpPr>
                <p:cNvPr id="85" name="矩形 34"/>
                <p:cNvSpPr>
                  <a:spLocks noChangeArrowheads="1"/>
                </p:cNvSpPr>
                <p:nvPr/>
              </p:nvSpPr>
              <p:spPr bwMode="auto">
                <a:xfrm>
                  <a:off x="2084388" y="5481637"/>
                  <a:ext cx="144462" cy="360363"/>
                </a:xfrm>
                <a:prstGeom prst="rect">
                  <a:avLst/>
                </a:prstGeom>
                <a:solidFill>
                  <a:srgbClr val="FFC000"/>
                </a:solidFill>
                <a:ln w="9525" algn="ctr">
                  <a:solidFill>
                    <a:schemeClr val="tx1"/>
                  </a:solidFill>
                  <a:round/>
                  <a:headEnd/>
                  <a:tailEnd/>
                </a:ln>
              </p:spPr>
              <p:txBody>
                <a:bodyPr/>
                <a:lstStyle/>
                <a:p>
                  <a:endParaRPr lang="zh-CN" altLang="en-US">
                    <a:latin typeface="Huawei Sans" panose="020C0503030203020204" pitchFamily="34" charset="0"/>
                    <a:cs typeface="Huawei Sans" panose="020C0503030203020204" pitchFamily="34" charset="0"/>
                  </a:endParaRPr>
                </a:p>
              </p:txBody>
            </p:sp>
            <p:sp>
              <p:nvSpPr>
                <p:cNvPr id="86" name="TextBox 55"/>
                <p:cNvSpPr txBox="1">
                  <a:spLocks noChangeArrowheads="1"/>
                </p:cNvSpPr>
                <p:nvPr/>
              </p:nvSpPr>
              <p:spPr bwMode="auto">
                <a:xfrm>
                  <a:off x="1479550" y="5451475"/>
                  <a:ext cx="425450" cy="290139"/>
                </a:xfrm>
                <a:prstGeom prst="rect">
                  <a:avLst/>
                </a:prstGeom>
                <a:noFill/>
                <a:ln w="9525">
                  <a:noFill/>
                  <a:miter lim="800000"/>
                  <a:headEnd/>
                  <a:tailEnd/>
                </a:ln>
              </p:spPr>
              <p:txBody>
                <a:bodyPr>
                  <a:spAutoFit/>
                </a:bodyPr>
                <a:lstStyle/>
                <a:p>
                  <a:r>
                    <a:rPr sz="1800" u="none">
                      <a:latin typeface="Huawei Sans" panose="020C0503030203020204" pitchFamily="34" charset="0"/>
                      <a:cs typeface="Huawei Sans" panose="020C0503030203020204" pitchFamily="34" charset="0"/>
                    </a:rPr>
                    <a:t>...</a:t>
                  </a:r>
                  <a:endParaRPr lang="zh-CN" altLang="en-US" sz="1800">
                    <a:latin typeface="Huawei Sans" panose="020C0503030203020204" pitchFamily="34" charset="0"/>
                    <a:cs typeface="Huawei Sans" panose="020C0503030203020204" pitchFamily="34" charset="0"/>
                  </a:endParaRPr>
                </a:p>
              </p:txBody>
            </p:sp>
          </p:grpSp>
          <p:grpSp>
            <p:nvGrpSpPr>
              <p:cNvPr id="60" name="Group 192"/>
              <p:cNvGrpSpPr>
                <a:grpSpLocks/>
              </p:cNvGrpSpPr>
              <p:nvPr/>
            </p:nvGrpSpPr>
            <p:grpSpPr bwMode="auto">
              <a:xfrm>
                <a:off x="2500739" y="5408139"/>
                <a:ext cx="1384944" cy="503830"/>
                <a:chOff x="2500739" y="5408139"/>
                <a:chExt cx="1384944" cy="503830"/>
              </a:xfrm>
            </p:grpSpPr>
            <p:sp>
              <p:nvSpPr>
                <p:cNvPr id="75" name="矩形 35"/>
                <p:cNvSpPr>
                  <a:spLocks noChangeArrowheads="1"/>
                </p:cNvSpPr>
                <p:nvPr/>
              </p:nvSpPr>
              <p:spPr bwMode="auto">
                <a:xfrm>
                  <a:off x="2500739" y="5408139"/>
                  <a:ext cx="1384944" cy="503830"/>
                </a:xfrm>
                <a:prstGeom prst="rect">
                  <a:avLst/>
                </a:prstGeom>
                <a:solidFill>
                  <a:schemeClr val="accent3"/>
                </a:solidFill>
                <a:ln w="12700" algn="ctr">
                  <a:solidFill>
                    <a:schemeClr val="tx1"/>
                  </a:solidFill>
                  <a:prstDash val="lgDash"/>
                  <a:round/>
                  <a:headEnd/>
                  <a:tailEnd/>
                </a:ln>
              </p:spPr>
              <p:txBody>
                <a:bodyPr/>
                <a:lstStyle/>
                <a:p>
                  <a:pPr>
                    <a:defRPr/>
                  </a:pPr>
                  <a:endParaRPr lang="zh-CN" altLang="en-US">
                    <a:latin typeface="Huawei Sans" panose="020C0503030203020204" pitchFamily="34" charset="0"/>
                    <a:cs typeface="Huawei Sans" panose="020C0503030203020204" pitchFamily="34" charset="0"/>
                  </a:endParaRPr>
                </a:p>
              </p:txBody>
            </p:sp>
            <p:sp>
              <p:nvSpPr>
                <p:cNvPr id="76" name="矩形 30"/>
                <p:cNvSpPr>
                  <a:spLocks noChangeArrowheads="1"/>
                </p:cNvSpPr>
                <p:nvPr/>
              </p:nvSpPr>
              <p:spPr bwMode="auto">
                <a:xfrm>
                  <a:off x="2583835" y="5480471"/>
                  <a:ext cx="144034" cy="35667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zh-CN" altLang="en-US">
                    <a:latin typeface="Huawei Sans" panose="020C0503030203020204" pitchFamily="34" charset="0"/>
                    <a:cs typeface="Huawei Sans" panose="020C0503030203020204" pitchFamily="34" charset="0"/>
                  </a:endParaRPr>
                </a:p>
              </p:txBody>
            </p:sp>
            <p:sp>
              <p:nvSpPr>
                <p:cNvPr id="77" name="矩形 32"/>
                <p:cNvSpPr>
                  <a:spLocks noChangeArrowheads="1"/>
                </p:cNvSpPr>
                <p:nvPr/>
              </p:nvSpPr>
              <p:spPr bwMode="auto">
                <a:xfrm>
                  <a:off x="2818353" y="5480471"/>
                  <a:ext cx="142187" cy="35667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zh-CN" altLang="en-US">
                    <a:latin typeface="Huawei Sans" panose="020C0503030203020204" pitchFamily="34" charset="0"/>
                    <a:cs typeface="Huawei Sans" panose="020C0503030203020204" pitchFamily="34" charset="0"/>
                  </a:endParaRPr>
                </a:p>
              </p:txBody>
            </p:sp>
            <p:sp>
              <p:nvSpPr>
                <p:cNvPr id="78" name="矩形 34"/>
                <p:cNvSpPr>
                  <a:spLocks noChangeArrowheads="1"/>
                </p:cNvSpPr>
                <p:nvPr/>
              </p:nvSpPr>
              <p:spPr bwMode="auto">
                <a:xfrm>
                  <a:off x="3581400" y="5478660"/>
                  <a:ext cx="144462" cy="360363"/>
                </a:xfrm>
                <a:prstGeom prst="rect">
                  <a:avLst/>
                </a:prstGeom>
                <a:solidFill>
                  <a:srgbClr val="FFC000"/>
                </a:solidFill>
                <a:ln w="9525" algn="ctr">
                  <a:solidFill>
                    <a:schemeClr val="tx1"/>
                  </a:solidFill>
                  <a:round/>
                  <a:headEnd/>
                  <a:tailEnd/>
                </a:ln>
              </p:spPr>
              <p:txBody>
                <a:bodyPr/>
                <a:lstStyle/>
                <a:p>
                  <a:endParaRPr lang="zh-CN" altLang="en-US">
                    <a:latin typeface="Huawei Sans" panose="020C0503030203020204" pitchFamily="34" charset="0"/>
                    <a:cs typeface="Huawei Sans" panose="020C0503030203020204" pitchFamily="34" charset="0"/>
                  </a:endParaRPr>
                </a:p>
              </p:txBody>
            </p:sp>
            <p:sp>
              <p:nvSpPr>
                <p:cNvPr id="79" name="TextBox 55"/>
                <p:cNvSpPr txBox="1">
                  <a:spLocks noChangeArrowheads="1"/>
                </p:cNvSpPr>
                <p:nvPr/>
              </p:nvSpPr>
              <p:spPr bwMode="auto">
                <a:xfrm>
                  <a:off x="2971800" y="5448498"/>
                  <a:ext cx="425449" cy="290138"/>
                </a:xfrm>
                <a:prstGeom prst="rect">
                  <a:avLst/>
                </a:prstGeom>
                <a:noFill/>
                <a:ln w="9525">
                  <a:noFill/>
                  <a:miter lim="800000"/>
                  <a:headEnd/>
                  <a:tailEnd/>
                </a:ln>
              </p:spPr>
              <p:txBody>
                <a:bodyPr>
                  <a:spAutoFit/>
                </a:bodyPr>
                <a:lstStyle/>
                <a:p>
                  <a:r>
                    <a:rPr sz="1800" u="none">
                      <a:latin typeface="Huawei Sans" panose="020C0503030203020204" pitchFamily="34" charset="0"/>
                      <a:cs typeface="Huawei Sans" panose="020C0503030203020204" pitchFamily="34" charset="0"/>
                    </a:rPr>
                    <a:t>...</a:t>
                  </a:r>
                  <a:endParaRPr lang="zh-CN" altLang="en-US" sz="1800">
                    <a:latin typeface="Huawei Sans" panose="020C0503030203020204" pitchFamily="34" charset="0"/>
                    <a:cs typeface="Huawei Sans" panose="020C0503030203020204" pitchFamily="34" charset="0"/>
                  </a:endParaRPr>
                </a:p>
              </p:txBody>
            </p:sp>
            <p:sp>
              <p:nvSpPr>
                <p:cNvPr id="80" name="矩形 33"/>
                <p:cNvSpPr>
                  <a:spLocks noChangeArrowheads="1"/>
                </p:cNvSpPr>
                <p:nvPr/>
              </p:nvSpPr>
              <p:spPr bwMode="auto">
                <a:xfrm>
                  <a:off x="3352018" y="5480471"/>
                  <a:ext cx="144034" cy="35667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zh-CN" altLang="en-US">
                    <a:latin typeface="Huawei Sans" panose="020C0503030203020204" pitchFamily="34" charset="0"/>
                    <a:cs typeface="Huawei Sans" panose="020C0503030203020204" pitchFamily="34" charset="0"/>
                  </a:endParaRPr>
                </a:p>
              </p:txBody>
            </p:sp>
          </p:grpSp>
          <p:grpSp>
            <p:nvGrpSpPr>
              <p:cNvPr id="61" name="Group 185"/>
              <p:cNvGrpSpPr>
                <a:grpSpLocks/>
              </p:cNvGrpSpPr>
              <p:nvPr/>
            </p:nvGrpSpPr>
            <p:grpSpPr bwMode="auto">
              <a:xfrm>
                <a:off x="6705431" y="5406891"/>
                <a:ext cx="1390485" cy="507571"/>
                <a:chOff x="6533981" y="5403914"/>
                <a:chExt cx="1390485" cy="507571"/>
              </a:xfrm>
            </p:grpSpPr>
            <p:sp>
              <p:nvSpPr>
                <p:cNvPr id="69" name="矩形 35"/>
                <p:cNvSpPr>
                  <a:spLocks noChangeArrowheads="1"/>
                </p:cNvSpPr>
                <p:nvPr/>
              </p:nvSpPr>
              <p:spPr bwMode="auto">
                <a:xfrm>
                  <a:off x="6533981" y="5403914"/>
                  <a:ext cx="1390485" cy="507571"/>
                </a:xfrm>
                <a:prstGeom prst="rect">
                  <a:avLst/>
                </a:prstGeom>
                <a:solidFill>
                  <a:schemeClr val="accent3"/>
                </a:solidFill>
                <a:ln w="12700" algn="ctr">
                  <a:solidFill>
                    <a:schemeClr val="tx1"/>
                  </a:solidFill>
                  <a:prstDash val="lgDash"/>
                  <a:round/>
                  <a:headEnd/>
                  <a:tailEnd/>
                </a:ln>
              </p:spPr>
              <p:txBody>
                <a:bodyPr/>
                <a:lstStyle/>
                <a:p>
                  <a:pPr>
                    <a:defRPr/>
                  </a:pPr>
                  <a:endParaRPr lang="zh-CN" altLang="en-US">
                    <a:latin typeface="Huawei Sans" panose="020C0503030203020204" pitchFamily="34" charset="0"/>
                    <a:cs typeface="Huawei Sans" panose="020C0503030203020204" pitchFamily="34" charset="0"/>
                  </a:endParaRPr>
                </a:p>
              </p:txBody>
            </p:sp>
            <p:sp>
              <p:nvSpPr>
                <p:cNvPr id="70" name="矩形 30"/>
                <p:cNvSpPr>
                  <a:spLocks noChangeArrowheads="1"/>
                </p:cNvSpPr>
                <p:nvPr/>
              </p:nvSpPr>
              <p:spPr bwMode="auto">
                <a:xfrm>
                  <a:off x="6605588" y="5478660"/>
                  <a:ext cx="144462" cy="360363"/>
                </a:xfrm>
                <a:prstGeom prst="rect">
                  <a:avLst/>
                </a:prstGeom>
                <a:solidFill>
                  <a:srgbClr val="00B0F0"/>
                </a:solidFill>
                <a:ln w="9525" algn="ctr">
                  <a:solidFill>
                    <a:schemeClr val="tx1"/>
                  </a:solidFill>
                  <a:round/>
                  <a:headEnd/>
                  <a:tailEnd/>
                </a:ln>
              </p:spPr>
              <p:txBody>
                <a:bodyPr/>
                <a:lstStyle/>
                <a:p>
                  <a:endParaRPr lang="zh-CN" altLang="en-US">
                    <a:latin typeface="Huawei Sans" panose="020C0503030203020204" pitchFamily="34" charset="0"/>
                    <a:cs typeface="Huawei Sans" panose="020C0503030203020204" pitchFamily="34" charset="0"/>
                  </a:endParaRPr>
                </a:p>
              </p:txBody>
            </p:sp>
            <p:sp>
              <p:nvSpPr>
                <p:cNvPr id="71" name="矩形 31"/>
                <p:cNvSpPr>
                  <a:spLocks noChangeArrowheads="1"/>
                </p:cNvSpPr>
                <p:nvPr/>
              </p:nvSpPr>
              <p:spPr bwMode="auto">
                <a:xfrm>
                  <a:off x="6823075" y="5478660"/>
                  <a:ext cx="142875" cy="360363"/>
                </a:xfrm>
                <a:prstGeom prst="rect">
                  <a:avLst/>
                </a:prstGeom>
                <a:solidFill>
                  <a:srgbClr val="00B0F0"/>
                </a:solidFill>
                <a:ln w="9525" algn="ctr">
                  <a:solidFill>
                    <a:schemeClr val="tx1"/>
                  </a:solidFill>
                  <a:round/>
                  <a:headEnd/>
                  <a:tailEnd/>
                </a:ln>
              </p:spPr>
              <p:txBody>
                <a:bodyPr/>
                <a:lstStyle/>
                <a:p>
                  <a:endParaRPr lang="zh-CN" altLang="en-US">
                    <a:latin typeface="Huawei Sans" panose="020C0503030203020204" pitchFamily="34" charset="0"/>
                    <a:cs typeface="Huawei Sans" panose="020C0503030203020204" pitchFamily="34" charset="0"/>
                  </a:endParaRPr>
                </a:p>
              </p:txBody>
            </p:sp>
            <p:sp>
              <p:nvSpPr>
                <p:cNvPr id="72" name="矩形 33"/>
                <p:cNvSpPr>
                  <a:spLocks noChangeArrowheads="1"/>
                </p:cNvSpPr>
                <p:nvPr/>
              </p:nvSpPr>
              <p:spPr bwMode="auto">
                <a:xfrm>
                  <a:off x="7412038" y="5478660"/>
                  <a:ext cx="144462" cy="360363"/>
                </a:xfrm>
                <a:prstGeom prst="rect">
                  <a:avLst/>
                </a:prstGeom>
                <a:solidFill>
                  <a:srgbClr val="00B0F0"/>
                </a:solidFill>
                <a:ln w="9525" algn="ctr">
                  <a:solidFill>
                    <a:schemeClr val="tx1"/>
                  </a:solidFill>
                  <a:round/>
                  <a:headEnd/>
                  <a:tailEnd/>
                </a:ln>
              </p:spPr>
              <p:txBody>
                <a:bodyPr/>
                <a:lstStyle/>
                <a:p>
                  <a:endParaRPr lang="zh-CN" altLang="en-US">
                    <a:latin typeface="Huawei Sans" panose="020C0503030203020204" pitchFamily="34" charset="0"/>
                    <a:cs typeface="Huawei Sans" panose="020C0503030203020204" pitchFamily="34" charset="0"/>
                  </a:endParaRPr>
                </a:p>
              </p:txBody>
            </p:sp>
            <p:sp>
              <p:nvSpPr>
                <p:cNvPr id="73" name="矩形 34"/>
                <p:cNvSpPr>
                  <a:spLocks noChangeArrowheads="1"/>
                </p:cNvSpPr>
                <p:nvPr/>
              </p:nvSpPr>
              <p:spPr bwMode="auto">
                <a:xfrm>
                  <a:off x="7627938" y="5478660"/>
                  <a:ext cx="144462" cy="360363"/>
                </a:xfrm>
                <a:prstGeom prst="rect">
                  <a:avLst/>
                </a:prstGeom>
                <a:solidFill>
                  <a:srgbClr val="FFC000"/>
                </a:solidFill>
                <a:ln w="9525" algn="ctr">
                  <a:solidFill>
                    <a:schemeClr val="tx1"/>
                  </a:solidFill>
                  <a:round/>
                  <a:headEnd/>
                  <a:tailEnd/>
                </a:ln>
              </p:spPr>
              <p:txBody>
                <a:bodyPr/>
                <a:lstStyle/>
                <a:p>
                  <a:endParaRPr lang="zh-CN" altLang="en-US">
                    <a:latin typeface="Huawei Sans" panose="020C0503030203020204" pitchFamily="34" charset="0"/>
                    <a:cs typeface="Huawei Sans" panose="020C0503030203020204" pitchFamily="34" charset="0"/>
                  </a:endParaRPr>
                </a:p>
              </p:txBody>
            </p:sp>
            <p:sp>
              <p:nvSpPr>
                <p:cNvPr id="74" name="TextBox 55"/>
                <p:cNvSpPr txBox="1">
                  <a:spLocks noChangeArrowheads="1"/>
                </p:cNvSpPr>
                <p:nvPr/>
              </p:nvSpPr>
              <p:spPr bwMode="auto">
                <a:xfrm>
                  <a:off x="6915149" y="5448498"/>
                  <a:ext cx="425450" cy="290138"/>
                </a:xfrm>
                <a:prstGeom prst="rect">
                  <a:avLst/>
                </a:prstGeom>
                <a:noFill/>
                <a:ln w="9525">
                  <a:noFill/>
                  <a:miter lim="800000"/>
                  <a:headEnd/>
                  <a:tailEnd/>
                </a:ln>
              </p:spPr>
              <p:txBody>
                <a:bodyPr>
                  <a:spAutoFit/>
                </a:bodyPr>
                <a:lstStyle/>
                <a:p>
                  <a:r>
                    <a:rPr sz="1800" u="none">
                      <a:latin typeface="Huawei Sans" panose="020C0503030203020204" pitchFamily="34" charset="0"/>
                      <a:cs typeface="Huawei Sans" panose="020C0503030203020204" pitchFamily="34" charset="0"/>
                    </a:rPr>
                    <a:t>...</a:t>
                  </a:r>
                  <a:endParaRPr lang="zh-CN" altLang="en-US" sz="1800">
                    <a:latin typeface="Huawei Sans" panose="020C0503030203020204" pitchFamily="34" charset="0"/>
                    <a:cs typeface="Huawei Sans" panose="020C0503030203020204" pitchFamily="34" charset="0"/>
                  </a:endParaRPr>
                </a:p>
              </p:txBody>
            </p:sp>
          </p:grpSp>
          <p:grpSp>
            <p:nvGrpSpPr>
              <p:cNvPr id="62" name="Group 191"/>
              <p:cNvGrpSpPr>
                <a:grpSpLocks/>
              </p:cNvGrpSpPr>
              <p:nvPr/>
            </p:nvGrpSpPr>
            <p:grpSpPr bwMode="auto">
              <a:xfrm>
                <a:off x="4495060" y="5406891"/>
                <a:ext cx="1372018" cy="507571"/>
                <a:chOff x="4495060" y="5406891"/>
                <a:chExt cx="1372018" cy="507571"/>
              </a:xfrm>
            </p:grpSpPr>
            <p:sp>
              <p:nvSpPr>
                <p:cNvPr id="63" name="矩形 35"/>
                <p:cNvSpPr>
                  <a:spLocks noChangeArrowheads="1"/>
                </p:cNvSpPr>
                <p:nvPr/>
              </p:nvSpPr>
              <p:spPr bwMode="auto">
                <a:xfrm>
                  <a:off x="4495060" y="5406891"/>
                  <a:ext cx="1372018" cy="507571"/>
                </a:xfrm>
                <a:prstGeom prst="rect">
                  <a:avLst/>
                </a:prstGeom>
                <a:solidFill>
                  <a:schemeClr val="accent3"/>
                </a:solidFill>
                <a:ln w="12700" algn="ctr">
                  <a:solidFill>
                    <a:schemeClr val="tx1"/>
                  </a:solidFill>
                  <a:prstDash val="lgDash"/>
                  <a:round/>
                  <a:headEnd/>
                  <a:tailEnd/>
                </a:ln>
              </p:spPr>
              <p:txBody>
                <a:bodyPr/>
                <a:lstStyle/>
                <a:p>
                  <a:pPr>
                    <a:defRPr/>
                  </a:pPr>
                  <a:endParaRPr lang="zh-CN" altLang="en-US">
                    <a:latin typeface="Huawei Sans" panose="020C0503030203020204" pitchFamily="34" charset="0"/>
                    <a:cs typeface="Huawei Sans" panose="020C0503030203020204" pitchFamily="34" charset="0"/>
                  </a:endParaRPr>
                </a:p>
              </p:txBody>
            </p:sp>
            <p:sp>
              <p:nvSpPr>
                <p:cNvPr id="64" name="矩形 30"/>
                <p:cNvSpPr>
                  <a:spLocks noChangeArrowheads="1"/>
                </p:cNvSpPr>
                <p:nvPr/>
              </p:nvSpPr>
              <p:spPr bwMode="auto">
                <a:xfrm>
                  <a:off x="4567238" y="5481637"/>
                  <a:ext cx="144462" cy="360363"/>
                </a:xfrm>
                <a:prstGeom prst="rect">
                  <a:avLst/>
                </a:prstGeom>
                <a:solidFill>
                  <a:srgbClr val="C4C5FE"/>
                </a:solidFill>
                <a:ln w="9525" algn="ctr">
                  <a:solidFill>
                    <a:schemeClr val="tx1"/>
                  </a:solidFill>
                  <a:round/>
                  <a:headEnd/>
                  <a:tailEnd/>
                </a:ln>
              </p:spPr>
              <p:txBody>
                <a:bodyPr/>
                <a:lstStyle/>
                <a:p>
                  <a:endParaRPr lang="zh-CN" altLang="en-US">
                    <a:latin typeface="Huawei Sans" panose="020C0503030203020204" pitchFamily="34" charset="0"/>
                    <a:cs typeface="Huawei Sans" panose="020C0503030203020204" pitchFamily="34" charset="0"/>
                  </a:endParaRPr>
                </a:p>
              </p:txBody>
            </p:sp>
            <p:sp>
              <p:nvSpPr>
                <p:cNvPr id="65" name="矩形 32"/>
                <p:cNvSpPr>
                  <a:spLocks noChangeArrowheads="1"/>
                </p:cNvSpPr>
                <p:nvPr/>
              </p:nvSpPr>
              <p:spPr bwMode="auto">
                <a:xfrm>
                  <a:off x="4800600" y="5481637"/>
                  <a:ext cx="142875" cy="360363"/>
                </a:xfrm>
                <a:prstGeom prst="rect">
                  <a:avLst/>
                </a:prstGeom>
                <a:solidFill>
                  <a:srgbClr val="C4C5FE"/>
                </a:solidFill>
                <a:ln w="9525" algn="ctr">
                  <a:solidFill>
                    <a:schemeClr val="tx1"/>
                  </a:solidFill>
                  <a:round/>
                  <a:headEnd/>
                  <a:tailEnd/>
                </a:ln>
              </p:spPr>
              <p:txBody>
                <a:bodyPr/>
                <a:lstStyle/>
                <a:p>
                  <a:endParaRPr lang="zh-CN" altLang="en-US">
                    <a:latin typeface="Huawei Sans" panose="020C0503030203020204" pitchFamily="34" charset="0"/>
                    <a:cs typeface="Huawei Sans" panose="020C0503030203020204" pitchFamily="34" charset="0"/>
                  </a:endParaRPr>
                </a:p>
              </p:txBody>
            </p:sp>
            <p:sp>
              <p:nvSpPr>
                <p:cNvPr id="66" name="矩形 33"/>
                <p:cNvSpPr>
                  <a:spLocks noChangeArrowheads="1"/>
                </p:cNvSpPr>
                <p:nvPr/>
              </p:nvSpPr>
              <p:spPr bwMode="auto">
                <a:xfrm>
                  <a:off x="5334000" y="5481637"/>
                  <a:ext cx="144462" cy="360363"/>
                </a:xfrm>
                <a:prstGeom prst="rect">
                  <a:avLst/>
                </a:prstGeom>
                <a:solidFill>
                  <a:srgbClr val="C4C5FE"/>
                </a:solidFill>
                <a:ln w="9525" algn="ctr">
                  <a:solidFill>
                    <a:schemeClr val="tx1"/>
                  </a:solidFill>
                  <a:round/>
                  <a:headEnd/>
                  <a:tailEnd/>
                </a:ln>
              </p:spPr>
              <p:txBody>
                <a:bodyPr/>
                <a:lstStyle/>
                <a:p>
                  <a:endParaRPr lang="zh-CN" altLang="en-US">
                    <a:latin typeface="Huawei Sans" panose="020C0503030203020204" pitchFamily="34" charset="0"/>
                    <a:cs typeface="Huawei Sans" panose="020C0503030203020204" pitchFamily="34" charset="0"/>
                  </a:endParaRPr>
                </a:p>
              </p:txBody>
            </p:sp>
            <p:sp>
              <p:nvSpPr>
                <p:cNvPr id="67" name="矩形 34"/>
                <p:cNvSpPr>
                  <a:spLocks noChangeArrowheads="1"/>
                </p:cNvSpPr>
                <p:nvPr/>
              </p:nvSpPr>
              <p:spPr bwMode="auto">
                <a:xfrm>
                  <a:off x="5562600" y="5481637"/>
                  <a:ext cx="144462" cy="360363"/>
                </a:xfrm>
                <a:prstGeom prst="rect">
                  <a:avLst/>
                </a:prstGeom>
                <a:solidFill>
                  <a:srgbClr val="FFC000"/>
                </a:solidFill>
                <a:ln w="9525" algn="ctr">
                  <a:solidFill>
                    <a:schemeClr val="tx1"/>
                  </a:solidFill>
                  <a:round/>
                  <a:headEnd/>
                  <a:tailEnd/>
                </a:ln>
              </p:spPr>
              <p:txBody>
                <a:bodyPr/>
                <a:lstStyle/>
                <a:p>
                  <a:endParaRPr lang="zh-CN" altLang="en-US">
                    <a:latin typeface="Huawei Sans" panose="020C0503030203020204" pitchFamily="34" charset="0"/>
                    <a:cs typeface="Huawei Sans" panose="020C0503030203020204" pitchFamily="34" charset="0"/>
                  </a:endParaRPr>
                </a:p>
              </p:txBody>
            </p:sp>
            <p:sp>
              <p:nvSpPr>
                <p:cNvPr id="68" name="TextBox 55"/>
                <p:cNvSpPr txBox="1">
                  <a:spLocks noChangeArrowheads="1"/>
                </p:cNvSpPr>
                <p:nvPr/>
              </p:nvSpPr>
              <p:spPr bwMode="auto">
                <a:xfrm>
                  <a:off x="4953000" y="5451475"/>
                  <a:ext cx="425449" cy="290138"/>
                </a:xfrm>
                <a:prstGeom prst="rect">
                  <a:avLst/>
                </a:prstGeom>
                <a:noFill/>
                <a:ln w="9525">
                  <a:noFill/>
                  <a:miter lim="800000"/>
                  <a:headEnd/>
                  <a:tailEnd/>
                </a:ln>
              </p:spPr>
              <p:txBody>
                <a:bodyPr>
                  <a:spAutoFit/>
                </a:bodyPr>
                <a:lstStyle/>
                <a:p>
                  <a:r>
                    <a:rPr sz="1800" u="none">
                      <a:latin typeface="Huawei Sans" panose="020C0503030203020204" pitchFamily="34" charset="0"/>
                      <a:cs typeface="Huawei Sans" panose="020C0503030203020204" pitchFamily="34" charset="0"/>
                    </a:rPr>
                    <a:t>...</a:t>
                  </a:r>
                  <a:endParaRPr lang="zh-CN" altLang="en-US" sz="1800">
                    <a:latin typeface="Huawei Sans" panose="020C0503030203020204" pitchFamily="34" charset="0"/>
                    <a:cs typeface="Huawei Sans" panose="020C0503030203020204" pitchFamily="34" charset="0"/>
                  </a:endParaRPr>
                </a:p>
              </p:txBody>
            </p:sp>
          </p:grpSp>
        </p:grpSp>
        <p:cxnSp>
          <p:nvCxnSpPr>
            <p:cNvPr id="43" name="直接箭头连接符 107"/>
            <p:cNvCxnSpPr>
              <a:cxnSpLocks noChangeShapeType="1"/>
              <a:stCxn id="83" idx="0"/>
            </p:cNvCxnSpPr>
            <p:nvPr/>
          </p:nvCxnSpPr>
          <p:spPr bwMode="auto">
            <a:xfrm flipH="1" flipV="1">
              <a:off x="1392238" y="4411663"/>
              <a:ext cx="112712" cy="671512"/>
            </a:xfrm>
            <a:prstGeom prst="straightConnector1">
              <a:avLst/>
            </a:prstGeom>
            <a:noFill/>
            <a:ln w="9525" algn="ctr">
              <a:solidFill>
                <a:schemeClr val="tx1"/>
              </a:solidFill>
              <a:round/>
              <a:headEnd/>
              <a:tailEnd type="arrow" w="med" len="med"/>
            </a:ln>
          </p:spPr>
        </p:cxnSp>
        <p:cxnSp>
          <p:nvCxnSpPr>
            <p:cNvPr id="44" name="直接箭头连接符 107"/>
            <p:cNvCxnSpPr>
              <a:cxnSpLocks noChangeShapeType="1"/>
              <a:stCxn id="84" idx="0"/>
            </p:cNvCxnSpPr>
            <p:nvPr/>
          </p:nvCxnSpPr>
          <p:spPr bwMode="auto">
            <a:xfrm flipV="1">
              <a:off x="2019300" y="4411663"/>
              <a:ext cx="2897188" cy="671512"/>
            </a:xfrm>
            <a:prstGeom prst="straightConnector1">
              <a:avLst/>
            </a:prstGeom>
            <a:noFill/>
            <a:ln w="9525" algn="ctr">
              <a:solidFill>
                <a:schemeClr val="tx1"/>
              </a:solidFill>
              <a:round/>
              <a:headEnd/>
              <a:tailEnd type="arrow" w="med" len="med"/>
            </a:ln>
          </p:spPr>
        </p:cxnSp>
        <p:cxnSp>
          <p:nvCxnSpPr>
            <p:cNvPr id="45" name="直接箭头连接符 107"/>
            <p:cNvCxnSpPr>
              <a:cxnSpLocks noChangeShapeType="1"/>
              <a:stCxn id="77" idx="0"/>
            </p:cNvCxnSpPr>
            <p:nvPr/>
          </p:nvCxnSpPr>
          <p:spPr bwMode="auto">
            <a:xfrm flipV="1">
              <a:off x="2968625" y="4411663"/>
              <a:ext cx="2413000" cy="669925"/>
            </a:xfrm>
            <a:prstGeom prst="straightConnector1">
              <a:avLst/>
            </a:prstGeom>
            <a:noFill/>
            <a:ln w="9525" algn="ctr">
              <a:solidFill>
                <a:schemeClr val="tx1"/>
              </a:solidFill>
              <a:round/>
              <a:headEnd/>
              <a:tailEnd type="arrow" w="med" len="med"/>
            </a:ln>
          </p:spPr>
        </p:cxnSp>
        <p:cxnSp>
          <p:nvCxnSpPr>
            <p:cNvPr id="46" name="直接箭头连接符 107"/>
            <p:cNvCxnSpPr>
              <a:cxnSpLocks noChangeShapeType="1"/>
              <a:stCxn id="65" idx="0"/>
            </p:cNvCxnSpPr>
            <p:nvPr/>
          </p:nvCxnSpPr>
          <p:spPr bwMode="auto">
            <a:xfrm flipV="1">
              <a:off x="4949825" y="4406900"/>
              <a:ext cx="938213" cy="676275"/>
            </a:xfrm>
            <a:prstGeom prst="straightConnector1">
              <a:avLst/>
            </a:prstGeom>
            <a:noFill/>
            <a:ln w="9525" algn="ctr">
              <a:solidFill>
                <a:schemeClr val="tx1"/>
              </a:solidFill>
              <a:round/>
              <a:headEnd/>
              <a:tailEnd type="arrow" w="med" len="med"/>
            </a:ln>
          </p:spPr>
        </p:cxnSp>
        <p:cxnSp>
          <p:nvCxnSpPr>
            <p:cNvPr id="47" name="直接箭头连接符 107"/>
            <p:cNvCxnSpPr>
              <a:cxnSpLocks noChangeShapeType="1"/>
              <a:stCxn id="70" idx="0"/>
              <a:endCxn id="8" idx="4"/>
            </p:cNvCxnSpPr>
            <p:nvPr/>
          </p:nvCxnSpPr>
          <p:spPr bwMode="auto">
            <a:xfrm flipH="1" flipV="1">
              <a:off x="2806700" y="4387850"/>
              <a:ext cx="4121150" cy="695325"/>
            </a:xfrm>
            <a:prstGeom prst="straightConnector1">
              <a:avLst/>
            </a:prstGeom>
            <a:noFill/>
            <a:ln w="9525" algn="ctr">
              <a:solidFill>
                <a:schemeClr val="tx1"/>
              </a:solidFill>
              <a:round/>
              <a:headEnd/>
              <a:tailEnd type="arrow" w="med" len="med"/>
            </a:ln>
          </p:spPr>
        </p:cxnSp>
        <p:sp>
          <p:nvSpPr>
            <p:cNvPr id="48" name="TextBox 105"/>
            <p:cNvSpPr txBox="1">
              <a:spLocks noChangeArrowheads="1"/>
            </p:cNvSpPr>
            <p:nvPr/>
          </p:nvSpPr>
          <p:spPr bwMode="auto">
            <a:xfrm>
              <a:off x="8090857" y="3396051"/>
              <a:ext cx="1390483" cy="458129"/>
            </a:xfrm>
            <a:prstGeom prst="rect">
              <a:avLst/>
            </a:prstGeom>
            <a:noFill/>
            <a:ln w="9525">
              <a:noFill/>
              <a:miter lim="800000"/>
              <a:headEnd/>
              <a:tailEnd/>
            </a:ln>
          </p:spPr>
          <p:txBody>
            <a:bodyPr wrap="square">
              <a:spAutoFit/>
            </a:bodyPr>
            <a:lstStyle/>
            <a:p>
              <a:pPr algn="ctr"/>
              <a:r>
                <a:rPr sz="1600" u="none" dirty="0">
                  <a:latin typeface="Huawei Sans" panose="020C0503030203020204" pitchFamily="34" charset="0"/>
                  <a:cs typeface="Huawei Sans" panose="020C0503030203020204" pitchFamily="34" charset="0"/>
                </a:rPr>
                <a:t>Hot spare space</a:t>
              </a:r>
            </a:p>
          </p:txBody>
        </p:sp>
        <p:cxnSp>
          <p:nvCxnSpPr>
            <p:cNvPr id="49" name="直接箭头连接符 107"/>
            <p:cNvCxnSpPr>
              <a:cxnSpLocks noChangeShapeType="1"/>
              <a:stCxn id="48" idx="2"/>
              <a:endCxn id="73" idx="0"/>
            </p:cNvCxnSpPr>
            <p:nvPr/>
          </p:nvCxnSpPr>
          <p:spPr bwMode="auto">
            <a:xfrm flipH="1">
              <a:off x="7949408" y="3854179"/>
              <a:ext cx="836691" cy="1230185"/>
            </a:xfrm>
            <a:prstGeom prst="straightConnector1">
              <a:avLst/>
            </a:prstGeom>
            <a:noFill/>
            <a:ln w="9525" algn="ctr">
              <a:solidFill>
                <a:schemeClr val="tx1"/>
              </a:solidFill>
              <a:round/>
              <a:headEnd/>
              <a:tailEnd type="arrow" w="med" len="med"/>
            </a:ln>
          </p:spPr>
        </p:cxnSp>
        <p:cxnSp>
          <p:nvCxnSpPr>
            <p:cNvPr id="50" name="直接箭头连接符 107"/>
            <p:cNvCxnSpPr>
              <a:cxnSpLocks noChangeShapeType="1"/>
              <a:stCxn id="48" idx="2"/>
              <a:endCxn id="67" idx="0"/>
            </p:cNvCxnSpPr>
            <p:nvPr/>
          </p:nvCxnSpPr>
          <p:spPr bwMode="auto">
            <a:xfrm flipH="1">
              <a:off x="5712620" y="3854179"/>
              <a:ext cx="3073479" cy="1230185"/>
            </a:xfrm>
            <a:prstGeom prst="straightConnector1">
              <a:avLst/>
            </a:prstGeom>
            <a:noFill/>
            <a:ln w="9525" algn="ctr">
              <a:solidFill>
                <a:schemeClr val="tx1"/>
              </a:solidFill>
              <a:round/>
              <a:headEnd/>
              <a:tailEnd type="arrow" w="med" len="med"/>
            </a:ln>
          </p:spPr>
        </p:cxnSp>
        <p:grpSp>
          <p:nvGrpSpPr>
            <p:cNvPr id="51" name="Group 287"/>
            <p:cNvGrpSpPr>
              <a:grpSpLocks/>
            </p:cNvGrpSpPr>
            <p:nvPr/>
          </p:nvGrpSpPr>
          <p:grpSpPr bwMode="auto">
            <a:xfrm>
              <a:off x="1979613" y="3644900"/>
              <a:ext cx="1260475" cy="506413"/>
              <a:chOff x="5508103" y="2490883"/>
              <a:chExt cx="1549350" cy="328333"/>
            </a:xfrm>
          </p:grpSpPr>
          <p:cxnSp>
            <p:nvCxnSpPr>
              <p:cNvPr id="55" name="直接连接符 24"/>
              <p:cNvCxnSpPr>
                <a:cxnSpLocks noChangeShapeType="1"/>
              </p:cNvCxnSpPr>
              <p:nvPr/>
            </p:nvCxnSpPr>
            <p:spPr bwMode="auto">
              <a:xfrm>
                <a:off x="6470129" y="2819216"/>
                <a:ext cx="581025" cy="0"/>
              </a:xfrm>
              <a:prstGeom prst="line">
                <a:avLst/>
              </a:prstGeom>
              <a:noFill/>
              <a:ln w="9525" algn="ctr">
                <a:solidFill>
                  <a:schemeClr val="tx1"/>
                </a:solidFill>
                <a:round/>
                <a:headEnd/>
                <a:tailEnd/>
              </a:ln>
            </p:spPr>
          </p:cxnSp>
          <p:cxnSp>
            <p:nvCxnSpPr>
              <p:cNvPr id="56" name="直接连接符 28"/>
              <p:cNvCxnSpPr>
                <a:cxnSpLocks noChangeShapeType="1"/>
              </p:cNvCxnSpPr>
              <p:nvPr/>
            </p:nvCxnSpPr>
            <p:spPr bwMode="auto">
              <a:xfrm flipH="1">
                <a:off x="7051153" y="2654205"/>
                <a:ext cx="6298" cy="165011"/>
              </a:xfrm>
              <a:prstGeom prst="line">
                <a:avLst/>
              </a:prstGeom>
              <a:noFill/>
              <a:ln w="9525" algn="ctr">
                <a:solidFill>
                  <a:schemeClr val="tx1"/>
                </a:solidFill>
                <a:round/>
                <a:headEnd/>
                <a:tailEnd/>
              </a:ln>
            </p:spPr>
          </p:cxnSp>
          <p:cxnSp>
            <p:nvCxnSpPr>
              <p:cNvPr id="57" name="直接连接符 30"/>
              <p:cNvCxnSpPr>
                <a:cxnSpLocks noChangeShapeType="1"/>
              </p:cNvCxnSpPr>
              <p:nvPr/>
            </p:nvCxnSpPr>
            <p:spPr bwMode="auto">
              <a:xfrm>
                <a:off x="5508105" y="2654205"/>
                <a:ext cx="1549348" cy="0"/>
              </a:xfrm>
              <a:prstGeom prst="line">
                <a:avLst/>
              </a:prstGeom>
              <a:noFill/>
              <a:ln w="9525" algn="ctr">
                <a:solidFill>
                  <a:schemeClr val="tx1"/>
                </a:solidFill>
                <a:round/>
                <a:headEnd/>
                <a:tailEnd/>
              </a:ln>
            </p:spPr>
          </p:cxnSp>
          <p:cxnSp>
            <p:nvCxnSpPr>
              <p:cNvPr id="58" name="直接连接符 32"/>
              <p:cNvCxnSpPr>
                <a:cxnSpLocks noChangeShapeType="1"/>
              </p:cNvCxnSpPr>
              <p:nvPr/>
            </p:nvCxnSpPr>
            <p:spPr bwMode="auto">
              <a:xfrm>
                <a:off x="5508103" y="2490883"/>
                <a:ext cx="1" cy="163322"/>
              </a:xfrm>
              <a:prstGeom prst="line">
                <a:avLst/>
              </a:prstGeom>
              <a:noFill/>
              <a:ln w="9525" algn="ctr">
                <a:solidFill>
                  <a:schemeClr val="tx1"/>
                </a:solidFill>
                <a:round/>
                <a:headEnd type="triangle" w="med" len="med"/>
                <a:tailEnd/>
              </a:ln>
            </p:spPr>
          </p:cxnSp>
        </p:grpSp>
        <p:sp>
          <p:nvSpPr>
            <p:cNvPr id="52" name="Rounded Rectangle 295"/>
            <p:cNvSpPr>
              <a:spLocks noChangeArrowheads="1"/>
            </p:cNvSpPr>
            <p:nvPr/>
          </p:nvSpPr>
          <p:spPr bwMode="auto">
            <a:xfrm>
              <a:off x="1008063" y="3968750"/>
              <a:ext cx="2051050" cy="828675"/>
            </a:xfrm>
            <a:prstGeom prst="roundRect">
              <a:avLst>
                <a:gd name="adj" fmla="val 16667"/>
              </a:avLst>
            </a:prstGeom>
            <a:noFill/>
            <a:ln w="9525" algn="ctr">
              <a:solidFill>
                <a:schemeClr val="tx1"/>
              </a:solidFill>
              <a:prstDash val="lgDash"/>
              <a:round/>
              <a:headEnd/>
              <a:tailEnd/>
            </a:ln>
          </p:spPr>
          <p:txBody>
            <a:bodyPr/>
            <a:lstStyle/>
            <a:p>
              <a:endParaRPr lang="en-US" altLang="zh-CN">
                <a:latin typeface="Huawei Sans" panose="020C0503030203020204" pitchFamily="34" charset="0"/>
                <a:cs typeface="Huawei Sans" panose="020C0503030203020204" pitchFamily="34" charset="0"/>
              </a:endParaRPr>
            </a:p>
          </p:txBody>
        </p:sp>
        <p:sp>
          <p:nvSpPr>
            <p:cNvPr id="53" name="Rounded Rectangle 296"/>
            <p:cNvSpPr>
              <a:spLocks noChangeArrowheads="1"/>
            </p:cNvSpPr>
            <p:nvPr/>
          </p:nvSpPr>
          <p:spPr bwMode="auto">
            <a:xfrm>
              <a:off x="4679950" y="3968750"/>
              <a:ext cx="2052638" cy="828675"/>
            </a:xfrm>
            <a:prstGeom prst="roundRect">
              <a:avLst>
                <a:gd name="adj" fmla="val 16667"/>
              </a:avLst>
            </a:prstGeom>
            <a:noFill/>
            <a:ln w="9525" algn="ctr">
              <a:solidFill>
                <a:schemeClr val="tx1"/>
              </a:solidFill>
              <a:prstDash val="lgDash"/>
              <a:round/>
              <a:headEnd/>
              <a:tailEnd/>
            </a:ln>
          </p:spPr>
          <p:txBody>
            <a:bodyPr/>
            <a:lstStyle/>
            <a:p>
              <a:endParaRPr lang="en-US" altLang="zh-CN">
                <a:latin typeface="Huawei Sans" panose="020C0503030203020204" pitchFamily="34" charset="0"/>
                <a:cs typeface="Huawei Sans" panose="020C0503030203020204" pitchFamily="34" charset="0"/>
              </a:endParaRPr>
            </a:p>
          </p:txBody>
        </p:sp>
        <p:pic>
          <p:nvPicPr>
            <p:cNvPr id="54" name="Picture 111"/>
            <p:cNvPicPr>
              <a:picLocks noChangeAspect="1" noChangeArrowheads="1"/>
            </p:cNvPicPr>
            <p:nvPr/>
          </p:nvPicPr>
          <p:blipFill>
            <a:blip r:embed="rId3" cstate="print"/>
            <a:srcRect/>
            <a:stretch>
              <a:fillRect/>
            </a:stretch>
          </p:blipFill>
          <p:spPr bwMode="auto">
            <a:xfrm>
              <a:off x="1439863" y="5589588"/>
              <a:ext cx="6572250" cy="400050"/>
            </a:xfrm>
            <a:prstGeom prst="rect">
              <a:avLst/>
            </a:prstGeom>
            <a:noFill/>
            <a:ln w="9525" algn="ctr">
              <a:noFill/>
              <a:miter lim="800000"/>
              <a:headEnd/>
              <a:tailEnd/>
            </a:ln>
          </p:spPr>
        </p:pic>
      </p:grpSp>
    </p:spTree>
    <p:extLst>
      <p:ext uri="{BB962C8B-B14F-4D97-AF65-F5344CB8AC3E}">
        <p14:creationId xmlns:p14="http://schemas.microsoft.com/office/powerpoint/2010/main" val="1619716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图片 150"/>
          <p:cNvPicPr>
            <a:picLocks noChangeAspect="1"/>
          </p:cNvPicPr>
          <p:nvPr/>
        </p:nvPicPr>
        <p:blipFill rotWithShape="1">
          <a:blip r:embed="rId3"/>
          <a:srcRect t="1" b="11459"/>
          <a:stretch/>
        </p:blipFill>
        <p:spPr>
          <a:xfrm>
            <a:off x="3465862" y="3110784"/>
            <a:ext cx="1822862" cy="334670"/>
          </a:xfrm>
          <a:prstGeom prst="rect">
            <a:avLst/>
          </a:prstGeom>
        </p:spPr>
      </p:pic>
      <p:sp>
        <p:nvSpPr>
          <p:cNvPr id="2" name="标题 1"/>
          <p:cNvSpPr>
            <a:spLocks noGrp="1"/>
          </p:cNvSpPr>
          <p:nvPr>
            <p:ph type="title"/>
          </p:nvPr>
        </p:nvSpPr>
        <p:spPr/>
        <p:txBody>
          <a:bodyPr/>
          <a:lstStyle/>
          <a:p>
            <a:r>
              <a:rPr u="none" dirty="0">
                <a:latin typeface="+mj-ea"/>
                <a:ea typeface="+mj-ea"/>
                <a:cs typeface="Huawei Sans" panose="020C0503030203020204" pitchFamily="34" charset="0"/>
              </a:rPr>
              <a:t>Reconstruction</a:t>
            </a:r>
          </a:p>
        </p:txBody>
      </p:sp>
      <p:sp>
        <p:nvSpPr>
          <p:cNvPr id="4" name="TextBox 449"/>
          <p:cNvSpPr txBox="1"/>
          <p:nvPr/>
        </p:nvSpPr>
        <p:spPr>
          <a:xfrm>
            <a:off x="1366465" y="1171190"/>
            <a:ext cx="3791680" cy="410417"/>
          </a:xfrm>
          <a:prstGeom prst="rect">
            <a:avLst/>
          </a:prstGeom>
        </p:spPr>
        <p:style>
          <a:lnRef idx="0">
            <a:schemeClr val="accent2"/>
          </a:lnRef>
          <a:fillRef idx="3">
            <a:schemeClr val="accent2"/>
          </a:fillRef>
          <a:effectRef idx="3">
            <a:schemeClr val="accent2"/>
          </a:effectRef>
          <a:fontRef idx="minor">
            <a:schemeClr val="lt1"/>
          </a:fontRef>
        </p:style>
        <p:txBody>
          <a:bodyPr wrap="square" lIns="121903" tIns="60952" rIns="121903" bIns="60952">
            <a:spAutoFit/>
          </a:bodyPr>
          <a:lstStyle/>
          <a:p>
            <a:pPr>
              <a:defRPr/>
            </a:pPr>
            <a:r>
              <a:rPr sz="1867" u="none" dirty="0">
                <a:solidFill>
                  <a:schemeClr val="bg1"/>
                </a:solidFill>
                <a:effectLst>
                  <a:outerShdw blurRad="38100" dist="38100" dir="2700000" algn="tl">
                    <a:srgbClr val="000000">
                      <a:alpha val="43137"/>
                    </a:srgbClr>
                  </a:outerShdw>
                </a:effectLst>
                <a:latin typeface="Huawei Sans" panose="020C0503030203020204" pitchFamily="34" charset="0"/>
                <a:cs typeface="Huawei Sans" panose="020C0503030203020204" pitchFamily="34" charset="0"/>
              </a:rPr>
              <a:t>Traditional RAID (many-to-one)</a:t>
            </a:r>
            <a:endParaRPr lang="zh-CN" altLang="en-US" sz="1333" b="1" dirty="0">
              <a:solidFill>
                <a:schemeClr val="bg1"/>
              </a:solidFill>
              <a:effectLst>
                <a:outerShdw blurRad="38100" dist="38100" dir="2700000" algn="tl">
                  <a:srgbClr val="000000">
                    <a:alpha val="43137"/>
                  </a:srgbClr>
                </a:outerShdw>
              </a:effectLst>
              <a:latin typeface="Huawei Sans" panose="020C0503030203020204" pitchFamily="34" charset="0"/>
              <a:cs typeface="Huawei Sans" panose="020C0503030203020204" pitchFamily="34" charset="0"/>
            </a:endParaRPr>
          </a:p>
        </p:txBody>
      </p:sp>
      <p:sp>
        <p:nvSpPr>
          <p:cNvPr id="5" name="TextBox 450"/>
          <p:cNvSpPr txBox="1"/>
          <p:nvPr/>
        </p:nvSpPr>
        <p:spPr>
          <a:xfrm>
            <a:off x="7191503" y="1169365"/>
            <a:ext cx="3230978" cy="410417"/>
          </a:xfrm>
          <a:prstGeom prst="rect">
            <a:avLst/>
          </a:prstGeom>
        </p:spPr>
        <p:style>
          <a:lnRef idx="0">
            <a:schemeClr val="accent2"/>
          </a:lnRef>
          <a:fillRef idx="3">
            <a:schemeClr val="accent2"/>
          </a:fillRef>
          <a:effectRef idx="3">
            <a:schemeClr val="accent2"/>
          </a:effectRef>
          <a:fontRef idx="minor">
            <a:schemeClr val="lt1"/>
          </a:fontRef>
        </p:style>
        <p:txBody>
          <a:bodyPr wrap="none" lIns="121903" tIns="60952" rIns="121903" bIns="60952">
            <a:spAutoFit/>
          </a:bodyPr>
          <a:lstStyle>
            <a:defPPr>
              <a:defRPr lang="en-US"/>
            </a:defPPr>
            <a:lvl1pPr>
              <a:defRPr sz="1867" b="1">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b="0" u="none" dirty="0">
                <a:latin typeface="Huawei Sans" panose="020C0503030203020204" pitchFamily="34" charset="0"/>
                <a:cs typeface="Huawei Sans" panose="020C0503030203020204" pitchFamily="34" charset="0"/>
              </a:rPr>
              <a:t>RAID 2.0+ (many-to-many)</a:t>
            </a:r>
          </a:p>
        </p:txBody>
      </p:sp>
      <p:graphicFrame>
        <p:nvGraphicFramePr>
          <p:cNvPr id="7" name="表格 6"/>
          <p:cNvGraphicFramePr>
            <a:graphicFrameLocks noGrp="1"/>
          </p:cNvGraphicFramePr>
          <p:nvPr>
            <p:extLst>
              <p:ext uri="{D42A27DB-BD31-4B8C-83A1-F6EECF244321}">
                <p14:modId xmlns:p14="http://schemas.microsoft.com/office/powerpoint/2010/main" val="2193736064"/>
              </p:ext>
            </p:extLst>
          </p:nvPr>
        </p:nvGraphicFramePr>
        <p:xfrm>
          <a:off x="6502159" y="1687227"/>
          <a:ext cx="1080000" cy="822960"/>
        </p:xfrm>
        <a:graphic>
          <a:graphicData uri="http://schemas.openxmlformats.org/drawingml/2006/table">
            <a:tbl>
              <a:tblPr firstRow="1" bandRow="1"/>
              <a:tblGrid>
                <a:gridCol w="360000">
                  <a:extLst>
                    <a:ext uri="{9D8B030D-6E8A-4147-A177-3AD203B41FA5}">
                      <a16:colId xmlns:a16="http://schemas.microsoft.com/office/drawing/2014/main" val="20000"/>
                    </a:ext>
                  </a:extLst>
                </a:gridCol>
                <a:gridCol w="360000">
                  <a:extLst>
                    <a:ext uri="{9D8B030D-6E8A-4147-A177-3AD203B41FA5}">
                      <a16:colId xmlns:a16="http://schemas.microsoft.com/office/drawing/2014/main" val="20001"/>
                    </a:ext>
                  </a:extLst>
                </a:gridCol>
                <a:gridCol w="360000">
                  <a:extLst>
                    <a:ext uri="{9D8B030D-6E8A-4147-A177-3AD203B41FA5}">
                      <a16:colId xmlns:a16="http://schemas.microsoft.com/office/drawing/2014/main" val="20002"/>
                    </a:ext>
                  </a:extLst>
                </a:gridCol>
              </a:tblGrid>
              <a:tr h="252000">
                <a:tc>
                  <a:txBody>
                    <a:bodyPr/>
                    <a:lstStyle/>
                    <a:p>
                      <a:pPr algn="ctr"/>
                      <a:r>
                        <a:rPr sz="1200" u="none"/>
                        <a:t>01</a:t>
                      </a:r>
                      <a:endParaRPr lang="zh-CN" altLang="en-US" sz="1200" dirty="0"/>
                    </a:p>
                  </a:txBody>
                  <a:tcPr anchor="ctr">
                    <a:solidFill>
                      <a:schemeClr val="accent6">
                        <a:lumMod val="60000"/>
                        <a:lumOff val="40000"/>
                      </a:schemeClr>
                    </a:solidFill>
                  </a:tcPr>
                </a:tc>
                <a:tc>
                  <a:txBody>
                    <a:bodyPr/>
                    <a:lstStyle/>
                    <a:p>
                      <a:pPr algn="ctr"/>
                      <a:r>
                        <a:rPr sz="1200" u="none"/>
                        <a:t>02</a:t>
                      </a:r>
                      <a:endParaRPr lang="zh-CN" altLang="en-US" sz="1200" dirty="0"/>
                    </a:p>
                  </a:txBody>
                  <a:tcPr anchor="ctr"/>
                </a:tc>
                <a:tc>
                  <a:txBody>
                    <a:bodyPr/>
                    <a:lstStyle/>
                    <a:p>
                      <a:pPr algn="ctr"/>
                      <a:r>
                        <a:rPr sz="1200" u="none"/>
                        <a:t>03</a:t>
                      </a:r>
                      <a:endParaRPr lang="zh-CN" altLang="en-US" sz="1200" dirty="0"/>
                    </a:p>
                  </a:txBody>
                  <a:tcPr anchor="ctr"/>
                </a:tc>
                <a:extLst>
                  <a:ext uri="{0D108BD9-81ED-4DB2-BD59-A6C34878D82A}">
                    <a16:rowId xmlns:a16="http://schemas.microsoft.com/office/drawing/2014/main" val="10000"/>
                  </a:ext>
                </a:extLst>
              </a:tr>
              <a:tr h="252000">
                <a:tc>
                  <a:txBody>
                    <a:bodyPr/>
                    <a:lstStyle/>
                    <a:p>
                      <a:pPr algn="ctr"/>
                      <a:r>
                        <a:rPr sz="1200" u="none"/>
                        <a:t>04</a:t>
                      </a:r>
                      <a:endParaRPr lang="zh-CN" altLang="en-US" sz="1200" dirty="0"/>
                    </a:p>
                  </a:txBody>
                  <a:tcPr anchor="ctr"/>
                </a:tc>
                <a:tc>
                  <a:txBody>
                    <a:bodyPr/>
                    <a:lstStyle/>
                    <a:p>
                      <a:pPr algn="ctr"/>
                      <a:r>
                        <a:rPr sz="1200" u="none"/>
                        <a:t>05</a:t>
                      </a:r>
                      <a:endParaRPr lang="zh-CN" altLang="en-US" sz="1200" dirty="0"/>
                    </a:p>
                  </a:txBody>
                  <a:tcPr anchor="ctr"/>
                </a:tc>
                <a:tc>
                  <a:txBody>
                    <a:bodyPr/>
                    <a:lstStyle/>
                    <a:p>
                      <a:pPr algn="ctr"/>
                      <a:r>
                        <a:rPr sz="1200" u="none"/>
                        <a:t>06</a:t>
                      </a:r>
                      <a:endParaRPr lang="zh-CN" altLang="en-US" sz="1200" dirty="0"/>
                    </a:p>
                  </a:txBody>
                  <a:tcPr anchor="ctr"/>
                </a:tc>
                <a:extLst>
                  <a:ext uri="{0D108BD9-81ED-4DB2-BD59-A6C34878D82A}">
                    <a16:rowId xmlns:a16="http://schemas.microsoft.com/office/drawing/2014/main" val="10001"/>
                  </a:ext>
                </a:extLst>
              </a:tr>
              <a:tr h="252000">
                <a:tc>
                  <a:txBody>
                    <a:bodyPr/>
                    <a:lstStyle/>
                    <a:p>
                      <a:pPr algn="ctr"/>
                      <a:r>
                        <a:rPr sz="1200" u="none"/>
                        <a:t>07</a:t>
                      </a:r>
                      <a:endParaRPr lang="zh-CN" altLang="en-US" sz="1200" dirty="0"/>
                    </a:p>
                  </a:txBody>
                  <a:tcPr anchor="ctr"/>
                </a:tc>
                <a:tc>
                  <a:txBody>
                    <a:bodyPr/>
                    <a:lstStyle/>
                    <a:p>
                      <a:pPr algn="ctr"/>
                      <a:r>
                        <a:rPr sz="1200" u="none"/>
                        <a:t>08</a:t>
                      </a:r>
                      <a:endParaRPr lang="zh-CN" altLang="en-US" sz="1200" dirty="0"/>
                    </a:p>
                  </a:txBody>
                  <a:tcPr anchor="ctr"/>
                </a:tc>
                <a:tc>
                  <a:txBody>
                    <a:bodyPr/>
                    <a:lstStyle/>
                    <a:p>
                      <a:pPr algn="ctr"/>
                      <a:r>
                        <a:rPr sz="1200" u="none"/>
                        <a:t>09</a:t>
                      </a:r>
                      <a:endParaRPr lang="zh-CN" altLang="en-US" sz="1200" dirty="0"/>
                    </a:p>
                  </a:txBody>
                  <a:tcPr anchor="ctr"/>
                </a:tc>
                <a:extLst>
                  <a:ext uri="{0D108BD9-81ED-4DB2-BD59-A6C34878D82A}">
                    <a16:rowId xmlns:a16="http://schemas.microsoft.com/office/drawing/2014/main" val="10002"/>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3252085481"/>
              </p:ext>
            </p:extLst>
          </p:nvPr>
        </p:nvGraphicFramePr>
        <p:xfrm>
          <a:off x="6502159" y="2579334"/>
          <a:ext cx="1080000" cy="822960"/>
        </p:xfrm>
        <a:graphic>
          <a:graphicData uri="http://schemas.openxmlformats.org/drawingml/2006/table">
            <a:tbl>
              <a:tblPr firstRow="1" bandRow="1"/>
              <a:tblGrid>
                <a:gridCol w="360000">
                  <a:extLst>
                    <a:ext uri="{9D8B030D-6E8A-4147-A177-3AD203B41FA5}">
                      <a16:colId xmlns:a16="http://schemas.microsoft.com/office/drawing/2014/main" val="20000"/>
                    </a:ext>
                  </a:extLst>
                </a:gridCol>
                <a:gridCol w="360000">
                  <a:extLst>
                    <a:ext uri="{9D8B030D-6E8A-4147-A177-3AD203B41FA5}">
                      <a16:colId xmlns:a16="http://schemas.microsoft.com/office/drawing/2014/main" val="20001"/>
                    </a:ext>
                  </a:extLst>
                </a:gridCol>
                <a:gridCol w="360000">
                  <a:extLst>
                    <a:ext uri="{9D8B030D-6E8A-4147-A177-3AD203B41FA5}">
                      <a16:colId xmlns:a16="http://schemas.microsoft.com/office/drawing/2014/main" val="20002"/>
                    </a:ext>
                  </a:extLst>
                </a:gridCol>
              </a:tblGrid>
              <a:tr h="252000">
                <a:tc>
                  <a:txBody>
                    <a:bodyPr/>
                    <a:lstStyle/>
                    <a:p>
                      <a:pPr algn="ctr"/>
                      <a:r>
                        <a:rPr sz="1200" u="none"/>
                        <a:t>11</a:t>
                      </a:r>
                      <a:endParaRPr lang="zh-CN" altLang="en-US" sz="1200" dirty="0"/>
                    </a:p>
                  </a:txBody>
                  <a:tcPr anchor="ctr"/>
                </a:tc>
                <a:tc>
                  <a:txBody>
                    <a:bodyPr/>
                    <a:lstStyle/>
                    <a:p>
                      <a:pPr algn="ctr"/>
                      <a:r>
                        <a:rPr sz="1200" u="none"/>
                        <a:t>12</a:t>
                      </a:r>
                      <a:endParaRPr lang="zh-CN" altLang="en-US" sz="1200" dirty="0"/>
                    </a:p>
                  </a:txBody>
                  <a:tcPr anchor="ctr">
                    <a:solidFill>
                      <a:schemeClr val="accent6">
                        <a:lumMod val="60000"/>
                        <a:lumOff val="40000"/>
                      </a:schemeClr>
                    </a:solidFill>
                  </a:tcPr>
                </a:tc>
                <a:tc>
                  <a:txBody>
                    <a:bodyPr/>
                    <a:lstStyle/>
                    <a:p>
                      <a:pPr algn="ctr"/>
                      <a:r>
                        <a:rPr sz="1200" u="none"/>
                        <a:t>13</a:t>
                      </a:r>
                      <a:endParaRPr lang="zh-CN" altLang="en-US" sz="1200" dirty="0"/>
                    </a:p>
                  </a:txBody>
                  <a:tcPr anchor="ctr">
                    <a:solidFill>
                      <a:srgbClr val="FFFF00"/>
                    </a:solidFill>
                  </a:tcPr>
                </a:tc>
                <a:extLst>
                  <a:ext uri="{0D108BD9-81ED-4DB2-BD59-A6C34878D82A}">
                    <a16:rowId xmlns:a16="http://schemas.microsoft.com/office/drawing/2014/main" val="10000"/>
                  </a:ext>
                </a:extLst>
              </a:tr>
              <a:tr h="252000">
                <a:tc>
                  <a:txBody>
                    <a:bodyPr/>
                    <a:lstStyle/>
                    <a:p>
                      <a:pPr algn="ctr"/>
                      <a:r>
                        <a:rPr sz="1200" u="none"/>
                        <a:t>14</a:t>
                      </a:r>
                      <a:endParaRPr lang="zh-CN" altLang="en-US" sz="1200" dirty="0"/>
                    </a:p>
                  </a:txBody>
                  <a:tcPr anchor="ctr"/>
                </a:tc>
                <a:tc>
                  <a:txBody>
                    <a:bodyPr/>
                    <a:lstStyle/>
                    <a:p>
                      <a:pPr algn="ctr"/>
                      <a:r>
                        <a:rPr sz="1200" u="none"/>
                        <a:t>15</a:t>
                      </a:r>
                      <a:endParaRPr lang="zh-CN" altLang="en-US" sz="1200" dirty="0"/>
                    </a:p>
                  </a:txBody>
                  <a:tcPr anchor="ctr"/>
                </a:tc>
                <a:tc>
                  <a:txBody>
                    <a:bodyPr/>
                    <a:lstStyle/>
                    <a:p>
                      <a:pPr algn="ctr"/>
                      <a:r>
                        <a:rPr sz="1200" u="none"/>
                        <a:t>16</a:t>
                      </a:r>
                      <a:endParaRPr lang="zh-CN" altLang="en-US" sz="1200" dirty="0"/>
                    </a:p>
                  </a:txBody>
                  <a:tcPr anchor="ctr"/>
                </a:tc>
                <a:extLst>
                  <a:ext uri="{0D108BD9-81ED-4DB2-BD59-A6C34878D82A}">
                    <a16:rowId xmlns:a16="http://schemas.microsoft.com/office/drawing/2014/main" val="10001"/>
                  </a:ext>
                </a:extLst>
              </a:tr>
              <a:tr h="252000">
                <a:tc>
                  <a:txBody>
                    <a:bodyPr/>
                    <a:lstStyle/>
                    <a:p>
                      <a:pPr algn="ctr"/>
                      <a:r>
                        <a:rPr sz="1200" u="none"/>
                        <a:t>17</a:t>
                      </a:r>
                      <a:endParaRPr lang="zh-CN" altLang="en-US" sz="1200" dirty="0"/>
                    </a:p>
                  </a:txBody>
                  <a:tcPr anchor="ctr"/>
                </a:tc>
                <a:tc>
                  <a:txBody>
                    <a:bodyPr/>
                    <a:lstStyle/>
                    <a:p>
                      <a:pPr algn="ctr"/>
                      <a:r>
                        <a:rPr sz="1200" u="none"/>
                        <a:t>18</a:t>
                      </a:r>
                      <a:endParaRPr lang="zh-CN" altLang="en-US" sz="1200" dirty="0"/>
                    </a:p>
                  </a:txBody>
                  <a:tcPr anchor="ctr"/>
                </a:tc>
                <a:tc>
                  <a:txBody>
                    <a:bodyPr/>
                    <a:lstStyle/>
                    <a:p>
                      <a:pPr algn="ctr"/>
                      <a:r>
                        <a:rPr sz="1200" u="none"/>
                        <a:t>19</a:t>
                      </a:r>
                      <a:endParaRPr lang="zh-CN" altLang="en-US" sz="1200" dirty="0"/>
                    </a:p>
                  </a:txBody>
                  <a:tcPr anchor="ctr"/>
                </a:tc>
                <a:extLst>
                  <a:ext uri="{0D108BD9-81ED-4DB2-BD59-A6C34878D82A}">
                    <a16:rowId xmlns:a16="http://schemas.microsoft.com/office/drawing/2014/main" val="10002"/>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10513497"/>
              </p:ext>
            </p:extLst>
          </p:nvPr>
        </p:nvGraphicFramePr>
        <p:xfrm>
          <a:off x="6502159" y="3454507"/>
          <a:ext cx="1080000" cy="822960"/>
        </p:xfrm>
        <a:graphic>
          <a:graphicData uri="http://schemas.openxmlformats.org/drawingml/2006/table">
            <a:tbl>
              <a:tblPr firstRow="1" bandRow="1"/>
              <a:tblGrid>
                <a:gridCol w="360000">
                  <a:extLst>
                    <a:ext uri="{9D8B030D-6E8A-4147-A177-3AD203B41FA5}">
                      <a16:colId xmlns:a16="http://schemas.microsoft.com/office/drawing/2014/main" val="20000"/>
                    </a:ext>
                  </a:extLst>
                </a:gridCol>
                <a:gridCol w="360000">
                  <a:extLst>
                    <a:ext uri="{9D8B030D-6E8A-4147-A177-3AD203B41FA5}">
                      <a16:colId xmlns:a16="http://schemas.microsoft.com/office/drawing/2014/main" val="20001"/>
                    </a:ext>
                  </a:extLst>
                </a:gridCol>
                <a:gridCol w="360000">
                  <a:extLst>
                    <a:ext uri="{9D8B030D-6E8A-4147-A177-3AD203B41FA5}">
                      <a16:colId xmlns:a16="http://schemas.microsoft.com/office/drawing/2014/main" val="20002"/>
                    </a:ext>
                  </a:extLst>
                </a:gridCol>
              </a:tblGrid>
              <a:tr h="273600">
                <a:tc>
                  <a:txBody>
                    <a:bodyPr/>
                    <a:lstStyle/>
                    <a:p>
                      <a:pPr algn="ctr"/>
                      <a:r>
                        <a:rPr sz="1200" u="none"/>
                        <a:t>21</a:t>
                      </a:r>
                      <a:endParaRPr lang="zh-CN" altLang="en-US" sz="1200" dirty="0"/>
                    </a:p>
                  </a:txBody>
                  <a:tcPr anchor="ctr"/>
                </a:tc>
                <a:tc>
                  <a:txBody>
                    <a:bodyPr/>
                    <a:lstStyle/>
                    <a:p>
                      <a:pPr algn="ctr"/>
                      <a:r>
                        <a:rPr sz="1200" u="none"/>
                        <a:t>22</a:t>
                      </a:r>
                      <a:endParaRPr lang="zh-CN" altLang="en-US" sz="1200" dirty="0"/>
                    </a:p>
                  </a:txBody>
                  <a:tcPr anchor="ctr"/>
                </a:tc>
                <a:tc>
                  <a:txBody>
                    <a:bodyPr/>
                    <a:lstStyle/>
                    <a:p>
                      <a:pPr algn="ctr"/>
                      <a:r>
                        <a:rPr sz="1200" u="none"/>
                        <a:t>23</a:t>
                      </a:r>
                      <a:endParaRPr lang="zh-CN" altLang="en-US" sz="1200" dirty="0"/>
                    </a:p>
                  </a:txBody>
                  <a:tcPr anchor="ctr">
                    <a:solidFill>
                      <a:schemeClr val="accent6">
                        <a:lumMod val="60000"/>
                        <a:lumOff val="40000"/>
                      </a:schemeClr>
                    </a:solidFill>
                  </a:tcPr>
                </a:tc>
                <a:extLst>
                  <a:ext uri="{0D108BD9-81ED-4DB2-BD59-A6C34878D82A}">
                    <a16:rowId xmlns:a16="http://schemas.microsoft.com/office/drawing/2014/main" val="10000"/>
                  </a:ext>
                </a:extLst>
              </a:tr>
              <a:tr h="273600">
                <a:tc>
                  <a:txBody>
                    <a:bodyPr/>
                    <a:lstStyle/>
                    <a:p>
                      <a:pPr algn="ctr"/>
                      <a:r>
                        <a:rPr sz="1200" u="none"/>
                        <a:t>24</a:t>
                      </a:r>
                      <a:endParaRPr lang="zh-CN" altLang="en-US" sz="1200" dirty="0"/>
                    </a:p>
                  </a:txBody>
                  <a:tcPr anchor="ctr"/>
                </a:tc>
                <a:tc>
                  <a:txBody>
                    <a:bodyPr/>
                    <a:lstStyle/>
                    <a:p>
                      <a:pPr algn="ctr"/>
                      <a:r>
                        <a:rPr sz="1200" u="none"/>
                        <a:t>25</a:t>
                      </a:r>
                      <a:endParaRPr lang="zh-CN" altLang="en-US" sz="1200" dirty="0"/>
                    </a:p>
                  </a:txBody>
                  <a:tcPr anchor="ctr"/>
                </a:tc>
                <a:tc>
                  <a:txBody>
                    <a:bodyPr/>
                    <a:lstStyle/>
                    <a:p>
                      <a:pPr algn="ctr"/>
                      <a:r>
                        <a:rPr sz="1200" u="none"/>
                        <a:t>26</a:t>
                      </a:r>
                      <a:endParaRPr lang="zh-CN" altLang="en-US" sz="1200" dirty="0"/>
                    </a:p>
                  </a:txBody>
                  <a:tcPr anchor="ctr"/>
                </a:tc>
                <a:extLst>
                  <a:ext uri="{0D108BD9-81ED-4DB2-BD59-A6C34878D82A}">
                    <a16:rowId xmlns:a16="http://schemas.microsoft.com/office/drawing/2014/main" val="10001"/>
                  </a:ext>
                </a:extLst>
              </a:tr>
              <a:tr h="273600">
                <a:tc>
                  <a:txBody>
                    <a:bodyPr/>
                    <a:lstStyle/>
                    <a:p>
                      <a:pPr algn="ctr"/>
                      <a:r>
                        <a:rPr sz="1200" u="none"/>
                        <a:t>27</a:t>
                      </a:r>
                      <a:endParaRPr lang="zh-CN" altLang="en-US" sz="1200" dirty="0"/>
                    </a:p>
                  </a:txBody>
                  <a:tcPr anchor="ctr"/>
                </a:tc>
                <a:tc>
                  <a:txBody>
                    <a:bodyPr/>
                    <a:lstStyle/>
                    <a:p>
                      <a:pPr algn="ctr"/>
                      <a:r>
                        <a:rPr sz="1200" u="none"/>
                        <a:t>28</a:t>
                      </a:r>
                      <a:endParaRPr lang="zh-CN" altLang="en-US" sz="1200" dirty="0"/>
                    </a:p>
                  </a:txBody>
                  <a:tcPr anchor="ctr"/>
                </a:tc>
                <a:tc>
                  <a:txBody>
                    <a:bodyPr/>
                    <a:lstStyle/>
                    <a:p>
                      <a:pPr algn="ctr"/>
                      <a:r>
                        <a:rPr sz="1200" u="none"/>
                        <a:t>29</a:t>
                      </a:r>
                      <a:endParaRPr lang="zh-CN" altLang="en-US" sz="1200" dirty="0"/>
                    </a:p>
                  </a:txBody>
                  <a:tcPr anchor="ctr"/>
                </a:tc>
                <a:extLst>
                  <a:ext uri="{0D108BD9-81ED-4DB2-BD59-A6C34878D82A}">
                    <a16:rowId xmlns:a16="http://schemas.microsoft.com/office/drawing/2014/main" val="10002"/>
                  </a:ext>
                </a:extLst>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1004472010"/>
              </p:ext>
            </p:extLst>
          </p:nvPr>
        </p:nvGraphicFramePr>
        <p:xfrm>
          <a:off x="6502159" y="4329680"/>
          <a:ext cx="1080000" cy="822960"/>
        </p:xfrm>
        <a:graphic>
          <a:graphicData uri="http://schemas.openxmlformats.org/drawingml/2006/table">
            <a:tbl>
              <a:tblPr firstRow="1" bandRow="1"/>
              <a:tblGrid>
                <a:gridCol w="360000">
                  <a:extLst>
                    <a:ext uri="{9D8B030D-6E8A-4147-A177-3AD203B41FA5}">
                      <a16:colId xmlns:a16="http://schemas.microsoft.com/office/drawing/2014/main" val="20000"/>
                    </a:ext>
                  </a:extLst>
                </a:gridCol>
                <a:gridCol w="360000">
                  <a:extLst>
                    <a:ext uri="{9D8B030D-6E8A-4147-A177-3AD203B41FA5}">
                      <a16:colId xmlns:a16="http://schemas.microsoft.com/office/drawing/2014/main" val="20001"/>
                    </a:ext>
                  </a:extLst>
                </a:gridCol>
                <a:gridCol w="360000">
                  <a:extLst>
                    <a:ext uri="{9D8B030D-6E8A-4147-A177-3AD203B41FA5}">
                      <a16:colId xmlns:a16="http://schemas.microsoft.com/office/drawing/2014/main" val="20002"/>
                    </a:ext>
                  </a:extLst>
                </a:gridCol>
              </a:tblGrid>
              <a:tr h="252000">
                <a:tc>
                  <a:txBody>
                    <a:bodyPr/>
                    <a:lstStyle/>
                    <a:p>
                      <a:pPr algn="ctr"/>
                      <a:r>
                        <a:rPr sz="1200" u="none"/>
                        <a:t>31</a:t>
                      </a:r>
                      <a:endParaRPr lang="zh-CN" altLang="en-US" sz="1200" dirty="0"/>
                    </a:p>
                  </a:txBody>
                  <a:tcPr anchor="ctr"/>
                </a:tc>
                <a:tc>
                  <a:txBody>
                    <a:bodyPr/>
                    <a:lstStyle/>
                    <a:p>
                      <a:pPr algn="ctr"/>
                      <a:r>
                        <a:rPr sz="1200" u="none"/>
                        <a:t>32</a:t>
                      </a:r>
                      <a:endParaRPr lang="zh-CN" altLang="en-US" sz="1200" dirty="0"/>
                    </a:p>
                  </a:txBody>
                  <a:tcPr anchor="ctr"/>
                </a:tc>
                <a:tc>
                  <a:txBody>
                    <a:bodyPr/>
                    <a:lstStyle/>
                    <a:p>
                      <a:pPr algn="ctr"/>
                      <a:r>
                        <a:rPr sz="1200" u="none"/>
                        <a:t>33</a:t>
                      </a:r>
                      <a:endParaRPr lang="zh-CN" altLang="en-US" sz="1200" dirty="0"/>
                    </a:p>
                  </a:txBody>
                  <a:tcPr anchor="ctr"/>
                </a:tc>
                <a:extLst>
                  <a:ext uri="{0D108BD9-81ED-4DB2-BD59-A6C34878D82A}">
                    <a16:rowId xmlns:a16="http://schemas.microsoft.com/office/drawing/2014/main" val="10000"/>
                  </a:ext>
                </a:extLst>
              </a:tr>
              <a:tr h="252000">
                <a:tc>
                  <a:txBody>
                    <a:bodyPr/>
                    <a:lstStyle/>
                    <a:p>
                      <a:pPr algn="ctr"/>
                      <a:r>
                        <a:rPr sz="1200" u="none"/>
                        <a:t>34</a:t>
                      </a:r>
                      <a:endParaRPr lang="zh-CN" altLang="en-US" sz="1200" dirty="0"/>
                    </a:p>
                  </a:txBody>
                  <a:tcPr anchor="ctr">
                    <a:solidFill>
                      <a:schemeClr val="accent6">
                        <a:lumMod val="60000"/>
                        <a:lumOff val="40000"/>
                      </a:schemeClr>
                    </a:solidFill>
                  </a:tcPr>
                </a:tc>
                <a:tc>
                  <a:txBody>
                    <a:bodyPr/>
                    <a:lstStyle/>
                    <a:p>
                      <a:pPr algn="ctr"/>
                      <a:r>
                        <a:rPr sz="1200" u="none"/>
                        <a:t>35</a:t>
                      </a:r>
                      <a:endParaRPr lang="zh-CN" altLang="en-US" sz="1200" dirty="0"/>
                    </a:p>
                  </a:txBody>
                  <a:tcPr anchor="ctr"/>
                </a:tc>
                <a:tc>
                  <a:txBody>
                    <a:bodyPr/>
                    <a:lstStyle/>
                    <a:p>
                      <a:pPr algn="ctr"/>
                      <a:r>
                        <a:rPr sz="1200" u="none"/>
                        <a:t>36</a:t>
                      </a:r>
                      <a:endParaRPr lang="zh-CN" altLang="en-US" sz="1200" dirty="0"/>
                    </a:p>
                  </a:txBody>
                  <a:tcPr anchor="ctr"/>
                </a:tc>
                <a:extLst>
                  <a:ext uri="{0D108BD9-81ED-4DB2-BD59-A6C34878D82A}">
                    <a16:rowId xmlns:a16="http://schemas.microsoft.com/office/drawing/2014/main" val="10001"/>
                  </a:ext>
                </a:extLst>
              </a:tr>
              <a:tr h="252000">
                <a:tc>
                  <a:txBody>
                    <a:bodyPr/>
                    <a:lstStyle/>
                    <a:p>
                      <a:pPr algn="ctr"/>
                      <a:r>
                        <a:rPr sz="1200" u="none"/>
                        <a:t>37</a:t>
                      </a:r>
                      <a:endParaRPr lang="zh-CN" altLang="en-US" sz="1200" dirty="0"/>
                    </a:p>
                  </a:txBody>
                  <a:tcPr anchor="ctr"/>
                </a:tc>
                <a:tc>
                  <a:txBody>
                    <a:bodyPr/>
                    <a:lstStyle/>
                    <a:p>
                      <a:pPr algn="ctr"/>
                      <a:r>
                        <a:rPr sz="1200" u="none"/>
                        <a:t>38</a:t>
                      </a:r>
                      <a:endParaRPr lang="zh-CN" altLang="en-US" sz="1200" dirty="0"/>
                    </a:p>
                  </a:txBody>
                  <a:tcPr anchor="ctr"/>
                </a:tc>
                <a:tc>
                  <a:txBody>
                    <a:bodyPr/>
                    <a:lstStyle/>
                    <a:p>
                      <a:pPr algn="ctr"/>
                      <a:r>
                        <a:rPr sz="1200" u="none"/>
                        <a:t>39</a:t>
                      </a:r>
                      <a:endParaRPr lang="zh-CN" altLang="en-US" sz="1200" dirty="0"/>
                    </a:p>
                  </a:txBody>
                  <a:tcPr anchor="ctr"/>
                </a:tc>
                <a:extLst>
                  <a:ext uri="{0D108BD9-81ED-4DB2-BD59-A6C34878D82A}">
                    <a16:rowId xmlns:a16="http://schemas.microsoft.com/office/drawing/2014/main" val="10002"/>
                  </a:ext>
                </a:extLst>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2650373899"/>
              </p:ext>
            </p:extLst>
          </p:nvPr>
        </p:nvGraphicFramePr>
        <p:xfrm>
          <a:off x="6502159" y="5196284"/>
          <a:ext cx="1080000" cy="822960"/>
        </p:xfrm>
        <a:graphic>
          <a:graphicData uri="http://schemas.openxmlformats.org/drawingml/2006/table">
            <a:tbl>
              <a:tblPr firstRow="1" bandRow="1"/>
              <a:tblGrid>
                <a:gridCol w="360000">
                  <a:extLst>
                    <a:ext uri="{9D8B030D-6E8A-4147-A177-3AD203B41FA5}">
                      <a16:colId xmlns:a16="http://schemas.microsoft.com/office/drawing/2014/main" val="20000"/>
                    </a:ext>
                  </a:extLst>
                </a:gridCol>
                <a:gridCol w="360000">
                  <a:extLst>
                    <a:ext uri="{9D8B030D-6E8A-4147-A177-3AD203B41FA5}">
                      <a16:colId xmlns:a16="http://schemas.microsoft.com/office/drawing/2014/main" val="20001"/>
                    </a:ext>
                  </a:extLst>
                </a:gridCol>
                <a:gridCol w="360000">
                  <a:extLst>
                    <a:ext uri="{9D8B030D-6E8A-4147-A177-3AD203B41FA5}">
                      <a16:colId xmlns:a16="http://schemas.microsoft.com/office/drawing/2014/main" val="20002"/>
                    </a:ext>
                  </a:extLst>
                </a:gridCol>
              </a:tblGrid>
              <a:tr h="252000">
                <a:tc>
                  <a:txBody>
                    <a:bodyPr/>
                    <a:lstStyle/>
                    <a:p>
                      <a:pPr algn="ctr"/>
                      <a:r>
                        <a:rPr sz="1200" u="none"/>
                        <a:t>41</a:t>
                      </a:r>
                      <a:endParaRPr lang="zh-CN" altLang="en-US" sz="1200" dirty="0"/>
                    </a:p>
                  </a:txBody>
                  <a:tcPr anchor="ctr"/>
                </a:tc>
                <a:tc>
                  <a:txBody>
                    <a:bodyPr/>
                    <a:lstStyle/>
                    <a:p>
                      <a:pPr algn="ctr"/>
                      <a:r>
                        <a:rPr sz="1200" u="none"/>
                        <a:t>42</a:t>
                      </a:r>
                      <a:endParaRPr lang="zh-CN" altLang="en-US" sz="1200" dirty="0"/>
                    </a:p>
                  </a:txBody>
                  <a:tcPr anchor="ctr"/>
                </a:tc>
                <a:tc>
                  <a:txBody>
                    <a:bodyPr/>
                    <a:lstStyle/>
                    <a:p>
                      <a:pPr algn="ctr"/>
                      <a:r>
                        <a:rPr sz="1200" u="none"/>
                        <a:t>43</a:t>
                      </a:r>
                      <a:endParaRPr lang="zh-CN" altLang="en-US" sz="1200" dirty="0"/>
                    </a:p>
                  </a:txBody>
                  <a:tcPr anchor="ctr"/>
                </a:tc>
                <a:extLst>
                  <a:ext uri="{0D108BD9-81ED-4DB2-BD59-A6C34878D82A}">
                    <a16:rowId xmlns:a16="http://schemas.microsoft.com/office/drawing/2014/main" val="10000"/>
                  </a:ext>
                </a:extLst>
              </a:tr>
              <a:tr h="252000">
                <a:tc>
                  <a:txBody>
                    <a:bodyPr/>
                    <a:lstStyle/>
                    <a:p>
                      <a:pPr algn="ctr"/>
                      <a:r>
                        <a:rPr sz="1200" u="none"/>
                        <a:t>44</a:t>
                      </a:r>
                      <a:endParaRPr lang="zh-CN" altLang="en-US" sz="1200" dirty="0"/>
                    </a:p>
                  </a:txBody>
                  <a:tcPr anchor="ctr"/>
                </a:tc>
                <a:tc>
                  <a:txBody>
                    <a:bodyPr/>
                    <a:lstStyle/>
                    <a:p>
                      <a:pPr algn="ctr"/>
                      <a:r>
                        <a:rPr sz="1200" u="none"/>
                        <a:t>45</a:t>
                      </a:r>
                      <a:endParaRPr lang="zh-CN" altLang="en-US" sz="1200" dirty="0"/>
                    </a:p>
                  </a:txBody>
                  <a:tcPr anchor="ctr">
                    <a:solidFill>
                      <a:schemeClr val="accent6">
                        <a:lumMod val="60000"/>
                        <a:lumOff val="40000"/>
                      </a:schemeClr>
                    </a:solidFill>
                  </a:tcPr>
                </a:tc>
                <a:tc>
                  <a:txBody>
                    <a:bodyPr/>
                    <a:lstStyle/>
                    <a:p>
                      <a:pPr algn="ctr"/>
                      <a:r>
                        <a:rPr sz="1200" u="none"/>
                        <a:t>46</a:t>
                      </a:r>
                      <a:endParaRPr lang="zh-CN" altLang="en-US" sz="1200" dirty="0"/>
                    </a:p>
                  </a:txBody>
                  <a:tcPr anchor="ctr"/>
                </a:tc>
                <a:extLst>
                  <a:ext uri="{0D108BD9-81ED-4DB2-BD59-A6C34878D82A}">
                    <a16:rowId xmlns:a16="http://schemas.microsoft.com/office/drawing/2014/main" val="10001"/>
                  </a:ext>
                </a:extLst>
              </a:tr>
              <a:tr h="252000">
                <a:tc>
                  <a:txBody>
                    <a:bodyPr/>
                    <a:lstStyle/>
                    <a:p>
                      <a:pPr algn="ctr"/>
                      <a:r>
                        <a:rPr sz="1200" u="none"/>
                        <a:t>47</a:t>
                      </a:r>
                      <a:endParaRPr lang="zh-CN" altLang="en-US" sz="1200" dirty="0"/>
                    </a:p>
                  </a:txBody>
                  <a:tcPr anchor="ctr">
                    <a:solidFill>
                      <a:schemeClr val="accent2">
                        <a:lumMod val="60000"/>
                        <a:lumOff val="40000"/>
                      </a:schemeClr>
                    </a:solidFill>
                  </a:tcPr>
                </a:tc>
                <a:tc>
                  <a:txBody>
                    <a:bodyPr/>
                    <a:lstStyle/>
                    <a:p>
                      <a:pPr algn="ctr"/>
                      <a:r>
                        <a:rPr sz="1200" u="none"/>
                        <a:t>48</a:t>
                      </a:r>
                      <a:endParaRPr lang="zh-CN" altLang="en-US" sz="1200" dirty="0"/>
                    </a:p>
                  </a:txBody>
                  <a:tcPr anchor="ctr"/>
                </a:tc>
                <a:tc>
                  <a:txBody>
                    <a:bodyPr/>
                    <a:lstStyle/>
                    <a:p>
                      <a:pPr algn="ctr"/>
                      <a:r>
                        <a:rPr sz="1200" u="none"/>
                        <a:t>49</a:t>
                      </a:r>
                      <a:endParaRPr lang="zh-CN" altLang="en-US" sz="1200" dirty="0"/>
                    </a:p>
                  </a:txBody>
                  <a:tcPr anchor="ctr"/>
                </a:tc>
                <a:extLst>
                  <a:ext uri="{0D108BD9-81ED-4DB2-BD59-A6C34878D82A}">
                    <a16:rowId xmlns:a16="http://schemas.microsoft.com/office/drawing/2014/main" val="10002"/>
                  </a:ext>
                </a:extLst>
              </a:tr>
            </a:tbl>
          </a:graphicData>
        </a:graphic>
      </p:graphicFrame>
      <p:graphicFrame>
        <p:nvGraphicFramePr>
          <p:cNvPr id="12" name="表格 11"/>
          <p:cNvGraphicFramePr>
            <a:graphicFrameLocks noGrp="1"/>
          </p:cNvGraphicFramePr>
          <p:nvPr>
            <p:extLst>
              <p:ext uri="{D42A27DB-BD31-4B8C-83A1-F6EECF244321}">
                <p14:modId xmlns:p14="http://schemas.microsoft.com/office/powerpoint/2010/main" val="2420138950"/>
              </p:ext>
            </p:extLst>
          </p:nvPr>
        </p:nvGraphicFramePr>
        <p:xfrm>
          <a:off x="8215454" y="1687227"/>
          <a:ext cx="1080000" cy="822960"/>
        </p:xfrm>
        <a:graphic>
          <a:graphicData uri="http://schemas.openxmlformats.org/drawingml/2006/table">
            <a:tbl>
              <a:tblPr firstRow="1" bandRow="1"/>
              <a:tblGrid>
                <a:gridCol w="360000">
                  <a:extLst>
                    <a:ext uri="{9D8B030D-6E8A-4147-A177-3AD203B41FA5}">
                      <a16:colId xmlns:a16="http://schemas.microsoft.com/office/drawing/2014/main" val="20000"/>
                    </a:ext>
                  </a:extLst>
                </a:gridCol>
                <a:gridCol w="360000">
                  <a:extLst>
                    <a:ext uri="{9D8B030D-6E8A-4147-A177-3AD203B41FA5}">
                      <a16:colId xmlns:a16="http://schemas.microsoft.com/office/drawing/2014/main" val="20001"/>
                    </a:ext>
                  </a:extLst>
                </a:gridCol>
                <a:gridCol w="360000">
                  <a:extLst>
                    <a:ext uri="{9D8B030D-6E8A-4147-A177-3AD203B41FA5}">
                      <a16:colId xmlns:a16="http://schemas.microsoft.com/office/drawing/2014/main" val="20002"/>
                    </a:ext>
                  </a:extLst>
                </a:gridCol>
              </a:tblGrid>
              <a:tr h="252000">
                <a:tc>
                  <a:txBody>
                    <a:bodyPr/>
                    <a:lstStyle/>
                    <a:p>
                      <a:pPr algn="ctr"/>
                      <a:r>
                        <a:rPr sz="1200" u="none"/>
                        <a:t>51</a:t>
                      </a:r>
                      <a:endParaRPr lang="zh-CN" altLang="en-US" sz="1200" dirty="0"/>
                    </a:p>
                  </a:txBody>
                  <a:tcPr anchor="ctr"/>
                </a:tc>
                <a:tc>
                  <a:txBody>
                    <a:bodyPr/>
                    <a:lstStyle/>
                    <a:p>
                      <a:pPr algn="ctr"/>
                      <a:r>
                        <a:rPr sz="1200" u="none"/>
                        <a:t>52</a:t>
                      </a:r>
                      <a:endParaRPr lang="zh-CN" altLang="en-US" sz="1200" dirty="0"/>
                    </a:p>
                  </a:txBody>
                  <a:tcPr anchor="ctr">
                    <a:solidFill>
                      <a:srgbClr val="FFFF00"/>
                    </a:solidFill>
                  </a:tcPr>
                </a:tc>
                <a:tc>
                  <a:txBody>
                    <a:bodyPr/>
                    <a:lstStyle/>
                    <a:p>
                      <a:pPr algn="ctr"/>
                      <a:r>
                        <a:rPr sz="1200" u="none"/>
                        <a:t>53</a:t>
                      </a:r>
                      <a:endParaRPr lang="zh-CN" altLang="en-US" sz="1200" dirty="0"/>
                    </a:p>
                  </a:txBody>
                  <a:tcPr anchor="ctr"/>
                </a:tc>
                <a:extLst>
                  <a:ext uri="{0D108BD9-81ED-4DB2-BD59-A6C34878D82A}">
                    <a16:rowId xmlns:a16="http://schemas.microsoft.com/office/drawing/2014/main" val="10000"/>
                  </a:ext>
                </a:extLst>
              </a:tr>
              <a:tr h="252000">
                <a:tc>
                  <a:txBody>
                    <a:bodyPr/>
                    <a:lstStyle/>
                    <a:p>
                      <a:pPr algn="ctr"/>
                      <a:r>
                        <a:rPr sz="1200" u="none"/>
                        <a:t>54</a:t>
                      </a:r>
                      <a:endParaRPr lang="zh-CN" altLang="en-US" sz="1200" dirty="0"/>
                    </a:p>
                  </a:txBody>
                  <a:tcPr anchor="ctr"/>
                </a:tc>
                <a:tc>
                  <a:txBody>
                    <a:bodyPr/>
                    <a:lstStyle/>
                    <a:p>
                      <a:pPr algn="ctr"/>
                      <a:r>
                        <a:rPr sz="1200" u="none"/>
                        <a:t>55</a:t>
                      </a:r>
                      <a:endParaRPr lang="zh-CN" altLang="en-US" sz="1200" dirty="0"/>
                    </a:p>
                  </a:txBody>
                  <a:tcPr anchor="ctr"/>
                </a:tc>
                <a:tc>
                  <a:txBody>
                    <a:bodyPr/>
                    <a:lstStyle/>
                    <a:p>
                      <a:pPr algn="ctr"/>
                      <a:r>
                        <a:rPr sz="1200" u="none"/>
                        <a:t>56</a:t>
                      </a:r>
                      <a:endParaRPr lang="zh-CN" altLang="en-US" sz="1200" dirty="0"/>
                    </a:p>
                  </a:txBody>
                  <a:tcPr anchor="ctr"/>
                </a:tc>
                <a:extLst>
                  <a:ext uri="{0D108BD9-81ED-4DB2-BD59-A6C34878D82A}">
                    <a16:rowId xmlns:a16="http://schemas.microsoft.com/office/drawing/2014/main" val="10001"/>
                  </a:ext>
                </a:extLst>
              </a:tr>
              <a:tr h="252000">
                <a:tc>
                  <a:txBody>
                    <a:bodyPr/>
                    <a:lstStyle/>
                    <a:p>
                      <a:pPr algn="ctr"/>
                      <a:r>
                        <a:rPr sz="1200" u="none"/>
                        <a:t>57</a:t>
                      </a:r>
                      <a:endParaRPr lang="zh-CN" altLang="en-US" sz="1200" dirty="0"/>
                    </a:p>
                  </a:txBody>
                  <a:tcPr anchor="ctr"/>
                </a:tc>
                <a:tc>
                  <a:txBody>
                    <a:bodyPr/>
                    <a:lstStyle/>
                    <a:p>
                      <a:pPr algn="ctr"/>
                      <a:r>
                        <a:rPr sz="1200" u="none"/>
                        <a:t>58</a:t>
                      </a:r>
                      <a:endParaRPr lang="zh-CN" altLang="en-US" sz="1200" dirty="0"/>
                    </a:p>
                  </a:txBody>
                  <a:tcPr anchor="ctr"/>
                </a:tc>
                <a:tc>
                  <a:txBody>
                    <a:bodyPr/>
                    <a:lstStyle/>
                    <a:p>
                      <a:pPr algn="ctr"/>
                      <a:r>
                        <a:rPr sz="1200" u="none"/>
                        <a:t>59</a:t>
                      </a:r>
                      <a:endParaRPr lang="zh-CN" altLang="en-US" sz="1200" dirty="0"/>
                    </a:p>
                  </a:txBody>
                  <a:tcPr anchor="ctr"/>
                </a:tc>
                <a:extLst>
                  <a:ext uri="{0D108BD9-81ED-4DB2-BD59-A6C34878D82A}">
                    <a16:rowId xmlns:a16="http://schemas.microsoft.com/office/drawing/2014/main" val="10002"/>
                  </a:ext>
                </a:extLst>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2215085312"/>
              </p:ext>
            </p:extLst>
          </p:nvPr>
        </p:nvGraphicFramePr>
        <p:xfrm>
          <a:off x="8215454" y="2579334"/>
          <a:ext cx="1080000" cy="822960"/>
        </p:xfrm>
        <a:graphic>
          <a:graphicData uri="http://schemas.openxmlformats.org/drawingml/2006/table">
            <a:tbl>
              <a:tblPr firstRow="1" bandRow="1"/>
              <a:tblGrid>
                <a:gridCol w="360000">
                  <a:extLst>
                    <a:ext uri="{9D8B030D-6E8A-4147-A177-3AD203B41FA5}">
                      <a16:colId xmlns:a16="http://schemas.microsoft.com/office/drawing/2014/main" val="20000"/>
                    </a:ext>
                  </a:extLst>
                </a:gridCol>
                <a:gridCol w="360000">
                  <a:extLst>
                    <a:ext uri="{9D8B030D-6E8A-4147-A177-3AD203B41FA5}">
                      <a16:colId xmlns:a16="http://schemas.microsoft.com/office/drawing/2014/main" val="20001"/>
                    </a:ext>
                  </a:extLst>
                </a:gridCol>
                <a:gridCol w="360000">
                  <a:extLst>
                    <a:ext uri="{9D8B030D-6E8A-4147-A177-3AD203B41FA5}">
                      <a16:colId xmlns:a16="http://schemas.microsoft.com/office/drawing/2014/main" val="20002"/>
                    </a:ext>
                  </a:extLst>
                </a:gridCol>
              </a:tblGrid>
              <a:tr h="252000">
                <a:tc>
                  <a:txBody>
                    <a:bodyPr/>
                    <a:lstStyle/>
                    <a:p>
                      <a:pPr algn="ctr"/>
                      <a:r>
                        <a:rPr sz="1200" u="none"/>
                        <a:t>61</a:t>
                      </a:r>
                      <a:endParaRPr lang="zh-CN" altLang="en-US" sz="1200" dirty="0"/>
                    </a:p>
                  </a:txBody>
                  <a:tcPr anchor="ctr"/>
                </a:tc>
                <a:tc>
                  <a:txBody>
                    <a:bodyPr/>
                    <a:lstStyle/>
                    <a:p>
                      <a:pPr algn="ctr"/>
                      <a:r>
                        <a:rPr sz="1200" u="none"/>
                        <a:t>62</a:t>
                      </a:r>
                      <a:endParaRPr lang="zh-CN" altLang="en-US" sz="1200" dirty="0"/>
                    </a:p>
                  </a:txBody>
                  <a:tcPr anchor="ctr"/>
                </a:tc>
                <a:tc>
                  <a:txBody>
                    <a:bodyPr/>
                    <a:lstStyle/>
                    <a:p>
                      <a:pPr algn="ctr"/>
                      <a:r>
                        <a:rPr sz="1200" u="none"/>
                        <a:t>63</a:t>
                      </a:r>
                      <a:endParaRPr lang="zh-CN" altLang="en-US" sz="1200" dirty="0"/>
                    </a:p>
                  </a:txBody>
                  <a:tcPr anchor="ctr">
                    <a:solidFill>
                      <a:srgbClr val="FFFF00"/>
                    </a:solidFill>
                  </a:tcPr>
                </a:tc>
                <a:extLst>
                  <a:ext uri="{0D108BD9-81ED-4DB2-BD59-A6C34878D82A}">
                    <a16:rowId xmlns:a16="http://schemas.microsoft.com/office/drawing/2014/main" val="10000"/>
                  </a:ext>
                </a:extLst>
              </a:tr>
              <a:tr h="252000">
                <a:tc>
                  <a:txBody>
                    <a:bodyPr/>
                    <a:lstStyle/>
                    <a:p>
                      <a:pPr algn="ctr"/>
                      <a:r>
                        <a:rPr sz="1200" u="none"/>
                        <a:t>64</a:t>
                      </a:r>
                      <a:endParaRPr lang="zh-CN" altLang="en-US" sz="1200" dirty="0"/>
                    </a:p>
                  </a:txBody>
                  <a:tcPr anchor="ctr"/>
                </a:tc>
                <a:tc>
                  <a:txBody>
                    <a:bodyPr/>
                    <a:lstStyle/>
                    <a:p>
                      <a:pPr algn="ctr"/>
                      <a:r>
                        <a:rPr sz="1200" u="none"/>
                        <a:t>65</a:t>
                      </a:r>
                      <a:endParaRPr lang="zh-CN" altLang="en-US" sz="1200" dirty="0"/>
                    </a:p>
                  </a:txBody>
                  <a:tcPr anchor="ctr"/>
                </a:tc>
                <a:tc>
                  <a:txBody>
                    <a:bodyPr/>
                    <a:lstStyle/>
                    <a:p>
                      <a:pPr algn="ctr"/>
                      <a:r>
                        <a:rPr sz="1200" u="none"/>
                        <a:t>66</a:t>
                      </a:r>
                      <a:endParaRPr lang="zh-CN" altLang="en-US" sz="1200" dirty="0"/>
                    </a:p>
                  </a:txBody>
                  <a:tcPr anchor="ctr"/>
                </a:tc>
                <a:extLst>
                  <a:ext uri="{0D108BD9-81ED-4DB2-BD59-A6C34878D82A}">
                    <a16:rowId xmlns:a16="http://schemas.microsoft.com/office/drawing/2014/main" val="10001"/>
                  </a:ext>
                </a:extLst>
              </a:tr>
              <a:tr h="252000">
                <a:tc>
                  <a:txBody>
                    <a:bodyPr/>
                    <a:lstStyle/>
                    <a:p>
                      <a:pPr algn="ctr"/>
                      <a:r>
                        <a:rPr sz="1200" u="none"/>
                        <a:t>67</a:t>
                      </a:r>
                      <a:endParaRPr lang="zh-CN" altLang="en-US" sz="1200" dirty="0"/>
                    </a:p>
                  </a:txBody>
                  <a:tcPr anchor="ctr"/>
                </a:tc>
                <a:tc>
                  <a:txBody>
                    <a:bodyPr/>
                    <a:lstStyle/>
                    <a:p>
                      <a:pPr algn="ctr"/>
                      <a:r>
                        <a:rPr sz="1200" u="none"/>
                        <a:t>68</a:t>
                      </a:r>
                      <a:endParaRPr lang="zh-CN" altLang="en-US" sz="1200" dirty="0"/>
                    </a:p>
                  </a:txBody>
                  <a:tcPr anchor="ctr"/>
                </a:tc>
                <a:tc>
                  <a:txBody>
                    <a:bodyPr/>
                    <a:lstStyle/>
                    <a:p>
                      <a:pPr algn="ctr"/>
                      <a:r>
                        <a:rPr sz="1200" u="none"/>
                        <a:t>69</a:t>
                      </a:r>
                      <a:endParaRPr lang="zh-CN" altLang="en-US" sz="1200" dirty="0"/>
                    </a:p>
                  </a:txBody>
                  <a:tcPr anchor="ctr"/>
                </a:tc>
                <a:extLst>
                  <a:ext uri="{0D108BD9-81ED-4DB2-BD59-A6C34878D82A}">
                    <a16:rowId xmlns:a16="http://schemas.microsoft.com/office/drawing/2014/main" val="10002"/>
                  </a:ext>
                </a:extLst>
              </a:tr>
            </a:tbl>
          </a:graphicData>
        </a:graphic>
      </p:graphicFrame>
      <p:graphicFrame>
        <p:nvGraphicFramePr>
          <p:cNvPr id="14" name="表格 13"/>
          <p:cNvGraphicFramePr>
            <a:graphicFrameLocks noGrp="1"/>
          </p:cNvGraphicFramePr>
          <p:nvPr>
            <p:extLst>
              <p:ext uri="{D42A27DB-BD31-4B8C-83A1-F6EECF244321}">
                <p14:modId xmlns:p14="http://schemas.microsoft.com/office/powerpoint/2010/main" val="2997833647"/>
              </p:ext>
            </p:extLst>
          </p:nvPr>
        </p:nvGraphicFramePr>
        <p:xfrm>
          <a:off x="8215454" y="3454507"/>
          <a:ext cx="1080000" cy="822960"/>
        </p:xfrm>
        <a:graphic>
          <a:graphicData uri="http://schemas.openxmlformats.org/drawingml/2006/table">
            <a:tbl>
              <a:tblPr firstRow="1" bandRow="1"/>
              <a:tblGrid>
                <a:gridCol w="360000">
                  <a:extLst>
                    <a:ext uri="{9D8B030D-6E8A-4147-A177-3AD203B41FA5}">
                      <a16:colId xmlns:a16="http://schemas.microsoft.com/office/drawing/2014/main" val="20000"/>
                    </a:ext>
                  </a:extLst>
                </a:gridCol>
                <a:gridCol w="360000">
                  <a:extLst>
                    <a:ext uri="{9D8B030D-6E8A-4147-A177-3AD203B41FA5}">
                      <a16:colId xmlns:a16="http://schemas.microsoft.com/office/drawing/2014/main" val="20001"/>
                    </a:ext>
                  </a:extLst>
                </a:gridCol>
                <a:gridCol w="360000">
                  <a:extLst>
                    <a:ext uri="{9D8B030D-6E8A-4147-A177-3AD203B41FA5}">
                      <a16:colId xmlns:a16="http://schemas.microsoft.com/office/drawing/2014/main" val="20002"/>
                    </a:ext>
                  </a:extLst>
                </a:gridCol>
              </a:tblGrid>
              <a:tr h="273600">
                <a:tc>
                  <a:txBody>
                    <a:bodyPr/>
                    <a:lstStyle/>
                    <a:p>
                      <a:pPr algn="ctr"/>
                      <a:r>
                        <a:rPr sz="1200" u="none"/>
                        <a:t>71</a:t>
                      </a:r>
                      <a:endParaRPr lang="zh-CN" altLang="en-US" sz="1200" dirty="0"/>
                    </a:p>
                  </a:txBody>
                  <a:tcPr anchor="ctr"/>
                </a:tc>
                <a:tc>
                  <a:txBody>
                    <a:bodyPr/>
                    <a:lstStyle/>
                    <a:p>
                      <a:pPr algn="ctr"/>
                      <a:r>
                        <a:rPr sz="1200" u="none"/>
                        <a:t>72</a:t>
                      </a:r>
                      <a:endParaRPr lang="zh-CN" altLang="en-US" sz="1200" dirty="0"/>
                    </a:p>
                  </a:txBody>
                  <a:tcPr anchor="ctr"/>
                </a:tc>
                <a:tc>
                  <a:txBody>
                    <a:bodyPr/>
                    <a:lstStyle/>
                    <a:p>
                      <a:pPr algn="ctr"/>
                      <a:r>
                        <a:rPr sz="1200" u="none"/>
                        <a:t>73</a:t>
                      </a:r>
                      <a:endParaRPr lang="zh-CN" altLang="en-US" sz="1200" dirty="0"/>
                    </a:p>
                  </a:txBody>
                  <a:tcPr anchor="ctr"/>
                </a:tc>
                <a:extLst>
                  <a:ext uri="{0D108BD9-81ED-4DB2-BD59-A6C34878D82A}">
                    <a16:rowId xmlns:a16="http://schemas.microsoft.com/office/drawing/2014/main" val="10000"/>
                  </a:ext>
                </a:extLst>
              </a:tr>
              <a:tr h="273600">
                <a:tc>
                  <a:txBody>
                    <a:bodyPr/>
                    <a:lstStyle/>
                    <a:p>
                      <a:pPr algn="ctr"/>
                      <a:r>
                        <a:rPr sz="1200" u="none"/>
                        <a:t>74</a:t>
                      </a:r>
                      <a:endParaRPr lang="zh-CN" altLang="en-US" sz="1200" dirty="0"/>
                    </a:p>
                  </a:txBody>
                  <a:tcPr anchor="ctr">
                    <a:solidFill>
                      <a:srgbClr val="FFFF00"/>
                    </a:solidFill>
                  </a:tcPr>
                </a:tc>
                <a:tc>
                  <a:txBody>
                    <a:bodyPr/>
                    <a:lstStyle/>
                    <a:p>
                      <a:pPr algn="ctr"/>
                      <a:r>
                        <a:rPr sz="1200" u="none"/>
                        <a:t>75</a:t>
                      </a:r>
                      <a:endParaRPr lang="zh-CN" altLang="en-US" sz="1200" dirty="0"/>
                    </a:p>
                  </a:txBody>
                  <a:tcPr anchor="ctr"/>
                </a:tc>
                <a:tc>
                  <a:txBody>
                    <a:bodyPr/>
                    <a:lstStyle/>
                    <a:p>
                      <a:pPr algn="ctr"/>
                      <a:r>
                        <a:rPr sz="1200" u="none"/>
                        <a:t>76</a:t>
                      </a:r>
                      <a:endParaRPr lang="zh-CN" altLang="en-US" sz="1200" dirty="0"/>
                    </a:p>
                  </a:txBody>
                  <a:tcPr anchor="ctr"/>
                </a:tc>
                <a:extLst>
                  <a:ext uri="{0D108BD9-81ED-4DB2-BD59-A6C34878D82A}">
                    <a16:rowId xmlns:a16="http://schemas.microsoft.com/office/drawing/2014/main" val="10001"/>
                  </a:ext>
                </a:extLst>
              </a:tr>
              <a:tr h="273600">
                <a:tc>
                  <a:txBody>
                    <a:bodyPr/>
                    <a:lstStyle/>
                    <a:p>
                      <a:pPr algn="ctr"/>
                      <a:r>
                        <a:rPr sz="1200" u="none"/>
                        <a:t>77</a:t>
                      </a:r>
                      <a:endParaRPr lang="zh-CN" altLang="en-US" sz="1200" dirty="0"/>
                    </a:p>
                  </a:txBody>
                  <a:tcPr anchor="ctr"/>
                </a:tc>
                <a:tc>
                  <a:txBody>
                    <a:bodyPr/>
                    <a:lstStyle/>
                    <a:p>
                      <a:pPr algn="ctr"/>
                      <a:r>
                        <a:rPr sz="1200" u="none"/>
                        <a:t>78</a:t>
                      </a:r>
                      <a:endParaRPr lang="zh-CN" altLang="en-US" sz="1200" dirty="0"/>
                    </a:p>
                  </a:txBody>
                  <a:tcPr anchor="ctr"/>
                </a:tc>
                <a:tc>
                  <a:txBody>
                    <a:bodyPr/>
                    <a:lstStyle/>
                    <a:p>
                      <a:pPr algn="ctr"/>
                      <a:r>
                        <a:rPr sz="1200" u="none"/>
                        <a:t>79</a:t>
                      </a:r>
                      <a:endParaRPr lang="zh-CN" altLang="en-US" sz="1200" dirty="0"/>
                    </a:p>
                  </a:txBody>
                  <a:tcPr anchor="ctr"/>
                </a:tc>
                <a:extLst>
                  <a:ext uri="{0D108BD9-81ED-4DB2-BD59-A6C34878D82A}">
                    <a16:rowId xmlns:a16="http://schemas.microsoft.com/office/drawing/2014/main" val="10002"/>
                  </a:ext>
                </a:extLst>
              </a:tr>
            </a:tbl>
          </a:graphicData>
        </a:graphic>
      </p:graphicFrame>
      <p:graphicFrame>
        <p:nvGraphicFramePr>
          <p:cNvPr id="15" name="表格 14"/>
          <p:cNvGraphicFramePr>
            <a:graphicFrameLocks noGrp="1"/>
          </p:cNvGraphicFramePr>
          <p:nvPr>
            <p:extLst>
              <p:ext uri="{D42A27DB-BD31-4B8C-83A1-F6EECF244321}">
                <p14:modId xmlns:p14="http://schemas.microsoft.com/office/powerpoint/2010/main" val="2674864977"/>
              </p:ext>
            </p:extLst>
          </p:nvPr>
        </p:nvGraphicFramePr>
        <p:xfrm>
          <a:off x="8215454" y="4329680"/>
          <a:ext cx="1080000" cy="822960"/>
        </p:xfrm>
        <a:graphic>
          <a:graphicData uri="http://schemas.openxmlformats.org/drawingml/2006/table">
            <a:tbl>
              <a:tblPr firstRow="1" bandRow="1"/>
              <a:tblGrid>
                <a:gridCol w="360000">
                  <a:extLst>
                    <a:ext uri="{9D8B030D-6E8A-4147-A177-3AD203B41FA5}">
                      <a16:colId xmlns:a16="http://schemas.microsoft.com/office/drawing/2014/main" val="20000"/>
                    </a:ext>
                  </a:extLst>
                </a:gridCol>
                <a:gridCol w="360000">
                  <a:extLst>
                    <a:ext uri="{9D8B030D-6E8A-4147-A177-3AD203B41FA5}">
                      <a16:colId xmlns:a16="http://schemas.microsoft.com/office/drawing/2014/main" val="20001"/>
                    </a:ext>
                  </a:extLst>
                </a:gridCol>
                <a:gridCol w="360000">
                  <a:extLst>
                    <a:ext uri="{9D8B030D-6E8A-4147-A177-3AD203B41FA5}">
                      <a16:colId xmlns:a16="http://schemas.microsoft.com/office/drawing/2014/main" val="20002"/>
                    </a:ext>
                  </a:extLst>
                </a:gridCol>
              </a:tblGrid>
              <a:tr h="252000">
                <a:tc>
                  <a:txBody>
                    <a:bodyPr/>
                    <a:lstStyle/>
                    <a:p>
                      <a:pPr algn="ctr"/>
                      <a:r>
                        <a:rPr sz="1200" u="none"/>
                        <a:t>81</a:t>
                      </a:r>
                      <a:endParaRPr lang="zh-CN" altLang="en-US" sz="1200" dirty="0"/>
                    </a:p>
                  </a:txBody>
                  <a:tcPr anchor="ctr"/>
                </a:tc>
                <a:tc>
                  <a:txBody>
                    <a:bodyPr/>
                    <a:lstStyle/>
                    <a:p>
                      <a:pPr algn="ctr"/>
                      <a:r>
                        <a:rPr sz="1200" u="none"/>
                        <a:t>82</a:t>
                      </a:r>
                      <a:endParaRPr lang="zh-CN" altLang="en-US" sz="1200" dirty="0"/>
                    </a:p>
                  </a:txBody>
                  <a:tcPr anchor="ctr"/>
                </a:tc>
                <a:tc>
                  <a:txBody>
                    <a:bodyPr/>
                    <a:lstStyle/>
                    <a:p>
                      <a:pPr algn="ctr"/>
                      <a:r>
                        <a:rPr sz="1200" u="none"/>
                        <a:t>83</a:t>
                      </a:r>
                      <a:endParaRPr lang="zh-CN" altLang="en-US" sz="1200" dirty="0"/>
                    </a:p>
                  </a:txBody>
                  <a:tcPr anchor="ctr"/>
                </a:tc>
                <a:extLst>
                  <a:ext uri="{0D108BD9-81ED-4DB2-BD59-A6C34878D82A}">
                    <a16:rowId xmlns:a16="http://schemas.microsoft.com/office/drawing/2014/main" val="10000"/>
                  </a:ext>
                </a:extLst>
              </a:tr>
              <a:tr h="252000">
                <a:tc>
                  <a:txBody>
                    <a:bodyPr/>
                    <a:lstStyle/>
                    <a:p>
                      <a:pPr algn="ctr"/>
                      <a:r>
                        <a:rPr sz="1200" u="none"/>
                        <a:t>84</a:t>
                      </a:r>
                      <a:endParaRPr lang="zh-CN" altLang="en-US" sz="1200" dirty="0"/>
                    </a:p>
                  </a:txBody>
                  <a:tcPr anchor="ctr"/>
                </a:tc>
                <a:tc>
                  <a:txBody>
                    <a:bodyPr/>
                    <a:lstStyle/>
                    <a:p>
                      <a:pPr algn="ctr"/>
                      <a:r>
                        <a:rPr sz="1200" u="none"/>
                        <a:t>85</a:t>
                      </a:r>
                      <a:endParaRPr lang="zh-CN" altLang="en-US" sz="1200" dirty="0"/>
                    </a:p>
                  </a:txBody>
                  <a:tcPr anchor="ctr">
                    <a:solidFill>
                      <a:srgbClr val="FFFF00"/>
                    </a:solidFill>
                  </a:tcPr>
                </a:tc>
                <a:tc>
                  <a:txBody>
                    <a:bodyPr/>
                    <a:lstStyle/>
                    <a:p>
                      <a:pPr algn="ctr"/>
                      <a:r>
                        <a:rPr sz="1200" u="none"/>
                        <a:t>86</a:t>
                      </a:r>
                      <a:endParaRPr lang="zh-CN" altLang="en-US" sz="1200" dirty="0"/>
                    </a:p>
                  </a:txBody>
                  <a:tcPr anchor="ctr"/>
                </a:tc>
                <a:extLst>
                  <a:ext uri="{0D108BD9-81ED-4DB2-BD59-A6C34878D82A}">
                    <a16:rowId xmlns:a16="http://schemas.microsoft.com/office/drawing/2014/main" val="10001"/>
                  </a:ext>
                </a:extLst>
              </a:tr>
              <a:tr h="252000">
                <a:tc>
                  <a:txBody>
                    <a:bodyPr/>
                    <a:lstStyle/>
                    <a:p>
                      <a:pPr algn="ctr"/>
                      <a:r>
                        <a:rPr sz="1200" u="none"/>
                        <a:t>87</a:t>
                      </a:r>
                      <a:endParaRPr lang="zh-CN" altLang="en-US" sz="1200" dirty="0"/>
                    </a:p>
                  </a:txBody>
                  <a:tcPr anchor="ctr"/>
                </a:tc>
                <a:tc>
                  <a:txBody>
                    <a:bodyPr/>
                    <a:lstStyle/>
                    <a:p>
                      <a:pPr algn="ctr"/>
                      <a:r>
                        <a:rPr sz="1200" u="none"/>
                        <a:t>88</a:t>
                      </a:r>
                      <a:endParaRPr lang="zh-CN" altLang="en-US" sz="1200" dirty="0"/>
                    </a:p>
                  </a:txBody>
                  <a:tcPr anchor="ctr"/>
                </a:tc>
                <a:tc>
                  <a:txBody>
                    <a:bodyPr/>
                    <a:lstStyle/>
                    <a:p>
                      <a:pPr algn="ctr"/>
                      <a:r>
                        <a:rPr sz="1200" u="none"/>
                        <a:t>89</a:t>
                      </a:r>
                      <a:endParaRPr lang="zh-CN" altLang="en-US" sz="1200" dirty="0"/>
                    </a:p>
                  </a:txBody>
                  <a:tcPr anchor="ctr"/>
                </a:tc>
                <a:extLst>
                  <a:ext uri="{0D108BD9-81ED-4DB2-BD59-A6C34878D82A}">
                    <a16:rowId xmlns:a16="http://schemas.microsoft.com/office/drawing/2014/main" val="10002"/>
                  </a:ext>
                </a:extLst>
              </a:tr>
            </a:tbl>
          </a:graphicData>
        </a:graphic>
      </p:graphicFrame>
      <p:graphicFrame>
        <p:nvGraphicFramePr>
          <p:cNvPr id="16" name="表格 15"/>
          <p:cNvGraphicFramePr>
            <a:graphicFrameLocks noGrp="1"/>
          </p:cNvGraphicFramePr>
          <p:nvPr>
            <p:extLst>
              <p:ext uri="{D42A27DB-BD31-4B8C-83A1-F6EECF244321}">
                <p14:modId xmlns:p14="http://schemas.microsoft.com/office/powerpoint/2010/main" val="3714987440"/>
              </p:ext>
            </p:extLst>
          </p:nvPr>
        </p:nvGraphicFramePr>
        <p:xfrm>
          <a:off x="8215454" y="5196284"/>
          <a:ext cx="1080000" cy="822960"/>
        </p:xfrm>
        <a:graphic>
          <a:graphicData uri="http://schemas.openxmlformats.org/drawingml/2006/table">
            <a:tbl>
              <a:tblPr firstRow="1" bandRow="1"/>
              <a:tblGrid>
                <a:gridCol w="360000">
                  <a:extLst>
                    <a:ext uri="{9D8B030D-6E8A-4147-A177-3AD203B41FA5}">
                      <a16:colId xmlns:a16="http://schemas.microsoft.com/office/drawing/2014/main" val="20000"/>
                    </a:ext>
                  </a:extLst>
                </a:gridCol>
                <a:gridCol w="360000">
                  <a:extLst>
                    <a:ext uri="{9D8B030D-6E8A-4147-A177-3AD203B41FA5}">
                      <a16:colId xmlns:a16="http://schemas.microsoft.com/office/drawing/2014/main" val="20001"/>
                    </a:ext>
                  </a:extLst>
                </a:gridCol>
                <a:gridCol w="360000">
                  <a:extLst>
                    <a:ext uri="{9D8B030D-6E8A-4147-A177-3AD203B41FA5}">
                      <a16:colId xmlns:a16="http://schemas.microsoft.com/office/drawing/2014/main" val="20002"/>
                    </a:ext>
                  </a:extLst>
                </a:gridCol>
              </a:tblGrid>
              <a:tr h="252000">
                <a:tc>
                  <a:txBody>
                    <a:bodyPr/>
                    <a:lstStyle/>
                    <a:p>
                      <a:pPr algn="ctr"/>
                      <a:r>
                        <a:rPr sz="1200" u="none"/>
                        <a:t>91</a:t>
                      </a:r>
                      <a:endParaRPr lang="zh-CN" altLang="en-US" sz="1200" dirty="0"/>
                    </a:p>
                  </a:txBody>
                  <a:tcPr anchor="ctr">
                    <a:solidFill>
                      <a:schemeClr val="accent1">
                        <a:lumMod val="40000"/>
                        <a:lumOff val="60000"/>
                      </a:schemeClr>
                    </a:solidFill>
                  </a:tcPr>
                </a:tc>
                <a:tc>
                  <a:txBody>
                    <a:bodyPr/>
                    <a:lstStyle/>
                    <a:p>
                      <a:pPr algn="ctr"/>
                      <a:r>
                        <a:rPr sz="1200" u="none"/>
                        <a:t>92</a:t>
                      </a:r>
                      <a:endParaRPr lang="zh-CN" altLang="en-US" sz="1200" dirty="0"/>
                    </a:p>
                  </a:txBody>
                  <a:tcPr anchor="ctr"/>
                </a:tc>
                <a:tc>
                  <a:txBody>
                    <a:bodyPr/>
                    <a:lstStyle/>
                    <a:p>
                      <a:pPr algn="ctr"/>
                      <a:r>
                        <a:rPr sz="1200" u="none"/>
                        <a:t>93</a:t>
                      </a:r>
                      <a:endParaRPr lang="zh-CN" altLang="en-US" sz="1200" dirty="0"/>
                    </a:p>
                  </a:txBody>
                  <a:tcPr anchor="ctr"/>
                </a:tc>
                <a:extLst>
                  <a:ext uri="{0D108BD9-81ED-4DB2-BD59-A6C34878D82A}">
                    <a16:rowId xmlns:a16="http://schemas.microsoft.com/office/drawing/2014/main" val="10000"/>
                  </a:ext>
                </a:extLst>
              </a:tr>
              <a:tr h="252000">
                <a:tc>
                  <a:txBody>
                    <a:bodyPr/>
                    <a:lstStyle/>
                    <a:p>
                      <a:pPr algn="ctr"/>
                      <a:r>
                        <a:rPr sz="1200" u="none"/>
                        <a:t>94</a:t>
                      </a:r>
                      <a:endParaRPr lang="zh-CN" altLang="en-US" sz="1200" dirty="0"/>
                    </a:p>
                  </a:txBody>
                  <a:tcPr anchor="ctr"/>
                </a:tc>
                <a:tc>
                  <a:txBody>
                    <a:bodyPr/>
                    <a:lstStyle/>
                    <a:p>
                      <a:pPr algn="ctr"/>
                      <a:r>
                        <a:rPr sz="1200" u="none"/>
                        <a:t>95</a:t>
                      </a:r>
                      <a:endParaRPr lang="zh-CN" altLang="en-US" sz="1200" dirty="0"/>
                    </a:p>
                  </a:txBody>
                  <a:tcPr anchor="ctr"/>
                </a:tc>
                <a:tc>
                  <a:txBody>
                    <a:bodyPr/>
                    <a:lstStyle/>
                    <a:p>
                      <a:pPr algn="ctr"/>
                      <a:r>
                        <a:rPr sz="1200" u="none"/>
                        <a:t>96</a:t>
                      </a:r>
                      <a:endParaRPr lang="zh-CN" altLang="en-US" sz="1200" dirty="0"/>
                    </a:p>
                  </a:txBody>
                  <a:tcPr anchor="ctr">
                    <a:solidFill>
                      <a:schemeClr val="accent2">
                        <a:lumMod val="60000"/>
                        <a:lumOff val="40000"/>
                      </a:schemeClr>
                    </a:solidFill>
                  </a:tcPr>
                </a:tc>
                <a:extLst>
                  <a:ext uri="{0D108BD9-81ED-4DB2-BD59-A6C34878D82A}">
                    <a16:rowId xmlns:a16="http://schemas.microsoft.com/office/drawing/2014/main" val="10001"/>
                  </a:ext>
                </a:extLst>
              </a:tr>
              <a:tr h="252000">
                <a:tc>
                  <a:txBody>
                    <a:bodyPr/>
                    <a:lstStyle/>
                    <a:p>
                      <a:pPr algn="ctr"/>
                      <a:r>
                        <a:rPr sz="1200" u="none"/>
                        <a:t>97</a:t>
                      </a:r>
                      <a:endParaRPr lang="zh-CN" altLang="en-US" sz="1200" dirty="0"/>
                    </a:p>
                  </a:txBody>
                  <a:tcPr anchor="ctr"/>
                </a:tc>
                <a:tc>
                  <a:txBody>
                    <a:bodyPr/>
                    <a:lstStyle/>
                    <a:p>
                      <a:pPr algn="ctr"/>
                      <a:r>
                        <a:rPr sz="1200" u="none"/>
                        <a:t>98</a:t>
                      </a:r>
                      <a:endParaRPr lang="zh-CN" altLang="en-US" sz="1200" dirty="0"/>
                    </a:p>
                  </a:txBody>
                  <a:tcPr anchor="ctr"/>
                </a:tc>
                <a:tc>
                  <a:txBody>
                    <a:bodyPr/>
                    <a:lstStyle/>
                    <a:p>
                      <a:pPr algn="ctr"/>
                      <a:r>
                        <a:rPr sz="1200" u="none"/>
                        <a:t>99</a:t>
                      </a:r>
                      <a:endParaRPr lang="zh-CN" altLang="en-US" sz="1200" dirty="0"/>
                    </a:p>
                  </a:txBody>
                  <a:tcPr anchor="ctr"/>
                </a:tc>
                <a:extLst>
                  <a:ext uri="{0D108BD9-81ED-4DB2-BD59-A6C34878D82A}">
                    <a16:rowId xmlns:a16="http://schemas.microsoft.com/office/drawing/2014/main" val="10002"/>
                  </a:ext>
                </a:extLst>
              </a:tr>
            </a:tbl>
          </a:graphicData>
        </a:graphic>
      </p:graphicFrame>
      <p:graphicFrame>
        <p:nvGraphicFramePr>
          <p:cNvPr id="17" name="表格 16"/>
          <p:cNvGraphicFramePr>
            <a:graphicFrameLocks noGrp="1"/>
          </p:cNvGraphicFramePr>
          <p:nvPr>
            <p:extLst>
              <p:ext uri="{D42A27DB-BD31-4B8C-83A1-F6EECF244321}">
                <p14:modId xmlns:p14="http://schemas.microsoft.com/office/powerpoint/2010/main" val="1592367349"/>
              </p:ext>
            </p:extLst>
          </p:nvPr>
        </p:nvGraphicFramePr>
        <p:xfrm>
          <a:off x="9736597" y="5417675"/>
          <a:ext cx="360000" cy="274320"/>
        </p:xfrm>
        <a:graphic>
          <a:graphicData uri="http://schemas.openxmlformats.org/drawingml/2006/table">
            <a:tbl>
              <a:tblPr firstRow="1" bandRow="1"/>
              <a:tblGrid>
                <a:gridCol w="360000">
                  <a:extLst>
                    <a:ext uri="{9D8B030D-6E8A-4147-A177-3AD203B41FA5}">
                      <a16:colId xmlns:a16="http://schemas.microsoft.com/office/drawing/2014/main" val="20000"/>
                    </a:ext>
                  </a:extLst>
                </a:gridCol>
              </a:tblGrid>
              <a:tr h="252000">
                <a:tc>
                  <a:txBody>
                    <a:bodyPr/>
                    <a:lstStyle/>
                    <a:p>
                      <a:pPr algn="ctr"/>
                      <a:endParaRPr lang="zh-CN" altLang="en-US" sz="1200" dirty="0"/>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18" name="表格 17"/>
          <p:cNvGraphicFramePr>
            <a:graphicFrameLocks noGrp="1"/>
          </p:cNvGraphicFramePr>
          <p:nvPr>
            <p:extLst>
              <p:ext uri="{D42A27DB-BD31-4B8C-83A1-F6EECF244321}">
                <p14:modId xmlns:p14="http://schemas.microsoft.com/office/powerpoint/2010/main" val="2540123911"/>
              </p:ext>
            </p:extLst>
          </p:nvPr>
        </p:nvGraphicFramePr>
        <p:xfrm>
          <a:off x="9736597" y="5745311"/>
          <a:ext cx="360000" cy="274320"/>
        </p:xfrm>
        <a:graphic>
          <a:graphicData uri="http://schemas.openxmlformats.org/drawingml/2006/table">
            <a:tbl>
              <a:tblPr firstRow="1" bandRow="1"/>
              <a:tblGrid>
                <a:gridCol w="360000">
                  <a:extLst>
                    <a:ext uri="{9D8B030D-6E8A-4147-A177-3AD203B41FA5}">
                      <a16:colId xmlns:a16="http://schemas.microsoft.com/office/drawing/2014/main" val="20000"/>
                    </a:ext>
                  </a:extLst>
                </a:gridCol>
              </a:tblGrid>
              <a:tr h="252000">
                <a:tc>
                  <a:txBody>
                    <a:bodyPr/>
                    <a:lstStyle/>
                    <a:p>
                      <a:pPr algn="ctr"/>
                      <a:endParaRPr lang="zh-CN" altLang="en-US" sz="1200" dirty="0"/>
                    </a:p>
                  </a:txBody>
                  <a:tcPr anchor="ctr">
                    <a:solidFill>
                      <a:schemeClr val="accent2">
                        <a:lumMod val="60000"/>
                        <a:lumOff val="40000"/>
                      </a:schemeClr>
                    </a:solidFill>
                  </a:tcPr>
                </a:tc>
                <a:extLst>
                  <a:ext uri="{0D108BD9-81ED-4DB2-BD59-A6C34878D82A}">
                    <a16:rowId xmlns:a16="http://schemas.microsoft.com/office/drawing/2014/main" val="10000"/>
                  </a:ext>
                </a:extLst>
              </a:tr>
            </a:tbl>
          </a:graphicData>
        </a:graphic>
      </p:graphicFrame>
      <p:sp>
        <p:nvSpPr>
          <p:cNvPr id="19" name="文本框 18"/>
          <p:cNvSpPr txBox="1"/>
          <p:nvPr/>
        </p:nvSpPr>
        <p:spPr>
          <a:xfrm>
            <a:off x="10096597" y="5400946"/>
            <a:ext cx="949299" cy="276999"/>
          </a:xfrm>
          <a:prstGeom prst="rect">
            <a:avLst/>
          </a:prstGeom>
          <a:noFill/>
        </p:spPr>
        <p:txBody>
          <a:bodyPr wrap="none" rtlCol="0">
            <a:spAutoFit/>
          </a:bodyPr>
          <a:lstStyle/>
          <a:p>
            <a:r>
              <a:rPr sz="1200" u="none" dirty="0">
                <a:latin typeface="Huawei Sans" panose="020C0503030203020204" pitchFamily="34" charset="0"/>
                <a:cs typeface="Huawei Sans" panose="020C0503030203020204" pitchFamily="34" charset="0"/>
              </a:rPr>
              <a:t>Unused CK</a:t>
            </a:r>
            <a:endParaRPr lang="zh-CN" altLang="en-US" sz="1200" dirty="0">
              <a:latin typeface="Huawei Sans" panose="020C0503030203020204" pitchFamily="34" charset="0"/>
              <a:cs typeface="Huawei Sans" panose="020C0503030203020204" pitchFamily="34" charset="0"/>
            </a:endParaRPr>
          </a:p>
        </p:txBody>
      </p:sp>
      <p:sp>
        <p:nvSpPr>
          <p:cNvPr id="20" name="文本框 19"/>
          <p:cNvSpPr txBox="1"/>
          <p:nvPr/>
        </p:nvSpPr>
        <p:spPr>
          <a:xfrm>
            <a:off x="10088545" y="5672194"/>
            <a:ext cx="1252800" cy="461665"/>
          </a:xfrm>
          <a:prstGeom prst="rect">
            <a:avLst/>
          </a:prstGeom>
          <a:noFill/>
        </p:spPr>
        <p:txBody>
          <a:bodyPr wrap="square" rtlCol="0">
            <a:spAutoFit/>
          </a:bodyPr>
          <a:lstStyle/>
          <a:p>
            <a:r>
              <a:rPr sz="1200" u="none" dirty="0">
                <a:latin typeface="Huawei Sans" panose="020C0503030203020204" pitchFamily="34" charset="0"/>
                <a:cs typeface="Huawei Sans" panose="020C0503030203020204" pitchFamily="34" charset="0"/>
              </a:rPr>
              <a:t>Hot spare block space</a:t>
            </a:r>
            <a:endParaRPr lang="zh-CN" altLang="en-US" sz="1200" dirty="0">
              <a:latin typeface="Huawei Sans" panose="020C0503030203020204" pitchFamily="34" charset="0"/>
              <a:cs typeface="Huawei Sans" panose="020C0503030203020204" pitchFamily="34" charset="0"/>
            </a:endParaRPr>
          </a:p>
        </p:txBody>
      </p:sp>
      <p:graphicFrame>
        <p:nvGraphicFramePr>
          <p:cNvPr id="21" name="表格 20"/>
          <p:cNvGraphicFramePr>
            <a:graphicFrameLocks noGrp="1"/>
          </p:cNvGraphicFramePr>
          <p:nvPr>
            <p:extLst>
              <p:ext uri="{D42A27DB-BD31-4B8C-83A1-F6EECF244321}">
                <p14:modId xmlns:p14="http://schemas.microsoft.com/office/powerpoint/2010/main" val="2129455401"/>
              </p:ext>
            </p:extLst>
          </p:nvPr>
        </p:nvGraphicFramePr>
        <p:xfrm>
          <a:off x="9419020" y="4849589"/>
          <a:ext cx="1800000" cy="274320"/>
        </p:xfrm>
        <a:graphic>
          <a:graphicData uri="http://schemas.openxmlformats.org/drawingml/2006/table">
            <a:tbl>
              <a:tblPr firstRow="1" bandRow="1"/>
              <a:tblGrid>
                <a:gridCol w="360000">
                  <a:extLst>
                    <a:ext uri="{9D8B030D-6E8A-4147-A177-3AD203B41FA5}">
                      <a16:colId xmlns:a16="http://schemas.microsoft.com/office/drawing/2014/main" val="20000"/>
                    </a:ext>
                  </a:extLst>
                </a:gridCol>
                <a:gridCol w="360000">
                  <a:extLst>
                    <a:ext uri="{9D8B030D-6E8A-4147-A177-3AD203B41FA5}">
                      <a16:colId xmlns:a16="http://schemas.microsoft.com/office/drawing/2014/main" val="20001"/>
                    </a:ext>
                  </a:extLst>
                </a:gridCol>
                <a:gridCol w="360000">
                  <a:extLst>
                    <a:ext uri="{9D8B030D-6E8A-4147-A177-3AD203B41FA5}">
                      <a16:colId xmlns:a16="http://schemas.microsoft.com/office/drawing/2014/main" val="20002"/>
                    </a:ext>
                  </a:extLst>
                </a:gridCol>
                <a:gridCol w="360000">
                  <a:extLst>
                    <a:ext uri="{9D8B030D-6E8A-4147-A177-3AD203B41FA5}">
                      <a16:colId xmlns:a16="http://schemas.microsoft.com/office/drawing/2014/main" val="20003"/>
                    </a:ext>
                  </a:extLst>
                </a:gridCol>
                <a:gridCol w="360000">
                  <a:extLst>
                    <a:ext uri="{9D8B030D-6E8A-4147-A177-3AD203B41FA5}">
                      <a16:colId xmlns:a16="http://schemas.microsoft.com/office/drawing/2014/main" val="20004"/>
                    </a:ext>
                  </a:extLst>
                </a:gridCol>
              </a:tblGrid>
              <a:tr h="273600">
                <a:tc>
                  <a:txBody>
                    <a:bodyPr/>
                    <a:lstStyle/>
                    <a:p>
                      <a:pPr algn="ctr"/>
                      <a:r>
                        <a:rPr sz="1200" u="none"/>
                        <a:t>52</a:t>
                      </a:r>
                      <a:endParaRPr lang="zh-CN" altLang="en-US" sz="1200" dirty="0"/>
                    </a:p>
                  </a:txBody>
                  <a:tcPr anchor="ctr">
                    <a:solidFill>
                      <a:schemeClr val="accent1">
                        <a:lumMod val="40000"/>
                        <a:lumOff val="60000"/>
                      </a:schemeClr>
                    </a:solidFill>
                  </a:tcPr>
                </a:tc>
                <a:tc>
                  <a:txBody>
                    <a:bodyPr/>
                    <a:lstStyle/>
                    <a:p>
                      <a:pPr algn="ctr"/>
                      <a:r>
                        <a:rPr sz="1200" u="none"/>
                        <a:t>13</a:t>
                      </a:r>
                      <a:endParaRPr lang="zh-CN" altLang="en-US" sz="1200" dirty="0"/>
                    </a:p>
                  </a:txBody>
                  <a:tcPr anchor="ctr">
                    <a:solidFill>
                      <a:schemeClr val="accent1">
                        <a:lumMod val="40000"/>
                        <a:lumOff val="60000"/>
                      </a:schemeClr>
                    </a:solidFill>
                  </a:tcPr>
                </a:tc>
                <a:tc>
                  <a:txBody>
                    <a:bodyPr/>
                    <a:lstStyle/>
                    <a:p>
                      <a:pPr algn="ctr"/>
                      <a:r>
                        <a:rPr sz="1200" u="none"/>
                        <a:t>63</a:t>
                      </a:r>
                      <a:endParaRPr lang="zh-CN" altLang="en-US" sz="1200" dirty="0"/>
                    </a:p>
                  </a:txBody>
                  <a:tcPr anchor="ctr">
                    <a:solidFill>
                      <a:schemeClr val="accent1">
                        <a:lumMod val="40000"/>
                        <a:lumOff val="60000"/>
                      </a:schemeClr>
                    </a:solidFill>
                  </a:tcPr>
                </a:tc>
                <a:tc>
                  <a:txBody>
                    <a:bodyPr/>
                    <a:lstStyle/>
                    <a:p>
                      <a:pPr algn="ctr"/>
                      <a:r>
                        <a:rPr sz="1200" u="none"/>
                        <a:t>74</a:t>
                      </a:r>
                      <a:endParaRPr lang="zh-CN" altLang="en-US" sz="1200" dirty="0"/>
                    </a:p>
                  </a:txBody>
                  <a:tcPr anchor="ctr">
                    <a:solidFill>
                      <a:schemeClr val="accent1">
                        <a:lumMod val="40000"/>
                        <a:lumOff val="60000"/>
                      </a:schemeClr>
                    </a:solidFill>
                  </a:tcPr>
                </a:tc>
                <a:tc>
                  <a:txBody>
                    <a:bodyPr/>
                    <a:lstStyle/>
                    <a:p>
                      <a:pPr algn="ctr"/>
                      <a:r>
                        <a:rPr sz="1200" u="none"/>
                        <a:t>85</a:t>
                      </a:r>
                      <a:endParaRPr lang="zh-CN" altLang="en-US" sz="1200" dirty="0"/>
                    </a:p>
                  </a:txBody>
                  <a:tcPr anchor="ct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22" name="文本框 21"/>
          <p:cNvSpPr txBox="1"/>
          <p:nvPr/>
        </p:nvSpPr>
        <p:spPr>
          <a:xfrm>
            <a:off x="9640076" y="4540000"/>
            <a:ext cx="1500732" cy="307777"/>
          </a:xfrm>
          <a:prstGeom prst="rect">
            <a:avLst/>
          </a:prstGeom>
          <a:noFill/>
        </p:spPr>
        <p:txBody>
          <a:bodyPr wrap="none" rtlCol="0">
            <a:spAutoFit/>
          </a:bodyPr>
          <a:lstStyle/>
          <a:p>
            <a:r>
              <a:rPr sz="1400" u="none">
                <a:latin typeface="Huawei Sans" panose="020C0503030203020204" pitchFamily="34" charset="0"/>
                <a:cs typeface="Huawei Sans" panose="020C0503030203020204" pitchFamily="34" charset="0"/>
              </a:rPr>
              <a:t>CKG 2 (RAID 5)</a:t>
            </a:r>
            <a:endParaRPr lang="zh-CN" altLang="en-US" sz="1400" dirty="0">
              <a:latin typeface="Huawei Sans" panose="020C0503030203020204" pitchFamily="34" charset="0"/>
              <a:cs typeface="Huawei Sans" panose="020C0503030203020204" pitchFamily="34" charset="0"/>
            </a:endParaRPr>
          </a:p>
        </p:txBody>
      </p:sp>
      <p:sp>
        <p:nvSpPr>
          <p:cNvPr id="32" name="文本框 31"/>
          <p:cNvSpPr txBox="1"/>
          <p:nvPr/>
        </p:nvSpPr>
        <p:spPr>
          <a:xfrm>
            <a:off x="5864106" y="1980245"/>
            <a:ext cx="660758" cy="276999"/>
          </a:xfrm>
          <a:prstGeom prst="rect">
            <a:avLst/>
          </a:prstGeom>
          <a:noFill/>
        </p:spPr>
        <p:txBody>
          <a:bodyPr wrap="none" rtlCol="0">
            <a:spAutoFit/>
          </a:bodyPr>
          <a:lstStyle/>
          <a:p>
            <a:r>
              <a:rPr sz="1200" u="none">
                <a:latin typeface="Huawei Sans" panose="020C0503030203020204" pitchFamily="34" charset="0"/>
                <a:cs typeface="Huawei Sans" panose="020C0503030203020204" pitchFamily="34" charset="0"/>
              </a:rPr>
              <a:t>HDD 0</a:t>
            </a:r>
            <a:endParaRPr lang="zh-CN" altLang="en-US" sz="1200" dirty="0">
              <a:latin typeface="Huawei Sans" panose="020C0503030203020204" pitchFamily="34" charset="0"/>
              <a:cs typeface="Huawei Sans" panose="020C0503030203020204" pitchFamily="34" charset="0"/>
            </a:endParaRPr>
          </a:p>
        </p:txBody>
      </p:sp>
      <p:sp>
        <p:nvSpPr>
          <p:cNvPr id="33" name="文本框 32"/>
          <p:cNvSpPr txBox="1"/>
          <p:nvPr/>
        </p:nvSpPr>
        <p:spPr>
          <a:xfrm>
            <a:off x="5864106" y="2898416"/>
            <a:ext cx="660758" cy="276999"/>
          </a:xfrm>
          <a:prstGeom prst="rect">
            <a:avLst/>
          </a:prstGeom>
          <a:noFill/>
        </p:spPr>
        <p:txBody>
          <a:bodyPr wrap="none" rtlCol="0">
            <a:spAutoFit/>
          </a:bodyPr>
          <a:lstStyle/>
          <a:p>
            <a:r>
              <a:rPr sz="1200" u="none">
                <a:latin typeface="Huawei Sans" panose="020C0503030203020204" pitchFamily="34" charset="0"/>
                <a:cs typeface="Huawei Sans" panose="020C0503030203020204" pitchFamily="34" charset="0"/>
              </a:rPr>
              <a:t>HDD 1</a:t>
            </a:r>
            <a:endParaRPr lang="zh-CN" altLang="en-US" sz="1200" dirty="0">
              <a:latin typeface="Huawei Sans" panose="020C0503030203020204" pitchFamily="34" charset="0"/>
              <a:cs typeface="Huawei Sans" panose="020C0503030203020204" pitchFamily="34" charset="0"/>
            </a:endParaRPr>
          </a:p>
        </p:txBody>
      </p:sp>
      <p:sp>
        <p:nvSpPr>
          <p:cNvPr id="34" name="文本框 33"/>
          <p:cNvSpPr txBox="1"/>
          <p:nvPr/>
        </p:nvSpPr>
        <p:spPr>
          <a:xfrm>
            <a:off x="5864106" y="3755874"/>
            <a:ext cx="660758" cy="276999"/>
          </a:xfrm>
          <a:prstGeom prst="rect">
            <a:avLst/>
          </a:prstGeom>
          <a:noFill/>
        </p:spPr>
        <p:txBody>
          <a:bodyPr wrap="none" rtlCol="0">
            <a:spAutoFit/>
          </a:bodyPr>
          <a:lstStyle/>
          <a:p>
            <a:r>
              <a:rPr sz="1200" u="none">
                <a:latin typeface="Huawei Sans" panose="020C0503030203020204" pitchFamily="34" charset="0"/>
                <a:cs typeface="Huawei Sans" panose="020C0503030203020204" pitchFamily="34" charset="0"/>
              </a:rPr>
              <a:t>HDD 2</a:t>
            </a:r>
            <a:endParaRPr lang="zh-CN" altLang="en-US" sz="1200" dirty="0">
              <a:latin typeface="Huawei Sans" panose="020C0503030203020204" pitchFamily="34" charset="0"/>
              <a:cs typeface="Huawei Sans" panose="020C0503030203020204" pitchFamily="34" charset="0"/>
            </a:endParaRPr>
          </a:p>
        </p:txBody>
      </p:sp>
      <p:sp>
        <p:nvSpPr>
          <p:cNvPr id="35" name="文本框 34"/>
          <p:cNvSpPr txBox="1"/>
          <p:nvPr/>
        </p:nvSpPr>
        <p:spPr>
          <a:xfrm>
            <a:off x="5864106" y="4577939"/>
            <a:ext cx="660758" cy="276999"/>
          </a:xfrm>
          <a:prstGeom prst="rect">
            <a:avLst/>
          </a:prstGeom>
          <a:noFill/>
        </p:spPr>
        <p:txBody>
          <a:bodyPr wrap="none" rtlCol="0">
            <a:spAutoFit/>
          </a:bodyPr>
          <a:lstStyle/>
          <a:p>
            <a:r>
              <a:rPr sz="1200" u="none">
                <a:latin typeface="Huawei Sans" panose="020C0503030203020204" pitchFamily="34" charset="0"/>
                <a:cs typeface="Huawei Sans" panose="020C0503030203020204" pitchFamily="34" charset="0"/>
              </a:rPr>
              <a:t>HDD 3</a:t>
            </a:r>
            <a:endParaRPr lang="zh-CN" altLang="en-US" sz="1200" dirty="0">
              <a:latin typeface="Huawei Sans" panose="020C0503030203020204" pitchFamily="34" charset="0"/>
              <a:cs typeface="Huawei Sans" panose="020C0503030203020204" pitchFamily="34" charset="0"/>
            </a:endParaRPr>
          </a:p>
        </p:txBody>
      </p:sp>
      <p:sp>
        <p:nvSpPr>
          <p:cNvPr id="36" name="文本框 35"/>
          <p:cNvSpPr txBox="1"/>
          <p:nvPr/>
        </p:nvSpPr>
        <p:spPr>
          <a:xfrm>
            <a:off x="5864106" y="5470634"/>
            <a:ext cx="660758" cy="276999"/>
          </a:xfrm>
          <a:prstGeom prst="rect">
            <a:avLst/>
          </a:prstGeom>
          <a:noFill/>
        </p:spPr>
        <p:txBody>
          <a:bodyPr wrap="none" rtlCol="0">
            <a:spAutoFit/>
          </a:bodyPr>
          <a:lstStyle/>
          <a:p>
            <a:r>
              <a:rPr sz="1200" u="none">
                <a:latin typeface="Huawei Sans" panose="020C0503030203020204" pitchFamily="34" charset="0"/>
                <a:cs typeface="Huawei Sans" panose="020C0503030203020204" pitchFamily="34" charset="0"/>
              </a:rPr>
              <a:t>HDD 4</a:t>
            </a:r>
            <a:endParaRPr lang="zh-CN" altLang="en-US" sz="1200" dirty="0">
              <a:latin typeface="Huawei Sans" panose="020C0503030203020204" pitchFamily="34" charset="0"/>
              <a:cs typeface="Huawei Sans" panose="020C0503030203020204" pitchFamily="34" charset="0"/>
            </a:endParaRPr>
          </a:p>
        </p:txBody>
      </p:sp>
      <p:sp>
        <p:nvSpPr>
          <p:cNvPr id="39" name="文本框 38"/>
          <p:cNvSpPr txBox="1"/>
          <p:nvPr/>
        </p:nvSpPr>
        <p:spPr>
          <a:xfrm>
            <a:off x="7586457" y="1973466"/>
            <a:ext cx="660758" cy="276999"/>
          </a:xfrm>
          <a:prstGeom prst="rect">
            <a:avLst/>
          </a:prstGeom>
          <a:noFill/>
        </p:spPr>
        <p:txBody>
          <a:bodyPr wrap="none" rtlCol="0">
            <a:spAutoFit/>
          </a:bodyPr>
          <a:lstStyle/>
          <a:p>
            <a:r>
              <a:rPr sz="1200" u="none">
                <a:latin typeface="Huawei Sans" panose="020C0503030203020204" pitchFamily="34" charset="0"/>
                <a:cs typeface="Huawei Sans" panose="020C0503030203020204" pitchFamily="34" charset="0"/>
              </a:rPr>
              <a:t>HDD 5</a:t>
            </a:r>
            <a:endParaRPr lang="zh-CN" altLang="en-US" sz="1200" dirty="0">
              <a:latin typeface="Huawei Sans" panose="020C0503030203020204" pitchFamily="34" charset="0"/>
              <a:cs typeface="Huawei Sans" panose="020C0503030203020204" pitchFamily="34" charset="0"/>
            </a:endParaRPr>
          </a:p>
        </p:txBody>
      </p:sp>
      <p:sp>
        <p:nvSpPr>
          <p:cNvPr id="40" name="文本框 39"/>
          <p:cNvSpPr txBox="1"/>
          <p:nvPr/>
        </p:nvSpPr>
        <p:spPr>
          <a:xfrm>
            <a:off x="7586457" y="2891637"/>
            <a:ext cx="660758" cy="276999"/>
          </a:xfrm>
          <a:prstGeom prst="rect">
            <a:avLst/>
          </a:prstGeom>
          <a:noFill/>
        </p:spPr>
        <p:txBody>
          <a:bodyPr wrap="none" rtlCol="0">
            <a:spAutoFit/>
          </a:bodyPr>
          <a:lstStyle/>
          <a:p>
            <a:r>
              <a:rPr sz="1200" u="none">
                <a:latin typeface="Huawei Sans" panose="020C0503030203020204" pitchFamily="34" charset="0"/>
                <a:cs typeface="Huawei Sans" panose="020C0503030203020204" pitchFamily="34" charset="0"/>
              </a:rPr>
              <a:t>HDD 6</a:t>
            </a:r>
            <a:endParaRPr lang="zh-CN" altLang="en-US" sz="1200" dirty="0">
              <a:latin typeface="Huawei Sans" panose="020C0503030203020204" pitchFamily="34" charset="0"/>
              <a:cs typeface="Huawei Sans" panose="020C0503030203020204" pitchFamily="34" charset="0"/>
            </a:endParaRPr>
          </a:p>
        </p:txBody>
      </p:sp>
      <p:sp>
        <p:nvSpPr>
          <p:cNvPr id="41" name="文本框 40"/>
          <p:cNvSpPr txBox="1"/>
          <p:nvPr/>
        </p:nvSpPr>
        <p:spPr>
          <a:xfrm>
            <a:off x="7594924" y="3749095"/>
            <a:ext cx="660758" cy="276999"/>
          </a:xfrm>
          <a:prstGeom prst="rect">
            <a:avLst/>
          </a:prstGeom>
          <a:noFill/>
        </p:spPr>
        <p:txBody>
          <a:bodyPr wrap="none" rtlCol="0">
            <a:spAutoFit/>
          </a:bodyPr>
          <a:lstStyle/>
          <a:p>
            <a:r>
              <a:rPr sz="1200" u="none">
                <a:latin typeface="Huawei Sans" panose="020C0503030203020204" pitchFamily="34" charset="0"/>
                <a:cs typeface="Huawei Sans" panose="020C0503030203020204" pitchFamily="34" charset="0"/>
              </a:rPr>
              <a:t>HDD 7</a:t>
            </a:r>
            <a:endParaRPr lang="zh-CN" altLang="en-US" sz="1200" dirty="0">
              <a:latin typeface="Huawei Sans" panose="020C0503030203020204" pitchFamily="34" charset="0"/>
              <a:cs typeface="Huawei Sans" panose="020C0503030203020204" pitchFamily="34" charset="0"/>
            </a:endParaRPr>
          </a:p>
        </p:txBody>
      </p:sp>
      <p:sp>
        <p:nvSpPr>
          <p:cNvPr id="42" name="文本框 41"/>
          <p:cNvSpPr txBox="1"/>
          <p:nvPr/>
        </p:nvSpPr>
        <p:spPr>
          <a:xfrm>
            <a:off x="7586457" y="4571160"/>
            <a:ext cx="660758" cy="276999"/>
          </a:xfrm>
          <a:prstGeom prst="rect">
            <a:avLst/>
          </a:prstGeom>
          <a:noFill/>
        </p:spPr>
        <p:txBody>
          <a:bodyPr wrap="none" rtlCol="0">
            <a:spAutoFit/>
          </a:bodyPr>
          <a:lstStyle/>
          <a:p>
            <a:r>
              <a:rPr sz="1200" u="none">
                <a:latin typeface="Huawei Sans" panose="020C0503030203020204" pitchFamily="34" charset="0"/>
                <a:cs typeface="Huawei Sans" panose="020C0503030203020204" pitchFamily="34" charset="0"/>
              </a:rPr>
              <a:t>HDD 8</a:t>
            </a:r>
            <a:endParaRPr lang="zh-CN" altLang="en-US" sz="1200" dirty="0">
              <a:latin typeface="Huawei Sans" panose="020C0503030203020204" pitchFamily="34" charset="0"/>
              <a:cs typeface="Huawei Sans" panose="020C0503030203020204" pitchFamily="34" charset="0"/>
            </a:endParaRPr>
          </a:p>
        </p:txBody>
      </p:sp>
      <p:sp>
        <p:nvSpPr>
          <p:cNvPr id="43" name="文本框 42"/>
          <p:cNvSpPr txBox="1"/>
          <p:nvPr/>
        </p:nvSpPr>
        <p:spPr>
          <a:xfrm>
            <a:off x="7586457" y="5463855"/>
            <a:ext cx="660758" cy="276999"/>
          </a:xfrm>
          <a:prstGeom prst="rect">
            <a:avLst/>
          </a:prstGeom>
          <a:noFill/>
        </p:spPr>
        <p:txBody>
          <a:bodyPr wrap="none" rtlCol="0">
            <a:spAutoFit/>
          </a:bodyPr>
          <a:lstStyle/>
          <a:p>
            <a:r>
              <a:rPr sz="1200" u="none">
                <a:latin typeface="Huawei Sans" panose="020C0503030203020204" pitchFamily="34" charset="0"/>
                <a:cs typeface="Huawei Sans" panose="020C0503030203020204" pitchFamily="34" charset="0"/>
              </a:rPr>
              <a:t>HDD 9</a:t>
            </a:r>
            <a:endParaRPr lang="zh-CN" altLang="en-US" sz="1200" dirty="0">
              <a:latin typeface="Huawei Sans" panose="020C0503030203020204" pitchFamily="34" charset="0"/>
              <a:cs typeface="Huawei Sans" panose="020C0503030203020204" pitchFamily="34" charset="0"/>
            </a:endParaRPr>
          </a:p>
        </p:txBody>
      </p:sp>
      <p:grpSp>
        <p:nvGrpSpPr>
          <p:cNvPr id="52" name="组合 51"/>
          <p:cNvGrpSpPr/>
          <p:nvPr/>
        </p:nvGrpSpPr>
        <p:grpSpPr>
          <a:xfrm rot="18876074">
            <a:off x="6481871" y="2418956"/>
            <a:ext cx="1143280" cy="1193446"/>
            <a:chOff x="4666594" y="2323750"/>
            <a:chExt cx="1080000" cy="1080000"/>
          </a:xfrm>
        </p:grpSpPr>
        <p:cxnSp>
          <p:nvCxnSpPr>
            <p:cNvPr id="50" name="直接连接符 49"/>
            <p:cNvCxnSpPr/>
            <p:nvPr/>
          </p:nvCxnSpPr>
          <p:spPr>
            <a:xfrm>
              <a:off x="5206594" y="2323750"/>
              <a:ext cx="0" cy="1080000"/>
            </a:xfrm>
            <a:prstGeom prst="line">
              <a:avLst/>
            </a:prstGeom>
            <a:ln w="19050">
              <a:solidFill>
                <a:srgbClr val="C7000B"/>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4666594" y="2863750"/>
              <a:ext cx="1080000" cy="0"/>
            </a:xfrm>
            <a:prstGeom prst="line">
              <a:avLst/>
            </a:prstGeom>
            <a:ln w="19050">
              <a:solidFill>
                <a:srgbClr val="C7000B"/>
              </a:solidFill>
            </a:ln>
          </p:spPr>
          <p:style>
            <a:lnRef idx="1">
              <a:schemeClr val="accent1"/>
            </a:lnRef>
            <a:fillRef idx="0">
              <a:schemeClr val="accent1"/>
            </a:fillRef>
            <a:effectRef idx="0">
              <a:schemeClr val="accent1"/>
            </a:effectRef>
            <a:fontRef idx="minor">
              <a:schemeClr val="tx1"/>
            </a:fontRef>
          </p:style>
        </p:cxnSp>
      </p:grpSp>
      <p:grpSp>
        <p:nvGrpSpPr>
          <p:cNvPr id="85" name="组合 84"/>
          <p:cNvGrpSpPr/>
          <p:nvPr/>
        </p:nvGrpSpPr>
        <p:grpSpPr>
          <a:xfrm>
            <a:off x="9396158" y="1613271"/>
            <a:ext cx="1822897" cy="2771870"/>
            <a:chOff x="9324358" y="1822067"/>
            <a:chExt cx="1822897" cy="2771870"/>
          </a:xfrm>
        </p:grpSpPr>
        <p:pic>
          <p:nvPicPr>
            <p:cNvPr id="24" name="图片 23"/>
            <p:cNvPicPr>
              <a:picLocks noChangeAspect="1"/>
            </p:cNvPicPr>
            <p:nvPr/>
          </p:nvPicPr>
          <p:blipFill rotWithShape="1">
            <a:blip r:embed="rId4"/>
            <a:srcRect b="10143"/>
            <a:stretch/>
          </p:blipFill>
          <p:spPr>
            <a:xfrm>
              <a:off x="9324393" y="3551389"/>
              <a:ext cx="1822862" cy="301297"/>
            </a:xfrm>
            <a:prstGeom prst="rect">
              <a:avLst/>
            </a:prstGeom>
          </p:spPr>
        </p:pic>
        <p:pic>
          <p:nvPicPr>
            <p:cNvPr id="25" name="图片 24"/>
            <p:cNvPicPr>
              <a:picLocks noChangeAspect="1"/>
            </p:cNvPicPr>
            <p:nvPr/>
          </p:nvPicPr>
          <p:blipFill rotWithShape="1">
            <a:blip r:embed="rId5"/>
            <a:srcRect b="9912"/>
            <a:stretch/>
          </p:blipFill>
          <p:spPr>
            <a:xfrm>
              <a:off x="9701931" y="2517236"/>
              <a:ext cx="390178" cy="296579"/>
            </a:xfrm>
            <a:prstGeom prst="rect">
              <a:avLst/>
            </a:prstGeom>
          </p:spPr>
        </p:pic>
        <p:pic>
          <p:nvPicPr>
            <p:cNvPr id="27" name="图片 26"/>
            <p:cNvPicPr>
              <a:picLocks noChangeAspect="1"/>
            </p:cNvPicPr>
            <p:nvPr/>
          </p:nvPicPr>
          <p:blipFill rotWithShape="1">
            <a:blip r:embed="rId6"/>
            <a:srcRect b="10772"/>
            <a:stretch/>
          </p:blipFill>
          <p:spPr>
            <a:xfrm>
              <a:off x="9324358" y="2114526"/>
              <a:ext cx="1822862" cy="293748"/>
            </a:xfrm>
            <a:prstGeom prst="rect">
              <a:avLst/>
            </a:prstGeom>
          </p:spPr>
        </p:pic>
        <p:sp>
          <p:nvSpPr>
            <p:cNvPr id="28" name="文本框 27"/>
            <p:cNvSpPr txBox="1"/>
            <p:nvPr/>
          </p:nvSpPr>
          <p:spPr>
            <a:xfrm>
              <a:off x="9498690" y="3244789"/>
              <a:ext cx="1500732" cy="307777"/>
            </a:xfrm>
            <a:prstGeom prst="rect">
              <a:avLst/>
            </a:prstGeom>
            <a:noFill/>
          </p:spPr>
          <p:txBody>
            <a:bodyPr wrap="none" rtlCol="0">
              <a:spAutoFit/>
            </a:bodyPr>
            <a:lstStyle/>
            <a:p>
              <a:r>
                <a:rPr sz="1400" u="none" dirty="0">
                  <a:latin typeface="Huawei Sans" panose="020C0503030203020204" pitchFamily="34" charset="0"/>
                  <a:cs typeface="Huawei Sans" panose="020C0503030203020204" pitchFamily="34" charset="0"/>
                </a:rPr>
                <a:t>CKG 1 (RAID 5)</a:t>
              </a:r>
              <a:endParaRPr lang="zh-CN" altLang="en-US" sz="1400" dirty="0">
                <a:latin typeface="Huawei Sans" panose="020C0503030203020204" pitchFamily="34" charset="0"/>
                <a:cs typeface="Huawei Sans" panose="020C0503030203020204" pitchFamily="34" charset="0"/>
              </a:endParaRPr>
            </a:p>
          </p:txBody>
        </p:sp>
        <p:sp>
          <p:nvSpPr>
            <p:cNvPr id="29" name="文本框 28"/>
            <p:cNvSpPr txBox="1"/>
            <p:nvPr/>
          </p:nvSpPr>
          <p:spPr>
            <a:xfrm>
              <a:off x="9498690" y="1822067"/>
              <a:ext cx="1500732" cy="307777"/>
            </a:xfrm>
            <a:prstGeom prst="rect">
              <a:avLst/>
            </a:prstGeom>
            <a:noFill/>
          </p:spPr>
          <p:txBody>
            <a:bodyPr wrap="none" rtlCol="0">
              <a:spAutoFit/>
            </a:bodyPr>
            <a:lstStyle/>
            <a:p>
              <a:r>
                <a:rPr sz="1400" u="none">
                  <a:latin typeface="Huawei Sans" panose="020C0503030203020204" pitchFamily="34" charset="0"/>
                  <a:cs typeface="Huawei Sans" panose="020C0503030203020204" pitchFamily="34" charset="0"/>
                </a:rPr>
                <a:t>CKG 0 (RAID 5)</a:t>
              </a:r>
              <a:endParaRPr lang="zh-CN" altLang="en-US" sz="1400" dirty="0">
                <a:latin typeface="Huawei Sans" panose="020C0503030203020204" pitchFamily="34" charset="0"/>
                <a:cs typeface="Huawei Sans" panose="020C0503030203020204" pitchFamily="34" charset="0"/>
              </a:endParaRPr>
            </a:p>
          </p:txBody>
        </p:sp>
        <p:cxnSp>
          <p:nvCxnSpPr>
            <p:cNvPr id="31" name="直接箭头连接符 30"/>
            <p:cNvCxnSpPr>
              <a:stCxn id="25" idx="0"/>
            </p:cNvCxnSpPr>
            <p:nvPr/>
          </p:nvCxnSpPr>
          <p:spPr>
            <a:xfrm flipV="1">
              <a:off x="9897020" y="2387613"/>
              <a:ext cx="0" cy="129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rot="18786083">
              <a:off x="9713752" y="2076925"/>
              <a:ext cx="360000" cy="360000"/>
              <a:chOff x="10925342" y="2802867"/>
              <a:chExt cx="360000" cy="360000"/>
            </a:xfrm>
          </p:grpSpPr>
          <p:cxnSp>
            <p:nvCxnSpPr>
              <p:cNvPr id="47" name="直接连接符 46"/>
              <p:cNvCxnSpPr/>
              <p:nvPr/>
            </p:nvCxnSpPr>
            <p:spPr>
              <a:xfrm>
                <a:off x="11105342" y="2802867"/>
                <a:ext cx="0" cy="360000"/>
              </a:xfrm>
              <a:prstGeom prst="line">
                <a:avLst/>
              </a:prstGeom>
              <a:ln w="19050">
                <a:solidFill>
                  <a:srgbClr val="C7000B"/>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0925342" y="2982867"/>
                <a:ext cx="360000" cy="0"/>
              </a:xfrm>
              <a:prstGeom prst="line">
                <a:avLst/>
              </a:prstGeom>
              <a:ln w="19050">
                <a:solidFill>
                  <a:srgbClr val="C7000B"/>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rot="18786083">
              <a:off x="9713752" y="3526266"/>
              <a:ext cx="360000" cy="360000"/>
              <a:chOff x="10925342" y="2802867"/>
              <a:chExt cx="360000" cy="360000"/>
            </a:xfrm>
          </p:grpSpPr>
          <p:cxnSp>
            <p:nvCxnSpPr>
              <p:cNvPr id="54" name="直接连接符 53"/>
              <p:cNvCxnSpPr/>
              <p:nvPr/>
            </p:nvCxnSpPr>
            <p:spPr>
              <a:xfrm>
                <a:off x="11105342" y="2802867"/>
                <a:ext cx="0" cy="360000"/>
              </a:xfrm>
              <a:prstGeom prst="line">
                <a:avLst/>
              </a:prstGeom>
              <a:ln w="19050">
                <a:solidFill>
                  <a:srgbClr val="C7000B"/>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0925342" y="2982867"/>
                <a:ext cx="360000" cy="0"/>
              </a:xfrm>
              <a:prstGeom prst="line">
                <a:avLst/>
              </a:prstGeom>
              <a:ln w="19050">
                <a:solidFill>
                  <a:srgbClr val="C7000B"/>
                </a:solidFill>
              </a:ln>
            </p:spPr>
            <p:style>
              <a:lnRef idx="1">
                <a:schemeClr val="accent1"/>
              </a:lnRef>
              <a:fillRef idx="0">
                <a:schemeClr val="accent1"/>
              </a:fillRef>
              <a:effectRef idx="0">
                <a:schemeClr val="accent1"/>
              </a:effectRef>
              <a:fontRef idx="minor">
                <a:schemeClr val="tx1"/>
              </a:fontRef>
            </p:style>
          </p:cxnSp>
        </p:grpSp>
        <p:sp>
          <p:nvSpPr>
            <p:cNvPr id="56" name="流程图: 或者 55"/>
            <p:cNvSpPr/>
            <p:nvPr/>
          </p:nvSpPr>
          <p:spPr>
            <a:xfrm>
              <a:off x="9796385" y="2961482"/>
              <a:ext cx="194733" cy="194733"/>
            </a:xfrm>
            <a:prstGeom prst="flowChar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cxnSp>
          <p:nvCxnSpPr>
            <p:cNvPr id="58" name="肘形连接符 57"/>
            <p:cNvCxnSpPr>
              <a:endCxn id="56" idx="2"/>
            </p:cNvCxnSpPr>
            <p:nvPr/>
          </p:nvCxnSpPr>
          <p:spPr>
            <a:xfrm rot="16200000" flipH="1">
              <a:off x="9315218" y="2577682"/>
              <a:ext cx="662802" cy="29953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肘形连接符 59"/>
            <p:cNvCxnSpPr>
              <a:stCxn id="27" idx="2"/>
              <a:endCxn id="56" idx="6"/>
            </p:cNvCxnSpPr>
            <p:nvPr/>
          </p:nvCxnSpPr>
          <p:spPr>
            <a:xfrm rot="5400000">
              <a:off x="9788167" y="2611226"/>
              <a:ext cx="650575" cy="24467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肘形连接符 66"/>
            <p:cNvCxnSpPr>
              <a:endCxn id="56" idx="6"/>
            </p:cNvCxnSpPr>
            <p:nvPr/>
          </p:nvCxnSpPr>
          <p:spPr>
            <a:xfrm rot="5400000">
              <a:off x="9961595" y="2425570"/>
              <a:ext cx="662803" cy="60375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肘形连接符 68"/>
            <p:cNvCxnSpPr>
              <a:endCxn id="56" idx="6"/>
            </p:cNvCxnSpPr>
            <p:nvPr/>
          </p:nvCxnSpPr>
          <p:spPr>
            <a:xfrm rot="10800000" flipV="1">
              <a:off x="9991118" y="2396045"/>
              <a:ext cx="949132" cy="662803"/>
            </a:xfrm>
            <a:prstGeom prst="bentConnector3">
              <a:avLst>
                <a:gd name="adj1" fmla="val -4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a:stCxn id="56" idx="0"/>
              <a:endCxn id="25" idx="2"/>
            </p:cNvCxnSpPr>
            <p:nvPr/>
          </p:nvCxnSpPr>
          <p:spPr>
            <a:xfrm flipV="1">
              <a:off x="9893752" y="2813815"/>
              <a:ext cx="3268" cy="1476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接箭头连接符 76"/>
            <p:cNvCxnSpPr/>
            <p:nvPr/>
          </p:nvCxnSpPr>
          <p:spPr>
            <a:xfrm flipV="1">
              <a:off x="9893752" y="3825335"/>
              <a:ext cx="0" cy="129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流程图: 或者 77"/>
            <p:cNvSpPr/>
            <p:nvPr/>
          </p:nvSpPr>
          <p:spPr>
            <a:xfrm>
              <a:off x="9793117" y="4399204"/>
              <a:ext cx="194733" cy="194733"/>
            </a:xfrm>
            <a:prstGeom prst="flowChar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cxnSp>
          <p:nvCxnSpPr>
            <p:cNvPr id="79" name="肘形连接符 78"/>
            <p:cNvCxnSpPr>
              <a:endCxn id="78" idx="2"/>
            </p:cNvCxnSpPr>
            <p:nvPr/>
          </p:nvCxnSpPr>
          <p:spPr>
            <a:xfrm rot="16200000" flipH="1">
              <a:off x="9311950" y="4015404"/>
              <a:ext cx="662802" cy="29953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肘形连接符 79"/>
            <p:cNvCxnSpPr>
              <a:endCxn id="78" idx="6"/>
            </p:cNvCxnSpPr>
            <p:nvPr/>
          </p:nvCxnSpPr>
          <p:spPr>
            <a:xfrm rot="5400000">
              <a:off x="9784899" y="4048948"/>
              <a:ext cx="650575" cy="24467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肘形连接符 80"/>
            <p:cNvCxnSpPr>
              <a:endCxn id="78" idx="6"/>
            </p:cNvCxnSpPr>
            <p:nvPr/>
          </p:nvCxnSpPr>
          <p:spPr>
            <a:xfrm rot="5400000">
              <a:off x="9958327" y="3863292"/>
              <a:ext cx="662803" cy="60375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肘形连接符 81"/>
            <p:cNvCxnSpPr>
              <a:endCxn id="78" idx="6"/>
            </p:cNvCxnSpPr>
            <p:nvPr/>
          </p:nvCxnSpPr>
          <p:spPr>
            <a:xfrm rot="10800000" flipV="1">
              <a:off x="9987850" y="3833767"/>
              <a:ext cx="949132" cy="662803"/>
            </a:xfrm>
            <a:prstGeom prst="bentConnector3">
              <a:avLst>
                <a:gd name="adj1" fmla="val -4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a:stCxn id="78" idx="0"/>
            </p:cNvCxnSpPr>
            <p:nvPr/>
          </p:nvCxnSpPr>
          <p:spPr>
            <a:xfrm flipV="1">
              <a:off x="9890484" y="4251537"/>
              <a:ext cx="3268" cy="1476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4" name="图片 83"/>
            <p:cNvPicPr>
              <a:picLocks noChangeAspect="1"/>
            </p:cNvPicPr>
            <p:nvPr/>
          </p:nvPicPr>
          <p:blipFill rotWithShape="1">
            <a:blip r:embed="rId7"/>
            <a:srcRect t="1" b="9669"/>
            <a:stretch/>
          </p:blipFill>
          <p:spPr>
            <a:xfrm>
              <a:off x="9698663" y="3959028"/>
              <a:ext cx="390178" cy="302886"/>
            </a:xfrm>
            <a:prstGeom prst="rect">
              <a:avLst/>
            </a:prstGeom>
          </p:spPr>
        </p:pic>
      </p:grpSp>
      <p:sp>
        <p:nvSpPr>
          <p:cNvPr id="86" name="矩形 85"/>
          <p:cNvSpPr/>
          <p:nvPr/>
        </p:nvSpPr>
        <p:spPr>
          <a:xfrm>
            <a:off x="5864105" y="1132367"/>
            <a:ext cx="5485291" cy="4967809"/>
          </a:xfrm>
          <a:prstGeom prst="rect">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grpSp>
        <p:nvGrpSpPr>
          <p:cNvPr id="90" name="组合 89"/>
          <p:cNvGrpSpPr/>
          <p:nvPr/>
        </p:nvGrpSpPr>
        <p:grpSpPr>
          <a:xfrm>
            <a:off x="1013249" y="1971898"/>
            <a:ext cx="869685" cy="748119"/>
            <a:chOff x="1159334" y="1860851"/>
            <a:chExt cx="869685" cy="748119"/>
          </a:xfrm>
        </p:grpSpPr>
        <p:sp>
          <p:nvSpPr>
            <p:cNvPr id="6" name="矩形 5"/>
            <p:cNvSpPr/>
            <p:nvPr/>
          </p:nvSpPr>
          <p:spPr>
            <a:xfrm>
              <a:off x="1159334" y="2112774"/>
              <a:ext cx="869685" cy="49619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89" name="文本框 88"/>
            <p:cNvSpPr txBox="1"/>
            <p:nvPr/>
          </p:nvSpPr>
          <p:spPr>
            <a:xfrm>
              <a:off x="1263798" y="1860851"/>
              <a:ext cx="660758" cy="276999"/>
            </a:xfrm>
            <a:prstGeom prst="rect">
              <a:avLst/>
            </a:prstGeom>
            <a:noFill/>
          </p:spPr>
          <p:txBody>
            <a:bodyPr wrap="none" rtlCol="0">
              <a:spAutoFit/>
            </a:bodyPr>
            <a:lstStyle/>
            <a:p>
              <a:r>
                <a:rPr sz="1200" u="none" dirty="0">
                  <a:latin typeface="Huawei Sans" panose="020C0503030203020204" pitchFamily="34" charset="0"/>
                  <a:cs typeface="Huawei Sans" panose="020C0503030203020204" pitchFamily="34" charset="0"/>
                </a:rPr>
                <a:t>HDD 0</a:t>
              </a:r>
              <a:endParaRPr lang="zh-CN" altLang="en-US" sz="1200" dirty="0">
                <a:latin typeface="Huawei Sans" panose="020C0503030203020204" pitchFamily="34" charset="0"/>
                <a:cs typeface="Huawei Sans" panose="020C0503030203020204" pitchFamily="34" charset="0"/>
              </a:endParaRPr>
            </a:p>
          </p:txBody>
        </p:sp>
      </p:grpSp>
      <p:grpSp>
        <p:nvGrpSpPr>
          <p:cNvPr id="91" name="组合 90"/>
          <p:cNvGrpSpPr/>
          <p:nvPr/>
        </p:nvGrpSpPr>
        <p:grpSpPr>
          <a:xfrm>
            <a:off x="1013249" y="2808016"/>
            <a:ext cx="869685" cy="748119"/>
            <a:chOff x="1159334" y="1860851"/>
            <a:chExt cx="869685" cy="748119"/>
          </a:xfrm>
        </p:grpSpPr>
        <p:sp>
          <p:nvSpPr>
            <p:cNvPr id="92" name="矩形 91"/>
            <p:cNvSpPr/>
            <p:nvPr/>
          </p:nvSpPr>
          <p:spPr>
            <a:xfrm>
              <a:off x="1159334" y="2112774"/>
              <a:ext cx="869685" cy="49619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93" name="文本框 92"/>
            <p:cNvSpPr txBox="1"/>
            <p:nvPr/>
          </p:nvSpPr>
          <p:spPr>
            <a:xfrm>
              <a:off x="1263798" y="1860851"/>
              <a:ext cx="660758" cy="276999"/>
            </a:xfrm>
            <a:prstGeom prst="rect">
              <a:avLst/>
            </a:prstGeom>
            <a:noFill/>
          </p:spPr>
          <p:txBody>
            <a:bodyPr wrap="none" rtlCol="0">
              <a:spAutoFit/>
            </a:bodyPr>
            <a:lstStyle/>
            <a:p>
              <a:r>
                <a:rPr sz="1200" u="none">
                  <a:latin typeface="Huawei Sans" panose="020C0503030203020204" pitchFamily="34" charset="0"/>
                  <a:cs typeface="Huawei Sans" panose="020C0503030203020204" pitchFamily="34" charset="0"/>
                </a:rPr>
                <a:t>HDD 1</a:t>
              </a:r>
              <a:endParaRPr lang="zh-CN" altLang="en-US" sz="1200" dirty="0">
                <a:latin typeface="Huawei Sans" panose="020C0503030203020204" pitchFamily="34" charset="0"/>
                <a:cs typeface="Huawei Sans" panose="020C0503030203020204" pitchFamily="34" charset="0"/>
              </a:endParaRPr>
            </a:p>
          </p:txBody>
        </p:sp>
      </p:grpSp>
      <p:grpSp>
        <p:nvGrpSpPr>
          <p:cNvPr id="94" name="组合 93"/>
          <p:cNvGrpSpPr/>
          <p:nvPr/>
        </p:nvGrpSpPr>
        <p:grpSpPr>
          <a:xfrm>
            <a:off x="1013249" y="3640422"/>
            <a:ext cx="869685" cy="748119"/>
            <a:chOff x="1159334" y="1860851"/>
            <a:chExt cx="869685" cy="748119"/>
          </a:xfrm>
        </p:grpSpPr>
        <p:sp>
          <p:nvSpPr>
            <p:cNvPr id="95" name="矩形 94"/>
            <p:cNvSpPr/>
            <p:nvPr/>
          </p:nvSpPr>
          <p:spPr>
            <a:xfrm>
              <a:off x="1159334" y="2112774"/>
              <a:ext cx="869685" cy="49619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96" name="文本框 95"/>
            <p:cNvSpPr txBox="1"/>
            <p:nvPr/>
          </p:nvSpPr>
          <p:spPr>
            <a:xfrm>
              <a:off x="1263798" y="1860851"/>
              <a:ext cx="660758" cy="276999"/>
            </a:xfrm>
            <a:prstGeom prst="rect">
              <a:avLst/>
            </a:prstGeom>
            <a:noFill/>
          </p:spPr>
          <p:txBody>
            <a:bodyPr wrap="none" rtlCol="0">
              <a:spAutoFit/>
            </a:bodyPr>
            <a:lstStyle/>
            <a:p>
              <a:r>
                <a:rPr sz="1200" u="none">
                  <a:latin typeface="Huawei Sans" panose="020C0503030203020204" pitchFamily="34" charset="0"/>
                  <a:cs typeface="Huawei Sans" panose="020C0503030203020204" pitchFamily="34" charset="0"/>
                </a:rPr>
                <a:t>HDD 2</a:t>
              </a:r>
              <a:endParaRPr lang="zh-CN" altLang="en-US" sz="1200" dirty="0">
                <a:latin typeface="Huawei Sans" panose="020C0503030203020204" pitchFamily="34" charset="0"/>
                <a:cs typeface="Huawei Sans" panose="020C0503030203020204" pitchFamily="34" charset="0"/>
              </a:endParaRPr>
            </a:p>
          </p:txBody>
        </p:sp>
      </p:grpSp>
      <p:grpSp>
        <p:nvGrpSpPr>
          <p:cNvPr id="97" name="组合 96"/>
          <p:cNvGrpSpPr/>
          <p:nvPr/>
        </p:nvGrpSpPr>
        <p:grpSpPr>
          <a:xfrm>
            <a:off x="1030297" y="4436757"/>
            <a:ext cx="869685" cy="748119"/>
            <a:chOff x="1159334" y="1860851"/>
            <a:chExt cx="869685" cy="748119"/>
          </a:xfrm>
        </p:grpSpPr>
        <p:sp>
          <p:nvSpPr>
            <p:cNvPr id="98" name="矩形 97"/>
            <p:cNvSpPr/>
            <p:nvPr/>
          </p:nvSpPr>
          <p:spPr>
            <a:xfrm>
              <a:off x="1159334" y="2112774"/>
              <a:ext cx="869685" cy="49619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99" name="文本框 98"/>
            <p:cNvSpPr txBox="1"/>
            <p:nvPr/>
          </p:nvSpPr>
          <p:spPr>
            <a:xfrm>
              <a:off x="1263798" y="1860851"/>
              <a:ext cx="660758" cy="276999"/>
            </a:xfrm>
            <a:prstGeom prst="rect">
              <a:avLst/>
            </a:prstGeom>
            <a:noFill/>
          </p:spPr>
          <p:txBody>
            <a:bodyPr wrap="none" rtlCol="0">
              <a:spAutoFit/>
            </a:bodyPr>
            <a:lstStyle/>
            <a:p>
              <a:r>
                <a:rPr sz="1200" u="none">
                  <a:latin typeface="Huawei Sans" panose="020C0503030203020204" pitchFamily="34" charset="0"/>
                  <a:cs typeface="Huawei Sans" panose="020C0503030203020204" pitchFamily="34" charset="0"/>
                </a:rPr>
                <a:t>HDD 3</a:t>
              </a:r>
              <a:endParaRPr lang="zh-CN" altLang="en-US" sz="1200" dirty="0">
                <a:latin typeface="Huawei Sans" panose="020C0503030203020204" pitchFamily="34" charset="0"/>
                <a:cs typeface="Huawei Sans" panose="020C0503030203020204" pitchFamily="34" charset="0"/>
              </a:endParaRPr>
            </a:p>
          </p:txBody>
        </p:sp>
      </p:grpSp>
      <p:grpSp>
        <p:nvGrpSpPr>
          <p:cNvPr id="100" name="组合 99"/>
          <p:cNvGrpSpPr/>
          <p:nvPr/>
        </p:nvGrpSpPr>
        <p:grpSpPr>
          <a:xfrm>
            <a:off x="1030297" y="5258433"/>
            <a:ext cx="869685" cy="748119"/>
            <a:chOff x="1159334" y="1860851"/>
            <a:chExt cx="869685" cy="748119"/>
          </a:xfrm>
        </p:grpSpPr>
        <p:sp>
          <p:nvSpPr>
            <p:cNvPr id="101" name="矩形 100"/>
            <p:cNvSpPr/>
            <p:nvPr/>
          </p:nvSpPr>
          <p:spPr>
            <a:xfrm>
              <a:off x="1159334" y="2112774"/>
              <a:ext cx="869685" cy="49619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102" name="文本框 101"/>
            <p:cNvSpPr txBox="1"/>
            <p:nvPr/>
          </p:nvSpPr>
          <p:spPr>
            <a:xfrm>
              <a:off x="1263798" y="1860851"/>
              <a:ext cx="660758" cy="276999"/>
            </a:xfrm>
            <a:prstGeom prst="rect">
              <a:avLst/>
            </a:prstGeom>
            <a:noFill/>
          </p:spPr>
          <p:txBody>
            <a:bodyPr wrap="none" rtlCol="0">
              <a:spAutoFit/>
            </a:bodyPr>
            <a:lstStyle/>
            <a:p>
              <a:r>
                <a:rPr sz="1200" u="none">
                  <a:latin typeface="Huawei Sans" panose="020C0503030203020204" pitchFamily="34" charset="0"/>
                  <a:cs typeface="Huawei Sans" panose="020C0503030203020204" pitchFamily="34" charset="0"/>
                </a:rPr>
                <a:t>HDD 4</a:t>
              </a:r>
              <a:endParaRPr lang="zh-CN" altLang="en-US" sz="1200" dirty="0">
                <a:latin typeface="Huawei Sans" panose="020C0503030203020204" pitchFamily="34" charset="0"/>
                <a:cs typeface="Huawei Sans" panose="020C0503030203020204" pitchFamily="34" charset="0"/>
              </a:endParaRPr>
            </a:p>
          </p:txBody>
        </p:sp>
      </p:grpSp>
      <p:grpSp>
        <p:nvGrpSpPr>
          <p:cNvPr id="103" name="组合 102"/>
          <p:cNvGrpSpPr/>
          <p:nvPr/>
        </p:nvGrpSpPr>
        <p:grpSpPr>
          <a:xfrm>
            <a:off x="2110861" y="1971898"/>
            <a:ext cx="869685" cy="748119"/>
            <a:chOff x="1159334" y="1860851"/>
            <a:chExt cx="869685" cy="748119"/>
          </a:xfrm>
        </p:grpSpPr>
        <p:sp>
          <p:nvSpPr>
            <p:cNvPr id="104" name="矩形 103"/>
            <p:cNvSpPr/>
            <p:nvPr/>
          </p:nvSpPr>
          <p:spPr>
            <a:xfrm>
              <a:off x="1159334" y="2112774"/>
              <a:ext cx="869685" cy="496196"/>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200" u="none">
                  <a:solidFill>
                    <a:schemeClr val="tx1"/>
                  </a:solidFill>
                  <a:latin typeface="Huawei Sans" panose="020C0503030203020204" pitchFamily="34" charset="0"/>
                  <a:cs typeface="Huawei Sans" panose="020C0503030203020204" pitchFamily="34" charset="0"/>
                </a:rPr>
                <a:t>Hot spare</a:t>
              </a:r>
              <a:endParaRPr lang="zh-CN" altLang="en-US" sz="1200" b="1" dirty="0">
                <a:solidFill>
                  <a:schemeClr val="tx1"/>
                </a:solidFill>
                <a:latin typeface="Huawei Sans" panose="020C0503030203020204" pitchFamily="34" charset="0"/>
                <a:cs typeface="Huawei Sans" panose="020C0503030203020204" pitchFamily="34" charset="0"/>
              </a:endParaRPr>
            </a:p>
          </p:txBody>
        </p:sp>
        <p:sp>
          <p:nvSpPr>
            <p:cNvPr id="105" name="文本框 104"/>
            <p:cNvSpPr txBox="1"/>
            <p:nvPr/>
          </p:nvSpPr>
          <p:spPr>
            <a:xfrm>
              <a:off x="1263798" y="1860851"/>
              <a:ext cx="660758" cy="276999"/>
            </a:xfrm>
            <a:prstGeom prst="rect">
              <a:avLst/>
            </a:prstGeom>
            <a:noFill/>
          </p:spPr>
          <p:txBody>
            <a:bodyPr wrap="none" rtlCol="0">
              <a:spAutoFit/>
            </a:bodyPr>
            <a:lstStyle/>
            <a:p>
              <a:r>
                <a:rPr sz="1200" u="none">
                  <a:latin typeface="Huawei Sans" panose="020C0503030203020204" pitchFamily="34" charset="0"/>
                  <a:cs typeface="Huawei Sans" panose="020C0503030203020204" pitchFamily="34" charset="0"/>
                </a:rPr>
                <a:t>HDD 5</a:t>
              </a:r>
              <a:endParaRPr lang="zh-CN" altLang="en-US" sz="1200" dirty="0">
                <a:latin typeface="Huawei Sans" panose="020C0503030203020204" pitchFamily="34" charset="0"/>
                <a:cs typeface="Huawei Sans" panose="020C0503030203020204" pitchFamily="34" charset="0"/>
              </a:endParaRPr>
            </a:p>
          </p:txBody>
        </p:sp>
      </p:grpSp>
      <p:grpSp>
        <p:nvGrpSpPr>
          <p:cNvPr id="106" name="组合 105"/>
          <p:cNvGrpSpPr/>
          <p:nvPr/>
        </p:nvGrpSpPr>
        <p:grpSpPr>
          <a:xfrm>
            <a:off x="2110861" y="2808016"/>
            <a:ext cx="869685" cy="748119"/>
            <a:chOff x="1159334" y="1860851"/>
            <a:chExt cx="869685" cy="748119"/>
          </a:xfrm>
        </p:grpSpPr>
        <p:sp>
          <p:nvSpPr>
            <p:cNvPr id="107" name="矩形 106"/>
            <p:cNvSpPr/>
            <p:nvPr/>
          </p:nvSpPr>
          <p:spPr>
            <a:xfrm>
              <a:off x="1159334" y="2112774"/>
              <a:ext cx="869685" cy="49619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108" name="文本框 107"/>
            <p:cNvSpPr txBox="1"/>
            <p:nvPr/>
          </p:nvSpPr>
          <p:spPr>
            <a:xfrm>
              <a:off x="1263798" y="1860851"/>
              <a:ext cx="660758" cy="276999"/>
            </a:xfrm>
            <a:prstGeom prst="rect">
              <a:avLst/>
            </a:prstGeom>
            <a:noFill/>
          </p:spPr>
          <p:txBody>
            <a:bodyPr wrap="none" rtlCol="0">
              <a:spAutoFit/>
            </a:bodyPr>
            <a:lstStyle/>
            <a:p>
              <a:r>
                <a:rPr sz="1200" u="none">
                  <a:latin typeface="Huawei Sans" panose="020C0503030203020204" pitchFamily="34" charset="0"/>
                  <a:cs typeface="Huawei Sans" panose="020C0503030203020204" pitchFamily="34" charset="0"/>
                </a:rPr>
                <a:t>HDD 6</a:t>
              </a:r>
              <a:endParaRPr lang="zh-CN" altLang="en-US" sz="1200" dirty="0">
                <a:latin typeface="Huawei Sans" panose="020C0503030203020204" pitchFamily="34" charset="0"/>
                <a:cs typeface="Huawei Sans" panose="020C0503030203020204" pitchFamily="34" charset="0"/>
              </a:endParaRPr>
            </a:p>
          </p:txBody>
        </p:sp>
      </p:grpSp>
      <p:grpSp>
        <p:nvGrpSpPr>
          <p:cNvPr id="109" name="组合 108"/>
          <p:cNvGrpSpPr/>
          <p:nvPr/>
        </p:nvGrpSpPr>
        <p:grpSpPr>
          <a:xfrm>
            <a:off x="2110861" y="3640422"/>
            <a:ext cx="869685" cy="748119"/>
            <a:chOff x="1159334" y="1860851"/>
            <a:chExt cx="869685" cy="748119"/>
          </a:xfrm>
        </p:grpSpPr>
        <p:sp>
          <p:nvSpPr>
            <p:cNvPr id="110" name="矩形 109"/>
            <p:cNvSpPr/>
            <p:nvPr/>
          </p:nvSpPr>
          <p:spPr>
            <a:xfrm>
              <a:off x="1159334" y="2112774"/>
              <a:ext cx="869685" cy="49619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111" name="文本框 110"/>
            <p:cNvSpPr txBox="1"/>
            <p:nvPr/>
          </p:nvSpPr>
          <p:spPr>
            <a:xfrm>
              <a:off x="1263798" y="1860851"/>
              <a:ext cx="660758" cy="276999"/>
            </a:xfrm>
            <a:prstGeom prst="rect">
              <a:avLst/>
            </a:prstGeom>
            <a:noFill/>
          </p:spPr>
          <p:txBody>
            <a:bodyPr wrap="none" rtlCol="0">
              <a:spAutoFit/>
            </a:bodyPr>
            <a:lstStyle/>
            <a:p>
              <a:r>
                <a:rPr sz="1200" u="none">
                  <a:latin typeface="Huawei Sans" panose="020C0503030203020204" pitchFamily="34" charset="0"/>
                  <a:cs typeface="Huawei Sans" panose="020C0503030203020204" pitchFamily="34" charset="0"/>
                </a:rPr>
                <a:t>HDD 7</a:t>
              </a:r>
              <a:endParaRPr lang="zh-CN" altLang="en-US" sz="1200" dirty="0">
                <a:latin typeface="Huawei Sans" panose="020C0503030203020204" pitchFamily="34" charset="0"/>
                <a:cs typeface="Huawei Sans" panose="020C0503030203020204" pitchFamily="34" charset="0"/>
              </a:endParaRPr>
            </a:p>
          </p:txBody>
        </p:sp>
      </p:grpSp>
      <p:grpSp>
        <p:nvGrpSpPr>
          <p:cNvPr id="112" name="组合 111"/>
          <p:cNvGrpSpPr/>
          <p:nvPr/>
        </p:nvGrpSpPr>
        <p:grpSpPr>
          <a:xfrm>
            <a:off x="2127909" y="4436757"/>
            <a:ext cx="869685" cy="748119"/>
            <a:chOff x="1159334" y="1860851"/>
            <a:chExt cx="869685" cy="748119"/>
          </a:xfrm>
        </p:grpSpPr>
        <p:sp>
          <p:nvSpPr>
            <p:cNvPr id="113" name="矩形 112"/>
            <p:cNvSpPr/>
            <p:nvPr/>
          </p:nvSpPr>
          <p:spPr>
            <a:xfrm>
              <a:off x="1159334" y="2112774"/>
              <a:ext cx="869685" cy="49619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114" name="文本框 113"/>
            <p:cNvSpPr txBox="1"/>
            <p:nvPr/>
          </p:nvSpPr>
          <p:spPr>
            <a:xfrm>
              <a:off x="1263798" y="1860851"/>
              <a:ext cx="660758" cy="276999"/>
            </a:xfrm>
            <a:prstGeom prst="rect">
              <a:avLst/>
            </a:prstGeom>
            <a:noFill/>
          </p:spPr>
          <p:txBody>
            <a:bodyPr wrap="none" rtlCol="0">
              <a:spAutoFit/>
            </a:bodyPr>
            <a:lstStyle/>
            <a:p>
              <a:r>
                <a:rPr sz="1200" u="none">
                  <a:latin typeface="Huawei Sans" panose="020C0503030203020204" pitchFamily="34" charset="0"/>
                  <a:cs typeface="Huawei Sans" panose="020C0503030203020204" pitchFamily="34" charset="0"/>
                </a:rPr>
                <a:t>HDD 8</a:t>
              </a:r>
              <a:endParaRPr lang="zh-CN" altLang="en-US" sz="1200" dirty="0">
                <a:latin typeface="Huawei Sans" panose="020C0503030203020204" pitchFamily="34" charset="0"/>
                <a:cs typeface="Huawei Sans" panose="020C0503030203020204" pitchFamily="34" charset="0"/>
              </a:endParaRPr>
            </a:p>
          </p:txBody>
        </p:sp>
      </p:grpSp>
      <p:grpSp>
        <p:nvGrpSpPr>
          <p:cNvPr id="115" name="组合 114"/>
          <p:cNvGrpSpPr/>
          <p:nvPr/>
        </p:nvGrpSpPr>
        <p:grpSpPr>
          <a:xfrm>
            <a:off x="2127909" y="5258433"/>
            <a:ext cx="869685" cy="748119"/>
            <a:chOff x="1159334" y="1860851"/>
            <a:chExt cx="869685" cy="748119"/>
          </a:xfrm>
        </p:grpSpPr>
        <p:sp>
          <p:nvSpPr>
            <p:cNvPr id="116" name="矩形 115"/>
            <p:cNvSpPr/>
            <p:nvPr/>
          </p:nvSpPr>
          <p:spPr>
            <a:xfrm>
              <a:off x="1159334" y="2112774"/>
              <a:ext cx="869685" cy="49619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117" name="文本框 116"/>
            <p:cNvSpPr txBox="1"/>
            <p:nvPr/>
          </p:nvSpPr>
          <p:spPr>
            <a:xfrm>
              <a:off x="1263798" y="1860851"/>
              <a:ext cx="660758" cy="276999"/>
            </a:xfrm>
            <a:prstGeom prst="rect">
              <a:avLst/>
            </a:prstGeom>
            <a:noFill/>
          </p:spPr>
          <p:txBody>
            <a:bodyPr wrap="none" rtlCol="0">
              <a:spAutoFit/>
            </a:bodyPr>
            <a:lstStyle/>
            <a:p>
              <a:r>
                <a:rPr sz="1200" u="none">
                  <a:latin typeface="Huawei Sans" panose="020C0503030203020204" pitchFamily="34" charset="0"/>
                  <a:cs typeface="Huawei Sans" panose="020C0503030203020204" pitchFamily="34" charset="0"/>
                </a:rPr>
                <a:t>HDD 9</a:t>
              </a:r>
              <a:endParaRPr lang="zh-CN" altLang="en-US" sz="1200" dirty="0">
                <a:latin typeface="Huawei Sans" panose="020C0503030203020204" pitchFamily="34" charset="0"/>
                <a:cs typeface="Huawei Sans" panose="020C0503030203020204" pitchFamily="34" charset="0"/>
              </a:endParaRPr>
            </a:p>
          </p:txBody>
        </p:sp>
      </p:grpSp>
      <p:cxnSp>
        <p:nvCxnSpPr>
          <p:cNvPr id="119" name="直接连接符 118"/>
          <p:cNvCxnSpPr/>
          <p:nvPr/>
        </p:nvCxnSpPr>
        <p:spPr>
          <a:xfrm>
            <a:off x="1030297" y="3085015"/>
            <a:ext cx="837451" cy="431848"/>
          </a:xfrm>
          <a:prstGeom prst="line">
            <a:avLst/>
          </a:prstGeom>
          <a:ln w="19050">
            <a:solidFill>
              <a:srgbClr val="C7000B"/>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1030297" y="3065000"/>
            <a:ext cx="847682" cy="471499"/>
          </a:xfrm>
          <a:prstGeom prst="line">
            <a:avLst/>
          </a:prstGeom>
          <a:ln w="19050">
            <a:solidFill>
              <a:srgbClr val="C7000B"/>
            </a:solidFill>
          </a:ln>
        </p:spPr>
        <p:style>
          <a:lnRef idx="1">
            <a:schemeClr val="accent1"/>
          </a:lnRef>
          <a:fillRef idx="0">
            <a:schemeClr val="accent1"/>
          </a:fillRef>
          <a:effectRef idx="0">
            <a:schemeClr val="accent1"/>
          </a:effectRef>
          <a:fontRef idx="minor">
            <a:schemeClr val="tx1"/>
          </a:fontRef>
        </p:style>
      </p:cxnSp>
      <p:sp>
        <p:nvSpPr>
          <p:cNvPr id="127" name="文本框 126"/>
          <p:cNvSpPr txBox="1"/>
          <p:nvPr/>
        </p:nvSpPr>
        <p:spPr>
          <a:xfrm>
            <a:off x="3662846" y="2779845"/>
            <a:ext cx="1358064" cy="307777"/>
          </a:xfrm>
          <a:prstGeom prst="rect">
            <a:avLst/>
          </a:prstGeom>
          <a:noFill/>
        </p:spPr>
        <p:txBody>
          <a:bodyPr wrap="none" rtlCol="0">
            <a:spAutoFit/>
          </a:bodyPr>
          <a:lstStyle/>
          <a:p>
            <a:r>
              <a:rPr sz="1400" u="none">
                <a:latin typeface="Huawei Sans" panose="020C0503030203020204" pitchFamily="34" charset="0"/>
                <a:cs typeface="Huawei Sans" panose="020C0503030203020204" pitchFamily="34" charset="0"/>
              </a:rPr>
              <a:t>RAID 5 (4 + 1)</a:t>
            </a:r>
            <a:endParaRPr lang="zh-CN" altLang="en-US" sz="1400" dirty="0">
              <a:latin typeface="Huawei Sans" panose="020C0503030203020204" pitchFamily="34" charset="0"/>
              <a:cs typeface="Huawei Sans" panose="020C0503030203020204" pitchFamily="34" charset="0"/>
            </a:endParaRPr>
          </a:p>
        </p:txBody>
      </p:sp>
      <p:cxnSp>
        <p:nvCxnSpPr>
          <p:cNvPr id="128" name="直接箭头连接符 127"/>
          <p:cNvCxnSpPr/>
          <p:nvPr/>
        </p:nvCxnSpPr>
        <p:spPr>
          <a:xfrm flipV="1">
            <a:off x="4025257" y="3429765"/>
            <a:ext cx="0" cy="129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9" name="组合 128"/>
          <p:cNvGrpSpPr/>
          <p:nvPr/>
        </p:nvGrpSpPr>
        <p:grpSpPr>
          <a:xfrm rot="18786083">
            <a:off x="3841989" y="3119077"/>
            <a:ext cx="360000" cy="360000"/>
            <a:chOff x="10925342" y="2802867"/>
            <a:chExt cx="360000" cy="360000"/>
          </a:xfrm>
        </p:grpSpPr>
        <p:cxnSp>
          <p:nvCxnSpPr>
            <p:cNvPr id="147" name="直接连接符 146"/>
            <p:cNvCxnSpPr/>
            <p:nvPr/>
          </p:nvCxnSpPr>
          <p:spPr>
            <a:xfrm>
              <a:off x="11105342" y="2802867"/>
              <a:ext cx="0" cy="360000"/>
            </a:xfrm>
            <a:prstGeom prst="line">
              <a:avLst/>
            </a:prstGeom>
            <a:ln w="19050">
              <a:solidFill>
                <a:srgbClr val="C7000B"/>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10925342" y="2982867"/>
              <a:ext cx="360000" cy="0"/>
            </a:xfrm>
            <a:prstGeom prst="line">
              <a:avLst/>
            </a:prstGeom>
            <a:ln w="19050">
              <a:solidFill>
                <a:srgbClr val="C7000B"/>
              </a:solidFill>
            </a:ln>
          </p:spPr>
          <p:style>
            <a:lnRef idx="1">
              <a:schemeClr val="accent1"/>
            </a:lnRef>
            <a:fillRef idx="0">
              <a:schemeClr val="accent1"/>
            </a:fillRef>
            <a:effectRef idx="0">
              <a:schemeClr val="accent1"/>
            </a:effectRef>
            <a:fontRef idx="minor">
              <a:schemeClr val="tx1"/>
            </a:fontRef>
          </p:style>
        </p:cxnSp>
      </p:grpSp>
      <p:sp>
        <p:nvSpPr>
          <p:cNvPr id="131" name="流程图: 或者 130"/>
          <p:cNvSpPr/>
          <p:nvPr/>
        </p:nvSpPr>
        <p:spPr>
          <a:xfrm>
            <a:off x="3924622" y="4003634"/>
            <a:ext cx="194733" cy="194733"/>
          </a:xfrm>
          <a:prstGeom prst="flowChar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cxnSp>
        <p:nvCxnSpPr>
          <p:cNvPr id="132" name="肘形连接符 131"/>
          <p:cNvCxnSpPr>
            <a:endCxn id="131" idx="2"/>
          </p:cNvCxnSpPr>
          <p:nvPr/>
        </p:nvCxnSpPr>
        <p:spPr>
          <a:xfrm rot="16200000" flipH="1">
            <a:off x="3443455" y="3619834"/>
            <a:ext cx="662802" cy="29953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肘形连接符 132"/>
          <p:cNvCxnSpPr>
            <a:endCxn id="131" idx="6"/>
          </p:cNvCxnSpPr>
          <p:nvPr/>
        </p:nvCxnSpPr>
        <p:spPr>
          <a:xfrm rot="5400000">
            <a:off x="3916404" y="3653378"/>
            <a:ext cx="650575" cy="24467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肘形连接符 133"/>
          <p:cNvCxnSpPr>
            <a:endCxn id="131" idx="6"/>
          </p:cNvCxnSpPr>
          <p:nvPr/>
        </p:nvCxnSpPr>
        <p:spPr>
          <a:xfrm rot="5400000">
            <a:off x="4089832" y="3467722"/>
            <a:ext cx="662803" cy="60375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肘形连接符 134"/>
          <p:cNvCxnSpPr>
            <a:endCxn id="131" idx="6"/>
          </p:cNvCxnSpPr>
          <p:nvPr/>
        </p:nvCxnSpPr>
        <p:spPr>
          <a:xfrm rot="10800000" flipV="1">
            <a:off x="4119355" y="3438197"/>
            <a:ext cx="949132" cy="662803"/>
          </a:xfrm>
          <a:prstGeom prst="bentConnector3">
            <a:avLst>
              <a:gd name="adj1" fmla="val -4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接箭头连接符 135"/>
          <p:cNvCxnSpPr>
            <a:stCxn id="131" idx="0"/>
          </p:cNvCxnSpPr>
          <p:nvPr/>
        </p:nvCxnSpPr>
        <p:spPr>
          <a:xfrm flipV="1">
            <a:off x="4021989" y="3855967"/>
            <a:ext cx="3268" cy="1476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9" name="图片 148"/>
          <p:cNvPicPr>
            <a:picLocks noChangeAspect="1"/>
          </p:cNvPicPr>
          <p:nvPr/>
        </p:nvPicPr>
        <p:blipFill rotWithShape="1">
          <a:blip r:embed="rId8"/>
          <a:srcRect t="1" b="11923"/>
          <a:stretch/>
        </p:blipFill>
        <p:spPr>
          <a:xfrm>
            <a:off x="3829948" y="3564360"/>
            <a:ext cx="384081" cy="295328"/>
          </a:xfrm>
          <a:prstGeom prst="rect">
            <a:avLst/>
          </a:prstGeom>
        </p:spPr>
      </p:pic>
      <p:graphicFrame>
        <p:nvGraphicFramePr>
          <p:cNvPr id="152" name="表格 151"/>
          <p:cNvGraphicFramePr>
            <a:graphicFrameLocks noGrp="1"/>
          </p:cNvGraphicFramePr>
          <p:nvPr>
            <p:extLst/>
          </p:nvPr>
        </p:nvGraphicFramePr>
        <p:xfrm>
          <a:off x="3762214" y="5608421"/>
          <a:ext cx="360000" cy="274320"/>
        </p:xfrm>
        <a:graphic>
          <a:graphicData uri="http://schemas.openxmlformats.org/drawingml/2006/table">
            <a:tbl>
              <a:tblPr firstRow="1" bandRow="1"/>
              <a:tblGrid>
                <a:gridCol w="360000">
                  <a:extLst>
                    <a:ext uri="{9D8B030D-6E8A-4147-A177-3AD203B41FA5}">
                      <a16:colId xmlns:a16="http://schemas.microsoft.com/office/drawing/2014/main" val="20000"/>
                    </a:ext>
                  </a:extLst>
                </a:gridCol>
              </a:tblGrid>
              <a:tr h="252000">
                <a:tc>
                  <a:txBody>
                    <a:bodyPr/>
                    <a:lstStyle/>
                    <a:p>
                      <a:pPr algn="ctr"/>
                      <a:endParaRPr lang="zh-CN" altLang="en-US" sz="1200" dirty="0"/>
                    </a:p>
                  </a:txBody>
                  <a:tcPr anchor="ctr">
                    <a:solidFill>
                      <a:schemeClr val="accent2">
                        <a:lumMod val="60000"/>
                        <a:lumOff val="40000"/>
                      </a:schemeClr>
                    </a:solidFill>
                  </a:tcPr>
                </a:tc>
                <a:extLst>
                  <a:ext uri="{0D108BD9-81ED-4DB2-BD59-A6C34878D82A}">
                    <a16:rowId xmlns:a16="http://schemas.microsoft.com/office/drawing/2014/main" val="10000"/>
                  </a:ext>
                </a:extLst>
              </a:tr>
            </a:tbl>
          </a:graphicData>
        </a:graphic>
      </p:graphicFrame>
      <p:sp>
        <p:nvSpPr>
          <p:cNvPr id="153" name="文本框 152"/>
          <p:cNvSpPr txBox="1"/>
          <p:nvPr/>
        </p:nvSpPr>
        <p:spPr>
          <a:xfrm>
            <a:off x="4122213" y="5575457"/>
            <a:ext cx="1361270" cy="307777"/>
          </a:xfrm>
          <a:prstGeom prst="rect">
            <a:avLst/>
          </a:prstGeom>
          <a:noFill/>
        </p:spPr>
        <p:txBody>
          <a:bodyPr wrap="none" rtlCol="0">
            <a:spAutoFit/>
          </a:bodyPr>
          <a:lstStyle/>
          <a:p>
            <a:r>
              <a:rPr sz="1400" u="none">
                <a:latin typeface="Huawei Sans" panose="020C0503030203020204" pitchFamily="34" charset="0"/>
                <a:cs typeface="Huawei Sans" panose="020C0503030203020204" pitchFamily="34" charset="0"/>
              </a:rPr>
              <a:t>Hot spare disk</a:t>
            </a:r>
            <a:endParaRPr lang="zh-CN" altLang="en-US" sz="1400" dirty="0">
              <a:latin typeface="Huawei Sans" panose="020C0503030203020204" pitchFamily="34" charset="0"/>
              <a:cs typeface="Huawei Sans" panose="020C0503030203020204" pitchFamily="34" charset="0"/>
            </a:endParaRPr>
          </a:p>
        </p:txBody>
      </p:sp>
      <p:sp>
        <p:nvSpPr>
          <p:cNvPr id="154" name="矩形 153"/>
          <p:cNvSpPr/>
          <p:nvPr/>
        </p:nvSpPr>
        <p:spPr>
          <a:xfrm>
            <a:off x="826718" y="1132367"/>
            <a:ext cx="4791274" cy="4967809"/>
          </a:xfrm>
          <a:prstGeom prst="rect">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Tree>
    <p:extLst>
      <p:ext uri="{BB962C8B-B14F-4D97-AF65-F5344CB8AC3E}">
        <p14:creationId xmlns:p14="http://schemas.microsoft.com/office/powerpoint/2010/main" val="2185569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r>
              <a:rPr u="none" dirty="0"/>
              <a:t>This course introduces technologies of traditional RAID and RAID 2.0+. The evolution of RAID technologies aims at data protection and performance improvement.</a:t>
            </a:r>
            <a:endParaRPr lang="zh-CN" altLang="en-US" dirty="0"/>
          </a:p>
        </p:txBody>
      </p:sp>
    </p:spTree>
    <p:extLst>
      <p:ext uri="{BB962C8B-B14F-4D97-AF65-F5344CB8AC3E}">
        <p14:creationId xmlns:p14="http://schemas.microsoft.com/office/powerpoint/2010/main" val="1247626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Logical Objects</a:t>
            </a:r>
          </a:p>
        </p:txBody>
      </p:sp>
      <p:sp>
        <p:nvSpPr>
          <p:cNvPr id="7" name="矩形 6"/>
          <p:cNvSpPr/>
          <p:nvPr/>
        </p:nvSpPr>
        <p:spPr bwMode="auto">
          <a:xfrm>
            <a:off x="4831754" y="2602695"/>
            <a:ext cx="1111700" cy="154082"/>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8" name="矩形 7"/>
          <p:cNvSpPr/>
          <p:nvPr/>
        </p:nvSpPr>
        <p:spPr bwMode="auto">
          <a:xfrm>
            <a:off x="4831754" y="2397254"/>
            <a:ext cx="1111700" cy="151940"/>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9" name="矩形 8"/>
          <p:cNvSpPr/>
          <p:nvPr/>
        </p:nvSpPr>
        <p:spPr bwMode="auto">
          <a:xfrm>
            <a:off x="2953738" y="4517426"/>
            <a:ext cx="1494859" cy="873125"/>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0" name="矩形 9"/>
          <p:cNvSpPr/>
          <p:nvPr/>
        </p:nvSpPr>
        <p:spPr bwMode="auto">
          <a:xfrm>
            <a:off x="2953738" y="3250539"/>
            <a:ext cx="1494859" cy="873125"/>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1" name="矩形 10"/>
          <p:cNvSpPr/>
          <p:nvPr/>
        </p:nvSpPr>
        <p:spPr bwMode="auto">
          <a:xfrm>
            <a:off x="2934851" y="2007194"/>
            <a:ext cx="1489462" cy="873125"/>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pic>
        <p:nvPicPr>
          <p:cNvPr id="12" name="Picture 8"/>
          <p:cNvPicPr>
            <a:picLocks noChangeAspect="1" noChangeArrowheads="1"/>
          </p:cNvPicPr>
          <p:nvPr/>
        </p:nvPicPr>
        <p:blipFill>
          <a:blip r:embed="rId3" cstate="print"/>
          <a:srcRect/>
          <a:stretch>
            <a:fillRect/>
          </a:stretch>
        </p:blipFill>
        <p:spPr bwMode="auto">
          <a:xfrm>
            <a:off x="1200321" y="3571795"/>
            <a:ext cx="460209" cy="291501"/>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1276719" y="2313435"/>
            <a:ext cx="309232" cy="344893"/>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a:stretch>
            <a:fillRect/>
          </a:stretch>
        </p:blipFill>
        <p:spPr bwMode="auto">
          <a:xfrm>
            <a:off x="1760576" y="2313435"/>
            <a:ext cx="309232" cy="344893"/>
          </a:xfrm>
          <a:prstGeom prst="rect">
            <a:avLst/>
          </a:prstGeom>
          <a:noFill/>
          <a:ln w="9525">
            <a:noFill/>
            <a:miter lim="800000"/>
            <a:headEnd/>
            <a:tailEnd/>
          </a:ln>
        </p:spPr>
      </p:pic>
      <p:pic>
        <p:nvPicPr>
          <p:cNvPr id="15" name="Picture 2"/>
          <p:cNvPicPr>
            <a:picLocks noChangeAspect="1" noChangeArrowheads="1"/>
          </p:cNvPicPr>
          <p:nvPr/>
        </p:nvPicPr>
        <p:blipFill>
          <a:blip r:embed="rId4" cstate="print"/>
          <a:srcRect/>
          <a:stretch>
            <a:fillRect/>
          </a:stretch>
        </p:blipFill>
        <p:spPr bwMode="auto">
          <a:xfrm>
            <a:off x="2244433" y="2313435"/>
            <a:ext cx="309232" cy="344893"/>
          </a:xfrm>
          <a:prstGeom prst="rect">
            <a:avLst/>
          </a:prstGeom>
          <a:noFill/>
          <a:ln w="9525">
            <a:noFill/>
            <a:miter lim="800000"/>
            <a:headEnd/>
            <a:tailEnd/>
          </a:ln>
        </p:spPr>
      </p:pic>
      <p:pic>
        <p:nvPicPr>
          <p:cNvPr id="16" name="Picture 8"/>
          <p:cNvPicPr>
            <a:picLocks noChangeAspect="1" noChangeArrowheads="1"/>
          </p:cNvPicPr>
          <p:nvPr/>
        </p:nvPicPr>
        <p:blipFill>
          <a:blip r:embed="rId3" cstate="print"/>
          <a:srcRect/>
          <a:stretch>
            <a:fillRect/>
          </a:stretch>
        </p:blipFill>
        <p:spPr bwMode="auto">
          <a:xfrm>
            <a:off x="1660529" y="3564578"/>
            <a:ext cx="460210" cy="291501"/>
          </a:xfrm>
          <a:prstGeom prst="rect">
            <a:avLst/>
          </a:prstGeom>
          <a:noFill/>
          <a:ln w="9525">
            <a:noFill/>
            <a:miter lim="800000"/>
            <a:headEnd/>
            <a:tailEnd/>
          </a:ln>
        </p:spPr>
      </p:pic>
      <p:pic>
        <p:nvPicPr>
          <p:cNvPr id="17" name="Picture 8"/>
          <p:cNvPicPr>
            <a:picLocks noChangeAspect="1" noChangeArrowheads="1"/>
          </p:cNvPicPr>
          <p:nvPr/>
        </p:nvPicPr>
        <p:blipFill>
          <a:blip r:embed="rId3" cstate="print"/>
          <a:srcRect/>
          <a:stretch>
            <a:fillRect/>
          </a:stretch>
        </p:blipFill>
        <p:spPr bwMode="auto">
          <a:xfrm>
            <a:off x="2120741" y="3557364"/>
            <a:ext cx="460209" cy="291501"/>
          </a:xfrm>
          <a:prstGeom prst="rect">
            <a:avLst/>
          </a:prstGeom>
          <a:noFill/>
          <a:ln w="9525">
            <a:noFill/>
            <a:miter lim="800000"/>
            <a:headEnd/>
            <a:tailEnd/>
          </a:ln>
        </p:spPr>
      </p:pic>
      <p:pic>
        <p:nvPicPr>
          <p:cNvPr id="18" name="Picture 8"/>
          <p:cNvPicPr>
            <a:picLocks noChangeAspect="1" noChangeArrowheads="1"/>
          </p:cNvPicPr>
          <p:nvPr/>
        </p:nvPicPr>
        <p:blipFill>
          <a:blip r:embed="rId3" cstate="print"/>
          <a:srcRect/>
          <a:stretch>
            <a:fillRect/>
          </a:stretch>
        </p:blipFill>
        <p:spPr bwMode="auto">
          <a:xfrm>
            <a:off x="1265805" y="4770988"/>
            <a:ext cx="460209" cy="291501"/>
          </a:xfrm>
          <a:prstGeom prst="rect">
            <a:avLst/>
          </a:prstGeom>
          <a:noFill/>
          <a:ln w="9525">
            <a:noFill/>
            <a:miter lim="800000"/>
            <a:headEnd/>
            <a:tailEnd/>
          </a:ln>
        </p:spPr>
      </p:pic>
      <p:pic>
        <p:nvPicPr>
          <p:cNvPr id="19" name="Picture 8"/>
          <p:cNvPicPr>
            <a:picLocks noChangeAspect="1" noChangeArrowheads="1"/>
          </p:cNvPicPr>
          <p:nvPr/>
        </p:nvPicPr>
        <p:blipFill>
          <a:blip r:embed="rId3" cstate="print"/>
          <a:srcRect/>
          <a:stretch>
            <a:fillRect/>
          </a:stretch>
        </p:blipFill>
        <p:spPr bwMode="auto">
          <a:xfrm>
            <a:off x="1726014" y="4763772"/>
            <a:ext cx="460210" cy="291501"/>
          </a:xfrm>
          <a:prstGeom prst="rect">
            <a:avLst/>
          </a:prstGeom>
          <a:noFill/>
          <a:ln w="9525">
            <a:noFill/>
            <a:miter lim="800000"/>
            <a:headEnd/>
            <a:tailEnd/>
          </a:ln>
        </p:spPr>
      </p:pic>
      <p:pic>
        <p:nvPicPr>
          <p:cNvPr id="20" name="Picture 8"/>
          <p:cNvPicPr>
            <a:picLocks noChangeAspect="1" noChangeArrowheads="1"/>
          </p:cNvPicPr>
          <p:nvPr/>
        </p:nvPicPr>
        <p:blipFill>
          <a:blip r:embed="rId3" cstate="print"/>
          <a:srcRect/>
          <a:stretch>
            <a:fillRect/>
          </a:stretch>
        </p:blipFill>
        <p:spPr bwMode="auto">
          <a:xfrm>
            <a:off x="2186225" y="4756557"/>
            <a:ext cx="460209" cy="291501"/>
          </a:xfrm>
          <a:prstGeom prst="rect">
            <a:avLst/>
          </a:prstGeom>
          <a:noFill/>
          <a:ln w="9525">
            <a:noFill/>
            <a:miter lim="800000"/>
            <a:headEnd/>
            <a:tailEnd/>
          </a:ln>
        </p:spPr>
      </p:pic>
      <p:grpSp>
        <p:nvGrpSpPr>
          <p:cNvPr id="21" name="组合 57"/>
          <p:cNvGrpSpPr>
            <a:grpSpLocks/>
          </p:cNvGrpSpPr>
          <p:nvPr/>
        </p:nvGrpSpPr>
        <p:grpSpPr bwMode="auto">
          <a:xfrm>
            <a:off x="3030245" y="2121507"/>
            <a:ext cx="1296954" cy="672471"/>
            <a:chOff x="2627784" y="2492896"/>
            <a:chExt cx="1656184" cy="1008112"/>
          </a:xfrm>
        </p:grpSpPr>
        <p:sp>
          <p:nvSpPr>
            <p:cNvPr id="391" name="矩形 97"/>
            <p:cNvSpPr>
              <a:spLocks noChangeArrowheads="1"/>
            </p:cNvSpPr>
            <p:nvPr/>
          </p:nvSpPr>
          <p:spPr bwMode="auto">
            <a:xfrm>
              <a:off x="2627784" y="2492896"/>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92" name="矩形 97"/>
            <p:cNvSpPr>
              <a:spLocks noChangeArrowheads="1"/>
            </p:cNvSpPr>
            <p:nvPr/>
          </p:nvSpPr>
          <p:spPr bwMode="auto">
            <a:xfrm>
              <a:off x="2837012" y="2492896"/>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93" name="矩形 97"/>
            <p:cNvSpPr>
              <a:spLocks noChangeArrowheads="1"/>
            </p:cNvSpPr>
            <p:nvPr/>
          </p:nvSpPr>
          <p:spPr bwMode="auto">
            <a:xfrm>
              <a:off x="3059832" y="2492896"/>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94" name="矩形 97"/>
            <p:cNvSpPr>
              <a:spLocks noChangeArrowheads="1"/>
            </p:cNvSpPr>
            <p:nvPr/>
          </p:nvSpPr>
          <p:spPr bwMode="auto">
            <a:xfrm>
              <a:off x="3269060" y="2492896"/>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95" name="矩形 97"/>
            <p:cNvSpPr>
              <a:spLocks noChangeArrowheads="1"/>
            </p:cNvSpPr>
            <p:nvPr/>
          </p:nvSpPr>
          <p:spPr bwMode="auto">
            <a:xfrm>
              <a:off x="3491880" y="2492896"/>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96" name="矩形 97"/>
            <p:cNvSpPr>
              <a:spLocks noChangeArrowheads="1"/>
            </p:cNvSpPr>
            <p:nvPr/>
          </p:nvSpPr>
          <p:spPr bwMode="auto">
            <a:xfrm>
              <a:off x="3701108" y="2492896"/>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97" name="矩形 97"/>
            <p:cNvSpPr>
              <a:spLocks noChangeArrowheads="1"/>
            </p:cNvSpPr>
            <p:nvPr/>
          </p:nvSpPr>
          <p:spPr bwMode="auto">
            <a:xfrm>
              <a:off x="3923928" y="2492896"/>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98" name="矩形 97"/>
            <p:cNvSpPr>
              <a:spLocks noChangeArrowheads="1"/>
            </p:cNvSpPr>
            <p:nvPr/>
          </p:nvSpPr>
          <p:spPr bwMode="auto">
            <a:xfrm>
              <a:off x="4133156" y="2492896"/>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99" name="矩形 97"/>
            <p:cNvSpPr>
              <a:spLocks noChangeArrowheads="1"/>
            </p:cNvSpPr>
            <p:nvPr/>
          </p:nvSpPr>
          <p:spPr bwMode="auto">
            <a:xfrm>
              <a:off x="2627784" y="2708474"/>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00" name="矩形 97"/>
            <p:cNvSpPr>
              <a:spLocks noChangeArrowheads="1"/>
            </p:cNvSpPr>
            <p:nvPr/>
          </p:nvSpPr>
          <p:spPr bwMode="auto">
            <a:xfrm>
              <a:off x="2837012" y="2708474"/>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01" name="矩形 97"/>
            <p:cNvSpPr>
              <a:spLocks noChangeArrowheads="1"/>
            </p:cNvSpPr>
            <p:nvPr/>
          </p:nvSpPr>
          <p:spPr bwMode="auto">
            <a:xfrm>
              <a:off x="3059832" y="2708474"/>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02" name="矩形 97"/>
            <p:cNvSpPr>
              <a:spLocks noChangeArrowheads="1"/>
            </p:cNvSpPr>
            <p:nvPr/>
          </p:nvSpPr>
          <p:spPr bwMode="auto">
            <a:xfrm>
              <a:off x="3269060" y="2708474"/>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03" name="矩形 97"/>
            <p:cNvSpPr>
              <a:spLocks noChangeArrowheads="1"/>
            </p:cNvSpPr>
            <p:nvPr/>
          </p:nvSpPr>
          <p:spPr bwMode="auto">
            <a:xfrm>
              <a:off x="3491880" y="2708474"/>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04" name="矩形 97"/>
            <p:cNvSpPr>
              <a:spLocks noChangeArrowheads="1"/>
            </p:cNvSpPr>
            <p:nvPr/>
          </p:nvSpPr>
          <p:spPr bwMode="auto">
            <a:xfrm>
              <a:off x="3701108" y="2708474"/>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05" name="矩形 97"/>
            <p:cNvSpPr>
              <a:spLocks noChangeArrowheads="1"/>
            </p:cNvSpPr>
            <p:nvPr/>
          </p:nvSpPr>
          <p:spPr bwMode="auto">
            <a:xfrm>
              <a:off x="3923928" y="2708474"/>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06" name="矩形 97"/>
            <p:cNvSpPr>
              <a:spLocks noChangeArrowheads="1"/>
            </p:cNvSpPr>
            <p:nvPr/>
          </p:nvSpPr>
          <p:spPr bwMode="auto">
            <a:xfrm>
              <a:off x="4133156" y="2708474"/>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07" name="矩形 97"/>
            <p:cNvSpPr>
              <a:spLocks noChangeArrowheads="1"/>
            </p:cNvSpPr>
            <p:nvPr/>
          </p:nvSpPr>
          <p:spPr bwMode="auto">
            <a:xfrm>
              <a:off x="2627784" y="2924498"/>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08" name="矩形 97"/>
            <p:cNvSpPr>
              <a:spLocks noChangeArrowheads="1"/>
            </p:cNvSpPr>
            <p:nvPr/>
          </p:nvSpPr>
          <p:spPr bwMode="auto">
            <a:xfrm>
              <a:off x="2837012" y="2924498"/>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09" name="矩形 97"/>
            <p:cNvSpPr>
              <a:spLocks noChangeArrowheads="1"/>
            </p:cNvSpPr>
            <p:nvPr/>
          </p:nvSpPr>
          <p:spPr bwMode="auto">
            <a:xfrm>
              <a:off x="3059832" y="2924498"/>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10" name="矩形 97"/>
            <p:cNvSpPr>
              <a:spLocks noChangeArrowheads="1"/>
            </p:cNvSpPr>
            <p:nvPr/>
          </p:nvSpPr>
          <p:spPr bwMode="auto">
            <a:xfrm>
              <a:off x="3269060" y="2924498"/>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11" name="矩形 97"/>
            <p:cNvSpPr>
              <a:spLocks noChangeArrowheads="1"/>
            </p:cNvSpPr>
            <p:nvPr/>
          </p:nvSpPr>
          <p:spPr bwMode="auto">
            <a:xfrm>
              <a:off x="3491880" y="2924498"/>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12" name="矩形 97"/>
            <p:cNvSpPr>
              <a:spLocks noChangeArrowheads="1"/>
            </p:cNvSpPr>
            <p:nvPr/>
          </p:nvSpPr>
          <p:spPr bwMode="auto">
            <a:xfrm>
              <a:off x="3701108" y="2924498"/>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13" name="矩形 97"/>
            <p:cNvSpPr>
              <a:spLocks noChangeArrowheads="1"/>
            </p:cNvSpPr>
            <p:nvPr/>
          </p:nvSpPr>
          <p:spPr bwMode="auto">
            <a:xfrm>
              <a:off x="3923928" y="2924498"/>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14" name="矩形 97"/>
            <p:cNvSpPr>
              <a:spLocks noChangeArrowheads="1"/>
            </p:cNvSpPr>
            <p:nvPr/>
          </p:nvSpPr>
          <p:spPr bwMode="auto">
            <a:xfrm>
              <a:off x="4133156" y="2924498"/>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15" name="矩形 97"/>
            <p:cNvSpPr>
              <a:spLocks noChangeArrowheads="1"/>
            </p:cNvSpPr>
            <p:nvPr/>
          </p:nvSpPr>
          <p:spPr bwMode="auto">
            <a:xfrm>
              <a:off x="2627784" y="3140522"/>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16" name="矩形 97"/>
            <p:cNvSpPr>
              <a:spLocks noChangeArrowheads="1"/>
            </p:cNvSpPr>
            <p:nvPr/>
          </p:nvSpPr>
          <p:spPr bwMode="auto">
            <a:xfrm>
              <a:off x="2837012" y="3140522"/>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17" name="矩形 97"/>
            <p:cNvSpPr>
              <a:spLocks noChangeArrowheads="1"/>
            </p:cNvSpPr>
            <p:nvPr/>
          </p:nvSpPr>
          <p:spPr bwMode="auto">
            <a:xfrm>
              <a:off x="3059832" y="3140522"/>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18" name="矩形 97"/>
            <p:cNvSpPr>
              <a:spLocks noChangeArrowheads="1"/>
            </p:cNvSpPr>
            <p:nvPr/>
          </p:nvSpPr>
          <p:spPr bwMode="auto">
            <a:xfrm>
              <a:off x="3269060" y="3140522"/>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19" name="矩形 97"/>
            <p:cNvSpPr>
              <a:spLocks noChangeArrowheads="1"/>
            </p:cNvSpPr>
            <p:nvPr/>
          </p:nvSpPr>
          <p:spPr bwMode="auto">
            <a:xfrm>
              <a:off x="3491880" y="3140522"/>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20" name="矩形 97"/>
            <p:cNvSpPr>
              <a:spLocks noChangeArrowheads="1"/>
            </p:cNvSpPr>
            <p:nvPr/>
          </p:nvSpPr>
          <p:spPr bwMode="auto">
            <a:xfrm>
              <a:off x="3701108" y="3140522"/>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21" name="矩形 97"/>
            <p:cNvSpPr>
              <a:spLocks noChangeArrowheads="1"/>
            </p:cNvSpPr>
            <p:nvPr/>
          </p:nvSpPr>
          <p:spPr bwMode="auto">
            <a:xfrm>
              <a:off x="3923928" y="3140522"/>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22" name="矩形 97"/>
            <p:cNvSpPr>
              <a:spLocks noChangeArrowheads="1"/>
            </p:cNvSpPr>
            <p:nvPr/>
          </p:nvSpPr>
          <p:spPr bwMode="auto">
            <a:xfrm>
              <a:off x="4133156" y="3140522"/>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23" name="矩形 97"/>
            <p:cNvSpPr>
              <a:spLocks noChangeArrowheads="1"/>
            </p:cNvSpPr>
            <p:nvPr/>
          </p:nvSpPr>
          <p:spPr bwMode="auto">
            <a:xfrm>
              <a:off x="2627784" y="3356546"/>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24" name="矩形 97"/>
            <p:cNvSpPr>
              <a:spLocks noChangeArrowheads="1"/>
            </p:cNvSpPr>
            <p:nvPr/>
          </p:nvSpPr>
          <p:spPr bwMode="auto">
            <a:xfrm>
              <a:off x="2837012" y="3356546"/>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25" name="矩形 97"/>
            <p:cNvSpPr>
              <a:spLocks noChangeArrowheads="1"/>
            </p:cNvSpPr>
            <p:nvPr/>
          </p:nvSpPr>
          <p:spPr bwMode="auto">
            <a:xfrm>
              <a:off x="3059832" y="3356546"/>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26" name="矩形 97"/>
            <p:cNvSpPr>
              <a:spLocks noChangeArrowheads="1"/>
            </p:cNvSpPr>
            <p:nvPr/>
          </p:nvSpPr>
          <p:spPr bwMode="auto">
            <a:xfrm>
              <a:off x="3269060" y="3356546"/>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27" name="矩形 97"/>
            <p:cNvSpPr>
              <a:spLocks noChangeArrowheads="1"/>
            </p:cNvSpPr>
            <p:nvPr/>
          </p:nvSpPr>
          <p:spPr bwMode="auto">
            <a:xfrm>
              <a:off x="3491880" y="3356546"/>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28" name="矩形 97"/>
            <p:cNvSpPr>
              <a:spLocks noChangeArrowheads="1"/>
            </p:cNvSpPr>
            <p:nvPr/>
          </p:nvSpPr>
          <p:spPr bwMode="auto">
            <a:xfrm>
              <a:off x="3701108" y="3356546"/>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29" name="矩形 97"/>
            <p:cNvSpPr>
              <a:spLocks noChangeArrowheads="1"/>
            </p:cNvSpPr>
            <p:nvPr/>
          </p:nvSpPr>
          <p:spPr bwMode="auto">
            <a:xfrm>
              <a:off x="3923928" y="3356546"/>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30" name="矩形 97"/>
            <p:cNvSpPr>
              <a:spLocks noChangeArrowheads="1"/>
            </p:cNvSpPr>
            <p:nvPr/>
          </p:nvSpPr>
          <p:spPr bwMode="auto">
            <a:xfrm>
              <a:off x="4133156" y="3356546"/>
              <a:ext cx="150812" cy="14446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grpSp>
      <p:grpSp>
        <p:nvGrpSpPr>
          <p:cNvPr id="22" name="组合 58"/>
          <p:cNvGrpSpPr/>
          <p:nvPr/>
        </p:nvGrpSpPr>
        <p:grpSpPr bwMode="auto">
          <a:xfrm>
            <a:off x="3058903" y="3342716"/>
            <a:ext cx="1297541" cy="672576"/>
            <a:chOff x="2627784" y="2492896"/>
            <a:chExt cx="1656184" cy="1008112"/>
          </a:xfrm>
          <a:solidFill>
            <a:srgbClr val="92D050"/>
          </a:solidFill>
        </p:grpSpPr>
        <p:sp>
          <p:nvSpPr>
            <p:cNvPr id="351" name="矩形 97"/>
            <p:cNvSpPr>
              <a:spLocks noChangeArrowheads="1"/>
            </p:cNvSpPr>
            <p:nvPr/>
          </p:nvSpPr>
          <p:spPr bwMode="auto">
            <a:xfrm>
              <a:off x="2627784" y="2492896"/>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52" name="矩形 97"/>
            <p:cNvSpPr>
              <a:spLocks noChangeArrowheads="1"/>
            </p:cNvSpPr>
            <p:nvPr/>
          </p:nvSpPr>
          <p:spPr bwMode="auto">
            <a:xfrm>
              <a:off x="2837012" y="2492896"/>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53" name="矩形 97"/>
            <p:cNvSpPr>
              <a:spLocks noChangeArrowheads="1"/>
            </p:cNvSpPr>
            <p:nvPr/>
          </p:nvSpPr>
          <p:spPr bwMode="auto">
            <a:xfrm>
              <a:off x="3059832" y="2492896"/>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54" name="矩形 97"/>
            <p:cNvSpPr>
              <a:spLocks noChangeArrowheads="1"/>
            </p:cNvSpPr>
            <p:nvPr/>
          </p:nvSpPr>
          <p:spPr bwMode="auto">
            <a:xfrm>
              <a:off x="3269060" y="2492896"/>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55" name="矩形 97"/>
            <p:cNvSpPr>
              <a:spLocks noChangeArrowheads="1"/>
            </p:cNvSpPr>
            <p:nvPr/>
          </p:nvSpPr>
          <p:spPr bwMode="auto">
            <a:xfrm>
              <a:off x="3491880" y="2492896"/>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56" name="矩形 97"/>
            <p:cNvSpPr>
              <a:spLocks noChangeArrowheads="1"/>
            </p:cNvSpPr>
            <p:nvPr/>
          </p:nvSpPr>
          <p:spPr bwMode="auto">
            <a:xfrm>
              <a:off x="3701108" y="2492896"/>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57" name="矩形 97"/>
            <p:cNvSpPr>
              <a:spLocks noChangeArrowheads="1"/>
            </p:cNvSpPr>
            <p:nvPr/>
          </p:nvSpPr>
          <p:spPr bwMode="auto">
            <a:xfrm>
              <a:off x="3923928" y="2492896"/>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58" name="矩形 97"/>
            <p:cNvSpPr>
              <a:spLocks noChangeArrowheads="1"/>
            </p:cNvSpPr>
            <p:nvPr/>
          </p:nvSpPr>
          <p:spPr bwMode="auto">
            <a:xfrm>
              <a:off x="4133156" y="2492896"/>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59" name="矩形 97"/>
            <p:cNvSpPr>
              <a:spLocks noChangeArrowheads="1"/>
            </p:cNvSpPr>
            <p:nvPr/>
          </p:nvSpPr>
          <p:spPr bwMode="auto">
            <a:xfrm>
              <a:off x="2627784" y="2708474"/>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60" name="矩形 97"/>
            <p:cNvSpPr>
              <a:spLocks noChangeArrowheads="1"/>
            </p:cNvSpPr>
            <p:nvPr/>
          </p:nvSpPr>
          <p:spPr bwMode="auto">
            <a:xfrm>
              <a:off x="2837012" y="2708474"/>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61" name="矩形 97"/>
            <p:cNvSpPr>
              <a:spLocks noChangeArrowheads="1"/>
            </p:cNvSpPr>
            <p:nvPr/>
          </p:nvSpPr>
          <p:spPr bwMode="auto">
            <a:xfrm>
              <a:off x="3059832" y="2708474"/>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62" name="矩形 97"/>
            <p:cNvSpPr>
              <a:spLocks noChangeArrowheads="1"/>
            </p:cNvSpPr>
            <p:nvPr/>
          </p:nvSpPr>
          <p:spPr bwMode="auto">
            <a:xfrm>
              <a:off x="3269060" y="2708474"/>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63" name="矩形 97"/>
            <p:cNvSpPr>
              <a:spLocks noChangeArrowheads="1"/>
            </p:cNvSpPr>
            <p:nvPr/>
          </p:nvSpPr>
          <p:spPr bwMode="auto">
            <a:xfrm>
              <a:off x="3491880" y="2708474"/>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64" name="矩形 97"/>
            <p:cNvSpPr>
              <a:spLocks noChangeArrowheads="1"/>
            </p:cNvSpPr>
            <p:nvPr/>
          </p:nvSpPr>
          <p:spPr bwMode="auto">
            <a:xfrm>
              <a:off x="3701108" y="2708474"/>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65" name="矩形 97"/>
            <p:cNvSpPr>
              <a:spLocks noChangeArrowheads="1"/>
            </p:cNvSpPr>
            <p:nvPr/>
          </p:nvSpPr>
          <p:spPr bwMode="auto">
            <a:xfrm>
              <a:off x="3923928" y="2708474"/>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66" name="矩形 97"/>
            <p:cNvSpPr>
              <a:spLocks noChangeArrowheads="1"/>
            </p:cNvSpPr>
            <p:nvPr/>
          </p:nvSpPr>
          <p:spPr bwMode="auto">
            <a:xfrm>
              <a:off x="4133156" y="2708474"/>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67" name="矩形 97"/>
            <p:cNvSpPr>
              <a:spLocks noChangeArrowheads="1"/>
            </p:cNvSpPr>
            <p:nvPr/>
          </p:nvSpPr>
          <p:spPr bwMode="auto">
            <a:xfrm>
              <a:off x="2627784" y="2924498"/>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68" name="矩形 97"/>
            <p:cNvSpPr>
              <a:spLocks noChangeArrowheads="1"/>
            </p:cNvSpPr>
            <p:nvPr/>
          </p:nvSpPr>
          <p:spPr bwMode="auto">
            <a:xfrm>
              <a:off x="2837012" y="2924498"/>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69" name="矩形 97"/>
            <p:cNvSpPr>
              <a:spLocks noChangeArrowheads="1"/>
            </p:cNvSpPr>
            <p:nvPr/>
          </p:nvSpPr>
          <p:spPr bwMode="auto">
            <a:xfrm>
              <a:off x="3059832" y="2924498"/>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70" name="矩形 97"/>
            <p:cNvSpPr>
              <a:spLocks noChangeArrowheads="1"/>
            </p:cNvSpPr>
            <p:nvPr/>
          </p:nvSpPr>
          <p:spPr bwMode="auto">
            <a:xfrm>
              <a:off x="3269060" y="2924498"/>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71" name="矩形 97"/>
            <p:cNvSpPr>
              <a:spLocks noChangeArrowheads="1"/>
            </p:cNvSpPr>
            <p:nvPr/>
          </p:nvSpPr>
          <p:spPr bwMode="auto">
            <a:xfrm>
              <a:off x="3491880" y="2924498"/>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72" name="矩形 97"/>
            <p:cNvSpPr>
              <a:spLocks noChangeArrowheads="1"/>
            </p:cNvSpPr>
            <p:nvPr/>
          </p:nvSpPr>
          <p:spPr bwMode="auto">
            <a:xfrm>
              <a:off x="3701108" y="2924498"/>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73" name="矩形 97"/>
            <p:cNvSpPr>
              <a:spLocks noChangeArrowheads="1"/>
            </p:cNvSpPr>
            <p:nvPr/>
          </p:nvSpPr>
          <p:spPr bwMode="auto">
            <a:xfrm>
              <a:off x="3923928" y="2924498"/>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74" name="矩形 97"/>
            <p:cNvSpPr>
              <a:spLocks noChangeArrowheads="1"/>
            </p:cNvSpPr>
            <p:nvPr/>
          </p:nvSpPr>
          <p:spPr bwMode="auto">
            <a:xfrm>
              <a:off x="4133156" y="2924498"/>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75" name="矩形 97"/>
            <p:cNvSpPr>
              <a:spLocks noChangeArrowheads="1"/>
            </p:cNvSpPr>
            <p:nvPr/>
          </p:nvSpPr>
          <p:spPr bwMode="auto">
            <a:xfrm>
              <a:off x="2627784" y="3140522"/>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76" name="矩形 97"/>
            <p:cNvSpPr>
              <a:spLocks noChangeArrowheads="1"/>
            </p:cNvSpPr>
            <p:nvPr/>
          </p:nvSpPr>
          <p:spPr bwMode="auto">
            <a:xfrm>
              <a:off x="2837012" y="3140522"/>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77" name="矩形 97"/>
            <p:cNvSpPr>
              <a:spLocks noChangeArrowheads="1"/>
            </p:cNvSpPr>
            <p:nvPr/>
          </p:nvSpPr>
          <p:spPr bwMode="auto">
            <a:xfrm>
              <a:off x="3059832" y="3140522"/>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78" name="矩形 97"/>
            <p:cNvSpPr>
              <a:spLocks noChangeArrowheads="1"/>
            </p:cNvSpPr>
            <p:nvPr/>
          </p:nvSpPr>
          <p:spPr bwMode="auto">
            <a:xfrm>
              <a:off x="3269060" y="3140522"/>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79" name="矩形 97"/>
            <p:cNvSpPr>
              <a:spLocks noChangeArrowheads="1"/>
            </p:cNvSpPr>
            <p:nvPr/>
          </p:nvSpPr>
          <p:spPr bwMode="auto">
            <a:xfrm>
              <a:off x="3491880" y="3140522"/>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80" name="矩形 97"/>
            <p:cNvSpPr>
              <a:spLocks noChangeArrowheads="1"/>
            </p:cNvSpPr>
            <p:nvPr/>
          </p:nvSpPr>
          <p:spPr bwMode="auto">
            <a:xfrm>
              <a:off x="3701108" y="3140522"/>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81" name="矩形 97"/>
            <p:cNvSpPr>
              <a:spLocks noChangeArrowheads="1"/>
            </p:cNvSpPr>
            <p:nvPr/>
          </p:nvSpPr>
          <p:spPr bwMode="auto">
            <a:xfrm>
              <a:off x="3923928" y="3140522"/>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82" name="矩形 97"/>
            <p:cNvSpPr>
              <a:spLocks noChangeArrowheads="1"/>
            </p:cNvSpPr>
            <p:nvPr/>
          </p:nvSpPr>
          <p:spPr bwMode="auto">
            <a:xfrm>
              <a:off x="4133156" y="3140522"/>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83" name="矩形 97"/>
            <p:cNvSpPr>
              <a:spLocks noChangeArrowheads="1"/>
            </p:cNvSpPr>
            <p:nvPr/>
          </p:nvSpPr>
          <p:spPr bwMode="auto">
            <a:xfrm>
              <a:off x="2627784" y="3356546"/>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84" name="矩形 97"/>
            <p:cNvSpPr>
              <a:spLocks noChangeArrowheads="1"/>
            </p:cNvSpPr>
            <p:nvPr/>
          </p:nvSpPr>
          <p:spPr bwMode="auto">
            <a:xfrm>
              <a:off x="2837012" y="3356546"/>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85" name="矩形 97"/>
            <p:cNvSpPr>
              <a:spLocks noChangeArrowheads="1"/>
            </p:cNvSpPr>
            <p:nvPr/>
          </p:nvSpPr>
          <p:spPr bwMode="auto">
            <a:xfrm>
              <a:off x="3059832" y="3356546"/>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86" name="矩形 97"/>
            <p:cNvSpPr>
              <a:spLocks noChangeArrowheads="1"/>
            </p:cNvSpPr>
            <p:nvPr/>
          </p:nvSpPr>
          <p:spPr bwMode="auto">
            <a:xfrm>
              <a:off x="3269060" y="3356546"/>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87" name="矩形 97"/>
            <p:cNvSpPr>
              <a:spLocks noChangeArrowheads="1"/>
            </p:cNvSpPr>
            <p:nvPr/>
          </p:nvSpPr>
          <p:spPr bwMode="auto">
            <a:xfrm>
              <a:off x="3491880" y="3356546"/>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88" name="矩形 97"/>
            <p:cNvSpPr>
              <a:spLocks noChangeArrowheads="1"/>
            </p:cNvSpPr>
            <p:nvPr/>
          </p:nvSpPr>
          <p:spPr bwMode="auto">
            <a:xfrm>
              <a:off x="3701108" y="3356546"/>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89" name="矩形 388"/>
            <p:cNvSpPr>
              <a:spLocks noChangeArrowheads="1"/>
            </p:cNvSpPr>
            <p:nvPr/>
          </p:nvSpPr>
          <p:spPr bwMode="auto">
            <a:xfrm>
              <a:off x="3923928" y="3356546"/>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90" name="矩形 97"/>
            <p:cNvSpPr>
              <a:spLocks noChangeArrowheads="1"/>
            </p:cNvSpPr>
            <p:nvPr/>
          </p:nvSpPr>
          <p:spPr bwMode="auto">
            <a:xfrm>
              <a:off x="4133156" y="3356546"/>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grpSp>
      <p:grpSp>
        <p:nvGrpSpPr>
          <p:cNvPr id="23" name="组合 99"/>
          <p:cNvGrpSpPr/>
          <p:nvPr/>
        </p:nvGrpSpPr>
        <p:grpSpPr bwMode="auto">
          <a:xfrm>
            <a:off x="3036298" y="4586393"/>
            <a:ext cx="1297541" cy="672575"/>
            <a:chOff x="2627784" y="2492896"/>
            <a:chExt cx="1656184" cy="1008112"/>
          </a:xfrm>
          <a:solidFill>
            <a:srgbClr val="FFC000"/>
          </a:solidFill>
        </p:grpSpPr>
        <p:sp>
          <p:nvSpPr>
            <p:cNvPr id="311" name="矩形 97"/>
            <p:cNvSpPr>
              <a:spLocks noChangeArrowheads="1"/>
            </p:cNvSpPr>
            <p:nvPr/>
          </p:nvSpPr>
          <p:spPr bwMode="auto">
            <a:xfrm>
              <a:off x="2627784" y="2492896"/>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12" name="矩形 97"/>
            <p:cNvSpPr>
              <a:spLocks noChangeArrowheads="1"/>
            </p:cNvSpPr>
            <p:nvPr/>
          </p:nvSpPr>
          <p:spPr bwMode="auto">
            <a:xfrm>
              <a:off x="2837012" y="2492896"/>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13" name="矩形 97"/>
            <p:cNvSpPr>
              <a:spLocks noChangeArrowheads="1"/>
            </p:cNvSpPr>
            <p:nvPr/>
          </p:nvSpPr>
          <p:spPr bwMode="auto">
            <a:xfrm>
              <a:off x="3059832" y="2492896"/>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14" name="矩形 97"/>
            <p:cNvSpPr>
              <a:spLocks noChangeArrowheads="1"/>
            </p:cNvSpPr>
            <p:nvPr/>
          </p:nvSpPr>
          <p:spPr bwMode="auto">
            <a:xfrm>
              <a:off x="3269060" y="2492896"/>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15" name="矩形 97"/>
            <p:cNvSpPr>
              <a:spLocks noChangeArrowheads="1"/>
            </p:cNvSpPr>
            <p:nvPr/>
          </p:nvSpPr>
          <p:spPr bwMode="auto">
            <a:xfrm>
              <a:off x="3491880" y="2492896"/>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16" name="矩形 97"/>
            <p:cNvSpPr>
              <a:spLocks noChangeArrowheads="1"/>
            </p:cNvSpPr>
            <p:nvPr/>
          </p:nvSpPr>
          <p:spPr bwMode="auto">
            <a:xfrm>
              <a:off x="3701108" y="2492896"/>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17" name="矩形 97"/>
            <p:cNvSpPr>
              <a:spLocks noChangeArrowheads="1"/>
            </p:cNvSpPr>
            <p:nvPr/>
          </p:nvSpPr>
          <p:spPr bwMode="auto">
            <a:xfrm>
              <a:off x="3923928" y="2492896"/>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18" name="矩形 97"/>
            <p:cNvSpPr>
              <a:spLocks noChangeArrowheads="1"/>
            </p:cNvSpPr>
            <p:nvPr/>
          </p:nvSpPr>
          <p:spPr bwMode="auto">
            <a:xfrm>
              <a:off x="4133156" y="2492896"/>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19" name="矩形 97"/>
            <p:cNvSpPr>
              <a:spLocks noChangeArrowheads="1"/>
            </p:cNvSpPr>
            <p:nvPr/>
          </p:nvSpPr>
          <p:spPr bwMode="auto">
            <a:xfrm>
              <a:off x="2627784" y="2708474"/>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20" name="矩形 97"/>
            <p:cNvSpPr>
              <a:spLocks noChangeArrowheads="1"/>
            </p:cNvSpPr>
            <p:nvPr/>
          </p:nvSpPr>
          <p:spPr bwMode="auto">
            <a:xfrm>
              <a:off x="2837012" y="2708474"/>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21" name="矩形 97"/>
            <p:cNvSpPr>
              <a:spLocks noChangeArrowheads="1"/>
            </p:cNvSpPr>
            <p:nvPr/>
          </p:nvSpPr>
          <p:spPr bwMode="auto">
            <a:xfrm>
              <a:off x="3059832" y="2708474"/>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22" name="矩形 97"/>
            <p:cNvSpPr>
              <a:spLocks noChangeArrowheads="1"/>
            </p:cNvSpPr>
            <p:nvPr/>
          </p:nvSpPr>
          <p:spPr bwMode="auto">
            <a:xfrm>
              <a:off x="3269060" y="2708474"/>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23" name="矩形 97"/>
            <p:cNvSpPr>
              <a:spLocks noChangeArrowheads="1"/>
            </p:cNvSpPr>
            <p:nvPr/>
          </p:nvSpPr>
          <p:spPr bwMode="auto">
            <a:xfrm>
              <a:off x="3491880" y="2708474"/>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24" name="矩形 97"/>
            <p:cNvSpPr>
              <a:spLocks noChangeArrowheads="1"/>
            </p:cNvSpPr>
            <p:nvPr/>
          </p:nvSpPr>
          <p:spPr bwMode="auto">
            <a:xfrm>
              <a:off x="3701108" y="2708474"/>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25" name="矩形 97"/>
            <p:cNvSpPr>
              <a:spLocks noChangeArrowheads="1"/>
            </p:cNvSpPr>
            <p:nvPr/>
          </p:nvSpPr>
          <p:spPr bwMode="auto">
            <a:xfrm>
              <a:off x="3923928" y="2708474"/>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26" name="矩形 97"/>
            <p:cNvSpPr>
              <a:spLocks noChangeArrowheads="1"/>
            </p:cNvSpPr>
            <p:nvPr/>
          </p:nvSpPr>
          <p:spPr bwMode="auto">
            <a:xfrm>
              <a:off x="4133156" y="2708474"/>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27" name="矩形 97"/>
            <p:cNvSpPr>
              <a:spLocks noChangeArrowheads="1"/>
            </p:cNvSpPr>
            <p:nvPr/>
          </p:nvSpPr>
          <p:spPr bwMode="auto">
            <a:xfrm>
              <a:off x="2627784" y="2924498"/>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28" name="矩形 97"/>
            <p:cNvSpPr>
              <a:spLocks noChangeArrowheads="1"/>
            </p:cNvSpPr>
            <p:nvPr/>
          </p:nvSpPr>
          <p:spPr bwMode="auto">
            <a:xfrm>
              <a:off x="2837012" y="2924498"/>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29" name="矩形 97"/>
            <p:cNvSpPr>
              <a:spLocks noChangeArrowheads="1"/>
            </p:cNvSpPr>
            <p:nvPr/>
          </p:nvSpPr>
          <p:spPr bwMode="auto">
            <a:xfrm>
              <a:off x="3059832" y="2924498"/>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30" name="矩形 97"/>
            <p:cNvSpPr>
              <a:spLocks noChangeArrowheads="1"/>
            </p:cNvSpPr>
            <p:nvPr/>
          </p:nvSpPr>
          <p:spPr bwMode="auto">
            <a:xfrm>
              <a:off x="3269060" y="2924498"/>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31" name="矩形 97"/>
            <p:cNvSpPr>
              <a:spLocks noChangeArrowheads="1"/>
            </p:cNvSpPr>
            <p:nvPr/>
          </p:nvSpPr>
          <p:spPr bwMode="auto">
            <a:xfrm>
              <a:off x="3491880" y="2924498"/>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32" name="矩形 97"/>
            <p:cNvSpPr>
              <a:spLocks noChangeArrowheads="1"/>
            </p:cNvSpPr>
            <p:nvPr/>
          </p:nvSpPr>
          <p:spPr bwMode="auto">
            <a:xfrm>
              <a:off x="3701108" y="2924498"/>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33" name="矩形 97"/>
            <p:cNvSpPr>
              <a:spLocks noChangeArrowheads="1"/>
            </p:cNvSpPr>
            <p:nvPr/>
          </p:nvSpPr>
          <p:spPr bwMode="auto">
            <a:xfrm>
              <a:off x="3923928" y="2924498"/>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34" name="矩形 97"/>
            <p:cNvSpPr>
              <a:spLocks noChangeArrowheads="1"/>
            </p:cNvSpPr>
            <p:nvPr/>
          </p:nvSpPr>
          <p:spPr bwMode="auto">
            <a:xfrm>
              <a:off x="4133156" y="2924498"/>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35" name="矩形 97"/>
            <p:cNvSpPr>
              <a:spLocks noChangeArrowheads="1"/>
            </p:cNvSpPr>
            <p:nvPr/>
          </p:nvSpPr>
          <p:spPr bwMode="auto">
            <a:xfrm>
              <a:off x="2627784" y="3140522"/>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36" name="矩形 97"/>
            <p:cNvSpPr>
              <a:spLocks noChangeArrowheads="1"/>
            </p:cNvSpPr>
            <p:nvPr/>
          </p:nvSpPr>
          <p:spPr bwMode="auto">
            <a:xfrm>
              <a:off x="2837012" y="3140522"/>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37" name="矩形 97"/>
            <p:cNvSpPr>
              <a:spLocks noChangeArrowheads="1"/>
            </p:cNvSpPr>
            <p:nvPr/>
          </p:nvSpPr>
          <p:spPr bwMode="auto">
            <a:xfrm>
              <a:off x="3059832" y="3140522"/>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38" name="矩形 97"/>
            <p:cNvSpPr>
              <a:spLocks noChangeArrowheads="1"/>
            </p:cNvSpPr>
            <p:nvPr/>
          </p:nvSpPr>
          <p:spPr bwMode="auto">
            <a:xfrm>
              <a:off x="3269060" y="3140522"/>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39" name="矩形 97"/>
            <p:cNvSpPr>
              <a:spLocks noChangeArrowheads="1"/>
            </p:cNvSpPr>
            <p:nvPr/>
          </p:nvSpPr>
          <p:spPr bwMode="auto">
            <a:xfrm>
              <a:off x="3491880" y="3140522"/>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40" name="矩形 97"/>
            <p:cNvSpPr>
              <a:spLocks noChangeArrowheads="1"/>
            </p:cNvSpPr>
            <p:nvPr/>
          </p:nvSpPr>
          <p:spPr bwMode="auto">
            <a:xfrm>
              <a:off x="3701108" y="3140522"/>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41" name="矩形 97"/>
            <p:cNvSpPr>
              <a:spLocks noChangeArrowheads="1"/>
            </p:cNvSpPr>
            <p:nvPr/>
          </p:nvSpPr>
          <p:spPr bwMode="auto">
            <a:xfrm>
              <a:off x="3923928" y="3140522"/>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42" name="矩形 97"/>
            <p:cNvSpPr>
              <a:spLocks noChangeArrowheads="1"/>
            </p:cNvSpPr>
            <p:nvPr/>
          </p:nvSpPr>
          <p:spPr bwMode="auto">
            <a:xfrm>
              <a:off x="4133156" y="3140522"/>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43" name="矩形 97"/>
            <p:cNvSpPr>
              <a:spLocks noChangeArrowheads="1"/>
            </p:cNvSpPr>
            <p:nvPr/>
          </p:nvSpPr>
          <p:spPr bwMode="auto">
            <a:xfrm>
              <a:off x="2627784" y="3356546"/>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44" name="矩形 97"/>
            <p:cNvSpPr>
              <a:spLocks noChangeArrowheads="1"/>
            </p:cNvSpPr>
            <p:nvPr/>
          </p:nvSpPr>
          <p:spPr bwMode="auto">
            <a:xfrm>
              <a:off x="2837012" y="3356546"/>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45" name="矩形 97"/>
            <p:cNvSpPr>
              <a:spLocks noChangeArrowheads="1"/>
            </p:cNvSpPr>
            <p:nvPr/>
          </p:nvSpPr>
          <p:spPr bwMode="auto">
            <a:xfrm>
              <a:off x="3059832" y="3356546"/>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46" name="矩形 97"/>
            <p:cNvSpPr>
              <a:spLocks noChangeArrowheads="1"/>
            </p:cNvSpPr>
            <p:nvPr/>
          </p:nvSpPr>
          <p:spPr bwMode="auto">
            <a:xfrm>
              <a:off x="3269060" y="3356546"/>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47" name="矩形 97"/>
            <p:cNvSpPr>
              <a:spLocks noChangeArrowheads="1"/>
            </p:cNvSpPr>
            <p:nvPr/>
          </p:nvSpPr>
          <p:spPr bwMode="auto">
            <a:xfrm>
              <a:off x="3491880" y="3356546"/>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48" name="矩形 97"/>
            <p:cNvSpPr>
              <a:spLocks noChangeArrowheads="1"/>
            </p:cNvSpPr>
            <p:nvPr/>
          </p:nvSpPr>
          <p:spPr bwMode="auto">
            <a:xfrm>
              <a:off x="3701108" y="3356546"/>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49" name="矩形 348"/>
            <p:cNvSpPr>
              <a:spLocks noChangeArrowheads="1"/>
            </p:cNvSpPr>
            <p:nvPr/>
          </p:nvSpPr>
          <p:spPr bwMode="auto">
            <a:xfrm>
              <a:off x="3923928" y="3356546"/>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50" name="矩形 97"/>
            <p:cNvSpPr>
              <a:spLocks noChangeArrowheads="1"/>
            </p:cNvSpPr>
            <p:nvPr/>
          </p:nvSpPr>
          <p:spPr bwMode="auto">
            <a:xfrm>
              <a:off x="4133156" y="3356546"/>
              <a:ext cx="150812" cy="144462"/>
            </a:xfrm>
            <a:prstGeom prst="rect">
              <a:avLst/>
            </a:prstGeom>
            <a:grpFill/>
            <a:ln w="9525" algn="ctr">
              <a:noFill/>
              <a:round/>
              <a:headEnd/>
              <a:tailEnd/>
            </a:ln>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grpSp>
      <p:cxnSp>
        <p:nvCxnSpPr>
          <p:cNvPr id="24" name="直接连接符 23"/>
          <p:cNvCxnSpPr/>
          <p:nvPr/>
        </p:nvCxnSpPr>
        <p:spPr bwMode="auto">
          <a:xfrm>
            <a:off x="2767556" y="1352349"/>
            <a:ext cx="0" cy="4712306"/>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cxnSp>
        <p:nvCxnSpPr>
          <p:cNvPr id="25" name="直接连接符 24"/>
          <p:cNvCxnSpPr/>
          <p:nvPr/>
        </p:nvCxnSpPr>
        <p:spPr bwMode="auto">
          <a:xfrm>
            <a:off x="4664460" y="1418689"/>
            <a:ext cx="21587" cy="4645966"/>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cxnSp>
        <p:nvCxnSpPr>
          <p:cNvPr id="26" name="直接连接符 25"/>
          <p:cNvCxnSpPr/>
          <p:nvPr/>
        </p:nvCxnSpPr>
        <p:spPr bwMode="auto">
          <a:xfrm>
            <a:off x="6151225" y="1418689"/>
            <a:ext cx="0" cy="4645966"/>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pic>
        <p:nvPicPr>
          <p:cNvPr id="27" name="Picture 20" descr="E:\1华赛设计夹\2010-12\朱冬晴\华赛新图标(存储) AI文件\完成\png\存储图标-6\20.png"/>
          <p:cNvPicPr>
            <a:picLocks noChangeAspect="1" noChangeArrowheads="1"/>
          </p:cNvPicPr>
          <p:nvPr/>
        </p:nvPicPr>
        <p:blipFill>
          <a:blip r:embed="rId5" cstate="print"/>
          <a:srcRect/>
          <a:stretch>
            <a:fillRect/>
          </a:stretch>
        </p:blipFill>
        <p:spPr bwMode="auto">
          <a:xfrm>
            <a:off x="10606422" y="2088316"/>
            <a:ext cx="536608" cy="574344"/>
          </a:xfrm>
          <a:prstGeom prst="rect">
            <a:avLst/>
          </a:prstGeom>
          <a:noFill/>
          <a:ln w="9525">
            <a:noFill/>
            <a:miter lim="800000"/>
            <a:headEnd/>
            <a:tailEnd/>
          </a:ln>
        </p:spPr>
      </p:pic>
      <p:cxnSp>
        <p:nvCxnSpPr>
          <p:cNvPr id="28" name="直接箭头连接符 27"/>
          <p:cNvCxnSpPr/>
          <p:nvPr/>
        </p:nvCxnSpPr>
        <p:spPr bwMode="auto">
          <a:xfrm>
            <a:off x="10028679" y="2362434"/>
            <a:ext cx="496488" cy="0"/>
          </a:xfrm>
          <a:prstGeom prst="straightConnector1">
            <a:avLst/>
          </a:prstGeom>
          <a:solidFill>
            <a:schemeClr val="accent1"/>
          </a:solidFill>
          <a:ln w="38100" cap="flat" cmpd="sng" algn="ctr">
            <a:solidFill>
              <a:schemeClr val="bg1">
                <a:lumMod val="85000"/>
              </a:schemeClr>
            </a:solidFill>
            <a:prstDash val="solid"/>
            <a:round/>
            <a:headEnd type="none" w="med" len="med"/>
            <a:tailEnd type="triangle" w="med" len="med"/>
          </a:ln>
          <a:effectLst/>
        </p:spPr>
      </p:cxnSp>
      <p:sp>
        <p:nvSpPr>
          <p:cNvPr id="29" name="TextBox 235"/>
          <p:cNvSpPr txBox="1">
            <a:spLocks noChangeArrowheads="1"/>
          </p:cNvSpPr>
          <p:nvPr/>
        </p:nvSpPr>
        <p:spPr bwMode="auto">
          <a:xfrm>
            <a:off x="1239239" y="1454576"/>
            <a:ext cx="1692134" cy="738664"/>
          </a:xfrm>
          <a:prstGeom prst="rect">
            <a:avLst/>
          </a:prstGeom>
          <a:noFill/>
          <a:ln w="9525">
            <a:noFill/>
            <a:miter lim="800000"/>
            <a:headEnd/>
            <a:tailEnd/>
          </a:ln>
        </p:spPr>
        <p:txBody>
          <a:bodyPr>
            <a:spAutoFit/>
          </a:bodyPr>
          <a:lstStyle/>
          <a:p>
            <a:r>
              <a:rPr lang="en-US" sz="1400" dirty="0">
                <a:latin typeface="Huawei Sans" panose="020C0503030203020204" pitchFamily="34" charset="0"/>
                <a:cs typeface="Huawei Sans" panose="020C0503030203020204" pitchFamily="34" charset="0"/>
              </a:rPr>
              <a:t>Storage pool consisting of physical disks</a:t>
            </a:r>
          </a:p>
        </p:txBody>
      </p:sp>
      <p:sp>
        <p:nvSpPr>
          <p:cNvPr id="30" name="TextBox 236"/>
          <p:cNvSpPr txBox="1">
            <a:spLocks noChangeArrowheads="1"/>
          </p:cNvSpPr>
          <p:nvPr/>
        </p:nvSpPr>
        <p:spPr bwMode="auto">
          <a:xfrm>
            <a:off x="3220460" y="1475733"/>
            <a:ext cx="853912" cy="338554"/>
          </a:xfrm>
          <a:prstGeom prst="rect">
            <a:avLst/>
          </a:prstGeom>
          <a:noFill/>
          <a:ln w="9525">
            <a:noFill/>
            <a:miter lim="800000"/>
            <a:headEnd/>
            <a:tailEnd/>
          </a:ln>
        </p:spPr>
        <p:txBody>
          <a:bodyPr wrap="square">
            <a:spAutoFit/>
          </a:bodyPr>
          <a:lstStyle/>
          <a:p>
            <a:r>
              <a:rPr sz="1600" u="none">
                <a:latin typeface="Huawei Sans" panose="020C0503030203020204" pitchFamily="34" charset="0"/>
                <a:cs typeface="Huawei Sans" panose="020C0503030203020204" pitchFamily="34" charset="0"/>
              </a:rPr>
              <a:t>Chunk</a:t>
            </a:r>
            <a:endParaRPr lang="zh-CN" altLang="en-US" sz="1600" dirty="0">
              <a:latin typeface="Huawei Sans" panose="020C0503030203020204" pitchFamily="34" charset="0"/>
              <a:ea typeface="微软雅黑" pitchFamily="34" charset="-122"/>
              <a:cs typeface="Huawei Sans" panose="020C0503030203020204" pitchFamily="34" charset="0"/>
            </a:endParaRPr>
          </a:p>
        </p:txBody>
      </p:sp>
      <p:sp>
        <p:nvSpPr>
          <p:cNvPr id="31" name="TextBox 237"/>
          <p:cNvSpPr txBox="1">
            <a:spLocks noChangeArrowheads="1"/>
          </p:cNvSpPr>
          <p:nvPr/>
        </p:nvSpPr>
        <p:spPr bwMode="auto">
          <a:xfrm>
            <a:off x="4994776" y="1475733"/>
            <a:ext cx="985904" cy="338554"/>
          </a:xfrm>
          <a:prstGeom prst="rect">
            <a:avLst/>
          </a:prstGeom>
          <a:noFill/>
          <a:ln w="9525">
            <a:noFill/>
            <a:miter lim="800000"/>
            <a:headEnd/>
            <a:tailEnd/>
          </a:ln>
        </p:spPr>
        <p:txBody>
          <a:bodyPr>
            <a:spAutoFit/>
          </a:bodyPr>
          <a:lstStyle/>
          <a:p>
            <a:r>
              <a:rPr sz="1600" u="none">
                <a:latin typeface="Huawei Sans" panose="020C0503030203020204" pitchFamily="34" charset="0"/>
                <a:cs typeface="Huawei Sans" panose="020C0503030203020204" pitchFamily="34" charset="0"/>
              </a:rPr>
              <a:t>CKG</a:t>
            </a:r>
            <a:endParaRPr lang="zh-CN" altLang="en-US" sz="1600" dirty="0">
              <a:latin typeface="Huawei Sans" panose="020C0503030203020204" pitchFamily="34" charset="0"/>
              <a:ea typeface="微软雅黑" pitchFamily="34" charset="-122"/>
              <a:cs typeface="Huawei Sans" panose="020C0503030203020204" pitchFamily="34" charset="0"/>
            </a:endParaRPr>
          </a:p>
        </p:txBody>
      </p:sp>
      <p:sp>
        <p:nvSpPr>
          <p:cNvPr id="32" name="TextBox 238"/>
          <p:cNvSpPr txBox="1">
            <a:spLocks noChangeArrowheads="1"/>
          </p:cNvSpPr>
          <p:nvPr/>
        </p:nvSpPr>
        <p:spPr bwMode="auto">
          <a:xfrm flipH="1">
            <a:off x="9165766" y="1475733"/>
            <a:ext cx="1977264" cy="584775"/>
          </a:xfrm>
          <a:prstGeom prst="rect">
            <a:avLst/>
          </a:prstGeom>
          <a:noFill/>
          <a:ln w="9525">
            <a:noFill/>
            <a:miter lim="800000"/>
            <a:headEnd/>
            <a:tailEnd/>
          </a:ln>
        </p:spPr>
        <p:txBody>
          <a:bodyPr>
            <a:spAutoFit/>
          </a:bodyPr>
          <a:lstStyle/>
          <a:p>
            <a:r>
              <a:rPr sz="1600" u="none" dirty="0">
                <a:latin typeface="Huawei Sans" panose="020C0503030203020204" pitchFamily="34" charset="0"/>
                <a:cs typeface="Huawei Sans" panose="020C0503030203020204" pitchFamily="34" charset="0"/>
              </a:rPr>
              <a:t>LUNs detected by the host</a:t>
            </a:r>
            <a:endParaRPr lang="zh-CN" altLang="en-US" sz="1600" dirty="0">
              <a:latin typeface="Huawei Sans" panose="020C0503030203020204" pitchFamily="34" charset="0"/>
              <a:ea typeface="微软雅黑" pitchFamily="34" charset="-122"/>
              <a:cs typeface="Huawei Sans" panose="020C0503030203020204" pitchFamily="34" charset="0"/>
            </a:endParaRPr>
          </a:p>
        </p:txBody>
      </p:sp>
      <p:sp>
        <p:nvSpPr>
          <p:cNvPr id="33" name="TextBox 244"/>
          <p:cNvSpPr txBox="1">
            <a:spLocks noChangeArrowheads="1"/>
          </p:cNvSpPr>
          <p:nvPr/>
        </p:nvSpPr>
        <p:spPr bwMode="auto">
          <a:xfrm>
            <a:off x="1109489" y="5606837"/>
            <a:ext cx="1530707" cy="646331"/>
          </a:xfrm>
          <a:prstGeom prst="rect">
            <a:avLst/>
          </a:prstGeom>
          <a:noFill/>
          <a:ln w="9525">
            <a:noFill/>
            <a:miter lim="800000"/>
            <a:headEnd/>
            <a:tailEnd/>
          </a:ln>
        </p:spPr>
        <p:txBody>
          <a:bodyPr wrap="square">
            <a:spAutoFit/>
          </a:bodyPr>
          <a:lstStyle/>
          <a:p>
            <a:pPr algn="ctr"/>
            <a:r>
              <a:rPr sz="1200" u="none" dirty="0">
                <a:latin typeface="Huawei Sans" panose="020C0503030203020204" pitchFamily="34" charset="0"/>
                <a:cs typeface="Huawei Sans" panose="020C0503030203020204" pitchFamily="34" charset="0"/>
              </a:rPr>
              <a:t>Multiple types of disks are added to a storage pool.</a:t>
            </a:r>
          </a:p>
        </p:txBody>
      </p:sp>
      <p:sp>
        <p:nvSpPr>
          <p:cNvPr id="34" name="TextBox 245"/>
          <p:cNvSpPr txBox="1">
            <a:spLocks noChangeArrowheads="1"/>
          </p:cNvSpPr>
          <p:nvPr/>
        </p:nvSpPr>
        <p:spPr bwMode="auto">
          <a:xfrm>
            <a:off x="2779164" y="5611193"/>
            <a:ext cx="1913433" cy="646331"/>
          </a:xfrm>
          <a:prstGeom prst="rect">
            <a:avLst/>
          </a:prstGeom>
          <a:noFill/>
          <a:ln w="9525">
            <a:noFill/>
            <a:miter lim="800000"/>
            <a:headEnd/>
            <a:tailEnd/>
          </a:ln>
        </p:spPr>
        <p:txBody>
          <a:bodyPr wrap="square">
            <a:spAutoFit/>
          </a:bodyPr>
          <a:lstStyle/>
          <a:p>
            <a:pPr algn="ctr"/>
            <a:r>
              <a:rPr sz="1200" u="none" dirty="0">
                <a:latin typeface="Huawei Sans" panose="020C0503030203020204" pitchFamily="34" charset="0"/>
                <a:cs typeface="Huawei Sans" panose="020C0503030203020204" pitchFamily="34" charset="0"/>
              </a:rPr>
              <a:t>Space provided by each disk is divided into fine-grained chunks. </a:t>
            </a:r>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35" name="TextBox 246"/>
          <p:cNvSpPr txBox="1">
            <a:spLocks noChangeArrowheads="1"/>
          </p:cNvSpPr>
          <p:nvPr/>
        </p:nvSpPr>
        <p:spPr bwMode="auto">
          <a:xfrm>
            <a:off x="4665536" y="5606837"/>
            <a:ext cx="1567985" cy="646331"/>
          </a:xfrm>
          <a:prstGeom prst="rect">
            <a:avLst/>
          </a:prstGeom>
          <a:noFill/>
          <a:ln w="9525">
            <a:noFill/>
            <a:miter lim="800000"/>
            <a:headEnd/>
            <a:tailEnd/>
          </a:ln>
        </p:spPr>
        <p:txBody>
          <a:bodyPr>
            <a:spAutoFit/>
          </a:bodyPr>
          <a:lstStyle/>
          <a:p>
            <a:pPr algn="ctr"/>
            <a:r>
              <a:rPr sz="1200" u="none" dirty="0">
                <a:latin typeface="Huawei Sans" panose="020C0503030203020204" pitchFamily="34" charset="0"/>
                <a:cs typeface="Huawei Sans" panose="020C0503030203020204" pitchFamily="34" charset="0"/>
              </a:rPr>
              <a:t>Chunks from different disks form CKGs.</a:t>
            </a:r>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36" name="TextBox 247"/>
          <p:cNvSpPr txBox="1">
            <a:spLocks noChangeArrowheads="1"/>
          </p:cNvSpPr>
          <p:nvPr/>
        </p:nvSpPr>
        <p:spPr bwMode="auto">
          <a:xfrm>
            <a:off x="9191444" y="5762452"/>
            <a:ext cx="2306505" cy="276999"/>
          </a:xfrm>
          <a:prstGeom prst="rect">
            <a:avLst/>
          </a:prstGeom>
          <a:noFill/>
          <a:ln w="9525">
            <a:noFill/>
            <a:miter lim="800000"/>
            <a:headEnd/>
            <a:tailEnd/>
          </a:ln>
        </p:spPr>
        <p:txBody>
          <a:bodyPr>
            <a:spAutoFit/>
          </a:bodyPr>
          <a:lstStyle/>
          <a:p>
            <a:r>
              <a:rPr sz="1200" u="none" dirty="0">
                <a:latin typeface="Huawei Sans" panose="020C0503030203020204" pitchFamily="34" charset="0"/>
                <a:cs typeface="Huawei Sans" panose="020C0503030203020204" pitchFamily="34" charset="0"/>
              </a:rPr>
              <a:t>LUNs can be created quickly.</a:t>
            </a:r>
          </a:p>
        </p:txBody>
      </p:sp>
      <p:grpSp>
        <p:nvGrpSpPr>
          <p:cNvPr id="37" name="组合 304"/>
          <p:cNvGrpSpPr>
            <a:grpSpLocks/>
          </p:cNvGrpSpPr>
          <p:nvPr/>
        </p:nvGrpSpPr>
        <p:grpSpPr bwMode="auto">
          <a:xfrm>
            <a:off x="4831066" y="2170069"/>
            <a:ext cx="1111415" cy="152967"/>
            <a:chOff x="3491880" y="2014018"/>
            <a:chExt cx="970422" cy="169358"/>
          </a:xfrm>
        </p:grpSpPr>
        <p:sp>
          <p:nvSpPr>
            <p:cNvPr id="305" name="矩形 304"/>
            <p:cNvSpPr/>
            <p:nvPr/>
          </p:nvSpPr>
          <p:spPr bwMode="auto">
            <a:xfrm>
              <a:off x="3492481" y="2014400"/>
              <a:ext cx="970671" cy="168222"/>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06" name="矩形 97"/>
            <p:cNvSpPr>
              <a:spLocks noChangeArrowheads="1"/>
            </p:cNvSpPr>
            <p:nvPr/>
          </p:nvSpPr>
          <p:spPr bwMode="auto">
            <a:xfrm>
              <a:off x="3563888" y="2060848"/>
              <a:ext cx="103116" cy="106026"/>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07" name="矩形 97"/>
            <p:cNvSpPr>
              <a:spLocks noChangeArrowheads="1"/>
            </p:cNvSpPr>
            <p:nvPr/>
          </p:nvSpPr>
          <p:spPr bwMode="auto">
            <a:xfrm>
              <a:off x="3716288" y="2060848"/>
              <a:ext cx="103116" cy="106026"/>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08" name="矩形 97"/>
            <p:cNvSpPr>
              <a:spLocks noChangeArrowheads="1"/>
            </p:cNvSpPr>
            <p:nvPr/>
          </p:nvSpPr>
          <p:spPr bwMode="auto">
            <a:xfrm>
              <a:off x="3892820" y="2060848"/>
              <a:ext cx="103116" cy="106026"/>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09" name="矩形 97"/>
            <p:cNvSpPr>
              <a:spLocks noChangeArrowheads="1"/>
            </p:cNvSpPr>
            <p:nvPr/>
          </p:nvSpPr>
          <p:spPr bwMode="auto">
            <a:xfrm>
              <a:off x="4076328" y="2060848"/>
              <a:ext cx="103116" cy="106026"/>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10" name="矩形 97"/>
            <p:cNvSpPr>
              <a:spLocks noChangeArrowheads="1"/>
            </p:cNvSpPr>
            <p:nvPr/>
          </p:nvSpPr>
          <p:spPr bwMode="auto">
            <a:xfrm>
              <a:off x="4252860" y="2060848"/>
              <a:ext cx="103116" cy="106026"/>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grpSp>
      <p:sp>
        <p:nvSpPr>
          <p:cNvPr id="38" name="矩形 97"/>
          <p:cNvSpPr>
            <a:spLocks noChangeArrowheads="1"/>
          </p:cNvSpPr>
          <p:nvPr/>
        </p:nvSpPr>
        <p:spPr bwMode="auto">
          <a:xfrm>
            <a:off x="4912921" y="2432707"/>
            <a:ext cx="118237" cy="9524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9" name="矩形 97"/>
          <p:cNvSpPr>
            <a:spLocks noChangeArrowheads="1"/>
          </p:cNvSpPr>
          <p:nvPr/>
        </p:nvSpPr>
        <p:spPr bwMode="auto">
          <a:xfrm>
            <a:off x="5087545" y="2432707"/>
            <a:ext cx="118237" cy="9524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0" name="矩形 97"/>
          <p:cNvSpPr>
            <a:spLocks noChangeArrowheads="1"/>
          </p:cNvSpPr>
          <p:nvPr/>
        </p:nvSpPr>
        <p:spPr bwMode="auto">
          <a:xfrm>
            <a:off x="5289456" y="2432707"/>
            <a:ext cx="118235" cy="9524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1" name="矩形 97"/>
          <p:cNvSpPr>
            <a:spLocks noChangeArrowheads="1"/>
          </p:cNvSpPr>
          <p:nvPr/>
        </p:nvSpPr>
        <p:spPr bwMode="auto">
          <a:xfrm>
            <a:off x="5500461" y="2432707"/>
            <a:ext cx="118235" cy="9524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2" name="矩形 97"/>
          <p:cNvSpPr>
            <a:spLocks noChangeArrowheads="1"/>
          </p:cNvSpPr>
          <p:nvPr/>
        </p:nvSpPr>
        <p:spPr bwMode="auto">
          <a:xfrm>
            <a:off x="5702371" y="2432707"/>
            <a:ext cx="118237" cy="95242"/>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3" name="矩形 97"/>
          <p:cNvSpPr>
            <a:spLocks noChangeArrowheads="1"/>
          </p:cNvSpPr>
          <p:nvPr/>
        </p:nvSpPr>
        <p:spPr bwMode="auto">
          <a:xfrm>
            <a:off x="4912921" y="2639067"/>
            <a:ext cx="118237" cy="96685"/>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4" name="矩形 97"/>
          <p:cNvSpPr>
            <a:spLocks noChangeArrowheads="1"/>
          </p:cNvSpPr>
          <p:nvPr/>
        </p:nvSpPr>
        <p:spPr bwMode="auto">
          <a:xfrm>
            <a:off x="5087545" y="2639067"/>
            <a:ext cx="118237" cy="96685"/>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5" name="矩形 97"/>
          <p:cNvSpPr>
            <a:spLocks noChangeArrowheads="1"/>
          </p:cNvSpPr>
          <p:nvPr/>
        </p:nvSpPr>
        <p:spPr bwMode="auto">
          <a:xfrm>
            <a:off x="5289456" y="2639067"/>
            <a:ext cx="118235" cy="96685"/>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6" name="矩形 97"/>
          <p:cNvSpPr>
            <a:spLocks noChangeArrowheads="1"/>
          </p:cNvSpPr>
          <p:nvPr/>
        </p:nvSpPr>
        <p:spPr bwMode="auto">
          <a:xfrm>
            <a:off x="5500461" y="2639067"/>
            <a:ext cx="118235" cy="96685"/>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7" name="矩形 97"/>
          <p:cNvSpPr>
            <a:spLocks noChangeArrowheads="1"/>
          </p:cNvSpPr>
          <p:nvPr/>
        </p:nvSpPr>
        <p:spPr bwMode="auto">
          <a:xfrm>
            <a:off x="5702371" y="2639067"/>
            <a:ext cx="118237" cy="96685"/>
          </a:xfrm>
          <a:prstGeom prst="rect">
            <a:avLst/>
          </a:prstGeom>
          <a:solidFill>
            <a:srgbClr val="66CC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8" name="矩形 47"/>
          <p:cNvSpPr/>
          <p:nvPr/>
        </p:nvSpPr>
        <p:spPr bwMode="auto">
          <a:xfrm>
            <a:off x="4831754" y="3796244"/>
            <a:ext cx="1111700" cy="151940"/>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49" name="矩形 48"/>
          <p:cNvSpPr/>
          <p:nvPr/>
        </p:nvSpPr>
        <p:spPr bwMode="auto">
          <a:xfrm>
            <a:off x="4831754" y="3588662"/>
            <a:ext cx="1111700" cy="154082"/>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grpSp>
        <p:nvGrpSpPr>
          <p:cNvPr id="50" name="组合 341"/>
          <p:cNvGrpSpPr>
            <a:grpSpLocks/>
          </p:cNvGrpSpPr>
          <p:nvPr/>
        </p:nvGrpSpPr>
        <p:grpSpPr bwMode="auto">
          <a:xfrm>
            <a:off x="4831066" y="3361106"/>
            <a:ext cx="1111415" cy="154409"/>
            <a:chOff x="3491880" y="3429000"/>
            <a:chExt cx="970422" cy="169358"/>
          </a:xfrm>
        </p:grpSpPr>
        <p:sp>
          <p:nvSpPr>
            <p:cNvPr id="299" name="矩形 298"/>
            <p:cNvSpPr/>
            <p:nvPr/>
          </p:nvSpPr>
          <p:spPr bwMode="auto">
            <a:xfrm>
              <a:off x="3492481" y="3429782"/>
              <a:ext cx="970671" cy="168999"/>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00" name="矩形 97"/>
            <p:cNvSpPr>
              <a:spLocks noChangeArrowheads="1"/>
            </p:cNvSpPr>
            <p:nvPr/>
          </p:nvSpPr>
          <p:spPr bwMode="auto">
            <a:xfrm>
              <a:off x="3563888" y="3475830"/>
              <a:ext cx="103116" cy="106026"/>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01" name="矩形 97"/>
            <p:cNvSpPr>
              <a:spLocks noChangeArrowheads="1"/>
            </p:cNvSpPr>
            <p:nvPr/>
          </p:nvSpPr>
          <p:spPr bwMode="auto">
            <a:xfrm>
              <a:off x="3716288" y="3475830"/>
              <a:ext cx="103116" cy="106026"/>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02" name="矩形 97"/>
            <p:cNvSpPr>
              <a:spLocks noChangeArrowheads="1"/>
            </p:cNvSpPr>
            <p:nvPr/>
          </p:nvSpPr>
          <p:spPr bwMode="auto">
            <a:xfrm>
              <a:off x="3892820" y="3475830"/>
              <a:ext cx="103116" cy="106026"/>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03" name="矩形 97"/>
            <p:cNvSpPr>
              <a:spLocks noChangeArrowheads="1"/>
            </p:cNvSpPr>
            <p:nvPr/>
          </p:nvSpPr>
          <p:spPr bwMode="auto">
            <a:xfrm>
              <a:off x="4076328" y="3475830"/>
              <a:ext cx="103116" cy="106026"/>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304" name="矩形 97"/>
            <p:cNvSpPr>
              <a:spLocks noChangeArrowheads="1"/>
            </p:cNvSpPr>
            <p:nvPr/>
          </p:nvSpPr>
          <p:spPr bwMode="auto">
            <a:xfrm>
              <a:off x="4252860" y="3475830"/>
              <a:ext cx="103116" cy="106026"/>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grpSp>
      <p:sp>
        <p:nvSpPr>
          <p:cNvPr id="51" name="矩形 97"/>
          <p:cNvSpPr>
            <a:spLocks noChangeArrowheads="1"/>
          </p:cNvSpPr>
          <p:nvPr/>
        </p:nvSpPr>
        <p:spPr bwMode="auto">
          <a:xfrm>
            <a:off x="4912921" y="3623745"/>
            <a:ext cx="118237" cy="96685"/>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52" name="矩形 97"/>
          <p:cNvSpPr>
            <a:spLocks noChangeArrowheads="1"/>
          </p:cNvSpPr>
          <p:nvPr/>
        </p:nvSpPr>
        <p:spPr bwMode="auto">
          <a:xfrm>
            <a:off x="5087545" y="3623745"/>
            <a:ext cx="118237" cy="96685"/>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53" name="矩形 97"/>
          <p:cNvSpPr>
            <a:spLocks noChangeArrowheads="1"/>
          </p:cNvSpPr>
          <p:nvPr/>
        </p:nvSpPr>
        <p:spPr bwMode="auto">
          <a:xfrm>
            <a:off x="5289456" y="3623745"/>
            <a:ext cx="118235" cy="96685"/>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54" name="矩形 97"/>
          <p:cNvSpPr>
            <a:spLocks noChangeArrowheads="1"/>
          </p:cNvSpPr>
          <p:nvPr/>
        </p:nvSpPr>
        <p:spPr bwMode="auto">
          <a:xfrm>
            <a:off x="5500461" y="3623745"/>
            <a:ext cx="118235" cy="96685"/>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55" name="矩形 97"/>
          <p:cNvSpPr>
            <a:spLocks noChangeArrowheads="1"/>
          </p:cNvSpPr>
          <p:nvPr/>
        </p:nvSpPr>
        <p:spPr bwMode="auto">
          <a:xfrm>
            <a:off x="5702371" y="3623745"/>
            <a:ext cx="118237" cy="96685"/>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56" name="矩形 97"/>
          <p:cNvSpPr>
            <a:spLocks noChangeArrowheads="1"/>
          </p:cNvSpPr>
          <p:nvPr/>
        </p:nvSpPr>
        <p:spPr bwMode="auto">
          <a:xfrm>
            <a:off x="4912921" y="3831549"/>
            <a:ext cx="118237" cy="95242"/>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57" name="矩形 97"/>
          <p:cNvSpPr>
            <a:spLocks noChangeArrowheads="1"/>
          </p:cNvSpPr>
          <p:nvPr/>
        </p:nvSpPr>
        <p:spPr bwMode="auto">
          <a:xfrm>
            <a:off x="5087545" y="3831549"/>
            <a:ext cx="118237" cy="95242"/>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58" name="矩形 97"/>
          <p:cNvSpPr>
            <a:spLocks noChangeArrowheads="1"/>
          </p:cNvSpPr>
          <p:nvPr/>
        </p:nvSpPr>
        <p:spPr bwMode="auto">
          <a:xfrm>
            <a:off x="5289456" y="3831549"/>
            <a:ext cx="118235" cy="95242"/>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59" name="矩形 97"/>
          <p:cNvSpPr>
            <a:spLocks noChangeArrowheads="1"/>
          </p:cNvSpPr>
          <p:nvPr/>
        </p:nvSpPr>
        <p:spPr bwMode="auto">
          <a:xfrm>
            <a:off x="5500461" y="3831549"/>
            <a:ext cx="118235" cy="95242"/>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60" name="矩形 97"/>
          <p:cNvSpPr>
            <a:spLocks noChangeArrowheads="1"/>
          </p:cNvSpPr>
          <p:nvPr/>
        </p:nvSpPr>
        <p:spPr bwMode="auto">
          <a:xfrm>
            <a:off x="5702371" y="3831549"/>
            <a:ext cx="118237" cy="95242"/>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61" name="矩形 60"/>
          <p:cNvSpPr/>
          <p:nvPr/>
        </p:nvSpPr>
        <p:spPr bwMode="auto">
          <a:xfrm>
            <a:off x="4831754" y="5037451"/>
            <a:ext cx="1111700" cy="154082"/>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62" name="矩形 61"/>
          <p:cNvSpPr/>
          <p:nvPr/>
        </p:nvSpPr>
        <p:spPr bwMode="auto">
          <a:xfrm>
            <a:off x="4831754" y="4832009"/>
            <a:ext cx="1111700" cy="154082"/>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63" name="矩形 62"/>
          <p:cNvSpPr/>
          <p:nvPr/>
        </p:nvSpPr>
        <p:spPr bwMode="auto">
          <a:xfrm>
            <a:off x="4831754" y="4605169"/>
            <a:ext cx="1111700" cy="154082"/>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a:defRPr/>
            </a:pPr>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64" name="矩形 97"/>
          <p:cNvSpPr>
            <a:spLocks noChangeArrowheads="1"/>
          </p:cNvSpPr>
          <p:nvPr/>
        </p:nvSpPr>
        <p:spPr bwMode="auto">
          <a:xfrm>
            <a:off x="4912704" y="4645827"/>
            <a:ext cx="118725" cy="98441"/>
          </a:xfrm>
          <a:prstGeom prst="rect">
            <a:avLst/>
          </a:prstGeom>
          <a:solidFill>
            <a:srgbClr val="FDD351"/>
          </a:solidFill>
          <a:ln w="9525" algn="ctr">
            <a:noFill/>
            <a:round/>
            <a:headEnd/>
            <a:tailEnd/>
          </a:ln>
        </p:spPr>
        <p:txBody>
          <a:bodyPr/>
          <a:lstStyle/>
          <a:p>
            <a:pPr>
              <a:defRPr/>
            </a:pPr>
            <a:endParaRPr lang="zh-CN" altLang="en-US" sz="1333" dirty="0">
              <a:solidFill>
                <a:srgbClr val="FCC800"/>
              </a:solidFill>
              <a:latin typeface="Huawei Sans" panose="020C0503030203020204" pitchFamily="34" charset="0"/>
              <a:ea typeface="微软雅黑" pitchFamily="34" charset="-122"/>
              <a:cs typeface="Huawei Sans" panose="020C0503030203020204" pitchFamily="34" charset="0"/>
            </a:endParaRPr>
          </a:p>
        </p:txBody>
      </p:sp>
      <p:sp>
        <p:nvSpPr>
          <p:cNvPr id="65" name="矩形 97"/>
          <p:cNvSpPr>
            <a:spLocks noChangeArrowheads="1"/>
          </p:cNvSpPr>
          <p:nvPr/>
        </p:nvSpPr>
        <p:spPr bwMode="auto">
          <a:xfrm>
            <a:off x="5088095" y="4645827"/>
            <a:ext cx="118725" cy="98441"/>
          </a:xfrm>
          <a:prstGeom prst="rect">
            <a:avLst/>
          </a:prstGeom>
          <a:solidFill>
            <a:srgbClr val="FDD351"/>
          </a:solidFill>
          <a:ln w="9525" algn="ctr">
            <a:noFill/>
            <a:round/>
            <a:headEnd/>
            <a:tailEnd/>
          </a:ln>
        </p:spPr>
        <p:txBody>
          <a:bodyPr/>
          <a:lstStyle/>
          <a:p>
            <a:pPr>
              <a:defRPr/>
            </a:pPr>
            <a:endParaRPr lang="zh-CN" altLang="en-US" sz="1333" dirty="0">
              <a:solidFill>
                <a:srgbClr val="FCC800"/>
              </a:solidFill>
              <a:latin typeface="Huawei Sans" panose="020C0503030203020204" pitchFamily="34" charset="0"/>
              <a:ea typeface="微软雅黑" pitchFamily="34" charset="-122"/>
              <a:cs typeface="Huawei Sans" panose="020C0503030203020204" pitchFamily="34" charset="0"/>
            </a:endParaRPr>
          </a:p>
        </p:txBody>
      </p:sp>
      <p:sp>
        <p:nvSpPr>
          <p:cNvPr id="66" name="矩形 97"/>
          <p:cNvSpPr>
            <a:spLocks noChangeArrowheads="1"/>
          </p:cNvSpPr>
          <p:nvPr/>
        </p:nvSpPr>
        <p:spPr bwMode="auto">
          <a:xfrm>
            <a:off x="5290466" y="4645827"/>
            <a:ext cx="116029" cy="98441"/>
          </a:xfrm>
          <a:prstGeom prst="rect">
            <a:avLst/>
          </a:prstGeom>
          <a:solidFill>
            <a:srgbClr val="FDD351"/>
          </a:solidFill>
          <a:ln w="9525" algn="ctr">
            <a:noFill/>
            <a:round/>
            <a:headEnd/>
            <a:tailEnd/>
          </a:ln>
        </p:spPr>
        <p:txBody>
          <a:bodyPr/>
          <a:lstStyle/>
          <a:p>
            <a:pPr>
              <a:defRPr/>
            </a:pPr>
            <a:endParaRPr lang="zh-CN" altLang="en-US" sz="1333" dirty="0">
              <a:solidFill>
                <a:srgbClr val="FCC800"/>
              </a:solidFill>
              <a:latin typeface="Huawei Sans" panose="020C0503030203020204" pitchFamily="34" charset="0"/>
              <a:ea typeface="微软雅黑" pitchFamily="34" charset="-122"/>
              <a:cs typeface="Huawei Sans" panose="020C0503030203020204" pitchFamily="34" charset="0"/>
            </a:endParaRPr>
          </a:p>
        </p:txBody>
      </p:sp>
      <p:sp>
        <p:nvSpPr>
          <p:cNvPr id="67" name="矩形 97"/>
          <p:cNvSpPr>
            <a:spLocks noChangeArrowheads="1"/>
          </p:cNvSpPr>
          <p:nvPr/>
        </p:nvSpPr>
        <p:spPr bwMode="auto">
          <a:xfrm>
            <a:off x="5500933" y="4645827"/>
            <a:ext cx="118725" cy="98441"/>
          </a:xfrm>
          <a:prstGeom prst="rect">
            <a:avLst/>
          </a:prstGeom>
          <a:solidFill>
            <a:srgbClr val="FDD351"/>
          </a:solidFill>
          <a:ln w="9525" algn="ctr">
            <a:noFill/>
            <a:round/>
            <a:headEnd/>
            <a:tailEnd/>
          </a:ln>
        </p:spPr>
        <p:txBody>
          <a:bodyPr/>
          <a:lstStyle/>
          <a:p>
            <a:pPr>
              <a:defRPr/>
            </a:pPr>
            <a:endParaRPr lang="zh-CN" altLang="en-US" sz="1333" dirty="0">
              <a:solidFill>
                <a:srgbClr val="FCC800"/>
              </a:solidFill>
              <a:latin typeface="Huawei Sans" panose="020C0503030203020204" pitchFamily="34" charset="0"/>
              <a:ea typeface="微软雅黑" pitchFamily="34" charset="-122"/>
              <a:cs typeface="Huawei Sans" panose="020C0503030203020204" pitchFamily="34" charset="0"/>
            </a:endParaRPr>
          </a:p>
        </p:txBody>
      </p:sp>
      <p:sp>
        <p:nvSpPr>
          <p:cNvPr id="68" name="矩形 97"/>
          <p:cNvSpPr>
            <a:spLocks noChangeArrowheads="1"/>
          </p:cNvSpPr>
          <p:nvPr/>
        </p:nvSpPr>
        <p:spPr bwMode="auto">
          <a:xfrm>
            <a:off x="5703305" y="4645827"/>
            <a:ext cx="116026" cy="98441"/>
          </a:xfrm>
          <a:prstGeom prst="rect">
            <a:avLst/>
          </a:prstGeom>
          <a:solidFill>
            <a:srgbClr val="FDD351"/>
          </a:solidFill>
          <a:ln w="9525" algn="ctr">
            <a:noFill/>
            <a:round/>
            <a:headEnd/>
            <a:tailEnd/>
          </a:ln>
        </p:spPr>
        <p:txBody>
          <a:bodyPr/>
          <a:lstStyle/>
          <a:p>
            <a:pPr>
              <a:defRPr/>
            </a:pPr>
            <a:endParaRPr lang="zh-CN" altLang="en-US" sz="1333" dirty="0">
              <a:solidFill>
                <a:srgbClr val="FCC800"/>
              </a:solidFill>
              <a:latin typeface="Huawei Sans" panose="020C0503030203020204" pitchFamily="34" charset="0"/>
              <a:ea typeface="微软雅黑" pitchFamily="34" charset="-122"/>
              <a:cs typeface="Huawei Sans" panose="020C0503030203020204" pitchFamily="34" charset="0"/>
            </a:endParaRPr>
          </a:p>
        </p:txBody>
      </p:sp>
      <p:sp>
        <p:nvSpPr>
          <p:cNvPr id="69" name="矩形 97"/>
          <p:cNvSpPr>
            <a:spLocks noChangeArrowheads="1"/>
          </p:cNvSpPr>
          <p:nvPr/>
        </p:nvSpPr>
        <p:spPr bwMode="auto">
          <a:xfrm>
            <a:off x="4912704" y="4868388"/>
            <a:ext cx="118725" cy="96301"/>
          </a:xfrm>
          <a:prstGeom prst="rect">
            <a:avLst/>
          </a:prstGeom>
          <a:solidFill>
            <a:srgbClr val="FDD351"/>
          </a:solidFill>
          <a:ln w="9525" algn="ctr">
            <a:noFill/>
            <a:round/>
            <a:headEnd/>
            <a:tailEnd/>
          </a:ln>
        </p:spPr>
        <p:txBody>
          <a:bodyPr/>
          <a:lstStyle/>
          <a:p>
            <a:pPr>
              <a:defRPr/>
            </a:pPr>
            <a:endParaRPr lang="zh-CN" altLang="en-US" sz="1333" dirty="0">
              <a:solidFill>
                <a:srgbClr val="FCC800"/>
              </a:solidFill>
              <a:latin typeface="Huawei Sans" panose="020C0503030203020204" pitchFamily="34" charset="0"/>
              <a:ea typeface="微软雅黑" pitchFamily="34" charset="-122"/>
              <a:cs typeface="Huawei Sans" panose="020C0503030203020204" pitchFamily="34" charset="0"/>
            </a:endParaRPr>
          </a:p>
        </p:txBody>
      </p:sp>
      <p:sp>
        <p:nvSpPr>
          <p:cNvPr id="70" name="矩形 97"/>
          <p:cNvSpPr>
            <a:spLocks noChangeArrowheads="1"/>
          </p:cNvSpPr>
          <p:nvPr/>
        </p:nvSpPr>
        <p:spPr bwMode="auto">
          <a:xfrm>
            <a:off x="5088095" y="4868388"/>
            <a:ext cx="118725" cy="96301"/>
          </a:xfrm>
          <a:prstGeom prst="rect">
            <a:avLst/>
          </a:prstGeom>
          <a:solidFill>
            <a:srgbClr val="FDD351"/>
          </a:solidFill>
          <a:ln w="9525" algn="ctr">
            <a:noFill/>
            <a:round/>
            <a:headEnd/>
            <a:tailEnd/>
          </a:ln>
        </p:spPr>
        <p:txBody>
          <a:bodyPr/>
          <a:lstStyle/>
          <a:p>
            <a:pPr>
              <a:defRPr/>
            </a:pPr>
            <a:endParaRPr lang="zh-CN" altLang="en-US" sz="1333" dirty="0">
              <a:solidFill>
                <a:srgbClr val="FCC800"/>
              </a:solidFill>
              <a:latin typeface="Huawei Sans" panose="020C0503030203020204" pitchFamily="34" charset="0"/>
              <a:ea typeface="微软雅黑" pitchFamily="34" charset="-122"/>
              <a:cs typeface="Huawei Sans" panose="020C0503030203020204" pitchFamily="34" charset="0"/>
            </a:endParaRPr>
          </a:p>
        </p:txBody>
      </p:sp>
      <p:sp>
        <p:nvSpPr>
          <p:cNvPr id="71" name="矩形 97"/>
          <p:cNvSpPr>
            <a:spLocks noChangeArrowheads="1"/>
          </p:cNvSpPr>
          <p:nvPr/>
        </p:nvSpPr>
        <p:spPr bwMode="auto">
          <a:xfrm>
            <a:off x="5290466" y="4868388"/>
            <a:ext cx="116029" cy="96301"/>
          </a:xfrm>
          <a:prstGeom prst="rect">
            <a:avLst/>
          </a:prstGeom>
          <a:solidFill>
            <a:srgbClr val="FDD351"/>
          </a:solidFill>
          <a:ln w="9525" algn="ctr">
            <a:noFill/>
            <a:round/>
            <a:headEnd/>
            <a:tailEnd/>
          </a:ln>
        </p:spPr>
        <p:txBody>
          <a:bodyPr/>
          <a:lstStyle/>
          <a:p>
            <a:pPr>
              <a:defRPr/>
            </a:pPr>
            <a:endParaRPr lang="zh-CN" altLang="en-US" sz="1333" dirty="0">
              <a:solidFill>
                <a:srgbClr val="FCC800"/>
              </a:solidFill>
              <a:latin typeface="Huawei Sans" panose="020C0503030203020204" pitchFamily="34" charset="0"/>
              <a:ea typeface="微软雅黑" pitchFamily="34" charset="-122"/>
              <a:cs typeface="Huawei Sans" panose="020C0503030203020204" pitchFamily="34" charset="0"/>
            </a:endParaRPr>
          </a:p>
        </p:txBody>
      </p:sp>
      <p:sp>
        <p:nvSpPr>
          <p:cNvPr id="72" name="矩形 97"/>
          <p:cNvSpPr>
            <a:spLocks noChangeArrowheads="1"/>
          </p:cNvSpPr>
          <p:nvPr/>
        </p:nvSpPr>
        <p:spPr bwMode="auto">
          <a:xfrm>
            <a:off x="5500933" y="4868388"/>
            <a:ext cx="118725" cy="96301"/>
          </a:xfrm>
          <a:prstGeom prst="rect">
            <a:avLst/>
          </a:prstGeom>
          <a:solidFill>
            <a:srgbClr val="FDD351"/>
          </a:solidFill>
          <a:ln w="9525" algn="ctr">
            <a:noFill/>
            <a:round/>
            <a:headEnd/>
            <a:tailEnd/>
          </a:ln>
        </p:spPr>
        <p:txBody>
          <a:bodyPr/>
          <a:lstStyle/>
          <a:p>
            <a:pPr>
              <a:defRPr/>
            </a:pPr>
            <a:endParaRPr lang="zh-CN" altLang="en-US" sz="1333" dirty="0">
              <a:solidFill>
                <a:srgbClr val="FCC800"/>
              </a:solidFill>
              <a:latin typeface="Huawei Sans" panose="020C0503030203020204" pitchFamily="34" charset="0"/>
              <a:ea typeface="微软雅黑" pitchFamily="34" charset="-122"/>
              <a:cs typeface="Huawei Sans" panose="020C0503030203020204" pitchFamily="34" charset="0"/>
            </a:endParaRPr>
          </a:p>
        </p:txBody>
      </p:sp>
      <p:sp>
        <p:nvSpPr>
          <p:cNvPr id="73" name="矩形 97"/>
          <p:cNvSpPr>
            <a:spLocks noChangeArrowheads="1"/>
          </p:cNvSpPr>
          <p:nvPr/>
        </p:nvSpPr>
        <p:spPr bwMode="auto">
          <a:xfrm>
            <a:off x="5703305" y="4868388"/>
            <a:ext cx="116026" cy="96301"/>
          </a:xfrm>
          <a:prstGeom prst="rect">
            <a:avLst/>
          </a:prstGeom>
          <a:solidFill>
            <a:srgbClr val="FDD351"/>
          </a:solidFill>
          <a:ln w="9525" algn="ctr">
            <a:noFill/>
            <a:round/>
            <a:headEnd/>
            <a:tailEnd/>
          </a:ln>
        </p:spPr>
        <p:txBody>
          <a:bodyPr/>
          <a:lstStyle/>
          <a:p>
            <a:pPr>
              <a:defRPr/>
            </a:pPr>
            <a:endParaRPr lang="zh-CN" altLang="en-US" sz="1333" dirty="0">
              <a:solidFill>
                <a:srgbClr val="FCC800"/>
              </a:solidFill>
              <a:latin typeface="Huawei Sans" panose="020C0503030203020204" pitchFamily="34" charset="0"/>
              <a:ea typeface="微软雅黑" pitchFamily="34" charset="-122"/>
              <a:cs typeface="Huawei Sans" panose="020C0503030203020204" pitchFamily="34" charset="0"/>
            </a:endParaRPr>
          </a:p>
        </p:txBody>
      </p:sp>
      <p:sp>
        <p:nvSpPr>
          <p:cNvPr id="74" name="矩形 97"/>
          <p:cNvSpPr>
            <a:spLocks noChangeArrowheads="1"/>
          </p:cNvSpPr>
          <p:nvPr/>
        </p:nvSpPr>
        <p:spPr bwMode="auto">
          <a:xfrm>
            <a:off x="4912704" y="5073828"/>
            <a:ext cx="118725" cy="96301"/>
          </a:xfrm>
          <a:prstGeom prst="rect">
            <a:avLst/>
          </a:prstGeom>
          <a:solidFill>
            <a:srgbClr val="FDD351"/>
          </a:solidFill>
          <a:ln w="9525" algn="ctr">
            <a:noFill/>
            <a:round/>
            <a:headEnd/>
            <a:tailEnd/>
          </a:ln>
        </p:spPr>
        <p:txBody>
          <a:bodyPr/>
          <a:lstStyle/>
          <a:p>
            <a:pPr>
              <a:defRPr/>
            </a:pPr>
            <a:endParaRPr lang="zh-CN" altLang="en-US" sz="1333" dirty="0">
              <a:solidFill>
                <a:srgbClr val="FCC800"/>
              </a:solidFill>
              <a:latin typeface="Huawei Sans" panose="020C0503030203020204" pitchFamily="34" charset="0"/>
              <a:ea typeface="微软雅黑" pitchFamily="34" charset="-122"/>
              <a:cs typeface="Huawei Sans" panose="020C0503030203020204" pitchFamily="34" charset="0"/>
            </a:endParaRPr>
          </a:p>
        </p:txBody>
      </p:sp>
      <p:sp>
        <p:nvSpPr>
          <p:cNvPr id="75" name="矩形 97"/>
          <p:cNvSpPr>
            <a:spLocks noChangeArrowheads="1"/>
          </p:cNvSpPr>
          <p:nvPr/>
        </p:nvSpPr>
        <p:spPr bwMode="auto">
          <a:xfrm>
            <a:off x="5088095" y="5073828"/>
            <a:ext cx="118725" cy="96301"/>
          </a:xfrm>
          <a:prstGeom prst="rect">
            <a:avLst/>
          </a:prstGeom>
          <a:solidFill>
            <a:srgbClr val="FDD351"/>
          </a:solidFill>
          <a:ln w="9525" algn="ctr">
            <a:noFill/>
            <a:round/>
            <a:headEnd/>
            <a:tailEnd/>
          </a:ln>
        </p:spPr>
        <p:txBody>
          <a:bodyPr/>
          <a:lstStyle/>
          <a:p>
            <a:pPr>
              <a:defRPr/>
            </a:pPr>
            <a:endParaRPr lang="zh-CN" altLang="en-US" sz="1333" dirty="0">
              <a:solidFill>
                <a:srgbClr val="FCC800"/>
              </a:solidFill>
              <a:latin typeface="Huawei Sans" panose="020C0503030203020204" pitchFamily="34" charset="0"/>
              <a:ea typeface="微软雅黑" pitchFamily="34" charset="-122"/>
              <a:cs typeface="Huawei Sans" panose="020C0503030203020204" pitchFamily="34" charset="0"/>
            </a:endParaRPr>
          </a:p>
        </p:txBody>
      </p:sp>
      <p:sp>
        <p:nvSpPr>
          <p:cNvPr id="76" name="矩形 97"/>
          <p:cNvSpPr>
            <a:spLocks noChangeArrowheads="1"/>
          </p:cNvSpPr>
          <p:nvPr/>
        </p:nvSpPr>
        <p:spPr bwMode="auto">
          <a:xfrm>
            <a:off x="5290466" y="5073828"/>
            <a:ext cx="116029" cy="96301"/>
          </a:xfrm>
          <a:prstGeom prst="rect">
            <a:avLst/>
          </a:prstGeom>
          <a:solidFill>
            <a:srgbClr val="FDD351"/>
          </a:solidFill>
          <a:ln w="9525" algn="ctr">
            <a:noFill/>
            <a:round/>
            <a:headEnd/>
            <a:tailEnd/>
          </a:ln>
        </p:spPr>
        <p:txBody>
          <a:bodyPr/>
          <a:lstStyle/>
          <a:p>
            <a:pPr>
              <a:defRPr/>
            </a:pPr>
            <a:endParaRPr lang="zh-CN" altLang="en-US" sz="1333" dirty="0">
              <a:solidFill>
                <a:srgbClr val="FCC800"/>
              </a:solidFill>
              <a:latin typeface="Huawei Sans" panose="020C0503030203020204" pitchFamily="34" charset="0"/>
              <a:ea typeface="微软雅黑" pitchFamily="34" charset="-122"/>
              <a:cs typeface="Huawei Sans" panose="020C0503030203020204" pitchFamily="34" charset="0"/>
            </a:endParaRPr>
          </a:p>
        </p:txBody>
      </p:sp>
      <p:sp>
        <p:nvSpPr>
          <p:cNvPr id="77" name="矩形 97"/>
          <p:cNvSpPr>
            <a:spLocks noChangeArrowheads="1"/>
          </p:cNvSpPr>
          <p:nvPr/>
        </p:nvSpPr>
        <p:spPr bwMode="auto">
          <a:xfrm>
            <a:off x="5500933" y="5073828"/>
            <a:ext cx="118725" cy="96301"/>
          </a:xfrm>
          <a:prstGeom prst="rect">
            <a:avLst/>
          </a:prstGeom>
          <a:solidFill>
            <a:srgbClr val="FDD351"/>
          </a:solidFill>
          <a:ln w="9525" algn="ctr">
            <a:noFill/>
            <a:round/>
            <a:headEnd/>
            <a:tailEnd/>
          </a:ln>
        </p:spPr>
        <p:txBody>
          <a:bodyPr/>
          <a:lstStyle/>
          <a:p>
            <a:pPr>
              <a:defRPr/>
            </a:pPr>
            <a:endParaRPr lang="zh-CN" altLang="en-US" sz="1333" dirty="0">
              <a:solidFill>
                <a:srgbClr val="FCC800"/>
              </a:solidFill>
              <a:latin typeface="Huawei Sans" panose="020C0503030203020204" pitchFamily="34" charset="0"/>
              <a:ea typeface="微软雅黑" pitchFamily="34" charset="-122"/>
              <a:cs typeface="Huawei Sans" panose="020C0503030203020204" pitchFamily="34" charset="0"/>
            </a:endParaRPr>
          </a:p>
        </p:txBody>
      </p:sp>
      <p:sp>
        <p:nvSpPr>
          <p:cNvPr id="78" name="矩形 97"/>
          <p:cNvSpPr>
            <a:spLocks noChangeArrowheads="1"/>
          </p:cNvSpPr>
          <p:nvPr/>
        </p:nvSpPr>
        <p:spPr bwMode="auto">
          <a:xfrm>
            <a:off x="5703305" y="5073828"/>
            <a:ext cx="116026" cy="96301"/>
          </a:xfrm>
          <a:prstGeom prst="rect">
            <a:avLst/>
          </a:prstGeom>
          <a:solidFill>
            <a:srgbClr val="FDD351"/>
          </a:solidFill>
          <a:ln w="9525" algn="ctr">
            <a:noFill/>
            <a:round/>
            <a:headEnd/>
            <a:tailEnd/>
          </a:ln>
        </p:spPr>
        <p:txBody>
          <a:bodyPr/>
          <a:lstStyle/>
          <a:p>
            <a:pPr>
              <a:defRPr/>
            </a:pPr>
            <a:endParaRPr lang="zh-CN" altLang="en-US" sz="1333" dirty="0">
              <a:solidFill>
                <a:srgbClr val="FCC800"/>
              </a:solidFill>
              <a:latin typeface="Huawei Sans" panose="020C0503030203020204" pitchFamily="34" charset="0"/>
              <a:ea typeface="微软雅黑" pitchFamily="34" charset="-122"/>
              <a:cs typeface="Huawei Sans" panose="020C0503030203020204" pitchFamily="34" charset="0"/>
            </a:endParaRPr>
          </a:p>
        </p:txBody>
      </p:sp>
      <p:sp>
        <p:nvSpPr>
          <p:cNvPr id="79" name="TextBox 384"/>
          <p:cNvSpPr txBox="1">
            <a:spLocks noChangeArrowheads="1"/>
          </p:cNvSpPr>
          <p:nvPr/>
        </p:nvSpPr>
        <p:spPr bwMode="auto">
          <a:xfrm>
            <a:off x="6317570" y="1475733"/>
            <a:ext cx="835664" cy="338554"/>
          </a:xfrm>
          <a:prstGeom prst="rect">
            <a:avLst/>
          </a:prstGeom>
          <a:noFill/>
          <a:ln w="9525">
            <a:noFill/>
            <a:miter lim="800000"/>
            <a:headEnd/>
            <a:tailEnd/>
          </a:ln>
        </p:spPr>
        <p:txBody>
          <a:bodyPr wrap="square">
            <a:spAutoFit/>
          </a:bodyPr>
          <a:lstStyle/>
          <a:p>
            <a:r>
              <a:rPr sz="1600" u="none">
                <a:latin typeface="Huawei Sans" panose="020C0503030203020204" pitchFamily="34" charset="0"/>
                <a:cs typeface="Huawei Sans" panose="020C0503030203020204" pitchFamily="34" charset="0"/>
              </a:rPr>
              <a:t>Extent</a:t>
            </a:r>
            <a:endParaRPr lang="zh-CN" altLang="en-US" sz="1600" dirty="0">
              <a:latin typeface="Huawei Sans" panose="020C0503030203020204" pitchFamily="34" charset="0"/>
              <a:ea typeface="微软雅黑" pitchFamily="34" charset="-122"/>
              <a:cs typeface="Huawei Sans" panose="020C0503030203020204" pitchFamily="34" charset="0"/>
            </a:endParaRPr>
          </a:p>
        </p:txBody>
      </p:sp>
      <p:sp>
        <p:nvSpPr>
          <p:cNvPr id="80" name="TextBox 427"/>
          <p:cNvSpPr txBox="1">
            <a:spLocks noChangeArrowheads="1"/>
          </p:cNvSpPr>
          <p:nvPr/>
        </p:nvSpPr>
        <p:spPr bwMode="auto">
          <a:xfrm>
            <a:off x="6088575" y="5596858"/>
            <a:ext cx="1410767" cy="830997"/>
          </a:xfrm>
          <a:prstGeom prst="rect">
            <a:avLst/>
          </a:prstGeom>
          <a:noFill/>
          <a:ln w="9525">
            <a:noFill/>
            <a:miter lim="800000"/>
            <a:headEnd/>
            <a:tailEnd/>
          </a:ln>
        </p:spPr>
        <p:txBody>
          <a:bodyPr wrap="square">
            <a:spAutoFit/>
          </a:bodyPr>
          <a:lstStyle/>
          <a:p>
            <a:pPr algn="ctr"/>
            <a:r>
              <a:rPr lang="en-US" sz="1200" dirty="0">
                <a:latin typeface="Huawei Sans" panose="020C0503030203020204" pitchFamily="34" charset="0"/>
                <a:cs typeface="Huawei Sans" panose="020C0503030203020204" pitchFamily="34" charset="0"/>
              </a:rPr>
              <a:t>A CKG is divided into spaces of a smaller granularity.</a:t>
            </a:r>
          </a:p>
        </p:txBody>
      </p:sp>
      <p:sp>
        <p:nvSpPr>
          <p:cNvPr id="81" name="圆柱形 114"/>
          <p:cNvSpPr>
            <a:spLocks noChangeArrowheads="1"/>
          </p:cNvSpPr>
          <p:nvPr/>
        </p:nvSpPr>
        <p:spPr bwMode="auto">
          <a:xfrm>
            <a:off x="7981590" y="2052239"/>
            <a:ext cx="825830" cy="701334"/>
          </a:xfrm>
          <a:prstGeom prst="can">
            <a:avLst>
              <a:gd name="adj" fmla="val 24998"/>
            </a:avLst>
          </a:prstGeom>
          <a:solidFill>
            <a:srgbClr val="00B0F0"/>
          </a:solidFill>
          <a:ln w="9525" algn="ctr">
            <a:solidFill>
              <a:srgbClr val="66CCFF"/>
            </a:solid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82" name="圆柱形 114"/>
          <p:cNvSpPr>
            <a:spLocks noChangeArrowheads="1"/>
          </p:cNvSpPr>
          <p:nvPr/>
        </p:nvSpPr>
        <p:spPr bwMode="auto">
          <a:xfrm>
            <a:off x="7981590" y="3379866"/>
            <a:ext cx="825830" cy="701334"/>
          </a:xfrm>
          <a:prstGeom prst="can">
            <a:avLst>
              <a:gd name="adj" fmla="val 24998"/>
            </a:avLst>
          </a:prstGeom>
          <a:solidFill>
            <a:srgbClr val="0066FF"/>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83" name="圆柱形 114"/>
          <p:cNvSpPr>
            <a:spLocks noChangeArrowheads="1"/>
          </p:cNvSpPr>
          <p:nvPr/>
        </p:nvSpPr>
        <p:spPr bwMode="auto">
          <a:xfrm>
            <a:off x="7981590" y="4622352"/>
            <a:ext cx="825830" cy="702775"/>
          </a:xfrm>
          <a:prstGeom prst="can">
            <a:avLst>
              <a:gd name="adj" fmla="val 25049"/>
            </a:avLst>
          </a:prstGeom>
          <a:solidFill>
            <a:srgbClr val="FDD351"/>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84" name="TextBox 458"/>
          <p:cNvSpPr txBox="1">
            <a:spLocks noChangeArrowheads="1"/>
          </p:cNvSpPr>
          <p:nvPr/>
        </p:nvSpPr>
        <p:spPr bwMode="auto">
          <a:xfrm>
            <a:off x="8132300" y="2822839"/>
            <a:ext cx="753067" cy="276999"/>
          </a:xfrm>
          <a:prstGeom prst="rect">
            <a:avLst/>
          </a:prstGeom>
          <a:noFill/>
          <a:ln w="9525">
            <a:noFill/>
            <a:miter lim="800000"/>
            <a:headEnd/>
            <a:tailEnd/>
          </a:ln>
        </p:spPr>
        <p:txBody>
          <a:bodyPr wrap="square">
            <a:spAutoFit/>
          </a:bodyPr>
          <a:lstStyle/>
          <a:p>
            <a:r>
              <a:rPr sz="1200" u="none">
                <a:latin typeface="Huawei Sans" panose="020C0503030203020204" pitchFamily="34" charset="0"/>
                <a:cs typeface="Huawei Sans" panose="020C0503030203020204" pitchFamily="34" charset="0"/>
              </a:rPr>
              <a:t>Tiered</a:t>
            </a:r>
          </a:p>
        </p:txBody>
      </p:sp>
      <p:sp>
        <p:nvSpPr>
          <p:cNvPr id="85" name="TextBox 459"/>
          <p:cNvSpPr txBox="1">
            <a:spLocks noChangeArrowheads="1"/>
          </p:cNvSpPr>
          <p:nvPr/>
        </p:nvSpPr>
        <p:spPr bwMode="auto">
          <a:xfrm>
            <a:off x="8102457" y="4097074"/>
            <a:ext cx="919732" cy="276999"/>
          </a:xfrm>
          <a:prstGeom prst="rect">
            <a:avLst/>
          </a:prstGeom>
          <a:noFill/>
          <a:ln w="9525">
            <a:noFill/>
            <a:miter lim="800000"/>
            <a:headEnd/>
            <a:tailEnd/>
          </a:ln>
        </p:spPr>
        <p:txBody>
          <a:bodyPr wrap="square">
            <a:spAutoFit/>
          </a:bodyPr>
          <a:lstStyle/>
          <a:p>
            <a:r>
              <a:rPr sz="1200" u="none" dirty="0">
                <a:latin typeface="Huawei Sans" panose="020C0503030203020204" pitchFamily="34" charset="0"/>
                <a:cs typeface="Huawei Sans" panose="020C0503030203020204" pitchFamily="34" charset="0"/>
              </a:rPr>
              <a:t>Not tiered</a:t>
            </a:r>
          </a:p>
        </p:txBody>
      </p:sp>
      <p:sp>
        <p:nvSpPr>
          <p:cNvPr id="86" name="TextBox 462"/>
          <p:cNvSpPr txBox="1">
            <a:spLocks noChangeArrowheads="1"/>
          </p:cNvSpPr>
          <p:nvPr/>
        </p:nvSpPr>
        <p:spPr bwMode="auto">
          <a:xfrm>
            <a:off x="7911440" y="1475733"/>
            <a:ext cx="973926" cy="338554"/>
          </a:xfrm>
          <a:prstGeom prst="rect">
            <a:avLst/>
          </a:prstGeom>
          <a:noFill/>
          <a:ln w="9525">
            <a:noFill/>
            <a:miter lim="800000"/>
            <a:headEnd/>
            <a:tailEnd/>
          </a:ln>
        </p:spPr>
        <p:txBody>
          <a:bodyPr wrap="square">
            <a:spAutoFit/>
          </a:bodyPr>
          <a:lstStyle/>
          <a:p>
            <a:r>
              <a:rPr sz="1600" u="none">
                <a:latin typeface="Huawei Sans" panose="020C0503030203020204" pitchFamily="34" charset="0"/>
                <a:cs typeface="Huawei Sans" panose="020C0503030203020204" pitchFamily="34" charset="0"/>
              </a:rPr>
              <a:t>Volume</a:t>
            </a:r>
            <a:endParaRPr lang="zh-CN" altLang="en-US" sz="1600" dirty="0">
              <a:latin typeface="Huawei Sans" panose="020C0503030203020204" pitchFamily="34" charset="0"/>
              <a:ea typeface="微软雅黑" pitchFamily="34" charset="-122"/>
              <a:cs typeface="Huawei Sans" panose="020C0503030203020204" pitchFamily="34" charset="0"/>
            </a:endParaRPr>
          </a:p>
        </p:txBody>
      </p:sp>
      <p:cxnSp>
        <p:nvCxnSpPr>
          <p:cNvPr id="87" name="直接连接符 86"/>
          <p:cNvCxnSpPr/>
          <p:nvPr/>
        </p:nvCxnSpPr>
        <p:spPr bwMode="auto">
          <a:xfrm flipH="1">
            <a:off x="7403235" y="1418689"/>
            <a:ext cx="8094" cy="4645966"/>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sp>
        <p:nvSpPr>
          <p:cNvPr id="88" name="矩形 97"/>
          <p:cNvSpPr>
            <a:spLocks noChangeArrowheads="1"/>
          </p:cNvSpPr>
          <p:nvPr/>
        </p:nvSpPr>
        <p:spPr bwMode="auto">
          <a:xfrm>
            <a:off x="6348119" y="3421716"/>
            <a:ext cx="83675" cy="25975"/>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89" name="矩形 97"/>
          <p:cNvSpPr>
            <a:spLocks noChangeArrowheads="1"/>
          </p:cNvSpPr>
          <p:nvPr/>
        </p:nvSpPr>
        <p:spPr bwMode="auto">
          <a:xfrm>
            <a:off x="6471811" y="3421716"/>
            <a:ext cx="83675" cy="25975"/>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90" name="矩形 97"/>
          <p:cNvSpPr>
            <a:spLocks noChangeArrowheads="1"/>
          </p:cNvSpPr>
          <p:nvPr/>
        </p:nvSpPr>
        <p:spPr bwMode="auto">
          <a:xfrm>
            <a:off x="6615513" y="3421716"/>
            <a:ext cx="83675" cy="25975"/>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91" name="矩形 97"/>
          <p:cNvSpPr>
            <a:spLocks noChangeArrowheads="1"/>
          </p:cNvSpPr>
          <p:nvPr/>
        </p:nvSpPr>
        <p:spPr bwMode="auto">
          <a:xfrm>
            <a:off x="6764672" y="3421716"/>
            <a:ext cx="83675" cy="25975"/>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92" name="矩形 97"/>
          <p:cNvSpPr>
            <a:spLocks noChangeArrowheads="1"/>
          </p:cNvSpPr>
          <p:nvPr/>
        </p:nvSpPr>
        <p:spPr bwMode="auto">
          <a:xfrm>
            <a:off x="6908374" y="3421716"/>
            <a:ext cx="83675" cy="25975"/>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93" name="矩形 97"/>
          <p:cNvSpPr>
            <a:spLocks noChangeArrowheads="1"/>
          </p:cNvSpPr>
          <p:nvPr/>
        </p:nvSpPr>
        <p:spPr bwMode="auto">
          <a:xfrm>
            <a:off x="6348119" y="3506857"/>
            <a:ext cx="83675" cy="25975"/>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94" name="矩形 97"/>
          <p:cNvSpPr>
            <a:spLocks noChangeArrowheads="1"/>
          </p:cNvSpPr>
          <p:nvPr/>
        </p:nvSpPr>
        <p:spPr bwMode="auto">
          <a:xfrm>
            <a:off x="6471811" y="3506857"/>
            <a:ext cx="83675" cy="25975"/>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95" name="矩形 97"/>
          <p:cNvSpPr>
            <a:spLocks noChangeArrowheads="1"/>
          </p:cNvSpPr>
          <p:nvPr/>
        </p:nvSpPr>
        <p:spPr bwMode="auto">
          <a:xfrm>
            <a:off x="6615513" y="3506857"/>
            <a:ext cx="83675" cy="25975"/>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96" name="矩形 97"/>
          <p:cNvSpPr>
            <a:spLocks noChangeArrowheads="1"/>
          </p:cNvSpPr>
          <p:nvPr/>
        </p:nvSpPr>
        <p:spPr bwMode="auto">
          <a:xfrm>
            <a:off x="6764672" y="3506857"/>
            <a:ext cx="83675" cy="25975"/>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97" name="矩形 97"/>
          <p:cNvSpPr>
            <a:spLocks noChangeArrowheads="1"/>
          </p:cNvSpPr>
          <p:nvPr/>
        </p:nvSpPr>
        <p:spPr bwMode="auto">
          <a:xfrm>
            <a:off x="6908374" y="3506857"/>
            <a:ext cx="83675" cy="25975"/>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98" name="矩形 97"/>
          <p:cNvSpPr>
            <a:spLocks noChangeArrowheads="1"/>
          </p:cNvSpPr>
          <p:nvPr/>
        </p:nvSpPr>
        <p:spPr bwMode="auto">
          <a:xfrm>
            <a:off x="6348119" y="3591997"/>
            <a:ext cx="83675" cy="27419"/>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99" name="矩形 97"/>
          <p:cNvSpPr>
            <a:spLocks noChangeArrowheads="1"/>
          </p:cNvSpPr>
          <p:nvPr/>
        </p:nvSpPr>
        <p:spPr bwMode="auto">
          <a:xfrm>
            <a:off x="6471811" y="3591997"/>
            <a:ext cx="83675" cy="27419"/>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00" name="矩形 97"/>
          <p:cNvSpPr>
            <a:spLocks noChangeArrowheads="1"/>
          </p:cNvSpPr>
          <p:nvPr/>
        </p:nvSpPr>
        <p:spPr bwMode="auto">
          <a:xfrm>
            <a:off x="6615513" y="3591997"/>
            <a:ext cx="83675" cy="27419"/>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01" name="矩形 97"/>
          <p:cNvSpPr>
            <a:spLocks noChangeArrowheads="1"/>
          </p:cNvSpPr>
          <p:nvPr/>
        </p:nvSpPr>
        <p:spPr bwMode="auto">
          <a:xfrm>
            <a:off x="6764672" y="3591997"/>
            <a:ext cx="83675" cy="27419"/>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02" name="矩形 97"/>
          <p:cNvSpPr>
            <a:spLocks noChangeArrowheads="1"/>
          </p:cNvSpPr>
          <p:nvPr/>
        </p:nvSpPr>
        <p:spPr bwMode="auto">
          <a:xfrm>
            <a:off x="6906555" y="3591997"/>
            <a:ext cx="83675" cy="27419"/>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03" name="矩形 97"/>
          <p:cNvSpPr>
            <a:spLocks noChangeArrowheads="1"/>
          </p:cNvSpPr>
          <p:nvPr/>
        </p:nvSpPr>
        <p:spPr bwMode="auto">
          <a:xfrm>
            <a:off x="6348119" y="3677138"/>
            <a:ext cx="83675" cy="27419"/>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04" name="矩形 97"/>
          <p:cNvSpPr>
            <a:spLocks noChangeArrowheads="1"/>
          </p:cNvSpPr>
          <p:nvPr/>
        </p:nvSpPr>
        <p:spPr bwMode="auto">
          <a:xfrm>
            <a:off x="6471811" y="3677138"/>
            <a:ext cx="83675" cy="27419"/>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05" name="矩形 97"/>
          <p:cNvSpPr>
            <a:spLocks noChangeArrowheads="1"/>
          </p:cNvSpPr>
          <p:nvPr/>
        </p:nvSpPr>
        <p:spPr bwMode="auto">
          <a:xfrm>
            <a:off x="6615513" y="3677138"/>
            <a:ext cx="83675" cy="27419"/>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06" name="矩形 97"/>
          <p:cNvSpPr>
            <a:spLocks noChangeArrowheads="1"/>
          </p:cNvSpPr>
          <p:nvPr/>
        </p:nvSpPr>
        <p:spPr bwMode="auto">
          <a:xfrm>
            <a:off x="6764672" y="3677138"/>
            <a:ext cx="83675" cy="27419"/>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07" name="矩形 97"/>
          <p:cNvSpPr>
            <a:spLocks noChangeArrowheads="1"/>
          </p:cNvSpPr>
          <p:nvPr/>
        </p:nvSpPr>
        <p:spPr bwMode="auto">
          <a:xfrm>
            <a:off x="6908374" y="3677138"/>
            <a:ext cx="83675" cy="27419"/>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08" name="矩形 97"/>
          <p:cNvSpPr>
            <a:spLocks noChangeArrowheads="1"/>
          </p:cNvSpPr>
          <p:nvPr/>
        </p:nvSpPr>
        <p:spPr bwMode="auto">
          <a:xfrm>
            <a:off x="6348119" y="3752179"/>
            <a:ext cx="83675" cy="27419"/>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09" name="矩形 97"/>
          <p:cNvSpPr>
            <a:spLocks noChangeArrowheads="1"/>
          </p:cNvSpPr>
          <p:nvPr/>
        </p:nvSpPr>
        <p:spPr bwMode="auto">
          <a:xfrm>
            <a:off x="6471811" y="3752179"/>
            <a:ext cx="83675" cy="27419"/>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10" name="矩形 97"/>
          <p:cNvSpPr>
            <a:spLocks noChangeArrowheads="1"/>
          </p:cNvSpPr>
          <p:nvPr/>
        </p:nvSpPr>
        <p:spPr bwMode="auto">
          <a:xfrm>
            <a:off x="6615513" y="3752179"/>
            <a:ext cx="83675" cy="27419"/>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11" name="矩形 97"/>
          <p:cNvSpPr>
            <a:spLocks noChangeArrowheads="1"/>
          </p:cNvSpPr>
          <p:nvPr/>
        </p:nvSpPr>
        <p:spPr bwMode="auto">
          <a:xfrm>
            <a:off x="6764672" y="3752179"/>
            <a:ext cx="83675" cy="27419"/>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12" name="矩形 97"/>
          <p:cNvSpPr>
            <a:spLocks noChangeArrowheads="1"/>
          </p:cNvSpPr>
          <p:nvPr/>
        </p:nvSpPr>
        <p:spPr bwMode="auto">
          <a:xfrm>
            <a:off x="6908374" y="3752179"/>
            <a:ext cx="83675" cy="27419"/>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grpSp>
        <p:nvGrpSpPr>
          <p:cNvPr id="113" name="组合 392"/>
          <p:cNvGrpSpPr>
            <a:grpSpLocks/>
          </p:cNvGrpSpPr>
          <p:nvPr/>
        </p:nvGrpSpPr>
        <p:grpSpPr bwMode="auto">
          <a:xfrm>
            <a:off x="6348119" y="3837320"/>
            <a:ext cx="643930" cy="112560"/>
            <a:chOff x="4946650" y="3952875"/>
            <a:chExt cx="561975" cy="123825"/>
          </a:xfrm>
        </p:grpSpPr>
        <p:sp>
          <p:nvSpPr>
            <p:cNvPr id="289" name="矩形 97"/>
            <p:cNvSpPr>
              <a:spLocks noChangeArrowheads="1"/>
            </p:cNvSpPr>
            <p:nvPr/>
          </p:nvSpPr>
          <p:spPr bwMode="auto">
            <a:xfrm>
              <a:off x="4946650" y="3952875"/>
              <a:ext cx="73025" cy="28575"/>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290" name="矩形 97"/>
            <p:cNvSpPr>
              <a:spLocks noChangeArrowheads="1"/>
            </p:cNvSpPr>
            <p:nvPr/>
          </p:nvSpPr>
          <p:spPr bwMode="auto">
            <a:xfrm>
              <a:off x="5054600" y="3952875"/>
              <a:ext cx="73025" cy="28575"/>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291" name="矩形 97"/>
            <p:cNvSpPr>
              <a:spLocks noChangeArrowheads="1"/>
            </p:cNvSpPr>
            <p:nvPr/>
          </p:nvSpPr>
          <p:spPr bwMode="auto">
            <a:xfrm>
              <a:off x="5180013" y="3952875"/>
              <a:ext cx="73025" cy="28575"/>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292" name="矩形 97"/>
            <p:cNvSpPr>
              <a:spLocks noChangeArrowheads="1"/>
            </p:cNvSpPr>
            <p:nvPr/>
          </p:nvSpPr>
          <p:spPr bwMode="auto">
            <a:xfrm>
              <a:off x="5310188" y="3952875"/>
              <a:ext cx="73025" cy="28575"/>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293" name="矩形 97"/>
            <p:cNvSpPr>
              <a:spLocks noChangeArrowheads="1"/>
            </p:cNvSpPr>
            <p:nvPr/>
          </p:nvSpPr>
          <p:spPr bwMode="auto">
            <a:xfrm>
              <a:off x="5435600" y="3952875"/>
              <a:ext cx="73025" cy="28575"/>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294" name="矩形 97"/>
            <p:cNvSpPr>
              <a:spLocks noChangeArrowheads="1"/>
            </p:cNvSpPr>
            <p:nvPr/>
          </p:nvSpPr>
          <p:spPr bwMode="auto">
            <a:xfrm>
              <a:off x="4946650" y="4048125"/>
              <a:ext cx="73025" cy="28575"/>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295" name="矩形 97"/>
            <p:cNvSpPr>
              <a:spLocks noChangeArrowheads="1"/>
            </p:cNvSpPr>
            <p:nvPr/>
          </p:nvSpPr>
          <p:spPr bwMode="auto">
            <a:xfrm>
              <a:off x="5054600" y="4048125"/>
              <a:ext cx="73025" cy="28575"/>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296" name="矩形 97"/>
            <p:cNvSpPr>
              <a:spLocks noChangeArrowheads="1"/>
            </p:cNvSpPr>
            <p:nvPr/>
          </p:nvSpPr>
          <p:spPr bwMode="auto">
            <a:xfrm>
              <a:off x="5180013" y="4048125"/>
              <a:ext cx="73025" cy="28575"/>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297" name="矩形 97"/>
            <p:cNvSpPr>
              <a:spLocks noChangeArrowheads="1"/>
            </p:cNvSpPr>
            <p:nvPr/>
          </p:nvSpPr>
          <p:spPr bwMode="auto">
            <a:xfrm>
              <a:off x="5310188" y="4048125"/>
              <a:ext cx="73025" cy="28575"/>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298" name="矩形 97"/>
            <p:cNvSpPr>
              <a:spLocks noChangeArrowheads="1"/>
            </p:cNvSpPr>
            <p:nvPr/>
          </p:nvSpPr>
          <p:spPr bwMode="auto">
            <a:xfrm>
              <a:off x="5435600" y="4048125"/>
              <a:ext cx="73025" cy="28575"/>
            </a:xfrm>
            <a:prstGeom prst="rect">
              <a:avLst/>
            </a:prstGeom>
            <a:solidFill>
              <a:srgbClr val="92D050"/>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grpSp>
      <p:sp>
        <p:nvSpPr>
          <p:cNvPr id="264" name="矩形 97"/>
          <p:cNvSpPr>
            <a:spLocks noChangeArrowheads="1"/>
          </p:cNvSpPr>
          <p:nvPr/>
        </p:nvSpPr>
        <p:spPr bwMode="auto">
          <a:xfrm>
            <a:off x="6348199" y="4665088"/>
            <a:ext cx="83648" cy="25680"/>
          </a:xfrm>
          <a:prstGeom prst="rect">
            <a:avLst/>
          </a:prstGeom>
          <a:solidFill>
            <a:srgbClr val="FDD351"/>
          </a:solidFill>
          <a:ln w="9525" algn="ctr">
            <a:noFill/>
            <a:round/>
            <a:headEnd/>
            <a:tailEnd/>
          </a:ln>
        </p:spPr>
        <p:txBody>
          <a:bodyPr/>
          <a:lstStyle/>
          <a:p>
            <a:pPr>
              <a:defRPr/>
            </a:pPr>
            <a:endParaRPr lang="zh-CN" altLang="en-US" sz="1333" dirty="0">
              <a:solidFill>
                <a:srgbClr val="FFC000"/>
              </a:solidFill>
              <a:latin typeface="Huawei Sans" panose="020C0503030203020204" pitchFamily="34" charset="0"/>
              <a:ea typeface="微软雅黑" pitchFamily="34" charset="-122"/>
              <a:cs typeface="Huawei Sans" panose="020C0503030203020204" pitchFamily="34" charset="0"/>
            </a:endParaRPr>
          </a:p>
        </p:txBody>
      </p:sp>
      <p:sp>
        <p:nvSpPr>
          <p:cNvPr id="265" name="矩形 97"/>
          <p:cNvSpPr>
            <a:spLocks noChangeArrowheads="1"/>
          </p:cNvSpPr>
          <p:nvPr/>
        </p:nvSpPr>
        <p:spPr bwMode="auto">
          <a:xfrm>
            <a:off x="6472321" y="4665088"/>
            <a:ext cx="83648" cy="25680"/>
          </a:xfrm>
          <a:prstGeom prst="rect">
            <a:avLst/>
          </a:prstGeom>
          <a:solidFill>
            <a:srgbClr val="FDD351"/>
          </a:solidFill>
          <a:ln w="9525" algn="ctr">
            <a:noFill/>
            <a:round/>
            <a:headEnd/>
            <a:tailEnd/>
          </a:ln>
        </p:spPr>
        <p:txBody>
          <a:bodyPr/>
          <a:lstStyle/>
          <a:p>
            <a:pPr>
              <a:defRPr/>
            </a:pPr>
            <a:endParaRPr lang="zh-CN" altLang="en-US" sz="1333" dirty="0">
              <a:solidFill>
                <a:srgbClr val="FFC000"/>
              </a:solidFill>
              <a:latin typeface="Huawei Sans" panose="020C0503030203020204" pitchFamily="34" charset="0"/>
              <a:ea typeface="微软雅黑" pitchFamily="34" charset="-122"/>
              <a:cs typeface="Huawei Sans" panose="020C0503030203020204" pitchFamily="34" charset="0"/>
            </a:endParaRPr>
          </a:p>
        </p:txBody>
      </p:sp>
      <p:sp>
        <p:nvSpPr>
          <p:cNvPr id="266" name="矩形 97"/>
          <p:cNvSpPr>
            <a:spLocks noChangeArrowheads="1"/>
          </p:cNvSpPr>
          <p:nvPr/>
        </p:nvSpPr>
        <p:spPr bwMode="auto">
          <a:xfrm>
            <a:off x="6615332" y="4665088"/>
            <a:ext cx="83646" cy="25680"/>
          </a:xfrm>
          <a:prstGeom prst="rect">
            <a:avLst/>
          </a:prstGeom>
          <a:solidFill>
            <a:srgbClr val="FDD351"/>
          </a:solidFill>
          <a:ln w="9525" algn="ctr">
            <a:noFill/>
            <a:round/>
            <a:headEnd/>
            <a:tailEnd/>
          </a:ln>
        </p:spPr>
        <p:txBody>
          <a:bodyPr/>
          <a:lstStyle/>
          <a:p>
            <a:pPr>
              <a:defRPr/>
            </a:pPr>
            <a:endParaRPr lang="zh-CN" altLang="en-US" sz="1333" dirty="0">
              <a:solidFill>
                <a:srgbClr val="FFC000"/>
              </a:solidFill>
              <a:latin typeface="Huawei Sans" panose="020C0503030203020204" pitchFamily="34" charset="0"/>
              <a:ea typeface="微软雅黑" pitchFamily="34" charset="-122"/>
              <a:cs typeface="Huawei Sans" panose="020C0503030203020204" pitchFamily="34" charset="0"/>
            </a:endParaRPr>
          </a:p>
        </p:txBody>
      </p:sp>
      <p:sp>
        <p:nvSpPr>
          <p:cNvPr id="267" name="矩形 97"/>
          <p:cNvSpPr>
            <a:spLocks noChangeArrowheads="1"/>
          </p:cNvSpPr>
          <p:nvPr/>
        </p:nvSpPr>
        <p:spPr bwMode="auto">
          <a:xfrm>
            <a:off x="6763737" y="4665088"/>
            <a:ext cx="83648" cy="25680"/>
          </a:xfrm>
          <a:prstGeom prst="rect">
            <a:avLst/>
          </a:prstGeom>
          <a:solidFill>
            <a:srgbClr val="FDD351"/>
          </a:solidFill>
          <a:ln w="9525" algn="ctr">
            <a:noFill/>
            <a:round/>
            <a:headEnd/>
            <a:tailEnd/>
          </a:ln>
        </p:spPr>
        <p:txBody>
          <a:bodyPr/>
          <a:lstStyle/>
          <a:p>
            <a:pPr>
              <a:defRPr/>
            </a:pPr>
            <a:endParaRPr lang="zh-CN" altLang="en-US" sz="1333" dirty="0">
              <a:solidFill>
                <a:srgbClr val="FFC000"/>
              </a:solidFill>
              <a:latin typeface="Huawei Sans" panose="020C0503030203020204" pitchFamily="34" charset="0"/>
              <a:ea typeface="微软雅黑" pitchFamily="34" charset="-122"/>
              <a:cs typeface="Huawei Sans" panose="020C0503030203020204" pitchFamily="34" charset="0"/>
            </a:endParaRPr>
          </a:p>
        </p:txBody>
      </p:sp>
      <p:sp>
        <p:nvSpPr>
          <p:cNvPr id="268" name="矩形 97"/>
          <p:cNvSpPr>
            <a:spLocks noChangeArrowheads="1"/>
          </p:cNvSpPr>
          <p:nvPr/>
        </p:nvSpPr>
        <p:spPr bwMode="auto">
          <a:xfrm>
            <a:off x="6906748" y="4665088"/>
            <a:ext cx="83646" cy="25680"/>
          </a:xfrm>
          <a:prstGeom prst="rect">
            <a:avLst/>
          </a:prstGeom>
          <a:solidFill>
            <a:srgbClr val="FDD351"/>
          </a:solidFill>
          <a:ln w="9525" algn="ctr">
            <a:noFill/>
            <a:round/>
            <a:headEnd/>
            <a:tailEnd/>
          </a:ln>
        </p:spPr>
        <p:txBody>
          <a:bodyPr/>
          <a:lstStyle/>
          <a:p>
            <a:pPr>
              <a:defRPr/>
            </a:pPr>
            <a:endParaRPr lang="zh-CN" altLang="en-US" sz="1333" dirty="0">
              <a:solidFill>
                <a:srgbClr val="FFC000"/>
              </a:solidFill>
              <a:latin typeface="Huawei Sans" panose="020C0503030203020204" pitchFamily="34" charset="0"/>
              <a:ea typeface="微软雅黑" pitchFamily="34" charset="-122"/>
              <a:cs typeface="Huawei Sans" panose="020C0503030203020204" pitchFamily="34" charset="0"/>
            </a:endParaRPr>
          </a:p>
        </p:txBody>
      </p:sp>
      <p:sp>
        <p:nvSpPr>
          <p:cNvPr id="269" name="矩形 97"/>
          <p:cNvSpPr>
            <a:spLocks noChangeArrowheads="1"/>
          </p:cNvSpPr>
          <p:nvPr/>
        </p:nvSpPr>
        <p:spPr bwMode="auto">
          <a:xfrm>
            <a:off x="6348199" y="4748547"/>
            <a:ext cx="83648" cy="27821"/>
          </a:xfrm>
          <a:prstGeom prst="rect">
            <a:avLst/>
          </a:prstGeom>
          <a:solidFill>
            <a:srgbClr val="FDD351"/>
          </a:solidFill>
          <a:ln w="9525" algn="ctr">
            <a:noFill/>
            <a:round/>
            <a:headEnd/>
            <a:tailEnd/>
          </a:ln>
        </p:spPr>
        <p:txBody>
          <a:bodyPr/>
          <a:lstStyle/>
          <a:p>
            <a:pPr>
              <a:defRPr/>
            </a:pPr>
            <a:endParaRPr lang="zh-CN" altLang="en-US" sz="1333" dirty="0">
              <a:solidFill>
                <a:srgbClr val="FFC000"/>
              </a:solidFill>
              <a:latin typeface="Huawei Sans" panose="020C0503030203020204" pitchFamily="34" charset="0"/>
              <a:ea typeface="微软雅黑" pitchFamily="34" charset="-122"/>
              <a:cs typeface="Huawei Sans" panose="020C0503030203020204" pitchFamily="34" charset="0"/>
            </a:endParaRPr>
          </a:p>
        </p:txBody>
      </p:sp>
      <p:sp>
        <p:nvSpPr>
          <p:cNvPr id="270" name="矩形 97"/>
          <p:cNvSpPr>
            <a:spLocks noChangeArrowheads="1"/>
          </p:cNvSpPr>
          <p:nvPr/>
        </p:nvSpPr>
        <p:spPr bwMode="auto">
          <a:xfrm>
            <a:off x="6472321" y="4748547"/>
            <a:ext cx="83648" cy="27821"/>
          </a:xfrm>
          <a:prstGeom prst="rect">
            <a:avLst/>
          </a:prstGeom>
          <a:solidFill>
            <a:srgbClr val="FDD351"/>
          </a:solidFill>
          <a:ln w="9525" algn="ctr">
            <a:noFill/>
            <a:round/>
            <a:headEnd/>
            <a:tailEnd/>
          </a:ln>
        </p:spPr>
        <p:txBody>
          <a:bodyPr/>
          <a:lstStyle/>
          <a:p>
            <a:pPr>
              <a:defRPr/>
            </a:pPr>
            <a:endParaRPr lang="zh-CN" altLang="en-US" sz="1333" dirty="0">
              <a:solidFill>
                <a:srgbClr val="FFC000"/>
              </a:solidFill>
              <a:latin typeface="Huawei Sans" panose="020C0503030203020204" pitchFamily="34" charset="0"/>
              <a:ea typeface="微软雅黑" pitchFamily="34" charset="-122"/>
              <a:cs typeface="Huawei Sans" panose="020C0503030203020204" pitchFamily="34" charset="0"/>
            </a:endParaRPr>
          </a:p>
        </p:txBody>
      </p:sp>
      <p:sp>
        <p:nvSpPr>
          <p:cNvPr id="271" name="矩形 97"/>
          <p:cNvSpPr>
            <a:spLocks noChangeArrowheads="1"/>
          </p:cNvSpPr>
          <p:nvPr/>
        </p:nvSpPr>
        <p:spPr bwMode="auto">
          <a:xfrm>
            <a:off x="6615332" y="4748547"/>
            <a:ext cx="83646" cy="27821"/>
          </a:xfrm>
          <a:prstGeom prst="rect">
            <a:avLst/>
          </a:prstGeom>
          <a:solidFill>
            <a:srgbClr val="FDD351"/>
          </a:solidFill>
          <a:ln w="9525" algn="ctr">
            <a:noFill/>
            <a:round/>
            <a:headEnd/>
            <a:tailEnd/>
          </a:ln>
        </p:spPr>
        <p:txBody>
          <a:bodyPr/>
          <a:lstStyle/>
          <a:p>
            <a:pPr>
              <a:defRPr/>
            </a:pPr>
            <a:endParaRPr lang="zh-CN" altLang="en-US" sz="1333" dirty="0">
              <a:solidFill>
                <a:srgbClr val="FFC000"/>
              </a:solidFill>
              <a:latin typeface="Huawei Sans" panose="020C0503030203020204" pitchFamily="34" charset="0"/>
              <a:ea typeface="微软雅黑" pitchFamily="34" charset="-122"/>
              <a:cs typeface="Huawei Sans" panose="020C0503030203020204" pitchFamily="34" charset="0"/>
            </a:endParaRPr>
          </a:p>
        </p:txBody>
      </p:sp>
      <p:sp>
        <p:nvSpPr>
          <p:cNvPr id="272" name="矩形 97"/>
          <p:cNvSpPr>
            <a:spLocks noChangeArrowheads="1"/>
          </p:cNvSpPr>
          <p:nvPr/>
        </p:nvSpPr>
        <p:spPr bwMode="auto">
          <a:xfrm>
            <a:off x="6763737" y="4748547"/>
            <a:ext cx="83648" cy="27821"/>
          </a:xfrm>
          <a:prstGeom prst="rect">
            <a:avLst/>
          </a:prstGeom>
          <a:solidFill>
            <a:srgbClr val="FDD351"/>
          </a:solidFill>
          <a:ln w="9525" algn="ctr">
            <a:noFill/>
            <a:round/>
            <a:headEnd/>
            <a:tailEnd/>
          </a:ln>
        </p:spPr>
        <p:txBody>
          <a:bodyPr/>
          <a:lstStyle/>
          <a:p>
            <a:pPr>
              <a:defRPr/>
            </a:pPr>
            <a:endParaRPr lang="zh-CN" altLang="en-US" sz="1333" dirty="0">
              <a:solidFill>
                <a:srgbClr val="FFC000"/>
              </a:solidFill>
              <a:latin typeface="Huawei Sans" panose="020C0503030203020204" pitchFamily="34" charset="0"/>
              <a:ea typeface="微软雅黑" pitchFamily="34" charset="-122"/>
              <a:cs typeface="Huawei Sans" panose="020C0503030203020204" pitchFamily="34" charset="0"/>
            </a:endParaRPr>
          </a:p>
        </p:txBody>
      </p:sp>
      <p:sp>
        <p:nvSpPr>
          <p:cNvPr id="273" name="矩形 97"/>
          <p:cNvSpPr>
            <a:spLocks noChangeArrowheads="1"/>
          </p:cNvSpPr>
          <p:nvPr/>
        </p:nvSpPr>
        <p:spPr bwMode="auto">
          <a:xfrm>
            <a:off x="6906748" y="4748547"/>
            <a:ext cx="83646" cy="27821"/>
          </a:xfrm>
          <a:prstGeom prst="rect">
            <a:avLst/>
          </a:prstGeom>
          <a:solidFill>
            <a:srgbClr val="FDD351"/>
          </a:solidFill>
          <a:ln w="9525" algn="ctr">
            <a:noFill/>
            <a:round/>
            <a:headEnd/>
            <a:tailEnd/>
          </a:ln>
        </p:spPr>
        <p:txBody>
          <a:bodyPr/>
          <a:lstStyle/>
          <a:p>
            <a:pPr>
              <a:defRPr/>
            </a:pPr>
            <a:endParaRPr lang="zh-CN" altLang="en-US" sz="1333" dirty="0">
              <a:solidFill>
                <a:srgbClr val="FFC000"/>
              </a:solidFill>
              <a:latin typeface="Huawei Sans" panose="020C0503030203020204" pitchFamily="34" charset="0"/>
              <a:ea typeface="微软雅黑" pitchFamily="34" charset="-122"/>
              <a:cs typeface="Huawei Sans" panose="020C0503030203020204" pitchFamily="34" charset="0"/>
            </a:endParaRPr>
          </a:p>
        </p:txBody>
      </p:sp>
      <p:sp>
        <p:nvSpPr>
          <p:cNvPr id="274" name="矩形 97"/>
          <p:cNvSpPr>
            <a:spLocks noChangeArrowheads="1"/>
          </p:cNvSpPr>
          <p:nvPr/>
        </p:nvSpPr>
        <p:spPr bwMode="auto">
          <a:xfrm>
            <a:off x="6348199" y="4834148"/>
            <a:ext cx="83648" cy="25680"/>
          </a:xfrm>
          <a:prstGeom prst="rect">
            <a:avLst/>
          </a:prstGeom>
          <a:solidFill>
            <a:srgbClr val="FDD351"/>
          </a:solidFill>
          <a:ln w="9525" algn="ctr">
            <a:noFill/>
            <a:round/>
            <a:headEnd/>
            <a:tailEnd/>
          </a:ln>
        </p:spPr>
        <p:txBody>
          <a:bodyPr/>
          <a:lstStyle/>
          <a:p>
            <a:pPr>
              <a:defRPr/>
            </a:pPr>
            <a:endParaRPr lang="zh-CN" altLang="en-US" sz="1333" dirty="0">
              <a:solidFill>
                <a:srgbClr val="FFC000"/>
              </a:solidFill>
              <a:latin typeface="Huawei Sans" panose="020C0503030203020204" pitchFamily="34" charset="0"/>
              <a:ea typeface="微软雅黑" pitchFamily="34" charset="-122"/>
              <a:cs typeface="Huawei Sans" panose="020C0503030203020204" pitchFamily="34" charset="0"/>
            </a:endParaRPr>
          </a:p>
        </p:txBody>
      </p:sp>
      <p:sp>
        <p:nvSpPr>
          <p:cNvPr id="275" name="矩形 97"/>
          <p:cNvSpPr>
            <a:spLocks noChangeArrowheads="1"/>
          </p:cNvSpPr>
          <p:nvPr/>
        </p:nvSpPr>
        <p:spPr bwMode="auto">
          <a:xfrm>
            <a:off x="6472321" y="4834148"/>
            <a:ext cx="83648" cy="25680"/>
          </a:xfrm>
          <a:prstGeom prst="rect">
            <a:avLst/>
          </a:prstGeom>
          <a:solidFill>
            <a:srgbClr val="FDD351"/>
          </a:solidFill>
          <a:ln w="9525" algn="ctr">
            <a:noFill/>
            <a:round/>
            <a:headEnd/>
            <a:tailEnd/>
          </a:ln>
        </p:spPr>
        <p:txBody>
          <a:bodyPr/>
          <a:lstStyle/>
          <a:p>
            <a:pPr>
              <a:defRPr/>
            </a:pPr>
            <a:endParaRPr lang="zh-CN" altLang="en-US" sz="1333" dirty="0">
              <a:solidFill>
                <a:srgbClr val="FFC000"/>
              </a:solidFill>
              <a:latin typeface="Huawei Sans" panose="020C0503030203020204" pitchFamily="34" charset="0"/>
              <a:ea typeface="微软雅黑" pitchFamily="34" charset="-122"/>
              <a:cs typeface="Huawei Sans" panose="020C0503030203020204" pitchFamily="34" charset="0"/>
            </a:endParaRPr>
          </a:p>
        </p:txBody>
      </p:sp>
      <p:sp>
        <p:nvSpPr>
          <p:cNvPr id="276" name="矩形 97"/>
          <p:cNvSpPr>
            <a:spLocks noChangeArrowheads="1"/>
          </p:cNvSpPr>
          <p:nvPr/>
        </p:nvSpPr>
        <p:spPr bwMode="auto">
          <a:xfrm>
            <a:off x="6615332" y="4834148"/>
            <a:ext cx="80949" cy="25680"/>
          </a:xfrm>
          <a:prstGeom prst="rect">
            <a:avLst/>
          </a:prstGeom>
          <a:solidFill>
            <a:srgbClr val="FDD351"/>
          </a:solidFill>
          <a:ln w="9525" algn="ctr">
            <a:noFill/>
            <a:round/>
            <a:headEnd/>
            <a:tailEnd/>
          </a:ln>
        </p:spPr>
        <p:txBody>
          <a:bodyPr/>
          <a:lstStyle/>
          <a:p>
            <a:pPr>
              <a:defRPr/>
            </a:pPr>
            <a:endParaRPr lang="zh-CN" altLang="en-US" sz="1333" dirty="0">
              <a:solidFill>
                <a:srgbClr val="FFC000"/>
              </a:solidFill>
              <a:latin typeface="Huawei Sans" panose="020C0503030203020204" pitchFamily="34" charset="0"/>
              <a:ea typeface="微软雅黑" pitchFamily="34" charset="-122"/>
              <a:cs typeface="Huawei Sans" panose="020C0503030203020204" pitchFamily="34" charset="0"/>
            </a:endParaRPr>
          </a:p>
        </p:txBody>
      </p:sp>
      <p:sp>
        <p:nvSpPr>
          <p:cNvPr id="277" name="矩形 97"/>
          <p:cNvSpPr>
            <a:spLocks noChangeArrowheads="1"/>
          </p:cNvSpPr>
          <p:nvPr/>
        </p:nvSpPr>
        <p:spPr bwMode="auto">
          <a:xfrm>
            <a:off x="6763737" y="4834148"/>
            <a:ext cx="83648" cy="25680"/>
          </a:xfrm>
          <a:prstGeom prst="rect">
            <a:avLst/>
          </a:prstGeom>
          <a:solidFill>
            <a:srgbClr val="FDD351"/>
          </a:solidFill>
          <a:ln w="9525" algn="ctr">
            <a:noFill/>
            <a:round/>
            <a:headEnd/>
            <a:tailEnd/>
          </a:ln>
        </p:spPr>
        <p:txBody>
          <a:bodyPr/>
          <a:lstStyle/>
          <a:p>
            <a:pPr>
              <a:defRPr/>
            </a:pPr>
            <a:endParaRPr lang="zh-CN" altLang="en-US" sz="1333" dirty="0">
              <a:solidFill>
                <a:srgbClr val="FFC000"/>
              </a:solidFill>
              <a:latin typeface="Huawei Sans" panose="020C0503030203020204" pitchFamily="34" charset="0"/>
              <a:ea typeface="微软雅黑" pitchFamily="34" charset="-122"/>
              <a:cs typeface="Huawei Sans" panose="020C0503030203020204" pitchFamily="34" charset="0"/>
            </a:endParaRPr>
          </a:p>
        </p:txBody>
      </p:sp>
      <p:sp>
        <p:nvSpPr>
          <p:cNvPr id="278" name="矩形 97"/>
          <p:cNvSpPr>
            <a:spLocks noChangeArrowheads="1"/>
          </p:cNvSpPr>
          <p:nvPr/>
        </p:nvSpPr>
        <p:spPr bwMode="auto">
          <a:xfrm>
            <a:off x="6906748" y="4834148"/>
            <a:ext cx="83646" cy="25680"/>
          </a:xfrm>
          <a:prstGeom prst="rect">
            <a:avLst/>
          </a:prstGeom>
          <a:solidFill>
            <a:srgbClr val="FDD351"/>
          </a:solidFill>
          <a:ln w="9525" algn="ctr">
            <a:noFill/>
            <a:round/>
            <a:headEnd/>
            <a:tailEnd/>
          </a:ln>
        </p:spPr>
        <p:txBody>
          <a:bodyPr/>
          <a:lstStyle/>
          <a:p>
            <a:pPr>
              <a:defRPr/>
            </a:pPr>
            <a:endParaRPr lang="zh-CN" altLang="en-US" sz="1333" dirty="0">
              <a:solidFill>
                <a:srgbClr val="FFC000"/>
              </a:solidFill>
              <a:latin typeface="Huawei Sans" panose="020C0503030203020204" pitchFamily="34" charset="0"/>
              <a:ea typeface="微软雅黑" pitchFamily="34" charset="-122"/>
              <a:cs typeface="Huawei Sans" panose="020C0503030203020204" pitchFamily="34" charset="0"/>
            </a:endParaRPr>
          </a:p>
        </p:txBody>
      </p:sp>
      <p:sp>
        <p:nvSpPr>
          <p:cNvPr id="279" name="矩形 97"/>
          <p:cNvSpPr>
            <a:spLocks noChangeArrowheads="1"/>
          </p:cNvSpPr>
          <p:nvPr/>
        </p:nvSpPr>
        <p:spPr bwMode="auto">
          <a:xfrm>
            <a:off x="6348199" y="4917609"/>
            <a:ext cx="83648" cy="27820"/>
          </a:xfrm>
          <a:prstGeom prst="rect">
            <a:avLst/>
          </a:prstGeom>
          <a:solidFill>
            <a:srgbClr val="FDD351"/>
          </a:solidFill>
          <a:ln w="9525" algn="ctr">
            <a:noFill/>
            <a:round/>
            <a:headEnd/>
            <a:tailEnd/>
          </a:ln>
        </p:spPr>
        <p:txBody>
          <a:bodyPr/>
          <a:lstStyle/>
          <a:p>
            <a:pPr>
              <a:defRPr/>
            </a:pPr>
            <a:endParaRPr lang="zh-CN" altLang="en-US" sz="1333" dirty="0">
              <a:solidFill>
                <a:srgbClr val="FFC000"/>
              </a:solidFill>
              <a:latin typeface="Huawei Sans" panose="020C0503030203020204" pitchFamily="34" charset="0"/>
              <a:ea typeface="微软雅黑" pitchFamily="34" charset="-122"/>
              <a:cs typeface="Huawei Sans" panose="020C0503030203020204" pitchFamily="34" charset="0"/>
            </a:endParaRPr>
          </a:p>
        </p:txBody>
      </p:sp>
      <p:sp>
        <p:nvSpPr>
          <p:cNvPr id="280" name="矩形 97"/>
          <p:cNvSpPr>
            <a:spLocks noChangeArrowheads="1"/>
          </p:cNvSpPr>
          <p:nvPr/>
        </p:nvSpPr>
        <p:spPr bwMode="auto">
          <a:xfrm>
            <a:off x="6472321" y="4917609"/>
            <a:ext cx="83648" cy="27820"/>
          </a:xfrm>
          <a:prstGeom prst="rect">
            <a:avLst/>
          </a:prstGeom>
          <a:solidFill>
            <a:srgbClr val="FDD351"/>
          </a:solidFill>
          <a:ln w="9525" algn="ctr">
            <a:noFill/>
            <a:round/>
            <a:headEnd/>
            <a:tailEnd/>
          </a:ln>
        </p:spPr>
        <p:txBody>
          <a:bodyPr/>
          <a:lstStyle/>
          <a:p>
            <a:pPr>
              <a:defRPr/>
            </a:pPr>
            <a:endParaRPr lang="zh-CN" altLang="en-US" sz="1333" dirty="0">
              <a:solidFill>
                <a:srgbClr val="FFC000"/>
              </a:solidFill>
              <a:latin typeface="Huawei Sans" panose="020C0503030203020204" pitchFamily="34" charset="0"/>
              <a:ea typeface="微软雅黑" pitchFamily="34" charset="-122"/>
              <a:cs typeface="Huawei Sans" panose="020C0503030203020204" pitchFamily="34" charset="0"/>
            </a:endParaRPr>
          </a:p>
        </p:txBody>
      </p:sp>
      <p:sp>
        <p:nvSpPr>
          <p:cNvPr id="281" name="矩形 97"/>
          <p:cNvSpPr>
            <a:spLocks noChangeArrowheads="1"/>
          </p:cNvSpPr>
          <p:nvPr/>
        </p:nvSpPr>
        <p:spPr bwMode="auto">
          <a:xfrm>
            <a:off x="6615332" y="4917609"/>
            <a:ext cx="83646" cy="27820"/>
          </a:xfrm>
          <a:prstGeom prst="rect">
            <a:avLst/>
          </a:prstGeom>
          <a:solidFill>
            <a:srgbClr val="FDD351"/>
          </a:solidFill>
          <a:ln w="9525" algn="ctr">
            <a:noFill/>
            <a:round/>
            <a:headEnd/>
            <a:tailEnd/>
          </a:ln>
        </p:spPr>
        <p:txBody>
          <a:bodyPr/>
          <a:lstStyle/>
          <a:p>
            <a:pPr>
              <a:defRPr/>
            </a:pPr>
            <a:endParaRPr lang="zh-CN" altLang="en-US" sz="1333" dirty="0">
              <a:solidFill>
                <a:srgbClr val="FFC000"/>
              </a:solidFill>
              <a:latin typeface="Huawei Sans" panose="020C0503030203020204" pitchFamily="34" charset="0"/>
              <a:ea typeface="微软雅黑" pitchFamily="34" charset="-122"/>
              <a:cs typeface="Huawei Sans" panose="020C0503030203020204" pitchFamily="34" charset="0"/>
            </a:endParaRPr>
          </a:p>
        </p:txBody>
      </p:sp>
      <p:sp>
        <p:nvSpPr>
          <p:cNvPr id="282" name="矩形 97"/>
          <p:cNvSpPr>
            <a:spLocks noChangeArrowheads="1"/>
          </p:cNvSpPr>
          <p:nvPr/>
        </p:nvSpPr>
        <p:spPr bwMode="auto">
          <a:xfrm>
            <a:off x="6763737" y="4917609"/>
            <a:ext cx="83648" cy="27820"/>
          </a:xfrm>
          <a:prstGeom prst="rect">
            <a:avLst/>
          </a:prstGeom>
          <a:solidFill>
            <a:srgbClr val="FDD351"/>
          </a:solidFill>
          <a:ln w="9525" algn="ctr">
            <a:noFill/>
            <a:round/>
            <a:headEnd/>
            <a:tailEnd/>
          </a:ln>
        </p:spPr>
        <p:txBody>
          <a:bodyPr/>
          <a:lstStyle/>
          <a:p>
            <a:pPr>
              <a:defRPr/>
            </a:pPr>
            <a:endParaRPr lang="zh-CN" altLang="en-US" sz="1333" dirty="0">
              <a:solidFill>
                <a:srgbClr val="FFC000"/>
              </a:solidFill>
              <a:latin typeface="Huawei Sans" panose="020C0503030203020204" pitchFamily="34" charset="0"/>
              <a:ea typeface="微软雅黑" pitchFamily="34" charset="-122"/>
              <a:cs typeface="Huawei Sans" panose="020C0503030203020204" pitchFamily="34" charset="0"/>
            </a:endParaRPr>
          </a:p>
        </p:txBody>
      </p:sp>
      <p:sp>
        <p:nvSpPr>
          <p:cNvPr id="283" name="矩形 97"/>
          <p:cNvSpPr>
            <a:spLocks noChangeArrowheads="1"/>
          </p:cNvSpPr>
          <p:nvPr/>
        </p:nvSpPr>
        <p:spPr bwMode="auto">
          <a:xfrm>
            <a:off x="6906748" y="4917609"/>
            <a:ext cx="83646" cy="27820"/>
          </a:xfrm>
          <a:prstGeom prst="rect">
            <a:avLst/>
          </a:prstGeom>
          <a:solidFill>
            <a:srgbClr val="FDD351"/>
          </a:solidFill>
          <a:ln w="9525" algn="ctr">
            <a:noFill/>
            <a:round/>
            <a:headEnd/>
            <a:tailEnd/>
          </a:ln>
        </p:spPr>
        <p:txBody>
          <a:bodyPr/>
          <a:lstStyle/>
          <a:p>
            <a:pPr>
              <a:defRPr/>
            </a:pPr>
            <a:endParaRPr lang="zh-CN" altLang="en-US" sz="1333" dirty="0">
              <a:solidFill>
                <a:srgbClr val="FFC000"/>
              </a:solidFill>
              <a:latin typeface="Huawei Sans" panose="020C0503030203020204" pitchFamily="34" charset="0"/>
              <a:ea typeface="微软雅黑" pitchFamily="34" charset="-122"/>
              <a:cs typeface="Huawei Sans" panose="020C0503030203020204" pitchFamily="34" charset="0"/>
            </a:endParaRPr>
          </a:p>
        </p:txBody>
      </p:sp>
      <p:sp>
        <p:nvSpPr>
          <p:cNvPr id="284" name="矩形 97"/>
          <p:cNvSpPr>
            <a:spLocks noChangeArrowheads="1"/>
          </p:cNvSpPr>
          <p:nvPr/>
        </p:nvSpPr>
        <p:spPr bwMode="auto">
          <a:xfrm>
            <a:off x="6348199" y="4994650"/>
            <a:ext cx="83648" cy="25680"/>
          </a:xfrm>
          <a:prstGeom prst="rect">
            <a:avLst/>
          </a:prstGeom>
          <a:solidFill>
            <a:srgbClr val="FDD351"/>
          </a:solidFill>
          <a:ln w="9525" algn="ctr">
            <a:noFill/>
            <a:round/>
            <a:headEnd/>
            <a:tailEnd/>
          </a:ln>
        </p:spPr>
        <p:txBody>
          <a:bodyPr/>
          <a:lstStyle/>
          <a:p>
            <a:pPr>
              <a:defRPr/>
            </a:pPr>
            <a:endParaRPr lang="zh-CN" altLang="en-US" sz="1333" dirty="0">
              <a:solidFill>
                <a:srgbClr val="FFC000"/>
              </a:solidFill>
              <a:latin typeface="Huawei Sans" panose="020C0503030203020204" pitchFamily="34" charset="0"/>
              <a:ea typeface="微软雅黑" pitchFamily="34" charset="-122"/>
              <a:cs typeface="Huawei Sans" panose="020C0503030203020204" pitchFamily="34" charset="0"/>
            </a:endParaRPr>
          </a:p>
        </p:txBody>
      </p:sp>
      <p:sp>
        <p:nvSpPr>
          <p:cNvPr id="285" name="矩形 97"/>
          <p:cNvSpPr>
            <a:spLocks noChangeArrowheads="1"/>
          </p:cNvSpPr>
          <p:nvPr/>
        </p:nvSpPr>
        <p:spPr bwMode="auto">
          <a:xfrm>
            <a:off x="6472321" y="4994650"/>
            <a:ext cx="83648" cy="25680"/>
          </a:xfrm>
          <a:prstGeom prst="rect">
            <a:avLst/>
          </a:prstGeom>
          <a:solidFill>
            <a:srgbClr val="FDD351"/>
          </a:solidFill>
          <a:ln w="9525" algn="ctr">
            <a:noFill/>
            <a:round/>
            <a:headEnd/>
            <a:tailEnd/>
          </a:ln>
        </p:spPr>
        <p:txBody>
          <a:bodyPr/>
          <a:lstStyle/>
          <a:p>
            <a:pPr>
              <a:defRPr/>
            </a:pPr>
            <a:endParaRPr lang="zh-CN" altLang="en-US" sz="1333" dirty="0">
              <a:solidFill>
                <a:srgbClr val="FFC000"/>
              </a:solidFill>
              <a:latin typeface="Huawei Sans" panose="020C0503030203020204" pitchFamily="34" charset="0"/>
              <a:ea typeface="微软雅黑" pitchFamily="34" charset="-122"/>
              <a:cs typeface="Huawei Sans" panose="020C0503030203020204" pitchFamily="34" charset="0"/>
            </a:endParaRPr>
          </a:p>
        </p:txBody>
      </p:sp>
      <p:sp>
        <p:nvSpPr>
          <p:cNvPr id="286" name="矩形 97"/>
          <p:cNvSpPr>
            <a:spLocks noChangeArrowheads="1"/>
          </p:cNvSpPr>
          <p:nvPr/>
        </p:nvSpPr>
        <p:spPr bwMode="auto">
          <a:xfrm>
            <a:off x="6615332" y="4994650"/>
            <a:ext cx="83646" cy="25680"/>
          </a:xfrm>
          <a:prstGeom prst="rect">
            <a:avLst/>
          </a:prstGeom>
          <a:solidFill>
            <a:srgbClr val="FDD351"/>
          </a:solidFill>
          <a:ln w="9525" algn="ctr">
            <a:noFill/>
            <a:round/>
            <a:headEnd/>
            <a:tailEnd/>
          </a:ln>
        </p:spPr>
        <p:txBody>
          <a:bodyPr/>
          <a:lstStyle/>
          <a:p>
            <a:pPr>
              <a:defRPr/>
            </a:pPr>
            <a:endParaRPr lang="zh-CN" altLang="en-US" sz="1333" dirty="0">
              <a:solidFill>
                <a:srgbClr val="FFC000"/>
              </a:solidFill>
              <a:latin typeface="Huawei Sans" panose="020C0503030203020204" pitchFamily="34" charset="0"/>
              <a:ea typeface="微软雅黑" pitchFamily="34" charset="-122"/>
              <a:cs typeface="Huawei Sans" panose="020C0503030203020204" pitchFamily="34" charset="0"/>
            </a:endParaRPr>
          </a:p>
        </p:txBody>
      </p:sp>
      <p:sp>
        <p:nvSpPr>
          <p:cNvPr id="287" name="矩形 97"/>
          <p:cNvSpPr>
            <a:spLocks noChangeArrowheads="1"/>
          </p:cNvSpPr>
          <p:nvPr/>
        </p:nvSpPr>
        <p:spPr bwMode="auto">
          <a:xfrm>
            <a:off x="6763737" y="4994650"/>
            <a:ext cx="83648" cy="25680"/>
          </a:xfrm>
          <a:prstGeom prst="rect">
            <a:avLst/>
          </a:prstGeom>
          <a:solidFill>
            <a:srgbClr val="FDD351"/>
          </a:solidFill>
          <a:ln w="9525" algn="ctr">
            <a:noFill/>
            <a:round/>
            <a:headEnd/>
            <a:tailEnd/>
          </a:ln>
        </p:spPr>
        <p:txBody>
          <a:bodyPr/>
          <a:lstStyle/>
          <a:p>
            <a:pPr>
              <a:defRPr/>
            </a:pPr>
            <a:endParaRPr lang="zh-CN" altLang="en-US" sz="1333" dirty="0">
              <a:solidFill>
                <a:srgbClr val="FFC000"/>
              </a:solidFill>
              <a:latin typeface="Huawei Sans" panose="020C0503030203020204" pitchFamily="34" charset="0"/>
              <a:ea typeface="微软雅黑" pitchFamily="34" charset="-122"/>
              <a:cs typeface="Huawei Sans" panose="020C0503030203020204" pitchFamily="34" charset="0"/>
            </a:endParaRPr>
          </a:p>
        </p:txBody>
      </p:sp>
      <p:sp>
        <p:nvSpPr>
          <p:cNvPr id="288" name="矩形 97"/>
          <p:cNvSpPr>
            <a:spLocks noChangeArrowheads="1"/>
          </p:cNvSpPr>
          <p:nvPr/>
        </p:nvSpPr>
        <p:spPr bwMode="auto">
          <a:xfrm>
            <a:off x="6906748" y="4994650"/>
            <a:ext cx="83646" cy="25680"/>
          </a:xfrm>
          <a:prstGeom prst="rect">
            <a:avLst/>
          </a:prstGeom>
          <a:solidFill>
            <a:srgbClr val="FDD351"/>
          </a:solidFill>
          <a:ln w="9525" algn="ctr">
            <a:noFill/>
            <a:round/>
            <a:headEnd/>
            <a:tailEnd/>
          </a:ln>
        </p:spPr>
        <p:txBody>
          <a:bodyPr/>
          <a:lstStyle/>
          <a:p>
            <a:pPr>
              <a:defRPr/>
            </a:pPr>
            <a:endParaRPr lang="zh-CN" altLang="en-US" sz="1333" dirty="0">
              <a:solidFill>
                <a:srgbClr val="FFC000"/>
              </a:solidFill>
              <a:latin typeface="Huawei Sans" panose="020C0503030203020204" pitchFamily="34" charset="0"/>
              <a:ea typeface="微软雅黑" pitchFamily="34" charset="-122"/>
              <a:cs typeface="Huawei Sans" panose="020C0503030203020204" pitchFamily="34" charset="0"/>
            </a:endParaRPr>
          </a:p>
        </p:txBody>
      </p:sp>
      <p:sp>
        <p:nvSpPr>
          <p:cNvPr id="254" name="矩形 97"/>
          <p:cNvSpPr>
            <a:spLocks noChangeArrowheads="1"/>
          </p:cNvSpPr>
          <p:nvPr/>
        </p:nvSpPr>
        <p:spPr bwMode="auto">
          <a:xfrm>
            <a:off x="6348199" y="5080250"/>
            <a:ext cx="83649" cy="25680"/>
          </a:xfrm>
          <a:prstGeom prst="rect">
            <a:avLst/>
          </a:prstGeom>
          <a:solidFill>
            <a:srgbClr val="FDD351"/>
          </a:solidFill>
          <a:ln w="9525" algn="ctr">
            <a:noFill/>
            <a:round/>
            <a:headEnd/>
            <a:tailEnd/>
          </a:ln>
        </p:spPr>
        <p:txBody>
          <a:bodyPr/>
          <a:lstStyle/>
          <a:p>
            <a:pPr>
              <a:defRPr/>
            </a:pPr>
            <a:endParaRPr lang="zh-CN" altLang="en-US" sz="1333" dirty="0">
              <a:solidFill>
                <a:srgbClr val="FFC000"/>
              </a:solidFill>
              <a:latin typeface="Huawei Sans" panose="020C0503030203020204" pitchFamily="34" charset="0"/>
              <a:ea typeface="微软雅黑" pitchFamily="34" charset="-122"/>
              <a:cs typeface="Huawei Sans" panose="020C0503030203020204" pitchFamily="34" charset="0"/>
            </a:endParaRPr>
          </a:p>
        </p:txBody>
      </p:sp>
      <p:sp>
        <p:nvSpPr>
          <p:cNvPr id="255" name="矩形 97"/>
          <p:cNvSpPr>
            <a:spLocks noChangeArrowheads="1"/>
          </p:cNvSpPr>
          <p:nvPr/>
        </p:nvSpPr>
        <p:spPr bwMode="auto">
          <a:xfrm>
            <a:off x="6472320" y="5080250"/>
            <a:ext cx="83649" cy="25680"/>
          </a:xfrm>
          <a:prstGeom prst="rect">
            <a:avLst/>
          </a:prstGeom>
          <a:solidFill>
            <a:srgbClr val="FDD351"/>
          </a:solidFill>
          <a:ln w="9525" algn="ctr">
            <a:noFill/>
            <a:round/>
            <a:headEnd/>
            <a:tailEnd/>
          </a:ln>
        </p:spPr>
        <p:txBody>
          <a:bodyPr/>
          <a:lstStyle/>
          <a:p>
            <a:pPr>
              <a:defRPr/>
            </a:pPr>
            <a:endParaRPr lang="zh-CN" altLang="en-US" sz="1333" dirty="0">
              <a:solidFill>
                <a:srgbClr val="FFC000"/>
              </a:solidFill>
              <a:latin typeface="Huawei Sans" panose="020C0503030203020204" pitchFamily="34" charset="0"/>
              <a:ea typeface="微软雅黑" pitchFamily="34" charset="-122"/>
              <a:cs typeface="Huawei Sans" panose="020C0503030203020204" pitchFamily="34" charset="0"/>
            </a:endParaRPr>
          </a:p>
        </p:txBody>
      </p:sp>
      <p:sp>
        <p:nvSpPr>
          <p:cNvPr id="256" name="矩形 97"/>
          <p:cNvSpPr>
            <a:spLocks noChangeArrowheads="1"/>
          </p:cNvSpPr>
          <p:nvPr/>
        </p:nvSpPr>
        <p:spPr bwMode="auto">
          <a:xfrm>
            <a:off x="6615331" y="5080250"/>
            <a:ext cx="83646" cy="25680"/>
          </a:xfrm>
          <a:prstGeom prst="rect">
            <a:avLst/>
          </a:prstGeom>
          <a:solidFill>
            <a:srgbClr val="FDD351"/>
          </a:solidFill>
          <a:ln w="9525" algn="ctr">
            <a:noFill/>
            <a:round/>
            <a:headEnd/>
            <a:tailEnd/>
          </a:ln>
        </p:spPr>
        <p:txBody>
          <a:bodyPr/>
          <a:lstStyle/>
          <a:p>
            <a:pPr>
              <a:defRPr/>
            </a:pPr>
            <a:endParaRPr lang="zh-CN" altLang="en-US" sz="1333" dirty="0">
              <a:solidFill>
                <a:srgbClr val="FFC000"/>
              </a:solidFill>
              <a:latin typeface="Huawei Sans" panose="020C0503030203020204" pitchFamily="34" charset="0"/>
              <a:ea typeface="微软雅黑" pitchFamily="34" charset="-122"/>
              <a:cs typeface="Huawei Sans" panose="020C0503030203020204" pitchFamily="34" charset="0"/>
            </a:endParaRPr>
          </a:p>
        </p:txBody>
      </p:sp>
      <p:sp>
        <p:nvSpPr>
          <p:cNvPr id="257" name="矩形 97"/>
          <p:cNvSpPr>
            <a:spLocks noChangeArrowheads="1"/>
          </p:cNvSpPr>
          <p:nvPr/>
        </p:nvSpPr>
        <p:spPr bwMode="auto">
          <a:xfrm>
            <a:off x="6763737" y="5080250"/>
            <a:ext cx="83649" cy="25680"/>
          </a:xfrm>
          <a:prstGeom prst="rect">
            <a:avLst/>
          </a:prstGeom>
          <a:solidFill>
            <a:srgbClr val="FDD351"/>
          </a:solidFill>
          <a:ln w="9525" algn="ctr">
            <a:noFill/>
            <a:round/>
            <a:headEnd/>
            <a:tailEnd/>
          </a:ln>
        </p:spPr>
        <p:txBody>
          <a:bodyPr/>
          <a:lstStyle/>
          <a:p>
            <a:pPr>
              <a:defRPr/>
            </a:pPr>
            <a:endParaRPr lang="zh-CN" altLang="en-US" sz="1333" dirty="0">
              <a:solidFill>
                <a:srgbClr val="FFC000"/>
              </a:solidFill>
              <a:latin typeface="Huawei Sans" panose="020C0503030203020204" pitchFamily="34" charset="0"/>
              <a:ea typeface="微软雅黑" pitchFamily="34" charset="-122"/>
              <a:cs typeface="Huawei Sans" panose="020C0503030203020204" pitchFamily="34" charset="0"/>
            </a:endParaRPr>
          </a:p>
        </p:txBody>
      </p:sp>
      <p:sp>
        <p:nvSpPr>
          <p:cNvPr id="258" name="矩形 97"/>
          <p:cNvSpPr>
            <a:spLocks noChangeArrowheads="1"/>
          </p:cNvSpPr>
          <p:nvPr/>
        </p:nvSpPr>
        <p:spPr bwMode="auto">
          <a:xfrm>
            <a:off x="6906747" y="5080250"/>
            <a:ext cx="83646" cy="25680"/>
          </a:xfrm>
          <a:prstGeom prst="rect">
            <a:avLst/>
          </a:prstGeom>
          <a:solidFill>
            <a:srgbClr val="FDD351"/>
          </a:solidFill>
          <a:ln w="9525" algn="ctr">
            <a:noFill/>
            <a:round/>
            <a:headEnd/>
            <a:tailEnd/>
          </a:ln>
        </p:spPr>
        <p:txBody>
          <a:bodyPr/>
          <a:lstStyle/>
          <a:p>
            <a:pPr>
              <a:defRPr/>
            </a:pPr>
            <a:endParaRPr lang="zh-CN" altLang="en-US" sz="1333" dirty="0">
              <a:solidFill>
                <a:srgbClr val="FFC000"/>
              </a:solidFill>
              <a:latin typeface="Huawei Sans" panose="020C0503030203020204" pitchFamily="34" charset="0"/>
              <a:ea typeface="微软雅黑" pitchFamily="34" charset="-122"/>
              <a:cs typeface="Huawei Sans" panose="020C0503030203020204" pitchFamily="34" charset="0"/>
            </a:endParaRPr>
          </a:p>
        </p:txBody>
      </p:sp>
      <p:sp>
        <p:nvSpPr>
          <p:cNvPr id="259" name="矩形 97"/>
          <p:cNvSpPr>
            <a:spLocks noChangeArrowheads="1"/>
          </p:cNvSpPr>
          <p:nvPr/>
        </p:nvSpPr>
        <p:spPr bwMode="auto">
          <a:xfrm>
            <a:off x="6348199" y="5165851"/>
            <a:ext cx="83649" cy="25680"/>
          </a:xfrm>
          <a:prstGeom prst="rect">
            <a:avLst/>
          </a:prstGeom>
          <a:solidFill>
            <a:srgbClr val="FDD351"/>
          </a:solidFill>
          <a:ln w="9525" algn="ctr">
            <a:noFill/>
            <a:round/>
            <a:headEnd/>
            <a:tailEnd/>
          </a:ln>
        </p:spPr>
        <p:txBody>
          <a:bodyPr/>
          <a:lstStyle/>
          <a:p>
            <a:pPr>
              <a:defRPr/>
            </a:pPr>
            <a:endParaRPr lang="zh-CN" altLang="en-US" sz="1333" dirty="0">
              <a:solidFill>
                <a:srgbClr val="FFC000"/>
              </a:solidFill>
              <a:latin typeface="Huawei Sans" panose="020C0503030203020204" pitchFamily="34" charset="0"/>
              <a:ea typeface="微软雅黑" pitchFamily="34" charset="-122"/>
              <a:cs typeface="Huawei Sans" panose="020C0503030203020204" pitchFamily="34" charset="0"/>
            </a:endParaRPr>
          </a:p>
        </p:txBody>
      </p:sp>
      <p:sp>
        <p:nvSpPr>
          <p:cNvPr id="260" name="矩形 97"/>
          <p:cNvSpPr>
            <a:spLocks noChangeArrowheads="1"/>
          </p:cNvSpPr>
          <p:nvPr/>
        </p:nvSpPr>
        <p:spPr bwMode="auto">
          <a:xfrm>
            <a:off x="6472320" y="5165851"/>
            <a:ext cx="83649" cy="25680"/>
          </a:xfrm>
          <a:prstGeom prst="rect">
            <a:avLst/>
          </a:prstGeom>
          <a:solidFill>
            <a:srgbClr val="FDD351"/>
          </a:solidFill>
          <a:ln w="9525" algn="ctr">
            <a:noFill/>
            <a:round/>
            <a:headEnd/>
            <a:tailEnd/>
          </a:ln>
        </p:spPr>
        <p:txBody>
          <a:bodyPr/>
          <a:lstStyle/>
          <a:p>
            <a:pPr>
              <a:defRPr/>
            </a:pPr>
            <a:endParaRPr lang="zh-CN" altLang="en-US" sz="1333" dirty="0">
              <a:solidFill>
                <a:srgbClr val="FFC000"/>
              </a:solidFill>
              <a:latin typeface="Huawei Sans" panose="020C0503030203020204" pitchFamily="34" charset="0"/>
              <a:ea typeface="微软雅黑" pitchFamily="34" charset="-122"/>
              <a:cs typeface="Huawei Sans" panose="020C0503030203020204" pitchFamily="34" charset="0"/>
            </a:endParaRPr>
          </a:p>
        </p:txBody>
      </p:sp>
      <p:sp>
        <p:nvSpPr>
          <p:cNvPr id="261" name="矩形 97"/>
          <p:cNvSpPr>
            <a:spLocks noChangeArrowheads="1"/>
          </p:cNvSpPr>
          <p:nvPr/>
        </p:nvSpPr>
        <p:spPr bwMode="auto">
          <a:xfrm>
            <a:off x="6615331" y="5165851"/>
            <a:ext cx="80949" cy="25680"/>
          </a:xfrm>
          <a:prstGeom prst="rect">
            <a:avLst/>
          </a:prstGeom>
          <a:solidFill>
            <a:srgbClr val="FDD351"/>
          </a:solidFill>
          <a:ln w="9525" algn="ctr">
            <a:noFill/>
            <a:round/>
            <a:headEnd/>
            <a:tailEnd/>
          </a:ln>
        </p:spPr>
        <p:txBody>
          <a:bodyPr/>
          <a:lstStyle/>
          <a:p>
            <a:pPr>
              <a:defRPr/>
            </a:pPr>
            <a:endParaRPr lang="zh-CN" altLang="en-US" sz="1333" dirty="0">
              <a:solidFill>
                <a:srgbClr val="FFC000"/>
              </a:solidFill>
              <a:latin typeface="Huawei Sans" panose="020C0503030203020204" pitchFamily="34" charset="0"/>
              <a:ea typeface="微软雅黑" pitchFamily="34" charset="-122"/>
              <a:cs typeface="Huawei Sans" panose="020C0503030203020204" pitchFamily="34" charset="0"/>
            </a:endParaRPr>
          </a:p>
        </p:txBody>
      </p:sp>
      <p:sp>
        <p:nvSpPr>
          <p:cNvPr id="262" name="矩形 97"/>
          <p:cNvSpPr>
            <a:spLocks noChangeArrowheads="1"/>
          </p:cNvSpPr>
          <p:nvPr/>
        </p:nvSpPr>
        <p:spPr bwMode="auto">
          <a:xfrm>
            <a:off x="6763737" y="5165851"/>
            <a:ext cx="83649" cy="25680"/>
          </a:xfrm>
          <a:prstGeom prst="rect">
            <a:avLst/>
          </a:prstGeom>
          <a:solidFill>
            <a:srgbClr val="FDD351"/>
          </a:solidFill>
          <a:ln w="9525" algn="ctr">
            <a:noFill/>
            <a:round/>
            <a:headEnd/>
            <a:tailEnd/>
          </a:ln>
        </p:spPr>
        <p:txBody>
          <a:bodyPr/>
          <a:lstStyle/>
          <a:p>
            <a:pPr>
              <a:defRPr/>
            </a:pPr>
            <a:endParaRPr lang="zh-CN" altLang="en-US" sz="1333" dirty="0">
              <a:solidFill>
                <a:srgbClr val="FFC000"/>
              </a:solidFill>
              <a:latin typeface="Huawei Sans" panose="020C0503030203020204" pitchFamily="34" charset="0"/>
              <a:ea typeface="微软雅黑" pitchFamily="34" charset="-122"/>
              <a:cs typeface="Huawei Sans" panose="020C0503030203020204" pitchFamily="34" charset="0"/>
            </a:endParaRPr>
          </a:p>
        </p:txBody>
      </p:sp>
      <p:sp>
        <p:nvSpPr>
          <p:cNvPr id="263" name="矩形 97"/>
          <p:cNvSpPr>
            <a:spLocks noChangeArrowheads="1"/>
          </p:cNvSpPr>
          <p:nvPr/>
        </p:nvSpPr>
        <p:spPr bwMode="auto">
          <a:xfrm>
            <a:off x="6906747" y="5165851"/>
            <a:ext cx="83646" cy="25680"/>
          </a:xfrm>
          <a:prstGeom prst="rect">
            <a:avLst/>
          </a:prstGeom>
          <a:solidFill>
            <a:srgbClr val="FDD351"/>
          </a:solidFill>
          <a:ln w="9525" algn="ctr">
            <a:noFill/>
            <a:round/>
            <a:headEnd/>
            <a:tailEnd/>
          </a:ln>
        </p:spPr>
        <p:txBody>
          <a:bodyPr/>
          <a:lstStyle/>
          <a:p>
            <a:pPr>
              <a:defRPr/>
            </a:pPr>
            <a:endParaRPr lang="zh-CN" altLang="en-US" sz="1333" dirty="0">
              <a:solidFill>
                <a:srgbClr val="FFC000"/>
              </a:solidFill>
              <a:latin typeface="Huawei Sans" panose="020C0503030203020204" pitchFamily="34" charset="0"/>
              <a:ea typeface="微软雅黑" pitchFamily="34" charset="-122"/>
              <a:cs typeface="Huawei Sans" panose="020C0503030203020204" pitchFamily="34" charset="0"/>
            </a:endParaRPr>
          </a:p>
        </p:txBody>
      </p:sp>
      <p:sp>
        <p:nvSpPr>
          <p:cNvPr id="116" name="矩形 97"/>
          <p:cNvSpPr>
            <a:spLocks noChangeArrowheads="1"/>
          </p:cNvSpPr>
          <p:nvPr/>
        </p:nvSpPr>
        <p:spPr bwMode="auto">
          <a:xfrm>
            <a:off x="8081636" y="3622301"/>
            <a:ext cx="83675" cy="27419"/>
          </a:xfrm>
          <a:prstGeom prst="rect">
            <a:avLst/>
          </a:prstGeom>
          <a:solidFill>
            <a:srgbClr val="92D050"/>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117" name="矩形 97"/>
          <p:cNvSpPr>
            <a:spLocks noChangeArrowheads="1"/>
          </p:cNvSpPr>
          <p:nvPr/>
        </p:nvSpPr>
        <p:spPr bwMode="auto">
          <a:xfrm>
            <a:off x="8205328" y="3622301"/>
            <a:ext cx="83675" cy="27419"/>
          </a:xfrm>
          <a:prstGeom prst="rect">
            <a:avLst/>
          </a:prstGeom>
          <a:solidFill>
            <a:srgbClr val="92D050"/>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118" name="矩形 97"/>
          <p:cNvSpPr>
            <a:spLocks noChangeArrowheads="1"/>
          </p:cNvSpPr>
          <p:nvPr/>
        </p:nvSpPr>
        <p:spPr bwMode="auto">
          <a:xfrm>
            <a:off x="8349031" y="3622301"/>
            <a:ext cx="83675" cy="27419"/>
          </a:xfrm>
          <a:prstGeom prst="rect">
            <a:avLst/>
          </a:prstGeom>
          <a:solidFill>
            <a:srgbClr val="92D050"/>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119" name="矩形 97"/>
          <p:cNvSpPr>
            <a:spLocks noChangeArrowheads="1"/>
          </p:cNvSpPr>
          <p:nvPr/>
        </p:nvSpPr>
        <p:spPr bwMode="auto">
          <a:xfrm>
            <a:off x="8498189" y="3622301"/>
            <a:ext cx="83675" cy="27419"/>
          </a:xfrm>
          <a:prstGeom prst="rect">
            <a:avLst/>
          </a:prstGeom>
          <a:solidFill>
            <a:srgbClr val="92D050"/>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120" name="矩形 97"/>
          <p:cNvSpPr>
            <a:spLocks noChangeArrowheads="1"/>
          </p:cNvSpPr>
          <p:nvPr/>
        </p:nvSpPr>
        <p:spPr bwMode="auto">
          <a:xfrm>
            <a:off x="8640073" y="3622301"/>
            <a:ext cx="83675" cy="27419"/>
          </a:xfrm>
          <a:prstGeom prst="rect">
            <a:avLst/>
          </a:prstGeom>
          <a:solidFill>
            <a:srgbClr val="92D050"/>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121" name="矩形 97"/>
          <p:cNvSpPr>
            <a:spLocks noChangeArrowheads="1"/>
          </p:cNvSpPr>
          <p:nvPr/>
        </p:nvSpPr>
        <p:spPr bwMode="auto">
          <a:xfrm>
            <a:off x="8081636" y="3707443"/>
            <a:ext cx="83675" cy="27419"/>
          </a:xfrm>
          <a:prstGeom prst="rect">
            <a:avLst/>
          </a:prstGeom>
          <a:solidFill>
            <a:srgbClr val="92D050"/>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122" name="矩形 97"/>
          <p:cNvSpPr>
            <a:spLocks noChangeArrowheads="1"/>
          </p:cNvSpPr>
          <p:nvPr/>
        </p:nvSpPr>
        <p:spPr bwMode="auto">
          <a:xfrm>
            <a:off x="8205328" y="3707443"/>
            <a:ext cx="83675" cy="27419"/>
          </a:xfrm>
          <a:prstGeom prst="rect">
            <a:avLst/>
          </a:prstGeom>
          <a:solidFill>
            <a:srgbClr val="92D050"/>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123" name="矩形 97"/>
          <p:cNvSpPr>
            <a:spLocks noChangeArrowheads="1"/>
          </p:cNvSpPr>
          <p:nvPr/>
        </p:nvSpPr>
        <p:spPr bwMode="auto">
          <a:xfrm>
            <a:off x="8349031" y="3707443"/>
            <a:ext cx="83675" cy="27419"/>
          </a:xfrm>
          <a:prstGeom prst="rect">
            <a:avLst/>
          </a:prstGeom>
          <a:solidFill>
            <a:srgbClr val="92D050"/>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124" name="矩形 97"/>
          <p:cNvSpPr>
            <a:spLocks noChangeArrowheads="1"/>
          </p:cNvSpPr>
          <p:nvPr/>
        </p:nvSpPr>
        <p:spPr bwMode="auto">
          <a:xfrm>
            <a:off x="8498189" y="3707443"/>
            <a:ext cx="83675" cy="27419"/>
          </a:xfrm>
          <a:prstGeom prst="rect">
            <a:avLst/>
          </a:prstGeom>
          <a:solidFill>
            <a:srgbClr val="92D050"/>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125" name="矩形 97"/>
          <p:cNvSpPr>
            <a:spLocks noChangeArrowheads="1"/>
          </p:cNvSpPr>
          <p:nvPr/>
        </p:nvSpPr>
        <p:spPr bwMode="auto">
          <a:xfrm>
            <a:off x="8640073" y="3707443"/>
            <a:ext cx="83675" cy="27419"/>
          </a:xfrm>
          <a:prstGeom prst="rect">
            <a:avLst/>
          </a:prstGeom>
          <a:solidFill>
            <a:srgbClr val="92D050"/>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126" name="矩形 97"/>
          <p:cNvSpPr>
            <a:spLocks noChangeArrowheads="1"/>
          </p:cNvSpPr>
          <p:nvPr/>
        </p:nvSpPr>
        <p:spPr bwMode="auto">
          <a:xfrm>
            <a:off x="8081636" y="3794028"/>
            <a:ext cx="83675" cy="25975"/>
          </a:xfrm>
          <a:prstGeom prst="rect">
            <a:avLst/>
          </a:prstGeom>
          <a:solidFill>
            <a:srgbClr val="92D050"/>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127" name="矩形 97"/>
          <p:cNvSpPr>
            <a:spLocks noChangeArrowheads="1"/>
          </p:cNvSpPr>
          <p:nvPr/>
        </p:nvSpPr>
        <p:spPr bwMode="auto">
          <a:xfrm>
            <a:off x="8205328" y="3794028"/>
            <a:ext cx="83675" cy="25975"/>
          </a:xfrm>
          <a:prstGeom prst="rect">
            <a:avLst/>
          </a:prstGeom>
          <a:solidFill>
            <a:srgbClr val="92D050"/>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128" name="矩形 97"/>
          <p:cNvSpPr>
            <a:spLocks noChangeArrowheads="1"/>
          </p:cNvSpPr>
          <p:nvPr/>
        </p:nvSpPr>
        <p:spPr bwMode="auto">
          <a:xfrm>
            <a:off x="8349031" y="3794028"/>
            <a:ext cx="83675" cy="25975"/>
          </a:xfrm>
          <a:prstGeom prst="rect">
            <a:avLst/>
          </a:prstGeom>
          <a:solidFill>
            <a:srgbClr val="92D050"/>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129" name="矩形 97"/>
          <p:cNvSpPr>
            <a:spLocks noChangeArrowheads="1"/>
          </p:cNvSpPr>
          <p:nvPr/>
        </p:nvSpPr>
        <p:spPr bwMode="auto">
          <a:xfrm>
            <a:off x="8498189" y="3794028"/>
            <a:ext cx="83675" cy="25975"/>
          </a:xfrm>
          <a:prstGeom prst="rect">
            <a:avLst/>
          </a:prstGeom>
          <a:solidFill>
            <a:srgbClr val="92D050"/>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130" name="矩形 97"/>
          <p:cNvSpPr>
            <a:spLocks noChangeArrowheads="1"/>
          </p:cNvSpPr>
          <p:nvPr/>
        </p:nvSpPr>
        <p:spPr bwMode="auto">
          <a:xfrm>
            <a:off x="8640073" y="3794028"/>
            <a:ext cx="83675" cy="25975"/>
          </a:xfrm>
          <a:prstGeom prst="rect">
            <a:avLst/>
          </a:prstGeom>
          <a:solidFill>
            <a:srgbClr val="92D050"/>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131" name="矩形 97"/>
          <p:cNvSpPr>
            <a:spLocks noChangeArrowheads="1"/>
          </p:cNvSpPr>
          <p:nvPr/>
        </p:nvSpPr>
        <p:spPr bwMode="auto">
          <a:xfrm>
            <a:off x="8081636" y="3877727"/>
            <a:ext cx="83675" cy="27419"/>
          </a:xfrm>
          <a:prstGeom prst="rect">
            <a:avLst/>
          </a:prstGeom>
          <a:solidFill>
            <a:srgbClr val="92D050"/>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132" name="矩形 97"/>
          <p:cNvSpPr>
            <a:spLocks noChangeArrowheads="1"/>
          </p:cNvSpPr>
          <p:nvPr/>
        </p:nvSpPr>
        <p:spPr bwMode="auto">
          <a:xfrm>
            <a:off x="8205328" y="3877727"/>
            <a:ext cx="83675" cy="27419"/>
          </a:xfrm>
          <a:prstGeom prst="rect">
            <a:avLst/>
          </a:prstGeom>
          <a:solidFill>
            <a:srgbClr val="92D050"/>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133" name="矩形 97"/>
          <p:cNvSpPr>
            <a:spLocks noChangeArrowheads="1"/>
          </p:cNvSpPr>
          <p:nvPr/>
        </p:nvSpPr>
        <p:spPr bwMode="auto">
          <a:xfrm>
            <a:off x="8349031" y="3877727"/>
            <a:ext cx="83675" cy="27419"/>
          </a:xfrm>
          <a:prstGeom prst="rect">
            <a:avLst/>
          </a:prstGeom>
          <a:solidFill>
            <a:srgbClr val="92D050"/>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134" name="矩形 97"/>
          <p:cNvSpPr>
            <a:spLocks noChangeArrowheads="1"/>
          </p:cNvSpPr>
          <p:nvPr/>
        </p:nvSpPr>
        <p:spPr bwMode="auto">
          <a:xfrm>
            <a:off x="8498189" y="3877727"/>
            <a:ext cx="83675" cy="27419"/>
          </a:xfrm>
          <a:prstGeom prst="rect">
            <a:avLst/>
          </a:prstGeom>
          <a:solidFill>
            <a:srgbClr val="92D050"/>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135" name="矩形 97"/>
          <p:cNvSpPr>
            <a:spLocks noChangeArrowheads="1"/>
          </p:cNvSpPr>
          <p:nvPr/>
        </p:nvSpPr>
        <p:spPr bwMode="auto">
          <a:xfrm>
            <a:off x="8640073" y="3877727"/>
            <a:ext cx="83675" cy="27419"/>
          </a:xfrm>
          <a:prstGeom prst="rect">
            <a:avLst/>
          </a:prstGeom>
          <a:solidFill>
            <a:srgbClr val="92D050"/>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136" name="矩形 97"/>
          <p:cNvSpPr>
            <a:spLocks noChangeArrowheads="1"/>
          </p:cNvSpPr>
          <p:nvPr/>
        </p:nvSpPr>
        <p:spPr bwMode="auto">
          <a:xfrm>
            <a:off x="8081636" y="3954209"/>
            <a:ext cx="83675" cy="25975"/>
          </a:xfrm>
          <a:prstGeom prst="rect">
            <a:avLst/>
          </a:prstGeom>
          <a:solidFill>
            <a:srgbClr val="92D050"/>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137" name="矩形 97"/>
          <p:cNvSpPr>
            <a:spLocks noChangeArrowheads="1"/>
          </p:cNvSpPr>
          <p:nvPr/>
        </p:nvSpPr>
        <p:spPr bwMode="auto">
          <a:xfrm>
            <a:off x="8205328" y="3954209"/>
            <a:ext cx="83675" cy="25975"/>
          </a:xfrm>
          <a:prstGeom prst="rect">
            <a:avLst/>
          </a:prstGeom>
          <a:solidFill>
            <a:srgbClr val="92D050"/>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138" name="矩形 97"/>
          <p:cNvSpPr>
            <a:spLocks noChangeArrowheads="1"/>
          </p:cNvSpPr>
          <p:nvPr/>
        </p:nvSpPr>
        <p:spPr bwMode="auto">
          <a:xfrm>
            <a:off x="8349031" y="3954209"/>
            <a:ext cx="83675" cy="25975"/>
          </a:xfrm>
          <a:prstGeom prst="rect">
            <a:avLst/>
          </a:prstGeom>
          <a:solidFill>
            <a:srgbClr val="92D050"/>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139" name="矩形 97"/>
          <p:cNvSpPr>
            <a:spLocks noChangeArrowheads="1"/>
          </p:cNvSpPr>
          <p:nvPr/>
        </p:nvSpPr>
        <p:spPr bwMode="auto">
          <a:xfrm>
            <a:off x="8498189" y="3954209"/>
            <a:ext cx="83675" cy="25975"/>
          </a:xfrm>
          <a:prstGeom prst="rect">
            <a:avLst/>
          </a:prstGeom>
          <a:solidFill>
            <a:srgbClr val="92D050"/>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140" name="矩形 97"/>
          <p:cNvSpPr>
            <a:spLocks noChangeArrowheads="1"/>
          </p:cNvSpPr>
          <p:nvPr/>
        </p:nvSpPr>
        <p:spPr bwMode="auto">
          <a:xfrm>
            <a:off x="8641891" y="3954209"/>
            <a:ext cx="83675" cy="25975"/>
          </a:xfrm>
          <a:prstGeom prst="rect">
            <a:avLst/>
          </a:prstGeom>
          <a:solidFill>
            <a:srgbClr val="92D050"/>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grpSp>
        <p:nvGrpSpPr>
          <p:cNvPr id="141" name="组合 354"/>
          <p:cNvGrpSpPr>
            <a:grpSpLocks/>
          </p:cNvGrpSpPr>
          <p:nvPr/>
        </p:nvGrpSpPr>
        <p:grpSpPr bwMode="auto">
          <a:xfrm>
            <a:off x="8081636" y="4874889"/>
            <a:ext cx="643930" cy="356439"/>
            <a:chOff x="4946597" y="4862404"/>
            <a:chExt cx="561507" cy="393367"/>
          </a:xfrm>
        </p:grpSpPr>
        <p:sp>
          <p:nvSpPr>
            <p:cNvPr id="229" name="矩形 97"/>
            <p:cNvSpPr>
              <a:spLocks noChangeArrowheads="1"/>
            </p:cNvSpPr>
            <p:nvPr/>
          </p:nvSpPr>
          <p:spPr bwMode="auto">
            <a:xfrm>
              <a:off x="4945613" y="4862316"/>
              <a:ext cx="72941" cy="28341"/>
            </a:xfrm>
            <a:prstGeom prst="rect">
              <a:avLst/>
            </a:prstGeom>
            <a:solidFill>
              <a:schemeClr val="accent1">
                <a:lumMod val="75000"/>
              </a:schemeClr>
            </a:solidFill>
            <a:ln w="9525" algn="ctr">
              <a:noFill/>
              <a:round/>
              <a:headEnd/>
              <a:tailEnd/>
            </a:ln>
          </p:spPr>
          <p:txBody>
            <a:bodyPr/>
            <a:lstStyle/>
            <a:p>
              <a:pPr>
                <a:defRPr/>
              </a:pPr>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30" name="矩形 97"/>
            <p:cNvSpPr>
              <a:spLocks noChangeArrowheads="1"/>
            </p:cNvSpPr>
            <p:nvPr/>
          </p:nvSpPr>
          <p:spPr bwMode="auto">
            <a:xfrm>
              <a:off x="5053847" y="4862316"/>
              <a:ext cx="72941" cy="28341"/>
            </a:xfrm>
            <a:prstGeom prst="rect">
              <a:avLst/>
            </a:prstGeom>
            <a:solidFill>
              <a:schemeClr val="accent1">
                <a:lumMod val="75000"/>
              </a:schemeClr>
            </a:solidFill>
            <a:ln w="9525" algn="ctr">
              <a:noFill/>
              <a:round/>
              <a:headEnd/>
              <a:tailEnd/>
            </a:ln>
          </p:spPr>
          <p:txBody>
            <a:bodyPr/>
            <a:lstStyle/>
            <a:p>
              <a:pPr>
                <a:defRPr/>
              </a:pPr>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31" name="矩形 97"/>
            <p:cNvSpPr>
              <a:spLocks noChangeArrowheads="1"/>
            </p:cNvSpPr>
            <p:nvPr/>
          </p:nvSpPr>
          <p:spPr bwMode="auto">
            <a:xfrm>
              <a:off x="5178553" y="4862316"/>
              <a:ext cx="72940" cy="28341"/>
            </a:xfrm>
            <a:prstGeom prst="rect">
              <a:avLst/>
            </a:prstGeom>
            <a:solidFill>
              <a:schemeClr val="accent1">
                <a:lumMod val="75000"/>
              </a:schemeClr>
            </a:solidFill>
            <a:ln w="9525" algn="ctr">
              <a:noFill/>
              <a:round/>
              <a:headEnd/>
              <a:tailEnd/>
            </a:ln>
          </p:spPr>
          <p:txBody>
            <a:bodyPr/>
            <a:lstStyle/>
            <a:p>
              <a:pPr>
                <a:defRPr/>
              </a:pPr>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32" name="矩形 97"/>
            <p:cNvSpPr>
              <a:spLocks noChangeArrowheads="1"/>
            </p:cNvSpPr>
            <p:nvPr/>
          </p:nvSpPr>
          <p:spPr bwMode="auto">
            <a:xfrm>
              <a:off x="5310316" y="4862316"/>
              <a:ext cx="72940" cy="28341"/>
            </a:xfrm>
            <a:prstGeom prst="rect">
              <a:avLst/>
            </a:prstGeom>
            <a:solidFill>
              <a:schemeClr val="accent1">
                <a:lumMod val="75000"/>
              </a:schemeClr>
            </a:solidFill>
            <a:ln w="9525" algn="ctr">
              <a:noFill/>
              <a:round/>
              <a:headEnd/>
              <a:tailEnd/>
            </a:ln>
          </p:spPr>
          <p:txBody>
            <a:bodyPr/>
            <a:lstStyle/>
            <a:p>
              <a:pPr>
                <a:defRPr/>
              </a:pPr>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33" name="矩形 97"/>
            <p:cNvSpPr>
              <a:spLocks noChangeArrowheads="1"/>
            </p:cNvSpPr>
            <p:nvPr/>
          </p:nvSpPr>
          <p:spPr bwMode="auto">
            <a:xfrm>
              <a:off x="5435020" y="4862316"/>
              <a:ext cx="72941" cy="28341"/>
            </a:xfrm>
            <a:prstGeom prst="rect">
              <a:avLst/>
            </a:prstGeom>
            <a:solidFill>
              <a:schemeClr val="accent1">
                <a:lumMod val="75000"/>
              </a:schemeClr>
            </a:solidFill>
            <a:ln w="9525" algn="ctr">
              <a:noFill/>
              <a:round/>
              <a:headEnd/>
              <a:tailEnd/>
            </a:ln>
          </p:spPr>
          <p:txBody>
            <a:bodyPr/>
            <a:lstStyle/>
            <a:p>
              <a:pPr>
                <a:defRPr/>
              </a:pPr>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34" name="矩形 97"/>
            <p:cNvSpPr>
              <a:spLocks noChangeArrowheads="1"/>
            </p:cNvSpPr>
            <p:nvPr/>
          </p:nvSpPr>
          <p:spPr bwMode="auto">
            <a:xfrm>
              <a:off x="4945613" y="4954423"/>
              <a:ext cx="72941" cy="30703"/>
            </a:xfrm>
            <a:prstGeom prst="rect">
              <a:avLst/>
            </a:prstGeom>
            <a:solidFill>
              <a:schemeClr val="accent1">
                <a:lumMod val="75000"/>
              </a:schemeClr>
            </a:solidFill>
            <a:ln w="9525" algn="ctr">
              <a:noFill/>
              <a:round/>
              <a:headEnd/>
              <a:tailEnd/>
            </a:ln>
          </p:spPr>
          <p:txBody>
            <a:bodyPr/>
            <a:lstStyle/>
            <a:p>
              <a:pPr>
                <a:defRPr/>
              </a:pPr>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35" name="矩形 97"/>
            <p:cNvSpPr>
              <a:spLocks noChangeArrowheads="1"/>
            </p:cNvSpPr>
            <p:nvPr/>
          </p:nvSpPr>
          <p:spPr bwMode="auto">
            <a:xfrm>
              <a:off x="5053847" y="4954423"/>
              <a:ext cx="72941" cy="30703"/>
            </a:xfrm>
            <a:prstGeom prst="rect">
              <a:avLst/>
            </a:prstGeom>
            <a:solidFill>
              <a:schemeClr val="accent1">
                <a:lumMod val="75000"/>
              </a:schemeClr>
            </a:solidFill>
            <a:ln w="9525" algn="ctr">
              <a:noFill/>
              <a:round/>
              <a:headEnd/>
              <a:tailEnd/>
            </a:ln>
          </p:spPr>
          <p:txBody>
            <a:bodyPr/>
            <a:lstStyle/>
            <a:p>
              <a:pPr>
                <a:defRPr/>
              </a:pPr>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36" name="矩形 97"/>
            <p:cNvSpPr>
              <a:spLocks noChangeArrowheads="1"/>
            </p:cNvSpPr>
            <p:nvPr/>
          </p:nvSpPr>
          <p:spPr bwMode="auto">
            <a:xfrm>
              <a:off x="5178553" y="4954423"/>
              <a:ext cx="72940" cy="30703"/>
            </a:xfrm>
            <a:prstGeom prst="rect">
              <a:avLst/>
            </a:prstGeom>
            <a:solidFill>
              <a:schemeClr val="accent1">
                <a:lumMod val="75000"/>
              </a:schemeClr>
            </a:solidFill>
            <a:ln w="9525" algn="ctr">
              <a:noFill/>
              <a:round/>
              <a:headEnd/>
              <a:tailEnd/>
            </a:ln>
          </p:spPr>
          <p:txBody>
            <a:bodyPr/>
            <a:lstStyle/>
            <a:p>
              <a:pPr>
                <a:defRPr/>
              </a:pPr>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37" name="矩形 97"/>
            <p:cNvSpPr>
              <a:spLocks noChangeArrowheads="1"/>
            </p:cNvSpPr>
            <p:nvPr/>
          </p:nvSpPr>
          <p:spPr bwMode="auto">
            <a:xfrm>
              <a:off x="5310316" y="4954423"/>
              <a:ext cx="72940" cy="30703"/>
            </a:xfrm>
            <a:prstGeom prst="rect">
              <a:avLst/>
            </a:prstGeom>
            <a:solidFill>
              <a:schemeClr val="accent1">
                <a:lumMod val="75000"/>
              </a:schemeClr>
            </a:solidFill>
            <a:ln w="9525" algn="ctr">
              <a:noFill/>
              <a:round/>
              <a:headEnd/>
              <a:tailEnd/>
            </a:ln>
          </p:spPr>
          <p:txBody>
            <a:bodyPr/>
            <a:lstStyle/>
            <a:p>
              <a:pPr>
                <a:defRPr/>
              </a:pPr>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38" name="矩形 97"/>
            <p:cNvSpPr>
              <a:spLocks noChangeArrowheads="1"/>
            </p:cNvSpPr>
            <p:nvPr/>
          </p:nvSpPr>
          <p:spPr bwMode="auto">
            <a:xfrm>
              <a:off x="5435020" y="4954423"/>
              <a:ext cx="72941" cy="30703"/>
            </a:xfrm>
            <a:prstGeom prst="rect">
              <a:avLst/>
            </a:prstGeom>
            <a:solidFill>
              <a:schemeClr val="accent1">
                <a:lumMod val="75000"/>
              </a:schemeClr>
            </a:solidFill>
            <a:ln w="9525" algn="ctr">
              <a:noFill/>
              <a:round/>
              <a:headEnd/>
              <a:tailEnd/>
            </a:ln>
          </p:spPr>
          <p:txBody>
            <a:bodyPr/>
            <a:lstStyle/>
            <a:p>
              <a:pPr>
                <a:defRPr/>
              </a:pPr>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39" name="矩形 97"/>
            <p:cNvSpPr>
              <a:spLocks noChangeArrowheads="1"/>
            </p:cNvSpPr>
            <p:nvPr/>
          </p:nvSpPr>
          <p:spPr bwMode="auto">
            <a:xfrm>
              <a:off x="4945613" y="5051254"/>
              <a:ext cx="72941" cy="28341"/>
            </a:xfrm>
            <a:prstGeom prst="rect">
              <a:avLst/>
            </a:prstGeom>
            <a:solidFill>
              <a:schemeClr val="accent1">
                <a:lumMod val="75000"/>
              </a:schemeClr>
            </a:solidFill>
            <a:ln w="9525" algn="ctr">
              <a:noFill/>
              <a:round/>
              <a:headEnd/>
              <a:tailEnd/>
            </a:ln>
          </p:spPr>
          <p:txBody>
            <a:bodyPr/>
            <a:lstStyle/>
            <a:p>
              <a:pPr>
                <a:defRPr/>
              </a:pPr>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40" name="矩形 97"/>
            <p:cNvSpPr>
              <a:spLocks noChangeArrowheads="1"/>
            </p:cNvSpPr>
            <p:nvPr/>
          </p:nvSpPr>
          <p:spPr bwMode="auto">
            <a:xfrm>
              <a:off x="5053847" y="5051254"/>
              <a:ext cx="72941" cy="28341"/>
            </a:xfrm>
            <a:prstGeom prst="rect">
              <a:avLst/>
            </a:prstGeom>
            <a:solidFill>
              <a:schemeClr val="accent1">
                <a:lumMod val="75000"/>
              </a:schemeClr>
            </a:solidFill>
            <a:ln w="9525" algn="ctr">
              <a:noFill/>
              <a:round/>
              <a:headEnd/>
              <a:tailEnd/>
            </a:ln>
          </p:spPr>
          <p:txBody>
            <a:bodyPr/>
            <a:lstStyle/>
            <a:p>
              <a:pPr>
                <a:defRPr/>
              </a:pPr>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41" name="矩形 97"/>
            <p:cNvSpPr>
              <a:spLocks noChangeArrowheads="1"/>
            </p:cNvSpPr>
            <p:nvPr/>
          </p:nvSpPr>
          <p:spPr bwMode="auto">
            <a:xfrm>
              <a:off x="5178553" y="5051254"/>
              <a:ext cx="72940" cy="28341"/>
            </a:xfrm>
            <a:prstGeom prst="rect">
              <a:avLst/>
            </a:prstGeom>
            <a:solidFill>
              <a:schemeClr val="accent1">
                <a:lumMod val="75000"/>
              </a:schemeClr>
            </a:solidFill>
            <a:ln w="9525" algn="ctr">
              <a:noFill/>
              <a:round/>
              <a:headEnd/>
              <a:tailEnd/>
            </a:ln>
          </p:spPr>
          <p:txBody>
            <a:bodyPr/>
            <a:lstStyle/>
            <a:p>
              <a:pPr>
                <a:defRPr/>
              </a:pPr>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42" name="矩形 97"/>
            <p:cNvSpPr>
              <a:spLocks noChangeArrowheads="1"/>
            </p:cNvSpPr>
            <p:nvPr/>
          </p:nvSpPr>
          <p:spPr bwMode="auto">
            <a:xfrm>
              <a:off x="5310316" y="5051254"/>
              <a:ext cx="72940" cy="28341"/>
            </a:xfrm>
            <a:prstGeom prst="rect">
              <a:avLst/>
            </a:prstGeom>
            <a:solidFill>
              <a:schemeClr val="accent1">
                <a:lumMod val="75000"/>
              </a:schemeClr>
            </a:solidFill>
            <a:ln w="9525" algn="ctr">
              <a:noFill/>
              <a:round/>
              <a:headEnd/>
              <a:tailEnd/>
            </a:ln>
          </p:spPr>
          <p:txBody>
            <a:bodyPr/>
            <a:lstStyle/>
            <a:p>
              <a:pPr>
                <a:defRPr/>
              </a:pPr>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43" name="矩形 97"/>
            <p:cNvSpPr>
              <a:spLocks noChangeArrowheads="1"/>
            </p:cNvSpPr>
            <p:nvPr/>
          </p:nvSpPr>
          <p:spPr bwMode="auto">
            <a:xfrm>
              <a:off x="5435020" y="5051254"/>
              <a:ext cx="72941" cy="28341"/>
            </a:xfrm>
            <a:prstGeom prst="rect">
              <a:avLst/>
            </a:prstGeom>
            <a:solidFill>
              <a:schemeClr val="accent1">
                <a:lumMod val="75000"/>
              </a:schemeClr>
            </a:solidFill>
            <a:ln w="9525" algn="ctr">
              <a:noFill/>
              <a:round/>
              <a:headEnd/>
              <a:tailEnd/>
            </a:ln>
          </p:spPr>
          <p:txBody>
            <a:bodyPr/>
            <a:lstStyle/>
            <a:p>
              <a:pPr>
                <a:defRPr/>
              </a:pPr>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44" name="矩形 97"/>
            <p:cNvSpPr>
              <a:spLocks noChangeArrowheads="1"/>
            </p:cNvSpPr>
            <p:nvPr/>
          </p:nvSpPr>
          <p:spPr bwMode="auto">
            <a:xfrm>
              <a:off x="4945613" y="5143360"/>
              <a:ext cx="72941" cy="30703"/>
            </a:xfrm>
            <a:prstGeom prst="rect">
              <a:avLst/>
            </a:prstGeom>
            <a:solidFill>
              <a:schemeClr val="accent1">
                <a:lumMod val="75000"/>
              </a:schemeClr>
            </a:solidFill>
            <a:ln w="9525" algn="ctr">
              <a:noFill/>
              <a:round/>
              <a:headEnd/>
              <a:tailEnd/>
            </a:ln>
          </p:spPr>
          <p:txBody>
            <a:bodyPr/>
            <a:lstStyle/>
            <a:p>
              <a:pPr>
                <a:defRPr/>
              </a:pPr>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45" name="矩形 97"/>
            <p:cNvSpPr>
              <a:spLocks noChangeArrowheads="1"/>
            </p:cNvSpPr>
            <p:nvPr/>
          </p:nvSpPr>
          <p:spPr bwMode="auto">
            <a:xfrm>
              <a:off x="5053847" y="5143360"/>
              <a:ext cx="72941" cy="30703"/>
            </a:xfrm>
            <a:prstGeom prst="rect">
              <a:avLst/>
            </a:prstGeom>
            <a:solidFill>
              <a:schemeClr val="accent1">
                <a:lumMod val="75000"/>
              </a:schemeClr>
            </a:solidFill>
            <a:ln w="9525" algn="ctr">
              <a:noFill/>
              <a:round/>
              <a:headEnd/>
              <a:tailEnd/>
            </a:ln>
          </p:spPr>
          <p:txBody>
            <a:bodyPr/>
            <a:lstStyle/>
            <a:p>
              <a:pPr>
                <a:defRPr/>
              </a:pPr>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46" name="矩形 97"/>
            <p:cNvSpPr>
              <a:spLocks noChangeArrowheads="1"/>
            </p:cNvSpPr>
            <p:nvPr/>
          </p:nvSpPr>
          <p:spPr bwMode="auto">
            <a:xfrm>
              <a:off x="5178553" y="5143360"/>
              <a:ext cx="72940" cy="30703"/>
            </a:xfrm>
            <a:prstGeom prst="rect">
              <a:avLst/>
            </a:prstGeom>
            <a:solidFill>
              <a:schemeClr val="accent1">
                <a:lumMod val="75000"/>
              </a:schemeClr>
            </a:solidFill>
            <a:ln w="9525" algn="ctr">
              <a:noFill/>
              <a:round/>
              <a:headEnd/>
              <a:tailEnd/>
            </a:ln>
          </p:spPr>
          <p:txBody>
            <a:bodyPr/>
            <a:lstStyle/>
            <a:p>
              <a:pPr>
                <a:defRPr/>
              </a:pPr>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47" name="矩形 97"/>
            <p:cNvSpPr>
              <a:spLocks noChangeArrowheads="1"/>
            </p:cNvSpPr>
            <p:nvPr/>
          </p:nvSpPr>
          <p:spPr bwMode="auto">
            <a:xfrm>
              <a:off x="5310316" y="5143360"/>
              <a:ext cx="72940" cy="30703"/>
            </a:xfrm>
            <a:prstGeom prst="rect">
              <a:avLst/>
            </a:prstGeom>
            <a:solidFill>
              <a:schemeClr val="accent1">
                <a:lumMod val="75000"/>
              </a:schemeClr>
            </a:solidFill>
            <a:ln w="9525" algn="ctr">
              <a:noFill/>
              <a:round/>
              <a:headEnd/>
              <a:tailEnd/>
            </a:ln>
          </p:spPr>
          <p:txBody>
            <a:bodyPr/>
            <a:lstStyle/>
            <a:p>
              <a:pPr>
                <a:defRPr/>
              </a:pPr>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48" name="矩形 97"/>
            <p:cNvSpPr>
              <a:spLocks noChangeArrowheads="1"/>
            </p:cNvSpPr>
            <p:nvPr/>
          </p:nvSpPr>
          <p:spPr bwMode="auto">
            <a:xfrm>
              <a:off x="5435020" y="5143360"/>
              <a:ext cx="72941" cy="30703"/>
            </a:xfrm>
            <a:prstGeom prst="rect">
              <a:avLst/>
            </a:prstGeom>
            <a:solidFill>
              <a:schemeClr val="accent1">
                <a:lumMod val="75000"/>
              </a:schemeClr>
            </a:solidFill>
            <a:ln w="9525" algn="ctr">
              <a:noFill/>
              <a:round/>
              <a:headEnd/>
              <a:tailEnd/>
            </a:ln>
          </p:spPr>
          <p:txBody>
            <a:bodyPr/>
            <a:lstStyle/>
            <a:p>
              <a:pPr>
                <a:defRPr/>
              </a:pPr>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49" name="矩形 97"/>
            <p:cNvSpPr>
              <a:spLocks noChangeArrowheads="1"/>
            </p:cNvSpPr>
            <p:nvPr/>
          </p:nvSpPr>
          <p:spPr bwMode="auto">
            <a:xfrm>
              <a:off x="4945613" y="5228382"/>
              <a:ext cx="72941" cy="28341"/>
            </a:xfrm>
            <a:prstGeom prst="rect">
              <a:avLst/>
            </a:prstGeom>
            <a:solidFill>
              <a:schemeClr val="accent1">
                <a:lumMod val="75000"/>
              </a:schemeClr>
            </a:solidFill>
            <a:ln w="9525" algn="ctr">
              <a:noFill/>
              <a:round/>
              <a:headEnd/>
              <a:tailEnd/>
            </a:ln>
          </p:spPr>
          <p:txBody>
            <a:bodyPr/>
            <a:lstStyle/>
            <a:p>
              <a:pPr>
                <a:defRPr/>
              </a:pPr>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50" name="矩形 97"/>
            <p:cNvSpPr>
              <a:spLocks noChangeArrowheads="1"/>
            </p:cNvSpPr>
            <p:nvPr/>
          </p:nvSpPr>
          <p:spPr bwMode="auto">
            <a:xfrm>
              <a:off x="5053847" y="5228382"/>
              <a:ext cx="72941" cy="28341"/>
            </a:xfrm>
            <a:prstGeom prst="rect">
              <a:avLst/>
            </a:prstGeom>
            <a:solidFill>
              <a:schemeClr val="accent1">
                <a:lumMod val="75000"/>
              </a:schemeClr>
            </a:solidFill>
            <a:ln w="9525" algn="ctr">
              <a:noFill/>
              <a:round/>
              <a:headEnd/>
              <a:tailEnd/>
            </a:ln>
          </p:spPr>
          <p:txBody>
            <a:bodyPr/>
            <a:lstStyle/>
            <a:p>
              <a:pPr>
                <a:defRPr/>
              </a:pPr>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51" name="矩形 97"/>
            <p:cNvSpPr>
              <a:spLocks noChangeArrowheads="1"/>
            </p:cNvSpPr>
            <p:nvPr/>
          </p:nvSpPr>
          <p:spPr bwMode="auto">
            <a:xfrm>
              <a:off x="5178553" y="5228382"/>
              <a:ext cx="72940" cy="28341"/>
            </a:xfrm>
            <a:prstGeom prst="rect">
              <a:avLst/>
            </a:prstGeom>
            <a:solidFill>
              <a:schemeClr val="accent1">
                <a:lumMod val="75000"/>
              </a:schemeClr>
            </a:solidFill>
            <a:ln w="9525" algn="ctr">
              <a:noFill/>
              <a:round/>
              <a:headEnd/>
              <a:tailEnd/>
            </a:ln>
          </p:spPr>
          <p:txBody>
            <a:bodyPr/>
            <a:lstStyle/>
            <a:p>
              <a:pPr>
                <a:defRPr/>
              </a:pPr>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52" name="矩形 97"/>
            <p:cNvSpPr>
              <a:spLocks noChangeArrowheads="1"/>
            </p:cNvSpPr>
            <p:nvPr/>
          </p:nvSpPr>
          <p:spPr bwMode="auto">
            <a:xfrm>
              <a:off x="5310316" y="5228382"/>
              <a:ext cx="72940" cy="28341"/>
            </a:xfrm>
            <a:prstGeom prst="rect">
              <a:avLst/>
            </a:prstGeom>
            <a:solidFill>
              <a:schemeClr val="accent1">
                <a:lumMod val="75000"/>
              </a:schemeClr>
            </a:solidFill>
            <a:ln w="9525" algn="ctr">
              <a:noFill/>
              <a:round/>
              <a:headEnd/>
              <a:tailEnd/>
            </a:ln>
          </p:spPr>
          <p:txBody>
            <a:bodyPr/>
            <a:lstStyle/>
            <a:p>
              <a:pPr>
                <a:defRPr/>
              </a:pPr>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53" name="矩形 97"/>
            <p:cNvSpPr>
              <a:spLocks noChangeArrowheads="1"/>
            </p:cNvSpPr>
            <p:nvPr/>
          </p:nvSpPr>
          <p:spPr bwMode="auto">
            <a:xfrm>
              <a:off x="5435020" y="5228382"/>
              <a:ext cx="72941" cy="28341"/>
            </a:xfrm>
            <a:prstGeom prst="rect">
              <a:avLst/>
            </a:prstGeom>
            <a:solidFill>
              <a:schemeClr val="accent1">
                <a:lumMod val="75000"/>
              </a:schemeClr>
            </a:solidFill>
            <a:ln w="9525" algn="ctr">
              <a:noFill/>
              <a:round/>
              <a:headEnd/>
              <a:tailEnd/>
            </a:ln>
          </p:spPr>
          <p:txBody>
            <a:bodyPr/>
            <a:lstStyle/>
            <a:p>
              <a:pPr>
                <a:defRPr/>
              </a:pPr>
              <a:endParaRPr lang="zh-CN" altLang="en-US" sz="1200" dirty="0">
                <a:latin typeface="Huawei Sans" panose="020C0503030203020204" pitchFamily="34" charset="0"/>
                <a:ea typeface="微软雅黑" pitchFamily="34" charset="-122"/>
                <a:cs typeface="Huawei Sans" panose="020C0503030203020204" pitchFamily="34" charset="0"/>
              </a:endParaRPr>
            </a:p>
          </p:txBody>
        </p:sp>
      </p:grpSp>
      <p:sp>
        <p:nvSpPr>
          <p:cNvPr id="142" name="TextBox 459"/>
          <p:cNvSpPr txBox="1">
            <a:spLocks noChangeArrowheads="1"/>
          </p:cNvSpPr>
          <p:nvPr/>
        </p:nvSpPr>
        <p:spPr bwMode="auto">
          <a:xfrm>
            <a:off x="8089273" y="5345333"/>
            <a:ext cx="932916" cy="276999"/>
          </a:xfrm>
          <a:prstGeom prst="rect">
            <a:avLst/>
          </a:prstGeom>
          <a:noFill/>
          <a:ln w="9525">
            <a:noFill/>
            <a:miter lim="800000"/>
            <a:headEnd/>
            <a:tailEnd/>
          </a:ln>
        </p:spPr>
        <p:txBody>
          <a:bodyPr wrap="square">
            <a:spAutoFit/>
          </a:bodyPr>
          <a:lstStyle/>
          <a:p>
            <a:r>
              <a:rPr sz="1200" u="none" dirty="0">
                <a:latin typeface="Huawei Sans" panose="020C0503030203020204" pitchFamily="34" charset="0"/>
                <a:cs typeface="Huawei Sans" panose="020C0503030203020204" pitchFamily="34" charset="0"/>
              </a:rPr>
              <a:t>Not tiered</a:t>
            </a:r>
          </a:p>
        </p:txBody>
      </p:sp>
      <p:grpSp>
        <p:nvGrpSpPr>
          <p:cNvPr id="143" name="组合 391"/>
          <p:cNvGrpSpPr>
            <a:grpSpLocks/>
          </p:cNvGrpSpPr>
          <p:nvPr/>
        </p:nvGrpSpPr>
        <p:grpSpPr bwMode="auto">
          <a:xfrm>
            <a:off x="8081636" y="2248497"/>
            <a:ext cx="643930" cy="114004"/>
            <a:chOff x="5083175" y="2871540"/>
            <a:chExt cx="561975" cy="125412"/>
          </a:xfrm>
        </p:grpSpPr>
        <p:sp>
          <p:nvSpPr>
            <p:cNvPr id="219" name="矩形 97"/>
            <p:cNvSpPr>
              <a:spLocks noChangeArrowheads="1"/>
            </p:cNvSpPr>
            <p:nvPr/>
          </p:nvSpPr>
          <p:spPr bwMode="auto">
            <a:xfrm>
              <a:off x="5083175" y="2871540"/>
              <a:ext cx="73025" cy="30162"/>
            </a:xfrm>
            <a:prstGeom prst="rect">
              <a:avLst/>
            </a:prstGeom>
            <a:solidFill>
              <a:srgbClr val="66CCFF"/>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20" name="矩形 97"/>
            <p:cNvSpPr>
              <a:spLocks noChangeArrowheads="1"/>
            </p:cNvSpPr>
            <p:nvPr/>
          </p:nvSpPr>
          <p:spPr bwMode="auto">
            <a:xfrm>
              <a:off x="5191125" y="2871540"/>
              <a:ext cx="73025" cy="30162"/>
            </a:xfrm>
            <a:prstGeom prst="rect">
              <a:avLst/>
            </a:prstGeom>
            <a:solidFill>
              <a:srgbClr val="66CCFF"/>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21" name="矩形 97"/>
            <p:cNvSpPr>
              <a:spLocks noChangeArrowheads="1"/>
            </p:cNvSpPr>
            <p:nvPr/>
          </p:nvSpPr>
          <p:spPr bwMode="auto">
            <a:xfrm>
              <a:off x="5316538" y="2871540"/>
              <a:ext cx="73025" cy="30162"/>
            </a:xfrm>
            <a:prstGeom prst="rect">
              <a:avLst/>
            </a:prstGeom>
            <a:solidFill>
              <a:srgbClr val="66CCFF"/>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22" name="矩形 97"/>
            <p:cNvSpPr>
              <a:spLocks noChangeArrowheads="1"/>
            </p:cNvSpPr>
            <p:nvPr/>
          </p:nvSpPr>
          <p:spPr bwMode="auto">
            <a:xfrm>
              <a:off x="5446713" y="2871540"/>
              <a:ext cx="73025" cy="30162"/>
            </a:xfrm>
            <a:prstGeom prst="rect">
              <a:avLst/>
            </a:prstGeom>
            <a:solidFill>
              <a:srgbClr val="66CCFF"/>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23" name="矩形 97"/>
            <p:cNvSpPr>
              <a:spLocks noChangeArrowheads="1"/>
            </p:cNvSpPr>
            <p:nvPr/>
          </p:nvSpPr>
          <p:spPr bwMode="auto">
            <a:xfrm>
              <a:off x="5572125" y="2871540"/>
              <a:ext cx="73025" cy="30162"/>
            </a:xfrm>
            <a:prstGeom prst="rect">
              <a:avLst/>
            </a:prstGeom>
            <a:solidFill>
              <a:srgbClr val="66CCFF"/>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24" name="矩形 97"/>
            <p:cNvSpPr>
              <a:spLocks noChangeArrowheads="1"/>
            </p:cNvSpPr>
            <p:nvPr/>
          </p:nvSpPr>
          <p:spPr bwMode="auto">
            <a:xfrm>
              <a:off x="5083175" y="2966790"/>
              <a:ext cx="73025" cy="30162"/>
            </a:xfrm>
            <a:prstGeom prst="rect">
              <a:avLst/>
            </a:prstGeom>
            <a:solidFill>
              <a:srgbClr val="66CCFF"/>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25" name="矩形 97"/>
            <p:cNvSpPr>
              <a:spLocks noChangeArrowheads="1"/>
            </p:cNvSpPr>
            <p:nvPr/>
          </p:nvSpPr>
          <p:spPr bwMode="auto">
            <a:xfrm>
              <a:off x="5191125" y="2966790"/>
              <a:ext cx="73025" cy="30162"/>
            </a:xfrm>
            <a:prstGeom prst="rect">
              <a:avLst/>
            </a:prstGeom>
            <a:solidFill>
              <a:srgbClr val="66CCFF"/>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26" name="矩形 97"/>
            <p:cNvSpPr>
              <a:spLocks noChangeArrowheads="1"/>
            </p:cNvSpPr>
            <p:nvPr/>
          </p:nvSpPr>
          <p:spPr bwMode="auto">
            <a:xfrm>
              <a:off x="5316538" y="2966790"/>
              <a:ext cx="73025" cy="30162"/>
            </a:xfrm>
            <a:prstGeom prst="rect">
              <a:avLst/>
            </a:prstGeom>
            <a:solidFill>
              <a:srgbClr val="66CCFF"/>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27" name="矩形 97"/>
            <p:cNvSpPr>
              <a:spLocks noChangeArrowheads="1"/>
            </p:cNvSpPr>
            <p:nvPr/>
          </p:nvSpPr>
          <p:spPr bwMode="auto">
            <a:xfrm>
              <a:off x="5446713" y="2966790"/>
              <a:ext cx="73025" cy="30162"/>
            </a:xfrm>
            <a:prstGeom prst="rect">
              <a:avLst/>
            </a:prstGeom>
            <a:solidFill>
              <a:srgbClr val="66CCFF"/>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28" name="矩形 97"/>
            <p:cNvSpPr>
              <a:spLocks noChangeArrowheads="1"/>
            </p:cNvSpPr>
            <p:nvPr/>
          </p:nvSpPr>
          <p:spPr bwMode="auto">
            <a:xfrm>
              <a:off x="5572125" y="2966790"/>
              <a:ext cx="73025" cy="30162"/>
            </a:xfrm>
            <a:prstGeom prst="rect">
              <a:avLst/>
            </a:prstGeom>
            <a:solidFill>
              <a:srgbClr val="66CCFF"/>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grpSp>
      <p:grpSp>
        <p:nvGrpSpPr>
          <p:cNvPr id="144" name="组合 393"/>
          <p:cNvGrpSpPr>
            <a:grpSpLocks/>
          </p:cNvGrpSpPr>
          <p:nvPr/>
        </p:nvGrpSpPr>
        <p:grpSpPr bwMode="auto">
          <a:xfrm>
            <a:off x="8079818" y="2408678"/>
            <a:ext cx="643930" cy="112560"/>
            <a:chOff x="4946650" y="3952875"/>
            <a:chExt cx="561975" cy="123825"/>
          </a:xfrm>
        </p:grpSpPr>
        <p:sp>
          <p:nvSpPr>
            <p:cNvPr id="209" name="矩形 97"/>
            <p:cNvSpPr>
              <a:spLocks noChangeArrowheads="1"/>
            </p:cNvSpPr>
            <p:nvPr/>
          </p:nvSpPr>
          <p:spPr bwMode="auto">
            <a:xfrm>
              <a:off x="4946650" y="3952875"/>
              <a:ext cx="73025" cy="28575"/>
            </a:xfrm>
            <a:prstGeom prst="rect">
              <a:avLst/>
            </a:prstGeom>
            <a:solidFill>
              <a:srgbClr val="92D050"/>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10" name="矩形 97"/>
            <p:cNvSpPr>
              <a:spLocks noChangeArrowheads="1"/>
            </p:cNvSpPr>
            <p:nvPr/>
          </p:nvSpPr>
          <p:spPr bwMode="auto">
            <a:xfrm>
              <a:off x="5054600" y="3952875"/>
              <a:ext cx="73025" cy="28575"/>
            </a:xfrm>
            <a:prstGeom prst="rect">
              <a:avLst/>
            </a:prstGeom>
            <a:solidFill>
              <a:srgbClr val="92D050"/>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11" name="矩形 97"/>
            <p:cNvSpPr>
              <a:spLocks noChangeArrowheads="1"/>
            </p:cNvSpPr>
            <p:nvPr/>
          </p:nvSpPr>
          <p:spPr bwMode="auto">
            <a:xfrm>
              <a:off x="5180013" y="3952875"/>
              <a:ext cx="73025" cy="28575"/>
            </a:xfrm>
            <a:prstGeom prst="rect">
              <a:avLst/>
            </a:prstGeom>
            <a:solidFill>
              <a:srgbClr val="92D050"/>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12" name="矩形 97"/>
            <p:cNvSpPr>
              <a:spLocks noChangeArrowheads="1"/>
            </p:cNvSpPr>
            <p:nvPr/>
          </p:nvSpPr>
          <p:spPr bwMode="auto">
            <a:xfrm>
              <a:off x="5310188" y="3952875"/>
              <a:ext cx="73025" cy="28575"/>
            </a:xfrm>
            <a:prstGeom prst="rect">
              <a:avLst/>
            </a:prstGeom>
            <a:solidFill>
              <a:srgbClr val="92D050"/>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13" name="矩形 97"/>
            <p:cNvSpPr>
              <a:spLocks noChangeArrowheads="1"/>
            </p:cNvSpPr>
            <p:nvPr/>
          </p:nvSpPr>
          <p:spPr bwMode="auto">
            <a:xfrm>
              <a:off x="5435600" y="3952875"/>
              <a:ext cx="73025" cy="28575"/>
            </a:xfrm>
            <a:prstGeom prst="rect">
              <a:avLst/>
            </a:prstGeom>
            <a:solidFill>
              <a:srgbClr val="92D050"/>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14" name="矩形 97"/>
            <p:cNvSpPr>
              <a:spLocks noChangeArrowheads="1"/>
            </p:cNvSpPr>
            <p:nvPr/>
          </p:nvSpPr>
          <p:spPr bwMode="auto">
            <a:xfrm>
              <a:off x="4946650" y="4048125"/>
              <a:ext cx="73025" cy="28575"/>
            </a:xfrm>
            <a:prstGeom prst="rect">
              <a:avLst/>
            </a:prstGeom>
            <a:solidFill>
              <a:srgbClr val="92D050"/>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15" name="矩形 97"/>
            <p:cNvSpPr>
              <a:spLocks noChangeArrowheads="1"/>
            </p:cNvSpPr>
            <p:nvPr/>
          </p:nvSpPr>
          <p:spPr bwMode="auto">
            <a:xfrm>
              <a:off x="5054600" y="4048125"/>
              <a:ext cx="73025" cy="28575"/>
            </a:xfrm>
            <a:prstGeom prst="rect">
              <a:avLst/>
            </a:prstGeom>
            <a:solidFill>
              <a:srgbClr val="92D050"/>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16" name="矩形 97"/>
            <p:cNvSpPr>
              <a:spLocks noChangeArrowheads="1"/>
            </p:cNvSpPr>
            <p:nvPr/>
          </p:nvSpPr>
          <p:spPr bwMode="auto">
            <a:xfrm>
              <a:off x="5180013" y="4048125"/>
              <a:ext cx="73025" cy="28575"/>
            </a:xfrm>
            <a:prstGeom prst="rect">
              <a:avLst/>
            </a:prstGeom>
            <a:solidFill>
              <a:srgbClr val="92D050"/>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17" name="矩形 97"/>
            <p:cNvSpPr>
              <a:spLocks noChangeArrowheads="1"/>
            </p:cNvSpPr>
            <p:nvPr/>
          </p:nvSpPr>
          <p:spPr bwMode="auto">
            <a:xfrm>
              <a:off x="5310188" y="4048125"/>
              <a:ext cx="73025" cy="28575"/>
            </a:xfrm>
            <a:prstGeom prst="rect">
              <a:avLst/>
            </a:prstGeom>
            <a:solidFill>
              <a:srgbClr val="92D050"/>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18" name="矩形 97"/>
            <p:cNvSpPr>
              <a:spLocks noChangeArrowheads="1"/>
            </p:cNvSpPr>
            <p:nvPr/>
          </p:nvSpPr>
          <p:spPr bwMode="auto">
            <a:xfrm>
              <a:off x="5435600" y="4048125"/>
              <a:ext cx="73025" cy="28575"/>
            </a:xfrm>
            <a:prstGeom prst="rect">
              <a:avLst/>
            </a:prstGeom>
            <a:solidFill>
              <a:srgbClr val="92D050"/>
            </a:solidFill>
            <a:ln w="9525" algn="ctr">
              <a:noFill/>
              <a:round/>
              <a:headEnd/>
              <a:tailEnd/>
            </a:ln>
          </p:spPr>
          <p:txBody>
            <a:bodyPr/>
            <a:lstStyle/>
            <a:p>
              <a:endParaRPr lang="zh-CN" altLang="en-US" sz="1200" dirty="0">
                <a:latin typeface="Huawei Sans" panose="020C0503030203020204" pitchFamily="34" charset="0"/>
                <a:ea typeface="微软雅黑" pitchFamily="34" charset="-122"/>
                <a:cs typeface="Huawei Sans" panose="020C0503030203020204" pitchFamily="34" charset="0"/>
              </a:endParaRPr>
            </a:p>
          </p:txBody>
        </p:sp>
      </p:grpSp>
      <p:grpSp>
        <p:nvGrpSpPr>
          <p:cNvPr id="145" name="组合 405"/>
          <p:cNvGrpSpPr>
            <a:grpSpLocks/>
          </p:cNvGrpSpPr>
          <p:nvPr/>
        </p:nvGrpSpPr>
        <p:grpSpPr bwMode="auto">
          <a:xfrm>
            <a:off x="8081636" y="2604937"/>
            <a:ext cx="643930" cy="112560"/>
            <a:chOff x="4946745" y="5319478"/>
            <a:chExt cx="561359" cy="124318"/>
          </a:xfrm>
        </p:grpSpPr>
        <p:sp>
          <p:nvSpPr>
            <p:cNvPr id="199" name="矩形 97"/>
            <p:cNvSpPr>
              <a:spLocks noChangeArrowheads="1"/>
            </p:cNvSpPr>
            <p:nvPr/>
          </p:nvSpPr>
          <p:spPr bwMode="auto">
            <a:xfrm>
              <a:off x="4945761" y="5318726"/>
              <a:ext cx="72922" cy="28363"/>
            </a:xfrm>
            <a:prstGeom prst="rect">
              <a:avLst/>
            </a:prstGeom>
            <a:solidFill>
              <a:schemeClr val="accent1">
                <a:lumMod val="75000"/>
              </a:schemeClr>
            </a:solidFill>
            <a:ln w="9525" algn="ctr">
              <a:noFill/>
              <a:round/>
              <a:headEnd/>
              <a:tailEnd/>
            </a:ln>
          </p:spPr>
          <p:txBody>
            <a:bodyPr/>
            <a:lstStyle/>
            <a:p>
              <a:pPr>
                <a:defRPr/>
              </a:pPr>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00" name="矩形 97"/>
            <p:cNvSpPr>
              <a:spLocks noChangeArrowheads="1"/>
            </p:cNvSpPr>
            <p:nvPr/>
          </p:nvSpPr>
          <p:spPr bwMode="auto">
            <a:xfrm>
              <a:off x="5053967" y="5318726"/>
              <a:ext cx="72922" cy="28363"/>
            </a:xfrm>
            <a:prstGeom prst="rect">
              <a:avLst/>
            </a:prstGeom>
            <a:solidFill>
              <a:schemeClr val="accent1">
                <a:lumMod val="75000"/>
              </a:schemeClr>
            </a:solidFill>
            <a:ln w="9525" algn="ctr">
              <a:noFill/>
              <a:round/>
              <a:headEnd/>
              <a:tailEnd/>
            </a:ln>
          </p:spPr>
          <p:txBody>
            <a:bodyPr/>
            <a:lstStyle/>
            <a:p>
              <a:pPr>
                <a:defRPr/>
              </a:pPr>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01" name="矩形 97"/>
            <p:cNvSpPr>
              <a:spLocks noChangeArrowheads="1"/>
            </p:cNvSpPr>
            <p:nvPr/>
          </p:nvSpPr>
          <p:spPr bwMode="auto">
            <a:xfrm>
              <a:off x="5178640" y="5318726"/>
              <a:ext cx="72921" cy="28363"/>
            </a:xfrm>
            <a:prstGeom prst="rect">
              <a:avLst/>
            </a:prstGeom>
            <a:solidFill>
              <a:schemeClr val="accent1">
                <a:lumMod val="75000"/>
              </a:schemeClr>
            </a:solidFill>
            <a:ln w="9525" algn="ctr">
              <a:noFill/>
              <a:round/>
              <a:headEnd/>
              <a:tailEnd/>
            </a:ln>
          </p:spPr>
          <p:txBody>
            <a:bodyPr/>
            <a:lstStyle/>
            <a:p>
              <a:pPr>
                <a:defRPr/>
              </a:pPr>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02" name="矩形 97"/>
            <p:cNvSpPr>
              <a:spLocks noChangeArrowheads="1"/>
            </p:cNvSpPr>
            <p:nvPr/>
          </p:nvSpPr>
          <p:spPr bwMode="auto">
            <a:xfrm>
              <a:off x="5310368" y="5318726"/>
              <a:ext cx="72921" cy="28363"/>
            </a:xfrm>
            <a:prstGeom prst="rect">
              <a:avLst/>
            </a:prstGeom>
            <a:solidFill>
              <a:schemeClr val="accent1">
                <a:lumMod val="75000"/>
              </a:schemeClr>
            </a:solidFill>
            <a:ln w="9525" algn="ctr">
              <a:noFill/>
              <a:round/>
              <a:headEnd/>
              <a:tailEnd/>
            </a:ln>
          </p:spPr>
          <p:txBody>
            <a:bodyPr/>
            <a:lstStyle/>
            <a:p>
              <a:pPr>
                <a:defRPr/>
              </a:pPr>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03" name="矩形 97"/>
            <p:cNvSpPr>
              <a:spLocks noChangeArrowheads="1"/>
            </p:cNvSpPr>
            <p:nvPr/>
          </p:nvSpPr>
          <p:spPr bwMode="auto">
            <a:xfrm>
              <a:off x="5435040" y="5318726"/>
              <a:ext cx="72922" cy="28363"/>
            </a:xfrm>
            <a:prstGeom prst="rect">
              <a:avLst/>
            </a:prstGeom>
            <a:solidFill>
              <a:schemeClr val="accent1">
                <a:lumMod val="75000"/>
              </a:schemeClr>
            </a:solidFill>
            <a:ln w="9525" algn="ctr">
              <a:noFill/>
              <a:round/>
              <a:headEnd/>
              <a:tailEnd/>
            </a:ln>
          </p:spPr>
          <p:txBody>
            <a:bodyPr/>
            <a:lstStyle/>
            <a:p>
              <a:pPr>
                <a:defRPr/>
              </a:pPr>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04" name="矩形 97"/>
            <p:cNvSpPr>
              <a:spLocks noChangeArrowheads="1"/>
            </p:cNvSpPr>
            <p:nvPr/>
          </p:nvSpPr>
          <p:spPr bwMode="auto">
            <a:xfrm>
              <a:off x="4945761" y="5415633"/>
              <a:ext cx="72922" cy="28363"/>
            </a:xfrm>
            <a:prstGeom prst="rect">
              <a:avLst/>
            </a:prstGeom>
            <a:solidFill>
              <a:schemeClr val="accent1">
                <a:lumMod val="75000"/>
              </a:schemeClr>
            </a:solidFill>
            <a:ln w="9525" algn="ctr">
              <a:noFill/>
              <a:round/>
              <a:headEnd/>
              <a:tailEnd/>
            </a:ln>
          </p:spPr>
          <p:txBody>
            <a:bodyPr/>
            <a:lstStyle/>
            <a:p>
              <a:pPr>
                <a:defRPr/>
              </a:pPr>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05" name="矩形 97"/>
            <p:cNvSpPr>
              <a:spLocks noChangeArrowheads="1"/>
            </p:cNvSpPr>
            <p:nvPr/>
          </p:nvSpPr>
          <p:spPr bwMode="auto">
            <a:xfrm>
              <a:off x="5053967" y="5415633"/>
              <a:ext cx="72922" cy="28363"/>
            </a:xfrm>
            <a:prstGeom prst="rect">
              <a:avLst/>
            </a:prstGeom>
            <a:solidFill>
              <a:schemeClr val="accent1">
                <a:lumMod val="75000"/>
              </a:schemeClr>
            </a:solidFill>
            <a:ln w="9525" algn="ctr">
              <a:noFill/>
              <a:round/>
              <a:headEnd/>
              <a:tailEnd/>
            </a:ln>
          </p:spPr>
          <p:txBody>
            <a:bodyPr/>
            <a:lstStyle/>
            <a:p>
              <a:pPr>
                <a:defRPr/>
              </a:pPr>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06" name="矩形 97"/>
            <p:cNvSpPr>
              <a:spLocks noChangeArrowheads="1"/>
            </p:cNvSpPr>
            <p:nvPr/>
          </p:nvSpPr>
          <p:spPr bwMode="auto">
            <a:xfrm>
              <a:off x="5178640" y="5415633"/>
              <a:ext cx="72921" cy="28363"/>
            </a:xfrm>
            <a:prstGeom prst="rect">
              <a:avLst/>
            </a:prstGeom>
            <a:solidFill>
              <a:schemeClr val="accent1">
                <a:lumMod val="75000"/>
              </a:schemeClr>
            </a:solidFill>
            <a:ln w="9525" algn="ctr">
              <a:noFill/>
              <a:round/>
              <a:headEnd/>
              <a:tailEnd/>
            </a:ln>
          </p:spPr>
          <p:txBody>
            <a:bodyPr/>
            <a:lstStyle/>
            <a:p>
              <a:pPr>
                <a:defRPr/>
              </a:pPr>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07" name="矩形 97"/>
            <p:cNvSpPr>
              <a:spLocks noChangeArrowheads="1"/>
            </p:cNvSpPr>
            <p:nvPr/>
          </p:nvSpPr>
          <p:spPr bwMode="auto">
            <a:xfrm>
              <a:off x="5310368" y="5415633"/>
              <a:ext cx="72921" cy="28363"/>
            </a:xfrm>
            <a:prstGeom prst="rect">
              <a:avLst/>
            </a:prstGeom>
            <a:solidFill>
              <a:schemeClr val="accent1">
                <a:lumMod val="75000"/>
              </a:schemeClr>
            </a:solidFill>
            <a:ln w="9525" algn="ctr">
              <a:noFill/>
              <a:round/>
              <a:headEnd/>
              <a:tailEnd/>
            </a:ln>
          </p:spPr>
          <p:txBody>
            <a:bodyPr/>
            <a:lstStyle/>
            <a:p>
              <a:pPr>
                <a:defRPr/>
              </a:pPr>
              <a:endParaRPr lang="zh-CN" altLang="en-US" sz="1200" dirty="0">
                <a:latin typeface="Huawei Sans" panose="020C0503030203020204" pitchFamily="34" charset="0"/>
                <a:ea typeface="微软雅黑" pitchFamily="34" charset="-122"/>
                <a:cs typeface="Huawei Sans" panose="020C0503030203020204" pitchFamily="34" charset="0"/>
              </a:endParaRPr>
            </a:p>
          </p:txBody>
        </p:sp>
        <p:sp>
          <p:nvSpPr>
            <p:cNvPr id="208" name="矩形 97"/>
            <p:cNvSpPr>
              <a:spLocks noChangeArrowheads="1"/>
            </p:cNvSpPr>
            <p:nvPr/>
          </p:nvSpPr>
          <p:spPr bwMode="auto">
            <a:xfrm>
              <a:off x="5435040" y="5415633"/>
              <a:ext cx="72922" cy="28363"/>
            </a:xfrm>
            <a:prstGeom prst="rect">
              <a:avLst/>
            </a:prstGeom>
            <a:solidFill>
              <a:schemeClr val="accent1">
                <a:lumMod val="75000"/>
              </a:schemeClr>
            </a:solidFill>
            <a:ln w="9525" algn="ctr">
              <a:noFill/>
              <a:round/>
              <a:headEnd/>
              <a:tailEnd/>
            </a:ln>
          </p:spPr>
          <p:txBody>
            <a:bodyPr/>
            <a:lstStyle/>
            <a:p>
              <a:pPr>
                <a:defRPr/>
              </a:pPr>
              <a:endParaRPr lang="zh-CN" altLang="en-US" sz="1200" dirty="0">
                <a:latin typeface="Huawei Sans" panose="020C0503030203020204" pitchFamily="34" charset="0"/>
                <a:ea typeface="微软雅黑" pitchFamily="34" charset="-122"/>
                <a:cs typeface="Huawei Sans" panose="020C0503030203020204" pitchFamily="34" charset="0"/>
              </a:endParaRPr>
            </a:p>
          </p:txBody>
        </p:sp>
      </p:grpSp>
      <p:cxnSp>
        <p:nvCxnSpPr>
          <p:cNvPr id="146" name="直接箭头连接符 145"/>
          <p:cNvCxnSpPr/>
          <p:nvPr/>
        </p:nvCxnSpPr>
        <p:spPr bwMode="auto">
          <a:xfrm flipV="1">
            <a:off x="7154990" y="2403093"/>
            <a:ext cx="820283" cy="6420"/>
          </a:xfrm>
          <a:prstGeom prst="straightConnector1">
            <a:avLst/>
          </a:prstGeom>
          <a:solidFill>
            <a:schemeClr val="accent1"/>
          </a:solidFill>
          <a:ln w="38100" cap="flat" cmpd="sng" algn="ctr">
            <a:solidFill>
              <a:schemeClr val="bg1">
                <a:lumMod val="85000"/>
              </a:schemeClr>
            </a:solidFill>
            <a:prstDash val="solid"/>
            <a:round/>
            <a:headEnd type="none" w="med" len="med"/>
            <a:tailEnd type="triangle" w="med" len="med"/>
          </a:ln>
          <a:effectLst/>
        </p:spPr>
      </p:cxnSp>
      <p:cxnSp>
        <p:nvCxnSpPr>
          <p:cNvPr id="147" name="直接连接符 146"/>
          <p:cNvCxnSpPr/>
          <p:nvPr/>
        </p:nvCxnSpPr>
        <p:spPr bwMode="auto">
          <a:xfrm>
            <a:off x="7074043" y="3689242"/>
            <a:ext cx="488392" cy="0"/>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cxnSp>
        <p:nvCxnSpPr>
          <p:cNvPr id="148" name="直接连接符 147"/>
          <p:cNvCxnSpPr/>
          <p:nvPr/>
        </p:nvCxnSpPr>
        <p:spPr bwMode="auto">
          <a:xfrm flipV="1">
            <a:off x="7559736" y="2510094"/>
            <a:ext cx="0" cy="1187708"/>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cxnSp>
        <p:nvCxnSpPr>
          <p:cNvPr id="149" name="直接箭头连接符 148"/>
          <p:cNvCxnSpPr/>
          <p:nvPr/>
        </p:nvCxnSpPr>
        <p:spPr bwMode="auto">
          <a:xfrm>
            <a:off x="7559736" y="2510094"/>
            <a:ext cx="412839" cy="0"/>
          </a:xfrm>
          <a:prstGeom prst="straightConnector1">
            <a:avLst/>
          </a:prstGeom>
          <a:solidFill>
            <a:schemeClr val="accent1"/>
          </a:solidFill>
          <a:ln w="38100" cap="flat" cmpd="sng" algn="ctr">
            <a:solidFill>
              <a:schemeClr val="bg1">
                <a:lumMod val="85000"/>
              </a:schemeClr>
            </a:solidFill>
            <a:prstDash val="solid"/>
            <a:round/>
            <a:headEnd type="none" w="med" len="med"/>
            <a:tailEnd type="triangle" w="med" len="med"/>
          </a:ln>
          <a:effectLst/>
        </p:spPr>
      </p:cxnSp>
      <p:cxnSp>
        <p:nvCxnSpPr>
          <p:cNvPr id="150" name="直接连接符 149"/>
          <p:cNvCxnSpPr/>
          <p:nvPr/>
        </p:nvCxnSpPr>
        <p:spPr bwMode="auto">
          <a:xfrm>
            <a:off x="7074043" y="4866248"/>
            <a:ext cx="661083" cy="0"/>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cxnSp>
        <p:nvCxnSpPr>
          <p:cNvPr id="151" name="直接连接符 150"/>
          <p:cNvCxnSpPr/>
          <p:nvPr/>
        </p:nvCxnSpPr>
        <p:spPr bwMode="auto">
          <a:xfrm flipV="1">
            <a:off x="7724331" y="2657756"/>
            <a:ext cx="10794" cy="2208494"/>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cxnSp>
        <p:nvCxnSpPr>
          <p:cNvPr id="152" name="直接箭头连接符 151"/>
          <p:cNvCxnSpPr/>
          <p:nvPr/>
        </p:nvCxnSpPr>
        <p:spPr bwMode="auto">
          <a:xfrm>
            <a:off x="7735124" y="2649197"/>
            <a:ext cx="237449" cy="0"/>
          </a:xfrm>
          <a:prstGeom prst="straightConnector1">
            <a:avLst/>
          </a:prstGeom>
          <a:solidFill>
            <a:schemeClr val="accent1"/>
          </a:solidFill>
          <a:ln w="38100" cap="flat" cmpd="sng" algn="ctr">
            <a:solidFill>
              <a:schemeClr val="bg1">
                <a:lumMod val="85000"/>
              </a:schemeClr>
            </a:solidFill>
            <a:prstDash val="solid"/>
            <a:round/>
            <a:headEnd type="none" w="med" len="med"/>
            <a:tailEnd type="triangle" w="med" len="med"/>
          </a:ln>
          <a:effectLst/>
        </p:spPr>
      </p:cxnSp>
      <p:cxnSp>
        <p:nvCxnSpPr>
          <p:cNvPr id="153" name="直接连接符 152"/>
          <p:cNvCxnSpPr/>
          <p:nvPr/>
        </p:nvCxnSpPr>
        <p:spPr bwMode="auto">
          <a:xfrm>
            <a:off x="9038405" y="1418689"/>
            <a:ext cx="0" cy="4665226"/>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sp>
        <p:nvSpPr>
          <p:cNvPr id="154" name="圆柱形 114"/>
          <p:cNvSpPr>
            <a:spLocks noChangeArrowheads="1"/>
          </p:cNvSpPr>
          <p:nvPr/>
        </p:nvSpPr>
        <p:spPr bwMode="auto">
          <a:xfrm>
            <a:off x="9278544" y="2102747"/>
            <a:ext cx="674853" cy="598875"/>
          </a:xfrm>
          <a:prstGeom prst="can">
            <a:avLst>
              <a:gd name="adj" fmla="val 25023"/>
            </a:avLst>
          </a:prstGeom>
          <a:solidFill>
            <a:srgbClr val="00B0F0"/>
          </a:solidFill>
          <a:ln w="9525" algn="ctr">
            <a:solidFill>
              <a:srgbClr val="66CCFF"/>
            </a:solid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55" name="圆柱形 114"/>
          <p:cNvSpPr>
            <a:spLocks noChangeArrowheads="1"/>
          </p:cNvSpPr>
          <p:nvPr/>
        </p:nvSpPr>
        <p:spPr bwMode="auto">
          <a:xfrm>
            <a:off x="9302193" y="3457790"/>
            <a:ext cx="660301" cy="588773"/>
          </a:xfrm>
          <a:prstGeom prst="can">
            <a:avLst>
              <a:gd name="adj" fmla="val 24977"/>
            </a:avLst>
          </a:prstGeom>
          <a:solidFill>
            <a:srgbClr val="0066FF"/>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56" name="圆柱形 114"/>
          <p:cNvSpPr>
            <a:spLocks noChangeArrowheads="1"/>
          </p:cNvSpPr>
          <p:nvPr/>
        </p:nvSpPr>
        <p:spPr bwMode="auto">
          <a:xfrm>
            <a:off x="9302193" y="4693061"/>
            <a:ext cx="660301" cy="610421"/>
          </a:xfrm>
          <a:prstGeom prst="can">
            <a:avLst>
              <a:gd name="adj" fmla="val 25048"/>
            </a:avLst>
          </a:prstGeom>
          <a:solidFill>
            <a:srgbClr val="FDD351"/>
          </a:solid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pic>
        <p:nvPicPr>
          <p:cNvPr id="157" name="Picture 20" descr="E:\1华赛设计夹\2010-12\朱冬晴\华赛新图标(存储) AI文件\完成\png\存储图标-6\20.png"/>
          <p:cNvPicPr>
            <a:picLocks noChangeAspect="1" noChangeArrowheads="1"/>
          </p:cNvPicPr>
          <p:nvPr/>
        </p:nvPicPr>
        <p:blipFill>
          <a:blip r:embed="rId5" cstate="print"/>
          <a:srcRect/>
          <a:stretch>
            <a:fillRect/>
          </a:stretch>
        </p:blipFill>
        <p:spPr bwMode="auto">
          <a:xfrm>
            <a:off x="10606422" y="3441918"/>
            <a:ext cx="536608" cy="572899"/>
          </a:xfrm>
          <a:prstGeom prst="rect">
            <a:avLst/>
          </a:prstGeom>
          <a:noFill/>
          <a:ln w="9525">
            <a:noFill/>
            <a:miter lim="800000"/>
            <a:headEnd/>
            <a:tailEnd/>
          </a:ln>
        </p:spPr>
      </p:pic>
      <p:cxnSp>
        <p:nvCxnSpPr>
          <p:cNvPr id="158" name="直接箭头连接符 157"/>
          <p:cNvCxnSpPr/>
          <p:nvPr/>
        </p:nvCxnSpPr>
        <p:spPr bwMode="auto">
          <a:xfrm>
            <a:off x="10028679" y="3714922"/>
            <a:ext cx="496488" cy="0"/>
          </a:xfrm>
          <a:prstGeom prst="straightConnector1">
            <a:avLst/>
          </a:prstGeom>
          <a:solidFill>
            <a:schemeClr val="accent1"/>
          </a:solidFill>
          <a:ln w="38100" cap="flat" cmpd="sng" algn="ctr">
            <a:solidFill>
              <a:schemeClr val="bg1">
                <a:lumMod val="85000"/>
              </a:schemeClr>
            </a:solidFill>
            <a:prstDash val="solid"/>
            <a:round/>
            <a:headEnd type="none" w="med" len="med"/>
            <a:tailEnd type="triangle" w="med" len="med"/>
          </a:ln>
          <a:effectLst/>
        </p:spPr>
      </p:cxnSp>
      <p:pic>
        <p:nvPicPr>
          <p:cNvPr id="159" name="Picture 20" descr="E:\1华赛设计夹\2010-12\朱冬晴\华赛新图标(存储) AI文件\完成\png\存储图标-6\20.png"/>
          <p:cNvPicPr>
            <a:picLocks noChangeAspect="1" noChangeArrowheads="1"/>
          </p:cNvPicPr>
          <p:nvPr/>
        </p:nvPicPr>
        <p:blipFill>
          <a:blip r:embed="rId5" cstate="print"/>
          <a:srcRect/>
          <a:stretch>
            <a:fillRect/>
          </a:stretch>
        </p:blipFill>
        <p:spPr bwMode="auto">
          <a:xfrm>
            <a:off x="10606422" y="4750786"/>
            <a:ext cx="536608" cy="574344"/>
          </a:xfrm>
          <a:prstGeom prst="rect">
            <a:avLst/>
          </a:prstGeom>
          <a:noFill/>
          <a:ln w="9525">
            <a:noFill/>
            <a:miter lim="800000"/>
            <a:headEnd/>
            <a:tailEnd/>
          </a:ln>
        </p:spPr>
      </p:pic>
      <p:cxnSp>
        <p:nvCxnSpPr>
          <p:cNvPr id="160" name="直接箭头连接符 159"/>
          <p:cNvCxnSpPr/>
          <p:nvPr/>
        </p:nvCxnSpPr>
        <p:spPr bwMode="auto">
          <a:xfrm>
            <a:off x="10028679" y="5022470"/>
            <a:ext cx="496488" cy="0"/>
          </a:xfrm>
          <a:prstGeom prst="straightConnector1">
            <a:avLst/>
          </a:prstGeom>
          <a:solidFill>
            <a:schemeClr val="accent1"/>
          </a:solidFill>
          <a:ln w="38100" cap="flat" cmpd="sng" algn="ctr">
            <a:solidFill>
              <a:schemeClr val="bg1">
                <a:lumMod val="85000"/>
              </a:schemeClr>
            </a:solidFill>
            <a:prstDash val="solid"/>
            <a:round/>
            <a:headEnd type="none" w="med" len="med"/>
            <a:tailEnd type="triangle" w="med" len="med"/>
          </a:ln>
          <a:effectLst/>
        </p:spPr>
      </p:cxnSp>
      <p:sp>
        <p:nvSpPr>
          <p:cNvPr id="161" name="TextBox 427"/>
          <p:cNvSpPr txBox="1">
            <a:spLocks noChangeArrowheads="1"/>
          </p:cNvSpPr>
          <p:nvPr/>
        </p:nvSpPr>
        <p:spPr bwMode="auto">
          <a:xfrm>
            <a:off x="7470449" y="5647350"/>
            <a:ext cx="1567985" cy="461665"/>
          </a:xfrm>
          <a:prstGeom prst="rect">
            <a:avLst/>
          </a:prstGeom>
          <a:noFill/>
          <a:ln w="9525">
            <a:noFill/>
            <a:miter lim="800000"/>
            <a:headEnd/>
            <a:tailEnd/>
          </a:ln>
        </p:spPr>
        <p:txBody>
          <a:bodyPr>
            <a:spAutoFit/>
          </a:bodyPr>
          <a:lstStyle/>
          <a:p>
            <a:pPr algn="ctr"/>
            <a:r>
              <a:rPr sz="1200" u="none" dirty="0">
                <a:latin typeface="Huawei Sans" panose="020C0503030203020204" pitchFamily="34" charset="0"/>
                <a:cs typeface="Huawei Sans" panose="020C0503030203020204" pitchFamily="34" charset="0"/>
              </a:rPr>
              <a:t>Several extents form a volume.</a:t>
            </a:r>
            <a:endParaRPr lang="zh-CN" altLang="en-US" sz="1200" dirty="0">
              <a:latin typeface="Huawei Sans" panose="020C0503030203020204" pitchFamily="34" charset="0"/>
              <a:ea typeface="微软雅黑" pitchFamily="34" charset="-122"/>
              <a:cs typeface="Huawei Sans" panose="020C0503030203020204" pitchFamily="34" charset="0"/>
            </a:endParaRPr>
          </a:p>
        </p:txBody>
      </p:sp>
      <p:grpSp>
        <p:nvGrpSpPr>
          <p:cNvPr id="162" name="组合 161"/>
          <p:cNvGrpSpPr/>
          <p:nvPr/>
        </p:nvGrpSpPr>
        <p:grpSpPr>
          <a:xfrm>
            <a:off x="6343416" y="2228613"/>
            <a:ext cx="643930" cy="528164"/>
            <a:chOff x="4572000" y="1266755"/>
            <a:chExt cx="515316" cy="296883"/>
          </a:xfrm>
          <a:solidFill>
            <a:srgbClr val="66CCFF"/>
          </a:solidFill>
        </p:grpSpPr>
        <p:sp>
          <p:nvSpPr>
            <p:cNvPr id="163" name="矩形 97"/>
            <p:cNvSpPr>
              <a:spLocks noChangeArrowheads="1"/>
            </p:cNvSpPr>
            <p:nvPr/>
          </p:nvSpPr>
          <p:spPr bwMode="auto">
            <a:xfrm>
              <a:off x="4572000" y="1266755"/>
              <a:ext cx="66962" cy="14601"/>
            </a:xfrm>
            <a:prstGeom prst="rect">
              <a:avLst/>
            </a:prstGeom>
            <a:grp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64" name="矩形 97"/>
            <p:cNvSpPr>
              <a:spLocks noChangeArrowheads="1"/>
            </p:cNvSpPr>
            <p:nvPr/>
          </p:nvSpPr>
          <p:spPr bwMode="auto">
            <a:xfrm>
              <a:off x="4670987" y="1266755"/>
              <a:ext cx="66962" cy="14601"/>
            </a:xfrm>
            <a:prstGeom prst="rect">
              <a:avLst/>
            </a:prstGeom>
            <a:grp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65" name="矩形 97"/>
            <p:cNvSpPr>
              <a:spLocks noChangeArrowheads="1"/>
            </p:cNvSpPr>
            <p:nvPr/>
          </p:nvSpPr>
          <p:spPr bwMode="auto">
            <a:xfrm>
              <a:off x="4785987" y="1266755"/>
              <a:ext cx="66962" cy="14601"/>
            </a:xfrm>
            <a:prstGeom prst="rect">
              <a:avLst/>
            </a:prstGeom>
            <a:grp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66" name="矩形 97"/>
            <p:cNvSpPr>
              <a:spLocks noChangeArrowheads="1"/>
            </p:cNvSpPr>
            <p:nvPr/>
          </p:nvSpPr>
          <p:spPr bwMode="auto">
            <a:xfrm>
              <a:off x="4905354" y="1266755"/>
              <a:ext cx="66962" cy="14601"/>
            </a:xfrm>
            <a:prstGeom prst="rect">
              <a:avLst/>
            </a:prstGeom>
            <a:grp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67" name="矩形 97"/>
            <p:cNvSpPr>
              <a:spLocks noChangeArrowheads="1"/>
            </p:cNvSpPr>
            <p:nvPr/>
          </p:nvSpPr>
          <p:spPr bwMode="auto">
            <a:xfrm>
              <a:off x="5020354" y="1266755"/>
              <a:ext cx="66962" cy="14601"/>
            </a:xfrm>
            <a:prstGeom prst="rect">
              <a:avLst/>
            </a:prstGeom>
            <a:grp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68" name="矩形 97"/>
            <p:cNvSpPr>
              <a:spLocks noChangeArrowheads="1"/>
            </p:cNvSpPr>
            <p:nvPr/>
          </p:nvSpPr>
          <p:spPr bwMode="auto">
            <a:xfrm>
              <a:off x="4572000" y="1314613"/>
              <a:ext cx="66962" cy="14601"/>
            </a:xfrm>
            <a:prstGeom prst="rect">
              <a:avLst/>
            </a:prstGeom>
            <a:grp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69" name="矩形 97"/>
            <p:cNvSpPr>
              <a:spLocks noChangeArrowheads="1"/>
            </p:cNvSpPr>
            <p:nvPr/>
          </p:nvSpPr>
          <p:spPr bwMode="auto">
            <a:xfrm>
              <a:off x="4670987" y="1314613"/>
              <a:ext cx="66962" cy="14601"/>
            </a:xfrm>
            <a:prstGeom prst="rect">
              <a:avLst/>
            </a:prstGeom>
            <a:grp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70" name="矩形 97"/>
            <p:cNvSpPr>
              <a:spLocks noChangeArrowheads="1"/>
            </p:cNvSpPr>
            <p:nvPr/>
          </p:nvSpPr>
          <p:spPr bwMode="auto">
            <a:xfrm>
              <a:off x="4785987" y="1314613"/>
              <a:ext cx="66962" cy="14601"/>
            </a:xfrm>
            <a:prstGeom prst="rect">
              <a:avLst/>
            </a:prstGeom>
            <a:grp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71" name="矩形 97"/>
            <p:cNvSpPr>
              <a:spLocks noChangeArrowheads="1"/>
            </p:cNvSpPr>
            <p:nvPr/>
          </p:nvSpPr>
          <p:spPr bwMode="auto">
            <a:xfrm>
              <a:off x="4905354" y="1314613"/>
              <a:ext cx="66962" cy="14601"/>
            </a:xfrm>
            <a:prstGeom prst="rect">
              <a:avLst/>
            </a:prstGeom>
            <a:grp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72" name="矩形 97"/>
            <p:cNvSpPr>
              <a:spLocks noChangeArrowheads="1"/>
            </p:cNvSpPr>
            <p:nvPr/>
          </p:nvSpPr>
          <p:spPr bwMode="auto">
            <a:xfrm>
              <a:off x="5020354" y="1314613"/>
              <a:ext cx="66962" cy="14601"/>
            </a:xfrm>
            <a:prstGeom prst="rect">
              <a:avLst/>
            </a:prstGeom>
            <a:grp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73" name="矩形 97"/>
            <p:cNvSpPr>
              <a:spLocks noChangeArrowheads="1"/>
            </p:cNvSpPr>
            <p:nvPr/>
          </p:nvSpPr>
          <p:spPr bwMode="auto">
            <a:xfrm>
              <a:off x="4572000" y="1362471"/>
              <a:ext cx="66962" cy="15412"/>
            </a:xfrm>
            <a:prstGeom prst="rect">
              <a:avLst/>
            </a:prstGeom>
            <a:grp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74" name="矩形 97"/>
            <p:cNvSpPr>
              <a:spLocks noChangeArrowheads="1"/>
            </p:cNvSpPr>
            <p:nvPr/>
          </p:nvSpPr>
          <p:spPr bwMode="auto">
            <a:xfrm>
              <a:off x="4670987" y="1362471"/>
              <a:ext cx="66962" cy="15412"/>
            </a:xfrm>
            <a:prstGeom prst="rect">
              <a:avLst/>
            </a:prstGeom>
            <a:grp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75" name="矩形 97"/>
            <p:cNvSpPr>
              <a:spLocks noChangeArrowheads="1"/>
            </p:cNvSpPr>
            <p:nvPr/>
          </p:nvSpPr>
          <p:spPr bwMode="auto">
            <a:xfrm>
              <a:off x="4785987" y="1362471"/>
              <a:ext cx="66962" cy="15412"/>
            </a:xfrm>
            <a:prstGeom prst="rect">
              <a:avLst/>
            </a:prstGeom>
            <a:grp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76" name="矩形 97"/>
            <p:cNvSpPr>
              <a:spLocks noChangeArrowheads="1"/>
            </p:cNvSpPr>
            <p:nvPr/>
          </p:nvSpPr>
          <p:spPr bwMode="auto">
            <a:xfrm>
              <a:off x="4905354" y="1362471"/>
              <a:ext cx="66962" cy="15412"/>
            </a:xfrm>
            <a:prstGeom prst="rect">
              <a:avLst/>
            </a:prstGeom>
            <a:grp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77" name="矩形 97"/>
            <p:cNvSpPr>
              <a:spLocks noChangeArrowheads="1"/>
            </p:cNvSpPr>
            <p:nvPr/>
          </p:nvSpPr>
          <p:spPr bwMode="auto">
            <a:xfrm>
              <a:off x="5018898" y="1362471"/>
              <a:ext cx="66962" cy="15412"/>
            </a:xfrm>
            <a:prstGeom prst="rect">
              <a:avLst/>
            </a:prstGeom>
            <a:grp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78" name="矩形 97"/>
            <p:cNvSpPr>
              <a:spLocks noChangeArrowheads="1"/>
            </p:cNvSpPr>
            <p:nvPr/>
          </p:nvSpPr>
          <p:spPr bwMode="auto">
            <a:xfrm>
              <a:off x="4572000" y="1410329"/>
              <a:ext cx="66962" cy="15412"/>
            </a:xfrm>
            <a:prstGeom prst="rect">
              <a:avLst/>
            </a:prstGeom>
            <a:grp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79" name="矩形 97"/>
            <p:cNvSpPr>
              <a:spLocks noChangeArrowheads="1"/>
            </p:cNvSpPr>
            <p:nvPr/>
          </p:nvSpPr>
          <p:spPr bwMode="auto">
            <a:xfrm>
              <a:off x="4670987" y="1410329"/>
              <a:ext cx="66962" cy="15412"/>
            </a:xfrm>
            <a:prstGeom prst="rect">
              <a:avLst/>
            </a:prstGeom>
            <a:grp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80" name="矩形 97"/>
            <p:cNvSpPr>
              <a:spLocks noChangeArrowheads="1"/>
            </p:cNvSpPr>
            <p:nvPr/>
          </p:nvSpPr>
          <p:spPr bwMode="auto">
            <a:xfrm>
              <a:off x="4785987" y="1410329"/>
              <a:ext cx="66962" cy="15412"/>
            </a:xfrm>
            <a:prstGeom prst="rect">
              <a:avLst/>
            </a:prstGeom>
            <a:grp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81" name="矩形 97"/>
            <p:cNvSpPr>
              <a:spLocks noChangeArrowheads="1"/>
            </p:cNvSpPr>
            <p:nvPr/>
          </p:nvSpPr>
          <p:spPr bwMode="auto">
            <a:xfrm>
              <a:off x="4905354" y="1410329"/>
              <a:ext cx="66962" cy="15412"/>
            </a:xfrm>
            <a:prstGeom prst="rect">
              <a:avLst/>
            </a:prstGeom>
            <a:grp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82" name="矩形 97"/>
            <p:cNvSpPr>
              <a:spLocks noChangeArrowheads="1"/>
            </p:cNvSpPr>
            <p:nvPr/>
          </p:nvSpPr>
          <p:spPr bwMode="auto">
            <a:xfrm>
              <a:off x="5020354" y="1410329"/>
              <a:ext cx="66962" cy="15412"/>
            </a:xfrm>
            <a:prstGeom prst="rect">
              <a:avLst/>
            </a:prstGeom>
            <a:grp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83" name="矩形 97"/>
            <p:cNvSpPr>
              <a:spLocks noChangeArrowheads="1"/>
            </p:cNvSpPr>
            <p:nvPr/>
          </p:nvSpPr>
          <p:spPr bwMode="auto">
            <a:xfrm>
              <a:off x="4572000" y="1452510"/>
              <a:ext cx="66962" cy="15412"/>
            </a:xfrm>
            <a:prstGeom prst="rect">
              <a:avLst/>
            </a:prstGeom>
            <a:grp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84" name="矩形 97"/>
            <p:cNvSpPr>
              <a:spLocks noChangeArrowheads="1"/>
            </p:cNvSpPr>
            <p:nvPr/>
          </p:nvSpPr>
          <p:spPr bwMode="auto">
            <a:xfrm>
              <a:off x="4670987" y="1452510"/>
              <a:ext cx="66962" cy="15412"/>
            </a:xfrm>
            <a:prstGeom prst="rect">
              <a:avLst/>
            </a:prstGeom>
            <a:grp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85" name="矩形 97"/>
            <p:cNvSpPr>
              <a:spLocks noChangeArrowheads="1"/>
            </p:cNvSpPr>
            <p:nvPr/>
          </p:nvSpPr>
          <p:spPr bwMode="auto">
            <a:xfrm>
              <a:off x="4785987" y="1452510"/>
              <a:ext cx="66962" cy="15412"/>
            </a:xfrm>
            <a:prstGeom prst="rect">
              <a:avLst/>
            </a:prstGeom>
            <a:grp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86" name="矩形 97"/>
            <p:cNvSpPr>
              <a:spLocks noChangeArrowheads="1"/>
            </p:cNvSpPr>
            <p:nvPr/>
          </p:nvSpPr>
          <p:spPr bwMode="auto">
            <a:xfrm>
              <a:off x="4905354" y="1452510"/>
              <a:ext cx="66962" cy="15412"/>
            </a:xfrm>
            <a:prstGeom prst="rect">
              <a:avLst/>
            </a:prstGeom>
            <a:grp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87" name="矩形 97"/>
            <p:cNvSpPr>
              <a:spLocks noChangeArrowheads="1"/>
            </p:cNvSpPr>
            <p:nvPr/>
          </p:nvSpPr>
          <p:spPr bwMode="auto">
            <a:xfrm>
              <a:off x="5020354" y="1452510"/>
              <a:ext cx="66962" cy="15412"/>
            </a:xfrm>
            <a:prstGeom prst="rect">
              <a:avLst/>
            </a:prstGeom>
            <a:grp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grpSp>
          <p:nvGrpSpPr>
            <p:cNvPr id="188" name="组合 392"/>
            <p:cNvGrpSpPr>
              <a:grpSpLocks/>
            </p:cNvGrpSpPr>
            <p:nvPr/>
          </p:nvGrpSpPr>
          <p:grpSpPr bwMode="auto">
            <a:xfrm>
              <a:off x="4572000" y="1500368"/>
              <a:ext cx="515316" cy="63270"/>
              <a:chOff x="4946650" y="3952875"/>
              <a:chExt cx="561975" cy="123825"/>
            </a:xfrm>
            <a:grpFill/>
          </p:grpSpPr>
          <p:sp>
            <p:nvSpPr>
              <p:cNvPr id="189" name="矩形 97"/>
              <p:cNvSpPr>
                <a:spLocks noChangeArrowheads="1"/>
              </p:cNvSpPr>
              <p:nvPr/>
            </p:nvSpPr>
            <p:spPr bwMode="auto">
              <a:xfrm>
                <a:off x="4946650" y="3952875"/>
                <a:ext cx="73025" cy="28575"/>
              </a:xfrm>
              <a:prstGeom prst="rect">
                <a:avLst/>
              </a:prstGeom>
              <a:grp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90" name="矩形 97"/>
              <p:cNvSpPr>
                <a:spLocks noChangeArrowheads="1"/>
              </p:cNvSpPr>
              <p:nvPr/>
            </p:nvSpPr>
            <p:spPr bwMode="auto">
              <a:xfrm>
                <a:off x="5054600" y="3952875"/>
                <a:ext cx="73025" cy="28575"/>
              </a:xfrm>
              <a:prstGeom prst="rect">
                <a:avLst/>
              </a:prstGeom>
              <a:grp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91" name="矩形 97"/>
              <p:cNvSpPr>
                <a:spLocks noChangeArrowheads="1"/>
              </p:cNvSpPr>
              <p:nvPr/>
            </p:nvSpPr>
            <p:spPr bwMode="auto">
              <a:xfrm>
                <a:off x="5180013" y="3952875"/>
                <a:ext cx="73025" cy="28575"/>
              </a:xfrm>
              <a:prstGeom prst="rect">
                <a:avLst/>
              </a:prstGeom>
              <a:grp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92" name="矩形 97"/>
              <p:cNvSpPr>
                <a:spLocks noChangeArrowheads="1"/>
              </p:cNvSpPr>
              <p:nvPr/>
            </p:nvSpPr>
            <p:spPr bwMode="auto">
              <a:xfrm>
                <a:off x="5310188" y="3952875"/>
                <a:ext cx="73025" cy="28575"/>
              </a:xfrm>
              <a:prstGeom prst="rect">
                <a:avLst/>
              </a:prstGeom>
              <a:grp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93" name="矩形 97"/>
              <p:cNvSpPr>
                <a:spLocks noChangeArrowheads="1"/>
              </p:cNvSpPr>
              <p:nvPr/>
            </p:nvSpPr>
            <p:spPr bwMode="auto">
              <a:xfrm>
                <a:off x="5435600" y="3952875"/>
                <a:ext cx="73025" cy="28575"/>
              </a:xfrm>
              <a:prstGeom prst="rect">
                <a:avLst/>
              </a:prstGeom>
              <a:grp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94" name="矩形 97"/>
              <p:cNvSpPr>
                <a:spLocks noChangeArrowheads="1"/>
              </p:cNvSpPr>
              <p:nvPr/>
            </p:nvSpPr>
            <p:spPr bwMode="auto">
              <a:xfrm>
                <a:off x="4946650" y="4048125"/>
                <a:ext cx="73025" cy="28575"/>
              </a:xfrm>
              <a:prstGeom prst="rect">
                <a:avLst/>
              </a:prstGeom>
              <a:grp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95" name="矩形 97"/>
              <p:cNvSpPr>
                <a:spLocks noChangeArrowheads="1"/>
              </p:cNvSpPr>
              <p:nvPr/>
            </p:nvSpPr>
            <p:spPr bwMode="auto">
              <a:xfrm>
                <a:off x="5054600" y="4048125"/>
                <a:ext cx="73025" cy="28575"/>
              </a:xfrm>
              <a:prstGeom prst="rect">
                <a:avLst/>
              </a:prstGeom>
              <a:grp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96" name="矩形 97"/>
              <p:cNvSpPr>
                <a:spLocks noChangeArrowheads="1"/>
              </p:cNvSpPr>
              <p:nvPr/>
            </p:nvSpPr>
            <p:spPr bwMode="auto">
              <a:xfrm>
                <a:off x="5180013" y="4048125"/>
                <a:ext cx="73025" cy="28575"/>
              </a:xfrm>
              <a:prstGeom prst="rect">
                <a:avLst/>
              </a:prstGeom>
              <a:grp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97" name="矩形 97"/>
              <p:cNvSpPr>
                <a:spLocks noChangeArrowheads="1"/>
              </p:cNvSpPr>
              <p:nvPr/>
            </p:nvSpPr>
            <p:spPr bwMode="auto">
              <a:xfrm>
                <a:off x="5310188" y="4048125"/>
                <a:ext cx="73025" cy="28575"/>
              </a:xfrm>
              <a:prstGeom prst="rect">
                <a:avLst/>
              </a:prstGeom>
              <a:grp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sp>
            <p:nvSpPr>
              <p:cNvPr id="198" name="矩形 97"/>
              <p:cNvSpPr>
                <a:spLocks noChangeArrowheads="1"/>
              </p:cNvSpPr>
              <p:nvPr/>
            </p:nvSpPr>
            <p:spPr bwMode="auto">
              <a:xfrm>
                <a:off x="5435600" y="4048125"/>
                <a:ext cx="73025" cy="28575"/>
              </a:xfrm>
              <a:prstGeom prst="rect">
                <a:avLst/>
              </a:prstGeom>
              <a:grpFill/>
              <a:ln w="9525" algn="ctr">
                <a:noFill/>
                <a:round/>
                <a:headEnd/>
                <a:tailEnd/>
              </a:ln>
            </p:spPr>
            <p:txBody>
              <a:bodyPr/>
              <a:lstStyle/>
              <a:p>
                <a:endParaRPr lang="zh-CN" altLang="en-US" sz="1333" dirty="0">
                  <a:latin typeface="Huawei Sans" panose="020C0503030203020204" pitchFamily="34" charset="0"/>
                  <a:ea typeface="微软雅黑" pitchFamily="34" charset="-122"/>
                  <a:cs typeface="Huawei Sans" panose="020C0503030203020204" pitchFamily="34" charset="0"/>
                </a:endParaRPr>
              </a:p>
            </p:txBody>
          </p:sp>
        </p:grpSp>
      </p:grpSp>
    </p:spTree>
    <p:extLst>
      <p:ext uri="{BB962C8B-B14F-4D97-AF65-F5344CB8AC3E}">
        <p14:creationId xmlns:p14="http://schemas.microsoft.com/office/powerpoint/2010/main" val="49409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Disk Domain</a:t>
            </a:r>
          </a:p>
        </p:txBody>
      </p:sp>
      <p:sp>
        <p:nvSpPr>
          <p:cNvPr id="3" name="文本占位符 2"/>
          <p:cNvSpPr>
            <a:spLocks noGrp="1"/>
          </p:cNvSpPr>
          <p:nvPr>
            <p:ph type="body" sz="quarter" idx="10"/>
          </p:nvPr>
        </p:nvSpPr>
        <p:spPr/>
        <p:txBody>
          <a:bodyPr/>
          <a:lstStyle/>
          <a:p>
            <a:r>
              <a:rPr sz="1800" u="none" dirty="0"/>
              <a:t>A disk domain is a combination of disks (which can be all disks in the array). After the disks are combined and reserved for hot spare capacity, </a:t>
            </a:r>
            <a:r>
              <a:rPr lang="en-US" sz="1800" u="none" dirty="0"/>
              <a:t>it </a:t>
            </a:r>
            <a:r>
              <a:rPr sz="1800" u="none" dirty="0"/>
              <a:t>provides storage resources for the storage pool.</a:t>
            </a:r>
            <a:endParaRPr lang="zh-CN" altLang="en-US" sz="1800" dirty="0"/>
          </a:p>
        </p:txBody>
      </p:sp>
      <p:grpSp>
        <p:nvGrpSpPr>
          <p:cNvPr id="4" name="Groep 2"/>
          <p:cNvGrpSpPr/>
          <p:nvPr/>
        </p:nvGrpSpPr>
        <p:grpSpPr>
          <a:xfrm>
            <a:off x="2315323" y="2468096"/>
            <a:ext cx="6255945" cy="3742629"/>
            <a:chOff x="738188" y="2147532"/>
            <a:chExt cx="6255945" cy="3742629"/>
          </a:xfrm>
        </p:grpSpPr>
        <p:sp>
          <p:nvSpPr>
            <p:cNvPr id="5" name="Rectangle 3"/>
            <p:cNvSpPr/>
            <p:nvPr/>
          </p:nvSpPr>
          <p:spPr bwMode="auto">
            <a:xfrm rot="3360000">
              <a:off x="1837364" y="4300099"/>
              <a:ext cx="419297" cy="288000"/>
            </a:xfrm>
            <a:prstGeom prst="rect">
              <a:avLst/>
            </a:prstGeom>
            <a:solidFill>
              <a:srgbClr val="FFC000">
                <a:alpha val="50000"/>
              </a:srgb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6" name="Rectangle 4"/>
            <p:cNvSpPr/>
            <p:nvPr/>
          </p:nvSpPr>
          <p:spPr bwMode="auto">
            <a:xfrm rot="3360000">
              <a:off x="2262254" y="4300099"/>
              <a:ext cx="419297" cy="288000"/>
            </a:xfrm>
            <a:prstGeom prst="rect">
              <a:avLst/>
            </a:prstGeom>
            <a:solidFill>
              <a:srgbClr val="FFC000">
                <a:alpha val="50000"/>
              </a:srgb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7" name="Rectangle 5"/>
            <p:cNvSpPr/>
            <p:nvPr/>
          </p:nvSpPr>
          <p:spPr bwMode="auto">
            <a:xfrm rot="3360000">
              <a:off x="857479" y="4837378"/>
              <a:ext cx="419297" cy="288000"/>
            </a:xfrm>
            <a:prstGeom prst="rect">
              <a:avLst/>
            </a:prstGeom>
            <a:solidFill>
              <a:srgbClr val="FFC000">
                <a:alpha val="50000"/>
              </a:srgb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8" name="Rectangle 6"/>
            <p:cNvSpPr/>
            <p:nvPr/>
          </p:nvSpPr>
          <p:spPr bwMode="auto">
            <a:xfrm rot="3360000">
              <a:off x="1340404" y="4837378"/>
              <a:ext cx="419297" cy="288000"/>
            </a:xfrm>
            <a:prstGeom prst="rect">
              <a:avLst/>
            </a:prstGeom>
            <a:solidFill>
              <a:srgbClr val="FFC000">
                <a:alpha val="50000"/>
              </a:srgb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9" name="Rectangle 7"/>
            <p:cNvSpPr/>
            <p:nvPr/>
          </p:nvSpPr>
          <p:spPr bwMode="auto">
            <a:xfrm rot="3360000">
              <a:off x="1837364" y="4837378"/>
              <a:ext cx="419297" cy="288000"/>
            </a:xfrm>
            <a:prstGeom prst="rect">
              <a:avLst/>
            </a:prstGeom>
            <a:solidFill>
              <a:srgbClr val="FFC000">
                <a:alpha val="50000"/>
              </a:srgb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10" name="Rectangle 8"/>
            <p:cNvSpPr/>
            <p:nvPr/>
          </p:nvSpPr>
          <p:spPr bwMode="auto">
            <a:xfrm rot="3360000">
              <a:off x="2262254" y="4837378"/>
              <a:ext cx="419297" cy="288000"/>
            </a:xfrm>
            <a:prstGeom prst="rect">
              <a:avLst/>
            </a:prstGeom>
            <a:solidFill>
              <a:srgbClr val="FFC000">
                <a:alpha val="50000"/>
              </a:srgb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11" name="Rectangle 9"/>
            <p:cNvSpPr/>
            <p:nvPr/>
          </p:nvSpPr>
          <p:spPr bwMode="auto">
            <a:xfrm rot="3360000">
              <a:off x="857479" y="5373040"/>
              <a:ext cx="419297" cy="288000"/>
            </a:xfrm>
            <a:prstGeom prst="rect">
              <a:avLst/>
            </a:prstGeom>
            <a:solidFill>
              <a:srgbClr val="FFC000">
                <a:alpha val="50000"/>
              </a:srgb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12" name="Rectangle 10"/>
            <p:cNvSpPr/>
            <p:nvPr/>
          </p:nvSpPr>
          <p:spPr bwMode="auto">
            <a:xfrm rot="3360000">
              <a:off x="1340404" y="5373040"/>
              <a:ext cx="419297" cy="288000"/>
            </a:xfrm>
            <a:prstGeom prst="rect">
              <a:avLst/>
            </a:prstGeom>
            <a:solidFill>
              <a:srgbClr val="FFC000">
                <a:alpha val="50000"/>
              </a:srgb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13" name="Rectangle 11"/>
            <p:cNvSpPr/>
            <p:nvPr/>
          </p:nvSpPr>
          <p:spPr bwMode="auto">
            <a:xfrm rot="3360000">
              <a:off x="1837364" y="5373040"/>
              <a:ext cx="419297" cy="288000"/>
            </a:xfrm>
            <a:prstGeom prst="rect">
              <a:avLst/>
            </a:prstGeom>
            <a:solidFill>
              <a:srgbClr val="FFC000">
                <a:alpha val="50000"/>
              </a:srgb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14" name="Rectangle 12"/>
            <p:cNvSpPr/>
            <p:nvPr/>
          </p:nvSpPr>
          <p:spPr bwMode="auto">
            <a:xfrm rot="3360000">
              <a:off x="2262254" y="5373040"/>
              <a:ext cx="419297" cy="288000"/>
            </a:xfrm>
            <a:prstGeom prst="rect">
              <a:avLst/>
            </a:prstGeom>
            <a:solidFill>
              <a:srgbClr val="FFC000">
                <a:alpha val="50000"/>
              </a:srgb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15" name="Rectangle 13"/>
            <p:cNvSpPr/>
            <p:nvPr/>
          </p:nvSpPr>
          <p:spPr bwMode="auto">
            <a:xfrm rot="3360000">
              <a:off x="1334304" y="2711697"/>
              <a:ext cx="419297" cy="288000"/>
            </a:xfrm>
            <a:prstGeom prst="rect">
              <a:avLst/>
            </a:prstGeom>
            <a:solidFill>
              <a:schemeClr val="accent1">
                <a:lumMod val="75000"/>
                <a:alpha val="50000"/>
              </a:scheme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16" name="Rectangle 14"/>
            <p:cNvSpPr/>
            <p:nvPr/>
          </p:nvSpPr>
          <p:spPr bwMode="auto">
            <a:xfrm rot="3360000">
              <a:off x="1831264" y="2711697"/>
              <a:ext cx="419297" cy="288000"/>
            </a:xfrm>
            <a:prstGeom prst="rect">
              <a:avLst/>
            </a:prstGeom>
            <a:solidFill>
              <a:schemeClr val="accent1">
                <a:lumMod val="75000"/>
                <a:alpha val="50000"/>
              </a:scheme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17" name="Rectangle 15"/>
            <p:cNvSpPr/>
            <p:nvPr/>
          </p:nvSpPr>
          <p:spPr bwMode="auto">
            <a:xfrm rot="3360000">
              <a:off x="2256154" y="2711697"/>
              <a:ext cx="419297" cy="288000"/>
            </a:xfrm>
            <a:prstGeom prst="rect">
              <a:avLst/>
            </a:prstGeom>
            <a:solidFill>
              <a:schemeClr val="accent1">
                <a:lumMod val="75000"/>
                <a:alpha val="50000"/>
              </a:scheme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18" name="Rectangle 16"/>
            <p:cNvSpPr/>
            <p:nvPr/>
          </p:nvSpPr>
          <p:spPr bwMode="auto">
            <a:xfrm rot="3360000">
              <a:off x="857479" y="3244477"/>
              <a:ext cx="419297" cy="288000"/>
            </a:xfrm>
            <a:prstGeom prst="rect">
              <a:avLst/>
            </a:prstGeom>
            <a:solidFill>
              <a:schemeClr val="accent1">
                <a:lumMod val="75000"/>
                <a:alpha val="50000"/>
              </a:scheme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19" name="Rectangle 17"/>
            <p:cNvSpPr/>
            <p:nvPr/>
          </p:nvSpPr>
          <p:spPr bwMode="auto">
            <a:xfrm rot="3360000">
              <a:off x="1340404" y="3244477"/>
              <a:ext cx="419297" cy="288000"/>
            </a:xfrm>
            <a:prstGeom prst="rect">
              <a:avLst/>
            </a:prstGeom>
            <a:solidFill>
              <a:schemeClr val="accent1">
                <a:lumMod val="75000"/>
                <a:alpha val="50000"/>
              </a:scheme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20" name="Rectangle 18"/>
            <p:cNvSpPr/>
            <p:nvPr/>
          </p:nvSpPr>
          <p:spPr bwMode="auto">
            <a:xfrm rot="3360000">
              <a:off x="1837364" y="3244477"/>
              <a:ext cx="419297" cy="288000"/>
            </a:xfrm>
            <a:prstGeom prst="rect">
              <a:avLst/>
            </a:prstGeom>
            <a:solidFill>
              <a:srgbClr val="00B0F0">
                <a:alpha val="50000"/>
              </a:srgb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21" name="Rectangle 19"/>
            <p:cNvSpPr/>
            <p:nvPr/>
          </p:nvSpPr>
          <p:spPr bwMode="auto">
            <a:xfrm rot="3360000">
              <a:off x="2262254" y="3244477"/>
              <a:ext cx="419297" cy="288000"/>
            </a:xfrm>
            <a:prstGeom prst="rect">
              <a:avLst/>
            </a:prstGeom>
            <a:solidFill>
              <a:srgbClr val="00B0F0">
                <a:alpha val="50000"/>
              </a:srgb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22" name="Rectangle 20"/>
            <p:cNvSpPr/>
            <p:nvPr/>
          </p:nvSpPr>
          <p:spPr bwMode="auto">
            <a:xfrm rot="3360000">
              <a:off x="857479" y="3769493"/>
              <a:ext cx="419297" cy="288000"/>
            </a:xfrm>
            <a:prstGeom prst="rect">
              <a:avLst/>
            </a:prstGeom>
            <a:solidFill>
              <a:srgbClr val="00B0F0">
                <a:alpha val="50000"/>
              </a:srgb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23" name="Rectangle 21"/>
            <p:cNvSpPr/>
            <p:nvPr/>
          </p:nvSpPr>
          <p:spPr bwMode="auto">
            <a:xfrm rot="3360000">
              <a:off x="1340404" y="3769493"/>
              <a:ext cx="419297" cy="288000"/>
            </a:xfrm>
            <a:prstGeom prst="rect">
              <a:avLst/>
            </a:prstGeom>
            <a:solidFill>
              <a:srgbClr val="00B0F0">
                <a:alpha val="50000"/>
              </a:srgb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24" name="Rectangle 22"/>
            <p:cNvSpPr/>
            <p:nvPr/>
          </p:nvSpPr>
          <p:spPr bwMode="auto">
            <a:xfrm rot="3360000">
              <a:off x="1837364" y="3769493"/>
              <a:ext cx="419297" cy="288000"/>
            </a:xfrm>
            <a:prstGeom prst="rect">
              <a:avLst/>
            </a:prstGeom>
            <a:solidFill>
              <a:srgbClr val="00B0F0">
                <a:alpha val="50000"/>
              </a:srgb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25" name="Rectangle 23"/>
            <p:cNvSpPr/>
            <p:nvPr/>
          </p:nvSpPr>
          <p:spPr bwMode="auto">
            <a:xfrm rot="3360000">
              <a:off x="2262254" y="3769493"/>
              <a:ext cx="419297" cy="288000"/>
            </a:xfrm>
            <a:prstGeom prst="rect">
              <a:avLst/>
            </a:prstGeom>
            <a:solidFill>
              <a:srgbClr val="00B0F0">
                <a:alpha val="50000"/>
              </a:srgb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26" name="Rectangle 24"/>
            <p:cNvSpPr/>
            <p:nvPr/>
          </p:nvSpPr>
          <p:spPr bwMode="auto">
            <a:xfrm rot="3360000">
              <a:off x="857479" y="4300099"/>
              <a:ext cx="419297" cy="288000"/>
            </a:xfrm>
            <a:prstGeom prst="rect">
              <a:avLst/>
            </a:prstGeom>
            <a:solidFill>
              <a:srgbClr val="00B0F0">
                <a:alpha val="50000"/>
              </a:srgb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27" name="Rectangle 25"/>
            <p:cNvSpPr/>
            <p:nvPr/>
          </p:nvSpPr>
          <p:spPr bwMode="auto">
            <a:xfrm rot="3360000">
              <a:off x="1340404" y="4300099"/>
              <a:ext cx="419297" cy="288000"/>
            </a:xfrm>
            <a:prstGeom prst="rect">
              <a:avLst/>
            </a:prstGeom>
            <a:solidFill>
              <a:srgbClr val="00B0F0">
                <a:alpha val="50000"/>
              </a:srgb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28" name="Rectangle 26"/>
            <p:cNvSpPr/>
            <p:nvPr/>
          </p:nvSpPr>
          <p:spPr bwMode="auto">
            <a:xfrm rot="3360000">
              <a:off x="851379" y="2711697"/>
              <a:ext cx="419297" cy="288000"/>
            </a:xfrm>
            <a:prstGeom prst="rect">
              <a:avLst/>
            </a:prstGeom>
            <a:solidFill>
              <a:schemeClr val="accent1">
                <a:lumMod val="75000"/>
                <a:alpha val="50000"/>
              </a:scheme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pic>
          <p:nvPicPr>
            <p:cNvPr id="29"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9876" y="2642895"/>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9876" y="3177248"/>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9876" y="371318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8289" y="4247541"/>
              <a:ext cx="4333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9876" y="4781894"/>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9876" y="5316245"/>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圆角矩形 273"/>
            <p:cNvSpPr>
              <a:spLocks noChangeArrowheads="1"/>
            </p:cNvSpPr>
            <p:nvPr/>
          </p:nvSpPr>
          <p:spPr bwMode="auto">
            <a:xfrm>
              <a:off x="738188" y="2147532"/>
              <a:ext cx="2100546" cy="3742628"/>
            </a:xfrm>
            <a:prstGeom prst="roundRect">
              <a:avLst>
                <a:gd name="adj" fmla="val 16667"/>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Clr>
                  <a:srgbClr val="CC9900"/>
                </a:buClr>
                <a:buFont typeface="Wingdings" pitchFamily="2" charset="2"/>
                <a:buChar char="n"/>
              </a:pPr>
              <a:endParaRPr lang="zh-CN" altLang="en-US" sz="1400">
                <a:solidFill>
                  <a:srgbClr val="000000"/>
                </a:solidFill>
                <a:latin typeface="Huawei Sans" panose="020C0503030203020204" pitchFamily="34" charset="0"/>
                <a:ea typeface="+mn-ea"/>
                <a:cs typeface="Huawei Sans" panose="020C0503030203020204" pitchFamily="34" charset="0"/>
              </a:endParaRPr>
            </a:p>
          </p:txBody>
        </p:sp>
        <p:sp>
          <p:nvSpPr>
            <p:cNvPr id="36" name="TextBox 274"/>
            <p:cNvSpPr txBox="1">
              <a:spLocks noChangeArrowheads="1"/>
            </p:cNvSpPr>
            <p:nvPr/>
          </p:nvSpPr>
          <p:spPr bwMode="auto">
            <a:xfrm>
              <a:off x="1003077" y="2255545"/>
              <a:ext cx="15381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sz="1400" u="none">
                  <a:solidFill>
                    <a:srgbClr val="000000"/>
                  </a:solidFill>
                  <a:latin typeface="Huawei Sans" panose="020C0503030203020204" pitchFamily="34" charset="0"/>
                  <a:cs typeface="Huawei Sans" panose="020C0503030203020204" pitchFamily="34" charset="0"/>
                </a:rPr>
                <a:t>Physical disks</a:t>
              </a:r>
            </a:p>
          </p:txBody>
        </p:sp>
        <p:sp>
          <p:nvSpPr>
            <p:cNvPr id="37" name="圆角矩形 273"/>
            <p:cNvSpPr>
              <a:spLocks noChangeArrowheads="1"/>
            </p:cNvSpPr>
            <p:nvPr/>
          </p:nvSpPr>
          <p:spPr bwMode="auto">
            <a:xfrm>
              <a:off x="3707219" y="2147532"/>
              <a:ext cx="2241776" cy="2123759"/>
            </a:xfrm>
            <a:prstGeom prst="roundRect">
              <a:avLst>
                <a:gd name="adj" fmla="val 16667"/>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Clr>
                  <a:srgbClr val="CC9900"/>
                </a:buClr>
                <a:buFont typeface="Wingdings" pitchFamily="2" charset="2"/>
                <a:buChar char="n"/>
              </a:pPr>
              <a:endParaRPr lang="zh-CN" altLang="en-US" sz="1400">
                <a:solidFill>
                  <a:srgbClr val="000000"/>
                </a:solidFill>
                <a:latin typeface="Huawei Sans" panose="020C0503030203020204" pitchFamily="34" charset="0"/>
                <a:ea typeface="+mn-ea"/>
                <a:cs typeface="Huawei Sans" panose="020C0503030203020204" pitchFamily="34" charset="0"/>
              </a:endParaRPr>
            </a:p>
          </p:txBody>
        </p:sp>
        <p:sp>
          <p:nvSpPr>
            <p:cNvPr id="38" name="TextBox 274"/>
            <p:cNvSpPr txBox="1">
              <a:spLocks noChangeArrowheads="1"/>
            </p:cNvSpPr>
            <p:nvPr/>
          </p:nvSpPr>
          <p:spPr bwMode="auto">
            <a:xfrm>
              <a:off x="4085874" y="2255545"/>
              <a:ext cx="15806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sz="1400" u="none">
                  <a:solidFill>
                    <a:srgbClr val="000000"/>
                  </a:solidFill>
                  <a:latin typeface="Huawei Sans" panose="020C0503030203020204" pitchFamily="34" charset="0"/>
                  <a:cs typeface="Huawei Sans" panose="020C0503030203020204" pitchFamily="34" charset="0"/>
                </a:rPr>
                <a:t>Disk domain #1</a:t>
              </a:r>
              <a:endParaRPr lang="zh-CN" altLang="en-US" sz="1400" b="1" dirty="0">
                <a:solidFill>
                  <a:srgbClr val="000000"/>
                </a:solidFill>
                <a:latin typeface="Huawei Sans" panose="020C0503030203020204" pitchFamily="34" charset="0"/>
                <a:ea typeface="+mn-ea"/>
                <a:cs typeface="Huawei Sans" panose="020C0503030203020204" pitchFamily="34" charset="0"/>
              </a:endParaRPr>
            </a:p>
          </p:txBody>
        </p:sp>
        <p:sp>
          <p:nvSpPr>
            <p:cNvPr id="39" name="圆角矩形 273"/>
            <p:cNvSpPr>
              <a:spLocks noChangeArrowheads="1"/>
            </p:cNvSpPr>
            <p:nvPr/>
          </p:nvSpPr>
          <p:spPr bwMode="auto">
            <a:xfrm>
              <a:off x="3707219" y="4386667"/>
              <a:ext cx="2241776" cy="1503494"/>
            </a:xfrm>
            <a:prstGeom prst="roundRect">
              <a:avLst>
                <a:gd name="adj" fmla="val 16667"/>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Clr>
                  <a:srgbClr val="CC9900"/>
                </a:buClr>
                <a:buFont typeface="Wingdings" pitchFamily="2" charset="2"/>
                <a:buChar char="n"/>
              </a:pPr>
              <a:endParaRPr lang="zh-CN" altLang="en-US" sz="1400">
                <a:solidFill>
                  <a:srgbClr val="000000"/>
                </a:solidFill>
                <a:latin typeface="Huawei Sans" panose="020C0503030203020204" pitchFamily="34" charset="0"/>
                <a:ea typeface="+mn-ea"/>
                <a:cs typeface="Huawei Sans" panose="020C0503030203020204" pitchFamily="34" charset="0"/>
              </a:endParaRPr>
            </a:p>
          </p:txBody>
        </p:sp>
        <p:sp>
          <p:nvSpPr>
            <p:cNvPr id="40" name="TextBox 274"/>
            <p:cNvSpPr txBox="1">
              <a:spLocks noChangeArrowheads="1"/>
            </p:cNvSpPr>
            <p:nvPr/>
          </p:nvSpPr>
          <p:spPr bwMode="auto">
            <a:xfrm>
              <a:off x="4050249" y="4399679"/>
              <a:ext cx="15806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sz="1400" u="none">
                  <a:solidFill>
                    <a:srgbClr val="000000"/>
                  </a:solidFill>
                  <a:latin typeface="Huawei Sans" panose="020C0503030203020204" pitchFamily="34" charset="0"/>
                  <a:cs typeface="Huawei Sans" panose="020C0503030203020204" pitchFamily="34" charset="0"/>
                </a:rPr>
                <a:t>Disk domain #2</a:t>
              </a:r>
              <a:endParaRPr lang="zh-CN" altLang="en-US" sz="1400" b="1" dirty="0">
                <a:solidFill>
                  <a:srgbClr val="000000"/>
                </a:solidFill>
                <a:latin typeface="Huawei Sans" panose="020C0503030203020204" pitchFamily="34" charset="0"/>
                <a:ea typeface="+mn-ea"/>
                <a:cs typeface="Huawei Sans" panose="020C0503030203020204" pitchFamily="34" charset="0"/>
              </a:endParaRPr>
            </a:p>
          </p:txBody>
        </p:sp>
        <p:grpSp>
          <p:nvGrpSpPr>
            <p:cNvPr id="41" name="Group 12"/>
            <p:cNvGrpSpPr/>
            <p:nvPr/>
          </p:nvGrpSpPr>
          <p:grpSpPr>
            <a:xfrm>
              <a:off x="6450940" y="3156540"/>
              <a:ext cx="433387" cy="1921772"/>
              <a:chOff x="6940348" y="2266680"/>
              <a:chExt cx="433387" cy="1921772"/>
            </a:xfrm>
          </p:grpSpPr>
          <p:sp>
            <p:nvSpPr>
              <p:cNvPr id="103" name="Rectangle 104"/>
              <p:cNvSpPr/>
              <p:nvPr/>
            </p:nvSpPr>
            <p:spPr bwMode="auto">
              <a:xfrm rot="3360000">
                <a:off x="6926378" y="2324673"/>
                <a:ext cx="457670" cy="341684"/>
              </a:xfrm>
              <a:prstGeom prst="rect">
                <a:avLst/>
              </a:prstGeom>
              <a:solidFill>
                <a:schemeClr val="accent1">
                  <a:lumMod val="75000"/>
                  <a:alpha val="50000"/>
                </a:scheme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104" name="Rectangle 105"/>
              <p:cNvSpPr/>
              <p:nvPr/>
            </p:nvSpPr>
            <p:spPr bwMode="auto">
              <a:xfrm rot="3360000">
                <a:off x="6926378" y="3064280"/>
                <a:ext cx="457670" cy="341684"/>
              </a:xfrm>
              <a:prstGeom prst="rect">
                <a:avLst/>
              </a:prstGeom>
              <a:solidFill>
                <a:srgbClr val="00B0F0">
                  <a:alpha val="50000"/>
                </a:srgb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105" name="Rectangle 106"/>
              <p:cNvSpPr/>
              <p:nvPr/>
            </p:nvSpPr>
            <p:spPr bwMode="auto">
              <a:xfrm rot="3360000">
                <a:off x="6926378" y="3780511"/>
                <a:ext cx="457670" cy="341684"/>
              </a:xfrm>
              <a:prstGeom prst="rect">
                <a:avLst/>
              </a:prstGeom>
              <a:solidFill>
                <a:srgbClr val="FFC000">
                  <a:alpha val="50000"/>
                </a:srgb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pic>
            <p:nvPicPr>
              <p:cNvPr id="10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0348" y="2281791"/>
                <a:ext cx="4333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0348" y="3012871"/>
                <a:ext cx="4333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0348" y="3743952"/>
                <a:ext cx="4333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2"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4138" y="2642895"/>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4138" y="3177248"/>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4138" y="371318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2551" y="4247541"/>
              <a:ext cx="4333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4138" y="4781894"/>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4138" y="5316245"/>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1504" y="2642895"/>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1504" y="3177248"/>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1504" y="371318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9917" y="4247541"/>
              <a:ext cx="4333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1504" y="4781894"/>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1504" y="5316245"/>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3304" y="2642895"/>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3304" y="3177248"/>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3304" y="371318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1717" y="4247541"/>
              <a:ext cx="4333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3304" y="4781894"/>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3304" y="5316245"/>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Rectangle 58"/>
            <p:cNvSpPr/>
            <p:nvPr/>
          </p:nvSpPr>
          <p:spPr bwMode="auto">
            <a:xfrm rot="3360000">
              <a:off x="4444557" y="2711697"/>
              <a:ext cx="419297" cy="288000"/>
            </a:xfrm>
            <a:prstGeom prst="rect">
              <a:avLst/>
            </a:prstGeom>
            <a:solidFill>
              <a:schemeClr val="accent1">
                <a:lumMod val="75000"/>
                <a:alpha val="50000"/>
              </a:scheme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61" name="Rectangle 59"/>
            <p:cNvSpPr/>
            <p:nvPr/>
          </p:nvSpPr>
          <p:spPr bwMode="auto">
            <a:xfrm rot="3360000">
              <a:off x="4941517" y="2711697"/>
              <a:ext cx="419297" cy="288000"/>
            </a:xfrm>
            <a:prstGeom prst="rect">
              <a:avLst/>
            </a:prstGeom>
            <a:solidFill>
              <a:schemeClr val="accent1">
                <a:lumMod val="75000"/>
                <a:alpha val="50000"/>
              </a:scheme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62" name="Rectangle 60"/>
            <p:cNvSpPr/>
            <p:nvPr/>
          </p:nvSpPr>
          <p:spPr bwMode="auto">
            <a:xfrm rot="3360000">
              <a:off x="5366407" y="2711697"/>
              <a:ext cx="419297" cy="288000"/>
            </a:xfrm>
            <a:prstGeom prst="rect">
              <a:avLst/>
            </a:prstGeom>
            <a:solidFill>
              <a:schemeClr val="accent1">
                <a:lumMod val="75000"/>
                <a:alpha val="50000"/>
              </a:scheme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63" name="Rectangle 61"/>
            <p:cNvSpPr/>
            <p:nvPr/>
          </p:nvSpPr>
          <p:spPr bwMode="auto">
            <a:xfrm rot="3360000">
              <a:off x="3967732" y="3244477"/>
              <a:ext cx="419297" cy="288000"/>
            </a:xfrm>
            <a:prstGeom prst="rect">
              <a:avLst/>
            </a:prstGeom>
            <a:solidFill>
              <a:schemeClr val="accent1">
                <a:lumMod val="75000"/>
                <a:alpha val="50000"/>
              </a:scheme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64" name="Rectangle 62"/>
            <p:cNvSpPr/>
            <p:nvPr/>
          </p:nvSpPr>
          <p:spPr bwMode="auto">
            <a:xfrm rot="3360000">
              <a:off x="4450657" y="3244477"/>
              <a:ext cx="419297" cy="288000"/>
            </a:xfrm>
            <a:prstGeom prst="rect">
              <a:avLst/>
            </a:prstGeom>
            <a:solidFill>
              <a:schemeClr val="accent1">
                <a:lumMod val="75000"/>
                <a:alpha val="50000"/>
              </a:scheme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65" name="Rectangle 63"/>
            <p:cNvSpPr/>
            <p:nvPr/>
          </p:nvSpPr>
          <p:spPr bwMode="auto">
            <a:xfrm rot="3360000">
              <a:off x="4947617" y="3244477"/>
              <a:ext cx="419297" cy="288000"/>
            </a:xfrm>
            <a:prstGeom prst="rect">
              <a:avLst/>
            </a:prstGeom>
            <a:solidFill>
              <a:srgbClr val="00B0F0">
                <a:alpha val="50000"/>
              </a:srgb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66" name="Rectangle 64"/>
            <p:cNvSpPr/>
            <p:nvPr/>
          </p:nvSpPr>
          <p:spPr bwMode="auto">
            <a:xfrm rot="3360000">
              <a:off x="5372507" y="3244477"/>
              <a:ext cx="419297" cy="288000"/>
            </a:xfrm>
            <a:prstGeom prst="rect">
              <a:avLst/>
            </a:prstGeom>
            <a:solidFill>
              <a:srgbClr val="00B0F0">
                <a:alpha val="50000"/>
              </a:srgb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67" name="Rectangle 65"/>
            <p:cNvSpPr/>
            <p:nvPr/>
          </p:nvSpPr>
          <p:spPr bwMode="auto">
            <a:xfrm rot="3360000">
              <a:off x="3967732" y="3769493"/>
              <a:ext cx="419297" cy="288000"/>
            </a:xfrm>
            <a:prstGeom prst="rect">
              <a:avLst/>
            </a:prstGeom>
            <a:solidFill>
              <a:srgbClr val="00B0F0">
                <a:alpha val="50000"/>
              </a:srgb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68" name="Rectangle 66"/>
            <p:cNvSpPr/>
            <p:nvPr/>
          </p:nvSpPr>
          <p:spPr bwMode="auto">
            <a:xfrm rot="3360000">
              <a:off x="4450657" y="3769493"/>
              <a:ext cx="419297" cy="288000"/>
            </a:xfrm>
            <a:prstGeom prst="rect">
              <a:avLst/>
            </a:prstGeom>
            <a:solidFill>
              <a:srgbClr val="00B0F0">
                <a:alpha val="50000"/>
              </a:srgb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69" name="Rectangle 67"/>
            <p:cNvSpPr/>
            <p:nvPr/>
          </p:nvSpPr>
          <p:spPr bwMode="auto">
            <a:xfrm rot="3360000">
              <a:off x="4947617" y="3769493"/>
              <a:ext cx="419297" cy="288000"/>
            </a:xfrm>
            <a:prstGeom prst="rect">
              <a:avLst/>
            </a:prstGeom>
            <a:solidFill>
              <a:srgbClr val="00B0F0">
                <a:alpha val="50000"/>
              </a:srgb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70" name="Rectangle 68"/>
            <p:cNvSpPr/>
            <p:nvPr/>
          </p:nvSpPr>
          <p:spPr bwMode="auto">
            <a:xfrm rot="3360000">
              <a:off x="5372507" y="3769493"/>
              <a:ext cx="419297" cy="288000"/>
            </a:xfrm>
            <a:prstGeom prst="rect">
              <a:avLst/>
            </a:prstGeom>
            <a:solidFill>
              <a:srgbClr val="00B0F0">
                <a:alpha val="50000"/>
              </a:srgb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71" name="Rectangle 69"/>
            <p:cNvSpPr/>
            <p:nvPr/>
          </p:nvSpPr>
          <p:spPr bwMode="auto">
            <a:xfrm rot="3360000">
              <a:off x="3961632" y="2711697"/>
              <a:ext cx="419297" cy="288000"/>
            </a:xfrm>
            <a:prstGeom prst="rect">
              <a:avLst/>
            </a:prstGeom>
            <a:solidFill>
              <a:schemeClr val="accent1">
                <a:lumMod val="75000"/>
                <a:alpha val="50000"/>
              </a:scheme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pic>
          <p:nvPicPr>
            <p:cNvPr id="72"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0129" y="2642895"/>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0129" y="3177248"/>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0129" y="371318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4391" y="2642895"/>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4391" y="3177248"/>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4391" y="371318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41757" y="2642895"/>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41757" y="3177248"/>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41757" y="371318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73557" y="2642895"/>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73557" y="3177248"/>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73557" y="371318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Rectangle 82"/>
            <p:cNvSpPr/>
            <p:nvPr/>
          </p:nvSpPr>
          <p:spPr bwMode="auto">
            <a:xfrm rot="3360000">
              <a:off x="3954915" y="4844302"/>
              <a:ext cx="419297" cy="288000"/>
            </a:xfrm>
            <a:prstGeom prst="rect">
              <a:avLst/>
            </a:prstGeom>
            <a:solidFill>
              <a:srgbClr val="FFC000">
                <a:alpha val="50000"/>
              </a:srgb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85" name="Rectangle 83"/>
            <p:cNvSpPr/>
            <p:nvPr/>
          </p:nvSpPr>
          <p:spPr bwMode="auto">
            <a:xfrm rot="3360000">
              <a:off x="4437840" y="4844302"/>
              <a:ext cx="419297" cy="288000"/>
            </a:xfrm>
            <a:prstGeom prst="rect">
              <a:avLst/>
            </a:prstGeom>
            <a:solidFill>
              <a:srgbClr val="FFC000">
                <a:alpha val="50000"/>
              </a:srgb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86" name="Rectangle 84"/>
            <p:cNvSpPr/>
            <p:nvPr/>
          </p:nvSpPr>
          <p:spPr bwMode="auto">
            <a:xfrm rot="3360000">
              <a:off x="4934800" y="4844302"/>
              <a:ext cx="419297" cy="288000"/>
            </a:xfrm>
            <a:prstGeom prst="rect">
              <a:avLst/>
            </a:prstGeom>
            <a:solidFill>
              <a:srgbClr val="FFC000">
                <a:alpha val="50000"/>
              </a:srgb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87" name="Rectangle 85"/>
            <p:cNvSpPr/>
            <p:nvPr/>
          </p:nvSpPr>
          <p:spPr bwMode="auto">
            <a:xfrm rot="3360000">
              <a:off x="5359690" y="4844302"/>
              <a:ext cx="419297" cy="288000"/>
            </a:xfrm>
            <a:prstGeom prst="rect">
              <a:avLst/>
            </a:prstGeom>
            <a:solidFill>
              <a:srgbClr val="FFC000">
                <a:alpha val="50000"/>
              </a:srgb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88" name="Rectangle 86"/>
            <p:cNvSpPr/>
            <p:nvPr/>
          </p:nvSpPr>
          <p:spPr bwMode="auto">
            <a:xfrm rot="3360000">
              <a:off x="3954915" y="5379964"/>
              <a:ext cx="419297" cy="288000"/>
            </a:xfrm>
            <a:prstGeom prst="rect">
              <a:avLst/>
            </a:prstGeom>
            <a:solidFill>
              <a:srgbClr val="FFC000">
                <a:alpha val="50000"/>
              </a:srgb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89" name="Rectangle 87"/>
            <p:cNvSpPr/>
            <p:nvPr/>
          </p:nvSpPr>
          <p:spPr bwMode="auto">
            <a:xfrm rot="3360000">
              <a:off x="4437840" y="5379964"/>
              <a:ext cx="419297" cy="288000"/>
            </a:xfrm>
            <a:prstGeom prst="rect">
              <a:avLst/>
            </a:prstGeom>
            <a:solidFill>
              <a:srgbClr val="FFC000">
                <a:alpha val="50000"/>
              </a:srgb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90" name="Rectangle 88"/>
            <p:cNvSpPr/>
            <p:nvPr/>
          </p:nvSpPr>
          <p:spPr bwMode="auto">
            <a:xfrm rot="3360000">
              <a:off x="4934800" y="5379964"/>
              <a:ext cx="419297" cy="288000"/>
            </a:xfrm>
            <a:prstGeom prst="rect">
              <a:avLst/>
            </a:prstGeom>
            <a:solidFill>
              <a:srgbClr val="FFC000">
                <a:alpha val="50000"/>
              </a:srgb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91" name="Rectangle 89"/>
            <p:cNvSpPr/>
            <p:nvPr/>
          </p:nvSpPr>
          <p:spPr bwMode="auto">
            <a:xfrm rot="3360000">
              <a:off x="5359690" y="5379964"/>
              <a:ext cx="419297" cy="288000"/>
            </a:xfrm>
            <a:prstGeom prst="rect">
              <a:avLst/>
            </a:prstGeom>
            <a:solidFill>
              <a:srgbClr val="FFC000">
                <a:alpha val="50000"/>
              </a:srgbClr>
            </a:solidFill>
            <a:ln w="12700">
              <a:no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pic>
          <p:nvPicPr>
            <p:cNvPr id="92"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47312" y="478881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47312" y="5323169"/>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31574" y="478881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31574" y="5323169"/>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28940" y="478881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28940" y="5323169"/>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0740" y="4788818"/>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0740" y="5323169"/>
              <a:ext cx="43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Right Arrow 98"/>
            <p:cNvSpPr/>
            <p:nvPr/>
          </p:nvSpPr>
          <p:spPr bwMode="auto">
            <a:xfrm>
              <a:off x="2969359" y="3185770"/>
              <a:ext cx="640080" cy="457200"/>
            </a:xfrm>
            <a:prstGeom prst="rightArrow">
              <a:avLst/>
            </a:prstGeom>
            <a:solidFill>
              <a:schemeClr val="accent2"/>
            </a:solidFill>
            <a:ln w="12700">
              <a:solidFill>
                <a:schemeClr val="tx1"/>
              </a:solid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101" name="Right Arrow 99"/>
            <p:cNvSpPr/>
            <p:nvPr/>
          </p:nvSpPr>
          <p:spPr bwMode="auto">
            <a:xfrm>
              <a:off x="2969359" y="4791378"/>
              <a:ext cx="640080" cy="457200"/>
            </a:xfrm>
            <a:prstGeom prst="rightArrow">
              <a:avLst/>
            </a:prstGeom>
            <a:solidFill>
              <a:schemeClr val="accent2"/>
            </a:solidFill>
            <a:ln w="12700">
              <a:solidFill>
                <a:schemeClr val="tx1"/>
              </a:solidFill>
              <a:round/>
              <a:headEnd/>
              <a:tailEnd/>
            </a:ln>
            <a:effectLst/>
            <a:extLst/>
          </p:spPr>
          <p:txBody>
            <a:bodyPr wrap="none" rtlCol="0" anchor="ctr"/>
            <a:lstStyle/>
            <a:p>
              <a:pPr algn="ctr"/>
              <a:endParaRPr lang="nl-NL">
                <a:solidFill>
                  <a:srgbClr val="000000"/>
                </a:solidFill>
                <a:latin typeface="Huawei Sans" panose="020C0503030203020204" pitchFamily="34" charset="0"/>
                <a:cs typeface="Huawei Sans" panose="020C0503030203020204" pitchFamily="34" charset="0"/>
              </a:endParaRPr>
            </a:p>
          </p:txBody>
        </p:sp>
        <p:sp>
          <p:nvSpPr>
            <p:cNvPr id="102" name="TextBox 103"/>
            <p:cNvSpPr txBox="1"/>
            <p:nvPr/>
          </p:nvSpPr>
          <p:spPr>
            <a:xfrm>
              <a:off x="6424746" y="2770631"/>
              <a:ext cx="569387" cy="307777"/>
            </a:xfrm>
            <a:prstGeom prst="rect">
              <a:avLst/>
            </a:prstGeom>
            <a:noFill/>
          </p:spPr>
          <p:txBody>
            <a:bodyPr wrap="none" rtlCol="0">
              <a:spAutoFit/>
            </a:bodyPr>
            <a:lstStyle/>
            <a:p>
              <a:r>
                <a:rPr sz="1400" u="none">
                  <a:latin typeface="Huawei Sans" panose="020C0503030203020204" pitchFamily="34" charset="0"/>
                  <a:cs typeface="Huawei Sans" panose="020C0503030203020204" pitchFamily="34" charset="0"/>
                </a:rPr>
                <a:t>Tiers</a:t>
              </a:r>
              <a:endParaRPr lang="nl-NL" sz="1400" dirty="0">
                <a:latin typeface="Huawei Sans" panose="020C0503030203020204" pitchFamily="34" charset="0"/>
                <a:cs typeface="Huawei Sans" panose="020C0503030203020204" pitchFamily="34" charset="0"/>
              </a:endParaRPr>
            </a:p>
          </p:txBody>
        </p:sp>
      </p:grpSp>
      <p:sp>
        <p:nvSpPr>
          <p:cNvPr id="109" name="TextBox 112"/>
          <p:cNvSpPr txBox="1"/>
          <p:nvPr/>
        </p:nvSpPr>
        <p:spPr>
          <a:xfrm>
            <a:off x="8649888" y="3581045"/>
            <a:ext cx="2016899" cy="307777"/>
          </a:xfrm>
          <a:prstGeom prst="rect">
            <a:avLst/>
          </a:prstGeom>
          <a:noFill/>
        </p:spPr>
        <p:txBody>
          <a:bodyPr wrap="none" rtlCol="0">
            <a:spAutoFit/>
          </a:bodyPr>
          <a:lstStyle/>
          <a:p>
            <a:r>
              <a:rPr sz="1400" u="none">
                <a:latin typeface="Huawei Sans" panose="020C0503030203020204" pitchFamily="34" charset="0"/>
                <a:cs typeface="Huawei Sans" panose="020C0503030203020204" pitchFamily="34" charset="0"/>
              </a:rPr>
              <a:t>High-performance tier</a:t>
            </a:r>
            <a:endParaRPr lang="nl-NL" sz="1400" dirty="0">
              <a:latin typeface="Huawei Sans" panose="020C0503030203020204" pitchFamily="34" charset="0"/>
              <a:cs typeface="Huawei Sans" panose="020C0503030203020204" pitchFamily="34" charset="0"/>
            </a:endParaRPr>
          </a:p>
        </p:txBody>
      </p:sp>
      <p:sp>
        <p:nvSpPr>
          <p:cNvPr id="110" name="TextBox 113"/>
          <p:cNvSpPr txBox="1"/>
          <p:nvPr/>
        </p:nvSpPr>
        <p:spPr>
          <a:xfrm>
            <a:off x="8649888" y="4281653"/>
            <a:ext cx="1555234" cy="307777"/>
          </a:xfrm>
          <a:prstGeom prst="rect">
            <a:avLst/>
          </a:prstGeom>
          <a:noFill/>
        </p:spPr>
        <p:txBody>
          <a:bodyPr wrap="none" rtlCol="0">
            <a:spAutoFit/>
          </a:bodyPr>
          <a:lstStyle/>
          <a:p>
            <a:r>
              <a:rPr sz="1400" u="none">
                <a:latin typeface="Huawei Sans" panose="020C0503030203020204" pitchFamily="34" charset="0"/>
                <a:cs typeface="Huawei Sans" panose="020C0503030203020204" pitchFamily="34" charset="0"/>
              </a:rPr>
              <a:t>Performance tier</a:t>
            </a:r>
            <a:endParaRPr lang="nl-NL" sz="1400" dirty="0">
              <a:latin typeface="Huawei Sans" panose="020C0503030203020204" pitchFamily="34" charset="0"/>
              <a:cs typeface="Huawei Sans" panose="020C0503030203020204" pitchFamily="34" charset="0"/>
            </a:endParaRPr>
          </a:p>
        </p:txBody>
      </p:sp>
      <p:sp>
        <p:nvSpPr>
          <p:cNvPr id="111" name="TextBox 114"/>
          <p:cNvSpPr txBox="1"/>
          <p:nvPr/>
        </p:nvSpPr>
        <p:spPr>
          <a:xfrm>
            <a:off x="8649888" y="5032765"/>
            <a:ext cx="1207382" cy="307777"/>
          </a:xfrm>
          <a:prstGeom prst="rect">
            <a:avLst/>
          </a:prstGeom>
          <a:noFill/>
        </p:spPr>
        <p:txBody>
          <a:bodyPr wrap="none" rtlCol="0">
            <a:spAutoFit/>
          </a:bodyPr>
          <a:lstStyle/>
          <a:p>
            <a:r>
              <a:rPr sz="1400" u="none">
                <a:latin typeface="Huawei Sans" panose="020C0503030203020204" pitchFamily="34" charset="0"/>
                <a:cs typeface="Huawei Sans" panose="020C0503030203020204" pitchFamily="34" charset="0"/>
              </a:rPr>
              <a:t>Capacity tier</a:t>
            </a:r>
            <a:endParaRPr lang="nl-NL" sz="1400" dirty="0">
              <a:latin typeface="Huawei Sans" panose="020C0503030203020204" pitchFamily="34" charset="0"/>
              <a:cs typeface="Huawei Sans" panose="020C0503030203020204" pitchFamily="34" charset="0"/>
            </a:endParaRPr>
          </a:p>
        </p:txBody>
      </p:sp>
    </p:spTree>
    <p:extLst>
      <p:ext uri="{BB962C8B-B14F-4D97-AF65-F5344CB8AC3E}">
        <p14:creationId xmlns:p14="http://schemas.microsoft.com/office/powerpoint/2010/main" val="2580000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标题 112">
            <a:extLst>
              <a:ext uri="{FF2B5EF4-FFF2-40B4-BE49-F238E27FC236}">
                <a16:creationId xmlns:a16="http://schemas.microsoft.com/office/drawing/2014/main" id="{4546C4E8-40BC-4AE2-BFCB-EEDE038144F0}"/>
              </a:ext>
            </a:extLst>
          </p:cNvPr>
          <p:cNvSpPr>
            <a:spLocks noGrp="1"/>
          </p:cNvSpPr>
          <p:nvPr>
            <p:ph type="title"/>
          </p:nvPr>
        </p:nvSpPr>
        <p:spPr/>
        <p:txBody>
          <a:bodyPr/>
          <a:lstStyle/>
          <a:p>
            <a:endParaRPr lang="zh-CN" altLang="en-US"/>
          </a:p>
        </p:txBody>
      </p:sp>
      <p:sp>
        <p:nvSpPr>
          <p:cNvPr id="115" name="文本占位符 114">
            <a:extLst>
              <a:ext uri="{FF2B5EF4-FFF2-40B4-BE49-F238E27FC236}">
                <a16:creationId xmlns:a16="http://schemas.microsoft.com/office/drawing/2014/main" id="{D081C894-2D71-4F28-9F2A-08486D1AD759}"/>
              </a:ext>
            </a:extLst>
          </p:cNvPr>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277683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Storage Pool and Tier</a:t>
            </a:r>
            <a:endParaRPr lang="zh-CN" altLang="en-US" dirty="0">
              <a:latin typeface="+mj-ea"/>
              <a:ea typeface="+mj-ea"/>
              <a:cs typeface="Huawei Sans" panose="020C0503030203020204" pitchFamily="34" charset="0"/>
            </a:endParaRPr>
          </a:p>
        </p:txBody>
      </p:sp>
      <p:sp>
        <p:nvSpPr>
          <p:cNvPr id="3" name="文本占位符 2"/>
          <p:cNvSpPr>
            <a:spLocks noGrp="1"/>
          </p:cNvSpPr>
          <p:nvPr>
            <p:ph type="body" sz="quarter" idx="10"/>
          </p:nvPr>
        </p:nvSpPr>
        <p:spPr/>
        <p:txBody>
          <a:bodyPr/>
          <a:lstStyle/>
          <a:p>
            <a:r>
              <a:rPr sz="1600" u="none" dirty="0"/>
              <a:t>A storage pool is a storage resource container. The storage resources used by application servers are all from storage pools.</a:t>
            </a:r>
          </a:p>
          <a:p>
            <a:r>
              <a:rPr sz="1600" u="none" dirty="0"/>
              <a:t>A storage tier is a collection of storage media providing the same performance level in a storage pool. Different storage tiers manage storage media of different performance levels and provide storage space for applications that have different performance requirements.</a:t>
            </a:r>
          </a:p>
          <a:p>
            <a:endParaRPr lang="zh-CN" alt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3400712340"/>
              </p:ext>
            </p:extLst>
          </p:nvPr>
        </p:nvGraphicFramePr>
        <p:xfrm>
          <a:off x="907787" y="3314945"/>
          <a:ext cx="5425319" cy="2751840"/>
        </p:xfrm>
        <a:graphic>
          <a:graphicData uri="http://schemas.openxmlformats.org/drawingml/2006/table">
            <a:tbl>
              <a:tblPr/>
              <a:tblGrid>
                <a:gridCol w="722601">
                  <a:extLst>
                    <a:ext uri="{9D8B030D-6E8A-4147-A177-3AD203B41FA5}">
                      <a16:colId xmlns:a16="http://schemas.microsoft.com/office/drawing/2014/main" val="20000"/>
                    </a:ext>
                  </a:extLst>
                </a:gridCol>
                <a:gridCol w="1112812">
                  <a:extLst>
                    <a:ext uri="{9D8B030D-6E8A-4147-A177-3AD203B41FA5}">
                      <a16:colId xmlns:a16="http://schemas.microsoft.com/office/drawing/2014/main" val="20001"/>
                    </a:ext>
                  </a:extLst>
                </a:gridCol>
                <a:gridCol w="934497">
                  <a:extLst>
                    <a:ext uri="{9D8B030D-6E8A-4147-A177-3AD203B41FA5}">
                      <a16:colId xmlns:a16="http://schemas.microsoft.com/office/drawing/2014/main" val="20002"/>
                    </a:ext>
                  </a:extLst>
                </a:gridCol>
                <a:gridCol w="2655409">
                  <a:extLst>
                    <a:ext uri="{9D8B030D-6E8A-4147-A177-3AD203B41FA5}">
                      <a16:colId xmlns:a16="http://schemas.microsoft.com/office/drawing/2014/main" val="20003"/>
                    </a:ext>
                  </a:extLst>
                </a:gridCol>
              </a:tblGrid>
              <a:tr h="229146">
                <a:tc>
                  <a:txBody>
                    <a:bodyPr/>
                    <a:lstStyle/>
                    <a:p>
                      <a:pPr marL="0" marR="0" algn="ctr">
                        <a:lnSpc>
                          <a:spcPct val="100000"/>
                        </a:lnSpc>
                        <a:spcBef>
                          <a:spcPts val="800"/>
                        </a:spcBef>
                        <a:spcAft>
                          <a:spcPts val="800"/>
                        </a:spcAft>
                      </a:pPr>
                      <a:r>
                        <a:rPr sz="1200" u="none" dirty="0"/>
                        <a:t>Storage Tier</a:t>
                      </a:r>
                      <a:endParaRPr lang="en-US" sz="1200" b="1" kern="100" dirty="0">
                        <a:latin typeface="Arial"/>
                        <a:ea typeface="+mn-ea"/>
                        <a:cs typeface="Arial"/>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algn="ctr">
                        <a:lnSpc>
                          <a:spcPct val="100000"/>
                        </a:lnSpc>
                        <a:spcBef>
                          <a:spcPts val="800"/>
                        </a:spcBef>
                        <a:spcAft>
                          <a:spcPts val="800"/>
                        </a:spcAft>
                      </a:pPr>
                      <a:r>
                        <a:rPr sz="1200" u="none"/>
                        <a:t>Tier Type</a:t>
                      </a:r>
                      <a:endParaRPr lang="en-US" sz="1200" b="1" kern="100" dirty="0">
                        <a:latin typeface="Arial"/>
                        <a:ea typeface="+mn-ea"/>
                        <a:cs typeface="Arial"/>
                      </a:endParaRPr>
                    </a:p>
                  </a:txBody>
                  <a:tcPr marL="90000" marR="9000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algn="ctr">
                        <a:lnSpc>
                          <a:spcPct val="100000"/>
                        </a:lnSpc>
                        <a:spcBef>
                          <a:spcPts val="800"/>
                        </a:spcBef>
                        <a:spcAft>
                          <a:spcPts val="800"/>
                        </a:spcAft>
                      </a:pPr>
                      <a:r>
                        <a:rPr sz="1200" u="none"/>
                        <a:t>Supported Disk Type</a:t>
                      </a:r>
                      <a:endParaRPr lang="en-US" sz="1200" b="1" kern="100" dirty="0">
                        <a:latin typeface="Arial"/>
                        <a:ea typeface="+mn-ea"/>
                        <a:cs typeface="Arial"/>
                      </a:endParaRPr>
                    </a:p>
                  </a:txBody>
                  <a:tcPr marL="90000" marR="90000" marT="46800" marB="46800" anchor="ct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algn="ctr">
                        <a:lnSpc>
                          <a:spcPct val="100000"/>
                        </a:lnSpc>
                        <a:spcBef>
                          <a:spcPts val="800"/>
                        </a:spcBef>
                        <a:spcAft>
                          <a:spcPts val="800"/>
                        </a:spcAft>
                      </a:pPr>
                      <a:r>
                        <a:rPr sz="1200" u="none"/>
                        <a:t>Application</a:t>
                      </a:r>
                      <a:endParaRPr lang="en-US" sz="1200" b="1" kern="100" dirty="0">
                        <a:latin typeface="Arial"/>
                        <a:ea typeface="+mn-ea"/>
                        <a:cs typeface="Arial"/>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0"/>
                  </a:ext>
                </a:extLst>
              </a:tr>
              <a:tr h="545959">
                <a:tc>
                  <a:txBody>
                    <a:bodyPr/>
                    <a:lstStyle/>
                    <a:p>
                      <a:pPr marL="0" marR="0" algn="ctr">
                        <a:lnSpc>
                          <a:spcPct val="100000"/>
                        </a:lnSpc>
                        <a:spcBef>
                          <a:spcPts val="800"/>
                        </a:spcBef>
                        <a:spcAft>
                          <a:spcPts val="800"/>
                        </a:spcAft>
                      </a:pPr>
                      <a:r>
                        <a:rPr sz="1200" u="none"/>
                        <a:t>Tier 0</a:t>
                      </a:r>
                      <a:endParaRPr lang="en-US" sz="1200" kern="100" dirty="0">
                        <a:latin typeface="Arial"/>
                        <a:ea typeface="+mn-ea"/>
                        <a:cs typeface="Arial"/>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marR="0" algn="l">
                        <a:lnSpc>
                          <a:spcPct val="100000"/>
                        </a:lnSpc>
                        <a:spcBef>
                          <a:spcPts val="800"/>
                        </a:spcBef>
                        <a:spcAft>
                          <a:spcPts val="800"/>
                        </a:spcAft>
                      </a:pPr>
                      <a:r>
                        <a:rPr sz="1200" u="none" dirty="0"/>
                        <a:t>High-performance tier</a:t>
                      </a:r>
                      <a:endParaRPr lang="en-US" sz="1200" kern="100" dirty="0">
                        <a:latin typeface="Arial"/>
                        <a:ea typeface="+mn-ea"/>
                        <a:cs typeface="Arial"/>
                      </a:endParaRPr>
                    </a:p>
                  </a:txBody>
                  <a:tcPr marL="90000" marR="90000" marT="46800" marB="46800" anchor="ctr"/>
                </a:tc>
                <a:tc>
                  <a:txBody>
                    <a:bodyPr/>
                    <a:lstStyle/>
                    <a:p>
                      <a:pPr marL="0" marR="0" algn="ctr">
                        <a:lnSpc>
                          <a:spcPct val="100000"/>
                        </a:lnSpc>
                        <a:spcBef>
                          <a:spcPts val="800"/>
                        </a:spcBef>
                        <a:spcAft>
                          <a:spcPts val="800"/>
                        </a:spcAft>
                      </a:pPr>
                      <a:r>
                        <a:rPr sz="1200" u="none"/>
                        <a:t>SSD</a:t>
                      </a:r>
                      <a:endParaRPr lang="en-US" sz="1200" kern="100">
                        <a:latin typeface="Arial"/>
                        <a:ea typeface="+mn-ea"/>
                        <a:cs typeface="Arial"/>
                      </a:endParaRPr>
                    </a:p>
                  </a:txBody>
                  <a:tcPr marL="90000" marR="90000" marT="46800" marB="46800" anchor="ctr"/>
                </a:tc>
                <a:tc>
                  <a:txBody>
                    <a:bodyPr/>
                    <a:lstStyle/>
                    <a:p>
                      <a:pPr marL="0" marR="0" algn="l">
                        <a:lnSpc>
                          <a:spcPct val="100000"/>
                        </a:lnSpc>
                        <a:spcBef>
                          <a:spcPts val="800"/>
                        </a:spcBef>
                        <a:spcAft>
                          <a:spcPts val="800"/>
                        </a:spcAft>
                      </a:pPr>
                      <a:r>
                        <a:rPr sz="1200" u="none" dirty="0"/>
                        <a:t>Best for storage of data that is frequently accessed with high performance and price.</a:t>
                      </a:r>
                      <a:endParaRPr lang="en-US" sz="1200" kern="100" dirty="0">
                        <a:latin typeface="Arial"/>
                        <a:ea typeface="+mn-ea"/>
                        <a:cs typeface="Arial"/>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531991">
                <a:tc>
                  <a:txBody>
                    <a:bodyPr/>
                    <a:lstStyle/>
                    <a:p>
                      <a:pPr marL="0" marR="0" algn="ctr">
                        <a:lnSpc>
                          <a:spcPct val="100000"/>
                        </a:lnSpc>
                        <a:spcBef>
                          <a:spcPts val="800"/>
                        </a:spcBef>
                        <a:spcAft>
                          <a:spcPts val="800"/>
                        </a:spcAft>
                      </a:pPr>
                      <a:r>
                        <a:rPr sz="1200" u="none"/>
                        <a:t>Tier 1</a:t>
                      </a:r>
                      <a:endParaRPr lang="en-US" sz="1200" kern="100">
                        <a:latin typeface="Arial"/>
                        <a:ea typeface="+mn-ea"/>
                        <a:cs typeface="Arial"/>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marR="0" algn="l">
                        <a:lnSpc>
                          <a:spcPct val="100000"/>
                        </a:lnSpc>
                        <a:spcBef>
                          <a:spcPts val="800"/>
                        </a:spcBef>
                        <a:spcAft>
                          <a:spcPts val="800"/>
                        </a:spcAft>
                      </a:pPr>
                      <a:r>
                        <a:rPr sz="1200" u="none" dirty="0"/>
                        <a:t>Performance tier</a:t>
                      </a:r>
                      <a:endParaRPr lang="en-US" sz="1200" kern="100" dirty="0">
                        <a:latin typeface="Arial"/>
                        <a:ea typeface="+mn-ea"/>
                        <a:cs typeface="Arial"/>
                      </a:endParaRPr>
                    </a:p>
                  </a:txBody>
                  <a:tcPr marL="90000" marR="90000" marT="46800" marB="46800" anchor="ctr"/>
                </a:tc>
                <a:tc>
                  <a:txBody>
                    <a:bodyPr/>
                    <a:lstStyle/>
                    <a:p>
                      <a:pPr marL="0" marR="0" algn="ctr">
                        <a:lnSpc>
                          <a:spcPct val="100000"/>
                        </a:lnSpc>
                        <a:spcBef>
                          <a:spcPts val="800"/>
                        </a:spcBef>
                        <a:spcAft>
                          <a:spcPts val="800"/>
                        </a:spcAft>
                      </a:pPr>
                      <a:r>
                        <a:rPr sz="1200" u="none"/>
                        <a:t>SAS</a:t>
                      </a:r>
                      <a:endParaRPr lang="en-US" sz="1200" kern="100">
                        <a:latin typeface="Arial"/>
                        <a:ea typeface="+mn-ea"/>
                        <a:cs typeface="Arial"/>
                      </a:endParaRPr>
                    </a:p>
                  </a:txBody>
                  <a:tcPr marL="90000" marR="90000" marT="46800" marB="46800" anchor="ctr"/>
                </a:tc>
                <a:tc>
                  <a:txBody>
                    <a:bodyPr/>
                    <a:lstStyle/>
                    <a:p>
                      <a:pPr marL="0" marR="0" algn="l">
                        <a:lnSpc>
                          <a:spcPct val="100000"/>
                        </a:lnSpc>
                        <a:spcBef>
                          <a:spcPts val="800"/>
                        </a:spcBef>
                        <a:spcAft>
                          <a:spcPts val="800"/>
                        </a:spcAft>
                      </a:pPr>
                      <a:r>
                        <a:rPr sz="1200" u="none" dirty="0"/>
                        <a:t>Best for storage of data that is less frequently accessed with relatively high performance and moderate price.</a:t>
                      </a:r>
                      <a:endParaRPr lang="en-US" sz="1200" kern="100" dirty="0">
                        <a:latin typeface="Arial"/>
                        <a:ea typeface="+mn-ea"/>
                        <a:cs typeface="Arial"/>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704887">
                <a:tc>
                  <a:txBody>
                    <a:bodyPr/>
                    <a:lstStyle/>
                    <a:p>
                      <a:pPr marL="0" marR="0" algn="ctr">
                        <a:lnSpc>
                          <a:spcPct val="100000"/>
                        </a:lnSpc>
                        <a:spcBef>
                          <a:spcPts val="800"/>
                        </a:spcBef>
                        <a:spcAft>
                          <a:spcPts val="800"/>
                        </a:spcAft>
                      </a:pPr>
                      <a:r>
                        <a:rPr sz="1200" u="none"/>
                        <a:t>Tier 2</a:t>
                      </a:r>
                      <a:endParaRPr lang="en-US" sz="1200" kern="100" dirty="0">
                        <a:latin typeface="Arial"/>
                        <a:ea typeface="+mn-ea"/>
                        <a:cs typeface="Arial"/>
                      </a:endParaRP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algn="l">
                        <a:lnSpc>
                          <a:spcPct val="100000"/>
                        </a:lnSpc>
                        <a:spcBef>
                          <a:spcPts val="800"/>
                        </a:spcBef>
                        <a:spcAft>
                          <a:spcPts val="800"/>
                        </a:spcAft>
                      </a:pPr>
                      <a:r>
                        <a:rPr sz="1200" u="none" dirty="0"/>
                        <a:t>Capacity tier</a:t>
                      </a:r>
                      <a:endParaRPr lang="en-US" sz="1200" kern="100" dirty="0">
                        <a:latin typeface="Arial"/>
                        <a:ea typeface="+mn-ea"/>
                        <a:cs typeface="Arial"/>
                      </a:endParaRPr>
                    </a:p>
                  </a:txBody>
                  <a:tcPr marL="90000" marR="90000" marT="46800" marB="46800" anchor="ctr">
                    <a:lnB w="28575" cap="flat" cmpd="sng" algn="ctr">
                      <a:solidFill>
                        <a:schemeClr val="tx1"/>
                      </a:solidFill>
                      <a:prstDash val="solid"/>
                      <a:round/>
                      <a:headEnd type="none" w="med" len="med"/>
                      <a:tailEnd type="none" w="med" len="med"/>
                    </a:lnB>
                  </a:tcPr>
                </a:tc>
                <a:tc>
                  <a:txBody>
                    <a:bodyPr/>
                    <a:lstStyle/>
                    <a:p>
                      <a:pPr marL="0" marR="0" algn="ctr">
                        <a:lnSpc>
                          <a:spcPct val="100000"/>
                        </a:lnSpc>
                        <a:spcBef>
                          <a:spcPts val="800"/>
                        </a:spcBef>
                        <a:spcAft>
                          <a:spcPts val="800"/>
                        </a:spcAft>
                      </a:pPr>
                      <a:r>
                        <a:rPr sz="1200" u="none"/>
                        <a:t>NL-SAS</a:t>
                      </a:r>
                      <a:endParaRPr lang="en-US" sz="1200" kern="100" dirty="0">
                        <a:latin typeface="Arial"/>
                        <a:ea typeface="+mn-ea"/>
                        <a:cs typeface="Arial"/>
                      </a:endParaRPr>
                    </a:p>
                  </a:txBody>
                  <a:tcPr marL="90000" marR="90000" marT="46800" marB="46800" anchor="ctr">
                    <a:lnB w="28575" cap="flat" cmpd="sng" algn="ctr">
                      <a:solidFill>
                        <a:schemeClr val="tx1"/>
                      </a:solidFill>
                      <a:prstDash val="solid"/>
                      <a:round/>
                      <a:headEnd type="none" w="med" len="med"/>
                      <a:tailEnd type="none" w="med" len="med"/>
                    </a:lnB>
                  </a:tcPr>
                </a:tc>
                <a:tc>
                  <a:txBody>
                    <a:bodyPr/>
                    <a:lstStyle/>
                    <a:p>
                      <a:pPr marL="0" marR="0" algn="l">
                        <a:lnSpc>
                          <a:spcPct val="100000"/>
                        </a:lnSpc>
                        <a:spcBef>
                          <a:spcPts val="800"/>
                        </a:spcBef>
                        <a:spcAft>
                          <a:spcPts val="800"/>
                        </a:spcAft>
                      </a:pPr>
                      <a:r>
                        <a:rPr sz="1200" u="none" dirty="0"/>
                        <a:t>Best for storage of mass data that is infrequently accessed with low performance and price, and large capacity per disk.</a:t>
                      </a:r>
                      <a:endParaRPr lang="en-US" sz="1200" kern="100" dirty="0">
                        <a:latin typeface="Arial"/>
                        <a:ea typeface="+mn-ea"/>
                        <a:cs typeface="Arial"/>
                      </a:endParaRP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33171760"/>
              </p:ext>
            </p:extLst>
          </p:nvPr>
        </p:nvGraphicFramePr>
        <p:xfrm>
          <a:off x="6662763" y="3314945"/>
          <a:ext cx="4698384" cy="2715059"/>
        </p:xfrm>
        <a:graphic>
          <a:graphicData uri="http://schemas.openxmlformats.org/drawingml/2006/table">
            <a:tbl>
              <a:tblPr/>
              <a:tblGrid>
                <a:gridCol w="1165219">
                  <a:extLst>
                    <a:ext uri="{9D8B030D-6E8A-4147-A177-3AD203B41FA5}">
                      <a16:colId xmlns:a16="http://schemas.microsoft.com/office/drawing/2014/main" val="20000"/>
                    </a:ext>
                  </a:extLst>
                </a:gridCol>
                <a:gridCol w="3533165">
                  <a:extLst>
                    <a:ext uri="{9D8B030D-6E8A-4147-A177-3AD203B41FA5}">
                      <a16:colId xmlns:a16="http://schemas.microsoft.com/office/drawing/2014/main" val="20001"/>
                    </a:ext>
                  </a:extLst>
                </a:gridCol>
              </a:tblGrid>
              <a:tr h="389340">
                <a:tc>
                  <a:txBody>
                    <a:bodyPr/>
                    <a:lstStyle/>
                    <a:p>
                      <a:pPr marL="0" marR="0" algn="ctr">
                        <a:lnSpc>
                          <a:spcPct val="100000"/>
                        </a:lnSpc>
                        <a:spcBef>
                          <a:spcPts val="600"/>
                        </a:spcBef>
                        <a:spcAft>
                          <a:spcPts val="600"/>
                        </a:spcAft>
                      </a:pPr>
                      <a:r>
                        <a:rPr sz="1200" u="none"/>
                        <a:t>RAID Level</a:t>
                      </a:r>
                      <a:endParaRPr lang="en-US" sz="1200" b="1" kern="100" dirty="0">
                        <a:latin typeface="Arial"/>
                        <a:ea typeface="+mn-ea"/>
                        <a:cs typeface="Arial"/>
                      </a:endParaRPr>
                    </a:p>
                  </a:txBody>
                  <a:tcPr marL="90000" marR="90000" marT="46800" marB="468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algn="ctr">
                        <a:lnSpc>
                          <a:spcPct val="100000"/>
                        </a:lnSpc>
                        <a:spcBef>
                          <a:spcPts val="600"/>
                        </a:spcBef>
                        <a:spcAft>
                          <a:spcPts val="600"/>
                        </a:spcAft>
                      </a:pPr>
                      <a:r>
                        <a:rPr sz="1200" u="none"/>
                        <a:t>RAID Policy</a:t>
                      </a:r>
                      <a:endParaRPr lang="en-US" sz="1200" b="1" kern="100" dirty="0">
                        <a:latin typeface="Arial"/>
                        <a:ea typeface="+mn-ea"/>
                        <a:cs typeface="Arial"/>
                      </a:endParaRPr>
                    </a:p>
                  </a:txBody>
                  <a:tcPr marL="90000" marR="90000" marT="46800" marB="468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0"/>
                  </a:ext>
                </a:extLst>
              </a:tr>
              <a:tr h="364193">
                <a:tc>
                  <a:txBody>
                    <a:bodyPr/>
                    <a:lstStyle/>
                    <a:p>
                      <a:pPr marL="0" marR="0" algn="ctr">
                        <a:lnSpc>
                          <a:spcPct val="100000"/>
                        </a:lnSpc>
                        <a:spcBef>
                          <a:spcPts val="800"/>
                        </a:spcBef>
                        <a:spcAft>
                          <a:spcPts val="800"/>
                        </a:spcAft>
                      </a:pPr>
                      <a:r>
                        <a:rPr sz="1200" u="none" dirty="0"/>
                        <a:t>RAID 1</a:t>
                      </a:r>
                      <a:endParaRPr lang="en-US" sz="1200" kern="100" dirty="0">
                        <a:latin typeface="Arial"/>
                        <a:ea typeface="+mn-ea"/>
                        <a:cs typeface="Arial"/>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marR="0" algn="l">
                        <a:lnSpc>
                          <a:spcPct val="100000"/>
                        </a:lnSpc>
                        <a:spcBef>
                          <a:spcPts val="600"/>
                        </a:spcBef>
                        <a:spcAft>
                          <a:spcPts val="600"/>
                        </a:spcAft>
                      </a:pPr>
                      <a:r>
                        <a:rPr sz="1200" u="none"/>
                        <a:t>1D + 1D, 1D + 1D + 1D + 1D</a:t>
                      </a:r>
                      <a:endParaRPr lang="en-US" sz="1200" kern="100" dirty="0">
                        <a:latin typeface="Arial"/>
                        <a:ea typeface="+mn-ea"/>
                        <a:cs typeface="Arial"/>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95334">
                <a:tc>
                  <a:txBody>
                    <a:bodyPr/>
                    <a:lstStyle/>
                    <a:p>
                      <a:pPr marL="0" marR="0" algn="ctr">
                        <a:lnSpc>
                          <a:spcPct val="100000"/>
                        </a:lnSpc>
                        <a:spcBef>
                          <a:spcPts val="800"/>
                        </a:spcBef>
                        <a:spcAft>
                          <a:spcPts val="800"/>
                        </a:spcAft>
                      </a:pPr>
                      <a:r>
                        <a:rPr sz="1200" u="none" dirty="0"/>
                        <a:t>RAID 10</a:t>
                      </a:r>
                      <a:endParaRPr lang="en-US" sz="1200" kern="100" dirty="0">
                        <a:latin typeface="Arial"/>
                        <a:ea typeface="+mn-ea"/>
                        <a:cs typeface="Arial"/>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marR="0" algn="l">
                        <a:lnSpc>
                          <a:spcPct val="100000"/>
                        </a:lnSpc>
                        <a:spcBef>
                          <a:spcPts val="600"/>
                        </a:spcBef>
                        <a:spcAft>
                          <a:spcPts val="600"/>
                        </a:spcAft>
                      </a:pPr>
                      <a:r>
                        <a:rPr sz="1200" u="none"/>
                        <a:t>2D + 2D or 4D + 4D, which is automatically selected by a storage system</a:t>
                      </a:r>
                      <a:endParaRPr lang="en-US" sz="1200" kern="100" dirty="0">
                        <a:latin typeface="Arial"/>
                        <a:ea typeface="+mn-ea"/>
                        <a:cs typeface="Arial"/>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56969">
                <a:tc>
                  <a:txBody>
                    <a:bodyPr/>
                    <a:lstStyle/>
                    <a:p>
                      <a:pPr marL="0" marR="0" algn="ctr">
                        <a:lnSpc>
                          <a:spcPct val="100000"/>
                        </a:lnSpc>
                        <a:spcBef>
                          <a:spcPts val="800"/>
                        </a:spcBef>
                        <a:spcAft>
                          <a:spcPts val="800"/>
                        </a:spcAft>
                      </a:pPr>
                      <a:r>
                        <a:rPr sz="1200" u="none"/>
                        <a:t>RAID 3</a:t>
                      </a:r>
                      <a:endParaRPr lang="en-US" sz="1200" kern="100" dirty="0">
                        <a:latin typeface="Arial"/>
                        <a:ea typeface="+mn-ea"/>
                        <a:cs typeface="Arial"/>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marR="0" algn="l">
                        <a:lnSpc>
                          <a:spcPct val="100000"/>
                        </a:lnSpc>
                        <a:spcBef>
                          <a:spcPts val="600"/>
                        </a:spcBef>
                        <a:spcAft>
                          <a:spcPts val="600"/>
                        </a:spcAft>
                      </a:pPr>
                      <a:r>
                        <a:rPr sz="1200" u="none"/>
                        <a:t>2D + 1P, 4D + 1P, 8D + 1P</a:t>
                      </a:r>
                      <a:endParaRPr lang="en-US" sz="1200" kern="100" dirty="0">
                        <a:latin typeface="Arial"/>
                        <a:ea typeface="+mn-ea"/>
                        <a:cs typeface="Arial"/>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406413">
                <a:tc>
                  <a:txBody>
                    <a:bodyPr/>
                    <a:lstStyle/>
                    <a:p>
                      <a:pPr marL="0" marR="0" algn="ctr">
                        <a:lnSpc>
                          <a:spcPct val="100000"/>
                        </a:lnSpc>
                        <a:spcBef>
                          <a:spcPts val="800"/>
                        </a:spcBef>
                        <a:spcAft>
                          <a:spcPts val="800"/>
                        </a:spcAft>
                      </a:pPr>
                      <a:r>
                        <a:rPr sz="1200" u="none"/>
                        <a:t>RAID 5</a:t>
                      </a:r>
                      <a:endParaRPr lang="en-US" sz="1200" kern="100">
                        <a:latin typeface="Arial"/>
                        <a:ea typeface="+mn-ea"/>
                        <a:cs typeface="Arial"/>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marR="0" algn="l">
                        <a:lnSpc>
                          <a:spcPct val="100000"/>
                        </a:lnSpc>
                        <a:spcBef>
                          <a:spcPts val="600"/>
                        </a:spcBef>
                        <a:spcAft>
                          <a:spcPts val="600"/>
                        </a:spcAft>
                      </a:pPr>
                      <a:r>
                        <a:rPr sz="1200" u="none" dirty="0"/>
                        <a:t>2D + 1P, 4D + 1P, 8D + 1P</a:t>
                      </a:r>
                      <a:endParaRPr lang="en-US" sz="1200" kern="100" dirty="0">
                        <a:latin typeface="Arial"/>
                        <a:ea typeface="+mn-ea"/>
                        <a:cs typeface="Arial"/>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56818">
                <a:tc>
                  <a:txBody>
                    <a:bodyPr/>
                    <a:lstStyle/>
                    <a:p>
                      <a:pPr marL="0" marR="0" algn="ctr">
                        <a:lnSpc>
                          <a:spcPct val="100000"/>
                        </a:lnSpc>
                        <a:spcBef>
                          <a:spcPts val="800"/>
                        </a:spcBef>
                        <a:spcAft>
                          <a:spcPts val="800"/>
                        </a:spcAft>
                      </a:pPr>
                      <a:r>
                        <a:rPr sz="1200" u="none"/>
                        <a:t>RAID 50</a:t>
                      </a:r>
                      <a:endParaRPr lang="en-US" sz="1200" kern="100">
                        <a:latin typeface="Arial"/>
                        <a:ea typeface="+mn-ea"/>
                        <a:cs typeface="Arial"/>
                      </a:endParaRPr>
                    </a:p>
                  </a:txBody>
                  <a:tcPr marL="90000" marR="90000" marT="46800" marB="46800" anchor="ctr">
                    <a:lnL w="28575" cap="flat" cmpd="sng" algn="ctr">
                      <a:solidFill>
                        <a:schemeClr val="tx1"/>
                      </a:solidFill>
                      <a:prstDash val="solid"/>
                      <a:round/>
                      <a:headEnd type="none" w="med" len="med"/>
                      <a:tailEnd type="none" w="med" len="med"/>
                    </a:lnL>
                  </a:tcPr>
                </a:tc>
                <a:tc>
                  <a:txBody>
                    <a:bodyPr/>
                    <a:lstStyle/>
                    <a:p>
                      <a:pPr marL="0" marR="0" algn="l">
                        <a:lnSpc>
                          <a:spcPct val="100000"/>
                        </a:lnSpc>
                        <a:spcBef>
                          <a:spcPts val="600"/>
                        </a:spcBef>
                        <a:spcAft>
                          <a:spcPts val="600"/>
                        </a:spcAft>
                      </a:pPr>
                      <a:r>
                        <a:rPr sz="1200" u="none"/>
                        <a:t>(2D + 1P) x 2, (4D + 1P) x 2, or (8D + 1P) x 2</a:t>
                      </a:r>
                      <a:endParaRPr lang="en-US" sz="1200" kern="100" dirty="0">
                        <a:latin typeface="Arial"/>
                        <a:ea typeface="+mn-ea"/>
                        <a:cs typeface="Arial"/>
                      </a:endParaRPr>
                    </a:p>
                  </a:txBody>
                  <a:tcPr marL="90000" marR="90000" marT="46800" marB="46800"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81966">
                <a:tc>
                  <a:txBody>
                    <a:bodyPr/>
                    <a:lstStyle/>
                    <a:p>
                      <a:pPr marL="0" marR="0" algn="ctr">
                        <a:lnSpc>
                          <a:spcPct val="100000"/>
                        </a:lnSpc>
                        <a:spcBef>
                          <a:spcPts val="800"/>
                        </a:spcBef>
                        <a:spcAft>
                          <a:spcPts val="800"/>
                        </a:spcAft>
                      </a:pPr>
                      <a:r>
                        <a:rPr sz="1200" u="none"/>
                        <a:t>RAID 6</a:t>
                      </a:r>
                      <a:endParaRPr lang="en-US" sz="1200" kern="100" dirty="0">
                        <a:latin typeface="Arial"/>
                        <a:ea typeface="+mn-ea"/>
                        <a:cs typeface="Arial"/>
                      </a:endParaRPr>
                    </a:p>
                  </a:txBody>
                  <a:tcPr marL="90000" marR="90000" marT="46800" marB="468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algn="l">
                        <a:lnSpc>
                          <a:spcPct val="100000"/>
                        </a:lnSpc>
                        <a:spcBef>
                          <a:spcPts val="600"/>
                        </a:spcBef>
                        <a:spcAft>
                          <a:spcPts val="600"/>
                        </a:spcAft>
                      </a:pPr>
                      <a:r>
                        <a:rPr sz="1200" u="none" dirty="0"/>
                        <a:t>2D + 2P, 4D + 2P, 8D + 2P, 16D + 2P</a:t>
                      </a:r>
                      <a:endParaRPr lang="en-US" sz="1200" kern="100" dirty="0">
                        <a:latin typeface="Arial"/>
                        <a:ea typeface="+mn-ea"/>
                        <a:cs typeface="Arial"/>
                      </a:endParaRPr>
                    </a:p>
                  </a:txBody>
                  <a:tcPr marL="90000" marR="90000" marT="46800" marB="468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84570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Disk Group</a:t>
            </a:r>
            <a:endParaRPr lang="zh-CN" altLang="en-US" dirty="0">
              <a:latin typeface="+mj-ea"/>
              <a:ea typeface="+mj-ea"/>
              <a:cs typeface="Huawei Sans" panose="020C0503030203020204" pitchFamily="34" charset="0"/>
            </a:endParaRPr>
          </a:p>
        </p:txBody>
      </p:sp>
      <p:sp>
        <p:nvSpPr>
          <p:cNvPr id="3" name="文本占位符 2"/>
          <p:cNvSpPr>
            <a:spLocks noGrp="1"/>
          </p:cNvSpPr>
          <p:nvPr>
            <p:ph type="body" sz="quarter" idx="10"/>
          </p:nvPr>
        </p:nvSpPr>
        <p:spPr/>
        <p:txBody>
          <a:bodyPr/>
          <a:lstStyle/>
          <a:p>
            <a:r>
              <a:rPr u="none" dirty="0"/>
              <a:t>A disk group (DG) is a set of disks of the same type in a disk domain. The disk type can be SSD, SAS, or NL-SAS.</a:t>
            </a:r>
          </a:p>
          <a:p>
            <a:endParaRPr lang="zh-CN" altLang="en-US" dirty="0"/>
          </a:p>
        </p:txBody>
      </p:sp>
      <p:grpSp>
        <p:nvGrpSpPr>
          <p:cNvPr id="4" name="组合 15"/>
          <p:cNvGrpSpPr>
            <a:grpSpLocks/>
          </p:cNvGrpSpPr>
          <p:nvPr/>
        </p:nvGrpSpPr>
        <p:grpSpPr bwMode="auto">
          <a:xfrm>
            <a:off x="4325143" y="2519192"/>
            <a:ext cx="3541713" cy="3408363"/>
            <a:chOff x="2133600" y="1600200"/>
            <a:chExt cx="4418013" cy="4251325"/>
          </a:xfrm>
        </p:grpSpPr>
        <p:sp>
          <p:nvSpPr>
            <p:cNvPr id="5" name="Oval 3"/>
            <p:cNvSpPr>
              <a:spLocks noChangeArrowheads="1"/>
            </p:cNvSpPr>
            <p:nvPr/>
          </p:nvSpPr>
          <p:spPr bwMode="gray">
            <a:xfrm>
              <a:off x="2457450" y="1970088"/>
              <a:ext cx="3956050" cy="3881437"/>
            </a:xfrm>
            <a:prstGeom prst="ellipse">
              <a:avLst/>
            </a:prstGeom>
            <a:noFill/>
            <a:ln w="12700">
              <a:solidFill>
                <a:schemeClr val="bg2"/>
              </a:solidFill>
              <a:prstDash val="sysDot"/>
              <a:round/>
              <a:headEnd/>
              <a:tailEnd/>
            </a:ln>
          </p:spPr>
          <p:txBody>
            <a:bodyPr wrap="none" anchor="ctr"/>
            <a:lstStyle/>
            <a:p>
              <a:endParaRPr lang="zh-CN" altLang="zh-CN">
                <a:latin typeface="Huawei Sans" panose="020C0503030203020204" pitchFamily="34" charset="0"/>
                <a:cs typeface="Huawei Sans" panose="020C0503030203020204" pitchFamily="34" charset="0"/>
              </a:endParaRPr>
            </a:p>
          </p:txBody>
        </p:sp>
        <p:sp>
          <p:nvSpPr>
            <p:cNvPr id="6" name="Oval 4"/>
            <p:cNvSpPr>
              <a:spLocks noChangeArrowheads="1"/>
            </p:cNvSpPr>
            <p:nvPr/>
          </p:nvSpPr>
          <p:spPr bwMode="gray">
            <a:xfrm>
              <a:off x="2674938" y="2176463"/>
              <a:ext cx="3490912" cy="3490912"/>
            </a:xfrm>
            <a:prstGeom prst="ellipse">
              <a:avLst/>
            </a:prstGeom>
            <a:noFill/>
            <a:ln w="12700">
              <a:solidFill>
                <a:schemeClr val="bg2"/>
              </a:solidFill>
              <a:prstDash val="sysDot"/>
              <a:round/>
              <a:headEnd/>
              <a:tailEnd/>
            </a:ln>
          </p:spPr>
          <p:txBody>
            <a:bodyPr wrap="none" anchor="ctr"/>
            <a:lstStyle/>
            <a:p>
              <a:endParaRPr lang="zh-CN" altLang="zh-CN">
                <a:latin typeface="Huawei Sans" panose="020C0503030203020204" pitchFamily="34" charset="0"/>
                <a:cs typeface="Huawei Sans" panose="020C0503030203020204" pitchFamily="34" charset="0"/>
              </a:endParaRPr>
            </a:p>
          </p:txBody>
        </p:sp>
        <p:sp>
          <p:nvSpPr>
            <p:cNvPr id="7" name="Oval 5"/>
            <p:cNvSpPr>
              <a:spLocks noChangeArrowheads="1"/>
            </p:cNvSpPr>
            <p:nvPr/>
          </p:nvSpPr>
          <p:spPr bwMode="gray">
            <a:xfrm>
              <a:off x="2890838" y="2503488"/>
              <a:ext cx="2973387" cy="2973387"/>
            </a:xfrm>
            <a:prstGeom prst="ellipse">
              <a:avLst/>
            </a:prstGeom>
            <a:noFill/>
            <a:ln w="12700">
              <a:solidFill>
                <a:schemeClr val="bg2"/>
              </a:solidFill>
              <a:prstDash val="sysDot"/>
              <a:round/>
              <a:headEnd/>
              <a:tailEnd/>
            </a:ln>
          </p:spPr>
          <p:txBody>
            <a:bodyPr wrap="none" anchor="ctr"/>
            <a:lstStyle/>
            <a:p>
              <a:endParaRPr lang="zh-CN" altLang="zh-CN">
                <a:latin typeface="Huawei Sans" panose="020C0503030203020204" pitchFamily="34" charset="0"/>
                <a:cs typeface="Huawei Sans" panose="020C0503030203020204" pitchFamily="34" charset="0"/>
              </a:endParaRPr>
            </a:p>
          </p:txBody>
        </p:sp>
        <p:sp>
          <p:nvSpPr>
            <p:cNvPr id="8" name="AutoShape 6"/>
            <p:cNvSpPr>
              <a:spLocks noChangeArrowheads="1"/>
            </p:cNvSpPr>
            <p:nvPr/>
          </p:nvSpPr>
          <p:spPr bwMode="gray">
            <a:xfrm rot="9044363">
              <a:off x="2133600" y="3802063"/>
              <a:ext cx="1871663" cy="1855788"/>
            </a:xfrm>
            <a:prstGeom prst="chevron">
              <a:avLst>
                <a:gd name="adj" fmla="val 28655"/>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zh-CN">
                <a:latin typeface="Huawei Sans" panose="020C0503030203020204" pitchFamily="34" charset="0"/>
                <a:cs typeface="Huawei Sans" panose="020C0503030203020204" pitchFamily="34" charset="0"/>
              </a:endParaRPr>
            </a:p>
          </p:txBody>
        </p:sp>
        <p:sp>
          <p:nvSpPr>
            <p:cNvPr id="9" name="AutoShape 7"/>
            <p:cNvSpPr>
              <a:spLocks noChangeArrowheads="1"/>
            </p:cNvSpPr>
            <p:nvPr/>
          </p:nvSpPr>
          <p:spPr bwMode="gray">
            <a:xfrm rot="-5400000">
              <a:off x="3411537" y="1608138"/>
              <a:ext cx="1871663" cy="1855788"/>
            </a:xfrm>
            <a:prstGeom prst="chevron">
              <a:avLst>
                <a:gd name="adj" fmla="val 28655"/>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zh-CN">
                <a:solidFill>
                  <a:schemeClr val="lt1"/>
                </a:solidFill>
                <a:latin typeface="Huawei Sans" panose="020C0503030203020204" pitchFamily="34" charset="0"/>
                <a:cs typeface="Huawei Sans" panose="020C0503030203020204" pitchFamily="34" charset="0"/>
              </a:endParaRPr>
            </a:p>
          </p:txBody>
        </p:sp>
        <p:sp>
          <p:nvSpPr>
            <p:cNvPr id="10" name="AutoShape 8"/>
            <p:cNvSpPr>
              <a:spLocks noChangeArrowheads="1"/>
            </p:cNvSpPr>
            <p:nvPr/>
          </p:nvSpPr>
          <p:spPr bwMode="gray">
            <a:xfrm rot="1788254">
              <a:off x="4679950" y="3814765"/>
              <a:ext cx="1871663" cy="1855788"/>
            </a:xfrm>
            <a:prstGeom prst="chevron">
              <a:avLst>
                <a:gd name="adj" fmla="val 28655"/>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zh-CN">
                <a:latin typeface="Huawei Sans" panose="020C0503030203020204" pitchFamily="34" charset="0"/>
                <a:cs typeface="Huawei Sans" panose="020C0503030203020204" pitchFamily="34" charset="0"/>
              </a:endParaRPr>
            </a:p>
          </p:txBody>
        </p:sp>
        <p:sp>
          <p:nvSpPr>
            <p:cNvPr id="11" name="Text Box 9"/>
            <p:cNvSpPr txBox="1">
              <a:spLocks noChangeArrowheads="1"/>
            </p:cNvSpPr>
            <p:nvPr/>
          </p:nvSpPr>
          <p:spPr bwMode="gray">
            <a:xfrm>
              <a:off x="3418805" y="3528840"/>
              <a:ext cx="1855525" cy="883135"/>
            </a:xfrm>
            <a:prstGeom prst="rect">
              <a:avLst/>
            </a:prstGeom>
            <a:noFill/>
            <a:ln w="9525" algn="ctr">
              <a:noFill/>
              <a:miter lim="800000"/>
              <a:headEnd/>
              <a:tailEnd/>
            </a:ln>
          </p:spPr>
          <p:txBody>
            <a:bodyPr>
              <a:spAutoFit/>
            </a:bodyPr>
            <a:lstStyle/>
            <a:p>
              <a:pPr algn="ctr" eaLnBrk="0" hangingPunct="0">
                <a:defRPr/>
              </a:pPr>
              <a:r>
                <a:rPr sz="2000" u="none">
                  <a:solidFill>
                    <a:srgbClr val="1C1C1C"/>
                  </a:solidFill>
                  <a:latin typeface="Huawei Sans" panose="020C0503030203020204" pitchFamily="34" charset="0"/>
                  <a:cs typeface="Huawei Sans" panose="020C0503030203020204" pitchFamily="34" charset="0"/>
                </a:rPr>
                <a:t>Disk</a:t>
              </a:r>
              <a:endParaRPr lang="en-US" altLang="zh-CN" sz="2000" dirty="0">
                <a:solidFill>
                  <a:srgbClr val="1C1C1C"/>
                </a:solidFill>
                <a:latin typeface="Huawei Sans" panose="020C0503030203020204" pitchFamily="34" charset="0"/>
                <a:cs typeface="Huawei Sans" panose="020C0503030203020204" pitchFamily="34" charset="0"/>
              </a:endParaRPr>
            </a:p>
            <a:p>
              <a:pPr algn="ctr" eaLnBrk="0" hangingPunct="0">
                <a:defRPr/>
              </a:pPr>
              <a:r>
                <a:rPr sz="2000" u="none">
                  <a:solidFill>
                    <a:srgbClr val="1C1C1C"/>
                  </a:solidFill>
                  <a:latin typeface="Huawei Sans" panose="020C0503030203020204" pitchFamily="34" charset="0"/>
                  <a:cs typeface="Huawei Sans" panose="020C0503030203020204" pitchFamily="34" charset="0"/>
                </a:rPr>
                <a:t>type</a:t>
              </a:r>
              <a:endParaRPr lang="en-US" altLang="zh-CN" sz="2000" dirty="0">
                <a:solidFill>
                  <a:srgbClr val="1C1C1C"/>
                </a:solidFill>
                <a:latin typeface="Huawei Sans" panose="020C0503030203020204" pitchFamily="34" charset="0"/>
                <a:cs typeface="Huawei Sans" panose="020C0503030203020204" pitchFamily="34" charset="0"/>
              </a:endParaRPr>
            </a:p>
          </p:txBody>
        </p:sp>
        <p:sp>
          <p:nvSpPr>
            <p:cNvPr id="12" name="Rectangle 10"/>
            <p:cNvSpPr>
              <a:spLocks noChangeArrowheads="1"/>
            </p:cNvSpPr>
            <p:nvPr/>
          </p:nvSpPr>
          <p:spPr bwMode="gray">
            <a:xfrm>
              <a:off x="3322639" y="2208062"/>
              <a:ext cx="2043111" cy="499064"/>
            </a:xfrm>
            <a:prstGeom prst="rect">
              <a:avLst/>
            </a:prstGeom>
            <a:noFill/>
            <a:ln w="9525" algn="ctr">
              <a:noFill/>
              <a:miter lim="800000"/>
              <a:headEnd/>
              <a:tailEnd/>
            </a:ln>
          </p:spPr>
          <p:txBody>
            <a:bodyPr>
              <a:spAutoFit/>
            </a:bodyPr>
            <a:lstStyle/>
            <a:p>
              <a:pPr algn="ctr" eaLnBrk="0" hangingPunct="0"/>
              <a:r>
                <a:rPr sz="2000" u="none">
                  <a:solidFill>
                    <a:srgbClr val="FFFBFC"/>
                  </a:solidFill>
                  <a:latin typeface="Huawei Sans" panose="020C0503030203020204" pitchFamily="34" charset="0"/>
                  <a:cs typeface="Huawei Sans" panose="020C0503030203020204" pitchFamily="34" charset="0"/>
                </a:rPr>
                <a:t>SSD</a:t>
              </a:r>
            </a:p>
          </p:txBody>
        </p:sp>
        <p:sp>
          <p:nvSpPr>
            <p:cNvPr id="13" name="Rectangle 11"/>
            <p:cNvSpPr>
              <a:spLocks noChangeArrowheads="1"/>
            </p:cNvSpPr>
            <p:nvPr/>
          </p:nvSpPr>
          <p:spPr bwMode="gray">
            <a:xfrm>
              <a:off x="2455863" y="4535488"/>
              <a:ext cx="1160463" cy="499064"/>
            </a:xfrm>
            <a:prstGeom prst="rect">
              <a:avLst/>
            </a:prstGeom>
            <a:noFill/>
            <a:ln w="9525" algn="ctr">
              <a:noFill/>
              <a:miter lim="800000"/>
              <a:headEnd/>
              <a:tailEnd/>
            </a:ln>
          </p:spPr>
          <p:txBody>
            <a:bodyPr>
              <a:spAutoFit/>
            </a:bodyPr>
            <a:lstStyle/>
            <a:p>
              <a:pPr algn="ctr" eaLnBrk="0" hangingPunct="0"/>
              <a:r>
                <a:rPr sz="2000" u="none">
                  <a:solidFill>
                    <a:srgbClr val="FFFBFC"/>
                  </a:solidFill>
                  <a:latin typeface="Huawei Sans" panose="020C0503030203020204" pitchFamily="34" charset="0"/>
                  <a:cs typeface="Huawei Sans" panose="020C0503030203020204" pitchFamily="34" charset="0"/>
                </a:rPr>
                <a:t>SAS</a:t>
              </a:r>
            </a:p>
          </p:txBody>
        </p:sp>
        <p:sp>
          <p:nvSpPr>
            <p:cNvPr id="14" name="Rectangle 12"/>
            <p:cNvSpPr>
              <a:spLocks noChangeArrowheads="1"/>
            </p:cNvSpPr>
            <p:nvPr/>
          </p:nvSpPr>
          <p:spPr bwMode="gray">
            <a:xfrm>
              <a:off x="4997541" y="4535488"/>
              <a:ext cx="1508215" cy="499066"/>
            </a:xfrm>
            <a:prstGeom prst="rect">
              <a:avLst/>
            </a:prstGeom>
            <a:noFill/>
            <a:ln w="9525" algn="ctr">
              <a:noFill/>
              <a:miter lim="800000"/>
              <a:headEnd/>
              <a:tailEnd/>
            </a:ln>
          </p:spPr>
          <p:txBody>
            <a:bodyPr>
              <a:spAutoFit/>
            </a:bodyPr>
            <a:lstStyle/>
            <a:p>
              <a:pPr algn="ctr" eaLnBrk="0" hangingPunct="0"/>
              <a:r>
                <a:rPr sz="2000" u="none">
                  <a:solidFill>
                    <a:srgbClr val="FFFBFC"/>
                  </a:solidFill>
                  <a:latin typeface="Huawei Sans" panose="020C0503030203020204" pitchFamily="34" charset="0"/>
                  <a:cs typeface="Huawei Sans" panose="020C0503030203020204" pitchFamily="34" charset="0"/>
                </a:rPr>
                <a:t>NL-SAS</a:t>
              </a:r>
            </a:p>
          </p:txBody>
        </p:sp>
      </p:grpSp>
    </p:spTree>
    <p:extLst>
      <p:ext uri="{BB962C8B-B14F-4D97-AF65-F5344CB8AC3E}">
        <p14:creationId xmlns:p14="http://schemas.microsoft.com/office/powerpoint/2010/main" val="4293811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Logical Drive</a:t>
            </a:r>
            <a:endParaRPr lang="zh-CN" altLang="en-US" dirty="0">
              <a:latin typeface="+mj-ea"/>
              <a:ea typeface="+mj-ea"/>
              <a:cs typeface="Huawei Sans" panose="020C0503030203020204" pitchFamily="34" charset="0"/>
            </a:endParaRPr>
          </a:p>
        </p:txBody>
      </p:sp>
      <p:sp>
        <p:nvSpPr>
          <p:cNvPr id="3" name="文本占位符 2"/>
          <p:cNvSpPr>
            <a:spLocks noGrp="1"/>
          </p:cNvSpPr>
          <p:nvPr>
            <p:ph type="body" sz="quarter" idx="10"/>
          </p:nvPr>
        </p:nvSpPr>
        <p:spPr/>
        <p:txBody>
          <a:bodyPr/>
          <a:lstStyle/>
          <a:p>
            <a:r>
              <a:rPr u="none"/>
              <a:t>A logical drive (LD) is a disk that is managed by a storage system and corresponds to a physical disk.</a:t>
            </a:r>
          </a:p>
          <a:p>
            <a:endParaRPr lang="zh-CN" altLang="en-US" dirty="0"/>
          </a:p>
        </p:txBody>
      </p:sp>
      <p:sp>
        <p:nvSpPr>
          <p:cNvPr id="8" name="流程图: 磁盘 10"/>
          <p:cNvSpPr/>
          <p:nvPr/>
        </p:nvSpPr>
        <p:spPr>
          <a:xfrm>
            <a:off x="2891197" y="2442074"/>
            <a:ext cx="692795" cy="693737"/>
          </a:xfrm>
          <a:prstGeom prst="flowChartMagneticDis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sz="1400" u="none" dirty="0">
                <a:solidFill>
                  <a:schemeClr val="tx1"/>
                </a:solidFill>
                <a:latin typeface="Huawei Sans" panose="020C0503030203020204" pitchFamily="34" charset="0"/>
                <a:cs typeface="Huawei Sans" panose="020C0503030203020204" pitchFamily="34" charset="0"/>
              </a:rPr>
              <a:t>LD 0</a:t>
            </a:r>
            <a:endParaRPr lang="zh-CN" altLang="en-US" sz="1400" b="1" dirty="0">
              <a:solidFill>
                <a:schemeClr val="tx1"/>
              </a:solidFill>
              <a:latin typeface="Huawei Sans" panose="020C0503030203020204" pitchFamily="34" charset="0"/>
              <a:cs typeface="Huawei Sans" panose="020C0503030203020204" pitchFamily="34" charset="0"/>
            </a:endParaRPr>
          </a:p>
        </p:txBody>
      </p:sp>
      <p:sp>
        <p:nvSpPr>
          <p:cNvPr id="9" name="流程图: 磁盘 11"/>
          <p:cNvSpPr/>
          <p:nvPr/>
        </p:nvSpPr>
        <p:spPr>
          <a:xfrm>
            <a:off x="4690391" y="2442074"/>
            <a:ext cx="692795" cy="693737"/>
          </a:xfrm>
          <a:prstGeom prst="flowChartMagneticDis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sz="1400" u="none">
                <a:solidFill>
                  <a:schemeClr val="tx1"/>
                </a:solidFill>
                <a:latin typeface="Huawei Sans" panose="020C0503030203020204" pitchFamily="34" charset="0"/>
                <a:cs typeface="Huawei Sans" panose="020C0503030203020204" pitchFamily="34" charset="0"/>
              </a:rPr>
              <a:t>LD 1</a:t>
            </a:r>
            <a:endParaRPr lang="zh-CN" altLang="en-US" sz="1400" b="1" dirty="0">
              <a:solidFill>
                <a:schemeClr val="tx1"/>
              </a:solidFill>
              <a:latin typeface="Huawei Sans" panose="020C0503030203020204" pitchFamily="34" charset="0"/>
              <a:cs typeface="Huawei Sans" panose="020C0503030203020204" pitchFamily="34" charset="0"/>
            </a:endParaRPr>
          </a:p>
        </p:txBody>
      </p:sp>
      <p:sp>
        <p:nvSpPr>
          <p:cNvPr id="10" name="流程图: 磁盘 12"/>
          <p:cNvSpPr/>
          <p:nvPr/>
        </p:nvSpPr>
        <p:spPr>
          <a:xfrm>
            <a:off x="6451164" y="2438515"/>
            <a:ext cx="692795" cy="693737"/>
          </a:xfrm>
          <a:prstGeom prst="flowChartMagneticDis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sz="1400" u="none" dirty="0">
                <a:solidFill>
                  <a:schemeClr val="tx1"/>
                </a:solidFill>
                <a:latin typeface="Huawei Sans" panose="020C0503030203020204" pitchFamily="34" charset="0"/>
                <a:cs typeface="Huawei Sans" panose="020C0503030203020204" pitchFamily="34" charset="0"/>
              </a:rPr>
              <a:t>LD 2</a:t>
            </a:r>
            <a:endParaRPr lang="zh-CN" altLang="en-US" sz="1400" b="1" dirty="0">
              <a:solidFill>
                <a:schemeClr val="tx1"/>
              </a:solidFill>
              <a:latin typeface="Huawei Sans" panose="020C0503030203020204" pitchFamily="34" charset="0"/>
              <a:cs typeface="Huawei Sans" panose="020C0503030203020204" pitchFamily="34" charset="0"/>
            </a:endParaRPr>
          </a:p>
        </p:txBody>
      </p:sp>
      <p:sp>
        <p:nvSpPr>
          <p:cNvPr id="11" name="流程图: 磁盘 13"/>
          <p:cNvSpPr/>
          <p:nvPr/>
        </p:nvSpPr>
        <p:spPr>
          <a:xfrm>
            <a:off x="8273392" y="2442074"/>
            <a:ext cx="648583" cy="693737"/>
          </a:xfrm>
          <a:prstGeom prst="flowChartMagneticDisk">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sz="1400" u="none" dirty="0">
                <a:solidFill>
                  <a:schemeClr val="tx1"/>
                </a:solidFill>
                <a:latin typeface="Huawei Sans" panose="020C0503030203020204" pitchFamily="34" charset="0"/>
                <a:cs typeface="Huawei Sans" panose="020C0503030203020204" pitchFamily="34" charset="0"/>
              </a:rPr>
              <a:t>LD 3</a:t>
            </a:r>
            <a:endParaRPr lang="zh-CN" altLang="en-US" sz="1400" b="1" dirty="0">
              <a:solidFill>
                <a:schemeClr val="tx1"/>
              </a:solidFill>
              <a:latin typeface="Huawei Sans" panose="020C0503030203020204" pitchFamily="34" charset="0"/>
              <a:cs typeface="Huawei Sans" panose="020C0503030203020204" pitchFamily="34" charset="0"/>
            </a:endParaRPr>
          </a:p>
        </p:txBody>
      </p:sp>
      <p:cxnSp>
        <p:nvCxnSpPr>
          <p:cNvPr id="12" name="直接连接符 18"/>
          <p:cNvCxnSpPr>
            <a:cxnSpLocks noChangeShapeType="1"/>
          </p:cNvCxnSpPr>
          <p:nvPr/>
        </p:nvCxnSpPr>
        <p:spPr bwMode="auto">
          <a:xfrm rot="5400000">
            <a:off x="2712926" y="3670005"/>
            <a:ext cx="1049338" cy="0"/>
          </a:xfrm>
          <a:prstGeom prst="line">
            <a:avLst/>
          </a:prstGeom>
          <a:noFill/>
          <a:ln w="9525" algn="ctr">
            <a:solidFill>
              <a:schemeClr val="tx1"/>
            </a:solidFill>
            <a:round/>
            <a:headEnd/>
            <a:tailEnd/>
          </a:ln>
        </p:spPr>
      </p:cxnSp>
      <p:cxnSp>
        <p:nvCxnSpPr>
          <p:cNvPr id="13" name="直接连接符 20"/>
          <p:cNvCxnSpPr>
            <a:cxnSpLocks noChangeShapeType="1"/>
          </p:cNvCxnSpPr>
          <p:nvPr/>
        </p:nvCxnSpPr>
        <p:spPr bwMode="auto">
          <a:xfrm rot="5400000">
            <a:off x="4538551" y="3670005"/>
            <a:ext cx="1049338" cy="0"/>
          </a:xfrm>
          <a:prstGeom prst="line">
            <a:avLst/>
          </a:prstGeom>
          <a:noFill/>
          <a:ln w="9525" algn="ctr">
            <a:solidFill>
              <a:schemeClr val="tx1"/>
            </a:solidFill>
            <a:round/>
            <a:headEnd/>
            <a:tailEnd/>
          </a:ln>
        </p:spPr>
      </p:cxnSp>
      <p:cxnSp>
        <p:nvCxnSpPr>
          <p:cNvPr id="14" name="直接连接符 21"/>
          <p:cNvCxnSpPr>
            <a:cxnSpLocks noChangeShapeType="1"/>
          </p:cNvCxnSpPr>
          <p:nvPr/>
        </p:nvCxnSpPr>
        <p:spPr bwMode="auto">
          <a:xfrm rot="5400000">
            <a:off x="6291151" y="3670005"/>
            <a:ext cx="1049338" cy="0"/>
          </a:xfrm>
          <a:prstGeom prst="line">
            <a:avLst/>
          </a:prstGeom>
          <a:noFill/>
          <a:ln w="9525" algn="ctr">
            <a:solidFill>
              <a:schemeClr val="tx1"/>
            </a:solidFill>
            <a:round/>
            <a:headEnd/>
            <a:tailEnd/>
          </a:ln>
        </p:spPr>
      </p:cxnSp>
      <p:cxnSp>
        <p:nvCxnSpPr>
          <p:cNvPr id="15" name="直接连接符 22"/>
          <p:cNvCxnSpPr>
            <a:cxnSpLocks noChangeShapeType="1"/>
          </p:cNvCxnSpPr>
          <p:nvPr/>
        </p:nvCxnSpPr>
        <p:spPr bwMode="auto">
          <a:xfrm rot="5400000">
            <a:off x="8080263" y="3670005"/>
            <a:ext cx="1049338" cy="0"/>
          </a:xfrm>
          <a:prstGeom prst="line">
            <a:avLst/>
          </a:prstGeom>
          <a:noFill/>
          <a:ln w="9525" algn="ctr">
            <a:solidFill>
              <a:schemeClr val="tx1"/>
            </a:solidFill>
            <a:round/>
            <a:headEnd/>
            <a:tailEnd/>
          </a:ln>
        </p:spPr>
      </p:cxnSp>
      <p:sp>
        <p:nvSpPr>
          <p:cNvPr id="16" name="TextBox 23"/>
          <p:cNvSpPr txBox="1">
            <a:spLocks noChangeArrowheads="1"/>
          </p:cNvSpPr>
          <p:nvPr/>
        </p:nvSpPr>
        <p:spPr bwMode="auto">
          <a:xfrm>
            <a:off x="2903386" y="5199986"/>
            <a:ext cx="688009" cy="307777"/>
          </a:xfrm>
          <a:prstGeom prst="rect">
            <a:avLst/>
          </a:prstGeom>
          <a:noFill/>
          <a:ln w="9525">
            <a:noFill/>
            <a:miter lim="800000"/>
            <a:headEnd/>
            <a:tailEnd/>
          </a:ln>
        </p:spPr>
        <p:txBody>
          <a:bodyPr wrap="none">
            <a:spAutoFit/>
          </a:bodyPr>
          <a:lstStyle/>
          <a:p>
            <a:r>
              <a:rPr sz="1400" u="none" dirty="0">
                <a:latin typeface="Huawei Sans" panose="020C0503030203020204" pitchFamily="34" charset="0"/>
                <a:cs typeface="Huawei Sans" panose="020C0503030203020204" pitchFamily="34" charset="0"/>
              </a:rPr>
              <a:t>Disk 0</a:t>
            </a:r>
            <a:endParaRPr lang="zh-CN" altLang="en-US" sz="1400" dirty="0">
              <a:latin typeface="Huawei Sans" panose="020C0503030203020204" pitchFamily="34" charset="0"/>
              <a:cs typeface="Huawei Sans" panose="020C0503030203020204" pitchFamily="34" charset="0"/>
            </a:endParaRPr>
          </a:p>
        </p:txBody>
      </p:sp>
      <p:sp>
        <p:nvSpPr>
          <p:cNvPr id="17" name="TextBox 24"/>
          <p:cNvSpPr txBox="1">
            <a:spLocks noChangeArrowheads="1"/>
          </p:cNvSpPr>
          <p:nvPr/>
        </p:nvSpPr>
        <p:spPr bwMode="auto">
          <a:xfrm>
            <a:off x="4674243" y="5199986"/>
            <a:ext cx="688009" cy="307777"/>
          </a:xfrm>
          <a:prstGeom prst="rect">
            <a:avLst/>
          </a:prstGeom>
          <a:noFill/>
          <a:ln w="9525">
            <a:noFill/>
            <a:miter lim="800000"/>
            <a:headEnd/>
            <a:tailEnd/>
          </a:ln>
        </p:spPr>
        <p:txBody>
          <a:bodyPr wrap="none">
            <a:spAutoFit/>
          </a:bodyPr>
          <a:lstStyle/>
          <a:p>
            <a:r>
              <a:rPr sz="1400" u="none">
                <a:latin typeface="Huawei Sans" panose="020C0503030203020204" pitchFamily="34" charset="0"/>
                <a:cs typeface="Huawei Sans" panose="020C0503030203020204" pitchFamily="34" charset="0"/>
              </a:rPr>
              <a:t>Disk 1</a:t>
            </a:r>
            <a:endParaRPr lang="zh-CN" altLang="en-US" sz="1400">
              <a:latin typeface="Huawei Sans" panose="020C0503030203020204" pitchFamily="34" charset="0"/>
              <a:cs typeface="Huawei Sans" panose="020C0503030203020204" pitchFamily="34" charset="0"/>
            </a:endParaRPr>
          </a:p>
        </p:txBody>
      </p:sp>
      <p:sp>
        <p:nvSpPr>
          <p:cNvPr id="18" name="TextBox 25"/>
          <p:cNvSpPr txBox="1">
            <a:spLocks noChangeArrowheads="1"/>
          </p:cNvSpPr>
          <p:nvPr/>
        </p:nvSpPr>
        <p:spPr bwMode="auto">
          <a:xfrm>
            <a:off x="6463355" y="5199986"/>
            <a:ext cx="688009" cy="307777"/>
          </a:xfrm>
          <a:prstGeom prst="rect">
            <a:avLst/>
          </a:prstGeom>
          <a:noFill/>
          <a:ln w="9525">
            <a:noFill/>
            <a:miter lim="800000"/>
            <a:headEnd/>
            <a:tailEnd/>
          </a:ln>
        </p:spPr>
        <p:txBody>
          <a:bodyPr wrap="none">
            <a:spAutoFit/>
          </a:bodyPr>
          <a:lstStyle/>
          <a:p>
            <a:r>
              <a:rPr sz="1400" u="none">
                <a:latin typeface="Huawei Sans" panose="020C0503030203020204" pitchFamily="34" charset="0"/>
                <a:cs typeface="Huawei Sans" panose="020C0503030203020204" pitchFamily="34" charset="0"/>
              </a:rPr>
              <a:t>Disk 2</a:t>
            </a:r>
            <a:endParaRPr lang="zh-CN" altLang="en-US" sz="1400">
              <a:latin typeface="Huawei Sans" panose="020C0503030203020204" pitchFamily="34" charset="0"/>
              <a:cs typeface="Huawei Sans" panose="020C0503030203020204" pitchFamily="34" charset="0"/>
            </a:endParaRPr>
          </a:p>
        </p:txBody>
      </p:sp>
      <p:sp>
        <p:nvSpPr>
          <p:cNvPr id="19" name="TextBox 26"/>
          <p:cNvSpPr txBox="1">
            <a:spLocks noChangeArrowheads="1"/>
          </p:cNvSpPr>
          <p:nvPr/>
        </p:nvSpPr>
        <p:spPr bwMode="auto">
          <a:xfrm>
            <a:off x="8288980" y="5199986"/>
            <a:ext cx="688009" cy="307777"/>
          </a:xfrm>
          <a:prstGeom prst="rect">
            <a:avLst/>
          </a:prstGeom>
          <a:noFill/>
          <a:ln w="9525">
            <a:noFill/>
            <a:miter lim="800000"/>
            <a:headEnd/>
            <a:tailEnd/>
          </a:ln>
        </p:spPr>
        <p:txBody>
          <a:bodyPr wrap="none">
            <a:spAutoFit/>
          </a:bodyPr>
          <a:lstStyle/>
          <a:p>
            <a:r>
              <a:rPr sz="1400" u="none">
                <a:latin typeface="Huawei Sans" panose="020C0503030203020204" pitchFamily="34" charset="0"/>
                <a:cs typeface="Huawei Sans" panose="020C0503030203020204" pitchFamily="34" charset="0"/>
              </a:rPr>
              <a:t>Disk 3</a:t>
            </a:r>
            <a:endParaRPr lang="zh-CN" altLang="en-US" sz="1400">
              <a:latin typeface="Huawei Sans" panose="020C0503030203020204" pitchFamily="34" charset="0"/>
              <a:cs typeface="Huawei Sans" panose="020C0503030203020204" pitchFamily="34" charset="0"/>
            </a:endParaRPr>
          </a:p>
        </p:txBody>
      </p:sp>
      <p:grpSp>
        <p:nvGrpSpPr>
          <p:cNvPr id="20" name="组 197"/>
          <p:cNvGrpSpPr>
            <a:grpSpLocks/>
          </p:cNvGrpSpPr>
          <p:nvPr/>
        </p:nvGrpSpPr>
        <p:grpSpPr bwMode="auto">
          <a:xfrm>
            <a:off x="2780285" y="4202701"/>
            <a:ext cx="951132" cy="779401"/>
            <a:chOff x="3121025" y="2432050"/>
            <a:chExt cx="458788" cy="376238"/>
          </a:xfrm>
        </p:grpSpPr>
        <p:sp>
          <p:nvSpPr>
            <p:cNvPr id="21" name="Freeform 218"/>
            <p:cNvSpPr>
              <a:spLocks noChangeArrowheads="1"/>
            </p:cNvSpPr>
            <p:nvPr/>
          </p:nvSpPr>
          <p:spPr bwMode="auto">
            <a:xfrm>
              <a:off x="3121025" y="2432050"/>
              <a:ext cx="458788" cy="363484"/>
            </a:xfrm>
            <a:custGeom>
              <a:avLst/>
              <a:gdLst>
                <a:gd name="T0" fmla="*/ 2147483647 w 1273"/>
                <a:gd name="T1" fmla="*/ 1078483712 h 1008"/>
                <a:gd name="T2" fmla="*/ 2147483647 w 1273"/>
                <a:gd name="T3" fmla="*/ 2147483647 h 1008"/>
                <a:gd name="T4" fmla="*/ 2147483647 w 1273"/>
                <a:gd name="T5" fmla="*/ 2147483647 h 1008"/>
                <a:gd name="T6" fmla="*/ 2147483647 w 1273"/>
                <a:gd name="T7" fmla="*/ 2147483647 h 1008"/>
                <a:gd name="T8" fmla="*/ 2147483647 w 1273"/>
                <a:gd name="T9" fmla="*/ 2147483647 h 1008"/>
                <a:gd name="T10" fmla="*/ 2147483647 w 1273"/>
                <a:gd name="T11" fmla="*/ 2147483647 h 1008"/>
                <a:gd name="T12" fmla="*/ 2147483647 w 1273"/>
                <a:gd name="T13" fmla="*/ 2147483647 h 1008"/>
                <a:gd name="T14" fmla="*/ 2147483647 w 1273"/>
                <a:gd name="T15" fmla="*/ 2147483647 h 1008"/>
                <a:gd name="T16" fmla="*/ 2147483647 w 1273"/>
                <a:gd name="T17" fmla="*/ 2147483647 h 1008"/>
                <a:gd name="T18" fmla="*/ 2147483647 w 1273"/>
                <a:gd name="T19" fmla="*/ 2147483647 h 1008"/>
                <a:gd name="T20" fmla="*/ 0 w 1273"/>
                <a:gd name="T21" fmla="*/ 2147483647 h 1008"/>
                <a:gd name="T22" fmla="*/ 982988429 w 1273"/>
                <a:gd name="T23" fmla="*/ 0 h 1008"/>
                <a:gd name="T24" fmla="*/ 2147483647 w 1273"/>
                <a:gd name="T25" fmla="*/ 2147483647 h 1008"/>
                <a:gd name="T26" fmla="*/ 2147483647 w 1273"/>
                <a:gd name="T27" fmla="*/ 2147483647 h 1008"/>
                <a:gd name="T28" fmla="*/ 2147483647 w 1273"/>
                <a:gd name="T29" fmla="*/ 2147483647 h 1008"/>
                <a:gd name="T30" fmla="*/ 2147483647 w 1273"/>
                <a:gd name="T31" fmla="*/ 2147483647 h 1008"/>
                <a:gd name="T32" fmla="*/ 2147483647 w 1273"/>
                <a:gd name="T33" fmla="*/ 2147483647 h 1008"/>
                <a:gd name="T34" fmla="*/ 2147483647 w 1273"/>
                <a:gd name="T35" fmla="*/ 1922519884 h 1008"/>
                <a:gd name="T36" fmla="*/ 1966106962 w 1273"/>
                <a:gd name="T37" fmla="*/ 2147483647 h 1008"/>
                <a:gd name="T38" fmla="*/ 2147483647 w 1273"/>
                <a:gd name="T39" fmla="*/ 2147483647 h 1008"/>
                <a:gd name="T40" fmla="*/ 2147483647 w 1273"/>
                <a:gd name="T41" fmla="*/ 2147483647 h 1008"/>
                <a:gd name="T42" fmla="*/ 2147483647 w 1273"/>
                <a:gd name="T43" fmla="*/ 2147483647 h 1008"/>
                <a:gd name="T44" fmla="*/ 2147483647 w 1273"/>
                <a:gd name="T45" fmla="*/ 2147483647 h 1008"/>
                <a:gd name="T46" fmla="*/ 2147483647 w 1273"/>
                <a:gd name="T47" fmla="*/ 2147483647 h 1008"/>
                <a:gd name="T48" fmla="*/ 2147483647 w 1273"/>
                <a:gd name="T49" fmla="*/ 2147483647 h 1008"/>
                <a:gd name="T50" fmla="*/ 2147483647 w 1273"/>
                <a:gd name="T51" fmla="*/ 2147483647 h 1008"/>
                <a:gd name="T52" fmla="*/ 2147483647 w 1273"/>
                <a:gd name="T53" fmla="*/ 2147483647 h 1008"/>
                <a:gd name="T54" fmla="*/ 2147483647 w 1273"/>
                <a:gd name="T55" fmla="*/ 2147483647 h 1008"/>
                <a:gd name="T56" fmla="*/ 2147483647 w 1273"/>
                <a:gd name="T57" fmla="*/ 2147483647 h 1008"/>
                <a:gd name="T58" fmla="*/ 2147483647 w 1273"/>
                <a:gd name="T59" fmla="*/ 2147483647 h 1008"/>
                <a:gd name="T60" fmla="*/ 2147483647 w 1273"/>
                <a:gd name="T61" fmla="*/ 2147483647 h 1008"/>
                <a:gd name="T62" fmla="*/ 2147483647 w 1273"/>
                <a:gd name="T63" fmla="*/ 2147483647 h 1008"/>
                <a:gd name="T64" fmla="*/ 2147483647 w 1273"/>
                <a:gd name="T65" fmla="*/ 2147483647 h 1008"/>
                <a:gd name="T66" fmla="*/ 2147483647 w 1273"/>
                <a:gd name="T67" fmla="*/ 2147483647 h 1008"/>
                <a:gd name="T68" fmla="*/ 2147483647 w 1273"/>
                <a:gd name="T69" fmla="*/ 2147483647 h 1008"/>
                <a:gd name="T70" fmla="*/ 2147483647 w 1273"/>
                <a:gd name="T71" fmla="*/ 2147483647 h 1008"/>
                <a:gd name="T72" fmla="*/ 2147483647 w 1273"/>
                <a:gd name="T73" fmla="*/ 2147483647 h 1008"/>
                <a:gd name="T74" fmla="*/ 2147483647 w 1273"/>
                <a:gd name="T75" fmla="*/ 2147483647 h 1008"/>
                <a:gd name="T76" fmla="*/ 2147483647 w 1273"/>
                <a:gd name="T77" fmla="*/ 2147483647 h 10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73" h="1008">
                  <a:moveTo>
                    <a:pt x="1251" y="0"/>
                  </a:moveTo>
                  <a:cubicBezTo>
                    <a:pt x="1263" y="0"/>
                    <a:pt x="1272" y="9"/>
                    <a:pt x="1272" y="23"/>
                  </a:cubicBezTo>
                  <a:lnTo>
                    <a:pt x="1272" y="985"/>
                  </a:lnTo>
                  <a:cubicBezTo>
                    <a:pt x="1272" y="997"/>
                    <a:pt x="1263" y="1007"/>
                    <a:pt x="1251" y="1007"/>
                  </a:cubicBezTo>
                  <a:lnTo>
                    <a:pt x="1032" y="1007"/>
                  </a:lnTo>
                  <a:cubicBezTo>
                    <a:pt x="1032" y="991"/>
                    <a:pt x="1025" y="975"/>
                    <a:pt x="1012" y="964"/>
                  </a:cubicBezTo>
                  <a:lnTo>
                    <a:pt x="1229" y="964"/>
                  </a:lnTo>
                  <a:lnTo>
                    <a:pt x="1229" y="552"/>
                  </a:lnTo>
                  <a:lnTo>
                    <a:pt x="1110" y="552"/>
                  </a:lnTo>
                  <a:lnTo>
                    <a:pt x="1110" y="558"/>
                  </a:lnTo>
                  <a:cubicBezTo>
                    <a:pt x="1108" y="586"/>
                    <a:pt x="1102" y="613"/>
                    <a:pt x="1096" y="640"/>
                  </a:cubicBezTo>
                  <a:cubicBezTo>
                    <a:pt x="1093" y="650"/>
                    <a:pt x="1090" y="659"/>
                    <a:pt x="1087" y="669"/>
                  </a:cubicBezTo>
                  <a:lnTo>
                    <a:pt x="1086" y="672"/>
                  </a:lnTo>
                  <a:lnTo>
                    <a:pt x="1135" y="711"/>
                  </a:lnTo>
                  <a:cubicBezTo>
                    <a:pt x="1153" y="725"/>
                    <a:pt x="1165" y="747"/>
                    <a:pt x="1165" y="771"/>
                  </a:cubicBezTo>
                  <a:cubicBezTo>
                    <a:pt x="1165" y="812"/>
                    <a:pt x="1132" y="845"/>
                    <a:pt x="1090" y="845"/>
                  </a:cubicBezTo>
                  <a:cubicBezTo>
                    <a:pt x="1067" y="845"/>
                    <a:pt x="1044" y="834"/>
                    <a:pt x="1031" y="814"/>
                  </a:cubicBezTo>
                  <a:lnTo>
                    <a:pt x="1023" y="805"/>
                  </a:lnTo>
                  <a:lnTo>
                    <a:pt x="1019" y="811"/>
                  </a:lnTo>
                  <a:cubicBezTo>
                    <a:pt x="986" y="859"/>
                    <a:pt x="879" y="978"/>
                    <a:pt x="836" y="1005"/>
                  </a:cubicBezTo>
                  <a:lnTo>
                    <a:pt x="21" y="1005"/>
                  </a:lnTo>
                  <a:cubicBezTo>
                    <a:pt x="10" y="1005"/>
                    <a:pt x="0" y="995"/>
                    <a:pt x="0" y="983"/>
                  </a:cubicBezTo>
                  <a:lnTo>
                    <a:pt x="0" y="21"/>
                  </a:lnTo>
                  <a:cubicBezTo>
                    <a:pt x="0" y="9"/>
                    <a:pt x="10" y="0"/>
                    <a:pt x="21" y="0"/>
                  </a:cubicBezTo>
                  <a:lnTo>
                    <a:pt x="1251" y="0"/>
                  </a:lnTo>
                  <a:close/>
                  <a:moveTo>
                    <a:pt x="1110" y="744"/>
                  </a:moveTo>
                  <a:lnTo>
                    <a:pt x="938" y="608"/>
                  </a:lnTo>
                  <a:lnTo>
                    <a:pt x="933" y="622"/>
                  </a:lnTo>
                  <a:lnTo>
                    <a:pt x="1064" y="788"/>
                  </a:lnTo>
                  <a:lnTo>
                    <a:pt x="1065" y="789"/>
                  </a:lnTo>
                  <a:cubicBezTo>
                    <a:pt x="1075" y="803"/>
                    <a:pt x="1095" y="807"/>
                    <a:pt x="1112" y="795"/>
                  </a:cubicBezTo>
                  <a:lnTo>
                    <a:pt x="1115" y="792"/>
                  </a:lnTo>
                  <a:cubicBezTo>
                    <a:pt x="1128" y="774"/>
                    <a:pt x="1124" y="754"/>
                    <a:pt x="1110" y="744"/>
                  </a:cubicBezTo>
                  <a:close/>
                  <a:moveTo>
                    <a:pt x="1069" y="508"/>
                  </a:moveTo>
                  <a:lnTo>
                    <a:pt x="1228" y="508"/>
                  </a:lnTo>
                  <a:lnTo>
                    <a:pt x="1228" y="41"/>
                  </a:lnTo>
                  <a:lnTo>
                    <a:pt x="42" y="41"/>
                  </a:lnTo>
                  <a:lnTo>
                    <a:pt x="42" y="961"/>
                  </a:lnTo>
                  <a:lnTo>
                    <a:pt x="854" y="961"/>
                  </a:lnTo>
                  <a:lnTo>
                    <a:pt x="835" y="945"/>
                  </a:lnTo>
                  <a:cubicBezTo>
                    <a:pt x="890" y="904"/>
                    <a:pt x="956" y="828"/>
                    <a:pt x="992" y="771"/>
                  </a:cubicBezTo>
                  <a:lnTo>
                    <a:pt x="994" y="767"/>
                  </a:lnTo>
                  <a:lnTo>
                    <a:pt x="915" y="667"/>
                  </a:lnTo>
                  <a:lnTo>
                    <a:pt x="909" y="680"/>
                  </a:lnTo>
                  <a:cubicBezTo>
                    <a:pt x="864" y="773"/>
                    <a:pt x="784" y="845"/>
                    <a:pt x="685" y="876"/>
                  </a:cubicBezTo>
                  <a:cubicBezTo>
                    <a:pt x="363" y="980"/>
                    <a:pt x="70" y="679"/>
                    <a:pt x="187" y="355"/>
                  </a:cubicBezTo>
                  <a:cubicBezTo>
                    <a:pt x="225" y="254"/>
                    <a:pt x="305" y="173"/>
                    <a:pt x="405" y="134"/>
                  </a:cubicBezTo>
                  <a:cubicBezTo>
                    <a:pt x="685" y="30"/>
                    <a:pt x="951" y="235"/>
                    <a:pt x="951" y="502"/>
                  </a:cubicBezTo>
                  <a:cubicBezTo>
                    <a:pt x="951" y="520"/>
                    <a:pt x="949" y="540"/>
                    <a:pt x="947" y="558"/>
                  </a:cubicBezTo>
                  <a:lnTo>
                    <a:pt x="947" y="561"/>
                  </a:lnTo>
                  <a:lnTo>
                    <a:pt x="1050" y="642"/>
                  </a:lnTo>
                  <a:lnTo>
                    <a:pt x="1052" y="635"/>
                  </a:lnTo>
                  <a:cubicBezTo>
                    <a:pt x="1063" y="593"/>
                    <a:pt x="1069" y="550"/>
                    <a:pt x="1069" y="508"/>
                  </a:cubicBezTo>
                  <a:close/>
                  <a:moveTo>
                    <a:pt x="754" y="463"/>
                  </a:moveTo>
                  <a:cubicBezTo>
                    <a:pt x="750" y="459"/>
                    <a:pt x="748" y="454"/>
                    <a:pt x="749" y="450"/>
                  </a:cubicBezTo>
                  <a:cubicBezTo>
                    <a:pt x="749" y="444"/>
                    <a:pt x="752" y="439"/>
                    <a:pt x="756" y="435"/>
                  </a:cubicBezTo>
                  <a:cubicBezTo>
                    <a:pt x="760" y="431"/>
                    <a:pt x="765" y="428"/>
                    <a:pt x="771" y="428"/>
                  </a:cubicBezTo>
                  <a:cubicBezTo>
                    <a:pt x="776" y="428"/>
                    <a:pt x="780" y="431"/>
                    <a:pt x="785" y="434"/>
                  </a:cubicBezTo>
                  <a:lnTo>
                    <a:pt x="909" y="531"/>
                  </a:lnTo>
                  <a:lnTo>
                    <a:pt x="909" y="520"/>
                  </a:lnTo>
                  <a:lnTo>
                    <a:pt x="909" y="502"/>
                  </a:lnTo>
                  <a:cubicBezTo>
                    <a:pt x="909" y="455"/>
                    <a:pt x="899" y="409"/>
                    <a:pt x="881" y="365"/>
                  </a:cubicBezTo>
                  <a:cubicBezTo>
                    <a:pt x="863" y="324"/>
                    <a:pt x="837" y="285"/>
                    <a:pt x="805" y="253"/>
                  </a:cubicBezTo>
                  <a:cubicBezTo>
                    <a:pt x="773" y="220"/>
                    <a:pt x="734" y="195"/>
                    <a:pt x="693" y="177"/>
                  </a:cubicBezTo>
                  <a:cubicBezTo>
                    <a:pt x="650" y="159"/>
                    <a:pt x="603" y="149"/>
                    <a:pt x="556" y="149"/>
                  </a:cubicBezTo>
                  <a:cubicBezTo>
                    <a:pt x="509" y="149"/>
                    <a:pt x="463" y="159"/>
                    <a:pt x="419" y="177"/>
                  </a:cubicBezTo>
                  <a:cubicBezTo>
                    <a:pt x="377" y="195"/>
                    <a:pt x="339" y="221"/>
                    <a:pt x="307" y="253"/>
                  </a:cubicBezTo>
                  <a:cubicBezTo>
                    <a:pt x="274" y="285"/>
                    <a:pt x="249" y="324"/>
                    <a:pt x="231" y="365"/>
                  </a:cubicBezTo>
                  <a:cubicBezTo>
                    <a:pt x="213" y="408"/>
                    <a:pt x="203" y="454"/>
                    <a:pt x="203" y="502"/>
                  </a:cubicBezTo>
                  <a:cubicBezTo>
                    <a:pt x="203" y="549"/>
                    <a:pt x="213" y="595"/>
                    <a:pt x="231" y="639"/>
                  </a:cubicBezTo>
                  <a:cubicBezTo>
                    <a:pt x="249" y="681"/>
                    <a:pt x="275" y="719"/>
                    <a:pt x="307" y="751"/>
                  </a:cubicBezTo>
                  <a:cubicBezTo>
                    <a:pt x="339" y="784"/>
                    <a:pt x="377" y="809"/>
                    <a:pt x="419" y="827"/>
                  </a:cubicBezTo>
                  <a:cubicBezTo>
                    <a:pt x="462" y="845"/>
                    <a:pt x="508" y="855"/>
                    <a:pt x="556" y="855"/>
                  </a:cubicBezTo>
                  <a:cubicBezTo>
                    <a:pt x="603" y="855"/>
                    <a:pt x="649" y="845"/>
                    <a:pt x="693" y="827"/>
                  </a:cubicBezTo>
                  <a:cubicBezTo>
                    <a:pt x="734" y="809"/>
                    <a:pt x="773" y="783"/>
                    <a:pt x="805" y="751"/>
                  </a:cubicBezTo>
                  <a:cubicBezTo>
                    <a:pt x="838" y="719"/>
                    <a:pt x="863" y="681"/>
                    <a:pt x="881" y="639"/>
                  </a:cubicBezTo>
                  <a:cubicBezTo>
                    <a:pt x="882" y="637"/>
                    <a:pt x="882" y="636"/>
                    <a:pt x="883" y="634"/>
                  </a:cubicBezTo>
                  <a:lnTo>
                    <a:pt x="885" y="629"/>
                  </a:lnTo>
                  <a:lnTo>
                    <a:pt x="754" y="463"/>
                  </a:lnTo>
                  <a:close/>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grpSp>
          <p:nvGrpSpPr>
            <p:cNvPr id="22" name="组 199"/>
            <p:cNvGrpSpPr>
              <a:grpSpLocks/>
            </p:cNvGrpSpPr>
            <p:nvPr/>
          </p:nvGrpSpPr>
          <p:grpSpPr bwMode="auto">
            <a:xfrm>
              <a:off x="3148013" y="2459038"/>
              <a:ext cx="404812" cy="349250"/>
              <a:chOff x="3148013" y="2459038"/>
              <a:chExt cx="404812" cy="349250"/>
            </a:xfrm>
          </p:grpSpPr>
          <p:sp>
            <p:nvSpPr>
              <p:cNvPr id="23" name="Freeform 219"/>
              <p:cNvSpPr>
                <a:spLocks noChangeArrowheads="1"/>
              </p:cNvSpPr>
              <p:nvPr/>
            </p:nvSpPr>
            <p:spPr bwMode="auto">
              <a:xfrm>
                <a:off x="3148334" y="2459379"/>
                <a:ext cx="404170" cy="307914"/>
              </a:xfrm>
              <a:custGeom>
                <a:avLst/>
                <a:gdLst>
                  <a:gd name="T0" fmla="*/ 0 w 1123"/>
                  <a:gd name="T1" fmla="*/ 1210214250 h 856"/>
                  <a:gd name="T2" fmla="*/ 1258637926 w 1123"/>
                  <a:gd name="T3" fmla="*/ 0 h 856"/>
                  <a:gd name="T4" fmla="*/ 2144360465 w 1123"/>
                  <a:gd name="T5" fmla="*/ 2141068848 h 856"/>
                  <a:gd name="T6" fmla="*/ 0 w 1123"/>
                  <a:gd name="T7" fmla="*/ 1210214250 h 856"/>
                  <a:gd name="T8" fmla="*/ 2147483647 w 1123"/>
                  <a:gd name="T9" fmla="*/ 1210214250 h 856"/>
                  <a:gd name="T10" fmla="*/ 2147483647 w 1123"/>
                  <a:gd name="T11" fmla="*/ 0 h 856"/>
                  <a:gd name="T12" fmla="*/ 2147483647 w 1123"/>
                  <a:gd name="T13" fmla="*/ 1210214250 h 856"/>
                  <a:gd name="T14" fmla="*/ 2147483647 w 1123"/>
                  <a:gd name="T15" fmla="*/ 2147483647 h 856"/>
                  <a:gd name="T16" fmla="*/ 2147483647 w 1123"/>
                  <a:gd name="T17" fmla="*/ 1210214250 h 856"/>
                  <a:gd name="T18" fmla="*/ 0 w 1123"/>
                  <a:gd name="T19" fmla="*/ 2147483647 h 856"/>
                  <a:gd name="T20" fmla="*/ 1258637926 w 1123"/>
                  <a:gd name="T21" fmla="*/ 2147483647 h 856"/>
                  <a:gd name="T22" fmla="*/ 2147483647 w 1123"/>
                  <a:gd name="T23" fmla="*/ 2147483647 h 856"/>
                  <a:gd name="T24" fmla="*/ 1258637926 w 1123"/>
                  <a:gd name="T25" fmla="*/ 2147483647 h 856"/>
                  <a:gd name="T26" fmla="*/ 0 w 1123"/>
                  <a:gd name="T27" fmla="*/ 2147483647 h 856"/>
                  <a:gd name="T28" fmla="*/ 2147483647 w 1123"/>
                  <a:gd name="T29" fmla="*/ 2147483647 h 856"/>
                  <a:gd name="T30" fmla="*/ 2147483647 w 1123"/>
                  <a:gd name="T31" fmla="*/ 2147483647 h 856"/>
                  <a:gd name="T32" fmla="*/ 2147483647 w 1123"/>
                  <a:gd name="T33" fmla="*/ 2147483647 h 856"/>
                  <a:gd name="T34" fmla="*/ 2147483647 w 1123"/>
                  <a:gd name="T35" fmla="*/ 2147483647 h 856"/>
                  <a:gd name="T36" fmla="*/ 2147483647 w 1123"/>
                  <a:gd name="T37" fmla="*/ 2147483647 h 856"/>
                  <a:gd name="T38" fmla="*/ 2147483647 w 1123"/>
                  <a:gd name="T39" fmla="*/ 2147483647 h 856"/>
                  <a:gd name="T40" fmla="*/ 2147483647 w 1123"/>
                  <a:gd name="T41" fmla="*/ 2147483647 h 856"/>
                  <a:gd name="T42" fmla="*/ 2147483647 w 1123"/>
                  <a:gd name="T43" fmla="*/ 2147483647 h 856"/>
                  <a:gd name="T44" fmla="*/ 2147483647 w 1123"/>
                  <a:gd name="T45" fmla="*/ 2147483647 h 856"/>
                  <a:gd name="T46" fmla="*/ 2147483647 w 1123"/>
                  <a:gd name="T47" fmla="*/ 2147483647 h 856"/>
                  <a:gd name="T48" fmla="*/ 2147483647 w 1123"/>
                  <a:gd name="T49" fmla="*/ 2147483647 h 856"/>
                  <a:gd name="T50" fmla="*/ 2147483647 w 1123"/>
                  <a:gd name="T51" fmla="*/ 2147483647 h 856"/>
                  <a:gd name="T52" fmla="*/ 2147483647 w 1123"/>
                  <a:gd name="T53" fmla="*/ 2147483647 h 8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23" h="856">
                    <a:moveTo>
                      <a:pt x="0" y="26"/>
                    </a:moveTo>
                    <a:cubicBezTo>
                      <a:pt x="0" y="12"/>
                      <a:pt x="12" y="0"/>
                      <a:pt x="27" y="0"/>
                    </a:cubicBezTo>
                    <a:cubicBezTo>
                      <a:pt x="47" y="0"/>
                      <a:pt x="63" y="23"/>
                      <a:pt x="46" y="46"/>
                    </a:cubicBezTo>
                    <a:cubicBezTo>
                      <a:pt x="24" y="63"/>
                      <a:pt x="0" y="48"/>
                      <a:pt x="0" y="26"/>
                    </a:cubicBezTo>
                    <a:close/>
                    <a:moveTo>
                      <a:pt x="1069" y="26"/>
                    </a:moveTo>
                    <a:cubicBezTo>
                      <a:pt x="1069" y="12"/>
                      <a:pt x="1081" y="0"/>
                      <a:pt x="1096" y="0"/>
                    </a:cubicBezTo>
                    <a:cubicBezTo>
                      <a:pt x="1111" y="0"/>
                      <a:pt x="1122" y="11"/>
                      <a:pt x="1122" y="26"/>
                    </a:cubicBezTo>
                    <a:cubicBezTo>
                      <a:pt x="1122" y="41"/>
                      <a:pt x="1111" y="53"/>
                      <a:pt x="1096" y="53"/>
                    </a:cubicBezTo>
                    <a:cubicBezTo>
                      <a:pt x="1081" y="53"/>
                      <a:pt x="1069" y="41"/>
                      <a:pt x="1069" y="26"/>
                    </a:cubicBezTo>
                    <a:close/>
                    <a:moveTo>
                      <a:pt x="0" y="828"/>
                    </a:moveTo>
                    <a:cubicBezTo>
                      <a:pt x="0" y="814"/>
                      <a:pt x="12" y="801"/>
                      <a:pt x="27" y="801"/>
                    </a:cubicBezTo>
                    <a:cubicBezTo>
                      <a:pt x="42" y="801"/>
                      <a:pt x="53" y="813"/>
                      <a:pt x="53" y="828"/>
                    </a:cubicBezTo>
                    <a:cubicBezTo>
                      <a:pt x="53" y="843"/>
                      <a:pt x="42" y="855"/>
                      <a:pt x="27" y="855"/>
                    </a:cubicBezTo>
                    <a:cubicBezTo>
                      <a:pt x="12" y="855"/>
                      <a:pt x="0" y="843"/>
                      <a:pt x="0" y="828"/>
                    </a:cubicBezTo>
                    <a:close/>
                    <a:moveTo>
                      <a:pt x="454" y="427"/>
                    </a:moveTo>
                    <a:cubicBezTo>
                      <a:pt x="454" y="413"/>
                      <a:pt x="466" y="400"/>
                      <a:pt x="481" y="400"/>
                    </a:cubicBezTo>
                    <a:cubicBezTo>
                      <a:pt x="496" y="400"/>
                      <a:pt x="508" y="412"/>
                      <a:pt x="508" y="427"/>
                    </a:cubicBezTo>
                    <a:cubicBezTo>
                      <a:pt x="508" y="442"/>
                      <a:pt x="496" y="454"/>
                      <a:pt x="481" y="454"/>
                    </a:cubicBezTo>
                    <a:cubicBezTo>
                      <a:pt x="466" y="454"/>
                      <a:pt x="454" y="442"/>
                      <a:pt x="454" y="427"/>
                    </a:cubicBezTo>
                    <a:close/>
                    <a:moveTo>
                      <a:pt x="214" y="400"/>
                    </a:moveTo>
                    <a:cubicBezTo>
                      <a:pt x="229" y="400"/>
                      <a:pt x="240" y="413"/>
                      <a:pt x="240" y="427"/>
                    </a:cubicBezTo>
                    <a:cubicBezTo>
                      <a:pt x="240" y="491"/>
                      <a:pt x="265" y="551"/>
                      <a:pt x="311" y="597"/>
                    </a:cubicBezTo>
                    <a:cubicBezTo>
                      <a:pt x="356" y="643"/>
                      <a:pt x="417" y="668"/>
                      <a:pt x="481" y="668"/>
                    </a:cubicBezTo>
                    <a:cubicBezTo>
                      <a:pt x="496" y="668"/>
                      <a:pt x="508" y="679"/>
                      <a:pt x="508" y="694"/>
                    </a:cubicBezTo>
                    <a:cubicBezTo>
                      <a:pt x="508" y="709"/>
                      <a:pt x="496" y="721"/>
                      <a:pt x="481" y="721"/>
                    </a:cubicBezTo>
                    <a:cubicBezTo>
                      <a:pt x="318" y="721"/>
                      <a:pt x="187" y="590"/>
                      <a:pt x="187" y="427"/>
                    </a:cubicBezTo>
                    <a:cubicBezTo>
                      <a:pt x="187" y="412"/>
                      <a:pt x="199" y="400"/>
                      <a:pt x="214" y="400"/>
                    </a:cubicBezTo>
                    <a:close/>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sp>
            <p:nvSpPr>
              <p:cNvPr id="24" name="Freeform 220"/>
              <p:cNvSpPr>
                <a:spLocks noChangeArrowheads="1"/>
              </p:cNvSpPr>
              <p:nvPr/>
            </p:nvSpPr>
            <p:spPr bwMode="auto">
              <a:xfrm>
                <a:off x="3274865" y="2566876"/>
                <a:ext cx="91939" cy="92010"/>
              </a:xfrm>
              <a:custGeom>
                <a:avLst/>
                <a:gdLst>
                  <a:gd name="T0" fmla="*/ 2147483647 w 257"/>
                  <a:gd name="T1" fmla="*/ 0 h 257"/>
                  <a:gd name="T2" fmla="*/ 2147483647 w 257"/>
                  <a:gd name="T3" fmla="*/ 2147483647 h 257"/>
                  <a:gd name="T4" fmla="*/ 2147483647 w 257"/>
                  <a:gd name="T5" fmla="*/ 2147483647 h 257"/>
                  <a:gd name="T6" fmla="*/ 0 w 257"/>
                  <a:gd name="T7" fmla="*/ 2147483647 h 257"/>
                  <a:gd name="T8" fmla="*/ 2147483647 w 257"/>
                  <a:gd name="T9" fmla="*/ 0 h 257"/>
                  <a:gd name="T10" fmla="*/ 2147483647 w 257"/>
                  <a:gd name="T11" fmla="*/ 2147483647 h 257"/>
                  <a:gd name="T12" fmla="*/ 2147483647 w 257"/>
                  <a:gd name="T13" fmla="*/ 2147483647 h 257"/>
                  <a:gd name="T14" fmla="*/ 2147483647 w 257"/>
                  <a:gd name="T15" fmla="*/ 1973256484 h 257"/>
                  <a:gd name="T16" fmla="*/ 1922860541 w 257"/>
                  <a:gd name="T17" fmla="*/ 2147483647 h 257"/>
                  <a:gd name="T18" fmla="*/ 2147483647 w 257"/>
                  <a:gd name="T19" fmla="*/ 2147483647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7" h="257">
                    <a:moveTo>
                      <a:pt x="128" y="0"/>
                    </a:moveTo>
                    <a:cubicBezTo>
                      <a:pt x="198" y="0"/>
                      <a:pt x="256" y="57"/>
                      <a:pt x="256" y="128"/>
                    </a:cubicBezTo>
                    <a:cubicBezTo>
                      <a:pt x="256" y="198"/>
                      <a:pt x="198" y="256"/>
                      <a:pt x="128" y="256"/>
                    </a:cubicBezTo>
                    <a:cubicBezTo>
                      <a:pt x="57" y="256"/>
                      <a:pt x="0" y="198"/>
                      <a:pt x="0" y="128"/>
                    </a:cubicBezTo>
                    <a:cubicBezTo>
                      <a:pt x="0" y="57"/>
                      <a:pt x="57" y="0"/>
                      <a:pt x="128" y="0"/>
                    </a:cubicBezTo>
                    <a:close/>
                    <a:moveTo>
                      <a:pt x="128" y="214"/>
                    </a:moveTo>
                    <a:cubicBezTo>
                      <a:pt x="175" y="214"/>
                      <a:pt x="213" y="176"/>
                      <a:pt x="213" y="128"/>
                    </a:cubicBezTo>
                    <a:cubicBezTo>
                      <a:pt x="213" y="81"/>
                      <a:pt x="175" y="43"/>
                      <a:pt x="128" y="43"/>
                    </a:cubicBezTo>
                    <a:cubicBezTo>
                      <a:pt x="81" y="43"/>
                      <a:pt x="42" y="81"/>
                      <a:pt x="42" y="128"/>
                    </a:cubicBezTo>
                    <a:cubicBezTo>
                      <a:pt x="42" y="175"/>
                      <a:pt x="81" y="214"/>
                      <a:pt x="128" y="214"/>
                    </a:cubicBezTo>
                    <a:close/>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sp>
            <p:nvSpPr>
              <p:cNvPr id="25" name="Freeform 221"/>
              <p:cNvSpPr>
                <a:spLocks noChangeArrowheads="1"/>
              </p:cNvSpPr>
              <p:nvPr/>
            </p:nvSpPr>
            <p:spPr bwMode="auto">
              <a:xfrm>
                <a:off x="3533388" y="2748163"/>
                <a:ext cx="19116" cy="19130"/>
              </a:xfrm>
              <a:custGeom>
                <a:avLst/>
                <a:gdLst>
                  <a:gd name="T0" fmla="*/ 0 w 54"/>
                  <a:gd name="T1" fmla="*/ 1136099744 h 55"/>
                  <a:gd name="T2" fmla="*/ 1197770328 w 54"/>
                  <a:gd name="T3" fmla="*/ 0 h 55"/>
                  <a:gd name="T4" fmla="*/ 2147483647 w 54"/>
                  <a:gd name="T5" fmla="*/ 1136099744 h 55"/>
                  <a:gd name="T6" fmla="*/ 1197770328 w 54"/>
                  <a:gd name="T7" fmla="*/ 2147483647 h 55"/>
                  <a:gd name="T8" fmla="*/ 0 w 54"/>
                  <a:gd name="T9" fmla="*/ 1136099744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5">
                    <a:moveTo>
                      <a:pt x="0" y="27"/>
                    </a:moveTo>
                    <a:cubicBezTo>
                      <a:pt x="0" y="13"/>
                      <a:pt x="12" y="0"/>
                      <a:pt x="27" y="0"/>
                    </a:cubicBezTo>
                    <a:cubicBezTo>
                      <a:pt x="42" y="0"/>
                      <a:pt x="53" y="12"/>
                      <a:pt x="53" y="27"/>
                    </a:cubicBezTo>
                    <a:cubicBezTo>
                      <a:pt x="53" y="42"/>
                      <a:pt x="42" y="54"/>
                      <a:pt x="27" y="54"/>
                    </a:cubicBezTo>
                    <a:cubicBezTo>
                      <a:pt x="12" y="54"/>
                      <a:pt x="0" y="42"/>
                      <a:pt x="0" y="27"/>
                    </a:cubicBezTo>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sp>
            <p:nvSpPr>
              <p:cNvPr id="26" name="Freeform 222"/>
              <p:cNvSpPr>
                <a:spLocks noChangeArrowheads="1"/>
              </p:cNvSpPr>
              <p:nvPr/>
            </p:nvSpPr>
            <p:spPr bwMode="auto">
              <a:xfrm>
                <a:off x="3501527" y="2565965"/>
                <a:ext cx="50976" cy="19130"/>
              </a:xfrm>
              <a:custGeom>
                <a:avLst/>
                <a:gdLst>
                  <a:gd name="T0" fmla="*/ 508910998 w 142"/>
                  <a:gd name="T1" fmla="*/ 355666023 h 54"/>
                  <a:gd name="T2" fmla="*/ 1387939347 w 142"/>
                  <a:gd name="T3" fmla="*/ 44426945 h 54"/>
                  <a:gd name="T4" fmla="*/ 2147483647 w 142"/>
                  <a:gd name="T5" fmla="*/ 44426945 h 54"/>
                  <a:gd name="T6" fmla="*/ 2147483647 w 142"/>
                  <a:gd name="T7" fmla="*/ 355666023 h 54"/>
                  <a:gd name="T8" fmla="*/ 2147483647 w 142"/>
                  <a:gd name="T9" fmla="*/ 2045141892 h 54"/>
                  <a:gd name="T10" fmla="*/ 2147483647 w 142"/>
                  <a:gd name="T11" fmla="*/ 2147483647 h 54"/>
                  <a:gd name="T12" fmla="*/ 1387939347 w 142"/>
                  <a:gd name="T13" fmla="*/ 2147483647 h 54"/>
                  <a:gd name="T14" fmla="*/ 508910998 w 142"/>
                  <a:gd name="T15" fmla="*/ 2045141892 h 54"/>
                  <a:gd name="T16" fmla="*/ 508910998 w 142"/>
                  <a:gd name="T17" fmla="*/ 355666023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 h="54">
                    <a:moveTo>
                      <a:pt x="11" y="8"/>
                    </a:moveTo>
                    <a:cubicBezTo>
                      <a:pt x="17" y="3"/>
                      <a:pt x="24" y="0"/>
                      <a:pt x="30" y="1"/>
                    </a:cubicBezTo>
                    <a:lnTo>
                      <a:pt x="111" y="1"/>
                    </a:lnTo>
                    <a:cubicBezTo>
                      <a:pt x="118" y="1"/>
                      <a:pt x="124" y="3"/>
                      <a:pt x="130" y="8"/>
                    </a:cubicBezTo>
                    <a:cubicBezTo>
                      <a:pt x="141" y="18"/>
                      <a:pt x="141" y="35"/>
                      <a:pt x="130" y="46"/>
                    </a:cubicBezTo>
                    <a:cubicBezTo>
                      <a:pt x="124" y="51"/>
                      <a:pt x="117" y="53"/>
                      <a:pt x="111" y="53"/>
                    </a:cubicBezTo>
                    <a:lnTo>
                      <a:pt x="30" y="53"/>
                    </a:lnTo>
                    <a:cubicBezTo>
                      <a:pt x="23" y="53"/>
                      <a:pt x="17" y="51"/>
                      <a:pt x="11" y="46"/>
                    </a:cubicBezTo>
                    <a:cubicBezTo>
                      <a:pt x="0" y="36"/>
                      <a:pt x="0" y="19"/>
                      <a:pt x="11" y="8"/>
                    </a:cubicBezTo>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sp>
            <p:nvSpPr>
              <p:cNvPr id="27" name="Freeform 223"/>
              <p:cNvSpPr>
                <a:spLocks noChangeArrowheads="1"/>
              </p:cNvSpPr>
              <p:nvPr/>
            </p:nvSpPr>
            <p:spPr bwMode="auto">
              <a:xfrm>
                <a:off x="3501527" y="2536814"/>
                <a:ext cx="50976" cy="19130"/>
              </a:xfrm>
              <a:custGeom>
                <a:avLst/>
                <a:gdLst>
                  <a:gd name="T0" fmla="*/ 508910998 w 142"/>
                  <a:gd name="T1" fmla="*/ 378659568 h 55"/>
                  <a:gd name="T2" fmla="*/ 1387939347 w 142"/>
                  <a:gd name="T3" fmla="*/ 42100261 h 55"/>
                  <a:gd name="T4" fmla="*/ 2147483647 w 142"/>
                  <a:gd name="T5" fmla="*/ 42100261 h 55"/>
                  <a:gd name="T6" fmla="*/ 2147483647 w 142"/>
                  <a:gd name="T7" fmla="*/ 378659568 h 55"/>
                  <a:gd name="T8" fmla="*/ 2147483647 w 142"/>
                  <a:gd name="T9" fmla="*/ 1935639833 h 55"/>
                  <a:gd name="T10" fmla="*/ 2147483647 w 142"/>
                  <a:gd name="T11" fmla="*/ 2147483647 h 55"/>
                  <a:gd name="T12" fmla="*/ 1387939347 w 142"/>
                  <a:gd name="T13" fmla="*/ 2147483647 h 55"/>
                  <a:gd name="T14" fmla="*/ 508910998 w 142"/>
                  <a:gd name="T15" fmla="*/ 1935639833 h 55"/>
                  <a:gd name="T16" fmla="*/ 508910998 w 142"/>
                  <a:gd name="T17" fmla="*/ 378659568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 h="55">
                    <a:moveTo>
                      <a:pt x="11" y="9"/>
                    </a:moveTo>
                    <a:cubicBezTo>
                      <a:pt x="17" y="4"/>
                      <a:pt x="24" y="0"/>
                      <a:pt x="30" y="1"/>
                    </a:cubicBezTo>
                    <a:lnTo>
                      <a:pt x="111" y="1"/>
                    </a:lnTo>
                    <a:cubicBezTo>
                      <a:pt x="118" y="1"/>
                      <a:pt x="124" y="4"/>
                      <a:pt x="130" y="9"/>
                    </a:cubicBezTo>
                    <a:cubicBezTo>
                      <a:pt x="141" y="19"/>
                      <a:pt x="140" y="36"/>
                      <a:pt x="130" y="46"/>
                    </a:cubicBezTo>
                    <a:cubicBezTo>
                      <a:pt x="123" y="52"/>
                      <a:pt x="117" y="54"/>
                      <a:pt x="111" y="54"/>
                    </a:cubicBezTo>
                    <a:lnTo>
                      <a:pt x="30" y="54"/>
                    </a:lnTo>
                    <a:cubicBezTo>
                      <a:pt x="23" y="54"/>
                      <a:pt x="17" y="52"/>
                      <a:pt x="11" y="46"/>
                    </a:cubicBezTo>
                    <a:cubicBezTo>
                      <a:pt x="0" y="37"/>
                      <a:pt x="0" y="20"/>
                      <a:pt x="11" y="9"/>
                    </a:cubicBezTo>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sp>
            <p:nvSpPr>
              <p:cNvPr id="28" name="Freeform 224"/>
              <p:cNvSpPr>
                <a:spLocks noChangeArrowheads="1"/>
              </p:cNvSpPr>
              <p:nvPr/>
            </p:nvSpPr>
            <p:spPr bwMode="auto">
              <a:xfrm>
                <a:off x="3501527" y="2506751"/>
                <a:ext cx="50976" cy="19131"/>
              </a:xfrm>
              <a:custGeom>
                <a:avLst/>
                <a:gdLst>
                  <a:gd name="T0" fmla="*/ 508910998 w 142"/>
                  <a:gd name="T1" fmla="*/ 378820236 h 55"/>
                  <a:gd name="T2" fmla="*/ 1387939347 w 142"/>
                  <a:gd name="T3" fmla="*/ 42104548 h 55"/>
                  <a:gd name="T4" fmla="*/ 2147483647 w 142"/>
                  <a:gd name="T5" fmla="*/ 42104548 h 55"/>
                  <a:gd name="T6" fmla="*/ 2147483647 w 142"/>
                  <a:gd name="T7" fmla="*/ 378820236 h 55"/>
                  <a:gd name="T8" fmla="*/ 2147483647 w 142"/>
                  <a:gd name="T9" fmla="*/ 1935842237 h 55"/>
                  <a:gd name="T10" fmla="*/ 2147483647 w 142"/>
                  <a:gd name="T11" fmla="*/ 2147483647 h 55"/>
                  <a:gd name="T12" fmla="*/ 1387939347 w 142"/>
                  <a:gd name="T13" fmla="*/ 2147483647 h 55"/>
                  <a:gd name="T14" fmla="*/ 508910998 w 142"/>
                  <a:gd name="T15" fmla="*/ 1935842237 h 55"/>
                  <a:gd name="T16" fmla="*/ 508910998 w 142"/>
                  <a:gd name="T17" fmla="*/ 378820236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 h="55">
                    <a:moveTo>
                      <a:pt x="11" y="9"/>
                    </a:moveTo>
                    <a:cubicBezTo>
                      <a:pt x="17" y="3"/>
                      <a:pt x="24" y="0"/>
                      <a:pt x="30" y="1"/>
                    </a:cubicBezTo>
                    <a:lnTo>
                      <a:pt x="111" y="1"/>
                    </a:lnTo>
                    <a:cubicBezTo>
                      <a:pt x="118" y="1"/>
                      <a:pt x="124" y="3"/>
                      <a:pt x="130" y="9"/>
                    </a:cubicBezTo>
                    <a:cubicBezTo>
                      <a:pt x="141" y="18"/>
                      <a:pt x="140" y="36"/>
                      <a:pt x="130" y="46"/>
                    </a:cubicBezTo>
                    <a:cubicBezTo>
                      <a:pt x="123" y="52"/>
                      <a:pt x="117" y="54"/>
                      <a:pt x="111" y="54"/>
                    </a:cubicBezTo>
                    <a:lnTo>
                      <a:pt x="30" y="54"/>
                    </a:lnTo>
                    <a:cubicBezTo>
                      <a:pt x="23" y="54"/>
                      <a:pt x="17" y="52"/>
                      <a:pt x="11" y="46"/>
                    </a:cubicBezTo>
                    <a:cubicBezTo>
                      <a:pt x="0" y="37"/>
                      <a:pt x="0" y="19"/>
                      <a:pt x="11" y="9"/>
                    </a:cubicBezTo>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sp>
            <p:nvSpPr>
              <p:cNvPr id="29" name="Freeform 225"/>
              <p:cNvSpPr>
                <a:spLocks noChangeArrowheads="1"/>
              </p:cNvSpPr>
              <p:nvPr/>
            </p:nvSpPr>
            <p:spPr bwMode="auto">
              <a:xfrm>
                <a:off x="3465116" y="2770027"/>
                <a:ext cx="38232" cy="38261"/>
              </a:xfrm>
              <a:custGeom>
                <a:avLst/>
                <a:gdLst>
                  <a:gd name="T0" fmla="*/ 2147483647 w 108"/>
                  <a:gd name="T1" fmla="*/ 2147483647 h 108"/>
                  <a:gd name="T2" fmla="*/ 0 w 108"/>
                  <a:gd name="T3" fmla="*/ 2147483647 h 108"/>
                  <a:gd name="T4" fmla="*/ 2147483647 w 108"/>
                  <a:gd name="T5" fmla="*/ 0 h 108"/>
                  <a:gd name="T6" fmla="*/ 2147483647 w 108"/>
                  <a:gd name="T7" fmla="*/ 2147483647 h 108"/>
                  <a:gd name="T8" fmla="*/ 2147483647 w 108"/>
                  <a:gd name="T9" fmla="*/ 2147483647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108">
                    <a:moveTo>
                      <a:pt x="53" y="107"/>
                    </a:moveTo>
                    <a:cubicBezTo>
                      <a:pt x="23" y="107"/>
                      <a:pt x="0" y="84"/>
                      <a:pt x="0" y="54"/>
                    </a:cubicBezTo>
                    <a:cubicBezTo>
                      <a:pt x="0" y="24"/>
                      <a:pt x="23" y="0"/>
                      <a:pt x="53" y="0"/>
                    </a:cubicBezTo>
                    <a:cubicBezTo>
                      <a:pt x="83" y="0"/>
                      <a:pt x="107" y="24"/>
                      <a:pt x="107" y="54"/>
                    </a:cubicBezTo>
                    <a:cubicBezTo>
                      <a:pt x="107" y="83"/>
                      <a:pt x="83" y="107"/>
                      <a:pt x="53" y="107"/>
                    </a:cubicBezTo>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sp>
            <p:nvSpPr>
              <p:cNvPr id="30" name="Freeform 226"/>
              <p:cNvSpPr>
                <a:spLocks noChangeArrowheads="1"/>
              </p:cNvSpPr>
              <p:nvPr/>
            </p:nvSpPr>
            <p:spPr bwMode="auto">
              <a:xfrm>
                <a:off x="3395933" y="2770027"/>
                <a:ext cx="37322" cy="38261"/>
              </a:xfrm>
              <a:custGeom>
                <a:avLst/>
                <a:gdLst>
                  <a:gd name="T0" fmla="*/ 2147483647 w 108"/>
                  <a:gd name="T1" fmla="*/ 2147483647 h 108"/>
                  <a:gd name="T2" fmla="*/ 0 w 108"/>
                  <a:gd name="T3" fmla="*/ 2147483647 h 108"/>
                  <a:gd name="T4" fmla="*/ 2147483647 w 108"/>
                  <a:gd name="T5" fmla="*/ 0 h 108"/>
                  <a:gd name="T6" fmla="*/ 2147483647 w 108"/>
                  <a:gd name="T7" fmla="*/ 2147483647 h 108"/>
                  <a:gd name="T8" fmla="*/ 2147483647 w 108"/>
                  <a:gd name="T9" fmla="*/ 2147483647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108">
                    <a:moveTo>
                      <a:pt x="54" y="107"/>
                    </a:moveTo>
                    <a:cubicBezTo>
                      <a:pt x="24" y="107"/>
                      <a:pt x="0" y="84"/>
                      <a:pt x="0" y="54"/>
                    </a:cubicBezTo>
                    <a:cubicBezTo>
                      <a:pt x="0" y="24"/>
                      <a:pt x="24" y="0"/>
                      <a:pt x="54" y="0"/>
                    </a:cubicBezTo>
                    <a:cubicBezTo>
                      <a:pt x="84" y="0"/>
                      <a:pt x="107" y="24"/>
                      <a:pt x="107" y="54"/>
                    </a:cubicBezTo>
                    <a:cubicBezTo>
                      <a:pt x="107" y="83"/>
                      <a:pt x="84" y="107"/>
                      <a:pt x="54" y="107"/>
                    </a:cubicBezTo>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grpSp>
      </p:grpSp>
      <p:grpSp>
        <p:nvGrpSpPr>
          <p:cNvPr id="31" name="组 197"/>
          <p:cNvGrpSpPr>
            <a:grpSpLocks/>
          </p:cNvGrpSpPr>
          <p:nvPr/>
        </p:nvGrpSpPr>
        <p:grpSpPr bwMode="auto">
          <a:xfrm>
            <a:off x="4566192" y="4202701"/>
            <a:ext cx="951132" cy="779401"/>
            <a:chOff x="3121025" y="2432050"/>
            <a:chExt cx="458788" cy="376238"/>
          </a:xfrm>
        </p:grpSpPr>
        <p:sp>
          <p:nvSpPr>
            <p:cNvPr id="32" name="Freeform 218"/>
            <p:cNvSpPr>
              <a:spLocks noChangeArrowheads="1"/>
            </p:cNvSpPr>
            <p:nvPr/>
          </p:nvSpPr>
          <p:spPr bwMode="auto">
            <a:xfrm>
              <a:off x="3121025" y="2432050"/>
              <a:ext cx="458788" cy="363484"/>
            </a:xfrm>
            <a:custGeom>
              <a:avLst/>
              <a:gdLst>
                <a:gd name="T0" fmla="*/ 2147483647 w 1273"/>
                <a:gd name="T1" fmla="*/ 1078483712 h 1008"/>
                <a:gd name="T2" fmla="*/ 2147483647 w 1273"/>
                <a:gd name="T3" fmla="*/ 2147483647 h 1008"/>
                <a:gd name="T4" fmla="*/ 2147483647 w 1273"/>
                <a:gd name="T5" fmla="*/ 2147483647 h 1008"/>
                <a:gd name="T6" fmla="*/ 2147483647 w 1273"/>
                <a:gd name="T7" fmla="*/ 2147483647 h 1008"/>
                <a:gd name="T8" fmla="*/ 2147483647 w 1273"/>
                <a:gd name="T9" fmla="*/ 2147483647 h 1008"/>
                <a:gd name="T10" fmla="*/ 2147483647 w 1273"/>
                <a:gd name="T11" fmla="*/ 2147483647 h 1008"/>
                <a:gd name="T12" fmla="*/ 2147483647 w 1273"/>
                <a:gd name="T13" fmla="*/ 2147483647 h 1008"/>
                <a:gd name="T14" fmla="*/ 2147483647 w 1273"/>
                <a:gd name="T15" fmla="*/ 2147483647 h 1008"/>
                <a:gd name="T16" fmla="*/ 2147483647 w 1273"/>
                <a:gd name="T17" fmla="*/ 2147483647 h 1008"/>
                <a:gd name="T18" fmla="*/ 2147483647 w 1273"/>
                <a:gd name="T19" fmla="*/ 2147483647 h 1008"/>
                <a:gd name="T20" fmla="*/ 0 w 1273"/>
                <a:gd name="T21" fmla="*/ 2147483647 h 1008"/>
                <a:gd name="T22" fmla="*/ 982988429 w 1273"/>
                <a:gd name="T23" fmla="*/ 0 h 1008"/>
                <a:gd name="T24" fmla="*/ 2147483647 w 1273"/>
                <a:gd name="T25" fmla="*/ 2147483647 h 1008"/>
                <a:gd name="T26" fmla="*/ 2147483647 w 1273"/>
                <a:gd name="T27" fmla="*/ 2147483647 h 1008"/>
                <a:gd name="T28" fmla="*/ 2147483647 w 1273"/>
                <a:gd name="T29" fmla="*/ 2147483647 h 1008"/>
                <a:gd name="T30" fmla="*/ 2147483647 w 1273"/>
                <a:gd name="T31" fmla="*/ 2147483647 h 1008"/>
                <a:gd name="T32" fmla="*/ 2147483647 w 1273"/>
                <a:gd name="T33" fmla="*/ 2147483647 h 1008"/>
                <a:gd name="T34" fmla="*/ 2147483647 w 1273"/>
                <a:gd name="T35" fmla="*/ 1922519884 h 1008"/>
                <a:gd name="T36" fmla="*/ 1966106962 w 1273"/>
                <a:gd name="T37" fmla="*/ 2147483647 h 1008"/>
                <a:gd name="T38" fmla="*/ 2147483647 w 1273"/>
                <a:gd name="T39" fmla="*/ 2147483647 h 1008"/>
                <a:gd name="T40" fmla="*/ 2147483647 w 1273"/>
                <a:gd name="T41" fmla="*/ 2147483647 h 1008"/>
                <a:gd name="T42" fmla="*/ 2147483647 w 1273"/>
                <a:gd name="T43" fmla="*/ 2147483647 h 1008"/>
                <a:gd name="T44" fmla="*/ 2147483647 w 1273"/>
                <a:gd name="T45" fmla="*/ 2147483647 h 1008"/>
                <a:gd name="T46" fmla="*/ 2147483647 w 1273"/>
                <a:gd name="T47" fmla="*/ 2147483647 h 1008"/>
                <a:gd name="T48" fmla="*/ 2147483647 w 1273"/>
                <a:gd name="T49" fmla="*/ 2147483647 h 1008"/>
                <a:gd name="T50" fmla="*/ 2147483647 w 1273"/>
                <a:gd name="T51" fmla="*/ 2147483647 h 1008"/>
                <a:gd name="T52" fmla="*/ 2147483647 w 1273"/>
                <a:gd name="T53" fmla="*/ 2147483647 h 1008"/>
                <a:gd name="T54" fmla="*/ 2147483647 w 1273"/>
                <a:gd name="T55" fmla="*/ 2147483647 h 1008"/>
                <a:gd name="T56" fmla="*/ 2147483647 w 1273"/>
                <a:gd name="T57" fmla="*/ 2147483647 h 1008"/>
                <a:gd name="T58" fmla="*/ 2147483647 w 1273"/>
                <a:gd name="T59" fmla="*/ 2147483647 h 1008"/>
                <a:gd name="T60" fmla="*/ 2147483647 w 1273"/>
                <a:gd name="T61" fmla="*/ 2147483647 h 1008"/>
                <a:gd name="T62" fmla="*/ 2147483647 w 1273"/>
                <a:gd name="T63" fmla="*/ 2147483647 h 1008"/>
                <a:gd name="T64" fmla="*/ 2147483647 w 1273"/>
                <a:gd name="T65" fmla="*/ 2147483647 h 1008"/>
                <a:gd name="T66" fmla="*/ 2147483647 w 1273"/>
                <a:gd name="T67" fmla="*/ 2147483647 h 1008"/>
                <a:gd name="T68" fmla="*/ 2147483647 w 1273"/>
                <a:gd name="T69" fmla="*/ 2147483647 h 1008"/>
                <a:gd name="T70" fmla="*/ 2147483647 w 1273"/>
                <a:gd name="T71" fmla="*/ 2147483647 h 1008"/>
                <a:gd name="T72" fmla="*/ 2147483647 w 1273"/>
                <a:gd name="T73" fmla="*/ 2147483647 h 1008"/>
                <a:gd name="T74" fmla="*/ 2147483647 w 1273"/>
                <a:gd name="T75" fmla="*/ 2147483647 h 1008"/>
                <a:gd name="T76" fmla="*/ 2147483647 w 1273"/>
                <a:gd name="T77" fmla="*/ 2147483647 h 10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73" h="1008">
                  <a:moveTo>
                    <a:pt x="1251" y="0"/>
                  </a:moveTo>
                  <a:cubicBezTo>
                    <a:pt x="1263" y="0"/>
                    <a:pt x="1272" y="9"/>
                    <a:pt x="1272" y="23"/>
                  </a:cubicBezTo>
                  <a:lnTo>
                    <a:pt x="1272" y="985"/>
                  </a:lnTo>
                  <a:cubicBezTo>
                    <a:pt x="1272" y="997"/>
                    <a:pt x="1263" y="1007"/>
                    <a:pt x="1251" y="1007"/>
                  </a:cubicBezTo>
                  <a:lnTo>
                    <a:pt x="1032" y="1007"/>
                  </a:lnTo>
                  <a:cubicBezTo>
                    <a:pt x="1032" y="991"/>
                    <a:pt x="1025" y="975"/>
                    <a:pt x="1012" y="964"/>
                  </a:cubicBezTo>
                  <a:lnTo>
                    <a:pt x="1229" y="964"/>
                  </a:lnTo>
                  <a:lnTo>
                    <a:pt x="1229" y="552"/>
                  </a:lnTo>
                  <a:lnTo>
                    <a:pt x="1110" y="552"/>
                  </a:lnTo>
                  <a:lnTo>
                    <a:pt x="1110" y="558"/>
                  </a:lnTo>
                  <a:cubicBezTo>
                    <a:pt x="1108" y="586"/>
                    <a:pt x="1102" y="613"/>
                    <a:pt x="1096" y="640"/>
                  </a:cubicBezTo>
                  <a:cubicBezTo>
                    <a:pt x="1093" y="650"/>
                    <a:pt x="1090" y="659"/>
                    <a:pt x="1087" y="669"/>
                  </a:cubicBezTo>
                  <a:lnTo>
                    <a:pt x="1086" y="672"/>
                  </a:lnTo>
                  <a:lnTo>
                    <a:pt x="1135" y="711"/>
                  </a:lnTo>
                  <a:cubicBezTo>
                    <a:pt x="1153" y="725"/>
                    <a:pt x="1165" y="747"/>
                    <a:pt x="1165" y="771"/>
                  </a:cubicBezTo>
                  <a:cubicBezTo>
                    <a:pt x="1165" y="812"/>
                    <a:pt x="1132" y="845"/>
                    <a:pt x="1090" y="845"/>
                  </a:cubicBezTo>
                  <a:cubicBezTo>
                    <a:pt x="1067" y="845"/>
                    <a:pt x="1044" y="834"/>
                    <a:pt x="1031" y="814"/>
                  </a:cubicBezTo>
                  <a:lnTo>
                    <a:pt x="1023" y="805"/>
                  </a:lnTo>
                  <a:lnTo>
                    <a:pt x="1019" y="811"/>
                  </a:lnTo>
                  <a:cubicBezTo>
                    <a:pt x="986" y="859"/>
                    <a:pt x="879" y="978"/>
                    <a:pt x="836" y="1005"/>
                  </a:cubicBezTo>
                  <a:lnTo>
                    <a:pt x="21" y="1005"/>
                  </a:lnTo>
                  <a:cubicBezTo>
                    <a:pt x="10" y="1005"/>
                    <a:pt x="0" y="995"/>
                    <a:pt x="0" y="983"/>
                  </a:cubicBezTo>
                  <a:lnTo>
                    <a:pt x="0" y="21"/>
                  </a:lnTo>
                  <a:cubicBezTo>
                    <a:pt x="0" y="9"/>
                    <a:pt x="10" y="0"/>
                    <a:pt x="21" y="0"/>
                  </a:cubicBezTo>
                  <a:lnTo>
                    <a:pt x="1251" y="0"/>
                  </a:lnTo>
                  <a:close/>
                  <a:moveTo>
                    <a:pt x="1110" y="744"/>
                  </a:moveTo>
                  <a:lnTo>
                    <a:pt x="938" y="608"/>
                  </a:lnTo>
                  <a:lnTo>
                    <a:pt x="933" y="622"/>
                  </a:lnTo>
                  <a:lnTo>
                    <a:pt x="1064" y="788"/>
                  </a:lnTo>
                  <a:lnTo>
                    <a:pt x="1065" y="789"/>
                  </a:lnTo>
                  <a:cubicBezTo>
                    <a:pt x="1075" y="803"/>
                    <a:pt x="1095" y="807"/>
                    <a:pt x="1112" y="795"/>
                  </a:cubicBezTo>
                  <a:lnTo>
                    <a:pt x="1115" y="792"/>
                  </a:lnTo>
                  <a:cubicBezTo>
                    <a:pt x="1128" y="774"/>
                    <a:pt x="1124" y="754"/>
                    <a:pt x="1110" y="744"/>
                  </a:cubicBezTo>
                  <a:close/>
                  <a:moveTo>
                    <a:pt x="1069" y="508"/>
                  </a:moveTo>
                  <a:lnTo>
                    <a:pt x="1228" y="508"/>
                  </a:lnTo>
                  <a:lnTo>
                    <a:pt x="1228" y="41"/>
                  </a:lnTo>
                  <a:lnTo>
                    <a:pt x="42" y="41"/>
                  </a:lnTo>
                  <a:lnTo>
                    <a:pt x="42" y="961"/>
                  </a:lnTo>
                  <a:lnTo>
                    <a:pt x="854" y="961"/>
                  </a:lnTo>
                  <a:lnTo>
                    <a:pt x="835" y="945"/>
                  </a:lnTo>
                  <a:cubicBezTo>
                    <a:pt x="890" y="904"/>
                    <a:pt x="956" y="828"/>
                    <a:pt x="992" y="771"/>
                  </a:cubicBezTo>
                  <a:lnTo>
                    <a:pt x="994" y="767"/>
                  </a:lnTo>
                  <a:lnTo>
                    <a:pt x="915" y="667"/>
                  </a:lnTo>
                  <a:lnTo>
                    <a:pt x="909" y="680"/>
                  </a:lnTo>
                  <a:cubicBezTo>
                    <a:pt x="864" y="773"/>
                    <a:pt x="784" y="845"/>
                    <a:pt x="685" y="876"/>
                  </a:cubicBezTo>
                  <a:cubicBezTo>
                    <a:pt x="363" y="980"/>
                    <a:pt x="70" y="679"/>
                    <a:pt x="187" y="355"/>
                  </a:cubicBezTo>
                  <a:cubicBezTo>
                    <a:pt x="225" y="254"/>
                    <a:pt x="305" y="173"/>
                    <a:pt x="405" y="134"/>
                  </a:cubicBezTo>
                  <a:cubicBezTo>
                    <a:pt x="685" y="30"/>
                    <a:pt x="951" y="235"/>
                    <a:pt x="951" y="502"/>
                  </a:cubicBezTo>
                  <a:cubicBezTo>
                    <a:pt x="951" y="520"/>
                    <a:pt x="949" y="540"/>
                    <a:pt x="947" y="558"/>
                  </a:cubicBezTo>
                  <a:lnTo>
                    <a:pt x="947" y="561"/>
                  </a:lnTo>
                  <a:lnTo>
                    <a:pt x="1050" y="642"/>
                  </a:lnTo>
                  <a:lnTo>
                    <a:pt x="1052" y="635"/>
                  </a:lnTo>
                  <a:cubicBezTo>
                    <a:pt x="1063" y="593"/>
                    <a:pt x="1069" y="550"/>
                    <a:pt x="1069" y="508"/>
                  </a:cubicBezTo>
                  <a:close/>
                  <a:moveTo>
                    <a:pt x="754" y="463"/>
                  </a:moveTo>
                  <a:cubicBezTo>
                    <a:pt x="750" y="459"/>
                    <a:pt x="748" y="454"/>
                    <a:pt x="749" y="450"/>
                  </a:cubicBezTo>
                  <a:cubicBezTo>
                    <a:pt x="749" y="444"/>
                    <a:pt x="752" y="439"/>
                    <a:pt x="756" y="435"/>
                  </a:cubicBezTo>
                  <a:cubicBezTo>
                    <a:pt x="760" y="431"/>
                    <a:pt x="765" y="428"/>
                    <a:pt x="771" y="428"/>
                  </a:cubicBezTo>
                  <a:cubicBezTo>
                    <a:pt x="776" y="428"/>
                    <a:pt x="780" y="431"/>
                    <a:pt x="785" y="434"/>
                  </a:cubicBezTo>
                  <a:lnTo>
                    <a:pt x="909" y="531"/>
                  </a:lnTo>
                  <a:lnTo>
                    <a:pt x="909" y="520"/>
                  </a:lnTo>
                  <a:lnTo>
                    <a:pt x="909" y="502"/>
                  </a:lnTo>
                  <a:cubicBezTo>
                    <a:pt x="909" y="455"/>
                    <a:pt x="899" y="409"/>
                    <a:pt x="881" y="365"/>
                  </a:cubicBezTo>
                  <a:cubicBezTo>
                    <a:pt x="863" y="324"/>
                    <a:pt x="837" y="285"/>
                    <a:pt x="805" y="253"/>
                  </a:cubicBezTo>
                  <a:cubicBezTo>
                    <a:pt x="773" y="220"/>
                    <a:pt x="734" y="195"/>
                    <a:pt x="693" y="177"/>
                  </a:cubicBezTo>
                  <a:cubicBezTo>
                    <a:pt x="650" y="159"/>
                    <a:pt x="603" y="149"/>
                    <a:pt x="556" y="149"/>
                  </a:cubicBezTo>
                  <a:cubicBezTo>
                    <a:pt x="509" y="149"/>
                    <a:pt x="463" y="159"/>
                    <a:pt x="419" y="177"/>
                  </a:cubicBezTo>
                  <a:cubicBezTo>
                    <a:pt x="377" y="195"/>
                    <a:pt x="339" y="221"/>
                    <a:pt x="307" y="253"/>
                  </a:cubicBezTo>
                  <a:cubicBezTo>
                    <a:pt x="274" y="285"/>
                    <a:pt x="249" y="324"/>
                    <a:pt x="231" y="365"/>
                  </a:cubicBezTo>
                  <a:cubicBezTo>
                    <a:pt x="213" y="408"/>
                    <a:pt x="203" y="454"/>
                    <a:pt x="203" y="502"/>
                  </a:cubicBezTo>
                  <a:cubicBezTo>
                    <a:pt x="203" y="549"/>
                    <a:pt x="213" y="595"/>
                    <a:pt x="231" y="639"/>
                  </a:cubicBezTo>
                  <a:cubicBezTo>
                    <a:pt x="249" y="681"/>
                    <a:pt x="275" y="719"/>
                    <a:pt x="307" y="751"/>
                  </a:cubicBezTo>
                  <a:cubicBezTo>
                    <a:pt x="339" y="784"/>
                    <a:pt x="377" y="809"/>
                    <a:pt x="419" y="827"/>
                  </a:cubicBezTo>
                  <a:cubicBezTo>
                    <a:pt x="462" y="845"/>
                    <a:pt x="508" y="855"/>
                    <a:pt x="556" y="855"/>
                  </a:cubicBezTo>
                  <a:cubicBezTo>
                    <a:pt x="603" y="855"/>
                    <a:pt x="649" y="845"/>
                    <a:pt x="693" y="827"/>
                  </a:cubicBezTo>
                  <a:cubicBezTo>
                    <a:pt x="734" y="809"/>
                    <a:pt x="773" y="783"/>
                    <a:pt x="805" y="751"/>
                  </a:cubicBezTo>
                  <a:cubicBezTo>
                    <a:pt x="838" y="719"/>
                    <a:pt x="863" y="681"/>
                    <a:pt x="881" y="639"/>
                  </a:cubicBezTo>
                  <a:cubicBezTo>
                    <a:pt x="882" y="637"/>
                    <a:pt x="882" y="636"/>
                    <a:pt x="883" y="634"/>
                  </a:cubicBezTo>
                  <a:lnTo>
                    <a:pt x="885" y="629"/>
                  </a:lnTo>
                  <a:lnTo>
                    <a:pt x="754" y="463"/>
                  </a:lnTo>
                  <a:close/>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grpSp>
          <p:nvGrpSpPr>
            <p:cNvPr id="33" name="组 199"/>
            <p:cNvGrpSpPr>
              <a:grpSpLocks/>
            </p:cNvGrpSpPr>
            <p:nvPr/>
          </p:nvGrpSpPr>
          <p:grpSpPr bwMode="auto">
            <a:xfrm>
              <a:off x="3148013" y="2459038"/>
              <a:ext cx="404812" cy="349250"/>
              <a:chOff x="3148013" y="2459038"/>
              <a:chExt cx="404812" cy="349250"/>
            </a:xfrm>
          </p:grpSpPr>
          <p:sp>
            <p:nvSpPr>
              <p:cNvPr id="34" name="Freeform 219"/>
              <p:cNvSpPr>
                <a:spLocks noChangeArrowheads="1"/>
              </p:cNvSpPr>
              <p:nvPr/>
            </p:nvSpPr>
            <p:spPr bwMode="auto">
              <a:xfrm>
                <a:off x="3148334" y="2459379"/>
                <a:ext cx="404170" cy="307914"/>
              </a:xfrm>
              <a:custGeom>
                <a:avLst/>
                <a:gdLst>
                  <a:gd name="T0" fmla="*/ 0 w 1123"/>
                  <a:gd name="T1" fmla="*/ 1210214250 h 856"/>
                  <a:gd name="T2" fmla="*/ 1258637926 w 1123"/>
                  <a:gd name="T3" fmla="*/ 0 h 856"/>
                  <a:gd name="T4" fmla="*/ 2144360465 w 1123"/>
                  <a:gd name="T5" fmla="*/ 2141068848 h 856"/>
                  <a:gd name="T6" fmla="*/ 0 w 1123"/>
                  <a:gd name="T7" fmla="*/ 1210214250 h 856"/>
                  <a:gd name="T8" fmla="*/ 2147483647 w 1123"/>
                  <a:gd name="T9" fmla="*/ 1210214250 h 856"/>
                  <a:gd name="T10" fmla="*/ 2147483647 w 1123"/>
                  <a:gd name="T11" fmla="*/ 0 h 856"/>
                  <a:gd name="T12" fmla="*/ 2147483647 w 1123"/>
                  <a:gd name="T13" fmla="*/ 1210214250 h 856"/>
                  <a:gd name="T14" fmla="*/ 2147483647 w 1123"/>
                  <a:gd name="T15" fmla="*/ 2147483647 h 856"/>
                  <a:gd name="T16" fmla="*/ 2147483647 w 1123"/>
                  <a:gd name="T17" fmla="*/ 1210214250 h 856"/>
                  <a:gd name="T18" fmla="*/ 0 w 1123"/>
                  <a:gd name="T19" fmla="*/ 2147483647 h 856"/>
                  <a:gd name="T20" fmla="*/ 1258637926 w 1123"/>
                  <a:gd name="T21" fmla="*/ 2147483647 h 856"/>
                  <a:gd name="T22" fmla="*/ 2147483647 w 1123"/>
                  <a:gd name="T23" fmla="*/ 2147483647 h 856"/>
                  <a:gd name="T24" fmla="*/ 1258637926 w 1123"/>
                  <a:gd name="T25" fmla="*/ 2147483647 h 856"/>
                  <a:gd name="T26" fmla="*/ 0 w 1123"/>
                  <a:gd name="T27" fmla="*/ 2147483647 h 856"/>
                  <a:gd name="T28" fmla="*/ 2147483647 w 1123"/>
                  <a:gd name="T29" fmla="*/ 2147483647 h 856"/>
                  <a:gd name="T30" fmla="*/ 2147483647 w 1123"/>
                  <a:gd name="T31" fmla="*/ 2147483647 h 856"/>
                  <a:gd name="T32" fmla="*/ 2147483647 w 1123"/>
                  <a:gd name="T33" fmla="*/ 2147483647 h 856"/>
                  <a:gd name="T34" fmla="*/ 2147483647 w 1123"/>
                  <a:gd name="T35" fmla="*/ 2147483647 h 856"/>
                  <a:gd name="T36" fmla="*/ 2147483647 w 1123"/>
                  <a:gd name="T37" fmla="*/ 2147483647 h 856"/>
                  <a:gd name="T38" fmla="*/ 2147483647 w 1123"/>
                  <a:gd name="T39" fmla="*/ 2147483647 h 856"/>
                  <a:gd name="T40" fmla="*/ 2147483647 w 1123"/>
                  <a:gd name="T41" fmla="*/ 2147483647 h 856"/>
                  <a:gd name="T42" fmla="*/ 2147483647 w 1123"/>
                  <a:gd name="T43" fmla="*/ 2147483647 h 856"/>
                  <a:gd name="T44" fmla="*/ 2147483647 w 1123"/>
                  <a:gd name="T45" fmla="*/ 2147483647 h 856"/>
                  <a:gd name="T46" fmla="*/ 2147483647 w 1123"/>
                  <a:gd name="T47" fmla="*/ 2147483647 h 856"/>
                  <a:gd name="T48" fmla="*/ 2147483647 w 1123"/>
                  <a:gd name="T49" fmla="*/ 2147483647 h 856"/>
                  <a:gd name="T50" fmla="*/ 2147483647 w 1123"/>
                  <a:gd name="T51" fmla="*/ 2147483647 h 856"/>
                  <a:gd name="T52" fmla="*/ 2147483647 w 1123"/>
                  <a:gd name="T53" fmla="*/ 2147483647 h 8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23" h="856">
                    <a:moveTo>
                      <a:pt x="0" y="26"/>
                    </a:moveTo>
                    <a:cubicBezTo>
                      <a:pt x="0" y="12"/>
                      <a:pt x="12" y="0"/>
                      <a:pt x="27" y="0"/>
                    </a:cubicBezTo>
                    <a:cubicBezTo>
                      <a:pt x="47" y="0"/>
                      <a:pt x="63" y="23"/>
                      <a:pt x="46" y="46"/>
                    </a:cubicBezTo>
                    <a:cubicBezTo>
                      <a:pt x="24" y="63"/>
                      <a:pt x="0" y="48"/>
                      <a:pt x="0" y="26"/>
                    </a:cubicBezTo>
                    <a:close/>
                    <a:moveTo>
                      <a:pt x="1069" y="26"/>
                    </a:moveTo>
                    <a:cubicBezTo>
                      <a:pt x="1069" y="12"/>
                      <a:pt x="1081" y="0"/>
                      <a:pt x="1096" y="0"/>
                    </a:cubicBezTo>
                    <a:cubicBezTo>
                      <a:pt x="1111" y="0"/>
                      <a:pt x="1122" y="11"/>
                      <a:pt x="1122" y="26"/>
                    </a:cubicBezTo>
                    <a:cubicBezTo>
                      <a:pt x="1122" y="41"/>
                      <a:pt x="1111" y="53"/>
                      <a:pt x="1096" y="53"/>
                    </a:cubicBezTo>
                    <a:cubicBezTo>
                      <a:pt x="1081" y="53"/>
                      <a:pt x="1069" y="41"/>
                      <a:pt x="1069" y="26"/>
                    </a:cubicBezTo>
                    <a:close/>
                    <a:moveTo>
                      <a:pt x="0" y="828"/>
                    </a:moveTo>
                    <a:cubicBezTo>
                      <a:pt x="0" y="814"/>
                      <a:pt x="12" y="801"/>
                      <a:pt x="27" y="801"/>
                    </a:cubicBezTo>
                    <a:cubicBezTo>
                      <a:pt x="42" y="801"/>
                      <a:pt x="53" y="813"/>
                      <a:pt x="53" y="828"/>
                    </a:cubicBezTo>
                    <a:cubicBezTo>
                      <a:pt x="53" y="843"/>
                      <a:pt x="42" y="855"/>
                      <a:pt x="27" y="855"/>
                    </a:cubicBezTo>
                    <a:cubicBezTo>
                      <a:pt x="12" y="855"/>
                      <a:pt x="0" y="843"/>
                      <a:pt x="0" y="828"/>
                    </a:cubicBezTo>
                    <a:close/>
                    <a:moveTo>
                      <a:pt x="454" y="427"/>
                    </a:moveTo>
                    <a:cubicBezTo>
                      <a:pt x="454" y="413"/>
                      <a:pt x="466" y="400"/>
                      <a:pt x="481" y="400"/>
                    </a:cubicBezTo>
                    <a:cubicBezTo>
                      <a:pt x="496" y="400"/>
                      <a:pt x="508" y="412"/>
                      <a:pt x="508" y="427"/>
                    </a:cubicBezTo>
                    <a:cubicBezTo>
                      <a:pt x="508" y="442"/>
                      <a:pt x="496" y="454"/>
                      <a:pt x="481" y="454"/>
                    </a:cubicBezTo>
                    <a:cubicBezTo>
                      <a:pt x="466" y="454"/>
                      <a:pt x="454" y="442"/>
                      <a:pt x="454" y="427"/>
                    </a:cubicBezTo>
                    <a:close/>
                    <a:moveTo>
                      <a:pt x="214" y="400"/>
                    </a:moveTo>
                    <a:cubicBezTo>
                      <a:pt x="229" y="400"/>
                      <a:pt x="240" y="413"/>
                      <a:pt x="240" y="427"/>
                    </a:cubicBezTo>
                    <a:cubicBezTo>
                      <a:pt x="240" y="491"/>
                      <a:pt x="265" y="551"/>
                      <a:pt x="311" y="597"/>
                    </a:cubicBezTo>
                    <a:cubicBezTo>
                      <a:pt x="356" y="643"/>
                      <a:pt x="417" y="668"/>
                      <a:pt x="481" y="668"/>
                    </a:cubicBezTo>
                    <a:cubicBezTo>
                      <a:pt x="496" y="668"/>
                      <a:pt x="508" y="679"/>
                      <a:pt x="508" y="694"/>
                    </a:cubicBezTo>
                    <a:cubicBezTo>
                      <a:pt x="508" y="709"/>
                      <a:pt x="496" y="721"/>
                      <a:pt x="481" y="721"/>
                    </a:cubicBezTo>
                    <a:cubicBezTo>
                      <a:pt x="318" y="721"/>
                      <a:pt x="187" y="590"/>
                      <a:pt x="187" y="427"/>
                    </a:cubicBezTo>
                    <a:cubicBezTo>
                      <a:pt x="187" y="412"/>
                      <a:pt x="199" y="400"/>
                      <a:pt x="214" y="400"/>
                    </a:cubicBezTo>
                    <a:close/>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sp>
            <p:nvSpPr>
              <p:cNvPr id="35" name="Freeform 220"/>
              <p:cNvSpPr>
                <a:spLocks noChangeArrowheads="1"/>
              </p:cNvSpPr>
              <p:nvPr/>
            </p:nvSpPr>
            <p:spPr bwMode="auto">
              <a:xfrm>
                <a:off x="3274865" y="2566876"/>
                <a:ext cx="91939" cy="92010"/>
              </a:xfrm>
              <a:custGeom>
                <a:avLst/>
                <a:gdLst>
                  <a:gd name="T0" fmla="*/ 2147483647 w 257"/>
                  <a:gd name="T1" fmla="*/ 0 h 257"/>
                  <a:gd name="T2" fmla="*/ 2147483647 w 257"/>
                  <a:gd name="T3" fmla="*/ 2147483647 h 257"/>
                  <a:gd name="T4" fmla="*/ 2147483647 w 257"/>
                  <a:gd name="T5" fmla="*/ 2147483647 h 257"/>
                  <a:gd name="T6" fmla="*/ 0 w 257"/>
                  <a:gd name="T7" fmla="*/ 2147483647 h 257"/>
                  <a:gd name="T8" fmla="*/ 2147483647 w 257"/>
                  <a:gd name="T9" fmla="*/ 0 h 257"/>
                  <a:gd name="T10" fmla="*/ 2147483647 w 257"/>
                  <a:gd name="T11" fmla="*/ 2147483647 h 257"/>
                  <a:gd name="T12" fmla="*/ 2147483647 w 257"/>
                  <a:gd name="T13" fmla="*/ 2147483647 h 257"/>
                  <a:gd name="T14" fmla="*/ 2147483647 w 257"/>
                  <a:gd name="T15" fmla="*/ 1973256484 h 257"/>
                  <a:gd name="T16" fmla="*/ 1922860541 w 257"/>
                  <a:gd name="T17" fmla="*/ 2147483647 h 257"/>
                  <a:gd name="T18" fmla="*/ 2147483647 w 257"/>
                  <a:gd name="T19" fmla="*/ 2147483647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7" h="257">
                    <a:moveTo>
                      <a:pt x="128" y="0"/>
                    </a:moveTo>
                    <a:cubicBezTo>
                      <a:pt x="198" y="0"/>
                      <a:pt x="256" y="57"/>
                      <a:pt x="256" y="128"/>
                    </a:cubicBezTo>
                    <a:cubicBezTo>
                      <a:pt x="256" y="198"/>
                      <a:pt x="198" y="256"/>
                      <a:pt x="128" y="256"/>
                    </a:cubicBezTo>
                    <a:cubicBezTo>
                      <a:pt x="57" y="256"/>
                      <a:pt x="0" y="198"/>
                      <a:pt x="0" y="128"/>
                    </a:cubicBezTo>
                    <a:cubicBezTo>
                      <a:pt x="0" y="57"/>
                      <a:pt x="57" y="0"/>
                      <a:pt x="128" y="0"/>
                    </a:cubicBezTo>
                    <a:close/>
                    <a:moveTo>
                      <a:pt x="128" y="214"/>
                    </a:moveTo>
                    <a:cubicBezTo>
                      <a:pt x="175" y="214"/>
                      <a:pt x="213" y="176"/>
                      <a:pt x="213" y="128"/>
                    </a:cubicBezTo>
                    <a:cubicBezTo>
                      <a:pt x="213" y="81"/>
                      <a:pt x="175" y="43"/>
                      <a:pt x="128" y="43"/>
                    </a:cubicBezTo>
                    <a:cubicBezTo>
                      <a:pt x="81" y="43"/>
                      <a:pt x="42" y="81"/>
                      <a:pt x="42" y="128"/>
                    </a:cubicBezTo>
                    <a:cubicBezTo>
                      <a:pt x="42" y="175"/>
                      <a:pt x="81" y="214"/>
                      <a:pt x="128" y="214"/>
                    </a:cubicBezTo>
                    <a:close/>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sp>
            <p:nvSpPr>
              <p:cNvPr id="36" name="Freeform 221"/>
              <p:cNvSpPr>
                <a:spLocks noChangeArrowheads="1"/>
              </p:cNvSpPr>
              <p:nvPr/>
            </p:nvSpPr>
            <p:spPr bwMode="auto">
              <a:xfrm>
                <a:off x="3533388" y="2748163"/>
                <a:ext cx="19116" cy="19130"/>
              </a:xfrm>
              <a:custGeom>
                <a:avLst/>
                <a:gdLst>
                  <a:gd name="T0" fmla="*/ 0 w 54"/>
                  <a:gd name="T1" fmla="*/ 1136099744 h 55"/>
                  <a:gd name="T2" fmla="*/ 1197770328 w 54"/>
                  <a:gd name="T3" fmla="*/ 0 h 55"/>
                  <a:gd name="T4" fmla="*/ 2147483647 w 54"/>
                  <a:gd name="T5" fmla="*/ 1136099744 h 55"/>
                  <a:gd name="T6" fmla="*/ 1197770328 w 54"/>
                  <a:gd name="T7" fmla="*/ 2147483647 h 55"/>
                  <a:gd name="T8" fmla="*/ 0 w 54"/>
                  <a:gd name="T9" fmla="*/ 1136099744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5">
                    <a:moveTo>
                      <a:pt x="0" y="27"/>
                    </a:moveTo>
                    <a:cubicBezTo>
                      <a:pt x="0" y="13"/>
                      <a:pt x="12" y="0"/>
                      <a:pt x="27" y="0"/>
                    </a:cubicBezTo>
                    <a:cubicBezTo>
                      <a:pt x="42" y="0"/>
                      <a:pt x="53" y="12"/>
                      <a:pt x="53" y="27"/>
                    </a:cubicBezTo>
                    <a:cubicBezTo>
                      <a:pt x="53" y="42"/>
                      <a:pt x="42" y="54"/>
                      <a:pt x="27" y="54"/>
                    </a:cubicBezTo>
                    <a:cubicBezTo>
                      <a:pt x="12" y="54"/>
                      <a:pt x="0" y="42"/>
                      <a:pt x="0" y="27"/>
                    </a:cubicBezTo>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sp>
            <p:nvSpPr>
              <p:cNvPr id="37" name="Freeform 222"/>
              <p:cNvSpPr>
                <a:spLocks noChangeArrowheads="1"/>
              </p:cNvSpPr>
              <p:nvPr/>
            </p:nvSpPr>
            <p:spPr bwMode="auto">
              <a:xfrm>
                <a:off x="3501527" y="2565965"/>
                <a:ext cx="50976" cy="19130"/>
              </a:xfrm>
              <a:custGeom>
                <a:avLst/>
                <a:gdLst>
                  <a:gd name="T0" fmla="*/ 508910998 w 142"/>
                  <a:gd name="T1" fmla="*/ 355666023 h 54"/>
                  <a:gd name="T2" fmla="*/ 1387939347 w 142"/>
                  <a:gd name="T3" fmla="*/ 44426945 h 54"/>
                  <a:gd name="T4" fmla="*/ 2147483647 w 142"/>
                  <a:gd name="T5" fmla="*/ 44426945 h 54"/>
                  <a:gd name="T6" fmla="*/ 2147483647 w 142"/>
                  <a:gd name="T7" fmla="*/ 355666023 h 54"/>
                  <a:gd name="T8" fmla="*/ 2147483647 w 142"/>
                  <a:gd name="T9" fmla="*/ 2045141892 h 54"/>
                  <a:gd name="T10" fmla="*/ 2147483647 w 142"/>
                  <a:gd name="T11" fmla="*/ 2147483647 h 54"/>
                  <a:gd name="T12" fmla="*/ 1387939347 w 142"/>
                  <a:gd name="T13" fmla="*/ 2147483647 h 54"/>
                  <a:gd name="T14" fmla="*/ 508910998 w 142"/>
                  <a:gd name="T15" fmla="*/ 2045141892 h 54"/>
                  <a:gd name="T16" fmla="*/ 508910998 w 142"/>
                  <a:gd name="T17" fmla="*/ 355666023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 h="54">
                    <a:moveTo>
                      <a:pt x="11" y="8"/>
                    </a:moveTo>
                    <a:cubicBezTo>
                      <a:pt x="17" y="3"/>
                      <a:pt x="24" y="0"/>
                      <a:pt x="30" y="1"/>
                    </a:cubicBezTo>
                    <a:lnTo>
                      <a:pt x="111" y="1"/>
                    </a:lnTo>
                    <a:cubicBezTo>
                      <a:pt x="118" y="1"/>
                      <a:pt x="124" y="3"/>
                      <a:pt x="130" y="8"/>
                    </a:cubicBezTo>
                    <a:cubicBezTo>
                      <a:pt x="141" y="18"/>
                      <a:pt x="141" y="35"/>
                      <a:pt x="130" y="46"/>
                    </a:cubicBezTo>
                    <a:cubicBezTo>
                      <a:pt x="124" y="51"/>
                      <a:pt x="117" y="53"/>
                      <a:pt x="111" y="53"/>
                    </a:cubicBezTo>
                    <a:lnTo>
                      <a:pt x="30" y="53"/>
                    </a:lnTo>
                    <a:cubicBezTo>
                      <a:pt x="23" y="53"/>
                      <a:pt x="17" y="51"/>
                      <a:pt x="11" y="46"/>
                    </a:cubicBezTo>
                    <a:cubicBezTo>
                      <a:pt x="0" y="36"/>
                      <a:pt x="0" y="19"/>
                      <a:pt x="11" y="8"/>
                    </a:cubicBezTo>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sp>
            <p:nvSpPr>
              <p:cNvPr id="38" name="Freeform 223"/>
              <p:cNvSpPr>
                <a:spLocks noChangeArrowheads="1"/>
              </p:cNvSpPr>
              <p:nvPr/>
            </p:nvSpPr>
            <p:spPr bwMode="auto">
              <a:xfrm>
                <a:off x="3501527" y="2536814"/>
                <a:ext cx="50976" cy="19130"/>
              </a:xfrm>
              <a:custGeom>
                <a:avLst/>
                <a:gdLst>
                  <a:gd name="T0" fmla="*/ 508910998 w 142"/>
                  <a:gd name="T1" fmla="*/ 378659568 h 55"/>
                  <a:gd name="T2" fmla="*/ 1387939347 w 142"/>
                  <a:gd name="T3" fmla="*/ 42100261 h 55"/>
                  <a:gd name="T4" fmla="*/ 2147483647 w 142"/>
                  <a:gd name="T5" fmla="*/ 42100261 h 55"/>
                  <a:gd name="T6" fmla="*/ 2147483647 w 142"/>
                  <a:gd name="T7" fmla="*/ 378659568 h 55"/>
                  <a:gd name="T8" fmla="*/ 2147483647 w 142"/>
                  <a:gd name="T9" fmla="*/ 1935639833 h 55"/>
                  <a:gd name="T10" fmla="*/ 2147483647 w 142"/>
                  <a:gd name="T11" fmla="*/ 2147483647 h 55"/>
                  <a:gd name="T12" fmla="*/ 1387939347 w 142"/>
                  <a:gd name="T13" fmla="*/ 2147483647 h 55"/>
                  <a:gd name="T14" fmla="*/ 508910998 w 142"/>
                  <a:gd name="T15" fmla="*/ 1935639833 h 55"/>
                  <a:gd name="T16" fmla="*/ 508910998 w 142"/>
                  <a:gd name="T17" fmla="*/ 378659568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 h="55">
                    <a:moveTo>
                      <a:pt x="11" y="9"/>
                    </a:moveTo>
                    <a:cubicBezTo>
                      <a:pt x="17" y="4"/>
                      <a:pt x="24" y="0"/>
                      <a:pt x="30" y="1"/>
                    </a:cubicBezTo>
                    <a:lnTo>
                      <a:pt x="111" y="1"/>
                    </a:lnTo>
                    <a:cubicBezTo>
                      <a:pt x="118" y="1"/>
                      <a:pt x="124" y="4"/>
                      <a:pt x="130" y="9"/>
                    </a:cubicBezTo>
                    <a:cubicBezTo>
                      <a:pt x="141" y="19"/>
                      <a:pt x="140" y="36"/>
                      <a:pt x="130" y="46"/>
                    </a:cubicBezTo>
                    <a:cubicBezTo>
                      <a:pt x="123" y="52"/>
                      <a:pt x="117" y="54"/>
                      <a:pt x="111" y="54"/>
                    </a:cubicBezTo>
                    <a:lnTo>
                      <a:pt x="30" y="54"/>
                    </a:lnTo>
                    <a:cubicBezTo>
                      <a:pt x="23" y="54"/>
                      <a:pt x="17" y="52"/>
                      <a:pt x="11" y="46"/>
                    </a:cubicBezTo>
                    <a:cubicBezTo>
                      <a:pt x="0" y="37"/>
                      <a:pt x="0" y="20"/>
                      <a:pt x="11" y="9"/>
                    </a:cubicBezTo>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sp>
            <p:nvSpPr>
              <p:cNvPr id="39" name="Freeform 224"/>
              <p:cNvSpPr>
                <a:spLocks noChangeArrowheads="1"/>
              </p:cNvSpPr>
              <p:nvPr/>
            </p:nvSpPr>
            <p:spPr bwMode="auto">
              <a:xfrm>
                <a:off x="3501527" y="2506751"/>
                <a:ext cx="50976" cy="19131"/>
              </a:xfrm>
              <a:custGeom>
                <a:avLst/>
                <a:gdLst>
                  <a:gd name="T0" fmla="*/ 508910998 w 142"/>
                  <a:gd name="T1" fmla="*/ 378820236 h 55"/>
                  <a:gd name="T2" fmla="*/ 1387939347 w 142"/>
                  <a:gd name="T3" fmla="*/ 42104548 h 55"/>
                  <a:gd name="T4" fmla="*/ 2147483647 w 142"/>
                  <a:gd name="T5" fmla="*/ 42104548 h 55"/>
                  <a:gd name="T6" fmla="*/ 2147483647 w 142"/>
                  <a:gd name="T7" fmla="*/ 378820236 h 55"/>
                  <a:gd name="T8" fmla="*/ 2147483647 w 142"/>
                  <a:gd name="T9" fmla="*/ 1935842237 h 55"/>
                  <a:gd name="T10" fmla="*/ 2147483647 w 142"/>
                  <a:gd name="T11" fmla="*/ 2147483647 h 55"/>
                  <a:gd name="T12" fmla="*/ 1387939347 w 142"/>
                  <a:gd name="T13" fmla="*/ 2147483647 h 55"/>
                  <a:gd name="T14" fmla="*/ 508910998 w 142"/>
                  <a:gd name="T15" fmla="*/ 1935842237 h 55"/>
                  <a:gd name="T16" fmla="*/ 508910998 w 142"/>
                  <a:gd name="T17" fmla="*/ 378820236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 h="55">
                    <a:moveTo>
                      <a:pt x="11" y="9"/>
                    </a:moveTo>
                    <a:cubicBezTo>
                      <a:pt x="17" y="3"/>
                      <a:pt x="24" y="0"/>
                      <a:pt x="30" y="1"/>
                    </a:cubicBezTo>
                    <a:lnTo>
                      <a:pt x="111" y="1"/>
                    </a:lnTo>
                    <a:cubicBezTo>
                      <a:pt x="118" y="1"/>
                      <a:pt x="124" y="3"/>
                      <a:pt x="130" y="9"/>
                    </a:cubicBezTo>
                    <a:cubicBezTo>
                      <a:pt x="141" y="18"/>
                      <a:pt x="140" y="36"/>
                      <a:pt x="130" y="46"/>
                    </a:cubicBezTo>
                    <a:cubicBezTo>
                      <a:pt x="123" y="52"/>
                      <a:pt x="117" y="54"/>
                      <a:pt x="111" y="54"/>
                    </a:cubicBezTo>
                    <a:lnTo>
                      <a:pt x="30" y="54"/>
                    </a:lnTo>
                    <a:cubicBezTo>
                      <a:pt x="23" y="54"/>
                      <a:pt x="17" y="52"/>
                      <a:pt x="11" y="46"/>
                    </a:cubicBezTo>
                    <a:cubicBezTo>
                      <a:pt x="0" y="37"/>
                      <a:pt x="0" y="19"/>
                      <a:pt x="11" y="9"/>
                    </a:cubicBezTo>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sp>
            <p:nvSpPr>
              <p:cNvPr id="40" name="Freeform 225"/>
              <p:cNvSpPr>
                <a:spLocks noChangeArrowheads="1"/>
              </p:cNvSpPr>
              <p:nvPr/>
            </p:nvSpPr>
            <p:spPr bwMode="auto">
              <a:xfrm>
                <a:off x="3465116" y="2770027"/>
                <a:ext cx="38232" cy="38261"/>
              </a:xfrm>
              <a:custGeom>
                <a:avLst/>
                <a:gdLst>
                  <a:gd name="T0" fmla="*/ 2147483647 w 108"/>
                  <a:gd name="T1" fmla="*/ 2147483647 h 108"/>
                  <a:gd name="T2" fmla="*/ 0 w 108"/>
                  <a:gd name="T3" fmla="*/ 2147483647 h 108"/>
                  <a:gd name="T4" fmla="*/ 2147483647 w 108"/>
                  <a:gd name="T5" fmla="*/ 0 h 108"/>
                  <a:gd name="T6" fmla="*/ 2147483647 w 108"/>
                  <a:gd name="T7" fmla="*/ 2147483647 h 108"/>
                  <a:gd name="T8" fmla="*/ 2147483647 w 108"/>
                  <a:gd name="T9" fmla="*/ 2147483647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108">
                    <a:moveTo>
                      <a:pt x="53" y="107"/>
                    </a:moveTo>
                    <a:cubicBezTo>
                      <a:pt x="23" y="107"/>
                      <a:pt x="0" y="84"/>
                      <a:pt x="0" y="54"/>
                    </a:cubicBezTo>
                    <a:cubicBezTo>
                      <a:pt x="0" y="24"/>
                      <a:pt x="23" y="0"/>
                      <a:pt x="53" y="0"/>
                    </a:cubicBezTo>
                    <a:cubicBezTo>
                      <a:pt x="83" y="0"/>
                      <a:pt x="107" y="24"/>
                      <a:pt x="107" y="54"/>
                    </a:cubicBezTo>
                    <a:cubicBezTo>
                      <a:pt x="107" y="83"/>
                      <a:pt x="83" y="107"/>
                      <a:pt x="53" y="107"/>
                    </a:cubicBezTo>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sp>
            <p:nvSpPr>
              <p:cNvPr id="41" name="Freeform 226"/>
              <p:cNvSpPr>
                <a:spLocks noChangeArrowheads="1"/>
              </p:cNvSpPr>
              <p:nvPr/>
            </p:nvSpPr>
            <p:spPr bwMode="auto">
              <a:xfrm>
                <a:off x="3395933" y="2770027"/>
                <a:ext cx="37322" cy="38261"/>
              </a:xfrm>
              <a:custGeom>
                <a:avLst/>
                <a:gdLst>
                  <a:gd name="T0" fmla="*/ 2147483647 w 108"/>
                  <a:gd name="T1" fmla="*/ 2147483647 h 108"/>
                  <a:gd name="T2" fmla="*/ 0 w 108"/>
                  <a:gd name="T3" fmla="*/ 2147483647 h 108"/>
                  <a:gd name="T4" fmla="*/ 2147483647 w 108"/>
                  <a:gd name="T5" fmla="*/ 0 h 108"/>
                  <a:gd name="T6" fmla="*/ 2147483647 w 108"/>
                  <a:gd name="T7" fmla="*/ 2147483647 h 108"/>
                  <a:gd name="T8" fmla="*/ 2147483647 w 108"/>
                  <a:gd name="T9" fmla="*/ 2147483647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108">
                    <a:moveTo>
                      <a:pt x="54" y="107"/>
                    </a:moveTo>
                    <a:cubicBezTo>
                      <a:pt x="24" y="107"/>
                      <a:pt x="0" y="84"/>
                      <a:pt x="0" y="54"/>
                    </a:cubicBezTo>
                    <a:cubicBezTo>
                      <a:pt x="0" y="24"/>
                      <a:pt x="24" y="0"/>
                      <a:pt x="54" y="0"/>
                    </a:cubicBezTo>
                    <a:cubicBezTo>
                      <a:pt x="84" y="0"/>
                      <a:pt x="107" y="24"/>
                      <a:pt x="107" y="54"/>
                    </a:cubicBezTo>
                    <a:cubicBezTo>
                      <a:pt x="107" y="83"/>
                      <a:pt x="84" y="107"/>
                      <a:pt x="54" y="107"/>
                    </a:cubicBezTo>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grpSp>
      </p:grpSp>
      <p:grpSp>
        <p:nvGrpSpPr>
          <p:cNvPr id="42" name="组 197"/>
          <p:cNvGrpSpPr>
            <a:grpSpLocks/>
          </p:cNvGrpSpPr>
          <p:nvPr/>
        </p:nvGrpSpPr>
        <p:grpSpPr bwMode="auto">
          <a:xfrm>
            <a:off x="6321997" y="4220841"/>
            <a:ext cx="951132" cy="779401"/>
            <a:chOff x="3121025" y="2432050"/>
            <a:chExt cx="458788" cy="376238"/>
          </a:xfrm>
        </p:grpSpPr>
        <p:sp>
          <p:nvSpPr>
            <p:cNvPr id="43" name="Freeform 218"/>
            <p:cNvSpPr>
              <a:spLocks noChangeArrowheads="1"/>
            </p:cNvSpPr>
            <p:nvPr/>
          </p:nvSpPr>
          <p:spPr bwMode="auto">
            <a:xfrm>
              <a:off x="3121025" y="2432050"/>
              <a:ext cx="458788" cy="363484"/>
            </a:xfrm>
            <a:custGeom>
              <a:avLst/>
              <a:gdLst>
                <a:gd name="T0" fmla="*/ 2147483647 w 1273"/>
                <a:gd name="T1" fmla="*/ 1078483712 h 1008"/>
                <a:gd name="T2" fmla="*/ 2147483647 w 1273"/>
                <a:gd name="T3" fmla="*/ 2147483647 h 1008"/>
                <a:gd name="T4" fmla="*/ 2147483647 w 1273"/>
                <a:gd name="T5" fmla="*/ 2147483647 h 1008"/>
                <a:gd name="T6" fmla="*/ 2147483647 w 1273"/>
                <a:gd name="T7" fmla="*/ 2147483647 h 1008"/>
                <a:gd name="T8" fmla="*/ 2147483647 w 1273"/>
                <a:gd name="T9" fmla="*/ 2147483647 h 1008"/>
                <a:gd name="T10" fmla="*/ 2147483647 w 1273"/>
                <a:gd name="T11" fmla="*/ 2147483647 h 1008"/>
                <a:gd name="T12" fmla="*/ 2147483647 w 1273"/>
                <a:gd name="T13" fmla="*/ 2147483647 h 1008"/>
                <a:gd name="T14" fmla="*/ 2147483647 w 1273"/>
                <a:gd name="T15" fmla="*/ 2147483647 h 1008"/>
                <a:gd name="T16" fmla="*/ 2147483647 w 1273"/>
                <a:gd name="T17" fmla="*/ 2147483647 h 1008"/>
                <a:gd name="T18" fmla="*/ 2147483647 w 1273"/>
                <a:gd name="T19" fmla="*/ 2147483647 h 1008"/>
                <a:gd name="T20" fmla="*/ 0 w 1273"/>
                <a:gd name="T21" fmla="*/ 2147483647 h 1008"/>
                <a:gd name="T22" fmla="*/ 982988429 w 1273"/>
                <a:gd name="T23" fmla="*/ 0 h 1008"/>
                <a:gd name="T24" fmla="*/ 2147483647 w 1273"/>
                <a:gd name="T25" fmla="*/ 2147483647 h 1008"/>
                <a:gd name="T26" fmla="*/ 2147483647 w 1273"/>
                <a:gd name="T27" fmla="*/ 2147483647 h 1008"/>
                <a:gd name="T28" fmla="*/ 2147483647 w 1273"/>
                <a:gd name="T29" fmla="*/ 2147483647 h 1008"/>
                <a:gd name="T30" fmla="*/ 2147483647 w 1273"/>
                <a:gd name="T31" fmla="*/ 2147483647 h 1008"/>
                <a:gd name="T32" fmla="*/ 2147483647 w 1273"/>
                <a:gd name="T33" fmla="*/ 2147483647 h 1008"/>
                <a:gd name="T34" fmla="*/ 2147483647 w 1273"/>
                <a:gd name="T35" fmla="*/ 1922519884 h 1008"/>
                <a:gd name="T36" fmla="*/ 1966106962 w 1273"/>
                <a:gd name="T37" fmla="*/ 2147483647 h 1008"/>
                <a:gd name="T38" fmla="*/ 2147483647 w 1273"/>
                <a:gd name="T39" fmla="*/ 2147483647 h 1008"/>
                <a:gd name="T40" fmla="*/ 2147483647 w 1273"/>
                <a:gd name="T41" fmla="*/ 2147483647 h 1008"/>
                <a:gd name="T42" fmla="*/ 2147483647 w 1273"/>
                <a:gd name="T43" fmla="*/ 2147483647 h 1008"/>
                <a:gd name="T44" fmla="*/ 2147483647 w 1273"/>
                <a:gd name="T45" fmla="*/ 2147483647 h 1008"/>
                <a:gd name="T46" fmla="*/ 2147483647 w 1273"/>
                <a:gd name="T47" fmla="*/ 2147483647 h 1008"/>
                <a:gd name="T48" fmla="*/ 2147483647 w 1273"/>
                <a:gd name="T49" fmla="*/ 2147483647 h 1008"/>
                <a:gd name="T50" fmla="*/ 2147483647 w 1273"/>
                <a:gd name="T51" fmla="*/ 2147483647 h 1008"/>
                <a:gd name="T52" fmla="*/ 2147483647 w 1273"/>
                <a:gd name="T53" fmla="*/ 2147483647 h 1008"/>
                <a:gd name="T54" fmla="*/ 2147483647 w 1273"/>
                <a:gd name="T55" fmla="*/ 2147483647 h 1008"/>
                <a:gd name="T56" fmla="*/ 2147483647 w 1273"/>
                <a:gd name="T57" fmla="*/ 2147483647 h 1008"/>
                <a:gd name="T58" fmla="*/ 2147483647 w 1273"/>
                <a:gd name="T59" fmla="*/ 2147483647 h 1008"/>
                <a:gd name="T60" fmla="*/ 2147483647 w 1273"/>
                <a:gd name="T61" fmla="*/ 2147483647 h 1008"/>
                <a:gd name="T62" fmla="*/ 2147483647 w 1273"/>
                <a:gd name="T63" fmla="*/ 2147483647 h 1008"/>
                <a:gd name="T64" fmla="*/ 2147483647 w 1273"/>
                <a:gd name="T65" fmla="*/ 2147483647 h 1008"/>
                <a:gd name="T66" fmla="*/ 2147483647 w 1273"/>
                <a:gd name="T67" fmla="*/ 2147483647 h 1008"/>
                <a:gd name="T68" fmla="*/ 2147483647 w 1273"/>
                <a:gd name="T69" fmla="*/ 2147483647 h 1008"/>
                <a:gd name="T70" fmla="*/ 2147483647 w 1273"/>
                <a:gd name="T71" fmla="*/ 2147483647 h 1008"/>
                <a:gd name="T72" fmla="*/ 2147483647 w 1273"/>
                <a:gd name="T73" fmla="*/ 2147483647 h 1008"/>
                <a:gd name="T74" fmla="*/ 2147483647 w 1273"/>
                <a:gd name="T75" fmla="*/ 2147483647 h 1008"/>
                <a:gd name="T76" fmla="*/ 2147483647 w 1273"/>
                <a:gd name="T77" fmla="*/ 2147483647 h 10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73" h="1008">
                  <a:moveTo>
                    <a:pt x="1251" y="0"/>
                  </a:moveTo>
                  <a:cubicBezTo>
                    <a:pt x="1263" y="0"/>
                    <a:pt x="1272" y="9"/>
                    <a:pt x="1272" y="23"/>
                  </a:cubicBezTo>
                  <a:lnTo>
                    <a:pt x="1272" y="985"/>
                  </a:lnTo>
                  <a:cubicBezTo>
                    <a:pt x="1272" y="997"/>
                    <a:pt x="1263" y="1007"/>
                    <a:pt x="1251" y="1007"/>
                  </a:cubicBezTo>
                  <a:lnTo>
                    <a:pt x="1032" y="1007"/>
                  </a:lnTo>
                  <a:cubicBezTo>
                    <a:pt x="1032" y="991"/>
                    <a:pt x="1025" y="975"/>
                    <a:pt x="1012" y="964"/>
                  </a:cubicBezTo>
                  <a:lnTo>
                    <a:pt x="1229" y="964"/>
                  </a:lnTo>
                  <a:lnTo>
                    <a:pt x="1229" y="552"/>
                  </a:lnTo>
                  <a:lnTo>
                    <a:pt x="1110" y="552"/>
                  </a:lnTo>
                  <a:lnTo>
                    <a:pt x="1110" y="558"/>
                  </a:lnTo>
                  <a:cubicBezTo>
                    <a:pt x="1108" y="586"/>
                    <a:pt x="1102" y="613"/>
                    <a:pt x="1096" y="640"/>
                  </a:cubicBezTo>
                  <a:cubicBezTo>
                    <a:pt x="1093" y="650"/>
                    <a:pt x="1090" y="659"/>
                    <a:pt x="1087" y="669"/>
                  </a:cubicBezTo>
                  <a:lnTo>
                    <a:pt x="1086" y="672"/>
                  </a:lnTo>
                  <a:lnTo>
                    <a:pt x="1135" y="711"/>
                  </a:lnTo>
                  <a:cubicBezTo>
                    <a:pt x="1153" y="725"/>
                    <a:pt x="1165" y="747"/>
                    <a:pt x="1165" y="771"/>
                  </a:cubicBezTo>
                  <a:cubicBezTo>
                    <a:pt x="1165" y="812"/>
                    <a:pt x="1132" y="845"/>
                    <a:pt x="1090" y="845"/>
                  </a:cubicBezTo>
                  <a:cubicBezTo>
                    <a:pt x="1067" y="845"/>
                    <a:pt x="1044" y="834"/>
                    <a:pt x="1031" y="814"/>
                  </a:cubicBezTo>
                  <a:lnTo>
                    <a:pt x="1023" y="805"/>
                  </a:lnTo>
                  <a:lnTo>
                    <a:pt x="1019" y="811"/>
                  </a:lnTo>
                  <a:cubicBezTo>
                    <a:pt x="986" y="859"/>
                    <a:pt x="879" y="978"/>
                    <a:pt x="836" y="1005"/>
                  </a:cubicBezTo>
                  <a:lnTo>
                    <a:pt x="21" y="1005"/>
                  </a:lnTo>
                  <a:cubicBezTo>
                    <a:pt x="10" y="1005"/>
                    <a:pt x="0" y="995"/>
                    <a:pt x="0" y="983"/>
                  </a:cubicBezTo>
                  <a:lnTo>
                    <a:pt x="0" y="21"/>
                  </a:lnTo>
                  <a:cubicBezTo>
                    <a:pt x="0" y="9"/>
                    <a:pt x="10" y="0"/>
                    <a:pt x="21" y="0"/>
                  </a:cubicBezTo>
                  <a:lnTo>
                    <a:pt x="1251" y="0"/>
                  </a:lnTo>
                  <a:close/>
                  <a:moveTo>
                    <a:pt x="1110" y="744"/>
                  </a:moveTo>
                  <a:lnTo>
                    <a:pt x="938" y="608"/>
                  </a:lnTo>
                  <a:lnTo>
                    <a:pt x="933" y="622"/>
                  </a:lnTo>
                  <a:lnTo>
                    <a:pt x="1064" y="788"/>
                  </a:lnTo>
                  <a:lnTo>
                    <a:pt x="1065" y="789"/>
                  </a:lnTo>
                  <a:cubicBezTo>
                    <a:pt x="1075" y="803"/>
                    <a:pt x="1095" y="807"/>
                    <a:pt x="1112" y="795"/>
                  </a:cubicBezTo>
                  <a:lnTo>
                    <a:pt x="1115" y="792"/>
                  </a:lnTo>
                  <a:cubicBezTo>
                    <a:pt x="1128" y="774"/>
                    <a:pt x="1124" y="754"/>
                    <a:pt x="1110" y="744"/>
                  </a:cubicBezTo>
                  <a:close/>
                  <a:moveTo>
                    <a:pt x="1069" y="508"/>
                  </a:moveTo>
                  <a:lnTo>
                    <a:pt x="1228" y="508"/>
                  </a:lnTo>
                  <a:lnTo>
                    <a:pt x="1228" y="41"/>
                  </a:lnTo>
                  <a:lnTo>
                    <a:pt x="42" y="41"/>
                  </a:lnTo>
                  <a:lnTo>
                    <a:pt x="42" y="961"/>
                  </a:lnTo>
                  <a:lnTo>
                    <a:pt x="854" y="961"/>
                  </a:lnTo>
                  <a:lnTo>
                    <a:pt x="835" y="945"/>
                  </a:lnTo>
                  <a:cubicBezTo>
                    <a:pt x="890" y="904"/>
                    <a:pt x="956" y="828"/>
                    <a:pt x="992" y="771"/>
                  </a:cubicBezTo>
                  <a:lnTo>
                    <a:pt x="994" y="767"/>
                  </a:lnTo>
                  <a:lnTo>
                    <a:pt x="915" y="667"/>
                  </a:lnTo>
                  <a:lnTo>
                    <a:pt x="909" y="680"/>
                  </a:lnTo>
                  <a:cubicBezTo>
                    <a:pt x="864" y="773"/>
                    <a:pt x="784" y="845"/>
                    <a:pt x="685" y="876"/>
                  </a:cubicBezTo>
                  <a:cubicBezTo>
                    <a:pt x="363" y="980"/>
                    <a:pt x="70" y="679"/>
                    <a:pt x="187" y="355"/>
                  </a:cubicBezTo>
                  <a:cubicBezTo>
                    <a:pt x="225" y="254"/>
                    <a:pt x="305" y="173"/>
                    <a:pt x="405" y="134"/>
                  </a:cubicBezTo>
                  <a:cubicBezTo>
                    <a:pt x="685" y="30"/>
                    <a:pt x="951" y="235"/>
                    <a:pt x="951" y="502"/>
                  </a:cubicBezTo>
                  <a:cubicBezTo>
                    <a:pt x="951" y="520"/>
                    <a:pt x="949" y="540"/>
                    <a:pt x="947" y="558"/>
                  </a:cubicBezTo>
                  <a:lnTo>
                    <a:pt x="947" y="561"/>
                  </a:lnTo>
                  <a:lnTo>
                    <a:pt x="1050" y="642"/>
                  </a:lnTo>
                  <a:lnTo>
                    <a:pt x="1052" y="635"/>
                  </a:lnTo>
                  <a:cubicBezTo>
                    <a:pt x="1063" y="593"/>
                    <a:pt x="1069" y="550"/>
                    <a:pt x="1069" y="508"/>
                  </a:cubicBezTo>
                  <a:close/>
                  <a:moveTo>
                    <a:pt x="754" y="463"/>
                  </a:moveTo>
                  <a:cubicBezTo>
                    <a:pt x="750" y="459"/>
                    <a:pt x="748" y="454"/>
                    <a:pt x="749" y="450"/>
                  </a:cubicBezTo>
                  <a:cubicBezTo>
                    <a:pt x="749" y="444"/>
                    <a:pt x="752" y="439"/>
                    <a:pt x="756" y="435"/>
                  </a:cubicBezTo>
                  <a:cubicBezTo>
                    <a:pt x="760" y="431"/>
                    <a:pt x="765" y="428"/>
                    <a:pt x="771" y="428"/>
                  </a:cubicBezTo>
                  <a:cubicBezTo>
                    <a:pt x="776" y="428"/>
                    <a:pt x="780" y="431"/>
                    <a:pt x="785" y="434"/>
                  </a:cubicBezTo>
                  <a:lnTo>
                    <a:pt x="909" y="531"/>
                  </a:lnTo>
                  <a:lnTo>
                    <a:pt x="909" y="520"/>
                  </a:lnTo>
                  <a:lnTo>
                    <a:pt x="909" y="502"/>
                  </a:lnTo>
                  <a:cubicBezTo>
                    <a:pt x="909" y="455"/>
                    <a:pt x="899" y="409"/>
                    <a:pt x="881" y="365"/>
                  </a:cubicBezTo>
                  <a:cubicBezTo>
                    <a:pt x="863" y="324"/>
                    <a:pt x="837" y="285"/>
                    <a:pt x="805" y="253"/>
                  </a:cubicBezTo>
                  <a:cubicBezTo>
                    <a:pt x="773" y="220"/>
                    <a:pt x="734" y="195"/>
                    <a:pt x="693" y="177"/>
                  </a:cubicBezTo>
                  <a:cubicBezTo>
                    <a:pt x="650" y="159"/>
                    <a:pt x="603" y="149"/>
                    <a:pt x="556" y="149"/>
                  </a:cubicBezTo>
                  <a:cubicBezTo>
                    <a:pt x="509" y="149"/>
                    <a:pt x="463" y="159"/>
                    <a:pt x="419" y="177"/>
                  </a:cubicBezTo>
                  <a:cubicBezTo>
                    <a:pt x="377" y="195"/>
                    <a:pt x="339" y="221"/>
                    <a:pt x="307" y="253"/>
                  </a:cubicBezTo>
                  <a:cubicBezTo>
                    <a:pt x="274" y="285"/>
                    <a:pt x="249" y="324"/>
                    <a:pt x="231" y="365"/>
                  </a:cubicBezTo>
                  <a:cubicBezTo>
                    <a:pt x="213" y="408"/>
                    <a:pt x="203" y="454"/>
                    <a:pt x="203" y="502"/>
                  </a:cubicBezTo>
                  <a:cubicBezTo>
                    <a:pt x="203" y="549"/>
                    <a:pt x="213" y="595"/>
                    <a:pt x="231" y="639"/>
                  </a:cubicBezTo>
                  <a:cubicBezTo>
                    <a:pt x="249" y="681"/>
                    <a:pt x="275" y="719"/>
                    <a:pt x="307" y="751"/>
                  </a:cubicBezTo>
                  <a:cubicBezTo>
                    <a:pt x="339" y="784"/>
                    <a:pt x="377" y="809"/>
                    <a:pt x="419" y="827"/>
                  </a:cubicBezTo>
                  <a:cubicBezTo>
                    <a:pt x="462" y="845"/>
                    <a:pt x="508" y="855"/>
                    <a:pt x="556" y="855"/>
                  </a:cubicBezTo>
                  <a:cubicBezTo>
                    <a:pt x="603" y="855"/>
                    <a:pt x="649" y="845"/>
                    <a:pt x="693" y="827"/>
                  </a:cubicBezTo>
                  <a:cubicBezTo>
                    <a:pt x="734" y="809"/>
                    <a:pt x="773" y="783"/>
                    <a:pt x="805" y="751"/>
                  </a:cubicBezTo>
                  <a:cubicBezTo>
                    <a:pt x="838" y="719"/>
                    <a:pt x="863" y="681"/>
                    <a:pt x="881" y="639"/>
                  </a:cubicBezTo>
                  <a:cubicBezTo>
                    <a:pt x="882" y="637"/>
                    <a:pt x="882" y="636"/>
                    <a:pt x="883" y="634"/>
                  </a:cubicBezTo>
                  <a:lnTo>
                    <a:pt x="885" y="629"/>
                  </a:lnTo>
                  <a:lnTo>
                    <a:pt x="754" y="463"/>
                  </a:lnTo>
                  <a:close/>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grpSp>
          <p:nvGrpSpPr>
            <p:cNvPr id="44" name="组 199"/>
            <p:cNvGrpSpPr>
              <a:grpSpLocks/>
            </p:cNvGrpSpPr>
            <p:nvPr/>
          </p:nvGrpSpPr>
          <p:grpSpPr bwMode="auto">
            <a:xfrm>
              <a:off x="3148013" y="2459038"/>
              <a:ext cx="404812" cy="349250"/>
              <a:chOff x="3148013" y="2459038"/>
              <a:chExt cx="404812" cy="349250"/>
            </a:xfrm>
          </p:grpSpPr>
          <p:sp>
            <p:nvSpPr>
              <p:cNvPr id="45" name="Freeform 219"/>
              <p:cNvSpPr>
                <a:spLocks noChangeArrowheads="1"/>
              </p:cNvSpPr>
              <p:nvPr/>
            </p:nvSpPr>
            <p:spPr bwMode="auto">
              <a:xfrm>
                <a:off x="3148334" y="2459379"/>
                <a:ext cx="404170" cy="307914"/>
              </a:xfrm>
              <a:custGeom>
                <a:avLst/>
                <a:gdLst>
                  <a:gd name="T0" fmla="*/ 0 w 1123"/>
                  <a:gd name="T1" fmla="*/ 1210214250 h 856"/>
                  <a:gd name="T2" fmla="*/ 1258637926 w 1123"/>
                  <a:gd name="T3" fmla="*/ 0 h 856"/>
                  <a:gd name="T4" fmla="*/ 2144360465 w 1123"/>
                  <a:gd name="T5" fmla="*/ 2141068848 h 856"/>
                  <a:gd name="T6" fmla="*/ 0 w 1123"/>
                  <a:gd name="T7" fmla="*/ 1210214250 h 856"/>
                  <a:gd name="T8" fmla="*/ 2147483647 w 1123"/>
                  <a:gd name="T9" fmla="*/ 1210214250 h 856"/>
                  <a:gd name="T10" fmla="*/ 2147483647 w 1123"/>
                  <a:gd name="T11" fmla="*/ 0 h 856"/>
                  <a:gd name="T12" fmla="*/ 2147483647 w 1123"/>
                  <a:gd name="T13" fmla="*/ 1210214250 h 856"/>
                  <a:gd name="T14" fmla="*/ 2147483647 w 1123"/>
                  <a:gd name="T15" fmla="*/ 2147483647 h 856"/>
                  <a:gd name="T16" fmla="*/ 2147483647 w 1123"/>
                  <a:gd name="T17" fmla="*/ 1210214250 h 856"/>
                  <a:gd name="T18" fmla="*/ 0 w 1123"/>
                  <a:gd name="T19" fmla="*/ 2147483647 h 856"/>
                  <a:gd name="T20" fmla="*/ 1258637926 w 1123"/>
                  <a:gd name="T21" fmla="*/ 2147483647 h 856"/>
                  <a:gd name="T22" fmla="*/ 2147483647 w 1123"/>
                  <a:gd name="T23" fmla="*/ 2147483647 h 856"/>
                  <a:gd name="T24" fmla="*/ 1258637926 w 1123"/>
                  <a:gd name="T25" fmla="*/ 2147483647 h 856"/>
                  <a:gd name="T26" fmla="*/ 0 w 1123"/>
                  <a:gd name="T27" fmla="*/ 2147483647 h 856"/>
                  <a:gd name="T28" fmla="*/ 2147483647 w 1123"/>
                  <a:gd name="T29" fmla="*/ 2147483647 h 856"/>
                  <a:gd name="T30" fmla="*/ 2147483647 w 1123"/>
                  <a:gd name="T31" fmla="*/ 2147483647 h 856"/>
                  <a:gd name="T32" fmla="*/ 2147483647 w 1123"/>
                  <a:gd name="T33" fmla="*/ 2147483647 h 856"/>
                  <a:gd name="T34" fmla="*/ 2147483647 w 1123"/>
                  <a:gd name="T35" fmla="*/ 2147483647 h 856"/>
                  <a:gd name="T36" fmla="*/ 2147483647 w 1123"/>
                  <a:gd name="T37" fmla="*/ 2147483647 h 856"/>
                  <a:gd name="T38" fmla="*/ 2147483647 w 1123"/>
                  <a:gd name="T39" fmla="*/ 2147483647 h 856"/>
                  <a:gd name="T40" fmla="*/ 2147483647 w 1123"/>
                  <a:gd name="T41" fmla="*/ 2147483647 h 856"/>
                  <a:gd name="T42" fmla="*/ 2147483647 w 1123"/>
                  <a:gd name="T43" fmla="*/ 2147483647 h 856"/>
                  <a:gd name="T44" fmla="*/ 2147483647 w 1123"/>
                  <a:gd name="T45" fmla="*/ 2147483647 h 856"/>
                  <a:gd name="T46" fmla="*/ 2147483647 w 1123"/>
                  <a:gd name="T47" fmla="*/ 2147483647 h 856"/>
                  <a:gd name="T48" fmla="*/ 2147483647 w 1123"/>
                  <a:gd name="T49" fmla="*/ 2147483647 h 856"/>
                  <a:gd name="T50" fmla="*/ 2147483647 w 1123"/>
                  <a:gd name="T51" fmla="*/ 2147483647 h 856"/>
                  <a:gd name="T52" fmla="*/ 2147483647 w 1123"/>
                  <a:gd name="T53" fmla="*/ 2147483647 h 8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23" h="856">
                    <a:moveTo>
                      <a:pt x="0" y="26"/>
                    </a:moveTo>
                    <a:cubicBezTo>
                      <a:pt x="0" y="12"/>
                      <a:pt x="12" y="0"/>
                      <a:pt x="27" y="0"/>
                    </a:cubicBezTo>
                    <a:cubicBezTo>
                      <a:pt x="47" y="0"/>
                      <a:pt x="63" y="23"/>
                      <a:pt x="46" y="46"/>
                    </a:cubicBezTo>
                    <a:cubicBezTo>
                      <a:pt x="24" y="63"/>
                      <a:pt x="0" y="48"/>
                      <a:pt x="0" y="26"/>
                    </a:cubicBezTo>
                    <a:close/>
                    <a:moveTo>
                      <a:pt x="1069" y="26"/>
                    </a:moveTo>
                    <a:cubicBezTo>
                      <a:pt x="1069" y="12"/>
                      <a:pt x="1081" y="0"/>
                      <a:pt x="1096" y="0"/>
                    </a:cubicBezTo>
                    <a:cubicBezTo>
                      <a:pt x="1111" y="0"/>
                      <a:pt x="1122" y="11"/>
                      <a:pt x="1122" y="26"/>
                    </a:cubicBezTo>
                    <a:cubicBezTo>
                      <a:pt x="1122" y="41"/>
                      <a:pt x="1111" y="53"/>
                      <a:pt x="1096" y="53"/>
                    </a:cubicBezTo>
                    <a:cubicBezTo>
                      <a:pt x="1081" y="53"/>
                      <a:pt x="1069" y="41"/>
                      <a:pt x="1069" y="26"/>
                    </a:cubicBezTo>
                    <a:close/>
                    <a:moveTo>
                      <a:pt x="0" y="828"/>
                    </a:moveTo>
                    <a:cubicBezTo>
                      <a:pt x="0" y="814"/>
                      <a:pt x="12" y="801"/>
                      <a:pt x="27" y="801"/>
                    </a:cubicBezTo>
                    <a:cubicBezTo>
                      <a:pt x="42" y="801"/>
                      <a:pt x="53" y="813"/>
                      <a:pt x="53" y="828"/>
                    </a:cubicBezTo>
                    <a:cubicBezTo>
                      <a:pt x="53" y="843"/>
                      <a:pt x="42" y="855"/>
                      <a:pt x="27" y="855"/>
                    </a:cubicBezTo>
                    <a:cubicBezTo>
                      <a:pt x="12" y="855"/>
                      <a:pt x="0" y="843"/>
                      <a:pt x="0" y="828"/>
                    </a:cubicBezTo>
                    <a:close/>
                    <a:moveTo>
                      <a:pt x="454" y="427"/>
                    </a:moveTo>
                    <a:cubicBezTo>
                      <a:pt x="454" y="413"/>
                      <a:pt x="466" y="400"/>
                      <a:pt x="481" y="400"/>
                    </a:cubicBezTo>
                    <a:cubicBezTo>
                      <a:pt x="496" y="400"/>
                      <a:pt x="508" y="412"/>
                      <a:pt x="508" y="427"/>
                    </a:cubicBezTo>
                    <a:cubicBezTo>
                      <a:pt x="508" y="442"/>
                      <a:pt x="496" y="454"/>
                      <a:pt x="481" y="454"/>
                    </a:cubicBezTo>
                    <a:cubicBezTo>
                      <a:pt x="466" y="454"/>
                      <a:pt x="454" y="442"/>
                      <a:pt x="454" y="427"/>
                    </a:cubicBezTo>
                    <a:close/>
                    <a:moveTo>
                      <a:pt x="214" y="400"/>
                    </a:moveTo>
                    <a:cubicBezTo>
                      <a:pt x="229" y="400"/>
                      <a:pt x="240" y="413"/>
                      <a:pt x="240" y="427"/>
                    </a:cubicBezTo>
                    <a:cubicBezTo>
                      <a:pt x="240" y="491"/>
                      <a:pt x="265" y="551"/>
                      <a:pt x="311" y="597"/>
                    </a:cubicBezTo>
                    <a:cubicBezTo>
                      <a:pt x="356" y="643"/>
                      <a:pt x="417" y="668"/>
                      <a:pt x="481" y="668"/>
                    </a:cubicBezTo>
                    <a:cubicBezTo>
                      <a:pt x="496" y="668"/>
                      <a:pt x="508" y="679"/>
                      <a:pt x="508" y="694"/>
                    </a:cubicBezTo>
                    <a:cubicBezTo>
                      <a:pt x="508" y="709"/>
                      <a:pt x="496" y="721"/>
                      <a:pt x="481" y="721"/>
                    </a:cubicBezTo>
                    <a:cubicBezTo>
                      <a:pt x="318" y="721"/>
                      <a:pt x="187" y="590"/>
                      <a:pt x="187" y="427"/>
                    </a:cubicBezTo>
                    <a:cubicBezTo>
                      <a:pt x="187" y="412"/>
                      <a:pt x="199" y="400"/>
                      <a:pt x="214" y="400"/>
                    </a:cubicBezTo>
                    <a:close/>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sp>
            <p:nvSpPr>
              <p:cNvPr id="46" name="Freeform 220"/>
              <p:cNvSpPr>
                <a:spLocks noChangeArrowheads="1"/>
              </p:cNvSpPr>
              <p:nvPr/>
            </p:nvSpPr>
            <p:spPr bwMode="auto">
              <a:xfrm>
                <a:off x="3274865" y="2566876"/>
                <a:ext cx="91939" cy="92010"/>
              </a:xfrm>
              <a:custGeom>
                <a:avLst/>
                <a:gdLst>
                  <a:gd name="T0" fmla="*/ 2147483647 w 257"/>
                  <a:gd name="T1" fmla="*/ 0 h 257"/>
                  <a:gd name="T2" fmla="*/ 2147483647 w 257"/>
                  <a:gd name="T3" fmla="*/ 2147483647 h 257"/>
                  <a:gd name="T4" fmla="*/ 2147483647 w 257"/>
                  <a:gd name="T5" fmla="*/ 2147483647 h 257"/>
                  <a:gd name="T6" fmla="*/ 0 w 257"/>
                  <a:gd name="T7" fmla="*/ 2147483647 h 257"/>
                  <a:gd name="T8" fmla="*/ 2147483647 w 257"/>
                  <a:gd name="T9" fmla="*/ 0 h 257"/>
                  <a:gd name="T10" fmla="*/ 2147483647 w 257"/>
                  <a:gd name="T11" fmla="*/ 2147483647 h 257"/>
                  <a:gd name="T12" fmla="*/ 2147483647 w 257"/>
                  <a:gd name="T13" fmla="*/ 2147483647 h 257"/>
                  <a:gd name="T14" fmla="*/ 2147483647 w 257"/>
                  <a:gd name="T15" fmla="*/ 1973256484 h 257"/>
                  <a:gd name="T16" fmla="*/ 1922860541 w 257"/>
                  <a:gd name="T17" fmla="*/ 2147483647 h 257"/>
                  <a:gd name="T18" fmla="*/ 2147483647 w 257"/>
                  <a:gd name="T19" fmla="*/ 2147483647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7" h="257">
                    <a:moveTo>
                      <a:pt x="128" y="0"/>
                    </a:moveTo>
                    <a:cubicBezTo>
                      <a:pt x="198" y="0"/>
                      <a:pt x="256" y="57"/>
                      <a:pt x="256" y="128"/>
                    </a:cubicBezTo>
                    <a:cubicBezTo>
                      <a:pt x="256" y="198"/>
                      <a:pt x="198" y="256"/>
                      <a:pt x="128" y="256"/>
                    </a:cubicBezTo>
                    <a:cubicBezTo>
                      <a:pt x="57" y="256"/>
                      <a:pt x="0" y="198"/>
                      <a:pt x="0" y="128"/>
                    </a:cubicBezTo>
                    <a:cubicBezTo>
                      <a:pt x="0" y="57"/>
                      <a:pt x="57" y="0"/>
                      <a:pt x="128" y="0"/>
                    </a:cubicBezTo>
                    <a:close/>
                    <a:moveTo>
                      <a:pt x="128" y="214"/>
                    </a:moveTo>
                    <a:cubicBezTo>
                      <a:pt x="175" y="214"/>
                      <a:pt x="213" y="176"/>
                      <a:pt x="213" y="128"/>
                    </a:cubicBezTo>
                    <a:cubicBezTo>
                      <a:pt x="213" y="81"/>
                      <a:pt x="175" y="43"/>
                      <a:pt x="128" y="43"/>
                    </a:cubicBezTo>
                    <a:cubicBezTo>
                      <a:pt x="81" y="43"/>
                      <a:pt x="42" y="81"/>
                      <a:pt x="42" y="128"/>
                    </a:cubicBezTo>
                    <a:cubicBezTo>
                      <a:pt x="42" y="175"/>
                      <a:pt x="81" y="214"/>
                      <a:pt x="128" y="214"/>
                    </a:cubicBezTo>
                    <a:close/>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sp>
            <p:nvSpPr>
              <p:cNvPr id="47" name="Freeform 221"/>
              <p:cNvSpPr>
                <a:spLocks noChangeArrowheads="1"/>
              </p:cNvSpPr>
              <p:nvPr/>
            </p:nvSpPr>
            <p:spPr bwMode="auto">
              <a:xfrm>
                <a:off x="3533388" y="2748163"/>
                <a:ext cx="19116" cy="19130"/>
              </a:xfrm>
              <a:custGeom>
                <a:avLst/>
                <a:gdLst>
                  <a:gd name="T0" fmla="*/ 0 w 54"/>
                  <a:gd name="T1" fmla="*/ 1136099744 h 55"/>
                  <a:gd name="T2" fmla="*/ 1197770328 w 54"/>
                  <a:gd name="T3" fmla="*/ 0 h 55"/>
                  <a:gd name="T4" fmla="*/ 2147483647 w 54"/>
                  <a:gd name="T5" fmla="*/ 1136099744 h 55"/>
                  <a:gd name="T6" fmla="*/ 1197770328 w 54"/>
                  <a:gd name="T7" fmla="*/ 2147483647 h 55"/>
                  <a:gd name="T8" fmla="*/ 0 w 54"/>
                  <a:gd name="T9" fmla="*/ 1136099744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5">
                    <a:moveTo>
                      <a:pt x="0" y="27"/>
                    </a:moveTo>
                    <a:cubicBezTo>
                      <a:pt x="0" y="13"/>
                      <a:pt x="12" y="0"/>
                      <a:pt x="27" y="0"/>
                    </a:cubicBezTo>
                    <a:cubicBezTo>
                      <a:pt x="42" y="0"/>
                      <a:pt x="53" y="12"/>
                      <a:pt x="53" y="27"/>
                    </a:cubicBezTo>
                    <a:cubicBezTo>
                      <a:pt x="53" y="42"/>
                      <a:pt x="42" y="54"/>
                      <a:pt x="27" y="54"/>
                    </a:cubicBezTo>
                    <a:cubicBezTo>
                      <a:pt x="12" y="54"/>
                      <a:pt x="0" y="42"/>
                      <a:pt x="0" y="27"/>
                    </a:cubicBezTo>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sp>
            <p:nvSpPr>
              <p:cNvPr id="48" name="Freeform 222"/>
              <p:cNvSpPr>
                <a:spLocks noChangeArrowheads="1"/>
              </p:cNvSpPr>
              <p:nvPr/>
            </p:nvSpPr>
            <p:spPr bwMode="auto">
              <a:xfrm>
                <a:off x="3501527" y="2565965"/>
                <a:ext cx="50976" cy="19130"/>
              </a:xfrm>
              <a:custGeom>
                <a:avLst/>
                <a:gdLst>
                  <a:gd name="T0" fmla="*/ 508910998 w 142"/>
                  <a:gd name="T1" fmla="*/ 355666023 h 54"/>
                  <a:gd name="T2" fmla="*/ 1387939347 w 142"/>
                  <a:gd name="T3" fmla="*/ 44426945 h 54"/>
                  <a:gd name="T4" fmla="*/ 2147483647 w 142"/>
                  <a:gd name="T5" fmla="*/ 44426945 h 54"/>
                  <a:gd name="T6" fmla="*/ 2147483647 w 142"/>
                  <a:gd name="T7" fmla="*/ 355666023 h 54"/>
                  <a:gd name="T8" fmla="*/ 2147483647 w 142"/>
                  <a:gd name="T9" fmla="*/ 2045141892 h 54"/>
                  <a:gd name="T10" fmla="*/ 2147483647 w 142"/>
                  <a:gd name="T11" fmla="*/ 2147483647 h 54"/>
                  <a:gd name="T12" fmla="*/ 1387939347 w 142"/>
                  <a:gd name="T13" fmla="*/ 2147483647 h 54"/>
                  <a:gd name="T14" fmla="*/ 508910998 w 142"/>
                  <a:gd name="T15" fmla="*/ 2045141892 h 54"/>
                  <a:gd name="T16" fmla="*/ 508910998 w 142"/>
                  <a:gd name="T17" fmla="*/ 355666023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 h="54">
                    <a:moveTo>
                      <a:pt x="11" y="8"/>
                    </a:moveTo>
                    <a:cubicBezTo>
                      <a:pt x="17" y="3"/>
                      <a:pt x="24" y="0"/>
                      <a:pt x="30" y="1"/>
                    </a:cubicBezTo>
                    <a:lnTo>
                      <a:pt x="111" y="1"/>
                    </a:lnTo>
                    <a:cubicBezTo>
                      <a:pt x="118" y="1"/>
                      <a:pt x="124" y="3"/>
                      <a:pt x="130" y="8"/>
                    </a:cubicBezTo>
                    <a:cubicBezTo>
                      <a:pt x="141" y="18"/>
                      <a:pt x="141" y="35"/>
                      <a:pt x="130" y="46"/>
                    </a:cubicBezTo>
                    <a:cubicBezTo>
                      <a:pt x="124" y="51"/>
                      <a:pt x="117" y="53"/>
                      <a:pt x="111" y="53"/>
                    </a:cubicBezTo>
                    <a:lnTo>
                      <a:pt x="30" y="53"/>
                    </a:lnTo>
                    <a:cubicBezTo>
                      <a:pt x="23" y="53"/>
                      <a:pt x="17" y="51"/>
                      <a:pt x="11" y="46"/>
                    </a:cubicBezTo>
                    <a:cubicBezTo>
                      <a:pt x="0" y="36"/>
                      <a:pt x="0" y="19"/>
                      <a:pt x="11" y="8"/>
                    </a:cubicBezTo>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sp>
            <p:nvSpPr>
              <p:cNvPr id="49" name="Freeform 223"/>
              <p:cNvSpPr>
                <a:spLocks noChangeArrowheads="1"/>
              </p:cNvSpPr>
              <p:nvPr/>
            </p:nvSpPr>
            <p:spPr bwMode="auto">
              <a:xfrm>
                <a:off x="3501527" y="2536814"/>
                <a:ext cx="50976" cy="19130"/>
              </a:xfrm>
              <a:custGeom>
                <a:avLst/>
                <a:gdLst>
                  <a:gd name="T0" fmla="*/ 508910998 w 142"/>
                  <a:gd name="T1" fmla="*/ 378659568 h 55"/>
                  <a:gd name="T2" fmla="*/ 1387939347 w 142"/>
                  <a:gd name="T3" fmla="*/ 42100261 h 55"/>
                  <a:gd name="T4" fmla="*/ 2147483647 w 142"/>
                  <a:gd name="T5" fmla="*/ 42100261 h 55"/>
                  <a:gd name="T6" fmla="*/ 2147483647 w 142"/>
                  <a:gd name="T7" fmla="*/ 378659568 h 55"/>
                  <a:gd name="T8" fmla="*/ 2147483647 w 142"/>
                  <a:gd name="T9" fmla="*/ 1935639833 h 55"/>
                  <a:gd name="T10" fmla="*/ 2147483647 w 142"/>
                  <a:gd name="T11" fmla="*/ 2147483647 h 55"/>
                  <a:gd name="T12" fmla="*/ 1387939347 w 142"/>
                  <a:gd name="T13" fmla="*/ 2147483647 h 55"/>
                  <a:gd name="T14" fmla="*/ 508910998 w 142"/>
                  <a:gd name="T15" fmla="*/ 1935639833 h 55"/>
                  <a:gd name="T16" fmla="*/ 508910998 w 142"/>
                  <a:gd name="T17" fmla="*/ 378659568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 h="55">
                    <a:moveTo>
                      <a:pt x="11" y="9"/>
                    </a:moveTo>
                    <a:cubicBezTo>
                      <a:pt x="17" y="4"/>
                      <a:pt x="24" y="0"/>
                      <a:pt x="30" y="1"/>
                    </a:cubicBezTo>
                    <a:lnTo>
                      <a:pt x="111" y="1"/>
                    </a:lnTo>
                    <a:cubicBezTo>
                      <a:pt x="118" y="1"/>
                      <a:pt x="124" y="4"/>
                      <a:pt x="130" y="9"/>
                    </a:cubicBezTo>
                    <a:cubicBezTo>
                      <a:pt x="141" y="19"/>
                      <a:pt x="140" y="36"/>
                      <a:pt x="130" y="46"/>
                    </a:cubicBezTo>
                    <a:cubicBezTo>
                      <a:pt x="123" y="52"/>
                      <a:pt x="117" y="54"/>
                      <a:pt x="111" y="54"/>
                    </a:cubicBezTo>
                    <a:lnTo>
                      <a:pt x="30" y="54"/>
                    </a:lnTo>
                    <a:cubicBezTo>
                      <a:pt x="23" y="54"/>
                      <a:pt x="17" y="52"/>
                      <a:pt x="11" y="46"/>
                    </a:cubicBezTo>
                    <a:cubicBezTo>
                      <a:pt x="0" y="37"/>
                      <a:pt x="0" y="20"/>
                      <a:pt x="11" y="9"/>
                    </a:cubicBezTo>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sp>
            <p:nvSpPr>
              <p:cNvPr id="50" name="Freeform 224"/>
              <p:cNvSpPr>
                <a:spLocks noChangeArrowheads="1"/>
              </p:cNvSpPr>
              <p:nvPr/>
            </p:nvSpPr>
            <p:spPr bwMode="auto">
              <a:xfrm>
                <a:off x="3501527" y="2506751"/>
                <a:ext cx="50976" cy="19131"/>
              </a:xfrm>
              <a:custGeom>
                <a:avLst/>
                <a:gdLst>
                  <a:gd name="T0" fmla="*/ 508910998 w 142"/>
                  <a:gd name="T1" fmla="*/ 378820236 h 55"/>
                  <a:gd name="T2" fmla="*/ 1387939347 w 142"/>
                  <a:gd name="T3" fmla="*/ 42104548 h 55"/>
                  <a:gd name="T4" fmla="*/ 2147483647 w 142"/>
                  <a:gd name="T5" fmla="*/ 42104548 h 55"/>
                  <a:gd name="T6" fmla="*/ 2147483647 w 142"/>
                  <a:gd name="T7" fmla="*/ 378820236 h 55"/>
                  <a:gd name="T8" fmla="*/ 2147483647 w 142"/>
                  <a:gd name="T9" fmla="*/ 1935842237 h 55"/>
                  <a:gd name="T10" fmla="*/ 2147483647 w 142"/>
                  <a:gd name="T11" fmla="*/ 2147483647 h 55"/>
                  <a:gd name="T12" fmla="*/ 1387939347 w 142"/>
                  <a:gd name="T13" fmla="*/ 2147483647 h 55"/>
                  <a:gd name="T14" fmla="*/ 508910998 w 142"/>
                  <a:gd name="T15" fmla="*/ 1935842237 h 55"/>
                  <a:gd name="T16" fmla="*/ 508910998 w 142"/>
                  <a:gd name="T17" fmla="*/ 378820236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 h="55">
                    <a:moveTo>
                      <a:pt x="11" y="9"/>
                    </a:moveTo>
                    <a:cubicBezTo>
                      <a:pt x="17" y="3"/>
                      <a:pt x="24" y="0"/>
                      <a:pt x="30" y="1"/>
                    </a:cubicBezTo>
                    <a:lnTo>
                      <a:pt x="111" y="1"/>
                    </a:lnTo>
                    <a:cubicBezTo>
                      <a:pt x="118" y="1"/>
                      <a:pt x="124" y="3"/>
                      <a:pt x="130" y="9"/>
                    </a:cubicBezTo>
                    <a:cubicBezTo>
                      <a:pt x="141" y="18"/>
                      <a:pt x="140" y="36"/>
                      <a:pt x="130" y="46"/>
                    </a:cubicBezTo>
                    <a:cubicBezTo>
                      <a:pt x="123" y="52"/>
                      <a:pt x="117" y="54"/>
                      <a:pt x="111" y="54"/>
                    </a:cubicBezTo>
                    <a:lnTo>
                      <a:pt x="30" y="54"/>
                    </a:lnTo>
                    <a:cubicBezTo>
                      <a:pt x="23" y="54"/>
                      <a:pt x="17" y="52"/>
                      <a:pt x="11" y="46"/>
                    </a:cubicBezTo>
                    <a:cubicBezTo>
                      <a:pt x="0" y="37"/>
                      <a:pt x="0" y="19"/>
                      <a:pt x="11" y="9"/>
                    </a:cubicBezTo>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sp>
            <p:nvSpPr>
              <p:cNvPr id="51" name="Freeform 225"/>
              <p:cNvSpPr>
                <a:spLocks noChangeArrowheads="1"/>
              </p:cNvSpPr>
              <p:nvPr/>
            </p:nvSpPr>
            <p:spPr bwMode="auto">
              <a:xfrm>
                <a:off x="3465116" y="2770027"/>
                <a:ext cx="38232" cy="38261"/>
              </a:xfrm>
              <a:custGeom>
                <a:avLst/>
                <a:gdLst>
                  <a:gd name="T0" fmla="*/ 2147483647 w 108"/>
                  <a:gd name="T1" fmla="*/ 2147483647 h 108"/>
                  <a:gd name="T2" fmla="*/ 0 w 108"/>
                  <a:gd name="T3" fmla="*/ 2147483647 h 108"/>
                  <a:gd name="T4" fmla="*/ 2147483647 w 108"/>
                  <a:gd name="T5" fmla="*/ 0 h 108"/>
                  <a:gd name="T6" fmla="*/ 2147483647 w 108"/>
                  <a:gd name="T7" fmla="*/ 2147483647 h 108"/>
                  <a:gd name="T8" fmla="*/ 2147483647 w 108"/>
                  <a:gd name="T9" fmla="*/ 2147483647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108">
                    <a:moveTo>
                      <a:pt x="53" y="107"/>
                    </a:moveTo>
                    <a:cubicBezTo>
                      <a:pt x="23" y="107"/>
                      <a:pt x="0" y="84"/>
                      <a:pt x="0" y="54"/>
                    </a:cubicBezTo>
                    <a:cubicBezTo>
                      <a:pt x="0" y="24"/>
                      <a:pt x="23" y="0"/>
                      <a:pt x="53" y="0"/>
                    </a:cubicBezTo>
                    <a:cubicBezTo>
                      <a:pt x="83" y="0"/>
                      <a:pt x="107" y="24"/>
                      <a:pt x="107" y="54"/>
                    </a:cubicBezTo>
                    <a:cubicBezTo>
                      <a:pt x="107" y="83"/>
                      <a:pt x="83" y="107"/>
                      <a:pt x="53" y="107"/>
                    </a:cubicBezTo>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sp>
            <p:nvSpPr>
              <p:cNvPr id="52" name="Freeform 226"/>
              <p:cNvSpPr>
                <a:spLocks noChangeArrowheads="1"/>
              </p:cNvSpPr>
              <p:nvPr/>
            </p:nvSpPr>
            <p:spPr bwMode="auto">
              <a:xfrm>
                <a:off x="3395933" y="2770027"/>
                <a:ext cx="37322" cy="38261"/>
              </a:xfrm>
              <a:custGeom>
                <a:avLst/>
                <a:gdLst>
                  <a:gd name="T0" fmla="*/ 2147483647 w 108"/>
                  <a:gd name="T1" fmla="*/ 2147483647 h 108"/>
                  <a:gd name="T2" fmla="*/ 0 w 108"/>
                  <a:gd name="T3" fmla="*/ 2147483647 h 108"/>
                  <a:gd name="T4" fmla="*/ 2147483647 w 108"/>
                  <a:gd name="T5" fmla="*/ 0 h 108"/>
                  <a:gd name="T6" fmla="*/ 2147483647 w 108"/>
                  <a:gd name="T7" fmla="*/ 2147483647 h 108"/>
                  <a:gd name="T8" fmla="*/ 2147483647 w 108"/>
                  <a:gd name="T9" fmla="*/ 2147483647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108">
                    <a:moveTo>
                      <a:pt x="54" y="107"/>
                    </a:moveTo>
                    <a:cubicBezTo>
                      <a:pt x="24" y="107"/>
                      <a:pt x="0" y="84"/>
                      <a:pt x="0" y="54"/>
                    </a:cubicBezTo>
                    <a:cubicBezTo>
                      <a:pt x="0" y="24"/>
                      <a:pt x="24" y="0"/>
                      <a:pt x="54" y="0"/>
                    </a:cubicBezTo>
                    <a:cubicBezTo>
                      <a:pt x="84" y="0"/>
                      <a:pt x="107" y="24"/>
                      <a:pt x="107" y="54"/>
                    </a:cubicBezTo>
                    <a:cubicBezTo>
                      <a:pt x="107" y="83"/>
                      <a:pt x="84" y="107"/>
                      <a:pt x="54" y="107"/>
                    </a:cubicBezTo>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grpSp>
      </p:grpSp>
      <p:grpSp>
        <p:nvGrpSpPr>
          <p:cNvPr id="53" name="组 197"/>
          <p:cNvGrpSpPr>
            <a:grpSpLocks/>
          </p:cNvGrpSpPr>
          <p:nvPr/>
        </p:nvGrpSpPr>
        <p:grpSpPr bwMode="auto">
          <a:xfrm>
            <a:off x="8129366" y="4213246"/>
            <a:ext cx="951132" cy="779401"/>
            <a:chOff x="3121025" y="2432050"/>
            <a:chExt cx="458788" cy="376238"/>
          </a:xfrm>
        </p:grpSpPr>
        <p:sp>
          <p:nvSpPr>
            <p:cNvPr id="54" name="Freeform 218"/>
            <p:cNvSpPr>
              <a:spLocks noChangeArrowheads="1"/>
            </p:cNvSpPr>
            <p:nvPr/>
          </p:nvSpPr>
          <p:spPr bwMode="auto">
            <a:xfrm>
              <a:off x="3121025" y="2432050"/>
              <a:ext cx="458788" cy="363484"/>
            </a:xfrm>
            <a:custGeom>
              <a:avLst/>
              <a:gdLst>
                <a:gd name="T0" fmla="*/ 2147483647 w 1273"/>
                <a:gd name="T1" fmla="*/ 1078483712 h 1008"/>
                <a:gd name="T2" fmla="*/ 2147483647 w 1273"/>
                <a:gd name="T3" fmla="*/ 2147483647 h 1008"/>
                <a:gd name="T4" fmla="*/ 2147483647 w 1273"/>
                <a:gd name="T5" fmla="*/ 2147483647 h 1008"/>
                <a:gd name="T6" fmla="*/ 2147483647 w 1273"/>
                <a:gd name="T7" fmla="*/ 2147483647 h 1008"/>
                <a:gd name="T8" fmla="*/ 2147483647 w 1273"/>
                <a:gd name="T9" fmla="*/ 2147483647 h 1008"/>
                <a:gd name="T10" fmla="*/ 2147483647 w 1273"/>
                <a:gd name="T11" fmla="*/ 2147483647 h 1008"/>
                <a:gd name="T12" fmla="*/ 2147483647 w 1273"/>
                <a:gd name="T13" fmla="*/ 2147483647 h 1008"/>
                <a:gd name="T14" fmla="*/ 2147483647 w 1273"/>
                <a:gd name="T15" fmla="*/ 2147483647 h 1008"/>
                <a:gd name="T16" fmla="*/ 2147483647 w 1273"/>
                <a:gd name="T17" fmla="*/ 2147483647 h 1008"/>
                <a:gd name="T18" fmla="*/ 2147483647 w 1273"/>
                <a:gd name="T19" fmla="*/ 2147483647 h 1008"/>
                <a:gd name="T20" fmla="*/ 0 w 1273"/>
                <a:gd name="T21" fmla="*/ 2147483647 h 1008"/>
                <a:gd name="T22" fmla="*/ 982988429 w 1273"/>
                <a:gd name="T23" fmla="*/ 0 h 1008"/>
                <a:gd name="T24" fmla="*/ 2147483647 w 1273"/>
                <a:gd name="T25" fmla="*/ 2147483647 h 1008"/>
                <a:gd name="T26" fmla="*/ 2147483647 w 1273"/>
                <a:gd name="T27" fmla="*/ 2147483647 h 1008"/>
                <a:gd name="T28" fmla="*/ 2147483647 w 1273"/>
                <a:gd name="T29" fmla="*/ 2147483647 h 1008"/>
                <a:gd name="T30" fmla="*/ 2147483647 w 1273"/>
                <a:gd name="T31" fmla="*/ 2147483647 h 1008"/>
                <a:gd name="T32" fmla="*/ 2147483647 w 1273"/>
                <a:gd name="T33" fmla="*/ 2147483647 h 1008"/>
                <a:gd name="T34" fmla="*/ 2147483647 w 1273"/>
                <a:gd name="T35" fmla="*/ 1922519884 h 1008"/>
                <a:gd name="T36" fmla="*/ 1966106962 w 1273"/>
                <a:gd name="T37" fmla="*/ 2147483647 h 1008"/>
                <a:gd name="T38" fmla="*/ 2147483647 w 1273"/>
                <a:gd name="T39" fmla="*/ 2147483647 h 1008"/>
                <a:gd name="T40" fmla="*/ 2147483647 w 1273"/>
                <a:gd name="T41" fmla="*/ 2147483647 h 1008"/>
                <a:gd name="T42" fmla="*/ 2147483647 w 1273"/>
                <a:gd name="T43" fmla="*/ 2147483647 h 1008"/>
                <a:gd name="T44" fmla="*/ 2147483647 w 1273"/>
                <a:gd name="T45" fmla="*/ 2147483647 h 1008"/>
                <a:gd name="T46" fmla="*/ 2147483647 w 1273"/>
                <a:gd name="T47" fmla="*/ 2147483647 h 1008"/>
                <a:gd name="T48" fmla="*/ 2147483647 w 1273"/>
                <a:gd name="T49" fmla="*/ 2147483647 h 1008"/>
                <a:gd name="T50" fmla="*/ 2147483647 w 1273"/>
                <a:gd name="T51" fmla="*/ 2147483647 h 1008"/>
                <a:gd name="T52" fmla="*/ 2147483647 w 1273"/>
                <a:gd name="T53" fmla="*/ 2147483647 h 1008"/>
                <a:gd name="T54" fmla="*/ 2147483647 w 1273"/>
                <a:gd name="T55" fmla="*/ 2147483647 h 1008"/>
                <a:gd name="T56" fmla="*/ 2147483647 w 1273"/>
                <a:gd name="T57" fmla="*/ 2147483647 h 1008"/>
                <a:gd name="T58" fmla="*/ 2147483647 w 1273"/>
                <a:gd name="T59" fmla="*/ 2147483647 h 1008"/>
                <a:gd name="T60" fmla="*/ 2147483647 w 1273"/>
                <a:gd name="T61" fmla="*/ 2147483647 h 1008"/>
                <a:gd name="T62" fmla="*/ 2147483647 w 1273"/>
                <a:gd name="T63" fmla="*/ 2147483647 h 1008"/>
                <a:gd name="T64" fmla="*/ 2147483647 w 1273"/>
                <a:gd name="T65" fmla="*/ 2147483647 h 1008"/>
                <a:gd name="T66" fmla="*/ 2147483647 w 1273"/>
                <a:gd name="T67" fmla="*/ 2147483647 h 1008"/>
                <a:gd name="T68" fmla="*/ 2147483647 w 1273"/>
                <a:gd name="T69" fmla="*/ 2147483647 h 1008"/>
                <a:gd name="T70" fmla="*/ 2147483647 w 1273"/>
                <a:gd name="T71" fmla="*/ 2147483647 h 1008"/>
                <a:gd name="T72" fmla="*/ 2147483647 w 1273"/>
                <a:gd name="T73" fmla="*/ 2147483647 h 1008"/>
                <a:gd name="T74" fmla="*/ 2147483647 w 1273"/>
                <a:gd name="T75" fmla="*/ 2147483647 h 1008"/>
                <a:gd name="T76" fmla="*/ 2147483647 w 1273"/>
                <a:gd name="T77" fmla="*/ 2147483647 h 10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73" h="1008">
                  <a:moveTo>
                    <a:pt x="1251" y="0"/>
                  </a:moveTo>
                  <a:cubicBezTo>
                    <a:pt x="1263" y="0"/>
                    <a:pt x="1272" y="9"/>
                    <a:pt x="1272" y="23"/>
                  </a:cubicBezTo>
                  <a:lnTo>
                    <a:pt x="1272" y="985"/>
                  </a:lnTo>
                  <a:cubicBezTo>
                    <a:pt x="1272" y="997"/>
                    <a:pt x="1263" y="1007"/>
                    <a:pt x="1251" y="1007"/>
                  </a:cubicBezTo>
                  <a:lnTo>
                    <a:pt x="1032" y="1007"/>
                  </a:lnTo>
                  <a:cubicBezTo>
                    <a:pt x="1032" y="991"/>
                    <a:pt x="1025" y="975"/>
                    <a:pt x="1012" y="964"/>
                  </a:cubicBezTo>
                  <a:lnTo>
                    <a:pt x="1229" y="964"/>
                  </a:lnTo>
                  <a:lnTo>
                    <a:pt x="1229" y="552"/>
                  </a:lnTo>
                  <a:lnTo>
                    <a:pt x="1110" y="552"/>
                  </a:lnTo>
                  <a:lnTo>
                    <a:pt x="1110" y="558"/>
                  </a:lnTo>
                  <a:cubicBezTo>
                    <a:pt x="1108" y="586"/>
                    <a:pt x="1102" y="613"/>
                    <a:pt x="1096" y="640"/>
                  </a:cubicBezTo>
                  <a:cubicBezTo>
                    <a:pt x="1093" y="650"/>
                    <a:pt x="1090" y="659"/>
                    <a:pt x="1087" y="669"/>
                  </a:cubicBezTo>
                  <a:lnTo>
                    <a:pt x="1086" y="672"/>
                  </a:lnTo>
                  <a:lnTo>
                    <a:pt x="1135" y="711"/>
                  </a:lnTo>
                  <a:cubicBezTo>
                    <a:pt x="1153" y="725"/>
                    <a:pt x="1165" y="747"/>
                    <a:pt x="1165" y="771"/>
                  </a:cubicBezTo>
                  <a:cubicBezTo>
                    <a:pt x="1165" y="812"/>
                    <a:pt x="1132" y="845"/>
                    <a:pt x="1090" y="845"/>
                  </a:cubicBezTo>
                  <a:cubicBezTo>
                    <a:pt x="1067" y="845"/>
                    <a:pt x="1044" y="834"/>
                    <a:pt x="1031" y="814"/>
                  </a:cubicBezTo>
                  <a:lnTo>
                    <a:pt x="1023" y="805"/>
                  </a:lnTo>
                  <a:lnTo>
                    <a:pt x="1019" y="811"/>
                  </a:lnTo>
                  <a:cubicBezTo>
                    <a:pt x="986" y="859"/>
                    <a:pt x="879" y="978"/>
                    <a:pt x="836" y="1005"/>
                  </a:cubicBezTo>
                  <a:lnTo>
                    <a:pt x="21" y="1005"/>
                  </a:lnTo>
                  <a:cubicBezTo>
                    <a:pt x="10" y="1005"/>
                    <a:pt x="0" y="995"/>
                    <a:pt x="0" y="983"/>
                  </a:cubicBezTo>
                  <a:lnTo>
                    <a:pt x="0" y="21"/>
                  </a:lnTo>
                  <a:cubicBezTo>
                    <a:pt x="0" y="9"/>
                    <a:pt x="10" y="0"/>
                    <a:pt x="21" y="0"/>
                  </a:cubicBezTo>
                  <a:lnTo>
                    <a:pt x="1251" y="0"/>
                  </a:lnTo>
                  <a:close/>
                  <a:moveTo>
                    <a:pt x="1110" y="744"/>
                  </a:moveTo>
                  <a:lnTo>
                    <a:pt x="938" y="608"/>
                  </a:lnTo>
                  <a:lnTo>
                    <a:pt x="933" y="622"/>
                  </a:lnTo>
                  <a:lnTo>
                    <a:pt x="1064" y="788"/>
                  </a:lnTo>
                  <a:lnTo>
                    <a:pt x="1065" y="789"/>
                  </a:lnTo>
                  <a:cubicBezTo>
                    <a:pt x="1075" y="803"/>
                    <a:pt x="1095" y="807"/>
                    <a:pt x="1112" y="795"/>
                  </a:cubicBezTo>
                  <a:lnTo>
                    <a:pt x="1115" y="792"/>
                  </a:lnTo>
                  <a:cubicBezTo>
                    <a:pt x="1128" y="774"/>
                    <a:pt x="1124" y="754"/>
                    <a:pt x="1110" y="744"/>
                  </a:cubicBezTo>
                  <a:close/>
                  <a:moveTo>
                    <a:pt x="1069" y="508"/>
                  </a:moveTo>
                  <a:lnTo>
                    <a:pt x="1228" y="508"/>
                  </a:lnTo>
                  <a:lnTo>
                    <a:pt x="1228" y="41"/>
                  </a:lnTo>
                  <a:lnTo>
                    <a:pt x="42" y="41"/>
                  </a:lnTo>
                  <a:lnTo>
                    <a:pt x="42" y="961"/>
                  </a:lnTo>
                  <a:lnTo>
                    <a:pt x="854" y="961"/>
                  </a:lnTo>
                  <a:lnTo>
                    <a:pt x="835" y="945"/>
                  </a:lnTo>
                  <a:cubicBezTo>
                    <a:pt x="890" y="904"/>
                    <a:pt x="956" y="828"/>
                    <a:pt x="992" y="771"/>
                  </a:cubicBezTo>
                  <a:lnTo>
                    <a:pt x="994" y="767"/>
                  </a:lnTo>
                  <a:lnTo>
                    <a:pt x="915" y="667"/>
                  </a:lnTo>
                  <a:lnTo>
                    <a:pt x="909" y="680"/>
                  </a:lnTo>
                  <a:cubicBezTo>
                    <a:pt x="864" y="773"/>
                    <a:pt x="784" y="845"/>
                    <a:pt x="685" y="876"/>
                  </a:cubicBezTo>
                  <a:cubicBezTo>
                    <a:pt x="363" y="980"/>
                    <a:pt x="70" y="679"/>
                    <a:pt x="187" y="355"/>
                  </a:cubicBezTo>
                  <a:cubicBezTo>
                    <a:pt x="225" y="254"/>
                    <a:pt x="305" y="173"/>
                    <a:pt x="405" y="134"/>
                  </a:cubicBezTo>
                  <a:cubicBezTo>
                    <a:pt x="685" y="30"/>
                    <a:pt x="951" y="235"/>
                    <a:pt x="951" y="502"/>
                  </a:cubicBezTo>
                  <a:cubicBezTo>
                    <a:pt x="951" y="520"/>
                    <a:pt x="949" y="540"/>
                    <a:pt x="947" y="558"/>
                  </a:cubicBezTo>
                  <a:lnTo>
                    <a:pt x="947" y="561"/>
                  </a:lnTo>
                  <a:lnTo>
                    <a:pt x="1050" y="642"/>
                  </a:lnTo>
                  <a:lnTo>
                    <a:pt x="1052" y="635"/>
                  </a:lnTo>
                  <a:cubicBezTo>
                    <a:pt x="1063" y="593"/>
                    <a:pt x="1069" y="550"/>
                    <a:pt x="1069" y="508"/>
                  </a:cubicBezTo>
                  <a:close/>
                  <a:moveTo>
                    <a:pt x="754" y="463"/>
                  </a:moveTo>
                  <a:cubicBezTo>
                    <a:pt x="750" y="459"/>
                    <a:pt x="748" y="454"/>
                    <a:pt x="749" y="450"/>
                  </a:cubicBezTo>
                  <a:cubicBezTo>
                    <a:pt x="749" y="444"/>
                    <a:pt x="752" y="439"/>
                    <a:pt x="756" y="435"/>
                  </a:cubicBezTo>
                  <a:cubicBezTo>
                    <a:pt x="760" y="431"/>
                    <a:pt x="765" y="428"/>
                    <a:pt x="771" y="428"/>
                  </a:cubicBezTo>
                  <a:cubicBezTo>
                    <a:pt x="776" y="428"/>
                    <a:pt x="780" y="431"/>
                    <a:pt x="785" y="434"/>
                  </a:cubicBezTo>
                  <a:lnTo>
                    <a:pt x="909" y="531"/>
                  </a:lnTo>
                  <a:lnTo>
                    <a:pt x="909" y="520"/>
                  </a:lnTo>
                  <a:lnTo>
                    <a:pt x="909" y="502"/>
                  </a:lnTo>
                  <a:cubicBezTo>
                    <a:pt x="909" y="455"/>
                    <a:pt x="899" y="409"/>
                    <a:pt x="881" y="365"/>
                  </a:cubicBezTo>
                  <a:cubicBezTo>
                    <a:pt x="863" y="324"/>
                    <a:pt x="837" y="285"/>
                    <a:pt x="805" y="253"/>
                  </a:cubicBezTo>
                  <a:cubicBezTo>
                    <a:pt x="773" y="220"/>
                    <a:pt x="734" y="195"/>
                    <a:pt x="693" y="177"/>
                  </a:cubicBezTo>
                  <a:cubicBezTo>
                    <a:pt x="650" y="159"/>
                    <a:pt x="603" y="149"/>
                    <a:pt x="556" y="149"/>
                  </a:cubicBezTo>
                  <a:cubicBezTo>
                    <a:pt x="509" y="149"/>
                    <a:pt x="463" y="159"/>
                    <a:pt x="419" y="177"/>
                  </a:cubicBezTo>
                  <a:cubicBezTo>
                    <a:pt x="377" y="195"/>
                    <a:pt x="339" y="221"/>
                    <a:pt x="307" y="253"/>
                  </a:cubicBezTo>
                  <a:cubicBezTo>
                    <a:pt x="274" y="285"/>
                    <a:pt x="249" y="324"/>
                    <a:pt x="231" y="365"/>
                  </a:cubicBezTo>
                  <a:cubicBezTo>
                    <a:pt x="213" y="408"/>
                    <a:pt x="203" y="454"/>
                    <a:pt x="203" y="502"/>
                  </a:cubicBezTo>
                  <a:cubicBezTo>
                    <a:pt x="203" y="549"/>
                    <a:pt x="213" y="595"/>
                    <a:pt x="231" y="639"/>
                  </a:cubicBezTo>
                  <a:cubicBezTo>
                    <a:pt x="249" y="681"/>
                    <a:pt x="275" y="719"/>
                    <a:pt x="307" y="751"/>
                  </a:cubicBezTo>
                  <a:cubicBezTo>
                    <a:pt x="339" y="784"/>
                    <a:pt x="377" y="809"/>
                    <a:pt x="419" y="827"/>
                  </a:cubicBezTo>
                  <a:cubicBezTo>
                    <a:pt x="462" y="845"/>
                    <a:pt x="508" y="855"/>
                    <a:pt x="556" y="855"/>
                  </a:cubicBezTo>
                  <a:cubicBezTo>
                    <a:pt x="603" y="855"/>
                    <a:pt x="649" y="845"/>
                    <a:pt x="693" y="827"/>
                  </a:cubicBezTo>
                  <a:cubicBezTo>
                    <a:pt x="734" y="809"/>
                    <a:pt x="773" y="783"/>
                    <a:pt x="805" y="751"/>
                  </a:cubicBezTo>
                  <a:cubicBezTo>
                    <a:pt x="838" y="719"/>
                    <a:pt x="863" y="681"/>
                    <a:pt x="881" y="639"/>
                  </a:cubicBezTo>
                  <a:cubicBezTo>
                    <a:pt x="882" y="637"/>
                    <a:pt x="882" y="636"/>
                    <a:pt x="883" y="634"/>
                  </a:cubicBezTo>
                  <a:lnTo>
                    <a:pt x="885" y="629"/>
                  </a:lnTo>
                  <a:lnTo>
                    <a:pt x="754" y="463"/>
                  </a:lnTo>
                  <a:close/>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grpSp>
          <p:nvGrpSpPr>
            <p:cNvPr id="55" name="组 199"/>
            <p:cNvGrpSpPr>
              <a:grpSpLocks/>
            </p:cNvGrpSpPr>
            <p:nvPr/>
          </p:nvGrpSpPr>
          <p:grpSpPr bwMode="auto">
            <a:xfrm>
              <a:off x="3148013" y="2459038"/>
              <a:ext cx="404812" cy="349250"/>
              <a:chOff x="3148013" y="2459038"/>
              <a:chExt cx="404812" cy="349250"/>
            </a:xfrm>
          </p:grpSpPr>
          <p:sp>
            <p:nvSpPr>
              <p:cNvPr id="56" name="Freeform 219"/>
              <p:cNvSpPr>
                <a:spLocks noChangeArrowheads="1"/>
              </p:cNvSpPr>
              <p:nvPr/>
            </p:nvSpPr>
            <p:spPr bwMode="auto">
              <a:xfrm>
                <a:off x="3148334" y="2459379"/>
                <a:ext cx="404170" cy="307914"/>
              </a:xfrm>
              <a:custGeom>
                <a:avLst/>
                <a:gdLst>
                  <a:gd name="T0" fmla="*/ 0 w 1123"/>
                  <a:gd name="T1" fmla="*/ 1210214250 h 856"/>
                  <a:gd name="T2" fmla="*/ 1258637926 w 1123"/>
                  <a:gd name="T3" fmla="*/ 0 h 856"/>
                  <a:gd name="T4" fmla="*/ 2144360465 w 1123"/>
                  <a:gd name="T5" fmla="*/ 2141068848 h 856"/>
                  <a:gd name="T6" fmla="*/ 0 w 1123"/>
                  <a:gd name="T7" fmla="*/ 1210214250 h 856"/>
                  <a:gd name="T8" fmla="*/ 2147483647 w 1123"/>
                  <a:gd name="T9" fmla="*/ 1210214250 h 856"/>
                  <a:gd name="T10" fmla="*/ 2147483647 w 1123"/>
                  <a:gd name="T11" fmla="*/ 0 h 856"/>
                  <a:gd name="T12" fmla="*/ 2147483647 w 1123"/>
                  <a:gd name="T13" fmla="*/ 1210214250 h 856"/>
                  <a:gd name="T14" fmla="*/ 2147483647 w 1123"/>
                  <a:gd name="T15" fmla="*/ 2147483647 h 856"/>
                  <a:gd name="T16" fmla="*/ 2147483647 w 1123"/>
                  <a:gd name="T17" fmla="*/ 1210214250 h 856"/>
                  <a:gd name="T18" fmla="*/ 0 w 1123"/>
                  <a:gd name="T19" fmla="*/ 2147483647 h 856"/>
                  <a:gd name="T20" fmla="*/ 1258637926 w 1123"/>
                  <a:gd name="T21" fmla="*/ 2147483647 h 856"/>
                  <a:gd name="T22" fmla="*/ 2147483647 w 1123"/>
                  <a:gd name="T23" fmla="*/ 2147483647 h 856"/>
                  <a:gd name="T24" fmla="*/ 1258637926 w 1123"/>
                  <a:gd name="T25" fmla="*/ 2147483647 h 856"/>
                  <a:gd name="T26" fmla="*/ 0 w 1123"/>
                  <a:gd name="T27" fmla="*/ 2147483647 h 856"/>
                  <a:gd name="T28" fmla="*/ 2147483647 w 1123"/>
                  <a:gd name="T29" fmla="*/ 2147483647 h 856"/>
                  <a:gd name="T30" fmla="*/ 2147483647 w 1123"/>
                  <a:gd name="T31" fmla="*/ 2147483647 h 856"/>
                  <a:gd name="T32" fmla="*/ 2147483647 w 1123"/>
                  <a:gd name="T33" fmla="*/ 2147483647 h 856"/>
                  <a:gd name="T34" fmla="*/ 2147483647 w 1123"/>
                  <a:gd name="T35" fmla="*/ 2147483647 h 856"/>
                  <a:gd name="T36" fmla="*/ 2147483647 w 1123"/>
                  <a:gd name="T37" fmla="*/ 2147483647 h 856"/>
                  <a:gd name="T38" fmla="*/ 2147483647 w 1123"/>
                  <a:gd name="T39" fmla="*/ 2147483647 h 856"/>
                  <a:gd name="T40" fmla="*/ 2147483647 w 1123"/>
                  <a:gd name="T41" fmla="*/ 2147483647 h 856"/>
                  <a:gd name="T42" fmla="*/ 2147483647 w 1123"/>
                  <a:gd name="T43" fmla="*/ 2147483647 h 856"/>
                  <a:gd name="T44" fmla="*/ 2147483647 w 1123"/>
                  <a:gd name="T45" fmla="*/ 2147483647 h 856"/>
                  <a:gd name="T46" fmla="*/ 2147483647 w 1123"/>
                  <a:gd name="T47" fmla="*/ 2147483647 h 856"/>
                  <a:gd name="T48" fmla="*/ 2147483647 w 1123"/>
                  <a:gd name="T49" fmla="*/ 2147483647 h 856"/>
                  <a:gd name="T50" fmla="*/ 2147483647 w 1123"/>
                  <a:gd name="T51" fmla="*/ 2147483647 h 856"/>
                  <a:gd name="T52" fmla="*/ 2147483647 w 1123"/>
                  <a:gd name="T53" fmla="*/ 2147483647 h 8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23" h="856">
                    <a:moveTo>
                      <a:pt x="0" y="26"/>
                    </a:moveTo>
                    <a:cubicBezTo>
                      <a:pt x="0" y="12"/>
                      <a:pt x="12" y="0"/>
                      <a:pt x="27" y="0"/>
                    </a:cubicBezTo>
                    <a:cubicBezTo>
                      <a:pt x="47" y="0"/>
                      <a:pt x="63" y="23"/>
                      <a:pt x="46" y="46"/>
                    </a:cubicBezTo>
                    <a:cubicBezTo>
                      <a:pt x="24" y="63"/>
                      <a:pt x="0" y="48"/>
                      <a:pt x="0" y="26"/>
                    </a:cubicBezTo>
                    <a:close/>
                    <a:moveTo>
                      <a:pt x="1069" y="26"/>
                    </a:moveTo>
                    <a:cubicBezTo>
                      <a:pt x="1069" y="12"/>
                      <a:pt x="1081" y="0"/>
                      <a:pt x="1096" y="0"/>
                    </a:cubicBezTo>
                    <a:cubicBezTo>
                      <a:pt x="1111" y="0"/>
                      <a:pt x="1122" y="11"/>
                      <a:pt x="1122" y="26"/>
                    </a:cubicBezTo>
                    <a:cubicBezTo>
                      <a:pt x="1122" y="41"/>
                      <a:pt x="1111" y="53"/>
                      <a:pt x="1096" y="53"/>
                    </a:cubicBezTo>
                    <a:cubicBezTo>
                      <a:pt x="1081" y="53"/>
                      <a:pt x="1069" y="41"/>
                      <a:pt x="1069" y="26"/>
                    </a:cubicBezTo>
                    <a:close/>
                    <a:moveTo>
                      <a:pt x="0" y="828"/>
                    </a:moveTo>
                    <a:cubicBezTo>
                      <a:pt x="0" y="814"/>
                      <a:pt x="12" y="801"/>
                      <a:pt x="27" y="801"/>
                    </a:cubicBezTo>
                    <a:cubicBezTo>
                      <a:pt x="42" y="801"/>
                      <a:pt x="53" y="813"/>
                      <a:pt x="53" y="828"/>
                    </a:cubicBezTo>
                    <a:cubicBezTo>
                      <a:pt x="53" y="843"/>
                      <a:pt x="42" y="855"/>
                      <a:pt x="27" y="855"/>
                    </a:cubicBezTo>
                    <a:cubicBezTo>
                      <a:pt x="12" y="855"/>
                      <a:pt x="0" y="843"/>
                      <a:pt x="0" y="828"/>
                    </a:cubicBezTo>
                    <a:close/>
                    <a:moveTo>
                      <a:pt x="454" y="427"/>
                    </a:moveTo>
                    <a:cubicBezTo>
                      <a:pt x="454" y="413"/>
                      <a:pt x="466" y="400"/>
                      <a:pt x="481" y="400"/>
                    </a:cubicBezTo>
                    <a:cubicBezTo>
                      <a:pt x="496" y="400"/>
                      <a:pt x="508" y="412"/>
                      <a:pt x="508" y="427"/>
                    </a:cubicBezTo>
                    <a:cubicBezTo>
                      <a:pt x="508" y="442"/>
                      <a:pt x="496" y="454"/>
                      <a:pt x="481" y="454"/>
                    </a:cubicBezTo>
                    <a:cubicBezTo>
                      <a:pt x="466" y="454"/>
                      <a:pt x="454" y="442"/>
                      <a:pt x="454" y="427"/>
                    </a:cubicBezTo>
                    <a:close/>
                    <a:moveTo>
                      <a:pt x="214" y="400"/>
                    </a:moveTo>
                    <a:cubicBezTo>
                      <a:pt x="229" y="400"/>
                      <a:pt x="240" y="413"/>
                      <a:pt x="240" y="427"/>
                    </a:cubicBezTo>
                    <a:cubicBezTo>
                      <a:pt x="240" y="491"/>
                      <a:pt x="265" y="551"/>
                      <a:pt x="311" y="597"/>
                    </a:cubicBezTo>
                    <a:cubicBezTo>
                      <a:pt x="356" y="643"/>
                      <a:pt x="417" y="668"/>
                      <a:pt x="481" y="668"/>
                    </a:cubicBezTo>
                    <a:cubicBezTo>
                      <a:pt x="496" y="668"/>
                      <a:pt x="508" y="679"/>
                      <a:pt x="508" y="694"/>
                    </a:cubicBezTo>
                    <a:cubicBezTo>
                      <a:pt x="508" y="709"/>
                      <a:pt x="496" y="721"/>
                      <a:pt x="481" y="721"/>
                    </a:cubicBezTo>
                    <a:cubicBezTo>
                      <a:pt x="318" y="721"/>
                      <a:pt x="187" y="590"/>
                      <a:pt x="187" y="427"/>
                    </a:cubicBezTo>
                    <a:cubicBezTo>
                      <a:pt x="187" y="412"/>
                      <a:pt x="199" y="400"/>
                      <a:pt x="214" y="400"/>
                    </a:cubicBezTo>
                    <a:close/>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sp>
            <p:nvSpPr>
              <p:cNvPr id="57" name="Freeform 220"/>
              <p:cNvSpPr>
                <a:spLocks noChangeArrowheads="1"/>
              </p:cNvSpPr>
              <p:nvPr/>
            </p:nvSpPr>
            <p:spPr bwMode="auto">
              <a:xfrm>
                <a:off x="3274865" y="2566876"/>
                <a:ext cx="91939" cy="92010"/>
              </a:xfrm>
              <a:custGeom>
                <a:avLst/>
                <a:gdLst>
                  <a:gd name="T0" fmla="*/ 2147483647 w 257"/>
                  <a:gd name="T1" fmla="*/ 0 h 257"/>
                  <a:gd name="T2" fmla="*/ 2147483647 w 257"/>
                  <a:gd name="T3" fmla="*/ 2147483647 h 257"/>
                  <a:gd name="T4" fmla="*/ 2147483647 w 257"/>
                  <a:gd name="T5" fmla="*/ 2147483647 h 257"/>
                  <a:gd name="T6" fmla="*/ 0 w 257"/>
                  <a:gd name="T7" fmla="*/ 2147483647 h 257"/>
                  <a:gd name="T8" fmla="*/ 2147483647 w 257"/>
                  <a:gd name="T9" fmla="*/ 0 h 257"/>
                  <a:gd name="T10" fmla="*/ 2147483647 w 257"/>
                  <a:gd name="T11" fmla="*/ 2147483647 h 257"/>
                  <a:gd name="T12" fmla="*/ 2147483647 w 257"/>
                  <a:gd name="T13" fmla="*/ 2147483647 h 257"/>
                  <a:gd name="T14" fmla="*/ 2147483647 w 257"/>
                  <a:gd name="T15" fmla="*/ 1973256484 h 257"/>
                  <a:gd name="T16" fmla="*/ 1922860541 w 257"/>
                  <a:gd name="T17" fmla="*/ 2147483647 h 257"/>
                  <a:gd name="T18" fmla="*/ 2147483647 w 257"/>
                  <a:gd name="T19" fmla="*/ 2147483647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7" h="257">
                    <a:moveTo>
                      <a:pt x="128" y="0"/>
                    </a:moveTo>
                    <a:cubicBezTo>
                      <a:pt x="198" y="0"/>
                      <a:pt x="256" y="57"/>
                      <a:pt x="256" y="128"/>
                    </a:cubicBezTo>
                    <a:cubicBezTo>
                      <a:pt x="256" y="198"/>
                      <a:pt x="198" y="256"/>
                      <a:pt x="128" y="256"/>
                    </a:cubicBezTo>
                    <a:cubicBezTo>
                      <a:pt x="57" y="256"/>
                      <a:pt x="0" y="198"/>
                      <a:pt x="0" y="128"/>
                    </a:cubicBezTo>
                    <a:cubicBezTo>
                      <a:pt x="0" y="57"/>
                      <a:pt x="57" y="0"/>
                      <a:pt x="128" y="0"/>
                    </a:cubicBezTo>
                    <a:close/>
                    <a:moveTo>
                      <a:pt x="128" y="214"/>
                    </a:moveTo>
                    <a:cubicBezTo>
                      <a:pt x="175" y="214"/>
                      <a:pt x="213" y="176"/>
                      <a:pt x="213" y="128"/>
                    </a:cubicBezTo>
                    <a:cubicBezTo>
                      <a:pt x="213" y="81"/>
                      <a:pt x="175" y="43"/>
                      <a:pt x="128" y="43"/>
                    </a:cubicBezTo>
                    <a:cubicBezTo>
                      <a:pt x="81" y="43"/>
                      <a:pt x="42" y="81"/>
                      <a:pt x="42" y="128"/>
                    </a:cubicBezTo>
                    <a:cubicBezTo>
                      <a:pt x="42" y="175"/>
                      <a:pt x="81" y="214"/>
                      <a:pt x="128" y="214"/>
                    </a:cubicBezTo>
                    <a:close/>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sp>
            <p:nvSpPr>
              <p:cNvPr id="58" name="Freeform 221"/>
              <p:cNvSpPr>
                <a:spLocks noChangeArrowheads="1"/>
              </p:cNvSpPr>
              <p:nvPr/>
            </p:nvSpPr>
            <p:spPr bwMode="auto">
              <a:xfrm>
                <a:off x="3533388" y="2748163"/>
                <a:ext cx="19116" cy="19130"/>
              </a:xfrm>
              <a:custGeom>
                <a:avLst/>
                <a:gdLst>
                  <a:gd name="T0" fmla="*/ 0 w 54"/>
                  <a:gd name="T1" fmla="*/ 1136099744 h 55"/>
                  <a:gd name="T2" fmla="*/ 1197770328 w 54"/>
                  <a:gd name="T3" fmla="*/ 0 h 55"/>
                  <a:gd name="T4" fmla="*/ 2147483647 w 54"/>
                  <a:gd name="T5" fmla="*/ 1136099744 h 55"/>
                  <a:gd name="T6" fmla="*/ 1197770328 w 54"/>
                  <a:gd name="T7" fmla="*/ 2147483647 h 55"/>
                  <a:gd name="T8" fmla="*/ 0 w 54"/>
                  <a:gd name="T9" fmla="*/ 1136099744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5">
                    <a:moveTo>
                      <a:pt x="0" y="27"/>
                    </a:moveTo>
                    <a:cubicBezTo>
                      <a:pt x="0" y="13"/>
                      <a:pt x="12" y="0"/>
                      <a:pt x="27" y="0"/>
                    </a:cubicBezTo>
                    <a:cubicBezTo>
                      <a:pt x="42" y="0"/>
                      <a:pt x="53" y="12"/>
                      <a:pt x="53" y="27"/>
                    </a:cubicBezTo>
                    <a:cubicBezTo>
                      <a:pt x="53" y="42"/>
                      <a:pt x="42" y="54"/>
                      <a:pt x="27" y="54"/>
                    </a:cubicBezTo>
                    <a:cubicBezTo>
                      <a:pt x="12" y="54"/>
                      <a:pt x="0" y="42"/>
                      <a:pt x="0" y="27"/>
                    </a:cubicBezTo>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sp>
            <p:nvSpPr>
              <p:cNvPr id="59" name="Freeform 222"/>
              <p:cNvSpPr>
                <a:spLocks noChangeArrowheads="1"/>
              </p:cNvSpPr>
              <p:nvPr/>
            </p:nvSpPr>
            <p:spPr bwMode="auto">
              <a:xfrm>
                <a:off x="3501527" y="2565965"/>
                <a:ext cx="50976" cy="19130"/>
              </a:xfrm>
              <a:custGeom>
                <a:avLst/>
                <a:gdLst>
                  <a:gd name="T0" fmla="*/ 508910998 w 142"/>
                  <a:gd name="T1" fmla="*/ 355666023 h 54"/>
                  <a:gd name="T2" fmla="*/ 1387939347 w 142"/>
                  <a:gd name="T3" fmla="*/ 44426945 h 54"/>
                  <a:gd name="T4" fmla="*/ 2147483647 w 142"/>
                  <a:gd name="T5" fmla="*/ 44426945 h 54"/>
                  <a:gd name="T6" fmla="*/ 2147483647 w 142"/>
                  <a:gd name="T7" fmla="*/ 355666023 h 54"/>
                  <a:gd name="T8" fmla="*/ 2147483647 w 142"/>
                  <a:gd name="T9" fmla="*/ 2045141892 h 54"/>
                  <a:gd name="T10" fmla="*/ 2147483647 w 142"/>
                  <a:gd name="T11" fmla="*/ 2147483647 h 54"/>
                  <a:gd name="T12" fmla="*/ 1387939347 w 142"/>
                  <a:gd name="T13" fmla="*/ 2147483647 h 54"/>
                  <a:gd name="T14" fmla="*/ 508910998 w 142"/>
                  <a:gd name="T15" fmla="*/ 2045141892 h 54"/>
                  <a:gd name="T16" fmla="*/ 508910998 w 142"/>
                  <a:gd name="T17" fmla="*/ 355666023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 h="54">
                    <a:moveTo>
                      <a:pt x="11" y="8"/>
                    </a:moveTo>
                    <a:cubicBezTo>
                      <a:pt x="17" y="3"/>
                      <a:pt x="24" y="0"/>
                      <a:pt x="30" y="1"/>
                    </a:cubicBezTo>
                    <a:lnTo>
                      <a:pt x="111" y="1"/>
                    </a:lnTo>
                    <a:cubicBezTo>
                      <a:pt x="118" y="1"/>
                      <a:pt x="124" y="3"/>
                      <a:pt x="130" y="8"/>
                    </a:cubicBezTo>
                    <a:cubicBezTo>
                      <a:pt x="141" y="18"/>
                      <a:pt x="141" y="35"/>
                      <a:pt x="130" y="46"/>
                    </a:cubicBezTo>
                    <a:cubicBezTo>
                      <a:pt x="124" y="51"/>
                      <a:pt x="117" y="53"/>
                      <a:pt x="111" y="53"/>
                    </a:cubicBezTo>
                    <a:lnTo>
                      <a:pt x="30" y="53"/>
                    </a:lnTo>
                    <a:cubicBezTo>
                      <a:pt x="23" y="53"/>
                      <a:pt x="17" y="51"/>
                      <a:pt x="11" y="46"/>
                    </a:cubicBezTo>
                    <a:cubicBezTo>
                      <a:pt x="0" y="36"/>
                      <a:pt x="0" y="19"/>
                      <a:pt x="11" y="8"/>
                    </a:cubicBezTo>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sp>
            <p:nvSpPr>
              <p:cNvPr id="60" name="Freeform 223"/>
              <p:cNvSpPr>
                <a:spLocks noChangeArrowheads="1"/>
              </p:cNvSpPr>
              <p:nvPr/>
            </p:nvSpPr>
            <p:spPr bwMode="auto">
              <a:xfrm>
                <a:off x="3501527" y="2536814"/>
                <a:ext cx="50976" cy="19130"/>
              </a:xfrm>
              <a:custGeom>
                <a:avLst/>
                <a:gdLst>
                  <a:gd name="T0" fmla="*/ 508910998 w 142"/>
                  <a:gd name="T1" fmla="*/ 378659568 h 55"/>
                  <a:gd name="T2" fmla="*/ 1387939347 w 142"/>
                  <a:gd name="T3" fmla="*/ 42100261 h 55"/>
                  <a:gd name="T4" fmla="*/ 2147483647 w 142"/>
                  <a:gd name="T5" fmla="*/ 42100261 h 55"/>
                  <a:gd name="T6" fmla="*/ 2147483647 w 142"/>
                  <a:gd name="T7" fmla="*/ 378659568 h 55"/>
                  <a:gd name="T8" fmla="*/ 2147483647 w 142"/>
                  <a:gd name="T9" fmla="*/ 1935639833 h 55"/>
                  <a:gd name="T10" fmla="*/ 2147483647 w 142"/>
                  <a:gd name="T11" fmla="*/ 2147483647 h 55"/>
                  <a:gd name="T12" fmla="*/ 1387939347 w 142"/>
                  <a:gd name="T13" fmla="*/ 2147483647 h 55"/>
                  <a:gd name="T14" fmla="*/ 508910998 w 142"/>
                  <a:gd name="T15" fmla="*/ 1935639833 h 55"/>
                  <a:gd name="T16" fmla="*/ 508910998 w 142"/>
                  <a:gd name="T17" fmla="*/ 378659568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 h="55">
                    <a:moveTo>
                      <a:pt x="11" y="9"/>
                    </a:moveTo>
                    <a:cubicBezTo>
                      <a:pt x="17" y="4"/>
                      <a:pt x="24" y="0"/>
                      <a:pt x="30" y="1"/>
                    </a:cubicBezTo>
                    <a:lnTo>
                      <a:pt x="111" y="1"/>
                    </a:lnTo>
                    <a:cubicBezTo>
                      <a:pt x="118" y="1"/>
                      <a:pt x="124" y="4"/>
                      <a:pt x="130" y="9"/>
                    </a:cubicBezTo>
                    <a:cubicBezTo>
                      <a:pt x="141" y="19"/>
                      <a:pt x="140" y="36"/>
                      <a:pt x="130" y="46"/>
                    </a:cubicBezTo>
                    <a:cubicBezTo>
                      <a:pt x="123" y="52"/>
                      <a:pt x="117" y="54"/>
                      <a:pt x="111" y="54"/>
                    </a:cubicBezTo>
                    <a:lnTo>
                      <a:pt x="30" y="54"/>
                    </a:lnTo>
                    <a:cubicBezTo>
                      <a:pt x="23" y="54"/>
                      <a:pt x="17" y="52"/>
                      <a:pt x="11" y="46"/>
                    </a:cubicBezTo>
                    <a:cubicBezTo>
                      <a:pt x="0" y="37"/>
                      <a:pt x="0" y="20"/>
                      <a:pt x="11" y="9"/>
                    </a:cubicBezTo>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sp>
            <p:nvSpPr>
              <p:cNvPr id="61" name="Freeform 224"/>
              <p:cNvSpPr>
                <a:spLocks noChangeArrowheads="1"/>
              </p:cNvSpPr>
              <p:nvPr/>
            </p:nvSpPr>
            <p:spPr bwMode="auto">
              <a:xfrm>
                <a:off x="3501527" y="2506751"/>
                <a:ext cx="50976" cy="19131"/>
              </a:xfrm>
              <a:custGeom>
                <a:avLst/>
                <a:gdLst>
                  <a:gd name="T0" fmla="*/ 508910998 w 142"/>
                  <a:gd name="T1" fmla="*/ 378820236 h 55"/>
                  <a:gd name="T2" fmla="*/ 1387939347 w 142"/>
                  <a:gd name="T3" fmla="*/ 42104548 h 55"/>
                  <a:gd name="T4" fmla="*/ 2147483647 w 142"/>
                  <a:gd name="T5" fmla="*/ 42104548 h 55"/>
                  <a:gd name="T6" fmla="*/ 2147483647 w 142"/>
                  <a:gd name="T7" fmla="*/ 378820236 h 55"/>
                  <a:gd name="T8" fmla="*/ 2147483647 w 142"/>
                  <a:gd name="T9" fmla="*/ 1935842237 h 55"/>
                  <a:gd name="T10" fmla="*/ 2147483647 w 142"/>
                  <a:gd name="T11" fmla="*/ 2147483647 h 55"/>
                  <a:gd name="T12" fmla="*/ 1387939347 w 142"/>
                  <a:gd name="T13" fmla="*/ 2147483647 h 55"/>
                  <a:gd name="T14" fmla="*/ 508910998 w 142"/>
                  <a:gd name="T15" fmla="*/ 1935842237 h 55"/>
                  <a:gd name="T16" fmla="*/ 508910998 w 142"/>
                  <a:gd name="T17" fmla="*/ 378820236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 h="55">
                    <a:moveTo>
                      <a:pt x="11" y="9"/>
                    </a:moveTo>
                    <a:cubicBezTo>
                      <a:pt x="17" y="3"/>
                      <a:pt x="24" y="0"/>
                      <a:pt x="30" y="1"/>
                    </a:cubicBezTo>
                    <a:lnTo>
                      <a:pt x="111" y="1"/>
                    </a:lnTo>
                    <a:cubicBezTo>
                      <a:pt x="118" y="1"/>
                      <a:pt x="124" y="3"/>
                      <a:pt x="130" y="9"/>
                    </a:cubicBezTo>
                    <a:cubicBezTo>
                      <a:pt x="141" y="18"/>
                      <a:pt x="140" y="36"/>
                      <a:pt x="130" y="46"/>
                    </a:cubicBezTo>
                    <a:cubicBezTo>
                      <a:pt x="123" y="52"/>
                      <a:pt x="117" y="54"/>
                      <a:pt x="111" y="54"/>
                    </a:cubicBezTo>
                    <a:lnTo>
                      <a:pt x="30" y="54"/>
                    </a:lnTo>
                    <a:cubicBezTo>
                      <a:pt x="23" y="54"/>
                      <a:pt x="17" y="52"/>
                      <a:pt x="11" y="46"/>
                    </a:cubicBezTo>
                    <a:cubicBezTo>
                      <a:pt x="0" y="37"/>
                      <a:pt x="0" y="19"/>
                      <a:pt x="11" y="9"/>
                    </a:cubicBezTo>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sp>
            <p:nvSpPr>
              <p:cNvPr id="62" name="Freeform 225"/>
              <p:cNvSpPr>
                <a:spLocks noChangeArrowheads="1"/>
              </p:cNvSpPr>
              <p:nvPr/>
            </p:nvSpPr>
            <p:spPr bwMode="auto">
              <a:xfrm>
                <a:off x="3465116" y="2770027"/>
                <a:ext cx="38232" cy="38261"/>
              </a:xfrm>
              <a:custGeom>
                <a:avLst/>
                <a:gdLst>
                  <a:gd name="T0" fmla="*/ 2147483647 w 108"/>
                  <a:gd name="T1" fmla="*/ 2147483647 h 108"/>
                  <a:gd name="T2" fmla="*/ 0 w 108"/>
                  <a:gd name="T3" fmla="*/ 2147483647 h 108"/>
                  <a:gd name="T4" fmla="*/ 2147483647 w 108"/>
                  <a:gd name="T5" fmla="*/ 0 h 108"/>
                  <a:gd name="T6" fmla="*/ 2147483647 w 108"/>
                  <a:gd name="T7" fmla="*/ 2147483647 h 108"/>
                  <a:gd name="T8" fmla="*/ 2147483647 w 108"/>
                  <a:gd name="T9" fmla="*/ 2147483647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108">
                    <a:moveTo>
                      <a:pt x="53" y="107"/>
                    </a:moveTo>
                    <a:cubicBezTo>
                      <a:pt x="23" y="107"/>
                      <a:pt x="0" y="84"/>
                      <a:pt x="0" y="54"/>
                    </a:cubicBezTo>
                    <a:cubicBezTo>
                      <a:pt x="0" y="24"/>
                      <a:pt x="23" y="0"/>
                      <a:pt x="53" y="0"/>
                    </a:cubicBezTo>
                    <a:cubicBezTo>
                      <a:pt x="83" y="0"/>
                      <a:pt x="107" y="24"/>
                      <a:pt x="107" y="54"/>
                    </a:cubicBezTo>
                    <a:cubicBezTo>
                      <a:pt x="107" y="83"/>
                      <a:pt x="83" y="107"/>
                      <a:pt x="53" y="107"/>
                    </a:cubicBezTo>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sp>
            <p:nvSpPr>
              <p:cNvPr id="63" name="Freeform 226"/>
              <p:cNvSpPr>
                <a:spLocks noChangeArrowheads="1"/>
              </p:cNvSpPr>
              <p:nvPr/>
            </p:nvSpPr>
            <p:spPr bwMode="auto">
              <a:xfrm>
                <a:off x="3395933" y="2770027"/>
                <a:ext cx="37322" cy="38261"/>
              </a:xfrm>
              <a:custGeom>
                <a:avLst/>
                <a:gdLst>
                  <a:gd name="T0" fmla="*/ 2147483647 w 108"/>
                  <a:gd name="T1" fmla="*/ 2147483647 h 108"/>
                  <a:gd name="T2" fmla="*/ 0 w 108"/>
                  <a:gd name="T3" fmla="*/ 2147483647 h 108"/>
                  <a:gd name="T4" fmla="*/ 2147483647 w 108"/>
                  <a:gd name="T5" fmla="*/ 0 h 108"/>
                  <a:gd name="T6" fmla="*/ 2147483647 w 108"/>
                  <a:gd name="T7" fmla="*/ 2147483647 h 108"/>
                  <a:gd name="T8" fmla="*/ 2147483647 w 108"/>
                  <a:gd name="T9" fmla="*/ 2147483647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108">
                    <a:moveTo>
                      <a:pt x="54" y="107"/>
                    </a:moveTo>
                    <a:cubicBezTo>
                      <a:pt x="24" y="107"/>
                      <a:pt x="0" y="84"/>
                      <a:pt x="0" y="54"/>
                    </a:cubicBezTo>
                    <a:cubicBezTo>
                      <a:pt x="0" y="24"/>
                      <a:pt x="24" y="0"/>
                      <a:pt x="54" y="0"/>
                    </a:cubicBezTo>
                    <a:cubicBezTo>
                      <a:pt x="84" y="0"/>
                      <a:pt x="107" y="24"/>
                      <a:pt x="107" y="54"/>
                    </a:cubicBezTo>
                    <a:cubicBezTo>
                      <a:pt x="107" y="83"/>
                      <a:pt x="84" y="107"/>
                      <a:pt x="54" y="107"/>
                    </a:cubicBezTo>
                  </a:path>
                </a:pathLst>
              </a:custGeom>
              <a:solidFill>
                <a:srgbClr val="5D5B5C"/>
              </a:solidFill>
              <a:ln>
                <a:noFill/>
              </a:ln>
              <a:effectLst/>
              <a:extLst>
                <a:ext uri="{91240B29-F687-4F45-9708-019B960494DF}">
                  <a14:hiddenLine xmlns:a14="http://schemas.microsoft.com/office/drawing/2010/main" w="9525" cap="rnd">
                    <a:solidFill>
                      <a:srgbClr val="5D5B5C"/>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zh-CN" altLang="en-US" sz="2140">
                  <a:latin typeface="Huawei Sans" panose="020C0503030203020204" pitchFamily="34" charset="0"/>
                  <a:cs typeface="Huawei Sans" panose="020C0503030203020204" pitchFamily="34" charset="0"/>
                </a:endParaRPr>
              </a:p>
            </p:txBody>
          </p:sp>
        </p:grpSp>
      </p:grpSp>
    </p:spTree>
    <p:extLst>
      <p:ext uri="{BB962C8B-B14F-4D97-AF65-F5344CB8AC3E}">
        <p14:creationId xmlns:p14="http://schemas.microsoft.com/office/powerpoint/2010/main" val="3097876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Chunk</a:t>
            </a:r>
            <a:endParaRPr lang="zh-CN" altLang="en-US" dirty="0">
              <a:latin typeface="+mj-ea"/>
              <a:ea typeface="+mj-ea"/>
              <a:cs typeface="Huawei Sans" panose="020C0503030203020204" pitchFamily="34" charset="0"/>
            </a:endParaRPr>
          </a:p>
        </p:txBody>
      </p:sp>
      <p:sp>
        <p:nvSpPr>
          <p:cNvPr id="3" name="文本占位符 2"/>
          <p:cNvSpPr>
            <a:spLocks noGrp="1"/>
          </p:cNvSpPr>
          <p:nvPr>
            <p:ph type="body" sz="quarter" idx="10"/>
          </p:nvPr>
        </p:nvSpPr>
        <p:spPr/>
        <p:txBody>
          <a:bodyPr/>
          <a:lstStyle/>
          <a:p>
            <a:r>
              <a:rPr u="none" dirty="0"/>
              <a:t>A chunk (CK) is a disk space of a specified size allocated from a storage pool. It is the basic unit of a RAID array.</a:t>
            </a:r>
          </a:p>
          <a:p>
            <a:endParaRPr lang="zh-CN" altLang="en-US" dirty="0"/>
          </a:p>
          <a:p>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4149117657"/>
              </p:ext>
            </p:extLst>
          </p:nvPr>
        </p:nvGraphicFramePr>
        <p:xfrm>
          <a:off x="2445211" y="3716338"/>
          <a:ext cx="864000" cy="1440000"/>
        </p:xfrm>
        <a:graphic>
          <a:graphicData uri="http://schemas.openxmlformats.org/drawingml/2006/table">
            <a:tbl>
              <a:tblPr firstRow="1" bandRow="1"/>
              <a:tblGrid>
                <a:gridCol w="288000">
                  <a:extLst>
                    <a:ext uri="{9D8B030D-6E8A-4147-A177-3AD203B41FA5}">
                      <a16:colId xmlns:a16="http://schemas.microsoft.com/office/drawing/2014/main" val="20000"/>
                    </a:ext>
                  </a:extLst>
                </a:gridCol>
                <a:gridCol w="288000">
                  <a:extLst>
                    <a:ext uri="{9D8B030D-6E8A-4147-A177-3AD203B41FA5}">
                      <a16:colId xmlns:a16="http://schemas.microsoft.com/office/drawing/2014/main" val="20001"/>
                    </a:ext>
                  </a:extLst>
                </a:gridCol>
                <a:gridCol w="288000">
                  <a:extLst>
                    <a:ext uri="{9D8B030D-6E8A-4147-A177-3AD203B41FA5}">
                      <a16:colId xmlns:a16="http://schemas.microsoft.com/office/drawing/2014/main" val="20002"/>
                    </a:ext>
                  </a:extLst>
                </a:gridCol>
              </a:tblGrid>
              <a:tr h="288000">
                <a:tc>
                  <a:txBody>
                    <a:bodyPr/>
                    <a:lstStyle/>
                    <a:p>
                      <a:endParaRPr lang="zh-CN" altLang="en-US" sz="100"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c>
                  <a:txBody>
                    <a:bodyPr/>
                    <a:lstStyle/>
                    <a:p>
                      <a:endParaRPr lang="zh-CN" altLang="en-US" sz="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c>
                  <a:txBody>
                    <a:bodyPr/>
                    <a:lstStyle/>
                    <a:p>
                      <a:endParaRPr lang="zh-CN" altLang="en-US" sz="100" dirty="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extLst>
                  <a:ext uri="{0D108BD9-81ED-4DB2-BD59-A6C34878D82A}">
                    <a16:rowId xmlns:a16="http://schemas.microsoft.com/office/drawing/2014/main" val="10000"/>
                  </a:ext>
                </a:extLst>
              </a:tr>
              <a:tr h="288000">
                <a:tc>
                  <a:txBody>
                    <a:bodyPr/>
                    <a:lstStyle/>
                    <a:p>
                      <a:endParaRPr lang="zh-CN" altLang="en-US" sz="10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extLst>
                  <a:ext uri="{0D108BD9-81ED-4DB2-BD59-A6C34878D82A}">
                    <a16:rowId xmlns:a16="http://schemas.microsoft.com/office/drawing/2014/main" val="10001"/>
                  </a:ext>
                </a:extLst>
              </a:tr>
              <a:tr h="288000">
                <a:tc>
                  <a:txBody>
                    <a:bodyPr/>
                    <a:lstStyle/>
                    <a:p>
                      <a:endParaRPr lang="zh-CN" altLang="en-US" sz="10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c>
                  <a:txBody>
                    <a:bodyPr/>
                    <a:lstStyle/>
                    <a:p>
                      <a:endParaRPr lang="zh-CN" altLang="en-US" sz="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extLst>
                  <a:ext uri="{0D108BD9-81ED-4DB2-BD59-A6C34878D82A}">
                    <a16:rowId xmlns:a16="http://schemas.microsoft.com/office/drawing/2014/main" val="10002"/>
                  </a:ext>
                </a:extLst>
              </a:tr>
              <a:tr h="288000">
                <a:tc>
                  <a:txBody>
                    <a:bodyPr/>
                    <a:lstStyle/>
                    <a:p>
                      <a:endParaRPr lang="zh-CN" altLang="en-US" sz="10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c>
                  <a:txBody>
                    <a:bodyPr/>
                    <a:lstStyle/>
                    <a:p>
                      <a:endParaRPr lang="zh-CN" altLang="en-US" sz="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extLst>
                  <a:ext uri="{0D108BD9-81ED-4DB2-BD59-A6C34878D82A}">
                    <a16:rowId xmlns:a16="http://schemas.microsoft.com/office/drawing/2014/main" val="10003"/>
                  </a:ext>
                </a:extLst>
              </a:tr>
              <a:tr h="288000">
                <a:tc>
                  <a:txBody>
                    <a:bodyPr/>
                    <a:lstStyle/>
                    <a:p>
                      <a:endParaRPr lang="zh-CN" altLang="en-US" sz="100"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7DDDFF"/>
                    </a:solidFill>
                  </a:tcPr>
                </a:tc>
                <a:tc>
                  <a:txBody>
                    <a:bodyPr/>
                    <a:lstStyle/>
                    <a:p>
                      <a:endParaRPr lang="zh-CN" altLang="en-US" sz="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7DDDFF"/>
                    </a:solidFill>
                  </a:tcPr>
                </a:tc>
                <a:tc>
                  <a:txBody>
                    <a:bodyPr/>
                    <a:lstStyle/>
                    <a:p>
                      <a:endParaRPr lang="zh-CN" altLang="en-US" sz="100" dirty="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7DDDFF"/>
                    </a:solidFill>
                  </a:tcPr>
                </a:tc>
                <a:extLst>
                  <a:ext uri="{0D108BD9-81ED-4DB2-BD59-A6C34878D82A}">
                    <a16:rowId xmlns:a16="http://schemas.microsoft.com/office/drawing/2014/main" val="10004"/>
                  </a:ext>
                </a:extLst>
              </a:tr>
            </a:tbl>
          </a:graphicData>
        </a:graphic>
      </p:graphicFrame>
      <p:graphicFrame>
        <p:nvGraphicFramePr>
          <p:cNvPr id="6" name="表格 5"/>
          <p:cNvGraphicFramePr>
            <a:graphicFrameLocks noGrp="1"/>
          </p:cNvGraphicFramePr>
          <p:nvPr>
            <p:extLst/>
          </p:nvPr>
        </p:nvGraphicFramePr>
        <p:xfrm>
          <a:off x="4055299" y="3716338"/>
          <a:ext cx="864000" cy="1440000"/>
        </p:xfrm>
        <a:graphic>
          <a:graphicData uri="http://schemas.openxmlformats.org/drawingml/2006/table">
            <a:tbl>
              <a:tblPr firstRow="1" bandRow="1"/>
              <a:tblGrid>
                <a:gridCol w="288000">
                  <a:extLst>
                    <a:ext uri="{9D8B030D-6E8A-4147-A177-3AD203B41FA5}">
                      <a16:colId xmlns:a16="http://schemas.microsoft.com/office/drawing/2014/main" val="20000"/>
                    </a:ext>
                  </a:extLst>
                </a:gridCol>
                <a:gridCol w="288000">
                  <a:extLst>
                    <a:ext uri="{9D8B030D-6E8A-4147-A177-3AD203B41FA5}">
                      <a16:colId xmlns:a16="http://schemas.microsoft.com/office/drawing/2014/main" val="20001"/>
                    </a:ext>
                  </a:extLst>
                </a:gridCol>
                <a:gridCol w="288000">
                  <a:extLst>
                    <a:ext uri="{9D8B030D-6E8A-4147-A177-3AD203B41FA5}">
                      <a16:colId xmlns:a16="http://schemas.microsoft.com/office/drawing/2014/main" val="20002"/>
                    </a:ext>
                  </a:extLst>
                </a:gridCol>
              </a:tblGrid>
              <a:tr h="288000">
                <a:tc>
                  <a:txBody>
                    <a:bodyPr/>
                    <a:lstStyle/>
                    <a:p>
                      <a:endParaRPr lang="zh-CN" altLang="en-US" sz="100"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288000">
                <a:tc>
                  <a:txBody>
                    <a:bodyPr/>
                    <a:lstStyle/>
                    <a:p>
                      <a:endParaRPr lang="zh-CN" altLang="en-US" sz="10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1"/>
                  </a:ext>
                </a:extLst>
              </a:tr>
              <a:tr h="288000">
                <a:tc>
                  <a:txBody>
                    <a:bodyPr/>
                    <a:lstStyle/>
                    <a:p>
                      <a:endParaRPr lang="zh-CN" altLang="en-US" sz="10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2"/>
                  </a:ext>
                </a:extLst>
              </a:tr>
              <a:tr h="288000">
                <a:tc>
                  <a:txBody>
                    <a:bodyPr/>
                    <a:lstStyle/>
                    <a:p>
                      <a:endParaRPr lang="zh-CN" altLang="en-US" sz="10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3"/>
                  </a:ext>
                </a:extLst>
              </a:tr>
              <a:tr h="288000">
                <a:tc>
                  <a:txBody>
                    <a:bodyPr/>
                    <a:lstStyle/>
                    <a:p>
                      <a:endParaRPr lang="zh-CN" altLang="en-US" sz="100"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zh-CN" altLang="en-US" sz="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zh-CN" altLang="en-US" sz="100" dirty="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4"/>
                  </a:ext>
                </a:extLst>
              </a:tr>
            </a:tbl>
          </a:graphicData>
        </a:graphic>
      </p:graphicFrame>
      <p:graphicFrame>
        <p:nvGraphicFramePr>
          <p:cNvPr id="7" name="表格 6"/>
          <p:cNvGraphicFramePr>
            <a:graphicFrameLocks noGrp="1"/>
          </p:cNvGraphicFramePr>
          <p:nvPr>
            <p:extLst/>
          </p:nvPr>
        </p:nvGraphicFramePr>
        <p:xfrm>
          <a:off x="5484409" y="3716338"/>
          <a:ext cx="864000" cy="1440000"/>
        </p:xfrm>
        <a:graphic>
          <a:graphicData uri="http://schemas.openxmlformats.org/drawingml/2006/table">
            <a:tbl>
              <a:tblPr firstRow="1" bandRow="1"/>
              <a:tblGrid>
                <a:gridCol w="288000">
                  <a:extLst>
                    <a:ext uri="{9D8B030D-6E8A-4147-A177-3AD203B41FA5}">
                      <a16:colId xmlns:a16="http://schemas.microsoft.com/office/drawing/2014/main" val="20000"/>
                    </a:ext>
                  </a:extLst>
                </a:gridCol>
                <a:gridCol w="288000">
                  <a:extLst>
                    <a:ext uri="{9D8B030D-6E8A-4147-A177-3AD203B41FA5}">
                      <a16:colId xmlns:a16="http://schemas.microsoft.com/office/drawing/2014/main" val="20001"/>
                    </a:ext>
                  </a:extLst>
                </a:gridCol>
                <a:gridCol w="288000">
                  <a:extLst>
                    <a:ext uri="{9D8B030D-6E8A-4147-A177-3AD203B41FA5}">
                      <a16:colId xmlns:a16="http://schemas.microsoft.com/office/drawing/2014/main" val="20002"/>
                    </a:ext>
                  </a:extLst>
                </a:gridCol>
              </a:tblGrid>
              <a:tr h="288000">
                <a:tc>
                  <a:txBody>
                    <a:bodyPr/>
                    <a:lstStyle/>
                    <a:p>
                      <a:endParaRPr lang="zh-CN" altLang="en-US" sz="100"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zh-CN" altLang="en-US" sz="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288000">
                <a:tc>
                  <a:txBody>
                    <a:bodyPr/>
                    <a:lstStyle/>
                    <a:p>
                      <a:endParaRPr lang="zh-CN" altLang="en-US" sz="100"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zh-CN" altLang="en-US" sz="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288000">
                <a:tc>
                  <a:txBody>
                    <a:bodyPr/>
                    <a:lstStyle/>
                    <a:p>
                      <a:endParaRPr lang="zh-CN" altLang="en-US" sz="10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288000">
                <a:tc>
                  <a:txBody>
                    <a:bodyPr/>
                    <a:lstStyle/>
                    <a:p>
                      <a:endParaRPr lang="zh-CN" altLang="en-US" sz="100"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288000">
                <a:tc>
                  <a:txBody>
                    <a:bodyPr/>
                    <a:lstStyle/>
                    <a:p>
                      <a:endParaRPr lang="zh-CN" altLang="en-US" sz="100"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endParaRPr lang="zh-CN" altLang="en-US" sz="100" dirty="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bl>
          </a:graphicData>
        </a:graphic>
      </p:graphicFrame>
      <p:graphicFrame>
        <p:nvGraphicFramePr>
          <p:cNvPr id="8" name="表格 7"/>
          <p:cNvGraphicFramePr>
            <a:graphicFrameLocks noGrp="1"/>
          </p:cNvGraphicFramePr>
          <p:nvPr>
            <p:extLst/>
          </p:nvPr>
        </p:nvGraphicFramePr>
        <p:xfrm>
          <a:off x="6838365" y="3716338"/>
          <a:ext cx="864000" cy="1440000"/>
        </p:xfrm>
        <a:graphic>
          <a:graphicData uri="http://schemas.openxmlformats.org/drawingml/2006/table">
            <a:tbl>
              <a:tblPr firstRow="1" bandRow="1"/>
              <a:tblGrid>
                <a:gridCol w="288000">
                  <a:extLst>
                    <a:ext uri="{9D8B030D-6E8A-4147-A177-3AD203B41FA5}">
                      <a16:colId xmlns:a16="http://schemas.microsoft.com/office/drawing/2014/main" val="20000"/>
                    </a:ext>
                  </a:extLst>
                </a:gridCol>
                <a:gridCol w="288000">
                  <a:extLst>
                    <a:ext uri="{9D8B030D-6E8A-4147-A177-3AD203B41FA5}">
                      <a16:colId xmlns:a16="http://schemas.microsoft.com/office/drawing/2014/main" val="20001"/>
                    </a:ext>
                  </a:extLst>
                </a:gridCol>
                <a:gridCol w="288000">
                  <a:extLst>
                    <a:ext uri="{9D8B030D-6E8A-4147-A177-3AD203B41FA5}">
                      <a16:colId xmlns:a16="http://schemas.microsoft.com/office/drawing/2014/main" val="20002"/>
                    </a:ext>
                  </a:extLst>
                </a:gridCol>
              </a:tblGrid>
              <a:tr h="288000">
                <a:tc>
                  <a:txBody>
                    <a:bodyPr/>
                    <a:lstStyle/>
                    <a:p>
                      <a:endParaRPr lang="zh-CN" altLang="en-US" sz="100"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288000">
                <a:tc>
                  <a:txBody>
                    <a:bodyPr/>
                    <a:lstStyle/>
                    <a:p>
                      <a:endParaRPr lang="zh-CN" altLang="en-US" sz="10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1"/>
                  </a:ext>
                </a:extLst>
              </a:tr>
              <a:tr h="288000">
                <a:tc>
                  <a:txBody>
                    <a:bodyPr/>
                    <a:lstStyle/>
                    <a:p>
                      <a:endParaRPr lang="zh-CN" altLang="en-US" sz="10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2"/>
                  </a:ext>
                </a:extLst>
              </a:tr>
              <a:tr h="288000">
                <a:tc>
                  <a:txBody>
                    <a:bodyPr/>
                    <a:lstStyle/>
                    <a:p>
                      <a:endParaRPr lang="zh-CN" altLang="en-US" sz="10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3"/>
                  </a:ext>
                </a:extLst>
              </a:tr>
              <a:tr h="288000">
                <a:tc>
                  <a:txBody>
                    <a:bodyPr/>
                    <a:lstStyle/>
                    <a:p>
                      <a:endParaRPr lang="zh-CN" altLang="en-US" sz="100"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tc>
                  <a:txBody>
                    <a:bodyPr/>
                    <a:lstStyle/>
                    <a:p>
                      <a:endParaRPr lang="zh-CN" altLang="en-US" sz="100" dirty="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4"/>
                  </a:ext>
                </a:extLst>
              </a:tr>
            </a:tbl>
          </a:graphicData>
        </a:graphic>
      </p:graphicFrame>
      <p:graphicFrame>
        <p:nvGraphicFramePr>
          <p:cNvPr id="9" name="表格 8"/>
          <p:cNvGraphicFramePr>
            <a:graphicFrameLocks noGrp="1"/>
          </p:cNvGraphicFramePr>
          <p:nvPr>
            <p:extLst/>
          </p:nvPr>
        </p:nvGraphicFramePr>
        <p:xfrm>
          <a:off x="8192321" y="3716338"/>
          <a:ext cx="864000" cy="1440000"/>
        </p:xfrm>
        <a:graphic>
          <a:graphicData uri="http://schemas.openxmlformats.org/drawingml/2006/table">
            <a:tbl>
              <a:tblPr firstRow="1" bandRow="1"/>
              <a:tblGrid>
                <a:gridCol w="288000">
                  <a:extLst>
                    <a:ext uri="{9D8B030D-6E8A-4147-A177-3AD203B41FA5}">
                      <a16:colId xmlns:a16="http://schemas.microsoft.com/office/drawing/2014/main" val="20000"/>
                    </a:ext>
                  </a:extLst>
                </a:gridCol>
                <a:gridCol w="288000">
                  <a:extLst>
                    <a:ext uri="{9D8B030D-6E8A-4147-A177-3AD203B41FA5}">
                      <a16:colId xmlns:a16="http://schemas.microsoft.com/office/drawing/2014/main" val="20001"/>
                    </a:ext>
                  </a:extLst>
                </a:gridCol>
                <a:gridCol w="288000">
                  <a:extLst>
                    <a:ext uri="{9D8B030D-6E8A-4147-A177-3AD203B41FA5}">
                      <a16:colId xmlns:a16="http://schemas.microsoft.com/office/drawing/2014/main" val="20002"/>
                    </a:ext>
                  </a:extLst>
                </a:gridCol>
              </a:tblGrid>
              <a:tr h="288000">
                <a:tc>
                  <a:txBody>
                    <a:bodyPr/>
                    <a:lstStyle/>
                    <a:p>
                      <a:endParaRPr lang="zh-CN" altLang="en-US" sz="100"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0"/>
                  </a:ext>
                </a:extLst>
              </a:tr>
              <a:tr h="288000">
                <a:tc>
                  <a:txBody>
                    <a:bodyPr/>
                    <a:lstStyle/>
                    <a:p>
                      <a:endParaRPr lang="zh-CN" altLang="en-US" sz="10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1"/>
                  </a:ext>
                </a:extLst>
              </a:tr>
              <a:tr h="288000">
                <a:tc>
                  <a:txBody>
                    <a:bodyPr/>
                    <a:lstStyle/>
                    <a:p>
                      <a:endParaRPr lang="zh-CN" altLang="en-US" sz="10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2"/>
                  </a:ext>
                </a:extLst>
              </a:tr>
              <a:tr h="288000">
                <a:tc>
                  <a:txBody>
                    <a:bodyPr/>
                    <a:lstStyle/>
                    <a:p>
                      <a:endParaRPr lang="zh-CN" altLang="en-US" sz="10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3"/>
                  </a:ext>
                </a:extLst>
              </a:tr>
              <a:tr h="288000">
                <a:tc>
                  <a:txBody>
                    <a:bodyPr/>
                    <a:lstStyle/>
                    <a:p>
                      <a:endParaRPr lang="zh-CN" altLang="en-US" sz="100" dirty="0"/>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zh-CN" altLang="en-US" sz="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tc>
                  <a:txBody>
                    <a:bodyPr/>
                    <a:lstStyle/>
                    <a:p>
                      <a:endParaRPr lang="zh-CN" altLang="en-US" sz="100" dirty="0"/>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4"/>
                  </a:ext>
                </a:extLst>
              </a:tr>
            </a:tbl>
          </a:graphicData>
        </a:graphic>
      </p:graphicFrame>
      <p:sp>
        <p:nvSpPr>
          <p:cNvPr id="10" name="文本框 9"/>
          <p:cNvSpPr txBox="1"/>
          <p:nvPr/>
        </p:nvSpPr>
        <p:spPr>
          <a:xfrm>
            <a:off x="2559300" y="5341991"/>
            <a:ext cx="894797" cy="369332"/>
          </a:xfrm>
          <a:prstGeom prst="rect">
            <a:avLst/>
          </a:prstGeom>
          <a:noFill/>
        </p:spPr>
        <p:txBody>
          <a:bodyPr wrap="none" rtlCol="0">
            <a:spAutoFit/>
          </a:bodyPr>
          <a:lstStyle/>
          <a:p>
            <a:r>
              <a:rPr u="none">
                <a:latin typeface="Huawei Sans" panose="020C0503030203020204" pitchFamily="34" charset="0"/>
                <a:cs typeface="Huawei Sans" panose="020C0503030203020204" pitchFamily="34" charset="0"/>
              </a:rPr>
              <a:t>HDD 0</a:t>
            </a:r>
            <a:endParaRPr lang="zh-CN" altLang="en-US" dirty="0">
              <a:latin typeface="Huawei Sans" panose="020C0503030203020204" pitchFamily="34" charset="0"/>
              <a:cs typeface="Huawei Sans" panose="020C0503030203020204" pitchFamily="34" charset="0"/>
            </a:endParaRPr>
          </a:p>
        </p:txBody>
      </p:sp>
      <p:sp>
        <p:nvSpPr>
          <p:cNvPr id="11" name="文本框 10"/>
          <p:cNvSpPr txBox="1"/>
          <p:nvPr/>
        </p:nvSpPr>
        <p:spPr>
          <a:xfrm>
            <a:off x="4055299" y="5341991"/>
            <a:ext cx="894797" cy="369332"/>
          </a:xfrm>
          <a:prstGeom prst="rect">
            <a:avLst/>
          </a:prstGeom>
          <a:noFill/>
        </p:spPr>
        <p:txBody>
          <a:bodyPr wrap="none" rtlCol="0">
            <a:spAutoFit/>
          </a:bodyPr>
          <a:lstStyle/>
          <a:p>
            <a:r>
              <a:rPr u="none">
                <a:latin typeface="Huawei Sans" panose="020C0503030203020204" pitchFamily="34" charset="0"/>
                <a:cs typeface="Huawei Sans" panose="020C0503030203020204" pitchFamily="34" charset="0"/>
              </a:rPr>
              <a:t>HDD 1</a:t>
            </a:r>
            <a:endParaRPr lang="zh-CN" altLang="en-US" dirty="0">
              <a:latin typeface="Huawei Sans" panose="020C0503030203020204" pitchFamily="34" charset="0"/>
              <a:cs typeface="Huawei Sans" panose="020C0503030203020204" pitchFamily="34" charset="0"/>
            </a:endParaRPr>
          </a:p>
        </p:txBody>
      </p:sp>
      <p:sp>
        <p:nvSpPr>
          <p:cNvPr id="12" name="文本框 11"/>
          <p:cNvSpPr txBox="1"/>
          <p:nvPr/>
        </p:nvSpPr>
        <p:spPr>
          <a:xfrm>
            <a:off x="5551298" y="5332077"/>
            <a:ext cx="894797" cy="369332"/>
          </a:xfrm>
          <a:prstGeom prst="rect">
            <a:avLst/>
          </a:prstGeom>
          <a:noFill/>
        </p:spPr>
        <p:txBody>
          <a:bodyPr wrap="none" rtlCol="0">
            <a:spAutoFit/>
          </a:bodyPr>
          <a:lstStyle/>
          <a:p>
            <a:r>
              <a:rPr u="none">
                <a:latin typeface="Huawei Sans" panose="020C0503030203020204" pitchFamily="34" charset="0"/>
                <a:cs typeface="Huawei Sans" panose="020C0503030203020204" pitchFamily="34" charset="0"/>
              </a:rPr>
              <a:t>HDD 2</a:t>
            </a:r>
            <a:endParaRPr lang="zh-CN" altLang="en-US" dirty="0">
              <a:latin typeface="Huawei Sans" panose="020C0503030203020204" pitchFamily="34" charset="0"/>
              <a:cs typeface="Huawei Sans" panose="020C0503030203020204" pitchFamily="34" charset="0"/>
            </a:endParaRPr>
          </a:p>
        </p:txBody>
      </p:sp>
      <p:sp>
        <p:nvSpPr>
          <p:cNvPr id="13" name="文本框 12"/>
          <p:cNvSpPr txBox="1"/>
          <p:nvPr/>
        </p:nvSpPr>
        <p:spPr>
          <a:xfrm>
            <a:off x="6937728" y="5341991"/>
            <a:ext cx="894797" cy="369332"/>
          </a:xfrm>
          <a:prstGeom prst="rect">
            <a:avLst/>
          </a:prstGeom>
          <a:noFill/>
        </p:spPr>
        <p:txBody>
          <a:bodyPr wrap="none" rtlCol="0">
            <a:spAutoFit/>
          </a:bodyPr>
          <a:lstStyle/>
          <a:p>
            <a:r>
              <a:rPr u="none">
                <a:latin typeface="Huawei Sans" panose="020C0503030203020204" pitchFamily="34" charset="0"/>
                <a:cs typeface="Huawei Sans" panose="020C0503030203020204" pitchFamily="34" charset="0"/>
              </a:rPr>
              <a:t>HDD 3</a:t>
            </a:r>
            <a:endParaRPr lang="zh-CN" altLang="en-US" dirty="0">
              <a:latin typeface="Huawei Sans" panose="020C0503030203020204" pitchFamily="34" charset="0"/>
              <a:cs typeface="Huawei Sans" panose="020C0503030203020204" pitchFamily="34" charset="0"/>
            </a:endParaRPr>
          </a:p>
        </p:txBody>
      </p:sp>
      <p:sp>
        <p:nvSpPr>
          <p:cNvPr id="14" name="文本框 13"/>
          <p:cNvSpPr txBox="1"/>
          <p:nvPr/>
        </p:nvSpPr>
        <p:spPr>
          <a:xfrm>
            <a:off x="8359066" y="5332077"/>
            <a:ext cx="894797" cy="369332"/>
          </a:xfrm>
          <a:prstGeom prst="rect">
            <a:avLst/>
          </a:prstGeom>
          <a:noFill/>
        </p:spPr>
        <p:txBody>
          <a:bodyPr wrap="none" rtlCol="0">
            <a:spAutoFit/>
          </a:bodyPr>
          <a:lstStyle/>
          <a:p>
            <a:r>
              <a:rPr u="none">
                <a:latin typeface="Huawei Sans" panose="020C0503030203020204" pitchFamily="34" charset="0"/>
                <a:cs typeface="Huawei Sans" panose="020C0503030203020204" pitchFamily="34" charset="0"/>
              </a:rPr>
              <a:t>HDD 4</a:t>
            </a:r>
            <a:endParaRPr lang="zh-CN" altLang="en-US" dirty="0">
              <a:latin typeface="Huawei Sans" panose="020C0503030203020204" pitchFamily="34" charset="0"/>
              <a:cs typeface="Huawei Sans" panose="020C0503030203020204" pitchFamily="34" charset="0"/>
            </a:endParaRPr>
          </a:p>
        </p:txBody>
      </p:sp>
      <p:sp>
        <p:nvSpPr>
          <p:cNvPr id="15" name="矩形 14"/>
          <p:cNvSpPr/>
          <p:nvPr/>
        </p:nvSpPr>
        <p:spPr>
          <a:xfrm>
            <a:off x="2785261" y="2507692"/>
            <a:ext cx="291476" cy="291476"/>
          </a:xfrm>
          <a:prstGeom prst="rect">
            <a:avLst/>
          </a:prstGeom>
          <a:solidFill>
            <a:srgbClr val="7DDDFF"/>
          </a:solidFill>
          <a:ln>
            <a:solidFill>
              <a:srgbClr val="7DD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16" name="矩形 15"/>
          <p:cNvSpPr/>
          <p:nvPr/>
        </p:nvSpPr>
        <p:spPr>
          <a:xfrm>
            <a:off x="4458643" y="2504746"/>
            <a:ext cx="291476" cy="291476"/>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17" name="文本框 16"/>
          <p:cNvSpPr txBox="1"/>
          <p:nvPr/>
        </p:nvSpPr>
        <p:spPr>
          <a:xfrm>
            <a:off x="3121521" y="2468764"/>
            <a:ext cx="851515" cy="369332"/>
          </a:xfrm>
          <a:prstGeom prst="rect">
            <a:avLst/>
          </a:prstGeom>
          <a:noFill/>
        </p:spPr>
        <p:txBody>
          <a:bodyPr wrap="none" rtlCol="0">
            <a:spAutoFit/>
          </a:bodyPr>
          <a:lstStyle/>
          <a:p>
            <a:r>
              <a:rPr u="none">
                <a:latin typeface="Huawei Sans" panose="020C0503030203020204" pitchFamily="34" charset="0"/>
                <a:cs typeface="Huawei Sans" panose="020C0503030203020204" pitchFamily="34" charset="0"/>
              </a:rPr>
              <a:t>Chunk</a:t>
            </a:r>
            <a:endParaRPr lang="zh-CN" altLang="en-US" dirty="0">
              <a:latin typeface="Huawei Sans" panose="020C0503030203020204" pitchFamily="34" charset="0"/>
              <a:cs typeface="Huawei Sans" panose="020C0503030203020204" pitchFamily="34" charset="0"/>
            </a:endParaRPr>
          </a:p>
        </p:txBody>
      </p:sp>
      <p:sp>
        <p:nvSpPr>
          <p:cNvPr id="21" name="文本框 20"/>
          <p:cNvSpPr txBox="1"/>
          <p:nvPr/>
        </p:nvSpPr>
        <p:spPr>
          <a:xfrm>
            <a:off x="4753571" y="2465590"/>
            <a:ext cx="851515" cy="369332"/>
          </a:xfrm>
          <a:prstGeom prst="rect">
            <a:avLst/>
          </a:prstGeom>
          <a:noFill/>
        </p:spPr>
        <p:txBody>
          <a:bodyPr wrap="none" rtlCol="0">
            <a:spAutoFit/>
          </a:bodyPr>
          <a:lstStyle/>
          <a:p>
            <a:r>
              <a:rPr u="none">
                <a:latin typeface="Huawei Sans" panose="020C0503030203020204" pitchFamily="34" charset="0"/>
                <a:cs typeface="Huawei Sans" panose="020C0503030203020204" pitchFamily="34" charset="0"/>
              </a:rPr>
              <a:t>Chunk</a:t>
            </a:r>
            <a:endParaRPr lang="zh-CN" altLang="en-US" dirty="0">
              <a:latin typeface="Huawei Sans" panose="020C0503030203020204" pitchFamily="34" charset="0"/>
              <a:cs typeface="Huawei Sans" panose="020C0503030203020204" pitchFamily="34" charset="0"/>
            </a:endParaRPr>
          </a:p>
        </p:txBody>
      </p:sp>
      <p:cxnSp>
        <p:nvCxnSpPr>
          <p:cNvPr id="23" name="直接箭头连接符 22"/>
          <p:cNvCxnSpPr>
            <a:endCxn id="15" idx="2"/>
          </p:cNvCxnSpPr>
          <p:nvPr/>
        </p:nvCxnSpPr>
        <p:spPr>
          <a:xfrm flipV="1">
            <a:off x="2622176" y="2799168"/>
            <a:ext cx="308823" cy="91717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endCxn id="16" idx="2"/>
          </p:cNvCxnSpPr>
          <p:nvPr/>
        </p:nvCxnSpPr>
        <p:spPr>
          <a:xfrm flipV="1">
            <a:off x="4263615" y="2796222"/>
            <a:ext cx="340766" cy="9201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611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CKG</a:t>
            </a:r>
            <a:endParaRPr lang="zh-CN" altLang="en-US" dirty="0">
              <a:latin typeface="+mj-ea"/>
              <a:ea typeface="+mj-ea"/>
              <a:cs typeface="Huawei Sans" panose="020C0503030203020204" pitchFamily="34" charset="0"/>
            </a:endParaRPr>
          </a:p>
        </p:txBody>
      </p:sp>
      <p:sp>
        <p:nvSpPr>
          <p:cNvPr id="3" name="文本占位符 2"/>
          <p:cNvSpPr>
            <a:spLocks noGrp="1"/>
          </p:cNvSpPr>
          <p:nvPr>
            <p:ph type="body" sz="quarter" idx="10"/>
          </p:nvPr>
        </p:nvSpPr>
        <p:spPr/>
        <p:txBody>
          <a:bodyPr/>
          <a:lstStyle/>
          <a:p>
            <a:r>
              <a:rPr u="none" dirty="0"/>
              <a:t>A chunk group (CKG) is a logical storage unit that consists of CKs from different disks in the same DG based on the RAID algorithm. It is the minimum unit for allocating resources from a disk domain to a storage pool.</a:t>
            </a:r>
          </a:p>
          <a:p>
            <a:endParaRPr lang="zh-CN" altLang="en-US" dirty="0"/>
          </a:p>
          <a:p>
            <a:endParaRPr lang="zh-CN" altLang="en-US" dirty="0"/>
          </a:p>
          <a:p>
            <a:endParaRPr lang="zh-CN" altLang="en-US" dirty="0"/>
          </a:p>
        </p:txBody>
      </p:sp>
      <p:grpSp>
        <p:nvGrpSpPr>
          <p:cNvPr id="4" name="组合 82"/>
          <p:cNvGrpSpPr>
            <a:grpSpLocks/>
          </p:cNvGrpSpPr>
          <p:nvPr/>
        </p:nvGrpSpPr>
        <p:grpSpPr bwMode="auto">
          <a:xfrm>
            <a:off x="3370263" y="2803525"/>
            <a:ext cx="2373312" cy="3025775"/>
            <a:chOff x="1258261" y="2954331"/>
            <a:chExt cx="2546966" cy="3246444"/>
          </a:xfrm>
        </p:grpSpPr>
        <p:sp>
          <p:nvSpPr>
            <p:cNvPr id="5" name="矩形 4"/>
            <p:cNvSpPr/>
            <p:nvPr/>
          </p:nvSpPr>
          <p:spPr>
            <a:xfrm>
              <a:off x="1358776" y="3758277"/>
              <a:ext cx="2446451" cy="2442498"/>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6" name="TextBox 16"/>
            <p:cNvSpPr txBox="1">
              <a:spLocks noChangeArrowheads="1"/>
            </p:cNvSpPr>
            <p:nvPr/>
          </p:nvSpPr>
          <p:spPr bwMode="auto">
            <a:xfrm>
              <a:off x="2288461" y="5831443"/>
              <a:ext cx="514711" cy="363245"/>
            </a:xfrm>
            <a:prstGeom prst="rect">
              <a:avLst/>
            </a:prstGeom>
            <a:noFill/>
            <a:ln w="9525">
              <a:noFill/>
              <a:miter lim="800000"/>
              <a:headEnd/>
              <a:tailEnd/>
            </a:ln>
          </p:spPr>
          <p:txBody>
            <a:bodyPr wrap="none">
              <a:spAutoFit/>
            </a:bodyPr>
            <a:lstStyle/>
            <a:p>
              <a:r>
                <a:rPr sz="1600" u="none">
                  <a:latin typeface="Huawei Sans" panose="020C0503030203020204" pitchFamily="34" charset="0"/>
                  <a:cs typeface="Huawei Sans" panose="020C0503030203020204" pitchFamily="34" charset="0"/>
                </a:rPr>
                <a:t>DG</a:t>
              </a:r>
              <a:endParaRPr lang="zh-CN" altLang="en-US" sz="1600" dirty="0">
                <a:latin typeface="Huawei Sans" panose="020C0503030203020204" pitchFamily="34" charset="0"/>
                <a:cs typeface="Huawei Sans" panose="020C0503030203020204" pitchFamily="34" charset="0"/>
              </a:endParaRPr>
            </a:p>
          </p:txBody>
        </p:sp>
        <p:grpSp>
          <p:nvGrpSpPr>
            <p:cNvPr id="7" name="组合 32"/>
            <p:cNvGrpSpPr>
              <a:grpSpLocks/>
            </p:cNvGrpSpPr>
            <p:nvPr/>
          </p:nvGrpSpPr>
          <p:grpSpPr bwMode="auto">
            <a:xfrm>
              <a:off x="2198655" y="5008593"/>
              <a:ext cx="730260" cy="766773"/>
              <a:chOff x="1650961" y="5008593"/>
              <a:chExt cx="730260" cy="766773"/>
            </a:xfrm>
          </p:grpSpPr>
          <p:sp>
            <p:nvSpPr>
              <p:cNvPr id="38" name="矩形 37"/>
              <p:cNvSpPr/>
              <p:nvPr/>
            </p:nvSpPr>
            <p:spPr>
              <a:xfrm>
                <a:off x="1650986" y="5008481"/>
                <a:ext cx="730868" cy="766474"/>
              </a:xfrm>
              <a:prstGeom prst="rect">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39" name="矩形 38"/>
              <p:cNvSpPr/>
              <p:nvPr/>
            </p:nvSpPr>
            <p:spPr>
              <a:xfrm>
                <a:off x="1724242" y="5108974"/>
                <a:ext cx="146515"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40" name="矩形 39"/>
              <p:cNvSpPr/>
              <p:nvPr/>
            </p:nvSpPr>
            <p:spPr>
              <a:xfrm>
                <a:off x="1944015" y="5108974"/>
                <a:ext cx="144810"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41" name="矩形 40"/>
              <p:cNvSpPr/>
              <p:nvPr/>
            </p:nvSpPr>
            <p:spPr>
              <a:xfrm>
                <a:off x="2162083" y="5108974"/>
                <a:ext cx="146515"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42" name="矩形 41"/>
              <p:cNvSpPr/>
              <p:nvPr/>
            </p:nvSpPr>
            <p:spPr>
              <a:xfrm>
                <a:off x="1724242" y="5364465"/>
                <a:ext cx="146515"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43" name="矩形 42"/>
              <p:cNvSpPr/>
              <p:nvPr/>
            </p:nvSpPr>
            <p:spPr>
              <a:xfrm>
                <a:off x="1724242" y="5582484"/>
                <a:ext cx="146515"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44" name="矩形 43"/>
              <p:cNvSpPr/>
              <p:nvPr/>
            </p:nvSpPr>
            <p:spPr>
              <a:xfrm>
                <a:off x="1944015" y="5364465"/>
                <a:ext cx="144810"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45" name="矩形 44"/>
              <p:cNvSpPr/>
              <p:nvPr/>
            </p:nvSpPr>
            <p:spPr>
              <a:xfrm>
                <a:off x="1944015" y="5582484"/>
                <a:ext cx="144810"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46" name="矩形 45"/>
              <p:cNvSpPr/>
              <p:nvPr/>
            </p:nvSpPr>
            <p:spPr>
              <a:xfrm>
                <a:off x="2162083" y="5364465"/>
                <a:ext cx="146515"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47" name="矩形 46"/>
              <p:cNvSpPr/>
              <p:nvPr/>
            </p:nvSpPr>
            <p:spPr>
              <a:xfrm>
                <a:off x="2162083" y="5582484"/>
                <a:ext cx="146515"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grpSp>
        <p:sp>
          <p:nvSpPr>
            <p:cNvPr id="8" name="椭圆 7"/>
            <p:cNvSpPr/>
            <p:nvPr/>
          </p:nvSpPr>
          <p:spPr>
            <a:xfrm>
              <a:off x="1978907" y="2954331"/>
              <a:ext cx="1241966" cy="657465"/>
            </a:xfrm>
            <a:prstGeom prst="ellipse">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9" name="矩形 8"/>
            <p:cNvSpPr/>
            <p:nvPr/>
          </p:nvSpPr>
          <p:spPr>
            <a:xfrm>
              <a:off x="2198679" y="3174053"/>
              <a:ext cx="146514"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10" name="矩形 9"/>
            <p:cNvSpPr/>
            <p:nvPr/>
          </p:nvSpPr>
          <p:spPr>
            <a:xfrm>
              <a:off x="2490004" y="3174053"/>
              <a:ext cx="146514"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11" name="矩形 10"/>
            <p:cNvSpPr/>
            <p:nvPr/>
          </p:nvSpPr>
          <p:spPr>
            <a:xfrm>
              <a:off x="2783033" y="3174053"/>
              <a:ext cx="146514"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12" name="TextBox 31"/>
            <p:cNvSpPr txBox="1">
              <a:spLocks noChangeArrowheads="1"/>
            </p:cNvSpPr>
            <p:nvPr/>
          </p:nvSpPr>
          <p:spPr bwMode="auto">
            <a:xfrm>
              <a:off x="1258261" y="3136896"/>
              <a:ext cx="623091" cy="363245"/>
            </a:xfrm>
            <a:prstGeom prst="rect">
              <a:avLst/>
            </a:prstGeom>
            <a:noFill/>
            <a:ln w="9525">
              <a:noFill/>
              <a:miter lim="800000"/>
              <a:headEnd/>
              <a:tailEnd/>
            </a:ln>
          </p:spPr>
          <p:txBody>
            <a:bodyPr wrap="none">
              <a:spAutoFit/>
            </a:bodyPr>
            <a:lstStyle/>
            <a:p>
              <a:r>
                <a:rPr sz="1600" u="none">
                  <a:latin typeface="Huawei Sans" panose="020C0503030203020204" pitchFamily="34" charset="0"/>
                  <a:cs typeface="Huawei Sans" panose="020C0503030203020204" pitchFamily="34" charset="0"/>
                </a:rPr>
                <a:t>CKG</a:t>
              </a:r>
              <a:endParaRPr lang="zh-CN" altLang="en-US" sz="1600" dirty="0">
                <a:latin typeface="Huawei Sans" panose="020C0503030203020204" pitchFamily="34" charset="0"/>
                <a:cs typeface="Huawei Sans" panose="020C0503030203020204" pitchFamily="34" charset="0"/>
              </a:endParaRPr>
            </a:p>
          </p:txBody>
        </p:sp>
        <p:grpSp>
          <p:nvGrpSpPr>
            <p:cNvPr id="13" name="组合 44"/>
            <p:cNvGrpSpPr>
              <a:grpSpLocks/>
            </p:cNvGrpSpPr>
            <p:nvPr/>
          </p:nvGrpSpPr>
          <p:grpSpPr bwMode="auto">
            <a:xfrm>
              <a:off x="1650960" y="4059255"/>
              <a:ext cx="730260" cy="766773"/>
              <a:chOff x="1650961" y="5008593"/>
              <a:chExt cx="730260" cy="766773"/>
            </a:xfrm>
          </p:grpSpPr>
          <p:sp>
            <p:nvSpPr>
              <p:cNvPr id="28" name="矩形 27"/>
              <p:cNvSpPr/>
              <p:nvPr/>
            </p:nvSpPr>
            <p:spPr>
              <a:xfrm>
                <a:off x="1651807" y="5009094"/>
                <a:ext cx="729165" cy="766474"/>
              </a:xfrm>
              <a:prstGeom prst="rect">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29" name="矩形 28"/>
              <p:cNvSpPr/>
              <p:nvPr/>
            </p:nvSpPr>
            <p:spPr>
              <a:xfrm>
                <a:off x="1725064" y="5109588"/>
                <a:ext cx="144810"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30" name="矩形 29"/>
              <p:cNvSpPr/>
              <p:nvPr/>
            </p:nvSpPr>
            <p:spPr>
              <a:xfrm>
                <a:off x="1943133" y="5109588"/>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31" name="矩形 30"/>
              <p:cNvSpPr/>
              <p:nvPr/>
            </p:nvSpPr>
            <p:spPr>
              <a:xfrm>
                <a:off x="2162904" y="5109588"/>
                <a:ext cx="144811"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32" name="矩形 31"/>
              <p:cNvSpPr/>
              <p:nvPr/>
            </p:nvSpPr>
            <p:spPr>
              <a:xfrm>
                <a:off x="1725064" y="5365079"/>
                <a:ext cx="144810"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33" name="矩形 32"/>
              <p:cNvSpPr/>
              <p:nvPr/>
            </p:nvSpPr>
            <p:spPr>
              <a:xfrm>
                <a:off x="1725064" y="5583098"/>
                <a:ext cx="144810"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34" name="矩形 33"/>
              <p:cNvSpPr/>
              <p:nvPr/>
            </p:nvSpPr>
            <p:spPr>
              <a:xfrm>
                <a:off x="1943133" y="5365079"/>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35" name="矩形 34"/>
              <p:cNvSpPr/>
              <p:nvPr/>
            </p:nvSpPr>
            <p:spPr>
              <a:xfrm>
                <a:off x="1943133" y="5583098"/>
                <a:ext cx="146515"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36" name="矩形 35"/>
              <p:cNvSpPr/>
              <p:nvPr/>
            </p:nvSpPr>
            <p:spPr>
              <a:xfrm>
                <a:off x="2162904" y="5365079"/>
                <a:ext cx="144811"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37" name="矩形 36"/>
              <p:cNvSpPr/>
              <p:nvPr/>
            </p:nvSpPr>
            <p:spPr>
              <a:xfrm>
                <a:off x="2162904" y="5583098"/>
                <a:ext cx="144811"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grpSp>
        <p:grpSp>
          <p:nvGrpSpPr>
            <p:cNvPr id="14" name="组合 55"/>
            <p:cNvGrpSpPr>
              <a:grpSpLocks/>
            </p:cNvGrpSpPr>
            <p:nvPr/>
          </p:nvGrpSpPr>
          <p:grpSpPr bwMode="auto">
            <a:xfrm>
              <a:off x="2782862" y="4049721"/>
              <a:ext cx="730260" cy="766773"/>
              <a:chOff x="1650961" y="5008593"/>
              <a:chExt cx="730260" cy="766773"/>
            </a:xfrm>
          </p:grpSpPr>
          <p:sp>
            <p:nvSpPr>
              <p:cNvPr id="18" name="矩形 17"/>
              <p:cNvSpPr/>
              <p:nvPr/>
            </p:nvSpPr>
            <p:spPr>
              <a:xfrm>
                <a:off x="1651132" y="5008408"/>
                <a:ext cx="730870" cy="766474"/>
              </a:xfrm>
              <a:prstGeom prst="rect">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19" name="矩形 18"/>
              <p:cNvSpPr/>
              <p:nvPr/>
            </p:nvSpPr>
            <p:spPr>
              <a:xfrm>
                <a:off x="1724389" y="5108902"/>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20" name="矩形 19"/>
              <p:cNvSpPr/>
              <p:nvPr/>
            </p:nvSpPr>
            <p:spPr>
              <a:xfrm>
                <a:off x="1944161" y="5108902"/>
                <a:ext cx="144811"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21" name="矩形 20"/>
              <p:cNvSpPr/>
              <p:nvPr/>
            </p:nvSpPr>
            <p:spPr>
              <a:xfrm>
                <a:off x="2162229" y="5108902"/>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22" name="矩形 21"/>
              <p:cNvSpPr/>
              <p:nvPr/>
            </p:nvSpPr>
            <p:spPr>
              <a:xfrm>
                <a:off x="1724389" y="5364393"/>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23" name="矩形 22"/>
              <p:cNvSpPr/>
              <p:nvPr/>
            </p:nvSpPr>
            <p:spPr>
              <a:xfrm>
                <a:off x="1724389" y="5582413"/>
                <a:ext cx="146515"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24" name="矩形 23"/>
              <p:cNvSpPr/>
              <p:nvPr/>
            </p:nvSpPr>
            <p:spPr>
              <a:xfrm>
                <a:off x="1944161" y="5364393"/>
                <a:ext cx="144811"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25" name="矩形 24"/>
              <p:cNvSpPr/>
              <p:nvPr/>
            </p:nvSpPr>
            <p:spPr>
              <a:xfrm>
                <a:off x="1944161" y="5582413"/>
                <a:ext cx="144811"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26" name="矩形 25"/>
              <p:cNvSpPr/>
              <p:nvPr/>
            </p:nvSpPr>
            <p:spPr>
              <a:xfrm>
                <a:off x="2162229" y="5364393"/>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27" name="矩形 26"/>
              <p:cNvSpPr/>
              <p:nvPr/>
            </p:nvSpPr>
            <p:spPr>
              <a:xfrm>
                <a:off x="2162229" y="5582413"/>
                <a:ext cx="146515"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grpSp>
        <p:cxnSp>
          <p:nvCxnSpPr>
            <p:cNvPr id="15" name="直接连接符 67"/>
            <p:cNvCxnSpPr>
              <a:cxnSpLocks noChangeShapeType="1"/>
              <a:stCxn id="29" idx="0"/>
              <a:endCxn id="9" idx="2"/>
            </p:cNvCxnSpPr>
            <p:nvPr/>
          </p:nvCxnSpPr>
          <p:spPr bwMode="auto">
            <a:xfrm rot="5400000" flipH="1" flipV="1">
              <a:off x="1614447" y="3502026"/>
              <a:ext cx="839799" cy="474670"/>
            </a:xfrm>
            <a:prstGeom prst="line">
              <a:avLst/>
            </a:prstGeom>
            <a:noFill/>
            <a:ln w="9525" algn="ctr">
              <a:solidFill>
                <a:schemeClr val="tx1"/>
              </a:solidFill>
              <a:round/>
              <a:headEnd/>
              <a:tailEnd/>
            </a:ln>
          </p:spPr>
        </p:cxnSp>
        <p:cxnSp>
          <p:nvCxnSpPr>
            <p:cNvPr id="16" name="直接连接符 69"/>
            <p:cNvCxnSpPr>
              <a:cxnSpLocks noChangeShapeType="1"/>
              <a:stCxn id="21" idx="0"/>
              <a:endCxn id="11" idx="2"/>
            </p:cNvCxnSpPr>
            <p:nvPr/>
          </p:nvCxnSpPr>
          <p:spPr bwMode="auto">
            <a:xfrm rot="16200000" flipV="1">
              <a:off x="2696347" y="3479004"/>
              <a:ext cx="830265" cy="511180"/>
            </a:xfrm>
            <a:prstGeom prst="line">
              <a:avLst/>
            </a:prstGeom>
            <a:noFill/>
            <a:ln w="9525" algn="ctr">
              <a:solidFill>
                <a:schemeClr val="tx1"/>
              </a:solidFill>
              <a:round/>
              <a:headEnd/>
              <a:tailEnd/>
            </a:ln>
          </p:spPr>
        </p:cxnSp>
        <p:cxnSp>
          <p:nvCxnSpPr>
            <p:cNvPr id="17" name="肘形连接符 71"/>
            <p:cNvCxnSpPr>
              <a:cxnSpLocks noChangeShapeType="1"/>
              <a:stCxn id="10" idx="2"/>
              <a:endCxn id="40" idx="0"/>
            </p:cNvCxnSpPr>
            <p:nvPr/>
          </p:nvCxnSpPr>
          <p:spPr bwMode="auto">
            <a:xfrm rot="5400000">
              <a:off x="1669217" y="4214029"/>
              <a:ext cx="1789137" cy="1"/>
            </a:xfrm>
            <a:prstGeom prst="bentConnector3">
              <a:avLst>
                <a:gd name="adj1" fmla="val 50000"/>
              </a:avLst>
            </a:prstGeom>
            <a:noFill/>
            <a:ln w="9525" algn="ctr">
              <a:solidFill>
                <a:schemeClr val="tx1"/>
              </a:solidFill>
              <a:round/>
              <a:headEnd/>
              <a:tailEnd/>
            </a:ln>
          </p:spPr>
        </p:cxnSp>
      </p:grpSp>
      <p:grpSp>
        <p:nvGrpSpPr>
          <p:cNvPr id="48" name="组合 83"/>
          <p:cNvGrpSpPr>
            <a:grpSpLocks/>
          </p:cNvGrpSpPr>
          <p:nvPr/>
        </p:nvGrpSpPr>
        <p:grpSpPr bwMode="auto">
          <a:xfrm>
            <a:off x="6948488" y="2803525"/>
            <a:ext cx="2373312" cy="3025775"/>
            <a:chOff x="1258261" y="2954331"/>
            <a:chExt cx="2546966" cy="3246444"/>
          </a:xfrm>
        </p:grpSpPr>
        <p:sp>
          <p:nvSpPr>
            <p:cNvPr id="49" name="矩形 48"/>
            <p:cNvSpPr/>
            <p:nvPr/>
          </p:nvSpPr>
          <p:spPr>
            <a:xfrm>
              <a:off x="1358776" y="3758277"/>
              <a:ext cx="2446451" cy="2442498"/>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50" name="TextBox 85"/>
            <p:cNvSpPr txBox="1">
              <a:spLocks noChangeArrowheads="1"/>
            </p:cNvSpPr>
            <p:nvPr/>
          </p:nvSpPr>
          <p:spPr bwMode="auto">
            <a:xfrm>
              <a:off x="2288461" y="5831443"/>
              <a:ext cx="514711" cy="363245"/>
            </a:xfrm>
            <a:prstGeom prst="rect">
              <a:avLst/>
            </a:prstGeom>
            <a:noFill/>
            <a:ln w="9525">
              <a:noFill/>
              <a:miter lim="800000"/>
              <a:headEnd/>
              <a:tailEnd/>
            </a:ln>
          </p:spPr>
          <p:txBody>
            <a:bodyPr wrap="none">
              <a:spAutoFit/>
            </a:bodyPr>
            <a:lstStyle/>
            <a:p>
              <a:r>
                <a:rPr sz="1600" u="none">
                  <a:latin typeface="Huawei Sans" panose="020C0503030203020204" pitchFamily="34" charset="0"/>
                  <a:cs typeface="Huawei Sans" panose="020C0503030203020204" pitchFamily="34" charset="0"/>
                </a:rPr>
                <a:t>DG</a:t>
              </a:r>
              <a:endParaRPr lang="zh-CN" altLang="en-US" sz="1600">
                <a:latin typeface="Huawei Sans" panose="020C0503030203020204" pitchFamily="34" charset="0"/>
                <a:cs typeface="Huawei Sans" panose="020C0503030203020204" pitchFamily="34" charset="0"/>
              </a:endParaRPr>
            </a:p>
          </p:txBody>
        </p:sp>
        <p:grpSp>
          <p:nvGrpSpPr>
            <p:cNvPr id="51" name="组合 32"/>
            <p:cNvGrpSpPr>
              <a:grpSpLocks/>
            </p:cNvGrpSpPr>
            <p:nvPr/>
          </p:nvGrpSpPr>
          <p:grpSpPr bwMode="auto">
            <a:xfrm>
              <a:off x="2198655" y="5008593"/>
              <a:ext cx="730260" cy="766773"/>
              <a:chOff x="1650961" y="5008593"/>
              <a:chExt cx="730260" cy="766773"/>
            </a:xfrm>
          </p:grpSpPr>
          <p:sp>
            <p:nvSpPr>
              <p:cNvPr id="82" name="矩形 12"/>
              <p:cNvSpPr/>
              <p:nvPr/>
            </p:nvSpPr>
            <p:spPr>
              <a:xfrm>
                <a:off x="1650986" y="5008481"/>
                <a:ext cx="730868" cy="766474"/>
              </a:xfrm>
              <a:prstGeom prst="rect">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83" name="矩形 82"/>
              <p:cNvSpPr/>
              <p:nvPr/>
            </p:nvSpPr>
            <p:spPr>
              <a:xfrm>
                <a:off x="1724242" y="5108974"/>
                <a:ext cx="146515"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84" name="矩形 83"/>
              <p:cNvSpPr/>
              <p:nvPr/>
            </p:nvSpPr>
            <p:spPr>
              <a:xfrm>
                <a:off x="1944015" y="5108974"/>
                <a:ext cx="144810"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85" name="矩形 84"/>
              <p:cNvSpPr/>
              <p:nvPr/>
            </p:nvSpPr>
            <p:spPr>
              <a:xfrm>
                <a:off x="2162083" y="5108974"/>
                <a:ext cx="146515"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86" name="矩形 85"/>
              <p:cNvSpPr/>
              <p:nvPr/>
            </p:nvSpPr>
            <p:spPr>
              <a:xfrm>
                <a:off x="1724242" y="5364465"/>
                <a:ext cx="146515"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87" name="矩形 86"/>
              <p:cNvSpPr/>
              <p:nvPr/>
            </p:nvSpPr>
            <p:spPr>
              <a:xfrm>
                <a:off x="1724242" y="5582484"/>
                <a:ext cx="146515"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88" name="矩形 87"/>
              <p:cNvSpPr/>
              <p:nvPr/>
            </p:nvSpPr>
            <p:spPr>
              <a:xfrm>
                <a:off x="1944015" y="5364465"/>
                <a:ext cx="144810"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89" name="矩形 88"/>
              <p:cNvSpPr/>
              <p:nvPr/>
            </p:nvSpPr>
            <p:spPr>
              <a:xfrm>
                <a:off x="1944015" y="5582484"/>
                <a:ext cx="144810"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90" name="矩形 89"/>
              <p:cNvSpPr/>
              <p:nvPr/>
            </p:nvSpPr>
            <p:spPr>
              <a:xfrm>
                <a:off x="2162083" y="5364465"/>
                <a:ext cx="146515"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91" name="矩形 90"/>
              <p:cNvSpPr/>
              <p:nvPr/>
            </p:nvSpPr>
            <p:spPr>
              <a:xfrm>
                <a:off x="2162083" y="5582484"/>
                <a:ext cx="146515"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grpSp>
        <p:sp>
          <p:nvSpPr>
            <p:cNvPr id="52" name="椭圆 51"/>
            <p:cNvSpPr/>
            <p:nvPr/>
          </p:nvSpPr>
          <p:spPr>
            <a:xfrm>
              <a:off x="1978907" y="2954331"/>
              <a:ext cx="1241966" cy="657465"/>
            </a:xfrm>
            <a:prstGeom prst="ellipse">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53" name="矩形 52"/>
            <p:cNvSpPr/>
            <p:nvPr/>
          </p:nvSpPr>
          <p:spPr>
            <a:xfrm>
              <a:off x="2198679" y="3174053"/>
              <a:ext cx="146514"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54" name="矩形 53"/>
            <p:cNvSpPr/>
            <p:nvPr/>
          </p:nvSpPr>
          <p:spPr>
            <a:xfrm>
              <a:off x="2490004" y="3174053"/>
              <a:ext cx="146514"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55" name="矩形 54"/>
            <p:cNvSpPr/>
            <p:nvPr/>
          </p:nvSpPr>
          <p:spPr>
            <a:xfrm>
              <a:off x="2783033" y="3174053"/>
              <a:ext cx="146514" cy="144779"/>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56" name="TextBox 91"/>
            <p:cNvSpPr txBox="1">
              <a:spLocks noChangeArrowheads="1"/>
            </p:cNvSpPr>
            <p:nvPr/>
          </p:nvSpPr>
          <p:spPr bwMode="auto">
            <a:xfrm>
              <a:off x="1258261" y="3136896"/>
              <a:ext cx="623091" cy="363245"/>
            </a:xfrm>
            <a:prstGeom prst="rect">
              <a:avLst/>
            </a:prstGeom>
            <a:noFill/>
            <a:ln w="9525">
              <a:noFill/>
              <a:miter lim="800000"/>
              <a:headEnd/>
              <a:tailEnd/>
            </a:ln>
          </p:spPr>
          <p:txBody>
            <a:bodyPr wrap="none">
              <a:spAutoFit/>
            </a:bodyPr>
            <a:lstStyle/>
            <a:p>
              <a:r>
                <a:rPr sz="1600" u="none">
                  <a:latin typeface="Huawei Sans" panose="020C0503030203020204" pitchFamily="34" charset="0"/>
                  <a:cs typeface="Huawei Sans" panose="020C0503030203020204" pitchFamily="34" charset="0"/>
                </a:rPr>
                <a:t>CKG</a:t>
              </a:r>
              <a:endParaRPr lang="zh-CN" altLang="en-US" sz="1600" dirty="0">
                <a:latin typeface="Huawei Sans" panose="020C0503030203020204" pitchFamily="34" charset="0"/>
                <a:cs typeface="Huawei Sans" panose="020C0503030203020204" pitchFamily="34" charset="0"/>
              </a:endParaRPr>
            </a:p>
          </p:txBody>
        </p:sp>
        <p:grpSp>
          <p:nvGrpSpPr>
            <p:cNvPr id="57" name="组合 44"/>
            <p:cNvGrpSpPr>
              <a:grpSpLocks/>
            </p:cNvGrpSpPr>
            <p:nvPr/>
          </p:nvGrpSpPr>
          <p:grpSpPr bwMode="auto">
            <a:xfrm>
              <a:off x="1650960" y="4059255"/>
              <a:ext cx="730260" cy="766773"/>
              <a:chOff x="1650961" y="5008593"/>
              <a:chExt cx="730260" cy="766773"/>
            </a:xfrm>
          </p:grpSpPr>
          <p:sp>
            <p:nvSpPr>
              <p:cNvPr id="72" name="矩形 71"/>
              <p:cNvSpPr/>
              <p:nvPr/>
            </p:nvSpPr>
            <p:spPr>
              <a:xfrm>
                <a:off x="1651807" y="5009094"/>
                <a:ext cx="729165" cy="766474"/>
              </a:xfrm>
              <a:prstGeom prst="rect">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73" name="矩形 72"/>
              <p:cNvSpPr/>
              <p:nvPr/>
            </p:nvSpPr>
            <p:spPr>
              <a:xfrm>
                <a:off x="1725064" y="5109588"/>
                <a:ext cx="144810"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74" name="矩形 73"/>
              <p:cNvSpPr/>
              <p:nvPr/>
            </p:nvSpPr>
            <p:spPr>
              <a:xfrm>
                <a:off x="1943133" y="5109588"/>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75" name="矩形 74"/>
              <p:cNvSpPr/>
              <p:nvPr/>
            </p:nvSpPr>
            <p:spPr>
              <a:xfrm>
                <a:off x="2162904" y="5109588"/>
                <a:ext cx="144811"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76" name="矩形 75"/>
              <p:cNvSpPr/>
              <p:nvPr/>
            </p:nvSpPr>
            <p:spPr>
              <a:xfrm>
                <a:off x="1725064" y="5365079"/>
                <a:ext cx="144810"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77" name="矩形 76"/>
              <p:cNvSpPr/>
              <p:nvPr/>
            </p:nvSpPr>
            <p:spPr>
              <a:xfrm>
                <a:off x="1725064" y="5583098"/>
                <a:ext cx="144810"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78" name="矩形 77"/>
              <p:cNvSpPr/>
              <p:nvPr/>
            </p:nvSpPr>
            <p:spPr>
              <a:xfrm>
                <a:off x="1943133" y="5365079"/>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79" name="矩形 78"/>
              <p:cNvSpPr/>
              <p:nvPr/>
            </p:nvSpPr>
            <p:spPr>
              <a:xfrm>
                <a:off x="1943133" y="5583098"/>
                <a:ext cx="146515"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80" name="矩形 79"/>
              <p:cNvSpPr/>
              <p:nvPr/>
            </p:nvSpPr>
            <p:spPr>
              <a:xfrm>
                <a:off x="2162904" y="5365079"/>
                <a:ext cx="144811"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81" name="矩形 80"/>
              <p:cNvSpPr/>
              <p:nvPr/>
            </p:nvSpPr>
            <p:spPr>
              <a:xfrm>
                <a:off x="2162904" y="5583098"/>
                <a:ext cx="144811"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grpSp>
        <p:grpSp>
          <p:nvGrpSpPr>
            <p:cNvPr id="58" name="组合 55"/>
            <p:cNvGrpSpPr>
              <a:grpSpLocks/>
            </p:cNvGrpSpPr>
            <p:nvPr/>
          </p:nvGrpSpPr>
          <p:grpSpPr bwMode="auto">
            <a:xfrm>
              <a:off x="2782862" y="4049721"/>
              <a:ext cx="730260" cy="766773"/>
              <a:chOff x="1650961" y="5008593"/>
              <a:chExt cx="730260" cy="766773"/>
            </a:xfrm>
          </p:grpSpPr>
          <p:sp>
            <p:nvSpPr>
              <p:cNvPr id="62" name="矩形 61"/>
              <p:cNvSpPr/>
              <p:nvPr/>
            </p:nvSpPr>
            <p:spPr>
              <a:xfrm>
                <a:off x="1651132" y="5008408"/>
                <a:ext cx="730870" cy="766474"/>
              </a:xfrm>
              <a:prstGeom prst="rect">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63" name="矩形 62"/>
              <p:cNvSpPr/>
              <p:nvPr/>
            </p:nvSpPr>
            <p:spPr>
              <a:xfrm>
                <a:off x="1724389" y="5108902"/>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64" name="矩形 63"/>
              <p:cNvSpPr/>
              <p:nvPr/>
            </p:nvSpPr>
            <p:spPr>
              <a:xfrm>
                <a:off x="1944161" y="5108902"/>
                <a:ext cx="144811"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65" name="矩形 64"/>
              <p:cNvSpPr/>
              <p:nvPr/>
            </p:nvSpPr>
            <p:spPr>
              <a:xfrm>
                <a:off x="2162229" y="5108902"/>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66" name="矩形 65"/>
              <p:cNvSpPr/>
              <p:nvPr/>
            </p:nvSpPr>
            <p:spPr>
              <a:xfrm>
                <a:off x="1724389" y="5364393"/>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67" name="矩形 66"/>
              <p:cNvSpPr/>
              <p:nvPr/>
            </p:nvSpPr>
            <p:spPr>
              <a:xfrm>
                <a:off x="1724389" y="5582413"/>
                <a:ext cx="146515"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68" name="矩形 67"/>
              <p:cNvSpPr/>
              <p:nvPr/>
            </p:nvSpPr>
            <p:spPr>
              <a:xfrm>
                <a:off x="1944161" y="5364393"/>
                <a:ext cx="144811"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69" name="矩形 68"/>
              <p:cNvSpPr/>
              <p:nvPr/>
            </p:nvSpPr>
            <p:spPr>
              <a:xfrm>
                <a:off x="1944161" y="5582413"/>
                <a:ext cx="144811"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70" name="矩形 69"/>
              <p:cNvSpPr/>
              <p:nvPr/>
            </p:nvSpPr>
            <p:spPr>
              <a:xfrm>
                <a:off x="2162229" y="5364393"/>
                <a:ext cx="146515" cy="144778"/>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sp>
            <p:nvSpPr>
              <p:cNvPr id="71" name="矩形 70"/>
              <p:cNvSpPr/>
              <p:nvPr/>
            </p:nvSpPr>
            <p:spPr>
              <a:xfrm>
                <a:off x="2162229" y="5582413"/>
                <a:ext cx="146515" cy="146482"/>
              </a:xfrm>
              <a:prstGeom prst="rect">
                <a:avLst/>
              </a:prstGeom>
              <a:solidFill>
                <a:schemeClr val="accent3"/>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b="1" dirty="0">
                  <a:solidFill>
                    <a:schemeClr val="bg1"/>
                  </a:solidFill>
                  <a:latin typeface="Huawei Sans" panose="020C0503030203020204" pitchFamily="34" charset="0"/>
                  <a:cs typeface="Huawei Sans" panose="020C0503030203020204" pitchFamily="34" charset="0"/>
                </a:endParaRPr>
              </a:p>
            </p:txBody>
          </p:sp>
        </p:grpSp>
        <p:cxnSp>
          <p:nvCxnSpPr>
            <p:cNvPr id="59" name="直接连接符 94"/>
            <p:cNvCxnSpPr>
              <a:cxnSpLocks noChangeShapeType="1"/>
              <a:stCxn id="73" idx="0"/>
              <a:endCxn id="53" idx="2"/>
            </p:cNvCxnSpPr>
            <p:nvPr/>
          </p:nvCxnSpPr>
          <p:spPr bwMode="auto">
            <a:xfrm rot="5400000" flipH="1" flipV="1">
              <a:off x="1614447" y="3502026"/>
              <a:ext cx="839799" cy="474670"/>
            </a:xfrm>
            <a:prstGeom prst="line">
              <a:avLst/>
            </a:prstGeom>
            <a:noFill/>
            <a:ln w="9525" algn="ctr">
              <a:solidFill>
                <a:schemeClr val="tx1"/>
              </a:solidFill>
              <a:round/>
              <a:headEnd/>
              <a:tailEnd/>
            </a:ln>
          </p:spPr>
        </p:cxnSp>
        <p:cxnSp>
          <p:nvCxnSpPr>
            <p:cNvPr id="60" name="直接连接符 95"/>
            <p:cNvCxnSpPr>
              <a:cxnSpLocks noChangeShapeType="1"/>
              <a:stCxn id="65" idx="0"/>
              <a:endCxn id="55" idx="2"/>
            </p:cNvCxnSpPr>
            <p:nvPr/>
          </p:nvCxnSpPr>
          <p:spPr bwMode="auto">
            <a:xfrm rot="16200000" flipV="1">
              <a:off x="2696347" y="3479004"/>
              <a:ext cx="830265" cy="511180"/>
            </a:xfrm>
            <a:prstGeom prst="line">
              <a:avLst/>
            </a:prstGeom>
            <a:noFill/>
            <a:ln w="9525" algn="ctr">
              <a:solidFill>
                <a:schemeClr val="tx1"/>
              </a:solidFill>
              <a:round/>
              <a:headEnd/>
              <a:tailEnd/>
            </a:ln>
          </p:spPr>
        </p:cxnSp>
        <p:cxnSp>
          <p:nvCxnSpPr>
            <p:cNvPr id="61" name="肘形连接符 96"/>
            <p:cNvCxnSpPr>
              <a:cxnSpLocks noChangeShapeType="1"/>
              <a:stCxn id="54" idx="2"/>
              <a:endCxn id="84" idx="0"/>
            </p:cNvCxnSpPr>
            <p:nvPr/>
          </p:nvCxnSpPr>
          <p:spPr bwMode="auto">
            <a:xfrm rot="5400000">
              <a:off x="1669217" y="4214029"/>
              <a:ext cx="1789137" cy="1"/>
            </a:xfrm>
            <a:prstGeom prst="bentConnector3">
              <a:avLst>
                <a:gd name="adj1" fmla="val 50000"/>
              </a:avLst>
            </a:prstGeom>
            <a:noFill/>
            <a:ln w="9525" algn="ctr">
              <a:solidFill>
                <a:schemeClr val="tx1"/>
              </a:solidFill>
              <a:round/>
              <a:headEnd/>
              <a:tailEnd/>
            </a:ln>
          </p:spPr>
        </p:cxnSp>
      </p:grpSp>
      <p:sp>
        <p:nvSpPr>
          <p:cNvPr id="92" name="TextBox 127"/>
          <p:cNvSpPr txBox="1">
            <a:spLocks noChangeArrowheads="1"/>
          </p:cNvSpPr>
          <p:nvPr/>
        </p:nvSpPr>
        <p:spPr bwMode="auto">
          <a:xfrm>
            <a:off x="4903788" y="4848225"/>
            <a:ext cx="582211" cy="338554"/>
          </a:xfrm>
          <a:prstGeom prst="rect">
            <a:avLst/>
          </a:prstGeom>
          <a:noFill/>
          <a:ln w="9525">
            <a:noFill/>
            <a:miter lim="800000"/>
            <a:headEnd/>
            <a:tailEnd/>
          </a:ln>
        </p:spPr>
        <p:txBody>
          <a:bodyPr wrap="none">
            <a:spAutoFit/>
          </a:bodyPr>
          <a:lstStyle/>
          <a:p>
            <a:r>
              <a:rPr sz="1600" u="none">
                <a:latin typeface="Huawei Sans" panose="020C0503030203020204" pitchFamily="34" charset="0"/>
                <a:cs typeface="Huawei Sans" panose="020C0503030203020204" pitchFamily="34" charset="0"/>
              </a:rPr>
              <a:t>Disk</a:t>
            </a:r>
            <a:endParaRPr lang="zh-CN" altLang="en-US" sz="1600">
              <a:latin typeface="Huawei Sans" panose="020C0503030203020204" pitchFamily="34" charset="0"/>
              <a:cs typeface="Huawei Sans" panose="020C0503030203020204" pitchFamily="34" charset="0"/>
            </a:endParaRPr>
          </a:p>
        </p:txBody>
      </p:sp>
      <p:sp>
        <p:nvSpPr>
          <p:cNvPr id="93" name="TextBox 128"/>
          <p:cNvSpPr txBox="1">
            <a:spLocks noChangeArrowheads="1"/>
          </p:cNvSpPr>
          <p:nvPr/>
        </p:nvSpPr>
        <p:spPr bwMode="auto">
          <a:xfrm>
            <a:off x="8491538" y="4884737"/>
            <a:ext cx="582211" cy="338554"/>
          </a:xfrm>
          <a:prstGeom prst="rect">
            <a:avLst/>
          </a:prstGeom>
          <a:noFill/>
          <a:ln w="9525">
            <a:noFill/>
            <a:miter lim="800000"/>
            <a:headEnd/>
            <a:tailEnd/>
          </a:ln>
        </p:spPr>
        <p:txBody>
          <a:bodyPr wrap="none">
            <a:spAutoFit/>
          </a:bodyPr>
          <a:lstStyle/>
          <a:p>
            <a:r>
              <a:rPr sz="1600" u="none">
                <a:latin typeface="Huawei Sans" panose="020C0503030203020204" pitchFamily="34" charset="0"/>
                <a:cs typeface="Huawei Sans" panose="020C0503030203020204" pitchFamily="34" charset="0"/>
              </a:rPr>
              <a:t>Disk</a:t>
            </a:r>
            <a:endParaRPr lang="zh-CN" altLang="en-US" sz="1600" dirty="0">
              <a:latin typeface="Huawei Sans" panose="020C0503030203020204" pitchFamily="34" charset="0"/>
              <a:cs typeface="Huawei Sans" panose="020C0503030203020204" pitchFamily="34" charset="0"/>
            </a:endParaRPr>
          </a:p>
        </p:txBody>
      </p:sp>
      <p:sp>
        <p:nvSpPr>
          <p:cNvPr id="94" name="圆角矩形标注 93"/>
          <p:cNvSpPr/>
          <p:nvPr/>
        </p:nvSpPr>
        <p:spPr>
          <a:xfrm>
            <a:off x="2635250" y="5067300"/>
            <a:ext cx="661988" cy="474662"/>
          </a:xfrm>
          <a:prstGeom prst="wedgeRoundRectCallout">
            <a:avLst>
              <a:gd name="adj1" fmla="val 204684"/>
              <a:gd name="adj2" fmla="val 1956"/>
              <a:gd name="adj3" fmla="val 16667"/>
            </a:avLst>
          </a:prstGeom>
          <a:noFill/>
          <a:ln w="12700">
            <a:solidFill>
              <a:srgbClr val="1515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sz="1600" u="none">
                <a:solidFill>
                  <a:schemeClr val="tx1"/>
                </a:solidFill>
                <a:latin typeface="Huawei Sans" panose="020C0503030203020204" pitchFamily="34" charset="0"/>
                <a:cs typeface="Huawei Sans" panose="020C0503030203020204" pitchFamily="34" charset="0"/>
              </a:rPr>
              <a:t>CK</a:t>
            </a:r>
            <a:endParaRPr lang="zh-CN" altLang="en-US" sz="1600" dirty="0">
              <a:solidFill>
                <a:schemeClr val="tx1"/>
              </a:solidFill>
              <a:latin typeface="Huawei Sans" panose="020C0503030203020204" pitchFamily="34" charset="0"/>
              <a:cs typeface="Huawei Sans" panose="020C0503030203020204" pitchFamily="34" charset="0"/>
            </a:endParaRPr>
          </a:p>
        </p:txBody>
      </p:sp>
    </p:spTree>
    <p:extLst>
      <p:ext uri="{BB962C8B-B14F-4D97-AF65-F5344CB8AC3E}">
        <p14:creationId xmlns:p14="http://schemas.microsoft.com/office/powerpoint/2010/main" val="1836570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cs typeface="Huawei Sans" panose="020C0503030203020204" pitchFamily="34" charset="0"/>
              </a:rPr>
              <a:t>Extent</a:t>
            </a:r>
            <a:endParaRPr lang="en-US" altLang="zh-CN" dirty="0">
              <a:cs typeface="Huawei Sans" panose="020C0503030203020204" pitchFamily="34" charset="0"/>
            </a:endParaRPr>
          </a:p>
        </p:txBody>
      </p:sp>
      <p:sp>
        <p:nvSpPr>
          <p:cNvPr id="3" name="文本占位符 2"/>
          <p:cNvSpPr>
            <a:spLocks noGrp="1"/>
          </p:cNvSpPr>
          <p:nvPr>
            <p:ph type="body" sz="quarter" idx="10"/>
          </p:nvPr>
        </p:nvSpPr>
        <p:spPr/>
        <p:txBody>
          <a:bodyPr/>
          <a:lstStyle/>
          <a:p>
            <a:r>
              <a:rPr lang="en-US" dirty="0"/>
              <a:t>Each CKG is divided into logical storage spaces of a specific and adjustable size called extents. Extent is the minimum unit (granularity) for migration and statistics of hot data. It is also the minimum unit for space application and release in a storage pool.</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p:txBody>
      </p:sp>
      <p:grpSp>
        <p:nvGrpSpPr>
          <p:cNvPr id="77" name="组合 76"/>
          <p:cNvGrpSpPr/>
          <p:nvPr/>
        </p:nvGrpSpPr>
        <p:grpSpPr>
          <a:xfrm>
            <a:off x="2490373" y="3044091"/>
            <a:ext cx="7186190" cy="2689840"/>
            <a:chOff x="1364730" y="3031880"/>
            <a:chExt cx="7186190" cy="2689840"/>
          </a:xfrm>
        </p:grpSpPr>
        <p:grpSp>
          <p:nvGrpSpPr>
            <p:cNvPr id="7" name="组合 6"/>
            <p:cNvGrpSpPr/>
            <p:nvPr/>
          </p:nvGrpSpPr>
          <p:grpSpPr>
            <a:xfrm>
              <a:off x="1368091" y="3516402"/>
              <a:ext cx="1536326" cy="531159"/>
              <a:chOff x="1919569" y="4377017"/>
              <a:chExt cx="1536326" cy="531159"/>
            </a:xfrm>
          </p:grpSpPr>
          <p:sp>
            <p:nvSpPr>
              <p:cNvPr id="50" name="圆角矩形 49"/>
              <p:cNvSpPr/>
              <p:nvPr/>
            </p:nvSpPr>
            <p:spPr>
              <a:xfrm>
                <a:off x="1919569" y="4377017"/>
                <a:ext cx="1536326" cy="531159"/>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51" name="圆角矩形 50"/>
              <p:cNvSpPr/>
              <p:nvPr/>
            </p:nvSpPr>
            <p:spPr>
              <a:xfrm>
                <a:off x="2010335" y="4484594"/>
                <a:ext cx="181536" cy="31600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52" name="圆角矩形 51"/>
              <p:cNvSpPr/>
              <p:nvPr/>
            </p:nvSpPr>
            <p:spPr>
              <a:xfrm>
                <a:off x="2299447" y="4484594"/>
                <a:ext cx="181536" cy="31600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53" name="圆角矩形 52"/>
              <p:cNvSpPr/>
              <p:nvPr/>
            </p:nvSpPr>
            <p:spPr>
              <a:xfrm>
                <a:off x="2588559" y="4484594"/>
                <a:ext cx="181536" cy="31600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54" name="圆角矩形 53"/>
              <p:cNvSpPr/>
              <p:nvPr/>
            </p:nvSpPr>
            <p:spPr>
              <a:xfrm>
                <a:off x="2877671" y="4484594"/>
                <a:ext cx="181536" cy="316006"/>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55" name="圆角矩形 54"/>
              <p:cNvSpPr/>
              <p:nvPr/>
            </p:nvSpPr>
            <p:spPr>
              <a:xfrm>
                <a:off x="3170144" y="4484594"/>
                <a:ext cx="181536" cy="31600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grpSp>
        <p:grpSp>
          <p:nvGrpSpPr>
            <p:cNvPr id="8" name="组合 7"/>
            <p:cNvGrpSpPr/>
            <p:nvPr/>
          </p:nvGrpSpPr>
          <p:grpSpPr>
            <a:xfrm>
              <a:off x="1371453" y="4376783"/>
              <a:ext cx="1536326" cy="531159"/>
              <a:chOff x="1919569" y="5277970"/>
              <a:chExt cx="1536326" cy="531159"/>
            </a:xfrm>
          </p:grpSpPr>
          <p:sp>
            <p:nvSpPr>
              <p:cNvPr id="44" name="圆角矩形 43"/>
              <p:cNvSpPr/>
              <p:nvPr/>
            </p:nvSpPr>
            <p:spPr>
              <a:xfrm>
                <a:off x="1919569" y="5277970"/>
                <a:ext cx="1536326" cy="531159"/>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45" name="圆角矩形 44"/>
              <p:cNvSpPr/>
              <p:nvPr/>
            </p:nvSpPr>
            <p:spPr>
              <a:xfrm>
                <a:off x="2010335" y="5385547"/>
                <a:ext cx="181536" cy="31600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46" name="圆角矩形 45"/>
              <p:cNvSpPr/>
              <p:nvPr/>
            </p:nvSpPr>
            <p:spPr>
              <a:xfrm>
                <a:off x="2299447" y="5385547"/>
                <a:ext cx="181536" cy="31600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47" name="圆角矩形 46"/>
              <p:cNvSpPr/>
              <p:nvPr/>
            </p:nvSpPr>
            <p:spPr>
              <a:xfrm>
                <a:off x="2588559" y="5385547"/>
                <a:ext cx="181536" cy="31600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48" name="圆角矩形 47"/>
              <p:cNvSpPr/>
              <p:nvPr/>
            </p:nvSpPr>
            <p:spPr>
              <a:xfrm>
                <a:off x="2877671" y="5385547"/>
                <a:ext cx="181536" cy="316006"/>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49" name="圆角矩形 48"/>
              <p:cNvSpPr/>
              <p:nvPr/>
            </p:nvSpPr>
            <p:spPr>
              <a:xfrm>
                <a:off x="3170144" y="5385547"/>
                <a:ext cx="181536" cy="31600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grpSp>
        <p:grpSp>
          <p:nvGrpSpPr>
            <p:cNvPr id="9" name="组合 8"/>
            <p:cNvGrpSpPr/>
            <p:nvPr/>
          </p:nvGrpSpPr>
          <p:grpSpPr>
            <a:xfrm>
              <a:off x="1364730" y="5149989"/>
              <a:ext cx="1536326" cy="531159"/>
              <a:chOff x="1919569" y="5277970"/>
              <a:chExt cx="1536326" cy="531159"/>
            </a:xfrm>
          </p:grpSpPr>
          <p:sp>
            <p:nvSpPr>
              <p:cNvPr id="38" name="圆角矩形 37"/>
              <p:cNvSpPr/>
              <p:nvPr/>
            </p:nvSpPr>
            <p:spPr>
              <a:xfrm>
                <a:off x="1919569" y="5277970"/>
                <a:ext cx="1536326" cy="531159"/>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39" name="圆角矩形 38"/>
              <p:cNvSpPr/>
              <p:nvPr/>
            </p:nvSpPr>
            <p:spPr>
              <a:xfrm>
                <a:off x="2010335" y="5385547"/>
                <a:ext cx="181536" cy="31600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40" name="圆角矩形 39"/>
              <p:cNvSpPr/>
              <p:nvPr/>
            </p:nvSpPr>
            <p:spPr>
              <a:xfrm>
                <a:off x="2299447" y="5385547"/>
                <a:ext cx="181536" cy="31600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41" name="圆角矩形 40"/>
              <p:cNvSpPr/>
              <p:nvPr/>
            </p:nvSpPr>
            <p:spPr>
              <a:xfrm>
                <a:off x="2588559" y="5385547"/>
                <a:ext cx="181536" cy="31600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42" name="圆角矩形 41"/>
              <p:cNvSpPr/>
              <p:nvPr/>
            </p:nvSpPr>
            <p:spPr>
              <a:xfrm>
                <a:off x="2877671" y="5385547"/>
                <a:ext cx="181536" cy="316006"/>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43" name="圆角矩形 42"/>
              <p:cNvSpPr/>
              <p:nvPr/>
            </p:nvSpPr>
            <p:spPr>
              <a:xfrm>
                <a:off x="3170144" y="5385547"/>
                <a:ext cx="181536" cy="31600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grpSp>
        <p:sp>
          <p:nvSpPr>
            <p:cNvPr id="10" name="文本框 9"/>
            <p:cNvSpPr txBox="1"/>
            <p:nvPr/>
          </p:nvSpPr>
          <p:spPr>
            <a:xfrm>
              <a:off x="1805174" y="4007451"/>
              <a:ext cx="631904" cy="369332"/>
            </a:xfrm>
            <a:prstGeom prst="rect">
              <a:avLst/>
            </a:prstGeom>
            <a:noFill/>
          </p:spPr>
          <p:txBody>
            <a:bodyPr wrap="none" rtlCol="0">
              <a:spAutoFit/>
            </a:bodyPr>
            <a:lstStyle/>
            <a:p>
              <a:r>
                <a:rPr u="none" dirty="0">
                  <a:latin typeface="Huawei Sans" panose="020C0503030203020204" pitchFamily="34" charset="0"/>
                  <a:cs typeface="Huawei Sans" panose="020C0503030203020204" pitchFamily="34" charset="0"/>
                </a:rPr>
                <a:t>CKG</a:t>
              </a:r>
              <a:endParaRPr lang="zh-CN" altLang="en-US" dirty="0">
                <a:latin typeface="Huawei Sans" panose="020C0503030203020204" pitchFamily="34" charset="0"/>
                <a:cs typeface="Huawei Sans" panose="020C0503030203020204" pitchFamily="34" charset="0"/>
              </a:endParaRPr>
            </a:p>
          </p:txBody>
        </p:sp>
        <p:grpSp>
          <p:nvGrpSpPr>
            <p:cNvPr id="11" name="组合 10"/>
            <p:cNvGrpSpPr/>
            <p:nvPr/>
          </p:nvGrpSpPr>
          <p:grpSpPr>
            <a:xfrm>
              <a:off x="3761663" y="3603805"/>
              <a:ext cx="1250579" cy="2117915"/>
              <a:chOff x="4249268" y="3334867"/>
              <a:chExt cx="1250579" cy="2117915"/>
            </a:xfrm>
          </p:grpSpPr>
          <p:sp>
            <p:nvSpPr>
              <p:cNvPr id="33" name="矩形 32"/>
              <p:cNvSpPr/>
              <p:nvPr/>
            </p:nvSpPr>
            <p:spPr>
              <a:xfrm>
                <a:off x="4255994" y="3334867"/>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u="none" dirty="0">
                    <a:solidFill>
                      <a:schemeClr val="tx1"/>
                    </a:solidFill>
                    <a:latin typeface="Huawei Sans" panose="020C0503030203020204" pitchFamily="34" charset="0"/>
                    <a:cs typeface="Huawei Sans" panose="020C0503030203020204" pitchFamily="34" charset="0"/>
                  </a:rPr>
                  <a:t>Extent</a:t>
                </a:r>
                <a:endParaRPr lang="zh-CN" altLang="en-US" dirty="0">
                  <a:solidFill>
                    <a:schemeClr val="tx1"/>
                  </a:solidFill>
                  <a:latin typeface="Huawei Sans" panose="020C0503030203020204" pitchFamily="34" charset="0"/>
                  <a:cs typeface="Huawei Sans" panose="020C0503030203020204" pitchFamily="34" charset="0"/>
                </a:endParaRPr>
              </a:p>
            </p:txBody>
          </p:sp>
          <p:sp>
            <p:nvSpPr>
              <p:cNvPr id="34" name="矩形 33"/>
              <p:cNvSpPr/>
              <p:nvPr/>
            </p:nvSpPr>
            <p:spPr>
              <a:xfrm>
                <a:off x="4255993" y="3758450"/>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Huawei Sans" panose="020C0503030203020204" pitchFamily="34" charset="0"/>
                  <a:cs typeface="Huawei Sans" panose="020C0503030203020204" pitchFamily="34" charset="0"/>
                </a:endParaRPr>
              </a:p>
            </p:txBody>
          </p:sp>
          <p:sp>
            <p:nvSpPr>
              <p:cNvPr id="35" name="矩形 34"/>
              <p:cNvSpPr/>
              <p:nvPr/>
            </p:nvSpPr>
            <p:spPr>
              <a:xfrm>
                <a:off x="4255992" y="4182033"/>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Huawei Sans" panose="020C0503030203020204" pitchFamily="34" charset="0"/>
                  <a:cs typeface="Huawei Sans" panose="020C0503030203020204" pitchFamily="34" charset="0"/>
                </a:endParaRPr>
              </a:p>
            </p:txBody>
          </p:sp>
          <p:sp>
            <p:nvSpPr>
              <p:cNvPr id="36" name="矩形 35"/>
              <p:cNvSpPr/>
              <p:nvPr/>
            </p:nvSpPr>
            <p:spPr>
              <a:xfrm>
                <a:off x="4255991" y="4605616"/>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Huawei Sans" panose="020C0503030203020204" pitchFamily="34" charset="0"/>
                  <a:cs typeface="Huawei Sans" panose="020C0503030203020204" pitchFamily="34" charset="0"/>
                </a:endParaRPr>
              </a:p>
            </p:txBody>
          </p:sp>
          <p:sp>
            <p:nvSpPr>
              <p:cNvPr id="37" name="矩形 36"/>
              <p:cNvSpPr/>
              <p:nvPr/>
            </p:nvSpPr>
            <p:spPr>
              <a:xfrm>
                <a:off x="4249268" y="5029199"/>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Huawei Sans" panose="020C0503030203020204" pitchFamily="34" charset="0"/>
                  <a:cs typeface="Huawei Sans" panose="020C0503030203020204" pitchFamily="34" charset="0"/>
                </a:endParaRPr>
              </a:p>
            </p:txBody>
          </p:sp>
        </p:grpSp>
        <p:cxnSp>
          <p:nvCxnSpPr>
            <p:cNvPr id="12" name="直接连接符 11"/>
            <p:cNvCxnSpPr/>
            <p:nvPr/>
          </p:nvCxnSpPr>
          <p:spPr>
            <a:xfrm>
              <a:off x="2803564" y="3516402"/>
              <a:ext cx="958099" cy="97487"/>
            </a:xfrm>
            <a:prstGeom prst="line">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796841" y="4047561"/>
              <a:ext cx="958099" cy="1674159"/>
            </a:xfrm>
            <a:prstGeom prst="line">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5316434" y="3031880"/>
              <a:ext cx="3234486" cy="491049"/>
              <a:chOff x="7277769" y="3425174"/>
              <a:chExt cx="3234486" cy="491049"/>
            </a:xfrm>
          </p:grpSpPr>
          <p:sp>
            <p:nvSpPr>
              <p:cNvPr id="21" name="矩形 20"/>
              <p:cNvSpPr/>
              <p:nvPr/>
            </p:nvSpPr>
            <p:spPr>
              <a:xfrm>
                <a:off x="7277769" y="3425174"/>
                <a:ext cx="258856" cy="49104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22" name="矩形 21"/>
              <p:cNvSpPr/>
              <p:nvPr/>
            </p:nvSpPr>
            <p:spPr>
              <a:xfrm>
                <a:off x="7536625" y="3425174"/>
                <a:ext cx="258856" cy="49104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23" name="矩形 22"/>
              <p:cNvSpPr/>
              <p:nvPr/>
            </p:nvSpPr>
            <p:spPr>
              <a:xfrm>
                <a:off x="7795481" y="3425174"/>
                <a:ext cx="258856" cy="49104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24" name="矩形 23"/>
              <p:cNvSpPr/>
              <p:nvPr/>
            </p:nvSpPr>
            <p:spPr>
              <a:xfrm>
                <a:off x="8054385" y="3425174"/>
                <a:ext cx="258856" cy="49104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25" name="矩形 24"/>
              <p:cNvSpPr/>
              <p:nvPr/>
            </p:nvSpPr>
            <p:spPr>
              <a:xfrm>
                <a:off x="8313193" y="3425174"/>
                <a:ext cx="258856" cy="49104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26" name="矩形 25"/>
              <p:cNvSpPr/>
              <p:nvPr/>
            </p:nvSpPr>
            <p:spPr>
              <a:xfrm>
                <a:off x="8572049" y="3425174"/>
                <a:ext cx="258856" cy="49104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27" name="文本框 26"/>
              <p:cNvSpPr txBox="1"/>
              <p:nvPr/>
            </p:nvSpPr>
            <p:spPr>
              <a:xfrm>
                <a:off x="8830905" y="3486032"/>
                <a:ext cx="1681350" cy="369332"/>
              </a:xfrm>
              <a:prstGeom prst="rect">
                <a:avLst/>
              </a:prstGeom>
              <a:noFill/>
            </p:spPr>
            <p:txBody>
              <a:bodyPr wrap="square" rtlCol="0">
                <a:spAutoFit/>
              </a:bodyPr>
              <a:lstStyle/>
              <a:p>
                <a:r>
                  <a:rPr u="none" dirty="0">
                    <a:latin typeface="Huawei Sans" panose="020C0503030203020204" pitchFamily="34" charset="0"/>
                    <a:cs typeface="Huawei Sans" panose="020C0503030203020204" pitchFamily="34" charset="0"/>
                  </a:rPr>
                  <a:t>LUN 0 (thick)</a:t>
                </a:r>
                <a:endParaRPr lang="zh-CN" altLang="en-US" dirty="0">
                  <a:latin typeface="Huawei Sans" panose="020C0503030203020204" pitchFamily="34" charset="0"/>
                  <a:cs typeface="Huawei Sans" panose="020C0503030203020204" pitchFamily="34" charset="0"/>
                </a:endParaRPr>
              </a:p>
            </p:txBody>
          </p:sp>
        </p:grpSp>
        <p:grpSp>
          <p:nvGrpSpPr>
            <p:cNvPr id="57" name="组合 56"/>
            <p:cNvGrpSpPr/>
            <p:nvPr/>
          </p:nvGrpSpPr>
          <p:grpSpPr>
            <a:xfrm>
              <a:off x="5316434" y="4477628"/>
              <a:ext cx="1553136" cy="491049"/>
              <a:chOff x="7277769" y="3425174"/>
              <a:chExt cx="1553136" cy="491049"/>
            </a:xfrm>
          </p:grpSpPr>
          <p:sp>
            <p:nvSpPr>
              <p:cNvPr id="58" name="矩形 57"/>
              <p:cNvSpPr/>
              <p:nvPr/>
            </p:nvSpPr>
            <p:spPr>
              <a:xfrm>
                <a:off x="7277769" y="3425174"/>
                <a:ext cx="258856" cy="49104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59" name="矩形 58"/>
              <p:cNvSpPr/>
              <p:nvPr/>
            </p:nvSpPr>
            <p:spPr>
              <a:xfrm>
                <a:off x="7536625" y="3425174"/>
                <a:ext cx="258856" cy="49104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60" name="矩形 59"/>
              <p:cNvSpPr/>
              <p:nvPr/>
            </p:nvSpPr>
            <p:spPr>
              <a:xfrm>
                <a:off x="7795481" y="3425174"/>
                <a:ext cx="258856" cy="49104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61" name="矩形 60"/>
              <p:cNvSpPr/>
              <p:nvPr/>
            </p:nvSpPr>
            <p:spPr>
              <a:xfrm>
                <a:off x="8054385" y="3425174"/>
                <a:ext cx="258856" cy="49104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62" name="矩形 61"/>
              <p:cNvSpPr/>
              <p:nvPr/>
            </p:nvSpPr>
            <p:spPr>
              <a:xfrm>
                <a:off x="8313193" y="3425174"/>
                <a:ext cx="258856" cy="49104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63" name="矩形 62"/>
              <p:cNvSpPr/>
              <p:nvPr/>
            </p:nvSpPr>
            <p:spPr>
              <a:xfrm>
                <a:off x="8572049" y="3425174"/>
                <a:ext cx="258856" cy="49104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grpSp>
        <p:cxnSp>
          <p:nvCxnSpPr>
            <p:cNvPr id="66" name="肘形连接符 65"/>
            <p:cNvCxnSpPr>
              <a:stCxn id="23" idx="2"/>
              <a:endCxn id="33" idx="3"/>
            </p:cNvCxnSpPr>
            <p:nvPr/>
          </p:nvCxnSpPr>
          <p:spPr>
            <a:xfrm rot="5400000">
              <a:off x="5341574" y="3193597"/>
              <a:ext cx="292668" cy="951332"/>
            </a:xfrm>
            <a:prstGeom prst="bentConnector2">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肘形连接符 66"/>
            <p:cNvCxnSpPr>
              <a:stCxn id="25" idx="2"/>
              <a:endCxn id="34" idx="3"/>
            </p:cNvCxnSpPr>
            <p:nvPr/>
          </p:nvCxnSpPr>
          <p:spPr>
            <a:xfrm rot="5400000">
              <a:off x="5388639" y="3146532"/>
              <a:ext cx="716251" cy="1469045"/>
            </a:xfrm>
            <a:prstGeom prst="bentConnector2">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肘形连接符 69"/>
            <p:cNvCxnSpPr>
              <a:stCxn id="60" idx="2"/>
              <a:endCxn id="37" idx="3"/>
            </p:cNvCxnSpPr>
            <p:nvPr/>
          </p:nvCxnSpPr>
          <p:spPr>
            <a:xfrm rot="5400000">
              <a:off x="5213919" y="4760274"/>
              <a:ext cx="541252" cy="958058"/>
            </a:xfrm>
            <a:prstGeom prst="bentConnector2">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肘形连接符 72"/>
            <p:cNvCxnSpPr>
              <a:stCxn id="59" idx="2"/>
              <a:endCxn id="36" idx="3"/>
            </p:cNvCxnSpPr>
            <p:nvPr/>
          </p:nvCxnSpPr>
          <p:spPr>
            <a:xfrm rot="5400000">
              <a:off x="5299645" y="4681272"/>
              <a:ext cx="117669" cy="692479"/>
            </a:xfrm>
            <a:prstGeom prst="bentConnector2">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6869570" y="4564900"/>
              <a:ext cx="1608925" cy="369332"/>
            </a:xfrm>
            <a:prstGeom prst="rect">
              <a:avLst/>
            </a:prstGeom>
            <a:noFill/>
          </p:spPr>
          <p:txBody>
            <a:bodyPr wrap="square" rtlCol="0">
              <a:spAutoFit/>
            </a:bodyPr>
            <a:lstStyle/>
            <a:p>
              <a:r>
                <a:rPr u="none" dirty="0">
                  <a:latin typeface="Huawei Sans" panose="020C0503030203020204" pitchFamily="34" charset="0"/>
                  <a:cs typeface="Huawei Sans" panose="020C0503030203020204" pitchFamily="34" charset="0"/>
                </a:rPr>
                <a:t>LUN 1 (thick)</a:t>
              </a:r>
              <a:endParaRPr lang="zh-CN" altLang="en-US" dirty="0">
                <a:latin typeface="Huawei Sans" panose="020C0503030203020204" pitchFamily="34" charset="0"/>
                <a:cs typeface="Huawei Sans" panose="020C0503030203020204" pitchFamily="34" charset="0"/>
              </a:endParaRPr>
            </a:p>
          </p:txBody>
        </p:sp>
      </p:grpSp>
    </p:spTree>
    <p:extLst>
      <p:ext uri="{BB962C8B-B14F-4D97-AF65-F5344CB8AC3E}">
        <p14:creationId xmlns:p14="http://schemas.microsoft.com/office/powerpoint/2010/main" val="531679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Grain</a:t>
            </a:r>
            <a:endParaRPr lang="zh-CN" altLang="en-US" dirty="0">
              <a:latin typeface="+mj-ea"/>
              <a:ea typeface="+mj-ea"/>
              <a:cs typeface="Huawei Sans" panose="020C0503030203020204" pitchFamily="34" charset="0"/>
            </a:endParaRPr>
          </a:p>
        </p:txBody>
      </p:sp>
      <p:sp>
        <p:nvSpPr>
          <p:cNvPr id="3" name="文本占位符 2"/>
          <p:cNvSpPr>
            <a:spLocks noGrp="1"/>
          </p:cNvSpPr>
          <p:nvPr>
            <p:ph type="body" sz="quarter" idx="10"/>
          </p:nvPr>
        </p:nvSpPr>
        <p:spPr/>
        <p:txBody>
          <a:bodyPr/>
          <a:lstStyle/>
          <a:p>
            <a:r>
              <a:rPr u="none" dirty="0"/>
              <a:t>When a thin LUN is created, extents are divided into grains of a fixed size. A thin LUN allocates storage space by grains. Logical block addresses (LBAs) in a grain are consecutive.</a:t>
            </a:r>
            <a:endParaRPr lang="zh-CN" altLang="en-US" dirty="0"/>
          </a:p>
        </p:txBody>
      </p:sp>
      <p:grpSp>
        <p:nvGrpSpPr>
          <p:cNvPr id="64" name="组合 63"/>
          <p:cNvGrpSpPr/>
          <p:nvPr/>
        </p:nvGrpSpPr>
        <p:grpSpPr>
          <a:xfrm>
            <a:off x="1980778" y="2816926"/>
            <a:ext cx="8277251" cy="2635856"/>
            <a:chOff x="1594177" y="2816926"/>
            <a:chExt cx="8277251" cy="2635856"/>
          </a:xfrm>
        </p:grpSpPr>
        <p:grpSp>
          <p:nvGrpSpPr>
            <p:cNvPr id="18" name="组合 17"/>
            <p:cNvGrpSpPr/>
            <p:nvPr/>
          </p:nvGrpSpPr>
          <p:grpSpPr>
            <a:xfrm>
              <a:off x="1597538" y="3247464"/>
              <a:ext cx="1536326" cy="531159"/>
              <a:chOff x="1919569" y="4377017"/>
              <a:chExt cx="1536326" cy="531159"/>
            </a:xfrm>
          </p:grpSpPr>
          <p:sp>
            <p:nvSpPr>
              <p:cNvPr id="5" name="圆角矩形 4"/>
              <p:cNvSpPr/>
              <p:nvPr/>
            </p:nvSpPr>
            <p:spPr>
              <a:xfrm>
                <a:off x="1919569" y="4377017"/>
                <a:ext cx="1536326" cy="531159"/>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6" name="圆角矩形 5"/>
              <p:cNvSpPr/>
              <p:nvPr/>
            </p:nvSpPr>
            <p:spPr>
              <a:xfrm>
                <a:off x="2010335" y="4484594"/>
                <a:ext cx="181536" cy="31600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7" name="圆角矩形 6"/>
              <p:cNvSpPr/>
              <p:nvPr/>
            </p:nvSpPr>
            <p:spPr>
              <a:xfrm>
                <a:off x="2299447" y="4484594"/>
                <a:ext cx="181536" cy="31600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8" name="圆角矩形 7"/>
              <p:cNvSpPr/>
              <p:nvPr/>
            </p:nvSpPr>
            <p:spPr>
              <a:xfrm>
                <a:off x="2588559" y="4484594"/>
                <a:ext cx="181536" cy="31600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9" name="圆角矩形 8"/>
              <p:cNvSpPr/>
              <p:nvPr/>
            </p:nvSpPr>
            <p:spPr>
              <a:xfrm>
                <a:off x="2877671" y="4484594"/>
                <a:ext cx="181536" cy="316006"/>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10" name="圆角矩形 9"/>
              <p:cNvSpPr/>
              <p:nvPr/>
            </p:nvSpPr>
            <p:spPr>
              <a:xfrm>
                <a:off x="3170144" y="4484594"/>
                <a:ext cx="181536" cy="31600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grpSp>
        <p:grpSp>
          <p:nvGrpSpPr>
            <p:cNvPr id="17" name="组合 16"/>
            <p:cNvGrpSpPr/>
            <p:nvPr/>
          </p:nvGrpSpPr>
          <p:grpSpPr>
            <a:xfrm>
              <a:off x="1600900" y="4107845"/>
              <a:ext cx="1536326" cy="531159"/>
              <a:chOff x="1919569" y="5277970"/>
              <a:chExt cx="1536326" cy="531159"/>
            </a:xfrm>
          </p:grpSpPr>
          <p:sp>
            <p:nvSpPr>
              <p:cNvPr id="11" name="圆角矩形 10"/>
              <p:cNvSpPr/>
              <p:nvPr/>
            </p:nvSpPr>
            <p:spPr>
              <a:xfrm>
                <a:off x="1919569" y="5277970"/>
                <a:ext cx="1536326" cy="531159"/>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12" name="圆角矩形 11"/>
              <p:cNvSpPr/>
              <p:nvPr/>
            </p:nvSpPr>
            <p:spPr>
              <a:xfrm>
                <a:off x="2010335" y="5385547"/>
                <a:ext cx="181536" cy="31600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13" name="圆角矩形 12"/>
              <p:cNvSpPr/>
              <p:nvPr/>
            </p:nvSpPr>
            <p:spPr>
              <a:xfrm>
                <a:off x="2299447" y="5385547"/>
                <a:ext cx="181536" cy="31600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14" name="圆角矩形 13"/>
              <p:cNvSpPr/>
              <p:nvPr/>
            </p:nvSpPr>
            <p:spPr>
              <a:xfrm>
                <a:off x="2588559" y="5385547"/>
                <a:ext cx="181536" cy="31600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15" name="圆角矩形 14"/>
              <p:cNvSpPr/>
              <p:nvPr/>
            </p:nvSpPr>
            <p:spPr>
              <a:xfrm>
                <a:off x="2877671" y="5385547"/>
                <a:ext cx="181536" cy="316006"/>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16" name="圆角矩形 15"/>
              <p:cNvSpPr/>
              <p:nvPr/>
            </p:nvSpPr>
            <p:spPr>
              <a:xfrm>
                <a:off x="3170144" y="5385547"/>
                <a:ext cx="181536" cy="31600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grpSp>
        <p:grpSp>
          <p:nvGrpSpPr>
            <p:cNvPr id="19" name="组合 18"/>
            <p:cNvGrpSpPr/>
            <p:nvPr/>
          </p:nvGrpSpPr>
          <p:grpSpPr>
            <a:xfrm>
              <a:off x="1594177" y="4881051"/>
              <a:ext cx="1536326" cy="531159"/>
              <a:chOff x="1919569" y="5277970"/>
              <a:chExt cx="1536326" cy="531159"/>
            </a:xfrm>
          </p:grpSpPr>
          <p:sp>
            <p:nvSpPr>
              <p:cNvPr id="20" name="圆角矩形 19"/>
              <p:cNvSpPr/>
              <p:nvPr/>
            </p:nvSpPr>
            <p:spPr>
              <a:xfrm>
                <a:off x="1919569" y="5277970"/>
                <a:ext cx="1536326" cy="531159"/>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21" name="圆角矩形 20"/>
              <p:cNvSpPr/>
              <p:nvPr/>
            </p:nvSpPr>
            <p:spPr>
              <a:xfrm>
                <a:off x="2010335" y="5385547"/>
                <a:ext cx="181536" cy="31600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22" name="圆角矩形 21"/>
              <p:cNvSpPr/>
              <p:nvPr/>
            </p:nvSpPr>
            <p:spPr>
              <a:xfrm>
                <a:off x="2299447" y="5385547"/>
                <a:ext cx="181536" cy="31600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23" name="圆角矩形 22"/>
              <p:cNvSpPr/>
              <p:nvPr/>
            </p:nvSpPr>
            <p:spPr>
              <a:xfrm>
                <a:off x="2588559" y="5385547"/>
                <a:ext cx="181536" cy="31600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24" name="圆角矩形 23"/>
              <p:cNvSpPr/>
              <p:nvPr/>
            </p:nvSpPr>
            <p:spPr>
              <a:xfrm>
                <a:off x="2877671" y="5385547"/>
                <a:ext cx="181536" cy="316006"/>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25" name="圆角矩形 24"/>
              <p:cNvSpPr/>
              <p:nvPr/>
            </p:nvSpPr>
            <p:spPr>
              <a:xfrm>
                <a:off x="3170144" y="5385547"/>
                <a:ext cx="181536" cy="31600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grpSp>
        <p:sp>
          <p:nvSpPr>
            <p:cNvPr id="26" name="文本框 25"/>
            <p:cNvSpPr txBox="1"/>
            <p:nvPr/>
          </p:nvSpPr>
          <p:spPr>
            <a:xfrm>
              <a:off x="2034621" y="3738513"/>
              <a:ext cx="631904" cy="369332"/>
            </a:xfrm>
            <a:prstGeom prst="rect">
              <a:avLst/>
            </a:prstGeom>
            <a:noFill/>
          </p:spPr>
          <p:txBody>
            <a:bodyPr wrap="none" rtlCol="0">
              <a:spAutoFit/>
            </a:bodyPr>
            <a:lstStyle/>
            <a:p>
              <a:r>
                <a:rPr u="none">
                  <a:latin typeface="Huawei Sans" panose="020C0503030203020204" pitchFamily="34" charset="0"/>
                  <a:cs typeface="Huawei Sans" panose="020C0503030203020204" pitchFamily="34" charset="0"/>
                </a:rPr>
                <a:t>CKG</a:t>
              </a:r>
              <a:endParaRPr lang="zh-CN" altLang="en-US" dirty="0">
                <a:latin typeface="Huawei Sans" panose="020C0503030203020204" pitchFamily="34" charset="0"/>
                <a:cs typeface="Huawei Sans" panose="020C0503030203020204" pitchFamily="34" charset="0"/>
              </a:endParaRPr>
            </a:p>
          </p:txBody>
        </p:sp>
        <p:grpSp>
          <p:nvGrpSpPr>
            <p:cNvPr id="38" name="组合 37"/>
            <p:cNvGrpSpPr/>
            <p:nvPr/>
          </p:nvGrpSpPr>
          <p:grpSpPr>
            <a:xfrm>
              <a:off x="3991110" y="3334867"/>
              <a:ext cx="1250579" cy="2117915"/>
              <a:chOff x="4249268" y="3334867"/>
              <a:chExt cx="1250579" cy="2117915"/>
            </a:xfrm>
          </p:grpSpPr>
          <p:sp>
            <p:nvSpPr>
              <p:cNvPr id="27" name="矩形 26"/>
              <p:cNvSpPr/>
              <p:nvPr/>
            </p:nvSpPr>
            <p:spPr>
              <a:xfrm>
                <a:off x="4255994" y="3334867"/>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u="none" dirty="0">
                    <a:solidFill>
                      <a:schemeClr val="tx1"/>
                    </a:solidFill>
                    <a:latin typeface="Huawei Sans" panose="020C0503030203020204" pitchFamily="34" charset="0"/>
                    <a:cs typeface="Huawei Sans" panose="020C0503030203020204" pitchFamily="34" charset="0"/>
                  </a:rPr>
                  <a:t>Extent</a:t>
                </a:r>
                <a:endParaRPr lang="zh-CN" altLang="en-US" dirty="0">
                  <a:solidFill>
                    <a:schemeClr val="tx1"/>
                  </a:solidFill>
                  <a:latin typeface="Huawei Sans" panose="020C0503030203020204" pitchFamily="34" charset="0"/>
                  <a:cs typeface="Huawei Sans" panose="020C0503030203020204" pitchFamily="34" charset="0"/>
                </a:endParaRPr>
              </a:p>
            </p:txBody>
          </p:sp>
          <p:sp>
            <p:nvSpPr>
              <p:cNvPr id="29" name="矩形 28"/>
              <p:cNvSpPr/>
              <p:nvPr/>
            </p:nvSpPr>
            <p:spPr>
              <a:xfrm>
                <a:off x="4255993" y="3758450"/>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Huawei Sans" panose="020C0503030203020204" pitchFamily="34" charset="0"/>
                  <a:cs typeface="Huawei Sans" panose="020C0503030203020204" pitchFamily="34" charset="0"/>
                </a:endParaRPr>
              </a:p>
            </p:txBody>
          </p:sp>
          <p:sp>
            <p:nvSpPr>
              <p:cNvPr id="30" name="矩形 29"/>
              <p:cNvSpPr/>
              <p:nvPr/>
            </p:nvSpPr>
            <p:spPr>
              <a:xfrm>
                <a:off x="4255992" y="4182033"/>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Huawei Sans" panose="020C0503030203020204" pitchFamily="34" charset="0"/>
                  <a:cs typeface="Huawei Sans" panose="020C0503030203020204" pitchFamily="34" charset="0"/>
                </a:endParaRPr>
              </a:p>
            </p:txBody>
          </p:sp>
          <p:sp>
            <p:nvSpPr>
              <p:cNvPr id="31" name="矩形 30"/>
              <p:cNvSpPr/>
              <p:nvPr/>
            </p:nvSpPr>
            <p:spPr>
              <a:xfrm>
                <a:off x="4255991" y="4605616"/>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Huawei Sans" panose="020C0503030203020204" pitchFamily="34" charset="0"/>
                  <a:cs typeface="Huawei Sans" panose="020C0503030203020204" pitchFamily="34" charset="0"/>
                </a:endParaRPr>
              </a:p>
            </p:txBody>
          </p:sp>
          <p:sp>
            <p:nvSpPr>
              <p:cNvPr id="32" name="矩形 31"/>
              <p:cNvSpPr/>
              <p:nvPr/>
            </p:nvSpPr>
            <p:spPr>
              <a:xfrm>
                <a:off x="4249268" y="5029199"/>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Huawei Sans" panose="020C0503030203020204" pitchFamily="34" charset="0"/>
                  <a:cs typeface="Huawei Sans" panose="020C0503030203020204" pitchFamily="34" charset="0"/>
                </a:endParaRPr>
              </a:p>
            </p:txBody>
          </p:sp>
        </p:grpSp>
        <p:cxnSp>
          <p:nvCxnSpPr>
            <p:cNvPr id="34" name="直接连接符 33"/>
            <p:cNvCxnSpPr/>
            <p:nvPr/>
          </p:nvCxnSpPr>
          <p:spPr>
            <a:xfrm>
              <a:off x="3033011" y="3247464"/>
              <a:ext cx="958099" cy="97487"/>
            </a:xfrm>
            <a:prstGeom prst="line">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026288" y="3778623"/>
              <a:ext cx="958099" cy="1674159"/>
            </a:xfrm>
            <a:prstGeom prst="line">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6026099" y="3334867"/>
              <a:ext cx="1250579" cy="2117915"/>
              <a:chOff x="4249268" y="3334867"/>
              <a:chExt cx="1250579" cy="2117915"/>
            </a:xfrm>
          </p:grpSpPr>
          <p:sp>
            <p:nvSpPr>
              <p:cNvPr id="40" name="矩形 39"/>
              <p:cNvSpPr/>
              <p:nvPr/>
            </p:nvSpPr>
            <p:spPr>
              <a:xfrm>
                <a:off x="4255994" y="3334867"/>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u="none" dirty="0">
                    <a:solidFill>
                      <a:schemeClr val="tx1"/>
                    </a:solidFill>
                    <a:latin typeface="Huawei Sans" panose="020C0503030203020204" pitchFamily="34" charset="0"/>
                    <a:cs typeface="Huawei Sans" panose="020C0503030203020204" pitchFamily="34" charset="0"/>
                  </a:rPr>
                  <a:t>Grain</a:t>
                </a:r>
                <a:endParaRPr lang="zh-CN" altLang="en-US" dirty="0">
                  <a:solidFill>
                    <a:schemeClr val="tx1"/>
                  </a:solidFill>
                  <a:latin typeface="Huawei Sans" panose="020C0503030203020204" pitchFamily="34" charset="0"/>
                  <a:cs typeface="Huawei Sans" panose="020C0503030203020204" pitchFamily="34" charset="0"/>
                </a:endParaRPr>
              </a:p>
            </p:txBody>
          </p:sp>
          <p:sp>
            <p:nvSpPr>
              <p:cNvPr id="41" name="矩形 40"/>
              <p:cNvSpPr/>
              <p:nvPr/>
            </p:nvSpPr>
            <p:spPr>
              <a:xfrm>
                <a:off x="4255993" y="3758450"/>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Huawei Sans" panose="020C0503030203020204" pitchFamily="34" charset="0"/>
                  <a:cs typeface="Huawei Sans" panose="020C0503030203020204" pitchFamily="34" charset="0"/>
                </a:endParaRPr>
              </a:p>
            </p:txBody>
          </p:sp>
          <p:sp>
            <p:nvSpPr>
              <p:cNvPr id="42" name="矩形 41"/>
              <p:cNvSpPr/>
              <p:nvPr/>
            </p:nvSpPr>
            <p:spPr>
              <a:xfrm>
                <a:off x="4255992" y="4182033"/>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Huawei Sans" panose="020C0503030203020204" pitchFamily="34" charset="0"/>
                  <a:cs typeface="Huawei Sans" panose="020C0503030203020204" pitchFamily="34" charset="0"/>
                </a:endParaRPr>
              </a:p>
            </p:txBody>
          </p:sp>
          <p:sp>
            <p:nvSpPr>
              <p:cNvPr id="43" name="矩形 42"/>
              <p:cNvSpPr/>
              <p:nvPr/>
            </p:nvSpPr>
            <p:spPr>
              <a:xfrm>
                <a:off x="4255991" y="4605616"/>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Huawei Sans" panose="020C0503030203020204" pitchFamily="34" charset="0"/>
                  <a:cs typeface="Huawei Sans" panose="020C0503030203020204" pitchFamily="34" charset="0"/>
                </a:endParaRPr>
              </a:p>
            </p:txBody>
          </p:sp>
          <p:sp>
            <p:nvSpPr>
              <p:cNvPr id="44" name="矩形 43"/>
              <p:cNvSpPr/>
              <p:nvPr/>
            </p:nvSpPr>
            <p:spPr>
              <a:xfrm>
                <a:off x="4249268" y="5029199"/>
                <a:ext cx="1243853" cy="423583"/>
              </a:xfrm>
              <a:prstGeom prst="rect">
                <a:avLst/>
              </a:prstGeom>
              <a:solidFill>
                <a:schemeClr val="accent4">
                  <a:lumMod val="20000"/>
                  <a:lumOff val="80000"/>
                </a:schemeClr>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Huawei Sans" panose="020C0503030203020204" pitchFamily="34" charset="0"/>
                  <a:cs typeface="Huawei Sans" panose="020C0503030203020204" pitchFamily="34" charset="0"/>
                </a:endParaRPr>
              </a:p>
            </p:txBody>
          </p:sp>
        </p:grpSp>
        <p:cxnSp>
          <p:nvCxnSpPr>
            <p:cNvPr id="45" name="直接连接符 44"/>
            <p:cNvCxnSpPr/>
            <p:nvPr/>
          </p:nvCxnSpPr>
          <p:spPr>
            <a:xfrm>
              <a:off x="5248415" y="3334867"/>
              <a:ext cx="777684" cy="10084"/>
            </a:xfrm>
            <a:prstGeom prst="line">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5234963" y="3758450"/>
              <a:ext cx="784413" cy="1694332"/>
            </a:xfrm>
            <a:prstGeom prst="line">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8" name="组合 57"/>
            <p:cNvGrpSpPr/>
            <p:nvPr/>
          </p:nvGrpSpPr>
          <p:grpSpPr>
            <a:xfrm>
              <a:off x="7992990" y="2816926"/>
              <a:ext cx="1878438" cy="917762"/>
              <a:chOff x="7896785" y="3086561"/>
              <a:chExt cx="1878438" cy="917762"/>
            </a:xfrm>
          </p:grpSpPr>
          <p:sp>
            <p:nvSpPr>
              <p:cNvPr id="49" name="矩形 48"/>
              <p:cNvSpPr/>
              <p:nvPr/>
            </p:nvSpPr>
            <p:spPr>
              <a:xfrm>
                <a:off x="7896785" y="3513274"/>
                <a:ext cx="258856" cy="49104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50" name="矩形 49"/>
              <p:cNvSpPr/>
              <p:nvPr/>
            </p:nvSpPr>
            <p:spPr>
              <a:xfrm>
                <a:off x="8155641" y="3513274"/>
                <a:ext cx="258856" cy="49104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51" name="矩形 50"/>
              <p:cNvSpPr/>
              <p:nvPr/>
            </p:nvSpPr>
            <p:spPr>
              <a:xfrm>
                <a:off x="8414497" y="3513274"/>
                <a:ext cx="258856" cy="49104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52" name="矩形 51"/>
              <p:cNvSpPr/>
              <p:nvPr/>
            </p:nvSpPr>
            <p:spPr>
              <a:xfrm>
                <a:off x="8673401" y="3513274"/>
                <a:ext cx="258856" cy="49104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53" name="矩形 52"/>
              <p:cNvSpPr/>
              <p:nvPr/>
            </p:nvSpPr>
            <p:spPr>
              <a:xfrm>
                <a:off x="8932209" y="3513274"/>
                <a:ext cx="258856" cy="49104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54" name="矩形 53"/>
              <p:cNvSpPr/>
              <p:nvPr/>
            </p:nvSpPr>
            <p:spPr>
              <a:xfrm>
                <a:off x="9191065" y="3513274"/>
                <a:ext cx="258856" cy="49104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55" name="文本框 54"/>
              <p:cNvSpPr txBox="1"/>
              <p:nvPr/>
            </p:nvSpPr>
            <p:spPr>
              <a:xfrm>
                <a:off x="8271622" y="3086561"/>
                <a:ext cx="1503601" cy="369332"/>
              </a:xfrm>
              <a:prstGeom prst="rect">
                <a:avLst/>
              </a:prstGeom>
              <a:noFill/>
            </p:spPr>
            <p:txBody>
              <a:bodyPr wrap="square" rtlCol="0">
                <a:spAutoFit/>
              </a:bodyPr>
              <a:lstStyle/>
              <a:p>
                <a:r>
                  <a:rPr u="none">
                    <a:latin typeface="Huawei Sans" panose="020C0503030203020204" pitchFamily="34" charset="0"/>
                    <a:cs typeface="Huawei Sans" panose="020C0503030203020204" pitchFamily="34" charset="0"/>
                  </a:rPr>
                  <a:t>LUN (thin)</a:t>
                </a:r>
                <a:endParaRPr lang="zh-CN" altLang="en-US" dirty="0">
                  <a:latin typeface="Huawei Sans" panose="020C0503030203020204" pitchFamily="34" charset="0"/>
                  <a:cs typeface="Huawei Sans" panose="020C0503030203020204" pitchFamily="34" charset="0"/>
                </a:endParaRPr>
              </a:p>
            </p:txBody>
          </p:sp>
        </p:grpSp>
        <p:cxnSp>
          <p:nvCxnSpPr>
            <p:cNvPr id="57" name="肘形连接符 56"/>
            <p:cNvCxnSpPr>
              <a:stCxn id="41" idx="3"/>
              <a:endCxn id="51" idx="2"/>
            </p:cNvCxnSpPr>
            <p:nvPr/>
          </p:nvCxnSpPr>
          <p:spPr>
            <a:xfrm flipV="1">
              <a:off x="7276677" y="3734688"/>
              <a:ext cx="1363453" cy="235554"/>
            </a:xfrm>
            <a:prstGeom prst="bentConnector2">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肘形连接符 59"/>
            <p:cNvCxnSpPr>
              <a:stCxn id="44" idx="3"/>
              <a:endCxn id="50" idx="2"/>
            </p:cNvCxnSpPr>
            <p:nvPr/>
          </p:nvCxnSpPr>
          <p:spPr>
            <a:xfrm flipV="1">
              <a:off x="7269952" y="3734688"/>
              <a:ext cx="1111322" cy="1506303"/>
            </a:xfrm>
            <a:prstGeom prst="bentConnector2">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肘形连接符 62"/>
            <p:cNvCxnSpPr>
              <a:stCxn id="43" idx="3"/>
              <a:endCxn id="53" idx="2"/>
            </p:cNvCxnSpPr>
            <p:nvPr/>
          </p:nvCxnSpPr>
          <p:spPr>
            <a:xfrm flipV="1">
              <a:off x="7276675" y="3734688"/>
              <a:ext cx="1881167" cy="1082720"/>
            </a:xfrm>
            <a:prstGeom prst="bentConnector2">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246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r>
              <a:rPr u="none" dirty="0"/>
              <a:t>After completing this course, you will be able to understand:</a:t>
            </a:r>
            <a:endParaRPr lang="en-US" altLang="zh-CN" dirty="0"/>
          </a:p>
          <a:p>
            <a:pPr lvl="1"/>
            <a:r>
              <a:rPr u="none" dirty="0"/>
              <a:t>Common RAID levels</a:t>
            </a:r>
            <a:endParaRPr lang="en-US" altLang="zh-CN" dirty="0"/>
          </a:p>
          <a:p>
            <a:pPr lvl="1"/>
            <a:r>
              <a:rPr u="none" dirty="0"/>
              <a:t>Different levels of data protection provided by different RAID levels</a:t>
            </a:r>
            <a:endParaRPr lang="en-US" altLang="zh-CN" dirty="0"/>
          </a:p>
          <a:p>
            <a:pPr lvl="1"/>
            <a:r>
              <a:rPr u="none" dirty="0"/>
              <a:t>Working principles of RAID 2.0+</a:t>
            </a:r>
            <a:endParaRPr lang="en-US" altLang="zh-CN" dirty="0"/>
          </a:p>
          <a:p>
            <a:pPr lvl="1"/>
            <a:r>
              <a:rPr u="none" dirty="0"/>
              <a:t>Dynamic RAID and RAID-TP</a:t>
            </a:r>
          </a:p>
        </p:txBody>
      </p:sp>
    </p:spTree>
    <p:extLst>
      <p:ext uri="{BB962C8B-B14F-4D97-AF65-F5344CB8AC3E}">
        <p14:creationId xmlns:p14="http://schemas.microsoft.com/office/powerpoint/2010/main" val="1168352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Volume and LUN</a:t>
            </a:r>
            <a:endParaRPr lang="zh-CN" altLang="en-US" dirty="0">
              <a:latin typeface="+mj-ea"/>
              <a:ea typeface="+mj-ea"/>
              <a:cs typeface="Huawei Sans" panose="020C0503030203020204" pitchFamily="34" charset="0"/>
            </a:endParaRPr>
          </a:p>
        </p:txBody>
      </p:sp>
      <p:sp>
        <p:nvSpPr>
          <p:cNvPr id="3" name="文本占位符 2"/>
          <p:cNvSpPr>
            <a:spLocks noGrp="1"/>
          </p:cNvSpPr>
          <p:nvPr>
            <p:ph type="body" sz="quarter" idx="10"/>
          </p:nvPr>
        </p:nvSpPr>
        <p:spPr/>
        <p:txBody>
          <a:bodyPr/>
          <a:lstStyle/>
          <a:p>
            <a:r>
              <a:rPr sz="2000" u="none" dirty="0"/>
              <a:t>A volume is an internal management object in a storage system.</a:t>
            </a:r>
          </a:p>
          <a:p>
            <a:r>
              <a:rPr sz="2000" u="none" dirty="0"/>
              <a:t>A LUN is a storage unit that can be directly mapped to a host for data reads and writes. A LUN is the external embodiment of a volume.</a:t>
            </a:r>
            <a:endParaRPr lang="zh-CN" altLang="en-US" sz="2000" dirty="0"/>
          </a:p>
        </p:txBody>
      </p:sp>
      <p:sp>
        <p:nvSpPr>
          <p:cNvPr id="4" name="椭圆 3"/>
          <p:cNvSpPr/>
          <p:nvPr/>
        </p:nvSpPr>
        <p:spPr>
          <a:xfrm>
            <a:off x="3370795" y="4845286"/>
            <a:ext cx="2446337" cy="1238250"/>
          </a:xfrm>
          <a:prstGeom prst="ellipse">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b="1" dirty="0">
              <a:solidFill>
                <a:schemeClr val="bg1"/>
              </a:solidFill>
              <a:latin typeface="Huawei Sans" panose="020C0503030203020204" pitchFamily="34" charset="0"/>
              <a:cs typeface="Huawei Sans" panose="020C0503030203020204" pitchFamily="34" charset="0"/>
            </a:endParaRPr>
          </a:p>
        </p:txBody>
      </p:sp>
      <p:sp>
        <p:nvSpPr>
          <p:cNvPr id="5" name="矩形 4"/>
          <p:cNvSpPr/>
          <p:nvPr/>
        </p:nvSpPr>
        <p:spPr>
          <a:xfrm>
            <a:off x="3862121" y="5190821"/>
            <a:ext cx="912812" cy="547688"/>
          </a:xfrm>
          <a:prstGeom prst="rect">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sz="1600" u="none">
                <a:solidFill>
                  <a:schemeClr val="tx1"/>
                </a:solidFill>
                <a:latin typeface="Huawei Sans" panose="020C0503030203020204" pitchFamily="34" charset="0"/>
                <a:cs typeface="Huawei Sans" panose="020C0503030203020204" pitchFamily="34" charset="0"/>
              </a:rPr>
              <a:t>Volume</a:t>
            </a:r>
            <a:endParaRPr lang="zh-CN" altLang="en-US" sz="1600" dirty="0">
              <a:solidFill>
                <a:schemeClr val="tx1"/>
              </a:solidFill>
              <a:latin typeface="Huawei Sans" panose="020C0503030203020204" pitchFamily="34" charset="0"/>
              <a:cs typeface="Huawei Sans" panose="020C0503030203020204" pitchFamily="34" charset="0"/>
            </a:endParaRPr>
          </a:p>
        </p:txBody>
      </p:sp>
      <p:sp>
        <p:nvSpPr>
          <p:cNvPr id="6" name="矩形 5"/>
          <p:cNvSpPr/>
          <p:nvPr/>
        </p:nvSpPr>
        <p:spPr>
          <a:xfrm>
            <a:off x="3772432" y="3018327"/>
            <a:ext cx="1058863" cy="1643063"/>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b="1" dirty="0">
              <a:solidFill>
                <a:schemeClr val="bg1"/>
              </a:solidFill>
              <a:latin typeface="Huawei Sans" panose="020C0503030203020204" pitchFamily="34" charset="0"/>
              <a:cs typeface="Huawei Sans" panose="020C0503030203020204" pitchFamily="34" charset="0"/>
            </a:endParaRPr>
          </a:p>
        </p:txBody>
      </p:sp>
      <p:sp>
        <p:nvSpPr>
          <p:cNvPr id="7" name="矩形 6"/>
          <p:cNvSpPr/>
          <p:nvPr/>
        </p:nvSpPr>
        <p:spPr>
          <a:xfrm>
            <a:off x="3881970" y="3821602"/>
            <a:ext cx="839787" cy="547688"/>
          </a:xfrm>
          <a:prstGeom prst="rect">
            <a:avLst/>
          </a:prstGeom>
          <a:solidFill>
            <a:schemeClr val="bg1">
              <a:lumMod val="8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sz="1600" u="none">
                <a:solidFill>
                  <a:schemeClr val="tx1"/>
                </a:solidFill>
                <a:latin typeface="Huawei Sans" panose="020C0503030203020204" pitchFamily="34" charset="0"/>
                <a:cs typeface="Huawei Sans" panose="020C0503030203020204" pitchFamily="34" charset="0"/>
              </a:rPr>
              <a:t>LUN</a:t>
            </a:r>
            <a:endParaRPr lang="zh-CN" altLang="en-US" sz="1600" dirty="0">
              <a:solidFill>
                <a:schemeClr val="tx1"/>
              </a:solidFill>
              <a:latin typeface="Huawei Sans" panose="020C0503030203020204" pitchFamily="34" charset="0"/>
              <a:cs typeface="Huawei Sans" panose="020C0503030203020204" pitchFamily="34" charset="0"/>
            </a:endParaRPr>
          </a:p>
        </p:txBody>
      </p:sp>
      <p:cxnSp>
        <p:nvCxnSpPr>
          <p:cNvPr id="8" name="直接连接符 10"/>
          <p:cNvCxnSpPr>
            <a:cxnSpLocks noChangeShapeType="1"/>
            <a:stCxn id="5" idx="0"/>
            <a:endCxn id="7" idx="2"/>
          </p:cNvCxnSpPr>
          <p:nvPr/>
        </p:nvCxnSpPr>
        <p:spPr bwMode="auto">
          <a:xfrm flipH="1" flipV="1">
            <a:off x="4301864" y="4369290"/>
            <a:ext cx="16663" cy="821531"/>
          </a:xfrm>
          <a:prstGeom prst="line">
            <a:avLst/>
          </a:prstGeom>
          <a:noFill/>
          <a:ln w="9525" algn="ctr">
            <a:solidFill>
              <a:schemeClr val="tx1"/>
            </a:solidFill>
            <a:prstDash val="dash"/>
            <a:round/>
            <a:headEnd/>
            <a:tailEnd/>
          </a:ln>
        </p:spPr>
      </p:cxnSp>
      <p:sp>
        <p:nvSpPr>
          <p:cNvPr id="9" name="TextBox 11"/>
          <p:cNvSpPr txBox="1">
            <a:spLocks noChangeArrowheads="1"/>
          </p:cNvSpPr>
          <p:nvPr/>
        </p:nvSpPr>
        <p:spPr bwMode="auto">
          <a:xfrm>
            <a:off x="3918148" y="3232182"/>
            <a:ext cx="838691" cy="369332"/>
          </a:xfrm>
          <a:prstGeom prst="rect">
            <a:avLst/>
          </a:prstGeom>
          <a:noFill/>
          <a:ln w="9525">
            <a:noFill/>
            <a:miter lim="800000"/>
            <a:headEnd/>
            <a:tailEnd/>
          </a:ln>
        </p:spPr>
        <p:txBody>
          <a:bodyPr wrap="none">
            <a:spAutoFit/>
          </a:bodyPr>
          <a:lstStyle/>
          <a:p>
            <a:r>
              <a:rPr sz="1800" u="none">
                <a:latin typeface="Huawei Sans" panose="020C0503030203020204" pitchFamily="34" charset="0"/>
                <a:cs typeface="Huawei Sans" panose="020C0503030203020204" pitchFamily="34" charset="0"/>
              </a:rPr>
              <a:t>Server</a:t>
            </a:r>
            <a:endParaRPr lang="zh-CN" altLang="en-US" sz="1800" dirty="0">
              <a:latin typeface="Huawei Sans" panose="020C0503030203020204" pitchFamily="34" charset="0"/>
              <a:cs typeface="Huawei Sans" panose="020C0503030203020204" pitchFamily="34" charset="0"/>
            </a:endParaRPr>
          </a:p>
        </p:txBody>
      </p:sp>
      <p:sp>
        <p:nvSpPr>
          <p:cNvPr id="10" name="TextBox 13"/>
          <p:cNvSpPr txBox="1">
            <a:spLocks noChangeArrowheads="1"/>
          </p:cNvSpPr>
          <p:nvPr/>
        </p:nvSpPr>
        <p:spPr bwMode="auto">
          <a:xfrm>
            <a:off x="4758270" y="5464665"/>
            <a:ext cx="906017" cy="338554"/>
          </a:xfrm>
          <a:prstGeom prst="rect">
            <a:avLst/>
          </a:prstGeom>
          <a:noFill/>
          <a:ln w="9525">
            <a:noFill/>
            <a:miter lim="800000"/>
            <a:headEnd/>
            <a:tailEnd/>
          </a:ln>
        </p:spPr>
        <p:txBody>
          <a:bodyPr wrap="none">
            <a:spAutoFit/>
          </a:bodyPr>
          <a:lstStyle/>
          <a:p>
            <a:r>
              <a:rPr sz="1600" u="none">
                <a:latin typeface="Huawei Sans" panose="020C0503030203020204" pitchFamily="34" charset="0"/>
                <a:cs typeface="Huawei Sans" panose="020C0503030203020204" pitchFamily="34" charset="0"/>
              </a:rPr>
              <a:t>Storage</a:t>
            </a:r>
            <a:endParaRPr lang="zh-CN" altLang="en-US" sz="1600" dirty="0">
              <a:latin typeface="Huawei Sans" panose="020C0503030203020204" pitchFamily="34" charset="0"/>
              <a:cs typeface="Huawei Sans" panose="020C0503030203020204" pitchFamily="34" charset="0"/>
            </a:endParaRPr>
          </a:p>
        </p:txBody>
      </p:sp>
      <p:cxnSp>
        <p:nvCxnSpPr>
          <p:cNvPr id="11" name="直接连接符 16"/>
          <p:cNvCxnSpPr>
            <a:cxnSpLocks noChangeShapeType="1"/>
            <a:stCxn id="6" idx="3"/>
          </p:cNvCxnSpPr>
          <p:nvPr/>
        </p:nvCxnSpPr>
        <p:spPr bwMode="auto">
          <a:xfrm>
            <a:off x="4831295" y="3839859"/>
            <a:ext cx="2644998" cy="0"/>
          </a:xfrm>
          <a:prstGeom prst="line">
            <a:avLst/>
          </a:prstGeom>
          <a:noFill/>
          <a:ln w="9525" algn="ctr">
            <a:solidFill>
              <a:schemeClr val="tx1"/>
            </a:solidFill>
            <a:round/>
            <a:headEnd/>
            <a:tailEnd/>
          </a:ln>
        </p:spPr>
      </p:cxnSp>
      <p:grpSp>
        <p:nvGrpSpPr>
          <p:cNvPr id="13" name="组合 227"/>
          <p:cNvGrpSpPr>
            <a:grpSpLocks/>
          </p:cNvGrpSpPr>
          <p:nvPr/>
        </p:nvGrpSpPr>
        <p:grpSpPr bwMode="auto">
          <a:xfrm>
            <a:off x="7437744" y="2923382"/>
            <a:ext cx="1447697" cy="1356264"/>
            <a:chOff x="4933950" y="3770313"/>
            <a:chExt cx="536576" cy="504825"/>
          </a:xfrm>
        </p:grpSpPr>
        <p:sp>
          <p:nvSpPr>
            <p:cNvPr id="14" name="Freeform 125"/>
            <p:cNvSpPr>
              <a:spLocks noEditPoints="1"/>
            </p:cNvSpPr>
            <p:nvPr/>
          </p:nvSpPr>
          <p:spPr bwMode="auto">
            <a:xfrm>
              <a:off x="5153025" y="3770313"/>
              <a:ext cx="230188" cy="228600"/>
            </a:xfrm>
            <a:custGeom>
              <a:avLst/>
              <a:gdLst>
                <a:gd name="T0" fmla="*/ 2147483647 w 547"/>
                <a:gd name="T1" fmla="*/ 2147483647 h 547"/>
                <a:gd name="T2" fmla="*/ 2147483647 w 547"/>
                <a:gd name="T3" fmla="*/ 2147483647 h 547"/>
                <a:gd name="T4" fmla="*/ 2147483647 w 547"/>
                <a:gd name="T5" fmla="*/ 2147483647 h 547"/>
                <a:gd name="T6" fmla="*/ 2147483647 w 547"/>
                <a:gd name="T7" fmla="*/ 2147483647 h 547"/>
                <a:gd name="T8" fmla="*/ 2147483647 w 547"/>
                <a:gd name="T9" fmla="*/ 2147483647 h 547"/>
                <a:gd name="T10" fmla="*/ 2147483647 w 547"/>
                <a:gd name="T11" fmla="*/ 2147483647 h 547"/>
                <a:gd name="T12" fmla="*/ 2147483647 w 547"/>
                <a:gd name="T13" fmla="*/ 2147483647 h 547"/>
                <a:gd name="T14" fmla="*/ 2147483647 w 547"/>
                <a:gd name="T15" fmla="*/ 2147483647 h 547"/>
                <a:gd name="T16" fmla="*/ 0 w 547"/>
                <a:gd name="T17" fmla="*/ 2147483647 h 547"/>
                <a:gd name="T18" fmla="*/ 2147483647 w 547"/>
                <a:gd name="T19" fmla="*/ 0 h 547"/>
                <a:gd name="T20" fmla="*/ 2147483647 w 547"/>
                <a:gd name="T21" fmla="*/ 2147483647 h 547"/>
                <a:gd name="T22" fmla="*/ 2147483647 w 547"/>
                <a:gd name="T23" fmla="*/ 2147483647 h 5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7"/>
                <a:gd name="T37" fmla="*/ 0 h 547"/>
                <a:gd name="T38" fmla="*/ 547 w 547"/>
                <a:gd name="T39" fmla="*/ 547 h 5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7" h="547">
                  <a:moveTo>
                    <a:pt x="274" y="66"/>
                  </a:moveTo>
                  <a:lnTo>
                    <a:pt x="274" y="66"/>
                  </a:lnTo>
                  <a:cubicBezTo>
                    <a:pt x="160" y="66"/>
                    <a:pt x="67" y="159"/>
                    <a:pt x="67" y="273"/>
                  </a:cubicBezTo>
                  <a:cubicBezTo>
                    <a:pt x="67" y="387"/>
                    <a:pt x="160" y="480"/>
                    <a:pt x="274" y="480"/>
                  </a:cubicBezTo>
                  <a:cubicBezTo>
                    <a:pt x="388" y="480"/>
                    <a:pt x="481" y="387"/>
                    <a:pt x="481" y="273"/>
                  </a:cubicBezTo>
                  <a:cubicBezTo>
                    <a:pt x="481" y="159"/>
                    <a:pt x="388" y="66"/>
                    <a:pt x="274" y="66"/>
                  </a:cubicBezTo>
                  <a:close/>
                  <a:moveTo>
                    <a:pt x="274" y="547"/>
                  </a:moveTo>
                  <a:lnTo>
                    <a:pt x="274" y="547"/>
                  </a:lnTo>
                  <a:cubicBezTo>
                    <a:pt x="123" y="547"/>
                    <a:pt x="0" y="424"/>
                    <a:pt x="0" y="273"/>
                  </a:cubicBezTo>
                  <a:cubicBezTo>
                    <a:pt x="0" y="122"/>
                    <a:pt x="123" y="0"/>
                    <a:pt x="274" y="0"/>
                  </a:cubicBezTo>
                  <a:cubicBezTo>
                    <a:pt x="425" y="0"/>
                    <a:pt x="547" y="122"/>
                    <a:pt x="547" y="273"/>
                  </a:cubicBezTo>
                  <a:cubicBezTo>
                    <a:pt x="547" y="424"/>
                    <a:pt x="425" y="547"/>
                    <a:pt x="274" y="54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15" name="Freeform 126"/>
            <p:cNvSpPr>
              <a:spLocks noEditPoints="1"/>
            </p:cNvSpPr>
            <p:nvPr/>
          </p:nvSpPr>
          <p:spPr bwMode="auto">
            <a:xfrm>
              <a:off x="4948238" y="4030663"/>
              <a:ext cx="215900" cy="155575"/>
            </a:xfrm>
            <a:custGeom>
              <a:avLst/>
              <a:gdLst>
                <a:gd name="T0" fmla="*/ 2147483647 w 515"/>
                <a:gd name="T1" fmla="*/ 2147483647 h 369"/>
                <a:gd name="T2" fmla="*/ 2147483647 w 515"/>
                <a:gd name="T3" fmla="*/ 2147483647 h 369"/>
                <a:gd name="T4" fmla="*/ 2147483647 w 515"/>
                <a:gd name="T5" fmla="*/ 2147483647 h 369"/>
                <a:gd name="T6" fmla="*/ 2147483647 w 515"/>
                <a:gd name="T7" fmla="*/ 2147483647 h 369"/>
                <a:gd name="T8" fmla="*/ 2147483647 w 515"/>
                <a:gd name="T9" fmla="*/ 2147483647 h 369"/>
                <a:gd name="T10" fmla="*/ 2147483647 w 515"/>
                <a:gd name="T11" fmla="*/ 2147483647 h 369"/>
                <a:gd name="T12" fmla="*/ 2147483647 w 515"/>
                <a:gd name="T13" fmla="*/ 2147483647 h 369"/>
                <a:gd name="T14" fmla="*/ 2147483647 w 515"/>
                <a:gd name="T15" fmla="*/ 2147483647 h 369"/>
                <a:gd name="T16" fmla="*/ 2147483647 w 515"/>
                <a:gd name="T17" fmla="*/ 2147483647 h 369"/>
                <a:gd name="T18" fmla="*/ 0 w 515"/>
                <a:gd name="T19" fmla="*/ 2147483647 h 369"/>
                <a:gd name="T20" fmla="*/ 0 w 515"/>
                <a:gd name="T21" fmla="*/ 2147483647 h 369"/>
                <a:gd name="T22" fmla="*/ 2147483647 w 515"/>
                <a:gd name="T23" fmla="*/ 0 h 369"/>
                <a:gd name="T24" fmla="*/ 2147483647 w 515"/>
                <a:gd name="T25" fmla="*/ 0 h 369"/>
                <a:gd name="T26" fmla="*/ 2147483647 w 515"/>
                <a:gd name="T27" fmla="*/ 2147483647 h 369"/>
                <a:gd name="T28" fmla="*/ 2147483647 w 515"/>
                <a:gd name="T29" fmla="*/ 2147483647 h 369"/>
                <a:gd name="T30" fmla="*/ 2147483647 w 515"/>
                <a:gd name="T31" fmla="*/ 2147483647 h 3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5"/>
                <a:gd name="T49" fmla="*/ 0 h 369"/>
                <a:gd name="T50" fmla="*/ 515 w 515"/>
                <a:gd name="T51" fmla="*/ 369 h 3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5" h="369">
                  <a:moveTo>
                    <a:pt x="53" y="316"/>
                  </a:moveTo>
                  <a:lnTo>
                    <a:pt x="53" y="316"/>
                  </a:lnTo>
                  <a:lnTo>
                    <a:pt x="461" y="316"/>
                  </a:lnTo>
                  <a:lnTo>
                    <a:pt x="461" y="53"/>
                  </a:lnTo>
                  <a:lnTo>
                    <a:pt x="53" y="53"/>
                  </a:lnTo>
                  <a:lnTo>
                    <a:pt x="53" y="316"/>
                  </a:lnTo>
                  <a:close/>
                  <a:moveTo>
                    <a:pt x="488" y="369"/>
                  </a:moveTo>
                  <a:lnTo>
                    <a:pt x="488" y="369"/>
                  </a:lnTo>
                  <a:lnTo>
                    <a:pt x="27" y="369"/>
                  </a:lnTo>
                  <a:cubicBezTo>
                    <a:pt x="12" y="369"/>
                    <a:pt x="0" y="357"/>
                    <a:pt x="0" y="343"/>
                  </a:cubicBezTo>
                  <a:lnTo>
                    <a:pt x="0" y="26"/>
                  </a:lnTo>
                  <a:cubicBezTo>
                    <a:pt x="0" y="12"/>
                    <a:pt x="12" y="0"/>
                    <a:pt x="27" y="0"/>
                  </a:cubicBezTo>
                  <a:lnTo>
                    <a:pt x="488" y="0"/>
                  </a:lnTo>
                  <a:cubicBezTo>
                    <a:pt x="503" y="0"/>
                    <a:pt x="515" y="12"/>
                    <a:pt x="515" y="26"/>
                  </a:cubicBezTo>
                  <a:lnTo>
                    <a:pt x="515" y="343"/>
                  </a:lnTo>
                  <a:cubicBezTo>
                    <a:pt x="515" y="357"/>
                    <a:pt x="503" y="369"/>
                    <a:pt x="488" y="36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16" name="Freeform 127"/>
            <p:cNvSpPr>
              <a:spLocks/>
            </p:cNvSpPr>
            <p:nvPr/>
          </p:nvSpPr>
          <p:spPr bwMode="auto">
            <a:xfrm>
              <a:off x="4933950" y="4194175"/>
              <a:ext cx="244475" cy="30163"/>
            </a:xfrm>
            <a:custGeom>
              <a:avLst/>
              <a:gdLst>
                <a:gd name="T0" fmla="*/ 2147483647 w 581"/>
                <a:gd name="T1" fmla="*/ 0 h 71"/>
                <a:gd name="T2" fmla="*/ 2147483647 w 581"/>
                <a:gd name="T3" fmla="*/ 0 h 71"/>
                <a:gd name="T4" fmla="*/ 2147483647 w 581"/>
                <a:gd name="T5" fmla="*/ 0 h 71"/>
                <a:gd name="T6" fmla="*/ 0 w 581"/>
                <a:gd name="T7" fmla="*/ 2147483647 h 71"/>
                <a:gd name="T8" fmla="*/ 0 w 581"/>
                <a:gd name="T9" fmla="*/ 2147483647 h 71"/>
                <a:gd name="T10" fmla="*/ 2147483647 w 581"/>
                <a:gd name="T11" fmla="*/ 2147483647 h 71"/>
                <a:gd name="T12" fmla="*/ 2147483647 w 581"/>
                <a:gd name="T13" fmla="*/ 2147483647 h 71"/>
                <a:gd name="T14" fmla="*/ 2147483647 w 581"/>
                <a:gd name="T15" fmla="*/ 0 h 71"/>
                <a:gd name="T16" fmla="*/ 0 60000 65536"/>
                <a:gd name="T17" fmla="*/ 0 60000 65536"/>
                <a:gd name="T18" fmla="*/ 0 60000 65536"/>
                <a:gd name="T19" fmla="*/ 0 60000 65536"/>
                <a:gd name="T20" fmla="*/ 0 60000 65536"/>
                <a:gd name="T21" fmla="*/ 0 60000 65536"/>
                <a:gd name="T22" fmla="*/ 0 60000 65536"/>
                <a:gd name="T23" fmla="*/ 0 60000 65536"/>
                <a:gd name="T24" fmla="*/ 0 w 581"/>
                <a:gd name="T25" fmla="*/ 0 h 71"/>
                <a:gd name="T26" fmla="*/ 581 w 581"/>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1" h="71">
                  <a:moveTo>
                    <a:pt x="521" y="0"/>
                  </a:moveTo>
                  <a:lnTo>
                    <a:pt x="521" y="0"/>
                  </a:lnTo>
                  <a:lnTo>
                    <a:pt x="40" y="0"/>
                  </a:lnTo>
                  <a:lnTo>
                    <a:pt x="0" y="37"/>
                  </a:lnTo>
                  <a:lnTo>
                    <a:pt x="0" y="71"/>
                  </a:lnTo>
                  <a:lnTo>
                    <a:pt x="581" y="71"/>
                  </a:lnTo>
                  <a:lnTo>
                    <a:pt x="581" y="37"/>
                  </a:lnTo>
                  <a:lnTo>
                    <a:pt x="521"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17" name="Freeform 128"/>
            <p:cNvSpPr>
              <a:spLocks/>
            </p:cNvSpPr>
            <p:nvPr/>
          </p:nvSpPr>
          <p:spPr bwMode="auto">
            <a:xfrm>
              <a:off x="5070475" y="4216400"/>
              <a:ext cx="219075" cy="47625"/>
            </a:xfrm>
            <a:custGeom>
              <a:avLst/>
              <a:gdLst>
                <a:gd name="T0" fmla="*/ 2147483647 w 522"/>
                <a:gd name="T1" fmla="*/ 2147483647 h 110"/>
                <a:gd name="T2" fmla="*/ 2147483647 w 522"/>
                <a:gd name="T3" fmla="*/ 2147483647 h 110"/>
                <a:gd name="T4" fmla="*/ 2147483647 w 522"/>
                <a:gd name="T5" fmla="*/ 2147483647 h 110"/>
                <a:gd name="T6" fmla="*/ 0 w 522"/>
                <a:gd name="T7" fmla="*/ 2147483647 h 110"/>
                <a:gd name="T8" fmla="*/ 0 w 522"/>
                <a:gd name="T9" fmla="*/ 0 h 110"/>
                <a:gd name="T10" fmla="*/ 2147483647 w 522"/>
                <a:gd name="T11" fmla="*/ 0 h 110"/>
                <a:gd name="T12" fmla="*/ 2147483647 w 522"/>
                <a:gd name="T13" fmla="*/ 2147483647 h 110"/>
                <a:gd name="T14" fmla="*/ 2147483647 w 522"/>
                <a:gd name="T15" fmla="*/ 2147483647 h 110"/>
                <a:gd name="T16" fmla="*/ 2147483647 w 522"/>
                <a:gd name="T17" fmla="*/ 2147483647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2"/>
                <a:gd name="T28" fmla="*/ 0 h 110"/>
                <a:gd name="T29" fmla="*/ 522 w 522"/>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2" h="110">
                  <a:moveTo>
                    <a:pt x="522" y="110"/>
                  </a:moveTo>
                  <a:lnTo>
                    <a:pt x="522" y="110"/>
                  </a:lnTo>
                  <a:lnTo>
                    <a:pt x="33" y="110"/>
                  </a:lnTo>
                  <a:cubicBezTo>
                    <a:pt x="15" y="110"/>
                    <a:pt x="0" y="95"/>
                    <a:pt x="0" y="77"/>
                  </a:cubicBezTo>
                  <a:lnTo>
                    <a:pt x="0" y="0"/>
                  </a:lnTo>
                  <a:lnTo>
                    <a:pt x="66" y="0"/>
                  </a:lnTo>
                  <a:lnTo>
                    <a:pt x="66" y="43"/>
                  </a:lnTo>
                  <a:lnTo>
                    <a:pt x="522" y="43"/>
                  </a:lnTo>
                  <a:lnTo>
                    <a:pt x="522" y="11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18" name="Freeform 129"/>
            <p:cNvSpPr>
              <a:spLocks/>
            </p:cNvSpPr>
            <p:nvPr/>
          </p:nvSpPr>
          <p:spPr bwMode="auto">
            <a:xfrm>
              <a:off x="5091113" y="3986213"/>
              <a:ext cx="379413" cy="277813"/>
            </a:xfrm>
            <a:custGeom>
              <a:avLst/>
              <a:gdLst>
                <a:gd name="T0" fmla="*/ 2147483647 w 905"/>
                <a:gd name="T1" fmla="*/ 2147483647 h 658"/>
                <a:gd name="T2" fmla="*/ 2147483647 w 905"/>
                <a:gd name="T3" fmla="*/ 2147483647 h 658"/>
                <a:gd name="T4" fmla="*/ 2147483647 w 905"/>
                <a:gd name="T5" fmla="*/ 2147483647 h 658"/>
                <a:gd name="T6" fmla="*/ 2147483647 w 905"/>
                <a:gd name="T7" fmla="*/ 2147483647 h 658"/>
                <a:gd name="T8" fmla="*/ 2147483647 w 905"/>
                <a:gd name="T9" fmla="*/ 2147483647 h 658"/>
                <a:gd name="T10" fmla="*/ 2147483647 w 905"/>
                <a:gd name="T11" fmla="*/ 2147483647 h 658"/>
                <a:gd name="T12" fmla="*/ 2147483647 w 905"/>
                <a:gd name="T13" fmla="*/ 2147483647 h 658"/>
                <a:gd name="T14" fmla="*/ 2147483647 w 905"/>
                <a:gd name="T15" fmla="*/ 2147483647 h 658"/>
                <a:gd name="T16" fmla="*/ 2147483647 w 905"/>
                <a:gd name="T17" fmla="*/ 2147483647 h 658"/>
                <a:gd name="T18" fmla="*/ 2147483647 w 905"/>
                <a:gd name="T19" fmla="*/ 2147483647 h 658"/>
                <a:gd name="T20" fmla="*/ 2147483647 w 905"/>
                <a:gd name="T21" fmla="*/ 2147483647 h 658"/>
                <a:gd name="T22" fmla="*/ 2147483647 w 905"/>
                <a:gd name="T23" fmla="*/ 2147483647 h 658"/>
                <a:gd name="T24" fmla="*/ 2147483647 w 905"/>
                <a:gd name="T25" fmla="*/ 2147483647 h 658"/>
                <a:gd name="T26" fmla="*/ 2147483647 w 905"/>
                <a:gd name="T27" fmla="*/ 2147483647 h 658"/>
                <a:gd name="T28" fmla="*/ 2147483647 w 905"/>
                <a:gd name="T29" fmla="*/ 2147483647 h 658"/>
                <a:gd name="T30" fmla="*/ 0 w 905"/>
                <a:gd name="T31" fmla="*/ 2147483647 h 658"/>
                <a:gd name="T32" fmla="*/ 2147483647 w 905"/>
                <a:gd name="T33" fmla="*/ 2147483647 h 658"/>
                <a:gd name="T34" fmla="*/ 2147483647 w 905"/>
                <a:gd name="T35" fmla="*/ 2147483647 h 658"/>
                <a:gd name="T36" fmla="*/ 2147483647 w 905"/>
                <a:gd name="T37" fmla="*/ 2147483647 h 658"/>
                <a:gd name="T38" fmla="*/ 2147483647 w 905"/>
                <a:gd name="T39" fmla="*/ 2147483647 h 658"/>
                <a:gd name="T40" fmla="*/ 2147483647 w 905"/>
                <a:gd name="T41" fmla="*/ 2147483647 h 658"/>
                <a:gd name="T42" fmla="*/ 2147483647 w 905"/>
                <a:gd name="T43" fmla="*/ 2147483647 h 658"/>
                <a:gd name="T44" fmla="*/ 2147483647 w 905"/>
                <a:gd name="T45" fmla="*/ 2147483647 h 658"/>
                <a:gd name="T46" fmla="*/ 2147483647 w 905"/>
                <a:gd name="T47" fmla="*/ 2147483647 h 658"/>
                <a:gd name="T48" fmla="*/ 2147483647 w 905"/>
                <a:gd name="T49" fmla="*/ 2147483647 h 658"/>
                <a:gd name="T50" fmla="*/ 2147483647 w 905"/>
                <a:gd name="T51" fmla="*/ 2147483647 h 658"/>
                <a:gd name="T52" fmla="*/ 2147483647 w 905"/>
                <a:gd name="T53" fmla="*/ 2147483647 h 658"/>
                <a:gd name="T54" fmla="*/ 2147483647 w 905"/>
                <a:gd name="T55" fmla="*/ 2147483647 h 658"/>
                <a:gd name="T56" fmla="*/ 2147483647 w 905"/>
                <a:gd name="T57" fmla="*/ 2147483647 h 658"/>
                <a:gd name="T58" fmla="*/ 2147483647 w 905"/>
                <a:gd name="T59" fmla="*/ 2147483647 h 6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05"/>
                <a:gd name="T91" fmla="*/ 0 h 658"/>
                <a:gd name="T92" fmla="*/ 905 w 905"/>
                <a:gd name="T93" fmla="*/ 658 h 6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05" h="658">
                  <a:moveTo>
                    <a:pt x="872" y="658"/>
                  </a:moveTo>
                  <a:lnTo>
                    <a:pt x="872" y="658"/>
                  </a:lnTo>
                  <a:lnTo>
                    <a:pt x="705" y="658"/>
                  </a:lnTo>
                  <a:lnTo>
                    <a:pt x="705" y="591"/>
                  </a:lnTo>
                  <a:lnTo>
                    <a:pt x="839" y="591"/>
                  </a:lnTo>
                  <a:lnTo>
                    <a:pt x="839" y="168"/>
                  </a:lnTo>
                  <a:cubicBezTo>
                    <a:pt x="802" y="144"/>
                    <a:pt x="728" y="103"/>
                    <a:pt x="683" y="78"/>
                  </a:cubicBezTo>
                  <a:lnTo>
                    <a:pt x="577" y="192"/>
                  </a:lnTo>
                  <a:cubicBezTo>
                    <a:pt x="565" y="205"/>
                    <a:pt x="546" y="207"/>
                    <a:pt x="532" y="197"/>
                  </a:cubicBezTo>
                  <a:lnTo>
                    <a:pt x="463" y="146"/>
                  </a:lnTo>
                  <a:lnTo>
                    <a:pt x="375" y="146"/>
                  </a:lnTo>
                  <a:lnTo>
                    <a:pt x="308" y="198"/>
                  </a:lnTo>
                  <a:cubicBezTo>
                    <a:pt x="294" y="209"/>
                    <a:pt x="274" y="207"/>
                    <a:pt x="263" y="194"/>
                  </a:cubicBezTo>
                  <a:lnTo>
                    <a:pt x="158" y="80"/>
                  </a:lnTo>
                  <a:lnTo>
                    <a:pt x="36" y="159"/>
                  </a:lnTo>
                  <a:lnTo>
                    <a:pt x="0" y="103"/>
                  </a:lnTo>
                  <a:lnTo>
                    <a:pt x="146" y="9"/>
                  </a:lnTo>
                  <a:cubicBezTo>
                    <a:pt x="159" y="0"/>
                    <a:pt x="178" y="2"/>
                    <a:pt x="189" y="14"/>
                  </a:cubicBezTo>
                  <a:lnTo>
                    <a:pt x="291" y="126"/>
                  </a:lnTo>
                  <a:lnTo>
                    <a:pt x="343" y="86"/>
                  </a:lnTo>
                  <a:cubicBezTo>
                    <a:pt x="348" y="82"/>
                    <a:pt x="356" y="79"/>
                    <a:pt x="363" y="79"/>
                  </a:cubicBezTo>
                  <a:lnTo>
                    <a:pt x="474" y="79"/>
                  </a:lnTo>
                  <a:cubicBezTo>
                    <a:pt x="481" y="79"/>
                    <a:pt x="488" y="81"/>
                    <a:pt x="493" y="86"/>
                  </a:cubicBezTo>
                  <a:lnTo>
                    <a:pt x="548" y="125"/>
                  </a:lnTo>
                  <a:lnTo>
                    <a:pt x="652" y="14"/>
                  </a:lnTo>
                  <a:cubicBezTo>
                    <a:pt x="662" y="3"/>
                    <a:pt x="678" y="0"/>
                    <a:pt x="692" y="7"/>
                  </a:cubicBezTo>
                  <a:cubicBezTo>
                    <a:pt x="698" y="11"/>
                    <a:pt x="847" y="91"/>
                    <a:pt x="892" y="124"/>
                  </a:cubicBezTo>
                  <a:cubicBezTo>
                    <a:pt x="900" y="130"/>
                    <a:pt x="905" y="140"/>
                    <a:pt x="905" y="150"/>
                  </a:cubicBezTo>
                  <a:lnTo>
                    <a:pt x="905" y="625"/>
                  </a:lnTo>
                  <a:cubicBezTo>
                    <a:pt x="905" y="643"/>
                    <a:pt x="890" y="658"/>
                    <a:pt x="872" y="658"/>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19" name="Freeform 130"/>
            <p:cNvSpPr>
              <a:spLocks/>
            </p:cNvSpPr>
            <p:nvPr/>
          </p:nvSpPr>
          <p:spPr bwMode="auto">
            <a:xfrm>
              <a:off x="5251450" y="4217988"/>
              <a:ext cx="58738" cy="57150"/>
            </a:xfrm>
            <a:custGeom>
              <a:avLst/>
              <a:gdLst>
                <a:gd name="T0" fmla="*/ 2147483647 w 139"/>
                <a:gd name="T1" fmla="*/ 2147483647 h 138"/>
                <a:gd name="T2" fmla="*/ 2147483647 w 139"/>
                <a:gd name="T3" fmla="*/ 2147483647 h 138"/>
                <a:gd name="T4" fmla="*/ 0 w 139"/>
                <a:gd name="T5" fmla="*/ 2147483647 h 138"/>
                <a:gd name="T6" fmla="*/ 2147483647 w 139"/>
                <a:gd name="T7" fmla="*/ 0 h 138"/>
                <a:gd name="T8" fmla="*/ 2147483647 w 139"/>
                <a:gd name="T9" fmla="*/ 2147483647 h 138"/>
                <a:gd name="T10" fmla="*/ 2147483647 w 139"/>
                <a:gd name="T11" fmla="*/ 2147483647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69" y="138"/>
                  </a:moveTo>
                  <a:lnTo>
                    <a:pt x="69" y="138"/>
                  </a:lnTo>
                  <a:cubicBezTo>
                    <a:pt x="31" y="138"/>
                    <a:pt x="0" y="107"/>
                    <a:pt x="0" y="69"/>
                  </a:cubicBezTo>
                  <a:cubicBezTo>
                    <a:pt x="0" y="31"/>
                    <a:pt x="31" y="0"/>
                    <a:pt x="69" y="0"/>
                  </a:cubicBezTo>
                  <a:cubicBezTo>
                    <a:pt x="108" y="0"/>
                    <a:pt x="139" y="31"/>
                    <a:pt x="139" y="69"/>
                  </a:cubicBezTo>
                  <a:cubicBezTo>
                    <a:pt x="139" y="107"/>
                    <a:pt x="108" y="138"/>
                    <a:pt x="69" y="138"/>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0" name="Freeform 131"/>
            <p:cNvSpPr>
              <a:spLocks/>
            </p:cNvSpPr>
            <p:nvPr/>
          </p:nvSpPr>
          <p:spPr bwMode="auto">
            <a:xfrm>
              <a:off x="5341938" y="4216400"/>
              <a:ext cx="57150"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sp>
          <p:nvSpPr>
            <p:cNvPr id="21" name="Freeform 132"/>
            <p:cNvSpPr>
              <a:spLocks/>
            </p:cNvSpPr>
            <p:nvPr/>
          </p:nvSpPr>
          <p:spPr bwMode="auto">
            <a:xfrm>
              <a:off x="5235575" y="4033838"/>
              <a:ext cx="66675" cy="160338"/>
            </a:xfrm>
            <a:custGeom>
              <a:avLst/>
              <a:gdLst>
                <a:gd name="T0" fmla="*/ 2147483647 w 160"/>
                <a:gd name="T1" fmla="*/ 0 h 381"/>
                <a:gd name="T2" fmla="*/ 2147483647 w 160"/>
                <a:gd name="T3" fmla="*/ 0 h 381"/>
                <a:gd name="T4" fmla="*/ 2147483647 w 160"/>
                <a:gd name="T5" fmla="*/ 2147483647 h 381"/>
                <a:gd name="T6" fmla="*/ 0 w 160"/>
                <a:gd name="T7" fmla="*/ 2147483647 h 381"/>
                <a:gd name="T8" fmla="*/ 2147483647 w 160"/>
                <a:gd name="T9" fmla="*/ 2147483647 h 381"/>
                <a:gd name="T10" fmla="*/ 2147483647 w 160"/>
                <a:gd name="T11" fmla="*/ 2147483647 h 381"/>
                <a:gd name="T12" fmla="*/ 2147483647 w 160"/>
                <a:gd name="T13" fmla="*/ 2147483647 h 381"/>
                <a:gd name="T14" fmla="*/ 2147483647 w 160"/>
                <a:gd name="T15" fmla="*/ 0 h 381"/>
                <a:gd name="T16" fmla="*/ 0 60000 65536"/>
                <a:gd name="T17" fmla="*/ 0 60000 65536"/>
                <a:gd name="T18" fmla="*/ 0 60000 65536"/>
                <a:gd name="T19" fmla="*/ 0 60000 65536"/>
                <a:gd name="T20" fmla="*/ 0 60000 65536"/>
                <a:gd name="T21" fmla="*/ 0 60000 65536"/>
                <a:gd name="T22" fmla="*/ 0 60000 65536"/>
                <a:gd name="T23" fmla="*/ 0 60000 65536"/>
                <a:gd name="T24" fmla="*/ 0 w 160"/>
                <a:gd name="T25" fmla="*/ 0 h 381"/>
                <a:gd name="T26" fmla="*/ 160 w 160"/>
                <a:gd name="T27" fmla="*/ 381 h 3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0" h="381">
                  <a:moveTo>
                    <a:pt x="11" y="0"/>
                  </a:moveTo>
                  <a:lnTo>
                    <a:pt x="11" y="0"/>
                  </a:lnTo>
                  <a:lnTo>
                    <a:pt x="33" y="78"/>
                  </a:lnTo>
                  <a:lnTo>
                    <a:pt x="0" y="293"/>
                  </a:lnTo>
                  <a:lnTo>
                    <a:pt x="82" y="381"/>
                  </a:lnTo>
                  <a:lnTo>
                    <a:pt x="160" y="293"/>
                  </a:lnTo>
                  <a:lnTo>
                    <a:pt x="118" y="80"/>
                  </a:lnTo>
                  <a:lnTo>
                    <a:pt x="136" y="0"/>
                  </a:lnTo>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latin typeface="Huawei Sans" panose="020C0503030203020204" pitchFamily="34" charset="0"/>
                <a:cs typeface="Huawei Sans" panose="020C0503030203020204" pitchFamily="34" charset="0"/>
              </a:endParaRPr>
            </a:p>
          </p:txBody>
        </p:sp>
      </p:grpSp>
    </p:spTree>
    <p:extLst>
      <p:ext uri="{BB962C8B-B14F-4D97-AF65-F5344CB8AC3E}">
        <p14:creationId xmlns:p14="http://schemas.microsoft.com/office/powerpoint/2010/main" val="1188245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lstStyle/>
          <a:p>
            <a:r>
              <a:rPr u="none">
                <a:solidFill>
                  <a:schemeClr val="bg1">
                    <a:lumMod val="50000"/>
                  </a:schemeClr>
                </a:solidFill>
              </a:rPr>
              <a:t>Traditional RAID</a:t>
            </a:r>
          </a:p>
          <a:p>
            <a:r>
              <a:rPr u="none">
                <a:solidFill>
                  <a:schemeClr val="bg1">
                    <a:lumMod val="50000"/>
                  </a:schemeClr>
                </a:solidFill>
              </a:rPr>
              <a:t>RAID 2.0+</a:t>
            </a:r>
            <a:endParaRPr lang="en-US" altLang="zh-CN" dirty="0">
              <a:solidFill>
                <a:schemeClr val="bg1">
                  <a:lumMod val="50000"/>
                </a:schemeClr>
              </a:solidFill>
            </a:endParaRPr>
          </a:p>
          <a:p>
            <a:r>
              <a:rPr b="1"/>
              <a:t>Other RAID Technologies</a:t>
            </a:r>
          </a:p>
          <a:p>
            <a:endParaRPr lang="zh-CN" altLang="en-US" dirty="0"/>
          </a:p>
        </p:txBody>
      </p:sp>
    </p:spTree>
    <p:extLst>
      <p:ext uri="{BB962C8B-B14F-4D97-AF65-F5344CB8AC3E}">
        <p14:creationId xmlns:p14="http://schemas.microsoft.com/office/powerpoint/2010/main" val="16293948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文本占位符 2"/>
          <p:cNvSpPr txBox="1">
            <a:spLocks/>
          </p:cNvSpPr>
          <p:nvPr/>
        </p:nvSpPr>
        <p:spPr bwMode="auto">
          <a:xfrm>
            <a:off x="6125675" y="1109119"/>
            <a:ext cx="5054161" cy="180362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2279" indent="-302279" algn="just" defTabSz="914034" rtl="0" eaLnBrk="1" fontAlgn="ctr" latinLnBrk="0" hangingPunct="1">
              <a:lnSpc>
                <a:spcPct val="140000"/>
              </a:lnSpc>
              <a:spcBef>
                <a:spcPts val="792"/>
              </a:spcBef>
              <a:buClrTx/>
              <a:buSzPct val="50000"/>
              <a:buFont typeface="Wingdings" panose="05000000000000000000" pitchFamily="2" charset="2"/>
              <a:buChar char="l"/>
              <a:defRPr sz="2199" kern="1200" baseline="0">
                <a:solidFill>
                  <a:schemeClr val="tx1"/>
                </a:solidFill>
                <a:latin typeface="Arial" panose="020C0503030203020204" pitchFamily="34" charset="0"/>
                <a:ea typeface="方正兰亭黑简体" panose="02000000000000000000" pitchFamily="2" charset="-122"/>
                <a:cs typeface="Huawei Sans" panose="020C0503030203020204" pitchFamily="34" charset="0"/>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Arial"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Arial"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Arial"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Arial"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pPr marL="0" indent="0" algn="ctr">
              <a:buNone/>
            </a:pPr>
            <a:r>
              <a:rPr sz="1200" u="none" dirty="0">
                <a:solidFill>
                  <a:srgbClr val="0070C0"/>
                </a:solidFill>
                <a:latin typeface="Huawei Sans" panose="020C0503030203020204" pitchFamily="34" charset="0"/>
              </a:rPr>
              <a:t>Huawei dynamic RAID algorithm</a:t>
            </a:r>
          </a:p>
          <a:p>
            <a:r>
              <a:rPr sz="1200" u="none" dirty="0">
                <a:latin typeface="Huawei Sans" panose="020C0503030203020204" pitchFamily="34" charset="0"/>
              </a:rPr>
              <a:t>When a block in a RAID array fails, recover and migrate the data in the faulty block, shield the faulty block, and reconstruct a new RAID array using remaining blocks.</a:t>
            </a:r>
          </a:p>
          <a:p>
            <a:r>
              <a:rPr sz="1200" u="none" dirty="0">
                <a:latin typeface="Huawei Sans" panose="020C0503030203020204" pitchFamily="34" charset="0"/>
              </a:rPr>
              <a:t>Benefit: The flash memory space is fully and effectively used.</a:t>
            </a:r>
            <a:endParaRPr lang="zh-CN" altLang="en-US" sz="1200" dirty="0">
              <a:latin typeface="Huawei Sans" panose="020C0503030203020204" pitchFamily="34" charset="0"/>
            </a:endParaRPr>
          </a:p>
        </p:txBody>
      </p:sp>
      <p:sp>
        <p:nvSpPr>
          <p:cNvPr id="2" name="标题 1"/>
          <p:cNvSpPr>
            <a:spLocks noGrp="1"/>
          </p:cNvSpPr>
          <p:nvPr>
            <p:ph type="title"/>
          </p:nvPr>
        </p:nvSpPr>
        <p:spPr/>
        <p:txBody>
          <a:bodyPr/>
          <a:lstStyle/>
          <a:p>
            <a:r>
              <a:rPr u="none" dirty="0">
                <a:latin typeface="+mj-ea"/>
                <a:ea typeface="+mj-ea"/>
                <a:cs typeface="Huawei Sans" panose="020C0503030203020204" pitchFamily="34" charset="0"/>
              </a:rPr>
              <a:t>Huawei Dynamic RAID Algorithm</a:t>
            </a:r>
            <a:endParaRPr lang="zh-CN" altLang="en-US" dirty="0">
              <a:latin typeface="+mj-ea"/>
              <a:ea typeface="+mj-ea"/>
              <a:cs typeface="Huawei Sans" panose="020C0503030203020204" pitchFamily="34" charset="0"/>
            </a:endParaRPr>
          </a:p>
        </p:txBody>
      </p:sp>
      <p:sp>
        <p:nvSpPr>
          <p:cNvPr id="3" name="文本占位符 2"/>
          <p:cNvSpPr>
            <a:spLocks noGrp="1"/>
          </p:cNvSpPr>
          <p:nvPr>
            <p:ph type="body" sz="quarter" idx="4294967295"/>
          </p:nvPr>
        </p:nvSpPr>
        <p:spPr>
          <a:xfrm>
            <a:off x="455612" y="1131888"/>
            <a:ext cx="5079143" cy="1714500"/>
          </a:xfrm>
        </p:spPr>
        <p:txBody>
          <a:bodyPr/>
          <a:lstStyle/>
          <a:p>
            <a:pPr marL="0" indent="0" algn="ctr">
              <a:buNone/>
            </a:pPr>
            <a:r>
              <a:rPr sz="1200" u="none" dirty="0">
                <a:solidFill>
                  <a:srgbClr val="0070C0"/>
                </a:solidFill>
                <a:cs typeface="Huawei Sans" panose="020C0503030203020204" pitchFamily="34" charset="0"/>
              </a:rPr>
              <a:t>Common RAID algorithm</a:t>
            </a:r>
          </a:p>
          <a:p>
            <a:r>
              <a:rPr sz="1200" u="none" dirty="0">
                <a:cs typeface="Huawei Sans" panose="020C0503030203020204" pitchFamily="34" charset="0"/>
              </a:rPr>
              <a:t>When a block in a RAID array fails, recover the data in the faulty block, migrate all the data in the RAID array, and then shield the RAID array.</a:t>
            </a:r>
          </a:p>
          <a:p>
            <a:r>
              <a:rPr sz="1200" u="none" dirty="0">
                <a:cs typeface="Huawei Sans" panose="020C0503030203020204" pitchFamily="34" charset="0"/>
              </a:rPr>
              <a:t>Result: A large amount of available flash memory space is wasted.</a:t>
            </a:r>
          </a:p>
          <a:p>
            <a:endParaRPr lang="zh-CN" altLang="en-US" sz="1200" dirty="0">
              <a:cs typeface="Huawei Sans" panose="020C0503030203020204" pitchFamily="34" charset="0"/>
            </a:endParaRPr>
          </a:p>
        </p:txBody>
      </p:sp>
      <p:grpSp>
        <p:nvGrpSpPr>
          <p:cNvPr id="91" name="组合 90"/>
          <p:cNvGrpSpPr/>
          <p:nvPr/>
        </p:nvGrpSpPr>
        <p:grpSpPr>
          <a:xfrm>
            <a:off x="440838" y="3004401"/>
            <a:ext cx="5141730" cy="2928206"/>
            <a:chOff x="790585" y="3355973"/>
            <a:chExt cx="5141730" cy="2928206"/>
          </a:xfrm>
        </p:grpSpPr>
        <p:sp>
          <p:nvSpPr>
            <p:cNvPr id="4" name="矩形 3"/>
            <p:cNvSpPr/>
            <p:nvPr/>
          </p:nvSpPr>
          <p:spPr bwMode="auto">
            <a:xfrm>
              <a:off x="1874916" y="3870723"/>
              <a:ext cx="600672" cy="251686"/>
            </a:xfrm>
            <a:prstGeom prst="rect">
              <a:avLst/>
            </a:prstGeom>
            <a:solidFill>
              <a:srgbClr val="4BACC6">
                <a:lumMod val="90000"/>
              </a:srgb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16</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5" name="矩形 4"/>
            <p:cNvSpPr/>
            <p:nvPr/>
          </p:nvSpPr>
          <p:spPr bwMode="auto">
            <a:xfrm>
              <a:off x="2509033" y="3870723"/>
              <a:ext cx="600672" cy="251686"/>
            </a:xfrm>
            <a:prstGeom prst="rect">
              <a:avLst/>
            </a:prstGeom>
            <a:solidFill>
              <a:srgbClr val="4BACC6">
                <a:lumMod val="90000"/>
              </a:srgb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17</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6" name="矩形 5"/>
            <p:cNvSpPr/>
            <p:nvPr/>
          </p:nvSpPr>
          <p:spPr bwMode="auto">
            <a:xfrm>
              <a:off x="3144067" y="3870723"/>
              <a:ext cx="600672" cy="251686"/>
            </a:xfrm>
            <a:prstGeom prst="rect">
              <a:avLst/>
            </a:prstGeom>
            <a:solidFill>
              <a:srgbClr val="4BACC6">
                <a:lumMod val="90000"/>
              </a:srgb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7" name="矩形 6"/>
            <p:cNvSpPr/>
            <p:nvPr/>
          </p:nvSpPr>
          <p:spPr bwMode="auto">
            <a:xfrm>
              <a:off x="3783113" y="3870723"/>
              <a:ext cx="600672" cy="251686"/>
            </a:xfrm>
            <a:prstGeom prst="rect">
              <a:avLst/>
            </a:prstGeom>
            <a:solidFill>
              <a:srgbClr val="4BACC6">
                <a:lumMod val="90000"/>
              </a:srgb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100</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8" name="矩形 7"/>
            <p:cNvSpPr/>
            <p:nvPr/>
          </p:nvSpPr>
          <p:spPr bwMode="auto">
            <a:xfrm>
              <a:off x="5072248" y="3870723"/>
              <a:ext cx="765690" cy="249492"/>
            </a:xfrm>
            <a:prstGeom prst="rect">
              <a:avLst/>
            </a:prstGeom>
            <a:solidFill>
              <a:srgbClr val="CCECFF"/>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P 0</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9" name="矩形 8"/>
            <p:cNvSpPr/>
            <p:nvPr/>
          </p:nvSpPr>
          <p:spPr bwMode="auto">
            <a:xfrm>
              <a:off x="1882609" y="4445027"/>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101</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10" name="矩形 9"/>
            <p:cNvSpPr/>
            <p:nvPr/>
          </p:nvSpPr>
          <p:spPr bwMode="auto">
            <a:xfrm>
              <a:off x="2509033" y="4445027"/>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160</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11" name="矩形 10"/>
            <p:cNvSpPr/>
            <p:nvPr/>
          </p:nvSpPr>
          <p:spPr bwMode="auto">
            <a:xfrm>
              <a:off x="3144067" y="4445027"/>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12" name="矩形 11"/>
            <p:cNvSpPr/>
            <p:nvPr/>
          </p:nvSpPr>
          <p:spPr bwMode="auto">
            <a:xfrm>
              <a:off x="3783113" y="4445027"/>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10</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13" name="矩形 12"/>
            <p:cNvSpPr/>
            <p:nvPr/>
          </p:nvSpPr>
          <p:spPr bwMode="auto">
            <a:xfrm>
              <a:off x="5072248" y="4445027"/>
              <a:ext cx="768232" cy="251686"/>
            </a:xfrm>
            <a:prstGeom prst="rect">
              <a:avLst/>
            </a:prstGeom>
            <a:solidFill>
              <a:srgbClr val="CCECFF"/>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dirty="0">
                  <a:solidFill>
                    <a:srgbClr val="000000"/>
                  </a:solidFill>
                  <a:latin typeface="Huawei Sans" panose="020C0503030203020204" pitchFamily="34" charset="0"/>
                  <a:cs typeface="Huawei Sans" panose="020C0503030203020204" pitchFamily="34" charset="0"/>
                </a:rPr>
                <a:t>P 1</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14" name="矩形 13"/>
            <p:cNvSpPr/>
            <p:nvPr/>
          </p:nvSpPr>
          <p:spPr bwMode="auto">
            <a:xfrm>
              <a:off x="1882609" y="4888734"/>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3000</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15" name="矩形 14"/>
            <p:cNvSpPr/>
            <p:nvPr/>
          </p:nvSpPr>
          <p:spPr bwMode="auto">
            <a:xfrm>
              <a:off x="2509033" y="4888734"/>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1280</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16" name="矩形 15"/>
            <p:cNvSpPr/>
            <p:nvPr/>
          </p:nvSpPr>
          <p:spPr bwMode="auto">
            <a:xfrm>
              <a:off x="3144067" y="4888734"/>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17" name="矩形 16"/>
            <p:cNvSpPr/>
            <p:nvPr/>
          </p:nvSpPr>
          <p:spPr bwMode="auto">
            <a:xfrm>
              <a:off x="3783113" y="4888734"/>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i="1" u="none">
                  <a:solidFill>
                    <a:srgbClr val="000000"/>
                  </a:solidFill>
                  <a:latin typeface="Huawei Sans" panose="020C0503030203020204" pitchFamily="34" charset="0"/>
                  <a:cs typeface="Huawei Sans" panose="020C0503030203020204" pitchFamily="34" charset="0"/>
                </a:rPr>
                <a:t>n</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18" name="矩形 17"/>
            <p:cNvSpPr/>
            <p:nvPr/>
          </p:nvSpPr>
          <p:spPr bwMode="auto">
            <a:xfrm>
              <a:off x="5072247" y="4888734"/>
              <a:ext cx="768233" cy="262098"/>
            </a:xfrm>
            <a:prstGeom prst="rect">
              <a:avLst/>
            </a:prstGeom>
            <a:solidFill>
              <a:srgbClr val="CCECFF"/>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P </a:t>
              </a:r>
              <a:r>
                <a:rPr sz="1200" i="1" u="none">
                  <a:solidFill>
                    <a:srgbClr val="000000"/>
                  </a:solidFill>
                  <a:latin typeface="Huawei Sans" panose="020C0503030203020204" pitchFamily="34" charset="0"/>
                  <a:cs typeface="Huawei Sans" panose="020C0503030203020204" pitchFamily="34" charset="0"/>
                </a:rPr>
                <a:t>m</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19" name="TextBox 92"/>
            <p:cNvSpPr txBox="1"/>
            <p:nvPr/>
          </p:nvSpPr>
          <p:spPr>
            <a:xfrm>
              <a:off x="1882609" y="3595735"/>
              <a:ext cx="479618" cy="276999"/>
            </a:xfrm>
            <a:prstGeom prst="rect">
              <a:avLst/>
            </a:prstGeom>
            <a:noFill/>
          </p:spPr>
          <p:txBody>
            <a:bodyPr wrap="none" rtlCol="0">
              <a:spAutoFit/>
            </a:bodyPr>
            <a:lstStyle/>
            <a:p>
              <a:pPr defTabSz="914217">
                <a:defRPr/>
              </a:pPr>
              <a:r>
                <a:rPr sz="1200" u="none">
                  <a:solidFill>
                    <a:srgbClr val="000000"/>
                  </a:solidFill>
                  <a:latin typeface="Huawei Sans" panose="020C0503030203020204" pitchFamily="34" charset="0"/>
                  <a:cs typeface="Huawei Sans" panose="020C0503030203020204" pitchFamily="34" charset="0"/>
                </a:rPr>
                <a:t>ch 0</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20" name="TextBox 93"/>
            <p:cNvSpPr txBox="1"/>
            <p:nvPr/>
          </p:nvSpPr>
          <p:spPr>
            <a:xfrm>
              <a:off x="2509033" y="3595735"/>
              <a:ext cx="479618" cy="276999"/>
            </a:xfrm>
            <a:prstGeom prst="rect">
              <a:avLst/>
            </a:prstGeom>
            <a:noFill/>
          </p:spPr>
          <p:txBody>
            <a:bodyPr wrap="none" rtlCol="0">
              <a:spAutoFit/>
            </a:bodyPr>
            <a:lstStyle/>
            <a:p>
              <a:pPr defTabSz="914217">
                <a:defRPr/>
              </a:pPr>
              <a:r>
                <a:rPr sz="1200" u="none">
                  <a:solidFill>
                    <a:srgbClr val="000000"/>
                  </a:solidFill>
                  <a:latin typeface="Huawei Sans" panose="020C0503030203020204" pitchFamily="34" charset="0"/>
                  <a:cs typeface="Huawei Sans" panose="020C0503030203020204" pitchFamily="34" charset="0"/>
                </a:rPr>
                <a:t>ch 1</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21" name="TextBox 94"/>
            <p:cNvSpPr txBox="1"/>
            <p:nvPr/>
          </p:nvSpPr>
          <p:spPr>
            <a:xfrm>
              <a:off x="3783114" y="3595735"/>
              <a:ext cx="630301" cy="276999"/>
            </a:xfrm>
            <a:prstGeom prst="rect">
              <a:avLst/>
            </a:prstGeom>
            <a:noFill/>
          </p:spPr>
          <p:txBody>
            <a:bodyPr wrap="none" rtlCol="0">
              <a:spAutoFit/>
            </a:bodyPr>
            <a:lstStyle/>
            <a:p>
              <a:pPr defTabSz="914217">
                <a:defRPr/>
              </a:pPr>
              <a:r>
                <a:rPr sz="1200" u="none">
                  <a:solidFill>
                    <a:srgbClr val="000000"/>
                  </a:solidFill>
                  <a:latin typeface="Huawei Sans" panose="020C0503030203020204" pitchFamily="34" charset="0"/>
                  <a:cs typeface="Huawei Sans" panose="020C0503030203020204" pitchFamily="34" charset="0"/>
                </a:rPr>
                <a:t>ch </a:t>
              </a:r>
              <a:r>
                <a:rPr sz="1200" i="1" u="none">
                  <a:solidFill>
                    <a:srgbClr val="000000"/>
                  </a:solidFill>
                  <a:latin typeface="Huawei Sans" panose="020C0503030203020204" pitchFamily="34" charset="0"/>
                  <a:cs typeface="Huawei Sans" panose="020C0503030203020204" pitchFamily="34" charset="0"/>
                </a:rPr>
                <a:t>n</a:t>
              </a:r>
              <a:r>
                <a:rPr sz="1200" u="none">
                  <a:solidFill>
                    <a:srgbClr val="000000"/>
                  </a:solidFill>
                  <a:latin typeface="Huawei Sans" panose="020C0503030203020204" pitchFamily="34" charset="0"/>
                  <a:cs typeface="Huawei Sans" panose="020C0503030203020204" pitchFamily="34" charset="0"/>
                </a:rPr>
                <a:t>-1</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22" name="矩形 21"/>
            <p:cNvSpPr/>
            <p:nvPr/>
          </p:nvSpPr>
          <p:spPr bwMode="auto">
            <a:xfrm>
              <a:off x="4425850" y="3870723"/>
              <a:ext cx="600672" cy="251686"/>
            </a:xfrm>
            <a:prstGeom prst="rect">
              <a:avLst/>
            </a:prstGeom>
            <a:solidFill>
              <a:srgbClr val="4BACC6">
                <a:lumMod val="90000"/>
              </a:srgb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60</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23" name="矩形 22"/>
            <p:cNvSpPr/>
            <p:nvPr/>
          </p:nvSpPr>
          <p:spPr bwMode="auto">
            <a:xfrm>
              <a:off x="4425850" y="4445027"/>
              <a:ext cx="620644"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11</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24" name="矩形 23"/>
            <p:cNvSpPr/>
            <p:nvPr/>
          </p:nvSpPr>
          <p:spPr bwMode="auto">
            <a:xfrm>
              <a:off x="4425849" y="4888734"/>
              <a:ext cx="620645"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i="1" u="none" dirty="0">
                  <a:solidFill>
                    <a:srgbClr val="000000"/>
                  </a:solidFill>
                  <a:latin typeface="Huawei Sans" panose="020C0503030203020204" pitchFamily="34" charset="0"/>
                  <a:cs typeface="Huawei Sans" panose="020C0503030203020204" pitchFamily="34" charset="0"/>
                </a:rPr>
                <a:t>n</a:t>
              </a:r>
              <a:r>
                <a:rPr sz="1200" u="none" dirty="0">
                  <a:solidFill>
                    <a:srgbClr val="000000"/>
                  </a:solidFill>
                  <a:latin typeface="Huawei Sans" panose="020C0503030203020204" pitchFamily="34" charset="0"/>
                  <a:cs typeface="Huawei Sans" panose="020C0503030203020204" pitchFamily="34" charset="0"/>
                </a:rPr>
                <a:t> + 1</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25" name="TextBox 98"/>
            <p:cNvSpPr txBox="1"/>
            <p:nvPr/>
          </p:nvSpPr>
          <p:spPr>
            <a:xfrm>
              <a:off x="4425851" y="3595735"/>
              <a:ext cx="482824" cy="276999"/>
            </a:xfrm>
            <a:prstGeom prst="rect">
              <a:avLst/>
            </a:prstGeom>
            <a:noFill/>
          </p:spPr>
          <p:txBody>
            <a:bodyPr wrap="none" rtlCol="0">
              <a:spAutoFit/>
            </a:bodyPr>
            <a:lstStyle/>
            <a:p>
              <a:pPr defTabSz="914217">
                <a:defRPr/>
              </a:pPr>
              <a:r>
                <a:rPr sz="1200" u="none">
                  <a:solidFill>
                    <a:srgbClr val="000000"/>
                  </a:solidFill>
                  <a:latin typeface="Huawei Sans" panose="020C0503030203020204" pitchFamily="34" charset="0"/>
                  <a:cs typeface="Huawei Sans" panose="020C0503030203020204" pitchFamily="34" charset="0"/>
                </a:rPr>
                <a:t>ch </a:t>
              </a:r>
              <a:r>
                <a:rPr sz="1200" i="1" u="none">
                  <a:solidFill>
                    <a:srgbClr val="000000"/>
                  </a:solidFill>
                  <a:latin typeface="Huawei Sans" panose="020C0503030203020204" pitchFamily="34" charset="0"/>
                  <a:cs typeface="Huawei Sans" panose="020C0503030203020204" pitchFamily="34" charset="0"/>
                </a:rPr>
                <a:t>n</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26" name="TextBox 99"/>
            <p:cNvSpPr txBox="1"/>
            <p:nvPr/>
          </p:nvSpPr>
          <p:spPr>
            <a:xfrm>
              <a:off x="5072249" y="3595735"/>
              <a:ext cx="481222" cy="276999"/>
            </a:xfrm>
            <a:prstGeom prst="rect">
              <a:avLst/>
            </a:prstGeom>
            <a:noFill/>
          </p:spPr>
          <p:txBody>
            <a:bodyPr wrap="none" rtlCol="0">
              <a:spAutoFit/>
            </a:bodyPr>
            <a:lstStyle/>
            <a:p>
              <a:pPr defTabSz="914217">
                <a:defRPr/>
              </a:pPr>
              <a:r>
                <a:rPr sz="1200" u="none">
                  <a:solidFill>
                    <a:srgbClr val="000000"/>
                  </a:solidFill>
                  <a:latin typeface="Huawei Sans" panose="020C0503030203020204" pitchFamily="34" charset="0"/>
                  <a:cs typeface="Huawei Sans" panose="020C0503030203020204" pitchFamily="34" charset="0"/>
                </a:rPr>
                <a:t>ch </a:t>
              </a:r>
              <a:r>
                <a:rPr sz="1200" i="1" u="none">
                  <a:solidFill>
                    <a:srgbClr val="000000"/>
                  </a:solidFill>
                  <a:latin typeface="Huawei Sans" panose="020C0503030203020204" pitchFamily="34" charset="0"/>
                  <a:cs typeface="Huawei Sans" panose="020C0503030203020204" pitchFamily="34" charset="0"/>
                </a:rPr>
                <a:t>P</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27" name="TextBox 106"/>
            <p:cNvSpPr txBox="1"/>
            <p:nvPr/>
          </p:nvSpPr>
          <p:spPr>
            <a:xfrm>
              <a:off x="1068652" y="3853625"/>
              <a:ext cx="601447" cy="276999"/>
            </a:xfrm>
            <a:prstGeom prst="rect">
              <a:avLst/>
            </a:prstGeom>
            <a:noFill/>
          </p:spPr>
          <p:txBody>
            <a:bodyPr wrap="none" rtlCol="0">
              <a:spAutoFit/>
            </a:bodyPr>
            <a:lstStyle/>
            <a:p>
              <a:pPr defTabSz="914217">
                <a:defRPr/>
              </a:pPr>
              <a:r>
                <a:rPr sz="1200" u="none">
                  <a:solidFill>
                    <a:srgbClr val="000000"/>
                  </a:solidFill>
                  <a:latin typeface="Huawei Sans" panose="020C0503030203020204" pitchFamily="34" charset="0"/>
                  <a:cs typeface="Huawei Sans" panose="020C0503030203020204" pitchFamily="34" charset="0"/>
                </a:rPr>
                <a:t>PBA 0</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28" name="TextBox 107"/>
            <p:cNvSpPr txBox="1"/>
            <p:nvPr/>
          </p:nvSpPr>
          <p:spPr>
            <a:xfrm>
              <a:off x="1068652" y="4401436"/>
              <a:ext cx="601447" cy="276999"/>
            </a:xfrm>
            <a:prstGeom prst="rect">
              <a:avLst/>
            </a:prstGeom>
            <a:noFill/>
          </p:spPr>
          <p:txBody>
            <a:bodyPr wrap="none" rtlCol="0">
              <a:spAutoFit/>
            </a:bodyPr>
            <a:lstStyle/>
            <a:p>
              <a:pPr defTabSz="914217">
                <a:defRPr/>
              </a:pPr>
              <a:r>
                <a:rPr sz="1200" u="none">
                  <a:solidFill>
                    <a:srgbClr val="000000"/>
                  </a:solidFill>
                  <a:latin typeface="Huawei Sans" panose="020C0503030203020204" pitchFamily="34" charset="0"/>
                  <a:cs typeface="Huawei Sans" panose="020C0503030203020204" pitchFamily="34" charset="0"/>
                </a:rPr>
                <a:t>PBA 1</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29" name="TextBox 108"/>
            <p:cNvSpPr txBox="1"/>
            <p:nvPr/>
          </p:nvSpPr>
          <p:spPr>
            <a:xfrm>
              <a:off x="1068652" y="4831047"/>
              <a:ext cx="654346" cy="276999"/>
            </a:xfrm>
            <a:prstGeom prst="rect">
              <a:avLst/>
            </a:prstGeom>
            <a:noFill/>
          </p:spPr>
          <p:txBody>
            <a:bodyPr wrap="none" rtlCol="0">
              <a:spAutoFit/>
            </a:bodyPr>
            <a:lstStyle/>
            <a:p>
              <a:pPr defTabSz="914217">
                <a:defRPr/>
              </a:pPr>
              <a:r>
                <a:rPr sz="1200" u="none">
                  <a:solidFill>
                    <a:srgbClr val="000000"/>
                  </a:solidFill>
                  <a:latin typeface="Huawei Sans" panose="020C0503030203020204" pitchFamily="34" charset="0"/>
                  <a:cs typeface="Huawei Sans" panose="020C0503030203020204" pitchFamily="34" charset="0"/>
                </a:rPr>
                <a:t>PBA </a:t>
              </a:r>
              <a:r>
                <a:rPr sz="1200" i="1" u="none">
                  <a:solidFill>
                    <a:srgbClr val="000000"/>
                  </a:solidFill>
                  <a:latin typeface="Huawei Sans" panose="020C0503030203020204" pitchFamily="34" charset="0"/>
                  <a:cs typeface="Huawei Sans" panose="020C0503030203020204" pitchFamily="34" charset="0"/>
                </a:rPr>
                <a:t>m</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grpSp>
          <p:nvGrpSpPr>
            <p:cNvPr id="30" name="组合 29"/>
            <p:cNvGrpSpPr/>
            <p:nvPr/>
          </p:nvGrpSpPr>
          <p:grpSpPr>
            <a:xfrm>
              <a:off x="1068651" y="5524386"/>
              <a:ext cx="4771829" cy="276999"/>
              <a:chOff x="537870" y="4206351"/>
              <a:chExt cx="3721439" cy="210828"/>
            </a:xfrm>
          </p:grpSpPr>
          <p:sp>
            <p:nvSpPr>
              <p:cNvPr id="31" name="矩形 30"/>
              <p:cNvSpPr/>
              <p:nvPr/>
            </p:nvSpPr>
            <p:spPr bwMode="auto">
              <a:xfrm>
                <a:off x="1172657" y="4223627"/>
                <a:ext cx="468450" cy="191563"/>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endParaRPr lang="zh-CN" altLang="en-US" sz="1200" kern="0" dirty="0">
                  <a:solidFill>
                    <a:srgbClr val="0000FF"/>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32" name="矩形 31"/>
              <p:cNvSpPr/>
              <p:nvPr/>
            </p:nvSpPr>
            <p:spPr bwMode="auto">
              <a:xfrm>
                <a:off x="2156438" y="4223627"/>
                <a:ext cx="468450" cy="191563"/>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33" name="矩形 32"/>
              <p:cNvSpPr/>
              <p:nvPr/>
            </p:nvSpPr>
            <p:spPr bwMode="auto">
              <a:xfrm>
                <a:off x="2654816" y="4223627"/>
                <a:ext cx="468450" cy="191563"/>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endParaRPr lang="zh-CN" altLang="en-US" sz="1200" kern="0" dirty="0">
                  <a:solidFill>
                    <a:srgbClr val="0000FF"/>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34" name="矩形 33"/>
              <p:cNvSpPr/>
              <p:nvPr/>
            </p:nvSpPr>
            <p:spPr bwMode="auto">
              <a:xfrm>
                <a:off x="3660181" y="4223627"/>
                <a:ext cx="599128" cy="191563"/>
              </a:xfrm>
              <a:prstGeom prst="rect">
                <a:avLst/>
              </a:prstGeom>
              <a:solidFill>
                <a:srgbClr val="CCECFF"/>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dirty="0">
                    <a:latin typeface="Huawei Sans" panose="020C0503030203020204" pitchFamily="34" charset="0"/>
                    <a:cs typeface="Huawei Sans" panose="020C0503030203020204" pitchFamily="34" charset="0"/>
                  </a:rPr>
                  <a:t>P </a:t>
                </a:r>
                <a:r>
                  <a:rPr sz="1200" i="1" u="none" dirty="0">
                    <a:latin typeface="Huawei Sans" panose="020C0503030203020204" pitchFamily="34" charset="0"/>
                    <a:cs typeface="Huawei Sans" panose="020C0503030203020204" pitchFamily="34" charset="0"/>
                  </a:rPr>
                  <a:t>m</a:t>
                </a:r>
                <a:r>
                  <a:rPr sz="1200" u="none" dirty="0">
                    <a:latin typeface="Huawei Sans" panose="020C0503030203020204" pitchFamily="34" charset="0"/>
                    <a:cs typeface="Huawei Sans" panose="020C0503030203020204" pitchFamily="34" charset="0"/>
                  </a:rPr>
                  <a:t>+1</a:t>
                </a:r>
                <a:endParaRPr lang="zh-CN" altLang="en-US" sz="1200" kern="0" dirty="0">
                  <a:solidFill>
                    <a:srgbClr val="C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35" name="TextBox 109"/>
              <p:cNvSpPr txBox="1"/>
              <p:nvPr/>
            </p:nvSpPr>
            <p:spPr>
              <a:xfrm>
                <a:off x="537870" y="4206351"/>
                <a:ext cx="646575" cy="210828"/>
              </a:xfrm>
              <a:prstGeom prst="rect">
                <a:avLst/>
              </a:prstGeom>
              <a:noFill/>
            </p:spPr>
            <p:txBody>
              <a:bodyPr wrap="none" rtlCol="0">
                <a:spAutoFit/>
              </a:bodyPr>
              <a:lstStyle/>
              <a:p>
                <a:pPr defTabSz="914217">
                  <a:defRPr/>
                </a:pPr>
                <a:r>
                  <a:rPr sz="1200" u="none">
                    <a:solidFill>
                      <a:srgbClr val="000000"/>
                    </a:solidFill>
                    <a:latin typeface="Huawei Sans" panose="020C0503030203020204" pitchFamily="34" charset="0"/>
                    <a:cs typeface="Huawei Sans" panose="020C0503030203020204" pitchFamily="34" charset="0"/>
                  </a:rPr>
                  <a:t>PBA </a:t>
                </a:r>
                <a:r>
                  <a:rPr sz="1200" i="1" u="none">
                    <a:solidFill>
                      <a:srgbClr val="000000"/>
                    </a:solidFill>
                    <a:latin typeface="Huawei Sans" panose="020C0503030203020204" pitchFamily="34" charset="0"/>
                    <a:cs typeface="Huawei Sans" panose="020C0503030203020204" pitchFamily="34" charset="0"/>
                  </a:rPr>
                  <a:t>m</a:t>
                </a:r>
                <a:r>
                  <a:rPr sz="1200" u="none">
                    <a:solidFill>
                      <a:srgbClr val="000000"/>
                    </a:solidFill>
                    <a:latin typeface="Huawei Sans" panose="020C0503030203020204" pitchFamily="34" charset="0"/>
                    <a:cs typeface="Huawei Sans" panose="020C0503030203020204" pitchFamily="34" charset="0"/>
                  </a:rPr>
                  <a:t>+1</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36" name="矩形 35"/>
              <p:cNvSpPr/>
              <p:nvPr/>
            </p:nvSpPr>
            <p:spPr bwMode="auto">
              <a:xfrm>
                <a:off x="1661191" y="4223627"/>
                <a:ext cx="468450" cy="191563"/>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endParaRPr lang="zh-CN" altLang="en-US" sz="1200" kern="0" dirty="0">
                  <a:solidFill>
                    <a:srgbClr val="0000FF"/>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37" name="矩形 36"/>
              <p:cNvSpPr/>
              <p:nvPr/>
            </p:nvSpPr>
            <p:spPr bwMode="auto">
              <a:xfrm>
                <a:off x="3156071" y="4223627"/>
                <a:ext cx="480776" cy="191563"/>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endParaRPr lang="zh-CN" altLang="en-US" sz="1200" kern="0" dirty="0">
                  <a:solidFill>
                    <a:srgbClr val="0000FF"/>
                  </a:solidFill>
                  <a:latin typeface="Huawei Sans" panose="020C0503030203020204" pitchFamily="34" charset="0"/>
                  <a:cs typeface="Huawei Sans" panose="020C0503030203020204" pitchFamily="34" charset="0"/>
                  <a:sym typeface="微软雅黑" panose="020B0503020204020204" pitchFamily="34" charset="-122"/>
                </a:endParaRPr>
              </a:p>
            </p:txBody>
          </p:sp>
        </p:grpSp>
        <p:sp>
          <p:nvSpPr>
            <p:cNvPr id="38" name="文本框 37"/>
            <p:cNvSpPr txBox="1"/>
            <p:nvPr/>
          </p:nvSpPr>
          <p:spPr>
            <a:xfrm>
              <a:off x="3914235" y="4143907"/>
              <a:ext cx="1994457" cy="246221"/>
            </a:xfrm>
            <a:prstGeom prst="rect">
              <a:avLst/>
            </a:prstGeom>
            <a:noFill/>
          </p:spPr>
          <p:txBody>
            <a:bodyPr wrap="none" rtlCol="0">
              <a:spAutoFit/>
            </a:bodyPr>
            <a:lstStyle/>
            <a:p>
              <a:pPr defTabSz="914217">
                <a:defRPr/>
              </a:pPr>
              <a:r>
                <a:rPr sz="1000" u="none" dirty="0">
                  <a:latin typeface="Huawei Sans" panose="020C0503030203020204" pitchFamily="34" charset="0"/>
                  <a:cs typeface="Huawei Sans" panose="020C0503030203020204" pitchFamily="34" charset="0"/>
                </a:rPr>
                <a:t>1. A block in a RAID array fails.</a:t>
              </a:r>
              <a:endParaRPr lang="zh-CN" altLang="en-US" sz="1000" kern="0" dirty="0">
                <a:solidFill>
                  <a:prstClr val="black"/>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39" name="文本框 38"/>
            <p:cNvSpPr txBox="1"/>
            <p:nvPr/>
          </p:nvSpPr>
          <p:spPr>
            <a:xfrm>
              <a:off x="790585" y="5233649"/>
              <a:ext cx="5022450" cy="246221"/>
            </a:xfrm>
            <a:prstGeom prst="rect">
              <a:avLst/>
            </a:prstGeom>
            <a:noFill/>
          </p:spPr>
          <p:txBody>
            <a:bodyPr wrap="square" rtlCol="0">
              <a:spAutoFit/>
            </a:bodyPr>
            <a:lstStyle/>
            <a:p>
              <a:pPr defTabSz="914217">
                <a:defRPr/>
              </a:pPr>
              <a:r>
                <a:rPr sz="1000" u="none" dirty="0">
                  <a:latin typeface="Huawei Sans" panose="020C0503030203020204" pitchFamily="34" charset="0"/>
                  <a:cs typeface="Huawei Sans" panose="020C0503030203020204" pitchFamily="34" charset="0"/>
                </a:rPr>
                <a:t>2. Create a new RAID array to store the data of the RAID array where a block fails.</a:t>
              </a:r>
            </a:p>
          </p:txBody>
        </p:sp>
        <p:sp>
          <p:nvSpPr>
            <p:cNvPr id="40" name="文本框 39"/>
            <p:cNvSpPr txBox="1"/>
            <p:nvPr/>
          </p:nvSpPr>
          <p:spPr>
            <a:xfrm>
              <a:off x="1768303" y="5884069"/>
              <a:ext cx="4027568" cy="400110"/>
            </a:xfrm>
            <a:prstGeom prst="rect">
              <a:avLst/>
            </a:prstGeom>
            <a:noFill/>
          </p:spPr>
          <p:txBody>
            <a:bodyPr wrap="square" rtlCol="0">
              <a:spAutoFit/>
            </a:bodyPr>
            <a:lstStyle/>
            <a:p>
              <a:pPr defTabSz="914217">
                <a:defRPr/>
              </a:pPr>
              <a:r>
                <a:rPr sz="1000" u="none" dirty="0">
                  <a:latin typeface="Huawei Sans" panose="020C0503030203020204" pitchFamily="34" charset="0"/>
                  <a:cs typeface="Huawei Sans" panose="020C0503030203020204" pitchFamily="34" charset="0"/>
                </a:rPr>
                <a:t>3. Recover the data in the faulty block using the RAID algorithm and migrate all the data in the RAID array.</a:t>
              </a:r>
            </a:p>
          </p:txBody>
        </p:sp>
        <p:sp>
          <p:nvSpPr>
            <p:cNvPr id="41" name="文本框 40"/>
            <p:cNvSpPr txBox="1"/>
            <p:nvPr/>
          </p:nvSpPr>
          <p:spPr>
            <a:xfrm>
              <a:off x="1943723" y="3355973"/>
              <a:ext cx="3988592" cy="246221"/>
            </a:xfrm>
            <a:prstGeom prst="rect">
              <a:avLst/>
            </a:prstGeom>
            <a:noFill/>
          </p:spPr>
          <p:txBody>
            <a:bodyPr wrap="none" rtlCol="0">
              <a:spAutoFit/>
            </a:bodyPr>
            <a:lstStyle/>
            <a:p>
              <a:pPr defTabSz="914217">
                <a:defRPr/>
              </a:pPr>
              <a:r>
                <a:rPr sz="1000" u="none" dirty="0">
                  <a:latin typeface="Huawei Sans" panose="020C0503030203020204" pitchFamily="34" charset="0"/>
                  <a:cs typeface="Huawei Sans" panose="020C0503030203020204" pitchFamily="34" charset="0"/>
                </a:rPr>
                <a:t>4. Shield and obsolete the faulty RAID array, which wastes space.</a:t>
              </a:r>
            </a:p>
          </p:txBody>
        </p:sp>
        <p:sp>
          <p:nvSpPr>
            <p:cNvPr id="42" name="矩形 41"/>
            <p:cNvSpPr/>
            <p:nvPr/>
          </p:nvSpPr>
          <p:spPr bwMode="auto">
            <a:xfrm>
              <a:off x="1874916" y="3872299"/>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16</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43" name="矩形 42"/>
            <p:cNvSpPr/>
            <p:nvPr/>
          </p:nvSpPr>
          <p:spPr bwMode="auto">
            <a:xfrm>
              <a:off x="2501340" y="3872299"/>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17</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44" name="矩形 43"/>
            <p:cNvSpPr/>
            <p:nvPr/>
          </p:nvSpPr>
          <p:spPr bwMode="auto">
            <a:xfrm>
              <a:off x="3136373" y="3872299"/>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45" name="矩形 44"/>
            <p:cNvSpPr/>
            <p:nvPr/>
          </p:nvSpPr>
          <p:spPr bwMode="auto">
            <a:xfrm>
              <a:off x="3775419" y="3872299"/>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100</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46" name="矩形 45"/>
            <p:cNvSpPr/>
            <p:nvPr/>
          </p:nvSpPr>
          <p:spPr bwMode="auto">
            <a:xfrm>
              <a:off x="4418158" y="3872299"/>
              <a:ext cx="600672" cy="251686"/>
            </a:xfrm>
            <a:prstGeom prst="rect">
              <a:avLst/>
            </a:prstGeom>
            <a:solidFill>
              <a:srgbClr val="4BACC6">
                <a:lumMod val="90000"/>
              </a:srgb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60</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47" name="矩形 46"/>
            <p:cNvSpPr/>
            <p:nvPr/>
          </p:nvSpPr>
          <p:spPr bwMode="auto">
            <a:xfrm>
              <a:off x="4425850" y="3868528"/>
              <a:ext cx="600672" cy="251686"/>
            </a:xfrm>
            <a:prstGeom prst="rect">
              <a:avLst/>
            </a:prstGeom>
            <a:solidFill>
              <a:srgbClr val="1F497D">
                <a:lumMod val="40000"/>
                <a:lumOff val="60000"/>
              </a:srgb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FF"/>
                  </a:solidFill>
                  <a:latin typeface="Huawei Sans" panose="020C0503030203020204" pitchFamily="34" charset="0"/>
                  <a:cs typeface="Huawei Sans" panose="020C0503030203020204" pitchFamily="34" charset="0"/>
                </a:rPr>
                <a:t>60</a:t>
              </a:r>
              <a:endParaRPr lang="zh-CN" altLang="en-US" sz="1200" kern="0" dirty="0">
                <a:solidFill>
                  <a:srgbClr val="0000FF"/>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48" name="矩形 47"/>
            <p:cNvSpPr/>
            <p:nvPr/>
          </p:nvSpPr>
          <p:spPr bwMode="auto">
            <a:xfrm>
              <a:off x="4427390" y="3870105"/>
              <a:ext cx="600672" cy="251686"/>
            </a:xfrm>
            <a:prstGeom prst="rect">
              <a:avLst/>
            </a:prstGeom>
            <a:solidFill>
              <a:schemeClr val="accent4">
                <a:lumMod val="40000"/>
                <a:lumOff val="60000"/>
              </a:schemeClr>
            </a:solid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latin typeface="Huawei Sans" panose="020C0503030203020204" pitchFamily="34" charset="0"/>
                  <a:cs typeface="Huawei Sans" panose="020C0503030203020204" pitchFamily="34" charset="0"/>
                </a:rPr>
                <a:t>60</a:t>
              </a:r>
              <a:endParaRPr lang="zh-CN" altLang="en-US" sz="1200" kern="0" dirty="0">
                <a:latin typeface="Huawei Sans" panose="020C0503030203020204" pitchFamily="34" charset="0"/>
                <a:cs typeface="Huawei Sans" panose="020C0503030203020204" pitchFamily="34" charset="0"/>
                <a:sym typeface="微软雅黑" panose="020B0503020204020204" pitchFamily="34" charset="-122"/>
              </a:endParaRPr>
            </a:p>
          </p:txBody>
        </p:sp>
        <p:cxnSp>
          <p:nvCxnSpPr>
            <p:cNvPr id="49" name="直接连接符 48"/>
            <p:cNvCxnSpPr/>
            <p:nvPr/>
          </p:nvCxnSpPr>
          <p:spPr bwMode="auto">
            <a:xfrm flipH="1">
              <a:off x="1179757" y="4020692"/>
              <a:ext cx="4616114" cy="3040"/>
            </a:xfrm>
            <a:prstGeom prst="line">
              <a:avLst/>
            </a:prstGeom>
            <a:noFill/>
            <a:ln w="12700" cap="flat" cmpd="sng" algn="ctr">
              <a:solidFill>
                <a:sysClr val="windowText" lastClr="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2" name="组合 91"/>
          <p:cNvGrpSpPr/>
          <p:nvPr/>
        </p:nvGrpSpPr>
        <p:grpSpPr>
          <a:xfrm>
            <a:off x="6078732" y="3004401"/>
            <a:ext cx="5322817" cy="2870453"/>
            <a:chOff x="6317892" y="3366385"/>
            <a:chExt cx="5322817" cy="2870453"/>
          </a:xfrm>
        </p:grpSpPr>
        <p:sp>
          <p:nvSpPr>
            <p:cNvPr id="50" name="矩形 49"/>
            <p:cNvSpPr/>
            <p:nvPr/>
          </p:nvSpPr>
          <p:spPr bwMode="auto">
            <a:xfrm>
              <a:off x="7297655" y="3881135"/>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16</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51" name="矩形 50"/>
            <p:cNvSpPr/>
            <p:nvPr/>
          </p:nvSpPr>
          <p:spPr bwMode="auto">
            <a:xfrm>
              <a:off x="7924079" y="3881135"/>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17</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52" name="矩形 51"/>
            <p:cNvSpPr/>
            <p:nvPr/>
          </p:nvSpPr>
          <p:spPr bwMode="auto">
            <a:xfrm>
              <a:off x="9198158" y="3881135"/>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100</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53" name="矩形 52"/>
            <p:cNvSpPr/>
            <p:nvPr/>
          </p:nvSpPr>
          <p:spPr bwMode="auto">
            <a:xfrm>
              <a:off x="10487292" y="3881135"/>
              <a:ext cx="600672" cy="251686"/>
            </a:xfrm>
            <a:prstGeom prst="rect">
              <a:avLst/>
            </a:prstGeom>
            <a:solidFill>
              <a:srgbClr val="3399FF"/>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P 0</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54" name="矩形 53"/>
            <p:cNvSpPr/>
            <p:nvPr/>
          </p:nvSpPr>
          <p:spPr bwMode="auto">
            <a:xfrm>
              <a:off x="7297655" y="4455440"/>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101</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55" name="矩形 54"/>
            <p:cNvSpPr/>
            <p:nvPr/>
          </p:nvSpPr>
          <p:spPr bwMode="auto">
            <a:xfrm>
              <a:off x="7924079" y="4455440"/>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160</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56" name="矩形 55"/>
            <p:cNvSpPr/>
            <p:nvPr/>
          </p:nvSpPr>
          <p:spPr bwMode="auto">
            <a:xfrm>
              <a:off x="8559111" y="4455440"/>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57" name="矩形 56"/>
            <p:cNvSpPr/>
            <p:nvPr/>
          </p:nvSpPr>
          <p:spPr bwMode="auto">
            <a:xfrm>
              <a:off x="9198158" y="4455440"/>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10</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58" name="矩形 57"/>
            <p:cNvSpPr/>
            <p:nvPr/>
          </p:nvSpPr>
          <p:spPr bwMode="auto">
            <a:xfrm>
              <a:off x="10487291" y="4455440"/>
              <a:ext cx="717823" cy="251686"/>
            </a:xfrm>
            <a:prstGeom prst="rect">
              <a:avLst/>
            </a:prstGeom>
            <a:solidFill>
              <a:srgbClr val="CCECFF"/>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P 1</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59" name="矩形 58"/>
            <p:cNvSpPr/>
            <p:nvPr/>
          </p:nvSpPr>
          <p:spPr bwMode="auto">
            <a:xfrm>
              <a:off x="7297655" y="4899146"/>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3000</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60" name="矩形 59"/>
            <p:cNvSpPr/>
            <p:nvPr/>
          </p:nvSpPr>
          <p:spPr bwMode="auto">
            <a:xfrm>
              <a:off x="7924079" y="4899146"/>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1280</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61" name="矩形 60"/>
            <p:cNvSpPr/>
            <p:nvPr/>
          </p:nvSpPr>
          <p:spPr bwMode="auto">
            <a:xfrm>
              <a:off x="8559111" y="4899146"/>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62" name="矩形 61"/>
            <p:cNvSpPr/>
            <p:nvPr/>
          </p:nvSpPr>
          <p:spPr bwMode="auto">
            <a:xfrm>
              <a:off x="9198158" y="4899146"/>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i="1" u="none">
                  <a:solidFill>
                    <a:srgbClr val="000000"/>
                  </a:solidFill>
                  <a:latin typeface="Huawei Sans" panose="020C0503030203020204" pitchFamily="34" charset="0"/>
                  <a:cs typeface="Huawei Sans" panose="020C0503030203020204" pitchFamily="34" charset="0"/>
                </a:rPr>
                <a:t>n</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63" name="矩形 62"/>
            <p:cNvSpPr/>
            <p:nvPr/>
          </p:nvSpPr>
          <p:spPr bwMode="auto">
            <a:xfrm>
              <a:off x="10487292" y="4899146"/>
              <a:ext cx="717822" cy="251686"/>
            </a:xfrm>
            <a:prstGeom prst="rect">
              <a:avLst/>
            </a:prstGeom>
            <a:solidFill>
              <a:srgbClr val="CCECFF"/>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P </a:t>
              </a:r>
              <a:r>
                <a:rPr sz="1200" i="1" u="none">
                  <a:solidFill>
                    <a:srgbClr val="000000"/>
                  </a:solidFill>
                  <a:latin typeface="Huawei Sans" panose="020C0503030203020204" pitchFamily="34" charset="0"/>
                  <a:cs typeface="Huawei Sans" panose="020C0503030203020204" pitchFamily="34" charset="0"/>
                </a:rPr>
                <a:t>m</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64" name="TextBox 92"/>
            <p:cNvSpPr txBox="1"/>
            <p:nvPr/>
          </p:nvSpPr>
          <p:spPr>
            <a:xfrm>
              <a:off x="7297656" y="3606147"/>
              <a:ext cx="479618" cy="276999"/>
            </a:xfrm>
            <a:prstGeom prst="rect">
              <a:avLst/>
            </a:prstGeom>
            <a:noFill/>
          </p:spPr>
          <p:txBody>
            <a:bodyPr wrap="none" rtlCol="0">
              <a:spAutoFit/>
            </a:bodyPr>
            <a:lstStyle/>
            <a:p>
              <a:pPr defTabSz="914217">
                <a:defRPr/>
              </a:pPr>
              <a:r>
                <a:rPr sz="1200" u="none">
                  <a:solidFill>
                    <a:srgbClr val="000000"/>
                  </a:solidFill>
                  <a:latin typeface="Huawei Sans" panose="020C0503030203020204" pitchFamily="34" charset="0"/>
                  <a:cs typeface="Huawei Sans" panose="020C0503030203020204" pitchFamily="34" charset="0"/>
                </a:rPr>
                <a:t>ch 0</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65" name="TextBox 93"/>
            <p:cNvSpPr txBox="1"/>
            <p:nvPr/>
          </p:nvSpPr>
          <p:spPr>
            <a:xfrm>
              <a:off x="7924079" y="3606147"/>
              <a:ext cx="490840" cy="276999"/>
            </a:xfrm>
            <a:prstGeom prst="rect">
              <a:avLst/>
            </a:prstGeom>
            <a:noFill/>
          </p:spPr>
          <p:txBody>
            <a:bodyPr wrap="none" rtlCol="0">
              <a:spAutoFit/>
            </a:bodyPr>
            <a:lstStyle/>
            <a:p>
              <a:pPr defTabSz="914217">
                <a:defRPr/>
              </a:pPr>
              <a:r>
                <a:rPr sz="1200" u="none">
                  <a:solidFill>
                    <a:srgbClr val="000000"/>
                  </a:solidFill>
                  <a:latin typeface="Huawei Sans" panose="020C0503030203020204" pitchFamily="34" charset="0"/>
                  <a:cs typeface="Huawei Sans" panose="020C0503030203020204" pitchFamily="34" charset="0"/>
                </a:rPr>
                <a:t>ch 1</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66" name="TextBox 94"/>
            <p:cNvSpPr txBox="1"/>
            <p:nvPr/>
          </p:nvSpPr>
          <p:spPr>
            <a:xfrm>
              <a:off x="9198159" y="3606147"/>
              <a:ext cx="630301" cy="276999"/>
            </a:xfrm>
            <a:prstGeom prst="rect">
              <a:avLst/>
            </a:prstGeom>
            <a:noFill/>
          </p:spPr>
          <p:txBody>
            <a:bodyPr wrap="none" rtlCol="0">
              <a:spAutoFit/>
            </a:bodyPr>
            <a:lstStyle/>
            <a:p>
              <a:pPr defTabSz="914217">
                <a:defRPr/>
              </a:pPr>
              <a:r>
                <a:rPr sz="1200" u="none">
                  <a:solidFill>
                    <a:srgbClr val="000000"/>
                  </a:solidFill>
                  <a:latin typeface="Huawei Sans" panose="020C0503030203020204" pitchFamily="34" charset="0"/>
                  <a:cs typeface="Huawei Sans" panose="020C0503030203020204" pitchFamily="34" charset="0"/>
                </a:rPr>
                <a:t>ch </a:t>
              </a:r>
              <a:r>
                <a:rPr sz="1200" i="1" u="none">
                  <a:solidFill>
                    <a:srgbClr val="000000"/>
                  </a:solidFill>
                  <a:latin typeface="Huawei Sans" panose="020C0503030203020204" pitchFamily="34" charset="0"/>
                  <a:cs typeface="Huawei Sans" panose="020C0503030203020204" pitchFamily="34" charset="0"/>
                </a:rPr>
                <a:t>n</a:t>
              </a:r>
              <a:r>
                <a:rPr sz="1200" u="none">
                  <a:solidFill>
                    <a:srgbClr val="000000"/>
                  </a:solidFill>
                  <a:latin typeface="Huawei Sans" panose="020C0503030203020204" pitchFamily="34" charset="0"/>
                  <a:cs typeface="Huawei Sans" panose="020C0503030203020204" pitchFamily="34" charset="0"/>
                </a:rPr>
                <a:t>-1</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67" name="矩形 66"/>
            <p:cNvSpPr/>
            <p:nvPr/>
          </p:nvSpPr>
          <p:spPr bwMode="auto">
            <a:xfrm>
              <a:off x="9835336" y="4455440"/>
              <a:ext cx="60623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11</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68" name="矩形 67"/>
            <p:cNvSpPr/>
            <p:nvPr/>
          </p:nvSpPr>
          <p:spPr bwMode="auto">
            <a:xfrm>
              <a:off x="9835336" y="4899146"/>
              <a:ext cx="60623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i="1" u="none" dirty="0">
                  <a:solidFill>
                    <a:srgbClr val="000000"/>
                  </a:solidFill>
                  <a:latin typeface="Huawei Sans" panose="020C0503030203020204" pitchFamily="34" charset="0"/>
                  <a:cs typeface="Huawei Sans" panose="020C0503030203020204" pitchFamily="34" charset="0"/>
                </a:rPr>
                <a:t>n</a:t>
              </a:r>
              <a:r>
                <a:rPr sz="1200" u="none" dirty="0">
                  <a:solidFill>
                    <a:srgbClr val="000000"/>
                  </a:solidFill>
                  <a:latin typeface="Huawei Sans" panose="020C0503030203020204" pitchFamily="34" charset="0"/>
                  <a:cs typeface="Huawei Sans" panose="020C0503030203020204" pitchFamily="34" charset="0"/>
                </a:rPr>
                <a:t> + 1</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69" name="TextBox 98"/>
            <p:cNvSpPr txBox="1"/>
            <p:nvPr/>
          </p:nvSpPr>
          <p:spPr>
            <a:xfrm>
              <a:off x="9840897" y="3606147"/>
              <a:ext cx="482824" cy="276999"/>
            </a:xfrm>
            <a:prstGeom prst="rect">
              <a:avLst/>
            </a:prstGeom>
            <a:noFill/>
          </p:spPr>
          <p:txBody>
            <a:bodyPr wrap="none" rtlCol="0">
              <a:spAutoFit/>
            </a:bodyPr>
            <a:lstStyle/>
            <a:p>
              <a:pPr defTabSz="914217">
                <a:defRPr/>
              </a:pPr>
              <a:r>
                <a:rPr sz="1200" u="none">
                  <a:solidFill>
                    <a:srgbClr val="000000"/>
                  </a:solidFill>
                  <a:latin typeface="Huawei Sans" panose="020C0503030203020204" pitchFamily="34" charset="0"/>
                  <a:cs typeface="Huawei Sans" panose="020C0503030203020204" pitchFamily="34" charset="0"/>
                </a:rPr>
                <a:t>ch </a:t>
              </a:r>
              <a:r>
                <a:rPr sz="1200" i="1" u="none">
                  <a:solidFill>
                    <a:srgbClr val="000000"/>
                  </a:solidFill>
                  <a:latin typeface="Huawei Sans" panose="020C0503030203020204" pitchFamily="34" charset="0"/>
                  <a:cs typeface="Huawei Sans" panose="020C0503030203020204" pitchFamily="34" charset="0"/>
                </a:rPr>
                <a:t>n</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70" name="TextBox 99"/>
            <p:cNvSpPr txBox="1"/>
            <p:nvPr/>
          </p:nvSpPr>
          <p:spPr>
            <a:xfrm>
              <a:off x="10487293" y="3606147"/>
              <a:ext cx="481222" cy="276999"/>
            </a:xfrm>
            <a:prstGeom prst="rect">
              <a:avLst/>
            </a:prstGeom>
            <a:noFill/>
          </p:spPr>
          <p:txBody>
            <a:bodyPr wrap="none" rtlCol="0">
              <a:spAutoFit/>
            </a:bodyPr>
            <a:lstStyle/>
            <a:p>
              <a:pPr defTabSz="914217">
                <a:defRPr/>
              </a:pPr>
              <a:r>
                <a:rPr sz="1200" u="none">
                  <a:solidFill>
                    <a:srgbClr val="000000"/>
                  </a:solidFill>
                  <a:latin typeface="Huawei Sans" panose="020C0503030203020204" pitchFamily="34" charset="0"/>
                  <a:cs typeface="Huawei Sans" panose="020C0503030203020204" pitchFamily="34" charset="0"/>
                </a:rPr>
                <a:t>ch </a:t>
              </a:r>
              <a:r>
                <a:rPr sz="1200" i="1" u="none">
                  <a:solidFill>
                    <a:srgbClr val="000000"/>
                  </a:solidFill>
                  <a:latin typeface="Huawei Sans" panose="020C0503030203020204" pitchFamily="34" charset="0"/>
                  <a:cs typeface="Huawei Sans" panose="020C0503030203020204" pitchFamily="34" charset="0"/>
                </a:rPr>
                <a:t>P</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71" name="TextBox 106"/>
            <p:cNvSpPr txBox="1"/>
            <p:nvPr/>
          </p:nvSpPr>
          <p:spPr>
            <a:xfrm>
              <a:off x="6483696" y="3864037"/>
              <a:ext cx="601447" cy="276999"/>
            </a:xfrm>
            <a:prstGeom prst="rect">
              <a:avLst/>
            </a:prstGeom>
            <a:noFill/>
          </p:spPr>
          <p:txBody>
            <a:bodyPr wrap="none" rtlCol="0">
              <a:spAutoFit/>
            </a:bodyPr>
            <a:lstStyle/>
            <a:p>
              <a:pPr defTabSz="914217">
                <a:defRPr/>
              </a:pPr>
              <a:r>
                <a:rPr sz="1200" u="none">
                  <a:solidFill>
                    <a:srgbClr val="000000"/>
                  </a:solidFill>
                  <a:latin typeface="Huawei Sans" panose="020C0503030203020204" pitchFamily="34" charset="0"/>
                  <a:cs typeface="Huawei Sans" panose="020C0503030203020204" pitchFamily="34" charset="0"/>
                </a:rPr>
                <a:t>PBA 0</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72" name="TextBox 107"/>
            <p:cNvSpPr txBox="1"/>
            <p:nvPr/>
          </p:nvSpPr>
          <p:spPr>
            <a:xfrm>
              <a:off x="6483696" y="4411848"/>
              <a:ext cx="601447" cy="276999"/>
            </a:xfrm>
            <a:prstGeom prst="rect">
              <a:avLst/>
            </a:prstGeom>
            <a:noFill/>
          </p:spPr>
          <p:txBody>
            <a:bodyPr wrap="none" rtlCol="0">
              <a:spAutoFit/>
            </a:bodyPr>
            <a:lstStyle/>
            <a:p>
              <a:pPr defTabSz="914217">
                <a:defRPr/>
              </a:pPr>
              <a:r>
                <a:rPr sz="1200" u="none">
                  <a:solidFill>
                    <a:srgbClr val="000000"/>
                  </a:solidFill>
                  <a:latin typeface="Huawei Sans" panose="020C0503030203020204" pitchFamily="34" charset="0"/>
                  <a:cs typeface="Huawei Sans" panose="020C0503030203020204" pitchFamily="34" charset="0"/>
                </a:rPr>
                <a:t>PBA 1</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73" name="TextBox 108"/>
            <p:cNvSpPr txBox="1"/>
            <p:nvPr/>
          </p:nvSpPr>
          <p:spPr>
            <a:xfrm>
              <a:off x="6483696" y="4841459"/>
              <a:ext cx="654346" cy="276999"/>
            </a:xfrm>
            <a:prstGeom prst="rect">
              <a:avLst/>
            </a:prstGeom>
            <a:noFill/>
          </p:spPr>
          <p:txBody>
            <a:bodyPr wrap="none" rtlCol="0">
              <a:spAutoFit/>
            </a:bodyPr>
            <a:lstStyle/>
            <a:p>
              <a:pPr defTabSz="914217">
                <a:defRPr/>
              </a:pPr>
              <a:r>
                <a:rPr sz="1200" u="none">
                  <a:solidFill>
                    <a:srgbClr val="000000"/>
                  </a:solidFill>
                  <a:latin typeface="Huawei Sans" panose="020C0503030203020204" pitchFamily="34" charset="0"/>
                  <a:cs typeface="Huawei Sans" panose="020C0503030203020204" pitchFamily="34" charset="0"/>
                </a:rPr>
                <a:t>PBA </a:t>
              </a:r>
              <a:r>
                <a:rPr sz="1200" i="1" u="none">
                  <a:solidFill>
                    <a:srgbClr val="000000"/>
                  </a:solidFill>
                  <a:latin typeface="Huawei Sans" panose="020C0503030203020204" pitchFamily="34" charset="0"/>
                  <a:cs typeface="Huawei Sans" panose="020C0503030203020204" pitchFamily="34" charset="0"/>
                </a:rPr>
                <a:t>m</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grpSp>
          <p:nvGrpSpPr>
            <p:cNvPr id="74" name="组合 73"/>
            <p:cNvGrpSpPr/>
            <p:nvPr/>
          </p:nvGrpSpPr>
          <p:grpSpPr>
            <a:xfrm>
              <a:off x="6483696" y="5553256"/>
              <a:ext cx="4721419" cy="283466"/>
              <a:chOff x="537870" y="4206351"/>
              <a:chExt cx="3682125" cy="215751"/>
            </a:xfrm>
          </p:grpSpPr>
          <p:sp>
            <p:nvSpPr>
              <p:cNvPr id="75" name="矩形 74"/>
              <p:cNvSpPr/>
              <p:nvPr/>
            </p:nvSpPr>
            <p:spPr bwMode="auto">
              <a:xfrm>
                <a:off x="1172657" y="4223627"/>
                <a:ext cx="468450" cy="191563"/>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endParaRPr lang="zh-CN" altLang="en-US" sz="1200" kern="0" dirty="0">
                  <a:solidFill>
                    <a:srgbClr val="0000FF"/>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76" name="矩形 75"/>
              <p:cNvSpPr/>
              <p:nvPr/>
            </p:nvSpPr>
            <p:spPr bwMode="auto">
              <a:xfrm>
                <a:off x="2156438" y="4223627"/>
                <a:ext cx="468450" cy="191563"/>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77" name="矩形 76"/>
              <p:cNvSpPr/>
              <p:nvPr/>
            </p:nvSpPr>
            <p:spPr bwMode="auto">
              <a:xfrm>
                <a:off x="2654816" y="4223627"/>
                <a:ext cx="468450" cy="191563"/>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endParaRPr lang="zh-CN" altLang="en-US" sz="1200" kern="0" dirty="0">
                  <a:solidFill>
                    <a:srgbClr val="0000FF"/>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78" name="矩形 77"/>
              <p:cNvSpPr/>
              <p:nvPr/>
            </p:nvSpPr>
            <p:spPr bwMode="auto">
              <a:xfrm>
                <a:off x="3660182" y="4223627"/>
                <a:ext cx="559813" cy="198475"/>
              </a:xfrm>
              <a:prstGeom prst="rect">
                <a:avLst/>
              </a:prstGeom>
              <a:solidFill>
                <a:srgbClr val="CCECFF"/>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latin typeface="Huawei Sans" panose="020C0503030203020204" pitchFamily="34" charset="0"/>
                    <a:cs typeface="Huawei Sans" panose="020C0503030203020204" pitchFamily="34" charset="0"/>
                  </a:rPr>
                  <a:t>P </a:t>
                </a:r>
                <a:r>
                  <a:rPr sz="1200" i="1" u="none">
                    <a:latin typeface="Huawei Sans" panose="020C0503030203020204" pitchFamily="34" charset="0"/>
                    <a:cs typeface="Huawei Sans" panose="020C0503030203020204" pitchFamily="34" charset="0"/>
                  </a:rPr>
                  <a:t>m</a:t>
                </a:r>
                <a:r>
                  <a:rPr sz="1200" u="none">
                    <a:latin typeface="Huawei Sans" panose="020C0503030203020204" pitchFamily="34" charset="0"/>
                    <a:cs typeface="Huawei Sans" panose="020C0503030203020204" pitchFamily="34" charset="0"/>
                  </a:rPr>
                  <a:t>+1</a:t>
                </a:r>
                <a:endParaRPr lang="zh-CN" altLang="en-US" sz="1200" kern="0" dirty="0">
                  <a:solidFill>
                    <a:srgbClr val="C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79" name="TextBox 109"/>
              <p:cNvSpPr txBox="1"/>
              <p:nvPr/>
            </p:nvSpPr>
            <p:spPr>
              <a:xfrm>
                <a:off x="537870" y="4206351"/>
                <a:ext cx="646575" cy="210829"/>
              </a:xfrm>
              <a:prstGeom prst="rect">
                <a:avLst/>
              </a:prstGeom>
              <a:noFill/>
            </p:spPr>
            <p:txBody>
              <a:bodyPr wrap="none" rtlCol="0">
                <a:spAutoFit/>
              </a:bodyPr>
              <a:lstStyle/>
              <a:p>
                <a:pPr defTabSz="914217">
                  <a:defRPr/>
                </a:pPr>
                <a:r>
                  <a:rPr sz="1200" u="none">
                    <a:solidFill>
                      <a:srgbClr val="000000"/>
                    </a:solidFill>
                    <a:latin typeface="Huawei Sans" panose="020C0503030203020204" pitchFamily="34" charset="0"/>
                    <a:cs typeface="Huawei Sans" panose="020C0503030203020204" pitchFamily="34" charset="0"/>
                  </a:rPr>
                  <a:t>PBA </a:t>
                </a:r>
                <a:r>
                  <a:rPr sz="1200" i="1" u="none">
                    <a:solidFill>
                      <a:srgbClr val="000000"/>
                    </a:solidFill>
                    <a:latin typeface="Huawei Sans" panose="020C0503030203020204" pitchFamily="34" charset="0"/>
                    <a:cs typeface="Huawei Sans" panose="020C0503030203020204" pitchFamily="34" charset="0"/>
                  </a:rPr>
                  <a:t>m</a:t>
                </a:r>
                <a:r>
                  <a:rPr sz="1200" u="none">
                    <a:solidFill>
                      <a:srgbClr val="000000"/>
                    </a:solidFill>
                    <a:latin typeface="Huawei Sans" panose="020C0503030203020204" pitchFamily="34" charset="0"/>
                    <a:cs typeface="Huawei Sans" panose="020C0503030203020204" pitchFamily="34" charset="0"/>
                  </a:rPr>
                  <a:t>+1</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80" name="矩形 79"/>
              <p:cNvSpPr/>
              <p:nvPr/>
            </p:nvSpPr>
            <p:spPr bwMode="auto">
              <a:xfrm>
                <a:off x="1661191" y="4223627"/>
                <a:ext cx="468450" cy="191563"/>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endParaRPr lang="zh-CN" altLang="en-US" sz="1200" kern="0" dirty="0">
                  <a:solidFill>
                    <a:srgbClr val="0000FF"/>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81" name="矩形 80"/>
              <p:cNvSpPr/>
              <p:nvPr/>
            </p:nvSpPr>
            <p:spPr bwMode="auto">
              <a:xfrm>
                <a:off x="3156072" y="4223627"/>
                <a:ext cx="468450" cy="191563"/>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endParaRPr lang="zh-CN" altLang="en-US" sz="1200" kern="0" dirty="0">
                  <a:solidFill>
                    <a:srgbClr val="0000FF"/>
                  </a:solidFill>
                  <a:latin typeface="Huawei Sans" panose="020C0503030203020204" pitchFamily="34" charset="0"/>
                  <a:cs typeface="Huawei Sans" panose="020C0503030203020204" pitchFamily="34" charset="0"/>
                  <a:sym typeface="微软雅黑" panose="020B0503020204020204" pitchFamily="34" charset="-122"/>
                </a:endParaRPr>
              </a:p>
            </p:txBody>
          </p:sp>
        </p:grpSp>
        <p:sp>
          <p:nvSpPr>
            <p:cNvPr id="82" name="文本框 81"/>
            <p:cNvSpPr txBox="1"/>
            <p:nvPr/>
          </p:nvSpPr>
          <p:spPr>
            <a:xfrm>
              <a:off x="9425487" y="4168028"/>
              <a:ext cx="1994457" cy="246221"/>
            </a:xfrm>
            <a:prstGeom prst="rect">
              <a:avLst/>
            </a:prstGeom>
            <a:noFill/>
          </p:spPr>
          <p:txBody>
            <a:bodyPr wrap="none" rtlCol="0">
              <a:spAutoFit/>
            </a:bodyPr>
            <a:lstStyle/>
            <a:p>
              <a:pPr defTabSz="914217">
                <a:defRPr/>
              </a:pPr>
              <a:r>
                <a:rPr sz="1000" u="none" dirty="0">
                  <a:latin typeface="Huawei Sans" panose="020C0503030203020204" pitchFamily="34" charset="0"/>
                  <a:cs typeface="Huawei Sans" panose="020C0503030203020204" pitchFamily="34" charset="0"/>
                </a:rPr>
                <a:t>1. A block in a RAID array fails.</a:t>
              </a:r>
              <a:endParaRPr lang="zh-CN" altLang="en-US" sz="1000" kern="0" dirty="0">
                <a:solidFill>
                  <a:prstClr val="black"/>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83" name="文本框 82"/>
            <p:cNvSpPr txBox="1"/>
            <p:nvPr/>
          </p:nvSpPr>
          <p:spPr>
            <a:xfrm>
              <a:off x="6317892" y="5244060"/>
              <a:ext cx="4123675" cy="246221"/>
            </a:xfrm>
            <a:prstGeom prst="rect">
              <a:avLst/>
            </a:prstGeom>
            <a:noFill/>
          </p:spPr>
          <p:txBody>
            <a:bodyPr wrap="square" rtlCol="0">
              <a:spAutoFit/>
            </a:bodyPr>
            <a:lstStyle/>
            <a:p>
              <a:pPr defTabSz="914217">
                <a:defRPr/>
              </a:pPr>
              <a:r>
                <a:rPr sz="1000" u="none" dirty="0">
                  <a:latin typeface="Huawei Sans" panose="020C0503030203020204" pitchFamily="34" charset="0"/>
                  <a:cs typeface="Huawei Sans" panose="020C0503030203020204" pitchFamily="34" charset="0"/>
                </a:rPr>
                <a:t>2. Create a new RAID array to store the data in the faulty block.</a:t>
              </a:r>
            </a:p>
          </p:txBody>
        </p:sp>
        <p:sp>
          <p:nvSpPr>
            <p:cNvPr id="84" name="文本框 83"/>
            <p:cNvSpPr txBox="1"/>
            <p:nvPr/>
          </p:nvSpPr>
          <p:spPr>
            <a:xfrm>
              <a:off x="7384398" y="5836728"/>
              <a:ext cx="3584118" cy="400110"/>
            </a:xfrm>
            <a:prstGeom prst="rect">
              <a:avLst/>
            </a:prstGeom>
            <a:noFill/>
          </p:spPr>
          <p:txBody>
            <a:bodyPr wrap="square" rtlCol="0">
              <a:spAutoFit/>
            </a:bodyPr>
            <a:lstStyle/>
            <a:p>
              <a:pPr defTabSz="914217">
                <a:defRPr/>
              </a:pPr>
              <a:r>
                <a:rPr sz="1000" u="none" dirty="0">
                  <a:latin typeface="Huawei Sans" panose="020C0503030203020204" pitchFamily="34" charset="0"/>
                  <a:cs typeface="Huawei Sans" panose="020C0503030203020204" pitchFamily="34" charset="0"/>
                </a:rPr>
                <a:t>3. Recover the data in the faulty block using the RAID algorithm and migrate the data.</a:t>
              </a:r>
            </a:p>
          </p:txBody>
        </p:sp>
        <p:sp>
          <p:nvSpPr>
            <p:cNvPr id="85" name="文本框 84"/>
            <p:cNvSpPr txBox="1"/>
            <p:nvPr/>
          </p:nvSpPr>
          <p:spPr>
            <a:xfrm>
              <a:off x="7358768" y="3366385"/>
              <a:ext cx="4281941" cy="246221"/>
            </a:xfrm>
            <a:prstGeom prst="rect">
              <a:avLst/>
            </a:prstGeom>
            <a:noFill/>
          </p:spPr>
          <p:txBody>
            <a:bodyPr wrap="none" rtlCol="0">
              <a:spAutoFit/>
            </a:bodyPr>
            <a:lstStyle/>
            <a:p>
              <a:pPr defTabSz="914217">
                <a:defRPr/>
              </a:pPr>
              <a:r>
                <a:rPr sz="1000" u="none" dirty="0">
                  <a:latin typeface="Huawei Sans" panose="020C0503030203020204" pitchFamily="34" charset="0"/>
                  <a:cs typeface="Huawei Sans" panose="020C0503030203020204" pitchFamily="34" charset="0"/>
                </a:rPr>
                <a:t>4. Reconstruct a new RAID array using remaining blocks to store data.</a:t>
              </a:r>
            </a:p>
          </p:txBody>
        </p:sp>
        <p:sp>
          <p:nvSpPr>
            <p:cNvPr id="86" name="矩形 85"/>
            <p:cNvSpPr/>
            <p:nvPr/>
          </p:nvSpPr>
          <p:spPr bwMode="auto">
            <a:xfrm>
              <a:off x="8551417" y="3882711"/>
              <a:ext cx="600672" cy="251686"/>
            </a:xfrm>
            <a:prstGeom prst="rect">
              <a:avLst/>
            </a:prstGeom>
            <a:solidFill>
              <a:schemeClr val="accent2">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87" name="矩形 86"/>
            <p:cNvSpPr/>
            <p:nvPr/>
          </p:nvSpPr>
          <p:spPr bwMode="auto">
            <a:xfrm>
              <a:off x="9833202" y="3882711"/>
              <a:ext cx="600672" cy="251686"/>
            </a:xfrm>
            <a:prstGeom prst="rect">
              <a:avLst/>
            </a:prstGeom>
            <a:solidFill>
              <a:srgbClr val="4BACC6">
                <a:lumMod val="90000"/>
              </a:srgb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solidFill>
                    <a:srgbClr val="000000"/>
                  </a:solidFill>
                  <a:latin typeface="Huawei Sans" panose="020C0503030203020204" pitchFamily="34" charset="0"/>
                  <a:cs typeface="Huawei Sans" panose="020C0503030203020204" pitchFamily="34" charset="0"/>
                </a:rPr>
                <a:t>60</a:t>
              </a:r>
              <a:endParaRPr lang="zh-CN" altLang="en-US" sz="1200" kern="0" dirty="0">
                <a:solidFill>
                  <a:srgbClr val="0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88" name="矩形 87"/>
            <p:cNvSpPr/>
            <p:nvPr/>
          </p:nvSpPr>
          <p:spPr bwMode="auto">
            <a:xfrm>
              <a:off x="9840897" y="3878940"/>
              <a:ext cx="600672" cy="251686"/>
            </a:xfrm>
            <a:prstGeom prst="rect">
              <a:avLst/>
            </a:prstGeom>
            <a:solidFill>
              <a:schemeClr val="accent4">
                <a:lumMod val="40000"/>
                <a:lumOff val="60000"/>
              </a:schemeClr>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a:latin typeface="Huawei Sans" panose="020C0503030203020204" pitchFamily="34" charset="0"/>
                  <a:cs typeface="Huawei Sans" panose="020C0503030203020204" pitchFamily="34" charset="0"/>
                </a:rPr>
                <a:t>60</a:t>
              </a:r>
              <a:endParaRPr lang="zh-CN" altLang="en-US" sz="1200" kern="0" dirty="0">
                <a:latin typeface="Huawei Sans" panose="020C0503030203020204" pitchFamily="34" charset="0"/>
                <a:cs typeface="Huawei Sans" panose="020C0503030203020204" pitchFamily="34" charset="0"/>
                <a:sym typeface="微软雅黑" panose="020B0503020204020204" pitchFamily="34" charset="-122"/>
              </a:endParaRPr>
            </a:p>
          </p:txBody>
        </p:sp>
        <p:sp>
          <p:nvSpPr>
            <p:cNvPr id="89" name="矩形 88"/>
            <p:cNvSpPr/>
            <p:nvPr/>
          </p:nvSpPr>
          <p:spPr bwMode="auto">
            <a:xfrm>
              <a:off x="10483915" y="3881135"/>
              <a:ext cx="719923" cy="270834"/>
            </a:xfrm>
            <a:prstGeom prst="rect">
              <a:avLst/>
            </a:prstGeom>
            <a:solidFill>
              <a:srgbClr val="CCECFF"/>
            </a:solidFill>
            <a:ln>
              <a:solidFill>
                <a:sysClr val="windowText" lastClr="000000">
                  <a:shade val="95000"/>
                  <a:satMod val="105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algn="ctr" defTabSz="914217">
                <a:buClr>
                  <a:srgbClr val="CC9900"/>
                </a:buClr>
                <a:defRPr/>
              </a:pPr>
              <a:r>
                <a:rPr sz="1200" u="none" dirty="0">
                  <a:latin typeface="Huawei Sans" panose="020C0503030203020204" pitchFamily="34" charset="0"/>
                  <a:cs typeface="Huawei Sans" panose="020C0503030203020204" pitchFamily="34" charset="0"/>
                </a:rPr>
                <a:t>P </a:t>
              </a:r>
              <a:r>
                <a:rPr sz="1200" i="1" u="none" dirty="0">
                  <a:latin typeface="Huawei Sans" panose="020C0503030203020204" pitchFamily="34" charset="0"/>
                  <a:cs typeface="Huawei Sans" panose="020C0503030203020204" pitchFamily="34" charset="0"/>
                </a:rPr>
                <a:t>m</a:t>
              </a:r>
              <a:r>
                <a:rPr sz="1200" u="none" dirty="0">
                  <a:latin typeface="Huawei Sans" panose="020C0503030203020204" pitchFamily="34" charset="0"/>
                  <a:cs typeface="Huawei Sans" panose="020C0503030203020204" pitchFamily="34" charset="0"/>
                </a:rPr>
                <a:t>+2</a:t>
              </a:r>
              <a:endParaRPr lang="zh-CN" altLang="en-US" sz="1200" kern="0" dirty="0">
                <a:solidFill>
                  <a:srgbClr val="C00000"/>
                </a:solidFill>
                <a:latin typeface="Huawei Sans" panose="020C0503030203020204" pitchFamily="34" charset="0"/>
                <a:cs typeface="Huawei Sans" panose="020C0503030203020204" pitchFamily="34" charset="0"/>
                <a:sym typeface="微软雅黑" panose="020B0503020204020204" pitchFamily="34" charset="-122"/>
              </a:endParaRPr>
            </a:p>
          </p:txBody>
        </p:sp>
        <p:sp>
          <p:nvSpPr>
            <p:cNvPr id="90" name="矩形 89"/>
            <p:cNvSpPr/>
            <p:nvPr/>
          </p:nvSpPr>
          <p:spPr bwMode="auto">
            <a:xfrm>
              <a:off x="6493626" y="3830219"/>
              <a:ext cx="4751295" cy="370056"/>
            </a:xfrm>
            <a:prstGeom prst="rect">
              <a:avLst/>
            </a:prstGeom>
            <a:noFill/>
            <a:ln w="9525" cap="flat" cmpd="sng" algn="ctr">
              <a:solidFill>
                <a:sysClr val="windowText" lastClr="00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914217" fontAlgn="base">
                <a:spcBef>
                  <a:spcPct val="0"/>
                </a:spcBef>
                <a:spcAft>
                  <a:spcPct val="0"/>
                </a:spcAft>
                <a:buClr>
                  <a:srgbClr val="CC9900"/>
                </a:buClr>
                <a:buFont typeface="Wingdings" pitchFamily="2" charset="2"/>
                <a:buChar char="n"/>
                <a:defRPr/>
              </a:pPr>
              <a:endParaRPr lang="zh-CN" altLang="en-US" sz="1200" kern="0">
                <a:solidFill>
                  <a:prstClr val="black"/>
                </a:solidFill>
                <a:latin typeface="Huawei Sans" panose="020C0503030203020204" pitchFamily="34" charset="0"/>
                <a:cs typeface="Huawei Sans" panose="020C0503030203020204" pitchFamily="34" charset="0"/>
                <a:sym typeface="微软雅黑" panose="020B0503020204020204" pitchFamily="34" charset="-122"/>
              </a:endParaRPr>
            </a:p>
          </p:txBody>
        </p:sp>
      </p:grpSp>
      <p:sp>
        <p:nvSpPr>
          <p:cNvPr id="94" name="乘号 93"/>
          <p:cNvSpPr/>
          <p:nvPr/>
        </p:nvSpPr>
        <p:spPr>
          <a:xfrm>
            <a:off x="4010805" y="3255896"/>
            <a:ext cx="561443" cy="376820"/>
          </a:xfrm>
          <a:prstGeom prst="mathMultiply">
            <a:avLst>
              <a:gd name="adj1" fmla="val 10459"/>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Huawei Sans" panose="020C0503030203020204" pitchFamily="34" charset="0"/>
              <a:cs typeface="Huawei Sans" panose="020C0503030203020204" pitchFamily="34" charset="0"/>
            </a:endParaRPr>
          </a:p>
        </p:txBody>
      </p:sp>
      <p:sp>
        <p:nvSpPr>
          <p:cNvPr id="95" name="乘号 94"/>
          <p:cNvSpPr/>
          <p:nvPr/>
        </p:nvSpPr>
        <p:spPr>
          <a:xfrm>
            <a:off x="9430650" y="3250207"/>
            <a:ext cx="561443" cy="376820"/>
          </a:xfrm>
          <a:prstGeom prst="mathMultiply">
            <a:avLst>
              <a:gd name="adj1" fmla="val 10459"/>
            </a:avLst>
          </a:prstGeom>
          <a:solidFill>
            <a:srgbClr val="C7000B"/>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Huawei Sans" panose="020C0503030203020204" pitchFamily="34" charset="0"/>
              <a:cs typeface="Huawei Sans" panose="020C0503030203020204" pitchFamily="34" charset="0"/>
            </a:endParaRPr>
          </a:p>
        </p:txBody>
      </p:sp>
    </p:spTree>
    <p:extLst>
      <p:ext uri="{BB962C8B-B14F-4D97-AF65-F5344CB8AC3E}">
        <p14:creationId xmlns:p14="http://schemas.microsoft.com/office/powerpoint/2010/main" val="1349815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u="none" dirty="0">
                <a:latin typeface="+mj-ea"/>
                <a:ea typeface="+mj-ea"/>
                <a:cs typeface="Huawei Sans" panose="020C0503030203020204" pitchFamily="34" charset="0"/>
              </a:rPr>
              <a:t>RAID-TP</a:t>
            </a:r>
            <a:endParaRPr lang="zh-CN" altLang="en-US" dirty="0">
              <a:latin typeface="+mj-ea"/>
              <a:ea typeface="+mj-ea"/>
              <a:cs typeface="Huawei Sans" panose="020C0503030203020204" pitchFamily="34" charset="0"/>
            </a:endParaRPr>
          </a:p>
        </p:txBody>
      </p:sp>
      <p:sp>
        <p:nvSpPr>
          <p:cNvPr id="2" name="文本占位符 1"/>
          <p:cNvSpPr>
            <a:spLocks noGrp="1"/>
          </p:cNvSpPr>
          <p:nvPr>
            <p:ph type="body" sz="quarter" idx="10"/>
          </p:nvPr>
        </p:nvSpPr>
        <p:spPr/>
        <p:txBody>
          <a:bodyPr/>
          <a:lstStyle/>
          <a:p>
            <a:r>
              <a:rPr sz="1600" u="none" dirty="0"/>
              <a:t>RAID protection is essential to a storage system for consistently high reliability and performance. However, the reliability of RAID protection is challenged by uncontrollable RAID array construction time due to drastic increase in capacity.</a:t>
            </a:r>
            <a:endParaRPr lang="en-US" altLang="zh-CN" sz="1600" dirty="0"/>
          </a:p>
          <a:p>
            <a:r>
              <a:rPr sz="1600" u="none" dirty="0"/>
              <a:t>RAID-TP achieves optimal performance, reliability, and capacity utilization.</a:t>
            </a:r>
          </a:p>
          <a:p>
            <a:endParaRPr lang="zh-CN" altLang="en-US" sz="1600" dirty="0"/>
          </a:p>
          <a:p>
            <a:endParaRPr lang="zh-CN" altLang="en-US" sz="1600" dirty="0"/>
          </a:p>
        </p:txBody>
      </p:sp>
      <p:sp>
        <p:nvSpPr>
          <p:cNvPr id="6" name="矩形 20"/>
          <p:cNvSpPr/>
          <p:nvPr/>
        </p:nvSpPr>
        <p:spPr>
          <a:xfrm>
            <a:off x="898251" y="2890671"/>
            <a:ext cx="10221305" cy="2163298"/>
          </a:xfrm>
          <a:prstGeom prst="rect">
            <a:avLst/>
          </a:prstGeom>
          <a:solidFill>
            <a:sysClr val="window" lastClr="FFFFFF"/>
          </a:solidFill>
          <a:ln w="12700" algn="ctr">
            <a:solidFill>
              <a:sysClr val="window" lastClr="FFFFFF">
                <a:lumMod val="95000"/>
              </a:sysClr>
            </a:solidFill>
            <a:round/>
            <a:headEnd/>
            <a:tailEnd/>
          </a:ln>
          <a:effectLst>
            <a:outerShdw blurRad="63500" sx="101000" sy="101000" algn="ctr" rotWithShape="0">
              <a:prstClr val="black">
                <a:alpha val="20000"/>
              </a:prstClr>
            </a:outerShdw>
          </a:effectLst>
        </p:spPr>
        <p:txBody>
          <a:bodyPr wrap="none" lIns="91391" tIns="45695" rIns="91391" bIns="45695" anchor="ctr"/>
          <a:lstStyle/>
          <a:p>
            <a:pPr marL="0" marR="0" lvl="0" indent="0" defTabSz="1219200" eaLnBrk="0" fontAlgn="auto" latinLnBrk="0" hangingPunct="0">
              <a:lnSpc>
                <a:spcPct val="100000"/>
              </a:lnSpc>
              <a:spcBef>
                <a:spcPts val="0"/>
              </a:spcBef>
              <a:spcAft>
                <a:spcPts val="0"/>
              </a:spcAft>
              <a:buClr>
                <a:srgbClr val="990000"/>
              </a:buClr>
              <a:buSzPct val="60000"/>
              <a:buFontTx/>
              <a:buNone/>
              <a:tabLst/>
              <a:defRPr/>
            </a:pPr>
            <a:endParaRPr kumimoji="0" lang="zh-CN" altLang="en-US" sz="2117" b="0" i="0" u="none" strike="noStrike" kern="0" cap="none" spc="0" normalizeH="0" baseline="0" noProof="0">
              <a:ln>
                <a:noFill/>
              </a:ln>
              <a:solidFill>
                <a:srgbClr val="000000"/>
              </a:solidFill>
              <a:effectLst/>
              <a:uLnTx/>
              <a:uFillTx/>
              <a:latin typeface="Huawei Sans" panose="020C0503030203020204" pitchFamily="34" charset="0"/>
              <a:cs typeface="Huawei Sans" panose="020C0503030203020204" pitchFamily="34" charset="0"/>
            </a:endParaRPr>
          </a:p>
        </p:txBody>
      </p:sp>
      <p:grpSp>
        <p:nvGrpSpPr>
          <p:cNvPr id="7" name="Group 3"/>
          <p:cNvGrpSpPr/>
          <p:nvPr/>
        </p:nvGrpSpPr>
        <p:grpSpPr>
          <a:xfrm>
            <a:off x="1194152" y="3279672"/>
            <a:ext cx="5283158" cy="1307805"/>
            <a:chOff x="1146514" y="2725937"/>
            <a:chExt cx="4158985" cy="1029525"/>
          </a:xfrm>
        </p:grpSpPr>
        <p:pic>
          <p:nvPicPr>
            <p:cNvPr id="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a14:imgEffect>
                    </a14:imgLayer>
                  </a14:imgProps>
                </a:ext>
              </a:extLst>
            </a:blip>
            <a:srcRect/>
            <a:stretch>
              <a:fillRect/>
            </a:stretch>
          </p:blipFill>
          <p:spPr bwMode="auto">
            <a:xfrm>
              <a:off x="1146514" y="3104938"/>
              <a:ext cx="3600400" cy="650524"/>
            </a:xfrm>
            <a:prstGeom prst="rect">
              <a:avLst/>
            </a:prstGeom>
            <a:noFill/>
            <a:ln w="9525">
              <a:noFill/>
              <a:miter lim="800000"/>
              <a:headEnd/>
              <a:tailEnd/>
            </a:ln>
          </p:spPr>
        </p:pic>
        <p:cxnSp>
          <p:nvCxnSpPr>
            <p:cNvPr id="9" name="Straight Connector 142"/>
            <p:cNvCxnSpPr/>
            <p:nvPr/>
          </p:nvCxnSpPr>
          <p:spPr bwMode="auto">
            <a:xfrm flipH="1">
              <a:off x="3563634" y="2861000"/>
              <a:ext cx="16412" cy="25127"/>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160"/>
            <p:cNvSpPr/>
            <p:nvPr/>
          </p:nvSpPr>
          <p:spPr>
            <a:xfrm>
              <a:off x="1601431" y="2725937"/>
              <a:ext cx="2997459" cy="339201"/>
            </a:xfrm>
            <a:prstGeom prst="rect">
              <a:avLst/>
            </a:prstGeom>
          </p:spPr>
          <p:txBody>
            <a:bodyPr wrap="square" lIns="0" tIns="0" rIns="0" bIns="0">
              <a:spAutoFit/>
            </a:bodyPr>
            <a:lstStyle/>
            <a:p>
              <a:pPr marL="0" marR="0" lvl="0" indent="0" algn="ctr" defTabSz="1219200" eaLnBrk="1" fontAlgn="auto" latinLnBrk="0" hangingPunct="1">
                <a:lnSpc>
                  <a:spcPct val="100000"/>
                </a:lnSpc>
                <a:spcBef>
                  <a:spcPts val="0"/>
                </a:spcBef>
                <a:spcAft>
                  <a:spcPts val="0"/>
                </a:spcAft>
                <a:buClrTx/>
                <a:buSzTx/>
                <a:buFontTx/>
                <a:buNone/>
                <a:tabLst>
                  <a:tab pos="457109" algn="l"/>
                </a:tabLst>
                <a:defRPr/>
              </a:pPr>
              <a:r>
                <a:rPr sz="1400" u="none" dirty="0">
                  <a:solidFill>
                    <a:prstClr val="black">
                      <a:lumMod val="75000"/>
                      <a:lumOff val="25000"/>
                    </a:prstClr>
                  </a:solidFill>
                  <a:latin typeface="Huawei Sans" panose="020C0503030203020204" pitchFamily="34" charset="0"/>
                  <a:cs typeface="Huawei Sans" panose="020C0503030203020204" pitchFamily="34" charset="0"/>
                </a:rPr>
                <a:t>Tolerates the simultaneous failure of three disks without service interruption</a:t>
              </a:r>
              <a:r>
                <a:rPr lang="en-US" altLang="zh-CN" sz="1400" u="none" dirty="0">
                  <a:solidFill>
                    <a:prstClr val="black">
                      <a:lumMod val="75000"/>
                      <a:lumOff val="25000"/>
                    </a:prstClr>
                  </a:solidFill>
                  <a:latin typeface="Huawei Sans" panose="020C0503030203020204" pitchFamily="34" charset="0"/>
                  <a:cs typeface="Huawei Sans" panose="020C0503030203020204" pitchFamily="34" charset="0"/>
                </a:rPr>
                <a:t>.</a:t>
              </a:r>
              <a:endParaRPr kumimoji="0" lang="en-US" altLang="zh-CN" sz="1400" i="0" u="none" strike="noStrike" kern="0" cap="none" spc="0" normalizeH="0" baseline="0" noProof="0" dirty="0">
                <a:ln>
                  <a:noFill/>
                </a:ln>
                <a:solidFill>
                  <a:prstClr val="black">
                    <a:lumMod val="75000"/>
                    <a:lumOff val="25000"/>
                  </a:prstClr>
                </a:solidFill>
                <a:effectLst/>
                <a:uLnTx/>
                <a:uFillTx/>
                <a:latin typeface="Huawei Sans" panose="020C0503030203020204" pitchFamily="34" charset="0"/>
                <a:cs typeface="Huawei Sans" panose="020C0503030203020204" pitchFamily="34" charset="0"/>
              </a:endParaRPr>
            </a:p>
          </p:txBody>
        </p:sp>
        <p:sp>
          <p:nvSpPr>
            <p:cNvPr id="11" name="矩形 10"/>
            <p:cNvSpPr/>
            <p:nvPr/>
          </p:nvSpPr>
          <p:spPr>
            <a:xfrm>
              <a:off x="1362538" y="3179398"/>
              <a:ext cx="54000" cy="54000"/>
            </a:xfrm>
            <a:prstGeom prst="rect">
              <a:avLst/>
            </a:prstGeom>
            <a:solidFill>
              <a:srgbClr val="00B050"/>
            </a:solidFill>
            <a:ln w="25400" cap="flat" cmpd="sng" algn="ctr">
              <a:solidFill>
                <a:srgbClr val="00B050"/>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12" name="矩形 11"/>
            <p:cNvSpPr/>
            <p:nvPr/>
          </p:nvSpPr>
          <p:spPr>
            <a:xfrm>
              <a:off x="1506554" y="3179398"/>
              <a:ext cx="54000" cy="54000"/>
            </a:xfrm>
            <a:prstGeom prst="rect">
              <a:avLst/>
            </a:prstGeom>
            <a:solidFill>
              <a:srgbClr val="00B050"/>
            </a:solidFill>
            <a:ln w="25400" cap="flat" cmpd="sng" algn="ctr">
              <a:solidFill>
                <a:srgbClr val="00B050"/>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13" name="矩形 12"/>
            <p:cNvSpPr/>
            <p:nvPr/>
          </p:nvSpPr>
          <p:spPr>
            <a:xfrm>
              <a:off x="1632562" y="3179398"/>
              <a:ext cx="54000" cy="54000"/>
            </a:xfrm>
            <a:prstGeom prst="rect">
              <a:avLst/>
            </a:prstGeom>
            <a:solidFill>
              <a:srgbClr val="00B050"/>
            </a:solidFill>
            <a:ln w="25400" cap="flat" cmpd="sng" algn="ctr">
              <a:solidFill>
                <a:srgbClr val="00B050"/>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14" name="矩形 13"/>
            <p:cNvSpPr/>
            <p:nvPr/>
          </p:nvSpPr>
          <p:spPr>
            <a:xfrm>
              <a:off x="1754716" y="3179398"/>
              <a:ext cx="54000" cy="54000"/>
            </a:xfrm>
            <a:prstGeom prst="rect">
              <a:avLst/>
            </a:prstGeom>
            <a:solidFill>
              <a:srgbClr val="00B050"/>
            </a:solidFill>
            <a:ln w="25400" cap="flat" cmpd="sng" algn="ctr">
              <a:solidFill>
                <a:srgbClr val="00B050"/>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15" name="矩形 92"/>
            <p:cNvSpPr/>
            <p:nvPr/>
          </p:nvSpPr>
          <p:spPr>
            <a:xfrm>
              <a:off x="1884602" y="3179398"/>
              <a:ext cx="54000" cy="54000"/>
            </a:xfrm>
            <a:prstGeom prst="rect">
              <a:avLst/>
            </a:prstGeom>
            <a:solidFill>
              <a:srgbClr val="00B050"/>
            </a:solidFill>
            <a:ln w="25400" cap="flat" cmpd="sng" algn="ctr">
              <a:solidFill>
                <a:srgbClr val="00B050"/>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16" name="矩形 93"/>
            <p:cNvSpPr/>
            <p:nvPr/>
          </p:nvSpPr>
          <p:spPr>
            <a:xfrm>
              <a:off x="2010610" y="3179398"/>
              <a:ext cx="54000" cy="54000"/>
            </a:xfrm>
            <a:prstGeom prst="rect">
              <a:avLst/>
            </a:prstGeom>
            <a:solidFill>
              <a:srgbClr val="00B050"/>
            </a:solidFill>
            <a:ln w="25400" cap="flat" cmpd="sng" algn="ctr">
              <a:solidFill>
                <a:srgbClr val="00B050"/>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17" name="矩形 94"/>
            <p:cNvSpPr/>
            <p:nvPr/>
          </p:nvSpPr>
          <p:spPr>
            <a:xfrm>
              <a:off x="2136618" y="3179398"/>
              <a:ext cx="54000" cy="54000"/>
            </a:xfrm>
            <a:prstGeom prst="rect">
              <a:avLst/>
            </a:prstGeom>
            <a:solidFill>
              <a:srgbClr val="00B050"/>
            </a:solidFill>
            <a:ln w="25400" cap="flat" cmpd="sng" algn="ctr">
              <a:solidFill>
                <a:srgbClr val="00B050"/>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18" name="矩形 95"/>
            <p:cNvSpPr/>
            <p:nvPr/>
          </p:nvSpPr>
          <p:spPr>
            <a:xfrm>
              <a:off x="2258772" y="3179398"/>
              <a:ext cx="54000" cy="54000"/>
            </a:xfrm>
            <a:prstGeom prst="rect">
              <a:avLst/>
            </a:prstGeom>
            <a:solidFill>
              <a:srgbClr val="00B050"/>
            </a:solidFill>
            <a:ln w="25400" cap="flat" cmpd="sng" algn="ctr">
              <a:solidFill>
                <a:srgbClr val="00B050"/>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19" name="矩形 92"/>
            <p:cNvSpPr/>
            <p:nvPr/>
          </p:nvSpPr>
          <p:spPr>
            <a:xfrm>
              <a:off x="2408385" y="3179398"/>
              <a:ext cx="54000" cy="54000"/>
            </a:xfrm>
            <a:prstGeom prst="rect">
              <a:avLst/>
            </a:prstGeom>
            <a:solidFill>
              <a:srgbClr val="00B050"/>
            </a:solidFill>
            <a:ln w="25400" cap="flat" cmpd="sng" algn="ctr">
              <a:solidFill>
                <a:srgbClr val="00B050"/>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20" name="矩形 93"/>
            <p:cNvSpPr/>
            <p:nvPr/>
          </p:nvSpPr>
          <p:spPr>
            <a:xfrm>
              <a:off x="2552401" y="3179398"/>
              <a:ext cx="54000" cy="54000"/>
            </a:xfrm>
            <a:prstGeom prst="rect">
              <a:avLst/>
            </a:prstGeom>
            <a:solidFill>
              <a:srgbClr val="00B050"/>
            </a:solidFill>
            <a:ln w="25400" cap="flat" cmpd="sng" algn="ctr">
              <a:solidFill>
                <a:srgbClr val="00B050"/>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21" name="矩形 94"/>
            <p:cNvSpPr/>
            <p:nvPr/>
          </p:nvSpPr>
          <p:spPr>
            <a:xfrm>
              <a:off x="2678409" y="3179398"/>
              <a:ext cx="54000" cy="54000"/>
            </a:xfrm>
            <a:prstGeom prst="rect">
              <a:avLst/>
            </a:prstGeom>
            <a:solidFill>
              <a:srgbClr val="00B050"/>
            </a:solidFill>
            <a:ln w="25400" cap="flat" cmpd="sng" algn="ctr">
              <a:solidFill>
                <a:srgbClr val="00B050"/>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22" name="矩形 95"/>
            <p:cNvSpPr/>
            <p:nvPr/>
          </p:nvSpPr>
          <p:spPr>
            <a:xfrm>
              <a:off x="2800563" y="3179398"/>
              <a:ext cx="54000" cy="54000"/>
            </a:xfrm>
            <a:prstGeom prst="rect">
              <a:avLst/>
            </a:prstGeom>
            <a:solidFill>
              <a:srgbClr val="00B050"/>
            </a:solidFill>
            <a:ln w="25400" cap="flat" cmpd="sng" algn="ctr">
              <a:solidFill>
                <a:srgbClr val="00B050"/>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23" name="矩形 92"/>
            <p:cNvSpPr/>
            <p:nvPr/>
          </p:nvSpPr>
          <p:spPr>
            <a:xfrm>
              <a:off x="2929145" y="3179398"/>
              <a:ext cx="54000" cy="54000"/>
            </a:xfrm>
            <a:prstGeom prst="rect">
              <a:avLst/>
            </a:prstGeom>
            <a:solidFill>
              <a:srgbClr val="00B050"/>
            </a:solidFill>
            <a:ln w="25400" cap="flat" cmpd="sng" algn="ctr">
              <a:solidFill>
                <a:srgbClr val="00B050"/>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24" name="矩形 93"/>
            <p:cNvSpPr/>
            <p:nvPr/>
          </p:nvSpPr>
          <p:spPr>
            <a:xfrm>
              <a:off x="3046161" y="3179398"/>
              <a:ext cx="54000" cy="504000"/>
            </a:xfrm>
            <a:prstGeom prst="rect">
              <a:avLst/>
            </a:prstGeom>
            <a:solidFill>
              <a:srgbClr val="FF0000"/>
            </a:solidFill>
            <a:ln w="25400" cap="flat" cmpd="sng" algn="ctr">
              <a:solidFill>
                <a:srgbClr val="FF0000"/>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25" name="矩形 94"/>
            <p:cNvSpPr/>
            <p:nvPr/>
          </p:nvSpPr>
          <p:spPr>
            <a:xfrm>
              <a:off x="3199169" y="3179398"/>
              <a:ext cx="54000" cy="54000"/>
            </a:xfrm>
            <a:prstGeom prst="rect">
              <a:avLst/>
            </a:prstGeom>
            <a:solidFill>
              <a:srgbClr val="00B050"/>
            </a:solidFill>
            <a:ln w="25400" cap="flat" cmpd="sng" algn="ctr">
              <a:solidFill>
                <a:srgbClr val="00B050"/>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26" name="矩形 95"/>
            <p:cNvSpPr/>
            <p:nvPr/>
          </p:nvSpPr>
          <p:spPr>
            <a:xfrm>
              <a:off x="3321323" y="3179398"/>
              <a:ext cx="54000" cy="54000"/>
            </a:xfrm>
            <a:prstGeom prst="rect">
              <a:avLst/>
            </a:prstGeom>
            <a:solidFill>
              <a:srgbClr val="00B050"/>
            </a:solidFill>
            <a:ln w="25400" cap="flat" cmpd="sng" algn="ctr">
              <a:solidFill>
                <a:srgbClr val="00B050"/>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27" name="矩形 92"/>
            <p:cNvSpPr/>
            <p:nvPr/>
          </p:nvSpPr>
          <p:spPr>
            <a:xfrm>
              <a:off x="3450770" y="3179398"/>
              <a:ext cx="54000" cy="54000"/>
            </a:xfrm>
            <a:prstGeom prst="rect">
              <a:avLst/>
            </a:prstGeom>
            <a:solidFill>
              <a:srgbClr val="00B050"/>
            </a:solidFill>
            <a:ln w="25400" cap="flat" cmpd="sng" algn="ctr">
              <a:solidFill>
                <a:srgbClr val="00B050"/>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28" name="矩形 93"/>
            <p:cNvSpPr/>
            <p:nvPr/>
          </p:nvSpPr>
          <p:spPr>
            <a:xfrm>
              <a:off x="3594786" y="3179398"/>
              <a:ext cx="54000" cy="54000"/>
            </a:xfrm>
            <a:prstGeom prst="rect">
              <a:avLst/>
            </a:prstGeom>
            <a:solidFill>
              <a:srgbClr val="00B050"/>
            </a:solidFill>
            <a:ln w="25400" cap="flat" cmpd="sng" algn="ctr">
              <a:solidFill>
                <a:srgbClr val="00B050"/>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29" name="矩形 94"/>
            <p:cNvSpPr/>
            <p:nvPr/>
          </p:nvSpPr>
          <p:spPr>
            <a:xfrm>
              <a:off x="3720794" y="3179398"/>
              <a:ext cx="54000" cy="504000"/>
            </a:xfrm>
            <a:prstGeom prst="rect">
              <a:avLst/>
            </a:prstGeom>
            <a:solidFill>
              <a:srgbClr val="FF0000"/>
            </a:solidFill>
            <a:ln w="25400" cap="flat" cmpd="sng" algn="ctr">
              <a:solidFill>
                <a:srgbClr val="FF0000"/>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30" name="矩形 95"/>
            <p:cNvSpPr/>
            <p:nvPr/>
          </p:nvSpPr>
          <p:spPr>
            <a:xfrm>
              <a:off x="3842948" y="3179398"/>
              <a:ext cx="54000" cy="54000"/>
            </a:xfrm>
            <a:prstGeom prst="rect">
              <a:avLst/>
            </a:prstGeom>
            <a:solidFill>
              <a:srgbClr val="00B050"/>
            </a:solidFill>
            <a:ln w="25400" cap="flat" cmpd="sng" algn="ctr">
              <a:solidFill>
                <a:srgbClr val="00B050"/>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31" name="矩形 92"/>
            <p:cNvSpPr/>
            <p:nvPr/>
          </p:nvSpPr>
          <p:spPr>
            <a:xfrm>
              <a:off x="3954826" y="3179398"/>
              <a:ext cx="54000" cy="54000"/>
            </a:xfrm>
            <a:prstGeom prst="rect">
              <a:avLst/>
            </a:prstGeom>
            <a:solidFill>
              <a:srgbClr val="00B050"/>
            </a:solidFill>
            <a:ln w="25400" cap="flat" cmpd="sng" algn="ctr">
              <a:solidFill>
                <a:srgbClr val="00B050"/>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32" name="矩形 93"/>
            <p:cNvSpPr/>
            <p:nvPr/>
          </p:nvSpPr>
          <p:spPr>
            <a:xfrm>
              <a:off x="4098842" y="3179398"/>
              <a:ext cx="54000" cy="54000"/>
            </a:xfrm>
            <a:prstGeom prst="rect">
              <a:avLst/>
            </a:prstGeom>
            <a:solidFill>
              <a:srgbClr val="00B050"/>
            </a:solidFill>
            <a:ln w="25400" cap="flat" cmpd="sng" algn="ctr">
              <a:solidFill>
                <a:srgbClr val="00B050"/>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33" name="矩形 94"/>
            <p:cNvSpPr/>
            <p:nvPr/>
          </p:nvSpPr>
          <p:spPr>
            <a:xfrm>
              <a:off x="4224850" y="3179398"/>
              <a:ext cx="54000" cy="504000"/>
            </a:xfrm>
            <a:prstGeom prst="rect">
              <a:avLst/>
            </a:prstGeom>
            <a:solidFill>
              <a:srgbClr val="FF0000"/>
            </a:solidFill>
            <a:ln w="25400" cap="flat" cmpd="sng" algn="ctr">
              <a:solidFill>
                <a:srgbClr val="FF0000"/>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34" name="矩形 95"/>
            <p:cNvSpPr/>
            <p:nvPr/>
          </p:nvSpPr>
          <p:spPr>
            <a:xfrm>
              <a:off x="4347004" y="3179398"/>
              <a:ext cx="54000" cy="54000"/>
            </a:xfrm>
            <a:prstGeom prst="rect">
              <a:avLst/>
            </a:prstGeom>
            <a:solidFill>
              <a:srgbClr val="00B050"/>
            </a:solidFill>
            <a:ln w="25400" cap="flat" cmpd="sng" algn="ctr">
              <a:solidFill>
                <a:srgbClr val="00B050"/>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35" name="矩形 95"/>
            <p:cNvSpPr/>
            <p:nvPr/>
          </p:nvSpPr>
          <p:spPr>
            <a:xfrm>
              <a:off x="4499404" y="3179398"/>
              <a:ext cx="54000" cy="54000"/>
            </a:xfrm>
            <a:prstGeom prst="rect">
              <a:avLst/>
            </a:prstGeom>
            <a:solidFill>
              <a:srgbClr val="00B050"/>
            </a:solidFill>
            <a:ln w="25400" cap="flat" cmpd="sng" algn="ctr">
              <a:solidFill>
                <a:srgbClr val="00B050"/>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Huawei Sans" panose="020C0503030203020204" pitchFamily="34" charset="0"/>
                <a:cs typeface="Huawei Sans" panose="020C0503030203020204" pitchFamily="34" charset="0"/>
              </a:endParaRPr>
            </a:p>
          </p:txBody>
        </p:sp>
        <p:grpSp>
          <p:nvGrpSpPr>
            <p:cNvPr id="36" name="组合 35"/>
            <p:cNvGrpSpPr/>
            <p:nvPr/>
          </p:nvGrpSpPr>
          <p:grpSpPr>
            <a:xfrm>
              <a:off x="4866527" y="3190011"/>
              <a:ext cx="438972" cy="499174"/>
              <a:chOff x="6461126" y="1817688"/>
              <a:chExt cx="555625" cy="631825"/>
            </a:xfrm>
          </p:grpSpPr>
          <p:sp>
            <p:nvSpPr>
              <p:cNvPr id="37" name="Freeform 144"/>
              <p:cNvSpPr>
                <a:spLocks noEditPoints="1"/>
              </p:cNvSpPr>
              <p:nvPr/>
            </p:nvSpPr>
            <p:spPr bwMode="auto">
              <a:xfrm>
                <a:off x="6690114" y="2054031"/>
                <a:ext cx="99742" cy="196461"/>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solidFill>
                <a:srgbClr val="2298F0"/>
              </a:solidFill>
              <a:ln w="9525">
                <a:noFill/>
                <a:round/>
                <a:headEnd/>
                <a:tailEnd/>
              </a:ln>
              <a:extLst/>
            </p:spPr>
            <p:txBody>
              <a:bodyPr vert="horz" wrap="square" lIns="91419" tIns="45709" rIns="91419" bIns="45709" numCol="1" anchor="t" anchorCtr="0" compatLnSpc="1">
                <a:prstTxWarp prst="textNoShape">
                  <a:avLst/>
                </a:prstTxWarp>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lang="en-US" sz="2799" b="0" i="0" u="none" strike="noStrike" kern="0" cap="none" spc="0" normalizeH="0" baseline="0" noProof="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38" name="Freeform 6"/>
              <p:cNvSpPr>
                <a:spLocks/>
              </p:cNvSpPr>
              <p:nvPr/>
            </p:nvSpPr>
            <p:spPr bwMode="auto">
              <a:xfrm>
                <a:off x="6731001" y="1817688"/>
                <a:ext cx="14288" cy="88900"/>
              </a:xfrm>
              <a:custGeom>
                <a:avLst/>
                <a:gdLst>
                  <a:gd name="T0" fmla="*/ 5 w 9"/>
                  <a:gd name="T1" fmla="*/ 56 h 56"/>
                  <a:gd name="T2" fmla="*/ 0 w 9"/>
                  <a:gd name="T3" fmla="*/ 52 h 56"/>
                  <a:gd name="T4" fmla="*/ 0 w 9"/>
                  <a:gd name="T5" fmla="*/ 4 h 56"/>
                  <a:gd name="T6" fmla="*/ 5 w 9"/>
                  <a:gd name="T7" fmla="*/ 0 h 56"/>
                  <a:gd name="T8" fmla="*/ 9 w 9"/>
                  <a:gd name="T9" fmla="*/ 4 h 56"/>
                  <a:gd name="T10" fmla="*/ 9 w 9"/>
                  <a:gd name="T11" fmla="*/ 52 h 56"/>
                  <a:gd name="T12" fmla="*/ 5 w 9"/>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9" h="56">
                    <a:moveTo>
                      <a:pt x="5" y="56"/>
                    </a:moveTo>
                    <a:cubicBezTo>
                      <a:pt x="2" y="56"/>
                      <a:pt x="0" y="54"/>
                      <a:pt x="0" y="52"/>
                    </a:cubicBezTo>
                    <a:cubicBezTo>
                      <a:pt x="0" y="4"/>
                      <a:pt x="0" y="4"/>
                      <a:pt x="0" y="4"/>
                    </a:cubicBezTo>
                    <a:cubicBezTo>
                      <a:pt x="0" y="2"/>
                      <a:pt x="2" y="0"/>
                      <a:pt x="5" y="0"/>
                    </a:cubicBezTo>
                    <a:cubicBezTo>
                      <a:pt x="7" y="0"/>
                      <a:pt x="9" y="2"/>
                      <a:pt x="9" y="4"/>
                    </a:cubicBezTo>
                    <a:cubicBezTo>
                      <a:pt x="9" y="52"/>
                      <a:pt x="9" y="52"/>
                      <a:pt x="9" y="52"/>
                    </a:cubicBezTo>
                    <a:cubicBezTo>
                      <a:pt x="9" y="54"/>
                      <a:pt x="7" y="56"/>
                      <a:pt x="5" y="56"/>
                    </a:cubicBezTo>
                    <a:close/>
                  </a:path>
                </a:pathLst>
              </a:custGeom>
              <a:solidFill>
                <a:srgbClr val="2298F0"/>
              </a:solidFill>
              <a:ln>
                <a:noFill/>
              </a:ln>
            </p:spPr>
            <p:txBody>
              <a:bodyPr vert="horz" wrap="square" lIns="91419" tIns="45709" rIns="91419" bIns="45709" numCol="1" anchor="t" anchorCtr="0" compatLnSpc="1">
                <a:prstTxWarp prst="textNoShape">
                  <a:avLst/>
                </a:prstTxWarp>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39" name="Freeform 7"/>
              <p:cNvSpPr>
                <a:spLocks/>
              </p:cNvSpPr>
              <p:nvPr/>
            </p:nvSpPr>
            <p:spPr bwMode="auto">
              <a:xfrm>
                <a:off x="6594476" y="1852613"/>
                <a:ext cx="53975" cy="80963"/>
              </a:xfrm>
              <a:custGeom>
                <a:avLst/>
                <a:gdLst>
                  <a:gd name="T0" fmla="*/ 29 w 34"/>
                  <a:gd name="T1" fmla="*/ 51 h 51"/>
                  <a:gd name="T2" fmla="*/ 25 w 34"/>
                  <a:gd name="T3" fmla="*/ 48 h 51"/>
                  <a:gd name="T4" fmla="*/ 2 w 34"/>
                  <a:gd name="T5" fmla="*/ 7 h 51"/>
                  <a:gd name="T6" fmla="*/ 3 w 34"/>
                  <a:gd name="T7" fmla="*/ 1 h 51"/>
                  <a:gd name="T8" fmla="*/ 9 w 34"/>
                  <a:gd name="T9" fmla="*/ 3 h 51"/>
                  <a:gd name="T10" fmla="*/ 33 w 34"/>
                  <a:gd name="T11" fmla="*/ 44 h 51"/>
                  <a:gd name="T12" fmla="*/ 31 w 34"/>
                  <a:gd name="T13" fmla="*/ 50 h 51"/>
                  <a:gd name="T14" fmla="*/ 29 w 34"/>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1">
                    <a:moveTo>
                      <a:pt x="29" y="51"/>
                    </a:moveTo>
                    <a:cubicBezTo>
                      <a:pt x="27" y="51"/>
                      <a:pt x="26" y="50"/>
                      <a:pt x="25" y="48"/>
                    </a:cubicBezTo>
                    <a:cubicBezTo>
                      <a:pt x="2" y="7"/>
                      <a:pt x="2" y="7"/>
                      <a:pt x="2" y="7"/>
                    </a:cubicBezTo>
                    <a:cubicBezTo>
                      <a:pt x="0" y="5"/>
                      <a:pt x="1" y="3"/>
                      <a:pt x="3" y="1"/>
                    </a:cubicBezTo>
                    <a:cubicBezTo>
                      <a:pt x="5" y="0"/>
                      <a:pt x="8" y="1"/>
                      <a:pt x="9" y="3"/>
                    </a:cubicBezTo>
                    <a:cubicBezTo>
                      <a:pt x="33" y="44"/>
                      <a:pt x="33" y="44"/>
                      <a:pt x="33" y="44"/>
                    </a:cubicBezTo>
                    <a:cubicBezTo>
                      <a:pt x="34" y="46"/>
                      <a:pt x="33" y="49"/>
                      <a:pt x="31" y="50"/>
                    </a:cubicBezTo>
                    <a:cubicBezTo>
                      <a:pt x="31" y="50"/>
                      <a:pt x="30" y="51"/>
                      <a:pt x="29" y="51"/>
                    </a:cubicBezTo>
                    <a:close/>
                  </a:path>
                </a:pathLst>
              </a:custGeom>
              <a:solidFill>
                <a:srgbClr val="2298F0"/>
              </a:solidFill>
              <a:ln>
                <a:noFill/>
              </a:ln>
            </p:spPr>
            <p:txBody>
              <a:bodyPr vert="horz" wrap="square" lIns="91419" tIns="45709" rIns="91419" bIns="45709" numCol="1" anchor="t" anchorCtr="0" compatLnSpc="1">
                <a:prstTxWarp prst="textNoShape">
                  <a:avLst/>
                </a:prstTxWarp>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40" name="Freeform 8"/>
              <p:cNvSpPr>
                <a:spLocks/>
              </p:cNvSpPr>
              <p:nvPr/>
            </p:nvSpPr>
            <p:spPr bwMode="auto">
              <a:xfrm>
                <a:off x="6496051" y="1952625"/>
                <a:ext cx="80963" cy="52388"/>
              </a:xfrm>
              <a:custGeom>
                <a:avLst/>
                <a:gdLst>
                  <a:gd name="T0" fmla="*/ 46 w 51"/>
                  <a:gd name="T1" fmla="*/ 33 h 33"/>
                  <a:gd name="T2" fmla="*/ 44 w 51"/>
                  <a:gd name="T3" fmla="*/ 32 h 33"/>
                  <a:gd name="T4" fmla="*/ 3 w 51"/>
                  <a:gd name="T5" fmla="*/ 9 h 33"/>
                  <a:gd name="T6" fmla="*/ 1 w 51"/>
                  <a:gd name="T7" fmla="*/ 2 h 33"/>
                  <a:gd name="T8" fmla="*/ 7 w 51"/>
                  <a:gd name="T9" fmla="*/ 1 h 33"/>
                  <a:gd name="T10" fmla="*/ 48 w 51"/>
                  <a:gd name="T11" fmla="*/ 24 h 33"/>
                  <a:gd name="T12" fmla="*/ 50 w 51"/>
                  <a:gd name="T13" fmla="*/ 31 h 33"/>
                  <a:gd name="T14" fmla="*/ 46 w 51"/>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33">
                    <a:moveTo>
                      <a:pt x="46" y="33"/>
                    </a:moveTo>
                    <a:cubicBezTo>
                      <a:pt x="45" y="33"/>
                      <a:pt x="44" y="33"/>
                      <a:pt x="44" y="32"/>
                    </a:cubicBezTo>
                    <a:cubicBezTo>
                      <a:pt x="3" y="9"/>
                      <a:pt x="3" y="9"/>
                      <a:pt x="3" y="9"/>
                    </a:cubicBezTo>
                    <a:cubicBezTo>
                      <a:pt x="1" y="7"/>
                      <a:pt x="0" y="5"/>
                      <a:pt x="1" y="2"/>
                    </a:cubicBezTo>
                    <a:cubicBezTo>
                      <a:pt x="2" y="0"/>
                      <a:pt x="5" y="0"/>
                      <a:pt x="7" y="1"/>
                    </a:cubicBezTo>
                    <a:cubicBezTo>
                      <a:pt x="48" y="24"/>
                      <a:pt x="48" y="24"/>
                      <a:pt x="48" y="24"/>
                    </a:cubicBezTo>
                    <a:cubicBezTo>
                      <a:pt x="50" y="26"/>
                      <a:pt x="51" y="28"/>
                      <a:pt x="50" y="31"/>
                    </a:cubicBezTo>
                    <a:cubicBezTo>
                      <a:pt x="49" y="32"/>
                      <a:pt x="47" y="33"/>
                      <a:pt x="46" y="33"/>
                    </a:cubicBezTo>
                    <a:close/>
                  </a:path>
                </a:pathLst>
              </a:custGeom>
              <a:solidFill>
                <a:srgbClr val="2298F0"/>
              </a:solidFill>
              <a:ln>
                <a:noFill/>
              </a:ln>
            </p:spPr>
            <p:txBody>
              <a:bodyPr vert="horz" wrap="square" lIns="91419" tIns="45709" rIns="91419" bIns="45709" numCol="1" anchor="t" anchorCtr="0" compatLnSpc="1">
                <a:prstTxWarp prst="textNoShape">
                  <a:avLst/>
                </a:prstTxWarp>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41" name="Freeform 9"/>
              <p:cNvSpPr>
                <a:spLocks/>
              </p:cNvSpPr>
              <p:nvPr/>
            </p:nvSpPr>
            <p:spPr bwMode="auto">
              <a:xfrm>
                <a:off x="6461126" y="2089150"/>
                <a:ext cx="88900" cy="14288"/>
              </a:xfrm>
              <a:custGeom>
                <a:avLst/>
                <a:gdLst>
                  <a:gd name="T0" fmla="*/ 51 w 56"/>
                  <a:gd name="T1" fmla="*/ 9 h 9"/>
                  <a:gd name="T2" fmla="*/ 4 w 56"/>
                  <a:gd name="T3" fmla="*/ 9 h 9"/>
                  <a:gd name="T4" fmla="*/ 0 w 56"/>
                  <a:gd name="T5" fmla="*/ 5 h 9"/>
                  <a:gd name="T6" fmla="*/ 4 w 56"/>
                  <a:gd name="T7" fmla="*/ 0 h 9"/>
                  <a:gd name="T8" fmla="*/ 51 w 56"/>
                  <a:gd name="T9" fmla="*/ 0 h 9"/>
                  <a:gd name="T10" fmla="*/ 56 w 56"/>
                  <a:gd name="T11" fmla="*/ 5 h 9"/>
                  <a:gd name="T12" fmla="*/ 51 w 5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56" h="9">
                    <a:moveTo>
                      <a:pt x="51" y="9"/>
                    </a:moveTo>
                    <a:cubicBezTo>
                      <a:pt x="4" y="9"/>
                      <a:pt x="4" y="9"/>
                      <a:pt x="4" y="9"/>
                    </a:cubicBezTo>
                    <a:cubicBezTo>
                      <a:pt x="2" y="9"/>
                      <a:pt x="0" y="7"/>
                      <a:pt x="0" y="5"/>
                    </a:cubicBezTo>
                    <a:cubicBezTo>
                      <a:pt x="0" y="3"/>
                      <a:pt x="2" y="0"/>
                      <a:pt x="4" y="0"/>
                    </a:cubicBezTo>
                    <a:cubicBezTo>
                      <a:pt x="51" y="0"/>
                      <a:pt x="51" y="0"/>
                      <a:pt x="51" y="0"/>
                    </a:cubicBezTo>
                    <a:cubicBezTo>
                      <a:pt x="54" y="0"/>
                      <a:pt x="56" y="3"/>
                      <a:pt x="56" y="5"/>
                    </a:cubicBezTo>
                    <a:cubicBezTo>
                      <a:pt x="56" y="7"/>
                      <a:pt x="54" y="9"/>
                      <a:pt x="51" y="9"/>
                    </a:cubicBezTo>
                    <a:close/>
                  </a:path>
                </a:pathLst>
              </a:custGeom>
              <a:solidFill>
                <a:srgbClr val="2298F0"/>
              </a:solidFill>
              <a:ln>
                <a:noFill/>
              </a:ln>
            </p:spPr>
            <p:txBody>
              <a:bodyPr vert="horz" wrap="square" lIns="91419" tIns="45709" rIns="91419" bIns="45709" numCol="1" anchor="t" anchorCtr="0" compatLnSpc="1">
                <a:prstTxWarp prst="textNoShape">
                  <a:avLst/>
                </a:prstTxWarp>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42" name="Freeform 10"/>
              <p:cNvSpPr>
                <a:spLocks/>
              </p:cNvSpPr>
              <p:nvPr/>
            </p:nvSpPr>
            <p:spPr bwMode="auto">
              <a:xfrm>
                <a:off x="6827838" y="1852613"/>
                <a:ext cx="53975" cy="80963"/>
              </a:xfrm>
              <a:custGeom>
                <a:avLst/>
                <a:gdLst>
                  <a:gd name="T0" fmla="*/ 5 w 34"/>
                  <a:gd name="T1" fmla="*/ 51 h 51"/>
                  <a:gd name="T2" fmla="*/ 3 w 34"/>
                  <a:gd name="T3" fmla="*/ 50 h 51"/>
                  <a:gd name="T4" fmla="*/ 2 w 34"/>
                  <a:gd name="T5" fmla="*/ 44 h 51"/>
                  <a:gd name="T6" fmla="*/ 25 w 34"/>
                  <a:gd name="T7" fmla="*/ 3 h 51"/>
                  <a:gd name="T8" fmla="*/ 31 w 34"/>
                  <a:gd name="T9" fmla="*/ 1 h 51"/>
                  <a:gd name="T10" fmla="*/ 33 w 34"/>
                  <a:gd name="T11" fmla="*/ 7 h 51"/>
                  <a:gd name="T12" fmla="*/ 9 w 34"/>
                  <a:gd name="T13" fmla="*/ 48 h 51"/>
                  <a:gd name="T14" fmla="*/ 5 w 34"/>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1">
                    <a:moveTo>
                      <a:pt x="5" y="51"/>
                    </a:moveTo>
                    <a:cubicBezTo>
                      <a:pt x="5" y="51"/>
                      <a:pt x="4" y="50"/>
                      <a:pt x="3" y="50"/>
                    </a:cubicBezTo>
                    <a:cubicBezTo>
                      <a:pt x="1" y="49"/>
                      <a:pt x="0" y="46"/>
                      <a:pt x="2" y="44"/>
                    </a:cubicBezTo>
                    <a:cubicBezTo>
                      <a:pt x="25" y="3"/>
                      <a:pt x="25" y="3"/>
                      <a:pt x="25" y="3"/>
                    </a:cubicBezTo>
                    <a:cubicBezTo>
                      <a:pt x="26" y="1"/>
                      <a:pt x="29" y="0"/>
                      <a:pt x="31" y="1"/>
                    </a:cubicBezTo>
                    <a:cubicBezTo>
                      <a:pt x="33" y="3"/>
                      <a:pt x="34" y="5"/>
                      <a:pt x="33" y="7"/>
                    </a:cubicBezTo>
                    <a:cubicBezTo>
                      <a:pt x="9" y="48"/>
                      <a:pt x="9" y="48"/>
                      <a:pt x="9" y="48"/>
                    </a:cubicBezTo>
                    <a:cubicBezTo>
                      <a:pt x="9" y="50"/>
                      <a:pt x="7" y="51"/>
                      <a:pt x="5" y="51"/>
                    </a:cubicBezTo>
                    <a:close/>
                  </a:path>
                </a:pathLst>
              </a:custGeom>
              <a:solidFill>
                <a:srgbClr val="2298F0"/>
              </a:solidFill>
              <a:ln>
                <a:noFill/>
              </a:ln>
            </p:spPr>
            <p:txBody>
              <a:bodyPr vert="horz" wrap="square" lIns="91419" tIns="45709" rIns="91419" bIns="45709" numCol="1" anchor="t" anchorCtr="0" compatLnSpc="1">
                <a:prstTxWarp prst="textNoShape">
                  <a:avLst/>
                </a:prstTxWarp>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43" name="Freeform 11"/>
              <p:cNvSpPr>
                <a:spLocks/>
              </p:cNvSpPr>
              <p:nvPr/>
            </p:nvSpPr>
            <p:spPr bwMode="auto">
              <a:xfrm>
                <a:off x="6900863" y="1952625"/>
                <a:ext cx="80963" cy="52388"/>
              </a:xfrm>
              <a:custGeom>
                <a:avLst/>
                <a:gdLst>
                  <a:gd name="T0" fmla="*/ 5 w 51"/>
                  <a:gd name="T1" fmla="*/ 33 h 33"/>
                  <a:gd name="T2" fmla="*/ 1 w 51"/>
                  <a:gd name="T3" fmla="*/ 31 h 33"/>
                  <a:gd name="T4" fmla="*/ 2 w 51"/>
                  <a:gd name="T5" fmla="*/ 24 h 33"/>
                  <a:gd name="T6" fmla="*/ 43 w 51"/>
                  <a:gd name="T7" fmla="*/ 1 h 33"/>
                  <a:gd name="T8" fmla="*/ 49 w 51"/>
                  <a:gd name="T9" fmla="*/ 2 h 33"/>
                  <a:gd name="T10" fmla="*/ 48 w 51"/>
                  <a:gd name="T11" fmla="*/ 9 h 33"/>
                  <a:gd name="T12" fmla="*/ 7 w 51"/>
                  <a:gd name="T13" fmla="*/ 32 h 33"/>
                  <a:gd name="T14" fmla="*/ 5 w 51"/>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33">
                    <a:moveTo>
                      <a:pt x="5" y="33"/>
                    </a:moveTo>
                    <a:cubicBezTo>
                      <a:pt x="3" y="33"/>
                      <a:pt x="2" y="32"/>
                      <a:pt x="1" y="31"/>
                    </a:cubicBezTo>
                    <a:cubicBezTo>
                      <a:pt x="0" y="28"/>
                      <a:pt x="0" y="26"/>
                      <a:pt x="2" y="24"/>
                    </a:cubicBezTo>
                    <a:cubicBezTo>
                      <a:pt x="43" y="1"/>
                      <a:pt x="43" y="1"/>
                      <a:pt x="43" y="1"/>
                    </a:cubicBezTo>
                    <a:cubicBezTo>
                      <a:pt x="45" y="0"/>
                      <a:pt x="48" y="0"/>
                      <a:pt x="49" y="2"/>
                    </a:cubicBezTo>
                    <a:cubicBezTo>
                      <a:pt x="51" y="5"/>
                      <a:pt x="50" y="7"/>
                      <a:pt x="48" y="9"/>
                    </a:cubicBezTo>
                    <a:cubicBezTo>
                      <a:pt x="7" y="32"/>
                      <a:pt x="7" y="32"/>
                      <a:pt x="7" y="32"/>
                    </a:cubicBezTo>
                    <a:cubicBezTo>
                      <a:pt x="6" y="33"/>
                      <a:pt x="5" y="33"/>
                      <a:pt x="5" y="33"/>
                    </a:cubicBezTo>
                    <a:close/>
                  </a:path>
                </a:pathLst>
              </a:custGeom>
              <a:solidFill>
                <a:srgbClr val="2298F0"/>
              </a:solidFill>
              <a:ln>
                <a:noFill/>
              </a:ln>
            </p:spPr>
            <p:txBody>
              <a:bodyPr vert="horz" wrap="square" lIns="91419" tIns="45709" rIns="91419" bIns="45709" numCol="1" anchor="t" anchorCtr="0" compatLnSpc="1">
                <a:prstTxWarp prst="textNoShape">
                  <a:avLst/>
                </a:prstTxWarp>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44" name="Freeform 12"/>
              <p:cNvSpPr>
                <a:spLocks/>
              </p:cNvSpPr>
              <p:nvPr/>
            </p:nvSpPr>
            <p:spPr bwMode="auto">
              <a:xfrm>
                <a:off x="6927851" y="2089150"/>
                <a:ext cx="88900" cy="14288"/>
              </a:xfrm>
              <a:custGeom>
                <a:avLst/>
                <a:gdLst>
                  <a:gd name="T0" fmla="*/ 51 w 56"/>
                  <a:gd name="T1" fmla="*/ 9 h 9"/>
                  <a:gd name="T2" fmla="*/ 4 w 56"/>
                  <a:gd name="T3" fmla="*/ 9 h 9"/>
                  <a:gd name="T4" fmla="*/ 0 w 56"/>
                  <a:gd name="T5" fmla="*/ 5 h 9"/>
                  <a:gd name="T6" fmla="*/ 4 w 56"/>
                  <a:gd name="T7" fmla="*/ 0 h 9"/>
                  <a:gd name="T8" fmla="*/ 51 w 56"/>
                  <a:gd name="T9" fmla="*/ 0 h 9"/>
                  <a:gd name="T10" fmla="*/ 56 w 56"/>
                  <a:gd name="T11" fmla="*/ 5 h 9"/>
                  <a:gd name="T12" fmla="*/ 51 w 5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56" h="9">
                    <a:moveTo>
                      <a:pt x="51" y="9"/>
                    </a:moveTo>
                    <a:cubicBezTo>
                      <a:pt x="4" y="9"/>
                      <a:pt x="4" y="9"/>
                      <a:pt x="4" y="9"/>
                    </a:cubicBezTo>
                    <a:cubicBezTo>
                      <a:pt x="2" y="9"/>
                      <a:pt x="0" y="7"/>
                      <a:pt x="0" y="5"/>
                    </a:cubicBezTo>
                    <a:cubicBezTo>
                      <a:pt x="0" y="3"/>
                      <a:pt x="2" y="0"/>
                      <a:pt x="4" y="0"/>
                    </a:cubicBezTo>
                    <a:cubicBezTo>
                      <a:pt x="51" y="0"/>
                      <a:pt x="51" y="0"/>
                      <a:pt x="51" y="0"/>
                    </a:cubicBezTo>
                    <a:cubicBezTo>
                      <a:pt x="54" y="0"/>
                      <a:pt x="56" y="3"/>
                      <a:pt x="56" y="5"/>
                    </a:cubicBezTo>
                    <a:cubicBezTo>
                      <a:pt x="56" y="7"/>
                      <a:pt x="54" y="9"/>
                      <a:pt x="51" y="9"/>
                    </a:cubicBezTo>
                    <a:close/>
                  </a:path>
                </a:pathLst>
              </a:custGeom>
              <a:solidFill>
                <a:srgbClr val="2298F0"/>
              </a:solidFill>
              <a:ln>
                <a:noFill/>
              </a:ln>
            </p:spPr>
            <p:txBody>
              <a:bodyPr vert="horz" wrap="square" lIns="91419" tIns="45709" rIns="91419" bIns="45709" numCol="1" anchor="t" anchorCtr="0" compatLnSpc="1">
                <a:prstTxWarp prst="textNoShape">
                  <a:avLst/>
                </a:prstTxWarp>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45" name="Freeform 13"/>
              <p:cNvSpPr>
                <a:spLocks noEditPoints="1"/>
              </p:cNvSpPr>
              <p:nvPr/>
            </p:nvSpPr>
            <p:spPr bwMode="auto">
              <a:xfrm>
                <a:off x="6594476" y="1947863"/>
                <a:ext cx="287338" cy="384175"/>
              </a:xfrm>
              <a:custGeom>
                <a:avLst/>
                <a:gdLst>
                  <a:gd name="T0" fmla="*/ 121 w 181"/>
                  <a:gd name="T1" fmla="*/ 241 h 241"/>
                  <a:gd name="T2" fmla="*/ 60 w 181"/>
                  <a:gd name="T3" fmla="*/ 241 h 241"/>
                  <a:gd name="T4" fmla="*/ 43 w 181"/>
                  <a:gd name="T5" fmla="*/ 224 h 241"/>
                  <a:gd name="T6" fmla="*/ 16 w 181"/>
                  <a:gd name="T7" fmla="*/ 141 h 241"/>
                  <a:gd name="T8" fmla="*/ 0 w 181"/>
                  <a:gd name="T9" fmla="*/ 90 h 241"/>
                  <a:gd name="T10" fmla="*/ 91 w 181"/>
                  <a:gd name="T11" fmla="*/ 0 h 241"/>
                  <a:gd name="T12" fmla="*/ 181 w 181"/>
                  <a:gd name="T13" fmla="*/ 90 h 241"/>
                  <a:gd name="T14" fmla="*/ 166 w 181"/>
                  <a:gd name="T15" fmla="*/ 141 h 241"/>
                  <a:gd name="T16" fmla="*/ 139 w 181"/>
                  <a:gd name="T17" fmla="*/ 224 h 241"/>
                  <a:gd name="T18" fmla="*/ 121 w 181"/>
                  <a:gd name="T19" fmla="*/ 241 h 241"/>
                  <a:gd name="T20" fmla="*/ 91 w 181"/>
                  <a:gd name="T21" fmla="*/ 9 h 241"/>
                  <a:gd name="T22" fmla="*/ 9 w 181"/>
                  <a:gd name="T23" fmla="*/ 90 h 241"/>
                  <a:gd name="T24" fmla="*/ 23 w 181"/>
                  <a:gd name="T25" fmla="*/ 136 h 241"/>
                  <a:gd name="T26" fmla="*/ 52 w 181"/>
                  <a:gd name="T27" fmla="*/ 224 h 241"/>
                  <a:gd name="T28" fmla="*/ 60 w 181"/>
                  <a:gd name="T29" fmla="*/ 232 h 241"/>
                  <a:gd name="T30" fmla="*/ 121 w 181"/>
                  <a:gd name="T31" fmla="*/ 232 h 241"/>
                  <a:gd name="T32" fmla="*/ 130 w 181"/>
                  <a:gd name="T33" fmla="*/ 224 h 241"/>
                  <a:gd name="T34" fmla="*/ 158 w 181"/>
                  <a:gd name="T35" fmla="*/ 136 h 241"/>
                  <a:gd name="T36" fmla="*/ 172 w 181"/>
                  <a:gd name="T37" fmla="*/ 90 h 241"/>
                  <a:gd name="T38" fmla="*/ 91 w 181"/>
                  <a:gd name="T39" fmla="*/ 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1" h="241">
                    <a:moveTo>
                      <a:pt x="121" y="241"/>
                    </a:moveTo>
                    <a:cubicBezTo>
                      <a:pt x="60" y="241"/>
                      <a:pt x="60" y="241"/>
                      <a:pt x="60" y="241"/>
                    </a:cubicBezTo>
                    <a:cubicBezTo>
                      <a:pt x="51" y="241"/>
                      <a:pt x="43" y="234"/>
                      <a:pt x="43" y="224"/>
                    </a:cubicBezTo>
                    <a:cubicBezTo>
                      <a:pt x="42" y="193"/>
                      <a:pt x="33" y="167"/>
                      <a:pt x="16" y="141"/>
                    </a:cubicBezTo>
                    <a:cubicBezTo>
                      <a:pt x="6" y="126"/>
                      <a:pt x="0" y="108"/>
                      <a:pt x="0" y="90"/>
                    </a:cubicBezTo>
                    <a:cubicBezTo>
                      <a:pt x="0" y="40"/>
                      <a:pt x="41" y="0"/>
                      <a:pt x="91" y="0"/>
                    </a:cubicBezTo>
                    <a:cubicBezTo>
                      <a:pt x="141" y="0"/>
                      <a:pt x="181" y="40"/>
                      <a:pt x="181" y="90"/>
                    </a:cubicBezTo>
                    <a:cubicBezTo>
                      <a:pt x="181" y="108"/>
                      <a:pt x="176" y="126"/>
                      <a:pt x="166" y="141"/>
                    </a:cubicBezTo>
                    <a:cubicBezTo>
                      <a:pt x="148" y="167"/>
                      <a:pt x="140" y="193"/>
                      <a:pt x="139" y="224"/>
                    </a:cubicBezTo>
                    <a:cubicBezTo>
                      <a:pt x="139" y="234"/>
                      <a:pt x="131" y="241"/>
                      <a:pt x="121" y="241"/>
                    </a:cubicBezTo>
                    <a:close/>
                    <a:moveTo>
                      <a:pt x="91" y="9"/>
                    </a:moveTo>
                    <a:cubicBezTo>
                      <a:pt x="46" y="9"/>
                      <a:pt x="9" y="45"/>
                      <a:pt x="9" y="90"/>
                    </a:cubicBezTo>
                    <a:cubicBezTo>
                      <a:pt x="9" y="106"/>
                      <a:pt x="14" y="122"/>
                      <a:pt x="23" y="136"/>
                    </a:cubicBezTo>
                    <a:cubicBezTo>
                      <a:pt x="42" y="163"/>
                      <a:pt x="51" y="191"/>
                      <a:pt x="52" y="224"/>
                    </a:cubicBezTo>
                    <a:cubicBezTo>
                      <a:pt x="52" y="229"/>
                      <a:pt x="56" y="232"/>
                      <a:pt x="60" y="232"/>
                    </a:cubicBezTo>
                    <a:cubicBezTo>
                      <a:pt x="121" y="232"/>
                      <a:pt x="121" y="232"/>
                      <a:pt x="121" y="232"/>
                    </a:cubicBezTo>
                    <a:cubicBezTo>
                      <a:pt x="126" y="232"/>
                      <a:pt x="130" y="229"/>
                      <a:pt x="130" y="224"/>
                    </a:cubicBezTo>
                    <a:cubicBezTo>
                      <a:pt x="131" y="191"/>
                      <a:pt x="140" y="163"/>
                      <a:pt x="158" y="136"/>
                    </a:cubicBezTo>
                    <a:cubicBezTo>
                      <a:pt x="167" y="122"/>
                      <a:pt x="172" y="106"/>
                      <a:pt x="172" y="90"/>
                    </a:cubicBezTo>
                    <a:cubicBezTo>
                      <a:pt x="172" y="45"/>
                      <a:pt x="136" y="9"/>
                      <a:pt x="91" y="9"/>
                    </a:cubicBezTo>
                    <a:close/>
                  </a:path>
                </a:pathLst>
              </a:custGeom>
              <a:solidFill>
                <a:srgbClr val="2298F0"/>
              </a:solidFill>
              <a:ln>
                <a:noFill/>
              </a:ln>
            </p:spPr>
            <p:txBody>
              <a:bodyPr vert="horz" wrap="square" lIns="91419" tIns="45709" rIns="91419" bIns="45709" numCol="1" anchor="t" anchorCtr="0" compatLnSpc="1">
                <a:prstTxWarp prst="textNoShape">
                  <a:avLst/>
                </a:prstTxWarp>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46" name="Freeform 14"/>
              <p:cNvSpPr>
                <a:spLocks/>
              </p:cNvSpPr>
              <p:nvPr/>
            </p:nvSpPr>
            <p:spPr bwMode="auto">
              <a:xfrm>
                <a:off x="6677026" y="2343150"/>
                <a:ext cx="122238" cy="26988"/>
              </a:xfrm>
              <a:custGeom>
                <a:avLst/>
                <a:gdLst>
                  <a:gd name="T0" fmla="*/ 5 w 77"/>
                  <a:gd name="T1" fmla="*/ 17 h 17"/>
                  <a:gd name="T2" fmla="*/ 0 w 77"/>
                  <a:gd name="T3" fmla="*/ 13 h 17"/>
                  <a:gd name="T4" fmla="*/ 4 w 77"/>
                  <a:gd name="T5" fmla="*/ 8 h 17"/>
                  <a:gd name="T6" fmla="*/ 72 w 77"/>
                  <a:gd name="T7" fmla="*/ 0 h 17"/>
                  <a:gd name="T8" fmla="*/ 77 w 77"/>
                  <a:gd name="T9" fmla="*/ 4 h 17"/>
                  <a:gd name="T10" fmla="*/ 73 w 77"/>
                  <a:gd name="T11" fmla="*/ 9 h 17"/>
                  <a:gd name="T12" fmla="*/ 5 w 77"/>
                  <a:gd name="T13" fmla="*/ 17 h 17"/>
                  <a:gd name="T14" fmla="*/ 5 w 7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7">
                    <a:moveTo>
                      <a:pt x="5" y="17"/>
                    </a:moveTo>
                    <a:cubicBezTo>
                      <a:pt x="3" y="17"/>
                      <a:pt x="1" y="15"/>
                      <a:pt x="0" y="13"/>
                    </a:cubicBezTo>
                    <a:cubicBezTo>
                      <a:pt x="0" y="11"/>
                      <a:pt x="2" y="8"/>
                      <a:pt x="4" y="8"/>
                    </a:cubicBezTo>
                    <a:cubicBezTo>
                      <a:pt x="72" y="0"/>
                      <a:pt x="72" y="0"/>
                      <a:pt x="72" y="0"/>
                    </a:cubicBezTo>
                    <a:cubicBezTo>
                      <a:pt x="75" y="0"/>
                      <a:pt x="77" y="2"/>
                      <a:pt x="77" y="4"/>
                    </a:cubicBezTo>
                    <a:cubicBezTo>
                      <a:pt x="77" y="7"/>
                      <a:pt x="76" y="9"/>
                      <a:pt x="73" y="9"/>
                    </a:cubicBezTo>
                    <a:cubicBezTo>
                      <a:pt x="5" y="17"/>
                      <a:pt x="5" y="17"/>
                      <a:pt x="5" y="17"/>
                    </a:cubicBezTo>
                    <a:cubicBezTo>
                      <a:pt x="5" y="17"/>
                      <a:pt x="5" y="17"/>
                      <a:pt x="5" y="17"/>
                    </a:cubicBezTo>
                    <a:close/>
                  </a:path>
                </a:pathLst>
              </a:custGeom>
              <a:solidFill>
                <a:srgbClr val="2298F0"/>
              </a:solidFill>
              <a:ln>
                <a:noFill/>
              </a:ln>
            </p:spPr>
            <p:txBody>
              <a:bodyPr vert="horz" wrap="square" lIns="91419" tIns="45709" rIns="91419" bIns="45709" numCol="1" anchor="t" anchorCtr="0" compatLnSpc="1">
                <a:prstTxWarp prst="textNoShape">
                  <a:avLst/>
                </a:prstTxWarp>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47" name="Freeform 15"/>
              <p:cNvSpPr>
                <a:spLocks/>
              </p:cNvSpPr>
              <p:nvPr/>
            </p:nvSpPr>
            <p:spPr bwMode="auto">
              <a:xfrm>
                <a:off x="6677026" y="2370138"/>
                <a:ext cx="122238" cy="26988"/>
              </a:xfrm>
              <a:custGeom>
                <a:avLst/>
                <a:gdLst>
                  <a:gd name="T0" fmla="*/ 5 w 77"/>
                  <a:gd name="T1" fmla="*/ 17 h 17"/>
                  <a:gd name="T2" fmla="*/ 0 w 77"/>
                  <a:gd name="T3" fmla="*/ 13 h 17"/>
                  <a:gd name="T4" fmla="*/ 4 w 77"/>
                  <a:gd name="T5" fmla="*/ 8 h 17"/>
                  <a:gd name="T6" fmla="*/ 72 w 77"/>
                  <a:gd name="T7" fmla="*/ 1 h 17"/>
                  <a:gd name="T8" fmla="*/ 77 w 77"/>
                  <a:gd name="T9" fmla="*/ 5 h 17"/>
                  <a:gd name="T10" fmla="*/ 73 w 77"/>
                  <a:gd name="T11" fmla="*/ 10 h 17"/>
                  <a:gd name="T12" fmla="*/ 5 w 77"/>
                  <a:gd name="T13" fmla="*/ 17 h 17"/>
                  <a:gd name="T14" fmla="*/ 5 w 7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7">
                    <a:moveTo>
                      <a:pt x="5" y="17"/>
                    </a:moveTo>
                    <a:cubicBezTo>
                      <a:pt x="3" y="17"/>
                      <a:pt x="1" y="16"/>
                      <a:pt x="0" y="13"/>
                    </a:cubicBezTo>
                    <a:cubicBezTo>
                      <a:pt x="0" y="11"/>
                      <a:pt x="2" y="9"/>
                      <a:pt x="4" y="8"/>
                    </a:cubicBezTo>
                    <a:cubicBezTo>
                      <a:pt x="72" y="1"/>
                      <a:pt x="72" y="1"/>
                      <a:pt x="72" y="1"/>
                    </a:cubicBezTo>
                    <a:cubicBezTo>
                      <a:pt x="75" y="0"/>
                      <a:pt x="77" y="2"/>
                      <a:pt x="77" y="5"/>
                    </a:cubicBezTo>
                    <a:cubicBezTo>
                      <a:pt x="77" y="7"/>
                      <a:pt x="76" y="9"/>
                      <a:pt x="73" y="10"/>
                    </a:cubicBezTo>
                    <a:cubicBezTo>
                      <a:pt x="5" y="17"/>
                      <a:pt x="5" y="17"/>
                      <a:pt x="5" y="17"/>
                    </a:cubicBezTo>
                    <a:cubicBezTo>
                      <a:pt x="5" y="17"/>
                      <a:pt x="5" y="17"/>
                      <a:pt x="5" y="17"/>
                    </a:cubicBezTo>
                    <a:close/>
                  </a:path>
                </a:pathLst>
              </a:custGeom>
              <a:solidFill>
                <a:srgbClr val="2298F0"/>
              </a:solidFill>
              <a:ln>
                <a:noFill/>
              </a:ln>
            </p:spPr>
            <p:txBody>
              <a:bodyPr vert="horz" wrap="square" lIns="91419" tIns="45709" rIns="91419" bIns="45709" numCol="1" anchor="t" anchorCtr="0" compatLnSpc="1">
                <a:prstTxWarp prst="textNoShape">
                  <a:avLst/>
                </a:prstTxWarp>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48" name="Freeform 16"/>
              <p:cNvSpPr>
                <a:spLocks/>
              </p:cNvSpPr>
              <p:nvPr/>
            </p:nvSpPr>
            <p:spPr bwMode="auto">
              <a:xfrm>
                <a:off x="6677026" y="2398713"/>
                <a:ext cx="122238" cy="25400"/>
              </a:xfrm>
              <a:custGeom>
                <a:avLst/>
                <a:gdLst>
                  <a:gd name="T0" fmla="*/ 5 w 77"/>
                  <a:gd name="T1" fmla="*/ 16 h 16"/>
                  <a:gd name="T2" fmla="*/ 0 w 77"/>
                  <a:gd name="T3" fmla="*/ 12 h 16"/>
                  <a:gd name="T4" fmla="*/ 4 w 77"/>
                  <a:gd name="T5" fmla="*/ 7 h 16"/>
                  <a:gd name="T6" fmla="*/ 72 w 77"/>
                  <a:gd name="T7" fmla="*/ 0 h 16"/>
                  <a:gd name="T8" fmla="*/ 77 w 77"/>
                  <a:gd name="T9" fmla="*/ 4 h 16"/>
                  <a:gd name="T10" fmla="*/ 73 w 77"/>
                  <a:gd name="T11" fmla="*/ 9 h 16"/>
                  <a:gd name="T12" fmla="*/ 5 w 77"/>
                  <a:gd name="T13" fmla="*/ 16 h 16"/>
                  <a:gd name="T14" fmla="*/ 5 w 7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6">
                    <a:moveTo>
                      <a:pt x="5" y="16"/>
                    </a:moveTo>
                    <a:cubicBezTo>
                      <a:pt x="3" y="16"/>
                      <a:pt x="1" y="15"/>
                      <a:pt x="0" y="12"/>
                    </a:cubicBezTo>
                    <a:cubicBezTo>
                      <a:pt x="0" y="10"/>
                      <a:pt x="2" y="8"/>
                      <a:pt x="4" y="7"/>
                    </a:cubicBezTo>
                    <a:cubicBezTo>
                      <a:pt x="72" y="0"/>
                      <a:pt x="72" y="0"/>
                      <a:pt x="72" y="0"/>
                    </a:cubicBezTo>
                    <a:cubicBezTo>
                      <a:pt x="75" y="0"/>
                      <a:pt x="77" y="1"/>
                      <a:pt x="77" y="4"/>
                    </a:cubicBezTo>
                    <a:cubicBezTo>
                      <a:pt x="77" y="6"/>
                      <a:pt x="76" y="9"/>
                      <a:pt x="73" y="9"/>
                    </a:cubicBezTo>
                    <a:cubicBezTo>
                      <a:pt x="5" y="16"/>
                      <a:pt x="5" y="16"/>
                      <a:pt x="5" y="16"/>
                    </a:cubicBezTo>
                    <a:cubicBezTo>
                      <a:pt x="5" y="16"/>
                      <a:pt x="5" y="16"/>
                      <a:pt x="5" y="16"/>
                    </a:cubicBezTo>
                    <a:close/>
                  </a:path>
                </a:pathLst>
              </a:custGeom>
              <a:solidFill>
                <a:srgbClr val="2298F0"/>
              </a:solidFill>
              <a:ln>
                <a:noFill/>
              </a:ln>
            </p:spPr>
            <p:txBody>
              <a:bodyPr vert="horz" wrap="square" lIns="91419" tIns="45709" rIns="91419" bIns="45709" numCol="1" anchor="t" anchorCtr="0" compatLnSpc="1">
                <a:prstTxWarp prst="textNoShape">
                  <a:avLst/>
                </a:prstTxWarp>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49" name="Freeform 17"/>
              <p:cNvSpPr>
                <a:spLocks/>
              </p:cNvSpPr>
              <p:nvPr/>
            </p:nvSpPr>
            <p:spPr bwMode="auto">
              <a:xfrm>
                <a:off x="6707188" y="2435225"/>
                <a:ext cx="63500" cy="14288"/>
              </a:xfrm>
              <a:custGeom>
                <a:avLst/>
                <a:gdLst>
                  <a:gd name="T0" fmla="*/ 35 w 40"/>
                  <a:gd name="T1" fmla="*/ 9 h 9"/>
                  <a:gd name="T2" fmla="*/ 4 w 40"/>
                  <a:gd name="T3" fmla="*/ 9 h 9"/>
                  <a:gd name="T4" fmla="*/ 0 w 40"/>
                  <a:gd name="T5" fmla="*/ 4 h 9"/>
                  <a:gd name="T6" fmla="*/ 4 w 40"/>
                  <a:gd name="T7" fmla="*/ 0 h 9"/>
                  <a:gd name="T8" fmla="*/ 35 w 40"/>
                  <a:gd name="T9" fmla="*/ 0 h 9"/>
                  <a:gd name="T10" fmla="*/ 40 w 40"/>
                  <a:gd name="T11" fmla="*/ 4 h 9"/>
                  <a:gd name="T12" fmla="*/ 35 w 40"/>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0" h="9">
                    <a:moveTo>
                      <a:pt x="35" y="9"/>
                    </a:moveTo>
                    <a:cubicBezTo>
                      <a:pt x="4" y="9"/>
                      <a:pt x="4" y="9"/>
                      <a:pt x="4" y="9"/>
                    </a:cubicBezTo>
                    <a:cubicBezTo>
                      <a:pt x="2" y="9"/>
                      <a:pt x="0" y="7"/>
                      <a:pt x="0" y="4"/>
                    </a:cubicBezTo>
                    <a:cubicBezTo>
                      <a:pt x="0" y="2"/>
                      <a:pt x="2" y="0"/>
                      <a:pt x="4" y="0"/>
                    </a:cubicBezTo>
                    <a:cubicBezTo>
                      <a:pt x="35" y="0"/>
                      <a:pt x="35" y="0"/>
                      <a:pt x="35" y="0"/>
                    </a:cubicBezTo>
                    <a:cubicBezTo>
                      <a:pt x="38" y="0"/>
                      <a:pt x="40" y="2"/>
                      <a:pt x="40" y="4"/>
                    </a:cubicBezTo>
                    <a:cubicBezTo>
                      <a:pt x="40" y="7"/>
                      <a:pt x="38" y="9"/>
                      <a:pt x="35" y="9"/>
                    </a:cubicBezTo>
                    <a:close/>
                  </a:path>
                </a:pathLst>
              </a:custGeom>
              <a:solidFill>
                <a:srgbClr val="2298F0"/>
              </a:solidFill>
              <a:ln>
                <a:noFill/>
              </a:ln>
            </p:spPr>
            <p:txBody>
              <a:bodyPr vert="horz" wrap="square" lIns="91419" tIns="45709" rIns="91419" bIns="45709" numCol="1" anchor="t" anchorCtr="0" compatLnSpc="1">
                <a:prstTxWarp prst="textNoShape">
                  <a:avLst/>
                </a:prstTxWarp>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50" name="Freeform 18"/>
              <p:cNvSpPr>
                <a:spLocks/>
              </p:cNvSpPr>
              <p:nvPr/>
            </p:nvSpPr>
            <p:spPr bwMode="auto">
              <a:xfrm>
                <a:off x="6630988" y="1982788"/>
                <a:ext cx="103188" cy="95250"/>
              </a:xfrm>
              <a:custGeom>
                <a:avLst/>
                <a:gdLst>
                  <a:gd name="T0" fmla="*/ 5 w 65"/>
                  <a:gd name="T1" fmla="*/ 60 h 60"/>
                  <a:gd name="T2" fmla="*/ 4 w 65"/>
                  <a:gd name="T3" fmla="*/ 59 h 60"/>
                  <a:gd name="T4" fmla="*/ 1 w 65"/>
                  <a:gd name="T5" fmla="*/ 54 h 60"/>
                  <a:gd name="T6" fmla="*/ 60 w 65"/>
                  <a:gd name="T7" fmla="*/ 0 h 60"/>
                  <a:gd name="T8" fmla="*/ 65 w 65"/>
                  <a:gd name="T9" fmla="*/ 4 h 60"/>
                  <a:gd name="T10" fmla="*/ 61 w 65"/>
                  <a:gd name="T11" fmla="*/ 9 h 60"/>
                  <a:gd name="T12" fmla="*/ 10 w 65"/>
                  <a:gd name="T13" fmla="*/ 56 h 60"/>
                  <a:gd name="T14" fmla="*/ 5 w 65"/>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0">
                    <a:moveTo>
                      <a:pt x="5" y="60"/>
                    </a:moveTo>
                    <a:cubicBezTo>
                      <a:pt x="5" y="60"/>
                      <a:pt x="5" y="60"/>
                      <a:pt x="4" y="59"/>
                    </a:cubicBezTo>
                    <a:cubicBezTo>
                      <a:pt x="2" y="59"/>
                      <a:pt x="0" y="56"/>
                      <a:pt x="1" y="54"/>
                    </a:cubicBezTo>
                    <a:cubicBezTo>
                      <a:pt x="8" y="26"/>
                      <a:pt x="31" y="5"/>
                      <a:pt x="60" y="0"/>
                    </a:cubicBezTo>
                    <a:cubicBezTo>
                      <a:pt x="62" y="0"/>
                      <a:pt x="64" y="1"/>
                      <a:pt x="65" y="4"/>
                    </a:cubicBezTo>
                    <a:cubicBezTo>
                      <a:pt x="65" y="6"/>
                      <a:pt x="64" y="9"/>
                      <a:pt x="61" y="9"/>
                    </a:cubicBezTo>
                    <a:cubicBezTo>
                      <a:pt x="36" y="13"/>
                      <a:pt x="16" y="32"/>
                      <a:pt x="10" y="56"/>
                    </a:cubicBezTo>
                    <a:cubicBezTo>
                      <a:pt x="9" y="58"/>
                      <a:pt x="7" y="60"/>
                      <a:pt x="5" y="60"/>
                    </a:cubicBezTo>
                    <a:close/>
                  </a:path>
                </a:pathLst>
              </a:custGeom>
              <a:solidFill>
                <a:srgbClr val="2298F0"/>
              </a:solidFill>
              <a:ln>
                <a:noFill/>
              </a:ln>
            </p:spPr>
            <p:txBody>
              <a:bodyPr vert="horz" wrap="square" lIns="91419" tIns="45709" rIns="91419" bIns="45709" numCol="1" anchor="t" anchorCtr="0" compatLnSpc="1">
                <a:prstTxWarp prst="textNoShape">
                  <a:avLst/>
                </a:prstTxWarp>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Huawei Sans" panose="020C0503030203020204" pitchFamily="34" charset="0"/>
                  <a:cs typeface="Huawei Sans" panose="020C0503030203020204" pitchFamily="34" charset="0"/>
                </a:endParaRPr>
              </a:p>
            </p:txBody>
          </p:sp>
        </p:grpSp>
      </p:grpSp>
      <p:grpSp>
        <p:nvGrpSpPr>
          <p:cNvPr id="51" name="Group 2"/>
          <p:cNvGrpSpPr/>
          <p:nvPr/>
        </p:nvGrpSpPr>
        <p:grpSpPr>
          <a:xfrm>
            <a:off x="7929403" y="3132989"/>
            <a:ext cx="2635694" cy="1779411"/>
            <a:chOff x="8149599" y="2814682"/>
            <a:chExt cx="1747237" cy="1179595"/>
          </a:xfrm>
        </p:grpSpPr>
        <p:sp>
          <p:nvSpPr>
            <p:cNvPr id="52" name="文本框 39"/>
            <p:cNvSpPr txBox="1"/>
            <p:nvPr/>
          </p:nvSpPr>
          <p:spPr bwMode="white">
            <a:xfrm>
              <a:off x="9176836" y="3426135"/>
              <a:ext cx="720000" cy="229321"/>
            </a:xfrm>
            <a:prstGeom prst="rect">
              <a:avLst/>
            </a:prstGeom>
            <a:noFill/>
            <a:ln w="9525">
              <a:noFill/>
              <a:miter lim="800000"/>
              <a:headEnd/>
              <a:tailEnd/>
            </a:ln>
          </p:spPr>
          <p:txBody>
            <a:bodyPr wrap="square" lIns="0" tIns="0" rIns="0" bIns="0" rtlCol="0" anchor="ctr">
              <a:spAutoFit/>
            </a:bodyPr>
            <a:lstStyle/>
            <a:p>
              <a:pPr marL="0" marR="0" lvl="0" indent="0" algn="ctr" defTabSz="845943" eaLnBrk="1" fontAlgn="auto" latinLnBrk="0" hangingPunct="1">
                <a:lnSpc>
                  <a:spcPct val="80000"/>
                </a:lnSpc>
                <a:spcBef>
                  <a:spcPts val="0"/>
                </a:spcBef>
                <a:spcAft>
                  <a:spcPts val="0"/>
                </a:spcAft>
                <a:buClrTx/>
                <a:buSzTx/>
                <a:buFontTx/>
                <a:buNone/>
                <a:tabLst/>
                <a:defRPr/>
              </a:pPr>
              <a:r>
                <a:rPr sz="1400" b="0" u="none" dirty="0">
                  <a:solidFill>
                    <a:prstClr val="black">
                      <a:lumMod val="75000"/>
                      <a:lumOff val="25000"/>
                    </a:prstClr>
                  </a:solidFill>
                  <a:latin typeface="Huawei Sans" panose="020C0503030203020204" pitchFamily="34" charset="0"/>
                  <a:cs typeface="Huawei Sans" panose="020C0503030203020204" pitchFamily="34" charset="0"/>
                </a:rPr>
                <a:t>Traditional RAID</a:t>
              </a:r>
              <a:endParaRPr kumimoji="0" lang="zh-CN" altLang="en-US" sz="1400" b="0" i="0" u="none" strike="noStrike" kern="0" cap="none" spc="0" normalizeH="0" baseline="0" noProof="0" dirty="0">
                <a:ln>
                  <a:noFill/>
                </a:ln>
                <a:solidFill>
                  <a:prstClr val="black">
                    <a:lumMod val="75000"/>
                    <a:lumOff val="25000"/>
                  </a:prstClr>
                </a:solidFill>
                <a:effectLst/>
                <a:uLnTx/>
                <a:uFillTx/>
                <a:latin typeface="Huawei Sans" panose="020C0503030203020204" pitchFamily="34" charset="0"/>
                <a:cs typeface="Huawei Sans" panose="020C0503030203020204" pitchFamily="34" charset="0"/>
              </a:endParaRPr>
            </a:p>
          </p:txBody>
        </p:sp>
        <p:sp>
          <p:nvSpPr>
            <p:cNvPr id="53" name="文本框 42"/>
            <p:cNvSpPr txBox="1"/>
            <p:nvPr/>
          </p:nvSpPr>
          <p:spPr bwMode="white">
            <a:xfrm>
              <a:off x="8863802" y="2908731"/>
              <a:ext cx="720000" cy="114230"/>
            </a:xfrm>
            <a:prstGeom prst="rect">
              <a:avLst/>
            </a:prstGeom>
            <a:noFill/>
            <a:ln w="9525">
              <a:noFill/>
              <a:miter lim="800000"/>
              <a:headEnd/>
              <a:tailEnd/>
            </a:ln>
          </p:spPr>
          <p:txBody>
            <a:bodyPr wrap="square" lIns="0" tIns="0" rIns="0" bIns="0" rtlCol="0" anchor="ctr">
              <a:spAutoFit/>
            </a:bodyPr>
            <a:lstStyle/>
            <a:p>
              <a:pPr marL="0" marR="0" lvl="0" indent="0" algn="ctr" defTabSz="845943" eaLnBrk="1" fontAlgn="auto" latinLnBrk="0" hangingPunct="1">
                <a:lnSpc>
                  <a:spcPct val="80000"/>
                </a:lnSpc>
                <a:spcBef>
                  <a:spcPts val="0"/>
                </a:spcBef>
                <a:spcAft>
                  <a:spcPts val="0"/>
                </a:spcAft>
                <a:buClrTx/>
                <a:buSzTx/>
                <a:buFontTx/>
                <a:buNone/>
                <a:tabLst/>
                <a:defRPr/>
              </a:pPr>
              <a:r>
                <a:rPr sz="1400" b="0" u="none">
                  <a:solidFill>
                    <a:prstClr val="black">
                      <a:lumMod val="75000"/>
                      <a:lumOff val="25000"/>
                    </a:prstClr>
                  </a:solidFill>
                  <a:latin typeface="Huawei Sans" panose="020C0503030203020204" pitchFamily="34" charset="0"/>
                  <a:cs typeface="Huawei Sans" panose="020C0503030203020204" pitchFamily="34" charset="0"/>
                </a:rPr>
                <a:t>RAID-TP</a:t>
              </a:r>
              <a:endParaRPr kumimoji="0" lang="zh-CN" altLang="en-US" sz="1400" b="0" i="0" u="none" strike="noStrike" kern="0" cap="none" spc="0" normalizeH="0" baseline="0" noProof="0" dirty="0">
                <a:ln>
                  <a:noFill/>
                </a:ln>
                <a:solidFill>
                  <a:prstClr val="black">
                    <a:lumMod val="75000"/>
                    <a:lumOff val="25000"/>
                  </a:prstClr>
                </a:solidFill>
                <a:effectLst/>
                <a:uLnTx/>
                <a:uFillTx/>
                <a:latin typeface="Huawei Sans" panose="020C0503030203020204" pitchFamily="34" charset="0"/>
                <a:cs typeface="Huawei Sans" panose="020C0503030203020204" pitchFamily="34" charset="0"/>
              </a:endParaRPr>
            </a:p>
          </p:txBody>
        </p:sp>
        <p:pic>
          <p:nvPicPr>
            <p:cNvPr id="54" name="Picture 2" descr="C:\Onebox\11 素材\图片\stopwatch.png"/>
            <p:cNvPicPr>
              <a:picLocks noChangeAspect="1" noChangeArrowheads="1"/>
            </p:cNvPicPr>
            <p:nvPr/>
          </p:nvPicPr>
          <p:blipFill>
            <a:blip r:embed="rId5" cstate="print">
              <a:duotone>
                <a:prstClr val="black"/>
                <a:sysClr val="windowText" lastClr="000000">
                  <a:lumMod val="95000"/>
                  <a:lumOff val="5000"/>
                  <a:tint val="45000"/>
                  <a:satMod val="400000"/>
                </a:sysClr>
              </a:duotone>
            </a:blip>
            <a:srcRect/>
            <a:stretch>
              <a:fillRect/>
            </a:stretch>
          </p:blipFill>
          <p:spPr bwMode="auto">
            <a:xfrm>
              <a:off x="8149599" y="2814682"/>
              <a:ext cx="1174622" cy="1179595"/>
            </a:xfrm>
            <a:prstGeom prst="rect">
              <a:avLst/>
            </a:prstGeom>
            <a:noFill/>
          </p:spPr>
        </p:pic>
        <p:sp>
          <p:nvSpPr>
            <p:cNvPr id="55" name="椭圆 54"/>
            <p:cNvSpPr/>
            <p:nvPr/>
          </p:nvSpPr>
          <p:spPr>
            <a:xfrm>
              <a:off x="8341308" y="3109216"/>
              <a:ext cx="786886" cy="786886"/>
            </a:xfrm>
            <a:prstGeom prst="ellipse">
              <a:avLst/>
            </a:prstGeom>
            <a:no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tabLst/>
                <a:defRPr/>
              </a:pPr>
              <a:endParaRPr kumimoji="0" lang="zh-CN" altLang="en-US" sz="3999" b="0" i="0" u="none" strike="noStrike" kern="0" cap="none" spc="0" normalizeH="0" baseline="0" noProof="0">
                <a:ln>
                  <a:noFill/>
                </a:ln>
                <a:solidFill>
                  <a:prstClr val="white"/>
                </a:solidFill>
                <a:effectLst/>
                <a:uLnTx/>
                <a:uFillTx/>
                <a:latin typeface="Huawei Sans" panose="020C0503030203020204" pitchFamily="34" charset="0"/>
                <a:cs typeface="Huawei Sans" panose="020C0503030203020204" pitchFamily="34" charset="0"/>
              </a:endParaRPr>
            </a:p>
          </p:txBody>
        </p:sp>
        <p:sp>
          <p:nvSpPr>
            <p:cNvPr id="56" name="饼形 47"/>
            <p:cNvSpPr/>
            <p:nvPr/>
          </p:nvSpPr>
          <p:spPr>
            <a:xfrm rot="16200000">
              <a:off x="8343467" y="3109216"/>
              <a:ext cx="784726" cy="784726"/>
            </a:xfrm>
            <a:prstGeom prst="pie">
              <a:avLst>
                <a:gd name="adj1" fmla="val 0"/>
                <a:gd name="adj2" fmla="val 8993380"/>
              </a:avLst>
            </a:prstGeom>
            <a:solidFill>
              <a:srgbClr val="313E4F">
                <a:alpha val="30196"/>
              </a:srgb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tabLst/>
                <a:defRPr/>
              </a:pPr>
              <a:endParaRPr kumimoji="0" lang="zh-CN" altLang="en-US" sz="2799" b="0" i="0" u="none" strike="noStrike" kern="0" cap="none" spc="0" normalizeH="0" baseline="0" noProof="0">
                <a:ln>
                  <a:noFill/>
                </a:ln>
                <a:solidFill>
                  <a:prstClr val="black"/>
                </a:solidFill>
                <a:effectLst/>
                <a:uLnTx/>
                <a:uFillTx/>
                <a:latin typeface="Huawei Sans" panose="020C0503030203020204" pitchFamily="34" charset="0"/>
                <a:cs typeface="Huawei Sans" panose="020C0503030203020204" pitchFamily="34" charset="0"/>
              </a:endParaRPr>
            </a:p>
          </p:txBody>
        </p:sp>
        <p:sp>
          <p:nvSpPr>
            <p:cNvPr id="57" name="饼形 47"/>
            <p:cNvSpPr/>
            <p:nvPr/>
          </p:nvSpPr>
          <p:spPr>
            <a:xfrm rot="16200000">
              <a:off x="8341308" y="3109217"/>
              <a:ext cx="784726" cy="784726"/>
            </a:xfrm>
            <a:prstGeom prst="pie">
              <a:avLst>
                <a:gd name="adj1" fmla="val 0"/>
                <a:gd name="adj2" fmla="val 1001393"/>
              </a:avLst>
            </a:prstGeom>
            <a:solidFill>
              <a:srgbClr val="FF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tabLst/>
                <a:defRPr/>
              </a:pPr>
              <a:endParaRPr kumimoji="0" lang="zh-CN" altLang="en-US" sz="2799" b="0" i="0" u="none" strike="noStrike" kern="0" cap="none" spc="0" normalizeH="0" baseline="0" noProof="0">
                <a:ln>
                  <a:noFill/>
                </a:ln>
                <a:solidFill>
                  <a:prstClr val="black"/>
                </a:solidFill>
                <a:effectLst/>
                <a:uLnTx/>
                <a:uFillTx/>
                <a:latin typeface="Huawei Sans" panose="020C0503030203020204" pitchFamily="34" charset="0"/>
                <a:cs typeface="Huawei Sans" panose="020C0503030203020204" pitchFamily="34" charset="0"/>
              </a:endParaRPr>
            </a:p>
          </p:txBody>
        </p:sp>
        <p:cxnSp>
          <p:nvCxnSpPr>
            <p:cNvPr id="58" name="肘形连接符 57"/>
            <p:cNvCxnSpPr/>
            <p:nvPr/>
          </p:nvCxnSpPr>
          <p:spPr>
            <a:xfrm flipV="1">
              <a:off x="8789937" y="3054741"/>
              <a:ext cx="416629" cy="104632"/>
            </a:xfrm>
            <a:prstGeom prst="bentConnector3">
              <a:avLst>
                <a:gd name="adj1" fmla="val 99835"/>
              </a:avLst>
            </a:prstGeom>
            <a:noFill/>
            <a:ln w="12700" cap="flat" cmpd="sng" algn="ctr">
              <a:solidFill>
                <a:sysClr val="window" lastClr="FFFFFF">
                  <a:lumMod val="75000"/>
                </a:sysClr>
              </a:solidFill>
              <a:prstDash val="solid"/>
            </a:ln>
            <a:effectLst/>
          </p:spPr>
        </p:cxnSp>
        <p:cxnSp>
          <p:nvCxnSpPr>
            <p:cNvPr id="59" name="肘形连接符 58"/>
            <p:cNvCxnSpPr/>
            <p:nvPr/>
          </p:nvCxnSpPr>
          <p:spPr>
            <a:xfrm flipV="1">
              <a:off x="8990542" y="3627787"/>
              <a:ext cx="540000" cy="104632"/>
            </a:xfrm>
            <a:prstGeom prst="bentConnector3">
              <a:avLst>
                <a:gd name="adj1" fmla="val 99835"/>
              </a:avLst>
            </a:prstGeom>
            <a:noFill/>
            <a:ln w="12700" cap="flat" cmpd="sng" algn="ctr">
              <a:solidFill>
                <a:sysClr val="window" lastClr="FFFFFF">
                  <a:lumMod val="75000"/>
                </a:sysClr>
              </a:solidFill>
              <a:prstDash val="solid"/>
            </a:ln>
            <a:effectLst/>
          </p:spPr>
        </p:cxnSp>
      </p:grpSp>
      <p:sp>
        <p:nvSpPr>
          <p:cNvPr id="60" name="Rectangle 113"/>
          <p:cNvSpPr/>
          <p:nvPr/>
        </p:nvSpPr>
        <p:spPr>
          <a:xfrm>
            <a:off x="1412705" y="5197015"/>
            <a:ext cx="4091845" cy="519822"/>
          </a:xfrm>
          <a:prstGeom prst="rect">
            <a:avLst/>
          </a:prstGeom>
        </p:spPr>
        <p:txBody>
          <a:bodyPr wrap="square" lIns="0" tIns="0" rIns="0" bIns="0">
            <a:spAutoFit/>
          </a:bodyPr>
          <a:lstStyle/>
          <a:p>
            <a:pPr defTabSz="1219200">
              <a:lnSpc>
                <a:spcPct val="150000"/>
              </a:lnSpc>
              <a:tabLst>
                <a:tab pos="457109" algn="l"/>
              </a:tabLst>
            </a:pPr>
            <a:r>
              <a:rPr sz="1200" u="none" dirty="0">
                <a:solidFill>
                  <a:srgbClr val="C00000"/>
                </a:solidFill>
                <a:latin typeface="Huawei Sans" panose="020C0503030203020204" pitchFamily="34" charset="0"/>
                <a:cs typeface="Huawei Sans" panose="020C0503030203020204" pitchFamily="34" charset="0"/>
              </a:rPr>
              <a:t>Huawei RAID-TP:</a:t>
            </a:r>
            <a:endParaRPr lang="en-US" altLang="zh-CN" sz="1200" dirty="0">
              <a:solidFill>
                <a:srgbClr val="C00000"/>
              </a:solidFill>
              <a:latin typeface="Huawei Sans" panose="020C0503030203020204" pitchFamily="34" charset="0"/>
              <a:cs typeface="Huawei Sans" panose="020C0503030203020204" pitchFamily="34" charset="0"/>
            </a:endParaRPr>
          </a:p>
          <a:p>
            <a:pPr marL="171450" indent="-171450" defTabSz="1219200">
              <a:lnSpc>
                <a:spcPct val="150000"/>
              </a:lnSpc>
              <a:buFont typeface="Arial" panose="020B0604020202020204" pitchFamily="34" charset="0"/>
              <a:buChar char="•"/>
              <a:tabLst>
                <a:tab pos="457109" algn="l"/>
              </a:tabLst>
            </a:pPr>
            <a:r>
              <a:rPr sz="1200" u="none" dirty="0">
                <a:latin typeface="Huawei Sans" panose="020C0503030203020204" pitchFamily="34" charset="0"/>
                <a:cs typeface="Huawei Sans" panose="020C0503030203020204" pitchFamily="34" charset="0"/>
              </a:rPr>
              <a:t>Tolerates the simultaneous failure of three disks</a:t>
            </a:r>
            <a:endParaRPr lang="en-US" sz="1200" dirty="0">
              <a:solidFill>
                <a:prstClr val="black">
                  <a:lumMod val="75000"/>
                  <a:lumOff val="25000"/>
                </a:prstClr>
              </a:solidFill>
              <a:latin typeface="Huawei Sans" panose="020C0503030203020204" pitchFamily="34" charset="0"/>
              <a:cs typeface="Huawei Sans" panose="020C0503030203020204" pitchFamily="34" charset="0"/>
            </a:endParaRPr>
          </a:p>
        </p:txBody>
      </p:sp>
      <p:sp>
        <p:nvSpPr>
          <p:cNvPr id="61" name="Rectangle 113"/>
          <p:cNvSpPr/>
          <p:nvPr/>
        </p:nvSpPr>
        <p:spPr>
          <a:xfrm>
            <a:off x="7446437" y="5197015"/>
            <a:ext cx="3673119" cy="796821"/>
          </a:xfrm>
          <a:prstGeom prst="rect">
            <a:avLst/>
          </a:prstGeom>
        </p:spPr>
        <p:txBody>
          <a:bodyPr wrap="square" lIns="0" tIns="0" rIns="0" bIns="0">
            <a:spAutoFit/>
          </a:bodyPr>
          <a:lstStyle/>
          <a:p>
            <a:pPr marL="171450" indent="-171450" defTabSz="1219200">
              <a:lnSpc>
                <a:spcPct val="150000"/>
              </a:lnSpc>
              <a:buFont typeface="Arial" panose="020B0604020202020204" pitchFamily="34" charset="0"/>
              <a:buChar char="•"/>
              <a:tabLst>
                <a:tab pos="457109" algn="l"/>
              </a:tabLst>
            </a:pPr>
            <a:r>
              <a:rPr sz="1200" u="none" dirty="0">
                <a:solidFill>
                  <a:prstClr val="black">
                    <a:lumMod val="75000"/>
                    <a:lumOff val="25000"/>
                  </a:prstClr>
                </a:solidFill>
                <a:latin typeface="Huawei Sans" panose="020C0503030203020204" pitchFamily="34" charset="0"/>
                <a:cs typeface="Huawei Sans" panose="020C0503030203020204" pitchFamily="34" charset="0"/>
              </a:rPr>
              <a:t>Greatly reduces reconstruction time.</a:t>
            </a:r>
            <a:endParaRPr lang="en-US" altLang="zh-CN" sz="1200" dirty="0">
              <a:solidFill>
                <a:prstClr val="black">
                  <a:lumMod val="75000"/>
                  <a:lumOff val="25000"/>
                </a:prstClr>
              </a:solidFill>
              <a:latin typeface="Huawei Sans" panose="020C0503030203020204" pitchFamily="34" charset="0"/>
              <a:cs typeface="Huawei Sans" panose="020C0503030203020204" pitchFamily="34" charset="0"/>
            </a:endParaRPr>
          </a:p>
          <a:p>
            <a:pPr marL="171450" indent="-171450" defTabSz="1219200">
              <a:lnSpc>
                <a:spcPct val="150000"/>
              </a:lnSpc>
              <a:buFont typeface="Arial" panose="020B0604020202020204" pitchFamily="34" charset="0"/>
              <a:buChar char="•"/>
              <a:tabLst>
                <a:tab pos="457109" algn="l"/>
              </a:tabLst>
            </a:pPr>
            <a:r>
              <a:rPr sz="1200" u="none" dirty="0">
                <a:solidFill>
                  <a:prstClr val="black">
                    <a:lumMod val="75000"/>
                    <a:lumOff val="25000"/>
                  </a:prstClr>
                </a:solidFill>
                <a:latin typeface="Huawei Sans" panose="020C0503030203020204" pitchFamily="34" charset="0"/>
                <a:cs typeface="Huawei Sans" panose="020C0503030203020204" pitchFamily="34" charset="0"/>
              </a:rPr>
              <a:t>Effectively copes with data protection challenges in the era of large-capacity disks.</a:t>
            </a:r>
            <a:endParaRPr lang="en-US" sz="1200" dirty="0">
              <a:solidFill>
                <a:prstClr val="black">
                  <a:lumMod val="75000"/>
                  <a:lumOff val="25000"/>
                </a:prstClr>
              </a:solidFill>
              <a:latin typeface="Huawei Sans" panose="020C0503030203020204" pitchFamily="34" charset="0"/>
              <a:cs typeface="Huawei Sans" panose="020C0503030203020204" pitchFamily="34" charset="0"/>
            </a:endParaRPr>
          </a:p>
        </p:txBody>
      </p:sp>
      <p:cxnSp>
        <p:nvCxnSpPr>
          <p:cNvPr id="62" name="直接连接符 3"/>
          <p:cNvCxnSpPr/>
          <p:nvPr/>
        </p:nvCxnSpPr>
        <p:spPr>
          <a:xfrm>
            <a:off x="7217763" y="2890671"/>
            <a:ext cx="0" cy="2163298"/>
          </a:xfrm>
          <a:prstGeom prst="line">
            <a:avLst/>
          </a:prstGeom>
          <a:noFill/>
          <a:ln w="12700" cap="flat">
            <a:solidFill>
              <a:sysClr val="window" lastClr="FFFFFF">
                <a:lumMod val="75000"/>
                <a:alpha val="48000"/>
              </a:sysClr>
            </a:solidFill>
            <a:prstDash val="solid"/>
            <a:miter lim="400000"/>
          </a:ln>
          <a:effectLst/>
        </p:spPr>
      </p:cxnSp>
    </p:spTree>
    <p:extLst>
      <p:ext uri="{BB962C8B-B14F-4D97-AF65-F5344CB8AC3E}">
        <p14:creationId xmlns:p14="http://schemas.microsoft.com/office/powerpoint/2010/main" val="5544170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r>
              <a:rPr u="none" dirty="0"/>
              <a:t>What is the difference between a strip and a stripe?</a:t>
            </a:r>
            <a:endParaRPr lang="en-US" altLang="zh-CN" dirty="0"/>
          </a:p>
          <a:p>
            <a:r>
              <a:rPr u="none" dirty="0"/>
              <a:t>Which RAID level would you recommend if a user focuses on reliability and random write performance?</a:t>
            </a:r>
            <a:endParaRPr lang="en-US" altLang="zh-CN" dirty="0"/>
          </a:p>
          <a:p>
            <a:r>
              <a:rPr u="none" dirty="0"/>
              <a:t>Is it true or false that data access will remain unaffected when any disk in a RAID 10 array </a:t>
            </a:r>
            <a:r>
              <a:rPr lang="en-US" u="none" dirty="0"/>
              <a:t>fails</a:t>
            </a:r>
            <a:r>
              <a:rPr u="none" dirty="0"/>
              <a:t>?</a:t>
            </a:r>
            <a:endParaRPr lang="zh-CN" altLang="en-US" dirty="0"/>
          </a:p>
          <a:p>
            <a:endParaRPr lang="zh-CN" altLang="en-US" dirty="0"/>
          </a:p>
        </p:txBody>
      </p:sp>
    </p:spTree>
    <p:extLst>
      <p:ext uri="{BB962C8B-B14F-4D97-AF65-F5344CB8AC3E}">
        <p14:creationId xmlns:p14="http://schemas.microsoft.com/office/powerpoint/2010/main" val="4209590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175665" y="3448756"/>
            <a:ext cx="2235668" cy="495054"/>
          </a:xfrm>
          <a:prstGeom prst="roundRect">
            <a:avLst>
              <a:gd name="adj" fmla="val 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u="none" dirty="0">
                <a:solidFill>
                  <a:schemeClr val="tx1"/>
                </a:solidFill>
                <a:latin typeface="Huawei Sans" panose="020C0503030203020204" pitchFamily="34" charset="0"/>
                <a:cs typeface="Huawei Sans" panose="020C0503030203020204" pitchFamily="34" charset="0"/>
              </a:rPr>
              <a:t>RAID Technologies</a:t>
            </a:r>
            <a:endParaRPr lang="zh-CN" altLang="en-US" dirty="0">
              <a:solidFill>
                <a:schemeClr val="tx1"/>
              </a:solidFill>
              <a:latin typeface="Huawei Sans" panose="020C0503030203020204" pitchFamily="34" charset="0"/>
              <a:cs typeface="Huawei Sans" panose="020C0503030203020204" pitchFamily="34" charset="0"/>
            </a:endParaRPr>
          </a:p>
        </p:txBody>
      </p:sp>
      <p:sp>
        <p:nvSpPr>
          <p:cNvPr id="4" name="圆角矩形 3"/>
          <p:cNvSpPr/>
          <p:nvPr/>
        </p:nvSpPr>
        <p:spPr>
          <a:xfrm>
            <a:off x="3834028" y="2177986"/>
            <a:ext cx="2487282" cy="459083"/>
          </a:xfrm>
          <a:prstGeom prst="roundRect">
            <a:avLst>
              <a:gd name="adj" fmla="val 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700" u="none">
                <a:solidFill>
                  <a:schemeClr val="tx1"/>
                </a:solidFill>
                <a:latin typeface="Huawei Sans" panose="020C0503030203020204" pitchFamily="34" charset="0"/>
                <a:cs typeface="Huawei Sans" panose="020C0503030203020204" pitchFamily="34" charset="0"/>
              </a:rPr>
              <a:t>Traditional RAID</a:t>
            </a:r>
            <a:endParaRPr lang="zh-CN" altLang="en-US" sz="1700" dirty="0">
              <a:solidFill>
                <a:schemeClr val="tx1"/>
              </a:solidFill>
              <a:latin typeface="Huawei Sans" panose="020C0503030203020204" pitchFamily="34" charset="0"/>
              <a:cs typeface="Huawei Sans" panose="020C0503030203020204" pitchFamily="34" charset="0"/>
            </a:endParaRPr>
          </a:p>
        </p:txBody>
      </p:sp>
      <p:sp>
        <p:nvSpPr>
          <p:cNvPr id="5" name="圆角矩形 4"/>
          <p:cNvSpPr/>
          <p:nvPr/>
        </p:nvSpPr>
        <p:spPr>
          <a:xfrm>
            <a:off x="3834028" y="3448756"/>
            <a:ext cx="2487282" cy="495054"/>
          </a:xfrm>
          <a:prstGeom prst="roundRect">
            <a:avLst>
              <a:gd name="adj" fmla="val 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700" u="none">
                <a:solidFill>
                  <a:schemeClr val="tx1"/>
                </a:solidFill>
                <a:latin typeface="Huawei Sans" panose="020C0503030203020204" pitchFamily="34" charset="0"/>
                <a:cs typeface="Huawei Sans" panose="020C0503030203020204" pitchFamily="34" charset="0"/>
              </a:rPr>
              <a:t>RAID 2.0+</a:t>
            </a:r>
            <a:endParaRPr lang="zh-CN" altLang="en-US" sz="1700" dirty="0">
              <a:solidFill>
                <a:schemeClr val="tx1"/>
              </a:solidFill>
              <a:latin typeface="Huawei Sans" panose="020C0503030203020204" pitchFamily="34" charset="0"/>
              <a:cs typeface="Huawei Sans" panose="020C0503030203020204" pitchFamily="34" charset="0"/>
            </a:endParaRPr>
          </a:p>
        </p:txBody>
      </p:sp>
      <p:sp>
        <p:nvSpPr>
          <p:cNvPr id="6" name="圆角矩形 5"/>
          <p:cNvSpPr/>
          <p:nvPr/>
        </p:nvSpPr>
        <p:spPr>
          <a:xfrm>
            <a:off x="3834027" y="4706621"/>
            <a:ext cx="2487283" cy="503680"/>
          </a:xfrm>
          <a:prstGeom prst="roundRect">
            <a:avLst>
              <a:gd name="adj" fmla="val 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700" u="none">
                <a:solidFill>
                  <a:schemeClr val="tx1"/>
                </a:solidFill>
                <a:latin typeface="Huawei Sans" panose="020C0503030203020204" pitchFamily="34" charset="0"/>
                <a:cs typeface="Huawei Sans" panose="020C0503030203020204" pitchFamily="34" charset="0"/>
              </a:rPr>
              <a:t>Other RAID technologies</a:t>
            </a:r>
            <a:endParaRPr lang="zh-CN" altLang="en-US" sz="1700" dirty="0">
              <a:solidFill>
                <a:schemeClr val="tx1"/>
              </a:solidFill>
              <a:latin typeface="Huawei Sans" panose="020C0503030203020204" pitchFamily="34" charset="0"/>
              <a:cs typeface="Huawei Sans" panose="020C0503030203020204" pitchFamily="34" charset="0"/>
            </a:endParaRPr>
          </a:p>
        </p:txBody>
      </p:sp>
      <p:sp>
        <p:nvSpPr>
          <p:cNvPr id="16" name="圆角矩形 15"/>
          <p:cNvSpPr/>
          <p:nvPr/>
        </p:nvSpPr>
        <p:spPr>
          <a:xfrm>
            <a:off x="6571479" y="1902176"/>
            <a:ext cx="4290790" cy="459083"/>
          </a:xfrm>
          <a:prstGeom prst="roundRect">
            <a:avLst>
              <a:gd name="adj" fmla="val 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700" u="none" dirty="0">
                <a:solidFill>
                  <a:schemeClr val="tx1"/>
                </a:solidFill>
                <a:latin typeface="Huawei Sans" panose="020C0503030203020204" pitchFamily="34" charset="0"/>
                <a:cs typeface="Huawei Sans" panose="020C0503030203020204" pitchFamily="34" charset="0"/>
              </a:rPr>
              <a:t>RAID 0, RAID 1, RAID 3, RAID 5, RAID 6</a:t>
            </a:r>
            <a:endParaRPr lang="zh-CN" altLang="en-US" sz="1700" dirty="0">
              <a:solidFill>
                <a:schemeClr val="tx1"/>
              </a:solidFill>
              <a:latin typeface="Huawei Sans" panose="020C0503030203020204" pitchFamily="34" charset="0"/>
              <a:cs typeface="Huawei Sans" panose="020C0503030203020204" pitchFamily="34" charset="0"/>
            </a:endParaRPr>
          </a:p>
        </p:txBody>
      </p:sp>
      <p:sp>
        <p:nvSpPr>
          <p:cNvPr id="27" name="圆角矩形 26"/>
          <p:cNvSpPr/>
          <p:nvPr/>
        </p:nvSpPr>
        <p:spPr>
          <a:xfrm>
            <a:off x="6571478" y="2467983"/>
            <a:ext cx="4290792" cy="459083"/>
          </a:xfrm>
          <a:prstGeom prst="roundRect">
            <a:avLst>
              <a:gd name="adj" fmla="val 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700" u="none" dirty="0">
                <a:solidFill>
                  <a:schemeClr val="tx1"/>
                </a:solidFill>
                <a:latin typeface="Huawei Sans" panose="020C0503030203020204" pitchFamily="34" charset="0"/>
                <a:cs typeface="Huawei Sans" panose="020C0503030203020204" pitchFamily="34" charset="0"/>
              </a:rPr>
              <a:t>RAID 10</a:t>
            </a:r>
            <a:r>
              <a:rPr lang="en-US" altLang="zh-CN" sz="1700" u="none" dirty="0">
                <a:solidFill>
                  <a:schemeClr val="tx1"/>
                </a:solidFill>
                <a:latin typeface="Huawei Sans" panose="020C0503030203020204" pitchFamily="34" charset="0"/>
                <a:cs typeface="Huawei Sans" panose="020C0503030203020204" pitchFamily="34" charset="0"/>
              </a:rPr>
              <a:t> and</a:t>
            </a:r>
            <a:r>
              <a:rPr sz="1700" u="none" dirty="0">
                <a:solidFill>
                  <a:schemeClr val="tx1"/>
                </a:solidFill>
                <a:latin typeface="Huawei Sans" panose="020C0503030203020204" pitchFamily="34" charset="0"/>
                <a:cs typeface="Huawei Sans" panose="020C0503030203020204" pitchFamily="34" charset="0"/>
              </a:rPr>
              <a:t> RAID 50</a:t>
            </a:r>
            <a:endParaRPr lang="zh-CN" altLang="en-US" sz="1700" dirty="0">
              <a:solidFill>
                <a:schemeClr val="tx1"/>
              </a:solidFill>
              <a:latin typeface="Huawei Sans" panose="020C0503030203020204" pitchFamily="34" charset="0"/>
              <a:cs typeface="Huawei Sans" panose="020C0503030203020204" pitchFamily="34" charset="0"/>
            </a:endParaRPr>
          </a:p>
        </p:txBody>
      </p:sp>
      <p:sp>
        <p:nvSpPr>
          <p:cNvPr id="28" name="圆角矩形 27"/>
          <p:cNvSpPr/>
          <p:nvPr/>
        </p:nvSpPr>
        <p:spPr>
          <a:xfrm>
            <a:off x="6571477" y="3466742"/>
            <a:ext cx="4290791" cy="459083"/>
          </a:xfrm>
          <a:prstGeom prst="roundRect">
            <a:avLst>
              <a:gd name="adj" fmla="val 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700" u="none" dirty="0">
                <a:solidFill>
                  <a:schemeClr val="tx1"/>
                </a:solidFill>
                <a:latin typeface="Huawei Sans" panose="020C0503030203020204" pitchFamily="34" charset="0"/>
                <a:cs typeface="Huawei Sans" panose="020C0503030203020204" pitchFamily="34" charset="0"/>
              </a:rPr>
              <a:t>RAID 2.0+</a:t>
            </a:r>
            <a:endParaRPr lang="zh-CN" altLang="en-US" sz="1700" dirty="0">
              <a:solidFill>
                <a:schemeClr val="tx1"/>
              </a:solidFill>
              <a:latin typeface="Huawei Sans" panose="020C0503030203020204" pitchFamily="34" charset="0"/>
              <a:cs typeface="Huawei Sans" panose="020C0503030203020204" pitchFamily="34" charset="0"/>
            </a:endParaRPr>
          </a:p>
        </p:txBody>
      </p:sp>
      <p:sp>
        <p:nvSpPr>
          <p:cNvPr id="30" name="圆角矩形 29"/>
          <p:cNvSpPr/>
          <p:nvPr/>
        </p:nvSpPr>
        <p:spPr>
          <a:xfrm>
            <a:off x="6571477" y="4439554"/>
            <a:ext cx="4290786" cy="459083"/>
          </a:xfrm>
          <a:prstGeom prst="roundRect">
            <a:avLst>
              <a:gd name="adj" fmla="val 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700" u="none" dirty="0">
                <a:solidFill>
                  <a:schemeClr val="tx1"/>
                </a:solidFill>
                <a:latin typeface="Huawei Sans" panose="020C0503030203020204" pitchFamily="34" charset="0"/>
                <a:cs typeface="Huawei Sans" panose="020C0503030203020204" pitchFamily="34" charset="0"/>
              </a:rPr>
              <a:t>Dynamic RAID</a:t>
            </a:r>
            <a:endParaRPr lang="zh-CN" altLang="en-US" sz="1700" dirty="0">
              <a:solidFill>
                <a:schemeClr val="tx1"/>
              </a:solidFill>
              <a:latin typeface="Huawei Sans" panose="020C0503030203020204" pitchFamily="34" charset="0"/>
              <a:cs typeface="Huawei Sans" panose="020C0503030203020204" pitchFamily="34" charset="0"/>
            </a:endParaRPr>
          </a:p>
        </p:txBody>
      </p:sp>
      <p:sp>
        <p:nvSpPr>
          <p:cNvPr id="31" name="圆角矩形 30"/>
          <p:cNvSpPr/>
          <p:nvPr/>
        </p:nvSpPr>
        <p:spPr>
          <a:xfrm>
            <a:off x="6571477" y="5007261"/>
            <a:ext cx="4290785" cy="459083"/>
          </a:xfrm>
          <a:prstGeom prst="roundRect">
            <a:avLst>
              <a:gd name="adj" fmla="val 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700" u="none" dirty="0">
                <a:solidFill>
                  <a:schemeClr val="tx1"/>
                </a:solidFill>
                <a:latin typeface="Huawei Sans" panose="020C0503030203020204" pitchFamily="34" charset="0"/>
                <a:cs typeface="Huawei Sans" panose="020C0503030203020204" pitchFamily="34" charset="0"/>
              </a:rPr>
              <a:t>RAID-TP</a:t>
            </a:r>
            <a:endParaRPr lang="zh-CN" altLang="en-US" sz="1700" dirty="0">
              <a:solidFill>
                <a:schemeClr val="tx1"/>
              </a:solidFill>
              <a:latin typeface="Huawei Sans" panose="020C0503030203020204" pitchFamily="34" charset="0"/>
              <a:cs typeface="Huawei Sans" panose="020C0503030203020204" pitchFamily="34" charset="0"/>
            </a:endParaRPr>
          </a:p>
        </p:txBody>
      </p:sp>
      <p:cxnSp>
        <p:nvCxnSpPr>
          <p:cNvPr id="11" name="肘形连接符 10"/>
          <p:cNvCxnSpPr>
            <a:cxnSpLocks/>
            <a:stCxn id="4" idx="3"/>
            <a:endCxn id="16" idx="1"/>
          </p:cNvCxnSpPr>
          <p:nvPr/>
        </p:nvCxnSpPr>
        <p:spPr>
          <a:xfrm flipV="1">
            <a:off x="6321310" y="2131718"/>
            <a:ext cx="250169" cy="275810"/>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肘形连接符 14"/>
          <p:cNvCxnSpPr>
            <a:cxnSpLocks/>
            <a:stCxn id="4" idx="3"/>
            <a:endCxn id="27" idx="1"/>
          </p:cNvCxnSpPr>
          <p:nvPr/>
        </p:nvCxnSpPr>
        <p:spPr>
          <a:xfrm>
            <a:off x="6321310" y="2407528"/>
            <a:ext cx="250168" cy="289997"/>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cxnSpLocks/>
            <a:stCxn id="5" idx="3"/>
            <a:endCxn id="28" idx="1"/>
          </p:cNvCxnSpPr>
          <p:nvPr/>
        </p:nvCxnSpPr>
        <p:spPr>
          <a:xfrm>
            <a:off x="6321310" y="3696283"/>
            <a:ext cx="250167"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肘形连接符 23"/>
          <p:cNvCxnSpPr>
            <a:cxnSpLocks/>
            <a:stCxn id="6" idx="3"/>
            <a:endCxn id="30" idx="1"/>
          </p:cNvCxnSpPr>
          <p:nvPr/>
        </p:nvCxnSpPr>
        <p:spPr>
          <a:xfrm flipV="1">
            <a:off x="6321310" y="4669096"/>
            <a:ext cx="250167" cy="289365"/>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肘形连接符 25"/>
          <p:cNvCxnSpPr>
            <a:cxnSpLocks/>
            <a:stCxn id="6" idx="3"/>
            <a:endCxn id="31" idx="1"/>
          </p:cNvCxnSpPr>
          <p:nvPr/>
        </p:nvCxnSpPr>
        <p:spPr>
          <a:xfrm>
            <a:off x="6321310" y="4958461"/>
            <a:ext cx="250167" cy="278342"/>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肘形连接符 31"/>
          <p:cNvCxnSpPr>
            <a:stCxn id="6" idx="1"/>
            <a:endCxn id="4" idx="1"/>
          </p:cNvCxnSpPr>
          <p:nvPr/>
        </p:nvCxnSpPr>
        <p:spPr>
          <a:xfrm rot="10800000" flipH="1">
            <a:off x="3834026" y="2407529"/>
            <a:ext cx="1" cy="2550933"/>
          </a:xfrm>
          <a:prstGeom prst="bentConnector3">
            <a:avLst>
              <a:gd name="adj1" fmla="val -2286000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cxnSpLocks/>
            <a:stCxn id="2" idx="3"/>
            <a:endCxn id="5" idx="1"/>
          </p:cNvCxnSpPr>
          <p:nvPr/>
        </p:nvCxnSpPr>
        <p:spPr>
          <a:xfrm>
            <a:off x="3411333" y="3696283"/>
            <a:ext cx="4226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923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r>
              <a:rPr sz="2000" u="none" dirty="0"/>
              <a:t>Huawei official websites</a:t>
            </a:r>
          </a:p>
          <a:p>
            <a:pPr lvl="1"/>
            <a:r>
              <a:rPr sz="1800" u="none" dirty="0">
                <a:cs typeface="Huawei Sans" panose="020C0503030203020204" pitchFamily="34" charset="0"/>
              </a:rPr>
              <a:t>Enterprise business: http://enterprise.huawei.com/en/</a:t>
            </a:r>
          </a:p>
          <a:p>
            <a:pPr lvl="1"/>
            <a:r>
              <a:rPr sz="1800" u="none" dirty="0">
                <a:cs typeface="Huawei Sans" panose="020C0503030203020204" pitchFamily="34" charset="0"/>
              </a:rPr>
              <a:t>Technical support: https://support.huawei.com/enterprise/en/index.html</a:t>
            </a:r>
          </a:p>
          <a:p>
            <a:pPr lvl="1"/>
            <a:r>
              <a:rPr sz="1800" u="none" dirty="0">
                <a:cs typeface="Huawei Sans" panose="020C0503030203020204" pitchFamily="34" charset="0"/>
              </a:rPr>
              <a:t>Online learning: https://learning.huawei.com/en/</a:t>
            </a:r>
          </a:p>
          <a:p>
            <a:r>
              <a:rPr sz="2000" u="none" dirty="0"/>
              <a:t>Popular tools</a:t>
            </a:r>
          </a:p>
          <a:p>
            <a:pPr lvl="1"/>
            <a:r>
              <a:rPr sz="1800" u="none" dirty="0" err="1">
                <a:cs typeface="Huawei Sans" panose="020C0503030203020204" pitchFamily="34" charset="0"/>
              </a:rPr>
              <a:t>HedEx</a:t>
            </a:r>
            <a:r>
              <a:rPr sz="1800" u="none" dirty="0">
                <a:cs typeface="Huawei Sans" panose="020C0503030203020204" pitchFamily="34" charset="0"/>
              </a:rPr>
              <a:t> Lite</a:t>
            </a:r>
          </a:p>
          <a:p>
            <a:pPr lvl="1"/>
            <a:r>
              <a:rPr sz="1800" u="none" dirty="0">
                <a:cs typeface="Huawei Sans" panose="020C0503030203020204" pitchFamily="34" charset="0"/>
              </a:rPr>
              <a:t>Network Documentation Tool Center</a:t>
            </a:r>
          </a:p>
          <a:p>
            <a:pPr lvl="1"/>
            <a:r>
              <a:rPr sz="1800" u="none" dirty="0">
                <a:cs typeface="Huawei Sans" panose="020C0503030203020204" pitchFamily="34" charset="0"/>
              </a:rPr>
              <a:t>Information Query Assistant</a:t>
            </a:r>
          </a:p>
          <a:p>
            <a:endParaRPr lang="zh-CN" altLang="en-US" sz="2000" dirty="0"/>
          </a:p>
        </p:txBody>
      </p:sp>
    </p:spTree>
    <p:extLst>
      <p:ext uri="{BB962C8B-B14F-4D97-AF65-F5344CB8AC3E}">
        <p14:creationId xmlns:p14="http://schemas.microsoft.com/office/powerpoint/2010/main" val="31950941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7161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lstStyle/>
          <a:p>
            <a:r>
              <a:rPr b="1"/>
              <a:t>Traditional RAID</a:t>
            </a:r>
          </a:p>
          <a:p>
            <a:r>
              <a:rPr u="none">
                <a:solidFill>
                  <a:schemeClr val="bg1">
                    <a:lumMod val="50000"/>
                  </a:schemeClr>
                </a:solidFill>
              </a:rPr>
              <a:t>RAID 2.0+</a:t>
            </a:r>
            <a:endParaRPr lang="en-US" altLang="zh-CN" dirty="0">
              <a:solidFill>
                <a:schemeClr val="bg1">
                  <a:lumMod val="50000"/>
                </a:schemeClr>
              </a:solidFill>
            </a:endParaRPr>
          </a:p>
          <a:p>
            <a:r>
              <a:rPr u="none">
                <a:solidFill>
                  <a:schemeClr val="bg1">
                    <a:lumMod val="50000"/>
                  </a:schemeClr>
                </a:solidFill>
              </a:rPr>
              <a:t>Other RAID Technologies</a:t>
            </a:r>
          </a:p>
          <a:p>
            <a:endParaRPr lang="zh-CN" altLang="en-US" dirty="0">
              <a:solidFill>
                <a:schemeClr val="bg1">
                  <a:lumMod val="50000"/>
                </a:schemeClr>
              </a:solidFill>
            </a:endParaRPr>
          </a:p>
        </p:txBody>
      </p:sp>
    </p:spTree>
    <p:extLst>
      <p:ext uri="{BB962C8B-B14F-4D97-AF65-F5344CB8AC3E}">
        <p14:creationId xmlns:p14="http://schemas.microsoft.com/office/powerpoint/2010/main" val="2357530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5820511" y="4728480"/>
            <a:ext cx="5535597" cy="452388"/>
            <a:chOff x="5800822" y="2905210"/>
            <a:chExt cx="5415818" cy="452388"/>
          </a:xfrm>
        </p:grpSpPr>
        <p:sp>
          <p:nvSpPr>
            <p:cNvPr id="46" name="矩形 45"/>
            <p:cNvSpPr/>
            <p:nvPr/>
          </p:nvSpPr>
          <p:spPr>
            <a:xfrm>
              <a:off x="5800822" y="2905210"/>
              <a:ext cx="5415818" cy="452388"/>
            </a:xfrm>
            <a:prstGeom prst="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solidFill>
                <a:latin typeface="Huawei Sans" panose="020C0503030203020204" pitchFamily="34" charset="0"/>
                <a:cs typeface="Huawei Sans" panose="020C0503030203020204" pitchFamily="34" charset="0"/>
              </a:endParaRPr>
            </a:p>
          </p:txBody>
        </p:sp>
        <p:sp>
          <p:nvSpPr>
            <p:cNvPr id="47" name="五边形 46"/>
            <p:cNvSpPr/>
            <p:nvPr/>
          </p:nvSpPr>
          <p:spPr>
            <a:xfrm>
              <a:off x="5800822" y="2905210"/>
              <a:ext cx="693018" cy="452388"/>
            </a:xfrm>
            <a:prstGeom prst="homePlat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solidFill>
                <a:latin typeface="Huawei Sans" panose="020C0503030203020204" pitchFamily="34" charset="0"/>
                <a:cs typeface="Huawei Sans" panose="020C0503030203020204" pitchFamily="34" charset="0"/>
              </a:endParaRPr>
            </a:p>
          </p:txBody>
        </p:sp>
      </p:grpSp>
      <p:grpSp>
        <p:nvGrpSpPr>
          <p:cNvPr id="42" name="组合 41"/>
          <p:cNvGrpSpPr/>
          <p:nvPr/>
        </p:nvGrpSpPr>
        <p:grpSpPr>
          <a:xfrm>
            <a:off x="5820512" y="3953647"/>
            <a:ext cx="5535596" cy="452388"/>
            <a:chOff x="5800822" y="2905210"/>
            <a:chExt cx="5415818" cy="452388"/>
          </a:xfrm>
        </p:grpSpPr>
        <p:sp>
          <p:nvSpPr>
            <p:cNvPr id="43" name="矩形 42"/>
            <p:cNvSpPr/>
            <p:nvPr/>
          </p:nvSpPr>
          <p:spPr>
            <a:xfrm>
              <a:off x="5800822" y="2905210"/>
              <a:ext cx="5415818" cy="452388"/>
            </a:xfrm>
            <a:prstGeom prst="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solidFill>
                <a:latin typeface="Huawei Sans" panose="020C0503030203020204" pitchFamily="34" charset="0"/>
                <a:cs typeface="Huawei Sans" panose="020C0503030203020204" pitchFamily="34" charset="0"/>
              </a:endParaRPr>
            </a:p>
          </p:txBody>
        </p:sp>
        <p:sp>
          <p:nvSpPr>
            <p:cNvPr id="44" name="五边形 43"/>
            <p:cNvSpPr/>
            <p:nvPr/>
          </p:nvSpPr>
          <p:spPr>
            <a:xfrm>
              <a:off x="5800822" y="2905210"/>
              <a:ext cx="693018" cy="452388"/>
            </a:xfrm>
            <a:prstGeom prst="homePlat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solidFill>
                <a:latin typeface="Huawei Sans" panose="020C0503030203020204" pitchFamily="34" charset="0"/>
                <a:cs typeface="Huawei Sans" panose="020C0503030203020204" pitchFamily="34" charset="0"/>
              </a:endParaRPr>
            </a:p>
          </p:txBody>
        </p:sp>
      </p:grpSp>
      <p:sp>
        <p:nvSpPr>
          <p:cNvPr id="2" name="标题 1"/>
          <p:cNvSpPr>
            <a:spLocks noGrp="1"/>
          </p:cNvSpPr>
          <p:nvPr>
            <p:ph type="title"/>
          </p:nvPr>
        </p:nvSpPr>
        <p:spPr/>
        <p:txBody>
          <a:bodyPr/>
          <a:lstStyle/>
          <a:p>
            <a:r>
              <a:rPr u="none" dirty="0">
                <a:latin typeface="+mj-lt"/>
                <a:ea typeface="+mj-ea"/>
                <a:cs typeface="Huawei Sans" panose="020C0503030203020204" pitchFamily="34" charset="0"/>
              </a:rPr>
              <a:t>Background</a:t>
            </a:r>
            <a:endParaRPr lang="zh-CN" altLang="en-US" dirty="0">
              <a:latin typeface="+mj-lt"/>
              <a:ea typeface="+mj-ea"/>
              <a:cs typeface="Huawei Sans" panose="020C0503030203020204" pitchFamily="34" charset="0"/>
            </a:endParaRPr>
          </a:p>
        </p:txBody>
      </p:sp>
      <p:sp>
        <p:nvSpPr>
          <p:cNvPr id="48" name="文本占位符 47"/>
          <p:cNvSpPr>
            <a:spLocks noGrp="1"/>
          </p:cNvSpPr>
          <p:nvPr>
            <p:ph type="body" sz="quarter" idx="10"/>
          </p:nvPr>
        </p:nvSpPr>
        <p:spPr/>
        <p:txBody>
          <a:bodyPr/>
          <a:lstStyle/>
          <a:p>
            <a:r>
              <a:rPr sz="2000" u="none" dirty="0"/>
              <a:t>Problems in traditional computer systems must be addressed.</a:t>
            </a:r>
            <a:endParaRPr lang="zh-CN" altLang="en-US" sz="2000" dirty="0"/>
          </a:p>
        </p:txBody>
      </p:sp>
      <p:sp>
        <p:nvSpPr>
          <p:cNvPr id="3" name="矩形 2"/>
          <p:cNvSpPr/>
          <p:nvPr/>
        </p:nvSpPr>
        <p:spPr>
          <a:xfrm>
            <a:off x="1106905" y="2974607"/>
            <a:ext cx="972151" cy="635268"/>
          </a:xfrm>
          <a:prstGeom prst="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000" b="1" u="none">
                <a:solidFill>
                  <a:schemeClr val="tx1"/>
                </a:solidFill>
                <a:latin typeface="Huawei Sans" panose="020C0503030203020204" pitchFamily="34" charset="0"/>
                <a:cs typeface="Huawei Sans" panose="020C0503030203020204" pitchFamily="34" charset="0"/>
              </a:rPr>
              <a:t>CPU</a:t>
            </a:r>
            <a:endParaRPr lang="zh-CN" altLang="en-US" sz="2000" b="1" dirty="0">
              <a:solidFill>
                <a:schemeClr val="tx1"/>
              </a:solidFill>
              <a:latin typeface="Huawei Sans" panose="020C0503030203020204" pitchFamily="34" charset="0"/>
              <a:cs typeface="Huawei Sans" panose="020C0503030203020204" pitchFamily="34" charset="0"/>
            </a:endParaRPr>
          </a:p>
        </p:txBody>
      </p:sp>
      <p:sp>
        <p:nvSpPr>
          <p:cNvPr id="5" name="矩形 4"/>
          <p:cNvSpPr/>
          <p:nvPr/>
        </p:nvSpPr>
        <p:spPr>
          <a:xfrm>
            <a:off x="2346959" y="3893819"/>
            <a:ext cx="877503" cy="635268"/>
          </a:xfrm>
          <a:prstGeom prst="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000" b="1" u="none">
                <a:solidFill>
                  <a:schemeClr val="tx1"/>
                </a:solidFill>
                <a:latin typeface="Huawei Sans" panose="020C0503030203020204" pitchFamily="34" charset="0"/>
                <a:cs typeface="Huawei Sans" panose="020C0503030203020204" pitchFamily="34" charset="0"/>
              </a:rPr>
              <a:t>RAM</a:t>
            </a:r>
            <a:endParaRPr lang="zh-CN" altLang="en-US" sz="2000" b="1" dirty="0">
              <a:solidFill>
                <a:schemeClr val="tx1"/>
              </a:solidFill>
              <a:latin typeface="Huawei Sans" panose="020C0503030203020204" pitchFamily="34" charset="0"/>
              <a:cs typeface="Huawei Sans" panose="020C0503030203020204" pitchFamily="34" charset="0"/>
            </a:endParaRPr>
          </a:p>
        </p:txBody>
      </p:sp>
      <p:sp>
        <p:nvSpPr>
          <p:cNvPr id="6" name="圆柱形 5"/>
          <p:cNvSpPr/>
          <p:nvPr/>
        </p:nvSpPr>
        <p:spPr>
          <a:xfrm>
            <a:off x="1106905" y="4610901"/>
            <a:ext cx="972151" cy="962526"/>
          </a:xfrm>
          <a:prstGeom prst="can">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000" b="1" u="none">
                <a:solidFill>
                  <a:schemeClr val="tx1"/>
                </a:solidFill>
                <a:latin typeface="Huawei Sans" panose="020C0503030203020204" pitchFamily="34" charset="0"/>
                <a:cs typeface="Huawei Sans" panose="020C0503030203020204" pitchFamily="34" charset="0"/>
              </a:rPr>
              <a:t>Disk</a:t>
            </a:r>
          </a:p>
        </p:txBody>
      </p:sp>
      <p:cxnSp>
        <p:nvCxnSpPr>
          <p:cNvPr id="8" name="直接连接符 7"/>
          <p:cNvCxnSpPr>
            <a:stCxn id="3" idx="2"/>
            <a:endCxn id="6" idx="1"/>
          </p:cNvCxnSpPr>
          <p:nvPr/>
        </p:nvCxnSpPr>
        <p:spPr>
          <a:xfrm>
            <a:off x="1592981" y="3609875"/>
            <a:ext cx="0" cy="10010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肘形连接符 11"/>
          <p:cNvCxnSpPr>
            <a:stCxn id="5" idx="1"/>
            <a:endCxn id="3" idx="2"/>
          </p:cNvCxnSpPr>
          <p:nvPr/>
        </p:nvCxnSpPr>
        <p:spPr>
          <a:xfrm rot="10800000">
            <a:off x="1592981" y="3609875"/>
            <a:ext cx="753978" cy="601578"/>
          </a:xfrm>
          <a:prstGeom prst="bentConnector2">
            <a:avLst/>
          </a:prstGeom>
          <a:ln w="12700">
            <a:solidFill>
              <a:srgbClr val="151515"/>
            </a:solidFill>
          </a:ln>
        </p:spPr>
        <p:style>
          <a:lnRef idx="1">
            <a:schemeClr val="accent1"/>
          </a:lnRef>
          <a:fillRef idx="0">
            <a:schemeClr val="accent1"/>
          </a:fillRef>
          <a:effectRef idx="0">
            <a:schemeClr val="accent1"/>
          </a:effectRef>
          <a:fontRef idx="minor">
            <a:schemeClr val="tx1"/>
          </a:fontRef>
        </p:style>
      </p:cxnSp>
      <p:sp>
        <p:nvSpPr>
          <p:cNvPr id="15" name="圆角矩形 14"/>
          <p:cNvSpPr/>
          <p:nvPr/>
        </p:nvSpPr>
        <p:spPr>
          <a:xfrm>
            <a:off x="943276" y="2252713"/>
            <a:ext cx="4581626" cy="3801979"/>
          </a:xfrm>
          <a:prstGeom prst="roundRect">
            <a:avLst/>
          </a:prstGeom>
          <a:noFill/>
          <a:ln w="12700">
            <a:solidFill>
              <a:srgbClr val="15151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21" name="文本框 20"/>
          <p:cNvSpPr txBox="1"/>
          <p:nvPr/>
        </p:nvSpPr>
        <p:spPr>
          <a:xfrm>
            <a:off x="3759329" y="2238330"/>
            <a:ext cx="2101365" cy="830997"/>
          </a:xfrm>
          <a:prstGeom prst="rect">
            <a:avLst/>
          </a:prstGeom>
          <a:noFill/>
        </p:spPr>
        <p:txBody>
          <a:bodyPr wrap="square" rtlCol="0">
            <a:spAutoFit/>
          </a:bodyPr>
          <a:lstStyle/>
          <a:p>
            <a:r>
              <a:rPr sz="1600" u="none" dirty="0">
                <a:latin typeface="Huawei Sans" panose="020C0503030203020204" pitchFamily="34" charset="0"/>
                <a:cs typeface="Huawei Sans" panose="020C0503030203020204" pitchFamily="34" charset="0"/>
              </a:rPr>
              <a:t>Instructions processed per second</a:t>
            </a:r>
            <a:endParaRPr lang="zh-CN" altLang="en-US" sz="1600" dirty="0">
              <a:latin typeface="Huawei Sans" panose="020C0503030203020204" pitchFamily="34" charset="0"/>
              <a:cs typeface="Huawei Sans" panose="020C0503030203020204" pitchFamily="34" charset="0"/>
            </a:endParaRPr>
          </a:p>
        </p:txBody>
      </p:sp>
      <p:sp>
        <p:nvSpPr>
          <p:cNvPr id="22" name="文本框 21"/>
          <p:cNvSpPr txBox="1"/>
          <p:nvPr/>
        </p:nvSpPr>
        <p:spPr>
          <a:xfrm>
            <a:off x="3827646" y="3209765"/>
            <a:ext cx="1438214" cy="400110"/>
          </a:xfrm>
          <a:prstGeom prst="rect">
            <a:avLst/>
          </a:prstGeom>
          <a:noFill/>
        </p:spPr>
        <p:txBody>
          <a:bodyPr wrap="none" rtlCol="0">
            <a:spAutoFit/>
          </a:bodyPr>
          <a:lstStyle/>
          <a:p>
            <a:r>
              <a:rPr sz="2000" u="none">
                <a:latin typeface="Huawei Sans" panose="020C0503030203020204" pitchFamily="34" charset="0"/>
                <a:cs typeface="Huawei Sans" panose="020C0503030203020204" pitchFamily="34" charset="0"/>
              </a:rPr>
              <a:t>&gt; 1 million</a:t>
            </a:r>
            <a:endParaRPr lang="zh-CN" altLang="en-US" sz="2000" dirty="0">
              <a:latin typeface="Huawei Sans" panose="020C0503030203020204" pitchFamily="34" charset="0"/>
              <a:cs typeface="Huawei Sans" panose="020C0503030203020204" pitchFamily="34" charset="0"/>
            </a:endParaRPr>
          </a:p>
        </p:txBody>
      </p:sp>
      <p:sp>
        <p:nvSpPr>
          <p:cNvPr id="23" name="文本框 22"/>
          <p:cNvSpPr txBox="1"/>
          <p:nvPr/>
        </p:nvSpPr>
        <p:spPr>
          <a:xfrm>
            <a:off x="3813576" y="4011399"/>
            <a:ext cx="1329210" cy="400110"/>
          </a:xfrm>
          <a:prstGeom prst="rect">
            <a:avLst/>
          </a:prstGeom>
          <a:noFill/>
        </p:spPr>
        <p:txBody>
          <a:bodyPr wrap="none" rtlCol="0">
            <a:spAutoFit/>
          </a:bodyPr>
          <a:lstStyle/>
          <a:p>
            <a:r>
              <a:rPr sz="2000" u="none">
                <a:latin typeface="Huawei Sans" panose="020C0503030203020204" pitchFamily="34" charset="0"/>
                <a:cs typeface="Huawei Sans" panose="020C0503030203020204" pitchFamily="34" charset="0"/>
              </a:rPr>
              <a:t>&gt; 100,000</a:t>
            </a:r>
            <a:endParaRPr lang="zh-CN" altLang="en-US" sz="2000" dirty="0">
              <a:latin typeface="Huawei Sans" panose="020C0503030203020204" pitchFamily="34" charset="0"/>
              <a:cs typeface="Huawei Sans" panose="020C0503030203020204" pitchFamily="34" charset="0"/>
            </a:endParaRPr>
          </a:p>
        </p:txBody>
      </p:sp>
      <p:sp>
        <p:nvSpPr>
          <p:cNvPr id="24" name="文本框 23"/>
          <p:cNvSpPr txBox="1"/>
          <p:nvPr/>
        </p:nvSpPr>
        <p:spPr>
          <a:xfrm>
            <a:off x="3809132" y="4820628"/>
            <a:ext cx="840295" cy="400110"/>
          </a:xfrm>
          <a:prstGeom prst="rect">
            <a:avLst/>
          </a:prstGeom>
          <a:noFill/>
        </p:spPr>
        <p:txBody>
          <a:bodyPr wrap="none" rtlCol="0">
            <a:spAutoFit/>
          </a:bodyPr>
          <a:lstStyle/>
          <a:p>
            <a:r>
              <a:rPr sz="2000" u="none">
                <a:latin typeface="Huawei Sans" panose="020C0503030203020204" pitchFamily="34" charset="0"/>
                <a:cs typeface="Huawei Sans" panose="020C0503030203020204" pitchFamily="34" charset="0"/>
              </a:rPr>
              <a:t>&lt; 300</a:t>
            </a:r>
            <a:endParaRPr lang="zh-CN" altLang="en-US" sz="2000" dirty="0">
              <a:latin typeface="Huawei Sans" panose="020C0503030203020204" pitchFamily="34" charset="0"/>
              <a:cs typeface="Huawei Sans" panose="020C0503030203020204" pitchFamily="34" charset="0"/>
            </a:endParaRPr>
          </a:p>
        </p:txBody>
      </p:sp>
      <p:cxnSp>
        <p:nvCxnSpPr>
          <p:cNvPr id="26" name="曲线连接符 25"/>
          <p:cNvCxnSpPr>
            <a:stCxn id="3" idx="3"/>
            <a:endCxn id="22" idx="1"/>
          </p:cNvCxnSpPr>
          <p:nvPr/>
        </p:nvCxnSpPr>
        <p:spPr>
          <a:xfrm>
            <a:off x="2079056" y="3292241"/>
            <a:ext cx="1748590" cy="117579"/>
          </a:xfrm>
          <a:prstGeom prst="curvedConnector3">
            <a:avLst/>
          </a:prstGeom>
          <a:ln>
            <a:solidFill>
              <a:srgbClr val="151515"/>
            </a:solidFill>
            <a:tailEnd type="triangle"/>
          </a:ln>
        </p:spPr>
        <p:style>
          <a:lnRef idx="1">
            <a:schemeClr val="accent1"/>
          </a:lnRef>
          <a:fillRef idx="0">
            <a:schemeClr val="accent1"/>
          </a:fillRef>
          <a:effectRef idx="0">
            <a:schemeClr val="accent1"/>
          </a:effectRef>
          <a:fontRef idx="minor">
            <a:schemeClr val="tx1"/>
          </a:fontRef>
        </p:style>
      </p:cxnSp>
      <p:cxnSp>
        <p:nvCxnSpPr>
          <p:cNvPr id="27" name="曲线连接符 26"/>
          <p:cNvCxnSpPr>
            <a:stCxn id="5" idx="3"/>
            <a:endCxn id="23" idx="1"/>
          </p:cNvCxnSpPr>
          <p:nvPr/>
        </p:nvCxnSpPr>
        <p:spPr>
          <a:xfrm>
            <a:off x="3224462" y="4211453"/>
            <a:ext cx="589114" cy="1"/>
          </a:xfrm>
          <a:prstGeom prst="curvedConnector3">
            <a:avLst/>
          </a:prstGeom>
          <a:ln>
            <a:solidFill>
              <a:srgbClr val="15151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曲线连接符 29"/>
          <p:cNvCxnSpPr>
            <a:stCxn id="6" idx="4"/>
            <a:endCxn id="24" idx="1"/>
          </p:cNvCxnSpPr>
          <p:nvPr/>
        </p:nvCxnSpPr>
        <p:spPr>
          <a:xfrm flipV="1">
            <a:off x="2079056" y="5020683"/>
            <a:ext cx="1730076" cy="71481"/>
          </a:xfrm>
          <a:prstGeom prst="curvedConnector3">
            <a:avLst/>
          </a:prstGeom>
          <a:ln>
            <a:solidFill>
              <a:srgbClr val="151515"/>
            </a:solidFill>
            <a:tailEnd type="triangle"/>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5740321" y="2239876"/>
            <a:ext cx="5679787" cy="3801979"/>
          </a:xfrm>
          <a:prstGeom prst="roundRect">
            <a:avLst/>
          </a:prstGeom>
          <a:noFill/>
          <a:ln w="12700">
            <a:solidFill>
              <a:srgbClr val="15151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grpSp>
        <p:nvGrpSpPr>
          <p:cNvPr id="41" name="组合 40"/>
          <p:cNvGrpSpPr/>
          <p:nvPr/>
        </p:nvGrpSpPr>
        <p:grpSpPr>
          <a:xfrm>
            <a:off x="5820512" y="3183626"/>
            <a:ext cx="5535596" cy="452388"/>
            <a:chOff x="5800822" y="2905210"/>
            <a:chExt cx="5415818" cy="452388"/>
          </a:xfrm>
        </p:grpSpPr>
        <p:sp>
          <p:nvSpPr>
            <p:cNvPr id="38" name="矩形 37"/>
            <p:cNvSpPr/>
            <p:nvPr/>
          </p:nvSpPr>
          <p:spPr>
            <a:xfrm>
              <a:off x="5800822" y="2905210"/>
              <a:ext cx="5415818" cy="452388"/>
            </a:xfrm>
            <a:prstGeom prst="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solidFill>
                <a:latin typeface="Huawei Sans" panose="020C0503030203020204" pitchFamily="34" charset="0"/>
                <a:cs typeface="Huawei Sans" panose="020C0503030203020204" pitchFamily="34" charset="0"/>
              </a:endParaRPr>
            </a:p>
          </p:txBody>
        </p:sp>
        <p:sp>
          <p:nvSpPr>
            <p:cNvPr id="36" name="五边形 35"/>
            <p:cNvSpPr/>
            <p:nvPr/>
          </p:nvSpPr>
          <p:spPr>
            <a:xfrm>
              <a:off x="5800822" y="2905210"/>
              <a:ext cx="693018" cy="452388"/>
            </a:xfrm>
            <a:prstGeom prst="homePlat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solidFill>
                <a:latin typeface="Huawei Sans" panose="020C0503030203020204" pitchFamily="34" charset="0"/>
                <a:cs typeface="Huawei Sans" panose="020C0503030203020204" pitchFamily="34" charset="0"/>
              </a:endParaRPr>
            </a:p>
          </p:txBody>
        </p:sp>
      </p:grpSp>
      <p:sp>
        <p:nvSpPr>
          <p:cNvPr id="37" name="文本框 36"/>
          <p:cNvSpPr txBox="1"/>
          <p:nvPr/>
        </p:nvSpPr>
        <p:spPr>
          <a:xfrm>
            <a:off x="6448875" y="3237917"/>
            <a:ext cx="4293163" cy="307777"/>
          </a:xfrm>
          <a:prstGeom prst="rect">
            <a:avLst/>
          </a:prstGeom>
          <a:noFill/>
        </p:spPr>
        <p:txBody>
          <a:bodyPr wrap="none" rtlCol="0">
            <a:spAutoFit/>
          </a:bodyPr>
          <a:lstStyle/>
          <a:p>
            <a:r>
              <a:rPr sz="1400" u="none" dirty="0">
                <a:latin typeface="Huawei Sans" panose="020C0503030203020204" pitchFamily="34" charset="0"/>
                <a:cs typeface="Huawei Sans" panose="020C0503030203020204" pitchFamily="34" charset="0"/>
              </a:rPr>
              <a:t>Disks become the system performance bottleneck.</a:t>
            </a:r>
            <a:endParaRPr lang="zh-CN" altLang="en-US" sz="1400" dirty="0">
              <a:latin typeface="Huawei Sans" panose="020C0503030203020204" pitchFamily="34" charset="0"/>
              <a:cs typeface="Huawei Sans" panose="020C0503030203020204" pitchFamily="34" charset="0"/>
            </a:endParaRPr>
          </a:p>
        </p:txBody>
      </p:sp>
      <p:sp>
        <p:nvSpPr>
          <p:cNvPr id="39" name="文本框 38"/>
          <p:cNvSpPr txBox="1"/>
          <p:nvPr/>
        </p:nvSpPr>
        <p:spPr>
          <a:xfrm>
            <a:off x="6448875" y="4011399"/>
            <a:ext cx="4437433" cy="307777"/>
          </a:xfrm>
          <a:prstGeom prst="rect">
            <a:avLst/>
          </a:prstGeom>
          <a:noFill/>
        </p:spPr>
        <p:txBody>
          <a:bodyPr wrap="none" rtlCol="0">
            <a:spAutoFit/>
          </a:bodyPr>
          <a:lstStyle/>
          <a:p>
            <a:r>
              <a:rPr sz="1400" u="none" dirty="0">
                <a:latin typeface="Huawei Sans" panose="020C0503030203020204" pitchFamily="34" charset="0"/>
                <a:cs typeface="Huawei Sans" panose="020C0503030203020204" pitchFamily="34" charset="0"/>
              </a:rPr>
              <a:t>Limited disk slots cannot provide sufficient capacity.</a:t>
            </a:r>
            <a:endParaRPr lang="zh-CN" altLang="en-US" sz="1400" dirty="0">
              <a:latin typeface="Huawei Sans" panose="020C0503030203020204" pitchFamily="34" charset="0"/>
              <a:cs typeface="Huawei Sans" panose="020C0503030203020204" pitchFamily="34" charset="0"/>
            </a:endParaRPr>
          </a:p>
        </p:txBody>
      </p:sp>
      <p:sp>
        <p:nvSpPr>
          <p:cNvPr id="40" name="文本框 39"/>
          <p:cNvSpPr txBox="1"/>
          <p:nvPr/>
        </p:nvSpPr>
        <p:spPr>
          <a:xfrm>
            <a:off x="6448875" y="4800785"/>
            <a:ext cx="4971233" cy="307777"/>
          </a:xfrm>
          <a:prstGeom prst="rect">
            <a:avLst/>
          </a:prstGeom>
          <a:noFill/>
        </p:spPr>
        <p:txBody>
          <a:bodyPr wrap="none" rtlCol="0">
            <a:spAutoFit/>
          </a:bodyPr>
          <a:lstStyle/>
          <a:p>
            <a:r>
              <a:rPr sz="1400" u="none" dirty="0">
                <a:latin typeface="Huawei Sans" panose="020C0503030203020204" pitchFamily="34" charset="0"/>
                <a:cs typeface="Huawei Sans" panose="020C0503030203020204" pitchFamily="34" charset="0"/>
              </a:rPr>
              <a:t>Data is stored on individual disks, so data reliability is low.</a:t>
            </a:r>
            <a:endParaRPr lang="zh-CN" altLang="en-US" sz="1400" dirty="0">
              <a:latin typeface="Huawei Sans" panose="020C0503030203020204" pitchFamily="34" charset="0"/>
              <a:cs typeface="Huawei Sans" panose="020C0503030203020204" pitchFamily="34" charset="0"/>
            </a:endParaRPr>
          </a:p>
        </p:txBody>
      </p:sp>
    </p:spTree>
    <p:extLst>
      <p:ext uri="{BB962C8B-B14F-4D97-AF65-F5344CB8AC3E}">
        <p14:creationId xmlns:p14="http://schemas.microsoft.com/office/powerpoint/2010/main" val="3591472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What Is RAID?</a:t>
            </a:r>
            <a:endParaRPr lang="zh-CN" altLang="en-US" dirty="0">
              <a:latin typeface="+mj-ea"/>
              <a:ea typeface="+mj-ea"/>
              <a:cs typeface="Huawei Sans" panose="020C0503030203020204" pitchFamily="34" charset="0"/>
            </a:endParaRPr>
          </a:p>
        </p:txBody>
      </p:sp>
      <p:sp>
        <p:nvSpPr>
          <p:cNvPr id="3" name="文本占位符 2"/>
          <p:cNvSpPr>
            <a:spLocks noGrp="1"/>
          </p:cNvSpPr>
          <p:nvPr>
            <p:ph type="body" sz="quarter" idx="10"/>
          </p:nvPr>
        </p:nvSpPr>
        <p:spPr/>
        <p:txBody>
          <a:bodyPr/>
          <a:lstStyle/>
          <a:p>
            <a:r>
              <a:rPr sz="2000" u="none" dirty="0"/>
              <a:t>Redundant Array of Independent Disks (RAID) combines multiple physical disks into one logical disk in different ways, improving read/write performance and data security.</a:t>
            </a:r>
            <a:endParaRPr lang="en-US" altLang="zh-CN" sz="2000" dirty="0"/>
          </a:p>
          <a:p>
            <a:r>
              <a:rPr sz="2000" u="none" dirty="0"/>
              <a:t>Implementations: hardware RAID and software RAID.</a:t>
            </a:r>
            <a:endParaRPr lang="en-US" altLang="zh-CN" sz="2000" dirty="0"/>
          </a:p>
          <a:p>
            <a:endParaRPr lang="en-US" altLang="zh-CN" sz="2000" dirty="0"/>
          </a:p>
        </p:txBody>
      </p:sp>
      <p:grpSp>
        <p:nvGrpSpPr>
          <p:cNvPr id="32" name="组合 31"/>
          <p:cNvGrpSpPr/>
          <p:nvPr/>
        </p:nvGrpSpPr>
        <p:grpSpPr>
          <a:xfrm>
            <a:off x="1384794" y="3415501"/>
            <a:ext cx="5276630" cy="2523813"/>
            <a:chOff x="2755900" y="2922389"/>
            <a:chExt cx="6794500" cy="3249811"/>
          </a:xfrm>
        </p:grpSpPr>
        <p:sp>
          <p:nvSpPr>
            <p:cNvPr id="18" name="圆柱形 17"/>
            <p:cNvSpPr/>
            <p:nvPr/>
          </p:nvSpPr>
          <p:spPr>
            <a:xfrm>
              <a:off x="3060425" y="5207236"/>
              <a:ext cx="1246593" cy="797160"/>
            </a:xfrm>
            <a:prstGeom prst="ca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400" u="none">
                  <a:solidFill>
                    <a:schemeClr val="tx1"/>
                  </a:solidFill>
                  <a:latin typeface="Huawei Sans" panose="020C0503030203020204" pitchFamily="34" charset="0"/>
                  <a:cs typeface="Huawei Sans" panose="020C0503030203020204" pitchFamily="34" charset="0"/>
                </a:rPr>
                <a:t>Physical disk</a:t>
              </a:r>
              <a:endParaRPr lang="zh-CN" altLang="en-US" sz="1400" dirty="0">
                <a:solidFill>
                  <a:schemeClr val="tx1"/>
                </a:solidFill>
                <a:latin typeface="Huawei Sans" panose="020C0503030203020204" pitchFamily="34" charset="0"/>
                <a:cs typeface="Huawei Sans" panose="020C0503030203020204" pitchFamily="34" charset="0"/>
              </a:endParaRPr>
            </a:p>
          </p:txBody>
        </p:sp>
        <p:sp>
          <p:nvSpPr>
            <p:cNvPr id="19" name="圆柱形 18"/>
            <p:cNvSpPr/>
            <p:nvPr/>
          </p:nvSpPr>
          <p:spPr>
            <a:xfrm>
              <a:off x="4579414" y="5207236"/>
              <a:ext cx="1246593" cy="797160"/>
            </a:xfrm>
            <a:prstGeom prst="ca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400" u="none">
                  <a:solidFill>
                    <a:schemeClr val="tx1"/>
                  </a:solidFill>
                  <a:latin typeface="Huawei Sans" panose="020C0503030203020204" pitchFamily="34" charset="0"/>
                  <a:cs typeface="Huawei Sans" panose="020C0503030203020204" pitchFamily="34" charset="0"/>
                </a:rPr>
                <a:t>Physical disk</a:t>
              </a:r>
              <a:endParaRPr lang="zh-CN" altLang="en-US" sz="1400" dirty="0">
                <a:solidFill>
                  <a:schemeClr val="tx1"/>
                </a:solidFill>
                <a:latin typeface="Huawei Sans" panose="020C0503030203020204" pitchFamily="34" charset="0"/>
                <a:cs typeface="Huawei Sans" panose="020C0503030203020204" pitchFamily="34" charset="0"/>
              </a:endParaRPr>
            </a:p>
          </p:txBody>
        </p:sp>
        <p:sp>
          <p:nvSpPr>
            <p:cNvPr id="20" name="圆柱形 19"/>
            <p:cNvSpPr/>
            <p:nvPr/>
          </p:nvSpPr>
          <p:spPr>
            <a:xfrm>
              <a:off x="7617392" y="5212234"/>
              <a:ext cx="1246593" cy="797160"/>
            </a:xfrm>
            <a:prstGeom prst="ca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400" u="none">
                  <a:solidFill>
                    <a:schemeClr val="tx1"/>
                  </a:solidFill>
                  <a:latin typeface="Huawei Sans" panose="020C0503030203020204" pitchFamily="34" charset="0"/>
                  <a:cs typeface="Huawei Sans" panose="020C0503030203020204" pitchFamily="34" charset="0"/>
                </a:rPr>
                <a:t>Physical disk</a:t>
              </a:r>
              <a:endParaRPr lang="zh-CN" altLang="en-US" sz="1400" dirty="0">
                <a:solidFill>
                  <a:schemeClr val="tx1"/>
                </a:solidFill>
                <a:latin typeface="Huawei Sans" panose="020C0503030203020204" pitchFamily="34" charset="0"/>
                <a:cs typeface="Huawei Sans" panose="020C0503030203020204" pitchFamily="34" charset="0"/>
              </a:endParaRPr>
            </a:p>
          </p:txBody>
        </p:sp>
        <p:sp>
          <p:nvSpPr>
            <p:cNvPr id="21" name="圆柱形 20"/>
            <p:cNvSpPr/>
            <p:nvPr/>
          </p:nvSpPr>
          <p:spPr>
            <a:xfrm>
              <a:off x="6098403" y="5212234"/>
              <a:ext cx="1246593" cy="797160"/>
            </a:xfrm>
            <a:prstGeom prst="ca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400" u="none">
                  <a:solidFill>
                    <a:schemeClr val="tx1"/>
                  </a:solidFill>
                  <a:latin typeface="Huawei Sans" panose="020C0503030203020204" pitchFamily="34" charset="0"/>
                  <a:cs typeface="Huawei Sans" panose="020C0503030203020204" pitchFamily="34" charset="0"/>
                </a:rPr>
                <a:t>Physical disk</a:t>
              </a:r>
              <a:endParaRPr lang="zh-CN" altLang="en-US" sz="1400" dirty="0">
                <a:solidFill>
                  <a:schemeClr val="tx1"/>
                </a:solidFill>
                <a:latin typeface="Huawei Sans" panose="020C0503030203020204" pitchFamily="34" charset="0"/>
                <a:cs typeface="Huawei Sans" panose="020C0503030203020204" pitchFamily="34" charset="0"/>
              </a:endParaRPr>
            </a:p>
          </p:txBody>
        </p:sp>
        <p:sp>
          <p:nvSpPr>
            <p:cNvPr id="4" name="圆角矩形 3"/>
            <p:cNvSpPr/>
            <p:nvPr/>
          </p:nvSpPr>
          <p:spPr>
            <a:xfrm>
              <a:off x="2755900" y="4889500"/>
              <a:ext cx="6337300" cy="1282700"/>
            </a:xfrm>
            <a:prstGeom prst="roundRect">
              <a:avLst/>
            </a:prstGeom>
            <a:noFill/>
            <a:ln w="19050">
              <a:solidFill>
                <a:srgbClr val="15151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sp>
          <p:nvSpPr>
            <p:cNvPr id="9" name="虚尾箭头 8"/>
            <p:cNvSpPr/>
            <p:nvPr/>
          </p:nvSpPr>
          <p:spPr>
            <a:xfrm rot="16200000">
              <a:off x="5765006" y="4668078"/>
              <a:ext cx="482600" cy="360598"/>
            </a:xfrm>
            <a:prstGeom prst="stripedRightArrow">
              <a:avLst>
                <a:gd name="adj1" fmla="val 42956"/>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cs typeface="Huawei Sans" panose="020C0503030203020204" pitchFamily="34" charset="0"/>
              </a:endParaRPr>
            </a:p>
          </p:txBody>
        </p:sp>
        <p:grpSp>
          <p:nvGrpSpPr>
            <p:cNvPr id="27" name="组合 26"/>
            <p:cNvGrpSpPr/>
            <p:nvPr/>
          </p:nvGrpSpPr>
          <p:grpSpPr>
            <a:xfrm>
              <a:off x="5383008" y="3364256"/>
              <a:ext cx="1246594" cy="1181542"/>
              <a:chOff x="5383008" y="3364256"/>
              <a:chExt cx="1246594" cy="1181542"/>
            </a:xfrm>
          </p:grpSpPr>
          <p:sp>
            <p:nvSpPr>
              <p:cNvPr id="22" name="圆柱形 21"/>
              <p:cNvSpPr/>
              <p:nvPr/>
            </p:nvSpPr>
            <p:spPr>
              <a:xfrm>
                <a:off x="5383009" y="3867150"/>
                <a:ext cx="1246593" cy="678648"/>
              </a:xfrm>
              <a:prstGeom prst="can">
                <a:avLst>
                  <a:gd name="adj" fmla="val 2500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tx1"/>
                  </a:solidFill>
                  <a:latin typeface="Huawei Sans" panose="020C0503030203020204" pitchFamily="34" charset="0"/>
                  <a:cs typeface="Huawei Sans" panose="020C0503030203020204" pitchFamily="34" charset="0"/>
                </a:endParaRPr>
              </a:p>
            </p:txBody>
          </p:sp>
          <p:sp>
            <p:nvSpPr>
              <p:cNvPr id="25" name="圆柱形 24"/>
              <p:cNvSpPr/>
              <p:nvPr/>
            </p:nvSpPr>
            <p:spPr>
              <a:xfrm>
                <a:off x="5383009" y="3613150"/>
                <a:ext cx="1246593" cy="425520"/>
              </a:xfrm>
              <a:prstGeom prst="can">
                <a:avLst>
                  <a:gd name="adj" fmla="val 41415"/>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tx1"/>
                  </a:solidFill>
                  <a:latin typeface="Huawei Sans" panose="020C0503030203020204" pitchFamily="34" charset="0"/>
                  <a:cs typeface="Huawei Sans" panose="020C0503030203020204" pitchFamily="34" charset="0"/>
                </a:endParaRPr>
              </a:p>
            </p:txBody>
          </p:sp>
          <p:sp>
            <p:nvSpPr>
              <p:cNvPr id="26" name="圆柱形 25"/>
              <p:cNvSpPr/>
              <p:nvPr/>
            </p:nvSpPr>
            <p:spPr>
              <a:xfrm>
                <a:off x="5383008" y="3364256"/>
                <a:ext cx="1246593" cy="425520"/>
              </a:xfrm>
              <a:prstGeom prst="can">
                <a:avLst>
                  <a:gd name="adj" fmla="val 41415"/>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tx1"/>
                  </a:solidFill>
                  <a:latin typeface="Huawei Sans" panose="020C0503030203020204" pitchFamily="34" charset="0"/>
                  <a:cs typeface="Huawei Sans" panose="020C0503030203020204" pitchFamily="34" charset="0"/>
                </a:endParaRPr>
              </a:p>
            </p:txBody>
          </p:sp>
        </p:grpSp>
        <p:sp>
          <p:nvSpPr>
            <p:cNvPr id="28" name="文本框 27"/>
            <p:cNvSpPr txBox="1"/>
            <p:nvPr/>
          </p:nvSpPr>
          <p:spPr>
            <a:xfrm>
              <a:off x="3939775" y="4065460"/>
              <a:ext cx="1461811" cy="396312"/>
            </a:xfrm>
            <a:prstGeom prst="rect">
              <a:avLst/>
            </a:prstGeom>
            <a:noFill/>
          </p:spPr>
          <p:txBody>
            <a:bodyPr wrap="none" rtlCol="0">
              <a:spAutoFit/>
            </a:bodyPr>
            <a:lstStyle/>
            <a:p>
              <a:r>
                <a:rPr sz="1400" u="none" dirty="0">
                  <a:latin typeface="Huawei Sans" panose="020C0503030203020204" pitchFamily="34" charset="0"/>
                  <a:cs typeface="Huawei Sans" panose="020C0503030203020204" pitchFamily="34" charset="0"/>
                </a:rPr>
                <a:t>Logical disk</a:t>
              </a:r>
              <a:endParaRPr lang="zh-CN" altLang="en-US" sz="1400" dirty="0">
                <a:latin typeface="Huawei Sans" panose="020C0503030203020204" pitchFamily="34" charset="0"/>
                <a:cs typeface="Huawei Sans" panose="020C0503030203020204" pitchFamily="34" charset="0"/>
              </a:endParaRPr>
            </a:p>
          </p:txBody>
        </p:sp>
        <p:sp>
          <p:nvSpPr>
            <p:cNvPr id="29" name="云形标注 28"/>
            <p:cNvSpPr/>
            <p:nvPr/>
          </p:nvSpPr>
          <p:spPr>
            <a:xfrm>
              <a:off x="6937567" y="2922389"/>
              <a:ext cx="2612833" cy="1143071"/>
            </a:xfrm>
            <a:prstGeom prst="cloudCallout">
              <a:avLst>
                <a:gd name="adj1" fmla="val -50910"/>
                <a:gd name="adj2" fmla="val 5583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400" u="none" dirty="0">
                  <a:solidFill>
                    <a:schemeClr val="tx1"/>
                  </a:solidFill>
                  <a:latin typeface="Huawei Sans" panose="020C0503030203020204" pitchFamily="34" charset="0"/>
                  <a:cs typeface="Huawei Sans" panose="020C0503030203020204" pitchFamily="34" charset="0"/>
                </a:rPr>
                <a:t>How large is a logical disk?</a:t>
              </a:r>
              <a:endParaRPr lang="zh-CN" altLang="en-US" sz="1400" dirty="0">
                <a:solidFill>
                  <a:schemeClr val="tx1"/>
                </a:solidFill>
                <a:latin typeface="Huawei Sans" panose="020C0503030203020204" pitchFamily="34" charset="0"/>
                <a:cs typeface="Huawei Sans" panose="020C0503030203020204" pitchFamily="34" charset="0"/>
              </a:endParaRPr>
            </a:p>
          </p:txBody>
        </p:sp>
      </p:gr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16654"/>
          <a:stretch/>
        </p:blipFill>
        <p:spPr>
          <a:xfrm>
            <a:off x="7697556" y="3472742"/>
            <a:ext cx="3002185" cy="2502183"/>
          </a:xfrm>
          <a:prstGeom prst="rect">
            <a:avLst/>
          </a:prstGeom>
        </p:spPr>
      </p:pic>
    </p:spTree>
    <p:extLst>
      <p:ext uri="{BB962C8B-B14F-4D97-AF65-F5344CB8AC3E}">
        <p14:creationId xmlns:p14="http://schemas.microsoft.com/office/powerpoint/2010/main" val="2450178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Data Organization Forms</a:t>
            </a:r>
            <a:endParaRPr lang="zh-CN" altLang="en-US" dirty="0">
              <a:latin typeface="+mj-ea"/>
              <a:ea typeface="+mj-ea"/>
              <a:cs typeface="Huawei Sans" panose="020C0503030203020204" pitchFamily="34" charset="0"/>
            </a:endParaRPr>
          </a:p>
        </p:txBody>
      </p:sp>
      <p:sp>
        <p:nvSpPr>
          <p:cNvPr id="3" name="文本占位符 2"/>
          <p:cNvSpPr>
            <a:spLocks noGrp="1"/>
          </p:cNvSpPr>
          <p:nvPr>
            <p:ph type="body" sz="quarter" idx="10"/>
          </p:nvPr>
        </p:nvSpPr>
        <p:spPr/>
        <p:txBody>
          <a:bodyPr/>
          <a:lstStyle/>
          <a:p>
            <a:r>
              <a:rPr sz="2000" u="none" dirty="0"/>
              <a:t>Disk striping: Space in each disk is divided into multiple strips of a specific size. Written data is also divided into blocks based on the strip size.</a:t>
            </a:r>
            <a:endParaRPr lang="en-US" altLang="zh-CN" sz="2000" dirty="0"/>
          </a:p>
          <a:p>
            <a:r>
              <a:rPr sz="2000" u="none" dirty="0"/>
              <a:t>Strip: A strip consists of one or more consecutive sectors in a disk, and multiple strips form a stripe.</a:t>
            </a:r>
          </a:p>
          <a:p>
            <a:r>
              <a:rPr sz="2000" u="none" dirty="0"/>
              <a:t>Stripe: A stripe consists of strips of the same location or ID on multiple disks in the same array.</a:t>
            </a:r>
          </a:p>
          <a:p>
            <a:endParaRPr lang="zh-CN" altLang="en-US" sz="2000" dirty="0"/>
          </a:p>
          <a:p>
            <a:endParaRPr lang="zh-CN" altLang="en-US" sz="2000" dirty="0"/>
          </a:p>
        </p:txBody>
      </p:sp>
      <p:grpSp>
        <p:nvGrpSpPr>
          <p:cNvPr id="4" name="组合 3"/>
          <p:cNvGrpSpPr/>
          <p:nvPr/>
        </p:nvGrpSpPr>
        <p:grpSpPr>
          <a:xfrm>
            <a:off x="2899858" y="3960030"/>
            <a:ext cx="6914695" cy="2238061"/>
            <a:chOff x="2874267" y="3674280"/>
            <a:chExt cx="6914695" cy="2238061"/>
          </a:xfrm>
        </p:grpSpPr>
        <p:grpSp>
          <p:nvGrpSpPr>
            <p:cNvPr id="36" name="Groep 1"/>
            <p:cNvGrpSpPr/>
            <p:nvPr/>
          </p:nvGrpSpPr>
          <p:grpSpPr>
            <a:xfrm>
              <a:off x="2874267" y="3674280"/>
              <a:ext cx="6914695" cy="2238061"/>
              <a:chOff x="1656531" y="3350741"/>
              <a:chExt cx="6914695" cy="2238061"/>
            </a:xfrm>
          </p:grpSpPr>
          <p:sp>
            <p:nvSpPr>
              <p:cNvPr id="37" name="370db35e-eed9-40e1-9a3d-c2dbcf558219"/>
              <p:cNvSpPr>
                <a:spLocks noChangeArrowheads="1"/>
              </p:cNvSpPr>
              <p:nvPr/>
            </p:nvSpPr>
            <p:spPr bwMode="gray">
              <a:xfrm>
                <a:off x="3383731" y="4577878"/>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38" name="61a4cfbd-3c56-451e-b5a6-beae02b60289"/>
              <p:cNvSpPr>
                <a:spLocks noChangeArrowheads="1"/>
              </p:cNvSpPr>
              <p:nvPr/>
            </p:nvSpPr>
            <p:spPr bwMode="gray">
              <a:xfrm>
                <a:off x="3386906" y="4214341"/>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39" name="8a3ce47c-a989-43d4-8784-517d82a3e167"/>
              <p:cNvSpPr>
                <a:spLocks noChangeArrowheads="1"/>
              </p:cNvSpPr>
              <p:nvPr/>
            </p:nvSpPr>
            <p:spPr bwMode="gray">
              <a:xfrm>
                <a:off x="3386906" y="3853978"/>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40" name="e7d26f25-b6ce-4393-b11c-5b46efb33d6b"/>
              <p:cNvSpPr txBox="1">
                <a:spLocks noChangeArrowheads="1"/>
              </p:cNvSpPr>
              <p:nvPr/>
            </p:nvSpPr>
            <p:spPr bwMode="gray">
              <a:xfrm>
                <a:off x="3825791" y="3925416"/>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7</a:t>
                </a:r>
              </a:p>
            </p:txBody>
          </p:sp>
          <p:sp>
            <p:nvSpPr>
              <p:cNvPr id="41" name="dad86bfa-a2d6-4414-80f2-c848b5a1857a"/>
              <p:cNvSpPr txBox="1">
                <a:spLocks noChangeArrowheads="1"/>
              </p:cNvSpPr>
              <p:nvPr/>
            </p:nvSpPr>
            <p:spPr bwMode="gray">
              <a:xfrm>
                <a:off x="3825791" y="4285778"/>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4</a:t>
                </a:r>
              </a:p>
            </p:txBody>
          </p:sp>
          <p:sp>
            <p:nvSpPr>
              <p:cNvPr id="42" name="fcb56349-04ae-416d-aabe-633e515987cf"/>
              <p:cNvSpPr txBox="1">
                <a:spLocks noChangeArrowheads="1"/>
              </p:cNvSpPr>
              <p:nvPr/>
            </p:nvSpPr>
            <p:spPr bwMode="gray">
              <a:xfrm>
                <a:off x="3825792" y="4646141"/>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1</a:t>
                </a:r>
              </a:p>
            </p:txBody>
          </p:sp>
          <p:sp>
            <p:nvSpPr>
              <p:cNvPr id="69" name="a15a8d40-f9cf-44f4-8937-39df035a781f"/>
              <p:cNvSpPr>
                <a:spLocks noChangeArrowheads="1"/>
              </p:cNvSpPr>
              <p:nvPr/>
            </p:nvSpPr>
            <p:spPr bwMode="gray">
              <a:xfrm>
                <a:off x="3313881" y="3493616"/>
                <a:ext cx="1439862"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71" name="70b3f127-27a1-4a47-90d7-f51dea5b4c8b"/>
              <p:cNvSpPr txBox="1">
                <a:spLocks noChangeArrowheads="1"/>
              </p:cNvSpPr>
              <p:nvPr/>
            </p:nvSpPr>
            <p:spPr bwMode="gray">
              <a:xfrm>
                <a:off x="3718382" y="3573016"/>
                <a:ext cx="6880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solidFill>
                      <a:schemeClr val="bg1"/>
                    </a:solidFill>
                    <a:latin typeface="Huawei Sans" panose="020C0503030203020204" pitchFamily="34" charset="0"/>
                    <a:cs typeface="Huawei Sans" panose="020C0503030203020204" pitchFamily="34" charset="0"/>
                  </a:rPr>
                  <a:t>Disk 2</a:t>
                </a:r>
              </a:p>
            </p:txBody>
          </p:sp>
          <p:sp>
            <p:nvSpPr>
              <p:cNvPr id="72" name="b29fd591-e16a-4e79-aab7-6144c781619e"/>
              <p:cNvSpPr>
                <a:spLocks noChangeArrowheads="1"/>
              </p:cNvSpPr>
              <p:nvPr/>
            </p:nvSpPr>
            <p:spPr bwMode="gray">
              <a:xfrm>
                <a:off x="1729556" y="4581128"/>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solidFill>
                  <a:srgbClr val="000000"/>
                </a:solidFill>
                <a:round/>
                <a:headEnd/>
                <a:tailEnd/>
              </a:ln>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73" name="c6e2b667-100b-43b3-819a-607044b5eb00"/>
              <p:cNvSpPr>
                <a:spLocks noChangeArrowheads="1"/>
              </p:cNvSpPr>
              <p:nvPr/>
            </p:nvSpPr>
            <p:spPr bwMode="gray">
              <a:xfrm>
                <a:off x="1729556" y="4214341"/>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74" name="1f69f856-a9a0-4c71-bfcf-5f0a6be67819"/>
              <p:cNvSpPr>
                <a:spLocks noChangeArrowheads="1"/>
              </p:cNvSpPr>
              <p:nvPr/>
            </p:nvSpPr>
            <p:spPr bwMode="gray">
              <a:xfrm>
                <a:off x="1729556" y="3853978"/>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78" name="647a9573-b07a-4cba-b0f1-f2f9b17db597"/>
              <p:cNvSpPr txBox="1">
                <a:spLocks noChangeArrowheads="1"/>
              </p:cNvSpPr>
              <p:nvPr/>
            </p:nvSpPr>
            <p:spPr bwMode="gray">
              <a:xfrm>
                <a:off x="2122390" y="3925416"/>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6</a:t>
                </a:r>
              </a:p>
            </p:txBody>
          </p:sp>
          <p:sp>
            <p:nvSpPr>
              <p:cNvPr id="79" name="8ca5b659-cbc1-4b72-b0b1-cc144f8aebfe"/>
              <p:cNvSpPr txBox="1">
                <a:spLocks noChangeArrowheads="1"/>
              </p:cNvSpPr>
              <p:nvPr/>
            </p:nvSpPr>
            <p:spPr bwMode="gray">
              <a:xfrm>
                <a:off x="2122390" y="4285778"/>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3</a:t>
                </a:r>
              </a:p>
            </p:txBody>
          </p:sp>
          <p:sp>
            <p:nvSpPr>
              <p:cNvPr id="80" name="a179a333-1d8a-4684-bfcb-0483e5a19130"/>
              <p:cNvSpPr txBox="1">
                <a:spLocks noChangeArrowheads="1"/>
              </p:cNvSpPr>
              <p:nvPr/>
            </p:nvSpPr>
            <p:spPr bwMode="gray">
              <a:xfrm>
                <a:off x="2122390" y="4653136"/>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0</a:t>
                </a:r>
              </a:p>
            </p:txBody>
          </p:sp>
          <p:sp>
            <p:nvSpPr>
              <p:cNvPr id="81" name="3ced86c6-9af8-43d2-8dd7-3f4ce3227e02"/>
              <p:cNvSpPr>
                <a:spLocks noChangeArrowheads="1"/>
              </p:cNvSpPr>
              <p:nvPr/>
            </p:nvSpPr>
            <p:spPr bwMode="gray">
              <a:xfrm>
                <a:off x="1656531" y="3493616"/>
                <a:ext cx="1439862"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82" name="5b2049fc-2605-49a4-9811-a41c0230f6ba"/>
              <p:cNvSpPr txBox="1">
                <a:spLocks noChangeArrowheads="1"/>
              </p:cNvSpPr>
              <p:nvPr/>
            </p:nvSpPr>
            <p:spPr bwMode="gray">
              <a:xfrm>
                <a:off x="2014188" y="3573016"/>
                <a:ext cx="6880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solidFill>
                      <a:schemeClr val="bg1"/>
                    </a:solidFill>
                    <a:latin typeface="Huawei Sans" panose="020C0503030203020204" pitchFamily="34" charset="0"/>
                    <a:cs typeface="Huawei Sans" panose="020C0503030203020204" pitchFamily="34" charset="0"/>
                  </a:rPr>
                  <a:t>Disk 1</a:t>
                </a:r>
              </a:p>
            </p:txBody>
          </p:sp>
          <p:sp>
            <p:nvSpPr>
              <p:cNvPr id="83" name="f9a21a82-300c-483c-90bf-e23f4943f576"/>
              <p:cNvSpPr>
                <a:spLocks noChangeArrowheads="1"/>
              </p:cNvSpPr>
              <p:nvPr/>
            </p:nvSpPr>
            <p:spPr bwMode="gray">
              <a:xfrm>
                <a:off x="5042668" y="4581128"/>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84" name="c6fd9f65-8ed7-4f10-a613-0cfd716c8bc9"/>
              <p:cNvSpPr>
                <a:spLocks noChangeArrowheads="1"/>
              </p:cNvSpPr>
              <p:nvPr/>
            </p:nvSpPr>
            <p:spPr bwMode="gray">
              <a:xfrm>
                <a:off x="5042668" y="4214341"/>
                <a:ext cx="1289050" cy="392112"/>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85" name="1af4eba0-401f-4bb8-a488-4db55ead57d0"/>
              <p:cNvSpPr>
                <a:spLocks noChangeArrowheads="1"/>
              </p:cNvSpPr>
              <p:nvPr/>
            </p:nvSpPr>
            <p:spPr bwMode="gray">
              <a:xfrm>
                <a:off x="5042668" y="3853978"/>
                <a:ext cx="1289050" cy="393700"/>
              </a:xfrm>
              <a:prstGeom prst="can">
                <a:avLst>
                  <a:gd name="adj" fmla="val 25000"/>
                </a:avLst>
              </a:prstGeom>
              <a:gradFill rotWithShape="1">
                <a:gsLst>
                  <a:gs pos="0">
                    <a:srgbClr val="4A5D62"/>
                  </a:gs>
                  <a:gs pos="50000">
                    <a:srgbClr val="9FCAD3"/>
                  </a:gs>
                  <a:gs pos="100000">
                    <a:srgbClr val="4A5D6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88" name="a0ff39f6-821f-4895-88a6-e1e87e4e5b62"/>
              <p:cNvSpPr txBox="1">
                <a:spLocks noChangeArrowheads="1"/>
              </p:cNvSpPr>
              <p:nvPr/>
            </p:nvSpPr>
            <p:spPr bwMode="gray">
              <a:xfrm>
                <a:off x="5481553" y="3925416"/>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8</a:t>
                </a:r>
              </a:p>
            </p:txBody>
          </p:sp>
          <p:sp>
            <p:nvSpPr>
              <p:cNvPr id="89" name="f3a8c53a-66b2-49bd-a05d-b47ffb9599ff"/>
              <p:cNvSpPr txBox="1">
                <a:spLocks noChangeArrowheads="1"/>
              </p:cNvSpPr>
              <p:nvPr/>
            </p:nvSpPr>
            <p:spPr bwMode="gray">
              <a:xfrm>
                <a:off x="5481553" y="4285778"/>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5</a:t>
                </a:r>
              </a:p>
            </p:txBody>
          </p:sp>
          <p:sp>
            <p:nvSpPr>
              <p:cNvPr id="90" name="c9c720e9-3742-4cd3-93fe-54a434d1740b"/>
              <p:cNvSpPr txBox="1">
                <a:spLocks noChangeArrowheads="1"/>
              </p:cNvSpPr>
              <p:nvPr/>
            </p:nvSpPr>
            <p:spPr bwMode="gray">
              <a:xfrm>
                <a:off x="5481553" y="4646141"/>
                <a:ext cx="4716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latin typeface="Huawei Sans" panose="020C0503030203020204" pitchFamily="34" charset="0"/>
                    <a:cs typeface="Huawei Sans" panose="020C0503030203020204" pitchFamily="34" charset="0"/>
                  </a:rPr>
                  <a:t>D 2</a:t>
                </a:r>
              </a:p>
            </p:txBody>
          </p:sp>
          <p:sp>
            <p:nvSpPr>
              <p:cNvPr id="91" name="ac84408e-05b1-4e50-8ca6-1a4b86e0e211"/>
              <p:cNvSpPr>
                <a:spLocks noChangeArrowheads="1"/>
              </p:cNvSpPr>
              <p:nvPr/>
            </p:nvSpPr>
            <p:spPr bwMode="gray">
              <a:xfrm>
                <a:off x="4969643" y="3493616"/>
                <a:ext cx="1439863" cy="393700"/>
              </a:xfrm>
              <a:prstGeom prst="can">
                <a:avLst>
                  <a:gd name="adj" fmla="val 27866"/>
                </a:avLst>
              </a:prstGeom>
              <a:gradFill rotWithShape="1">
                <a:gsLst>
                  <a:gs pos="0">
                    <a:srgbClr val="004747"/>
                  </a:gs>
                  <a:gs pos="50000">
                    <a:srgbClr val="009999"/>
                  </a:gs>
                  <a:gs pos="100000">
                    <a:srgbClr val="0047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92" name="30fc35e2-9278-45db-9bf4-20cbb62f060e"/>
              <p:cNvSpPr txBox="1">
                <a:spLocks noChangeArrowheads="1"/>
              </p:cNvSpPr>
              <p:nvPr/>
            </p:nvSpPr>
            <p:spPr bwMode="gray">
              <a:xfrm>
                <a:off x="5374145" y="3573016"/>
                <a:ext cx="6880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sz="1400" u="none">
                    <a:solidFill>
                      <a:schemeClr val="bg1"/>
                    </a:solidFill>
                    <a:latin typeface="Huawei Sans" panose="020C0503030203020204" pitchFamily="34" charset="0"/>
                    <a:cs typeface="Huawei Sans" panose="020C0503030203020204" pitchFamily="34" charset="0"/>
                  </a:rPr>
                  <a:t>Disk 3</a:t>
                </a:r>
              </a:p>
            </p:txBody>
          </p:sp>
          <p:sp>
            <p:nvSpPr>
              <p:cNvPr id="93" name="45922f02-2ef8-4b62-b3b5-2ca0b1ebb18e"/>
              <p:cNvSpPr>
                <a:spLocks noChangeArrowheads="1"/>
              </p:cNvSpPr>
              <p:nvPr/>
            </p:nvSpPr>
            <p:spPr bwMode="auto">
              <a:xfrm>
                <a:off x="1718442" y="3866697"/>
                <a:ext cx="6852784" cy="356972"/>
              </a:xfrm>
              <a:prstGeom prst="rect">
                <a:avLst/>
              </a:prstGeom>
              <a:noFill/>
              <a:ln w="19050"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79200" tIns="39600" rIns="79200" bIns="3960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dirty="0">
                  <a:latin typeface="Huawei Sans" panose="020C0503030203020204" pitchFamily="34" charset="0"/>
                  <a:ea typeface="+mn-ea"/>
                  <a:cs typeface="Huawei Sans" panose="020C0503030203020204" pitchFamily="34" charset="0"/>
                </a:endParaRPr>
              </a:p>
            </p:txBody>
          </p:sp>
          <p:sp>
            <p:nvSpPr>
              <p:cNvPr id="94" name="99efc65f-50f9-44c9-bbf9-9c031c0b0ca3"/>
              <p:cNvSpPr txBox="1">
                <a:spLocks noChangeArrowheads="1"/>
              </p:cNvSpPr>
              <p:nvPr/>
            </p:nvSpPr>
            <p:spPr bwMode="auto">
              <a:xfrm>
                <a:off x="6371406" y="3925416"/>
                <a:ext cx="789928" cy="29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9200" tIns="39600" rIns="79200" bIns="39600">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sz="1400" u="none">
                    <a:latin typeface="Huawei Sans" panose="020C0503030203020204" pitchFamily="34" charset="0"/>
                    <a:cs typeface="Huawei Sans" panose="020C0503030203020204" pitchFamily="34" charset="0"/>
                  </a:rPr>
                  <a:t>Stripe 2</a:t>
                </a:r>
              </a:p>
            </p:txBody>
          </p:sp>
          <p:sp>
            <p:nvSpPr>
              <p:cNvPr id="95" name="1e97140f-2d85-4012-b7ab-360eb0d2fc90"/>
              <p:cNvSpPr txBox="1">
                <a:spLocks noChangeArrowheads="1"/>
              </p:cNvSpPr>
              <p:nvPr/>
            </p:nvSpPr>
            <p:spPr bwMode="auto">
              <a:xfrm>
                <a:off x="6371406" y="4285778"/>
                <a:ext cx="789928" cy="29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9200" tIns="39600" rIns="79200" bIns="39600">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sz="1400" u="none">
                    <a:latin typeface="Huawei Sans" panose="020C0503030203020204" pitchFamily="34" charset="0"/>
                    <a:cs typeface="Huawei Sans" panose="020C0503030203020204" pitchFamily="34" charset="0"/>
                  </a:rPr>
                  <a:t>Stripe 1</a:t>
                </a:r>
              </a:p>
            </p:txBody>
          </p:sp>
          <p:sp>
            <p:nvSpPr>
              <p:cNvPr id="96" name="bc9f32a7-bb01-4328-8d2a-ce34ed82bf8c"/>
              <p:cNvSpPr txBox="1">
                <a:spLocks noChangeArrowheads="1"/>
              </p:cNvSpPr>
              <p:nvPr/>
            </p:nvSpPr>
            <p:spPr bwMode="auto">
              <a:xfrm>
                <a:off x="6371406" y="4644553"/>
                <a:ext cx="789928" cy="29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9200" tIns="39600" rIns="79200" bIns="39600">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sz="1400" u="none">
                    <a:latin typeface="Huawei Sans" panose="020C0503030203020204" pitchFamily="34" charset="0"/>
                    <a:cs typeface="Huawei Sans" panose="020C0503030203020204" pitchFamily="34" charset="0"/>
                  </a:rPr>
                  <a:t>Stripe 0</a:t>
                </a:r>
              </a:p>
            </p:txBody>
          </p:sp>
          <p:sp>
            <p:nvSpPr>
              <p:cNvPr id="97" name="ad0f4dbc-92cc-450d-9d4b-de33a22fc25f"/>
              <p:cNvSpPr>
                <a:spLocks noChangeArrowheads="1"/>
              </p:cNvSpPr>
              <p:nvPr/>
            </p:nvSpPr>
            <p:spPr bwMode="auto">
              <a:xfrm>
                <a:off x="1718443" y="4653136"/>
                <a:ext cx="1295400" cy="295417"/>
              </a:xfrm>
              <a:prstGeom prst="rect">
                <a:avLst/>
              </a:prstGeom>
              <a:noFill/>
              <a:ln w="12700" algn="ctr">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lIns="79200" tIns="39600" rIns="79200" bIns="3960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98" name="4d2e3e5a-b952-44ec-baf1-84fbed121dd0"/>
              <p:cNvSpPr txBox="1">
                <a:spLocks noChangeArrowheads="1"/>
              </p:cNvSpPr>
              <p:nvPr/>
            </p:nvSpPr>
            <p:spPr bwMode="auto">
              <a:xfrm>
                <a:off x="1707715" y="5077941"/>
                <a:ext cx="1295401" cy="51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9200" tIns="39600" rIns="79200" bIns="39600">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sz="1400" u="none" dirty="0">
                    <a:latin typeface="Huawei Sans" panose="020C0503030203020204" pitchFamily="34" charset="0"/>
                    <a:cs typeface="Huawei Sans" panose="020C0503030203020204" pitchFamily="34" charset="0"/>
                  </a:rPr>
                  <a:t>Data strips in a disk</a:t>
                </a:r>
                <a:endParaRPr lang="en-US" altLang="zh-CN" sz="1400" dirty="0">
                  <a:latin typeface="Huawei Sans" panose="020C0503030203020204" pitchFamily="34" charset="0"/>
                  <a:ea typeface="+mn-ea"/>
                  <a:cs typeface="Huawei Sans" panose="020C0503030203020204" pitchFamily="34" charset="0"/>
                </a:endParaRPr>
              </a:p>
            </p:txBody>
          </p:sp>
          <p:cxnSp>
            <p:nvCxnSpPr>
              <p:cNvPr id="101" name="342a9e3e-6446-4e6c-a3bc-683c5c923e6f"/>
              <p:cNvCxnSpPr/>
              <p:nvPr/>
            </p:nvCxnSpPr>
            <p:spPr bwMode="auto">
              <a:xfrm rot="5400000">
                <a:off x="7798569" y="3599978"/>
                <a:ext cx="500062" cy="1587"/>
              </a:xfrm>
              <a:prstGeom prst="straightConnector1">
                <a:avLst/>
              </a:prstGeom>
              <a:noFill/>
              <a:ln w="9525" cap="flat" cmpd="sng" algn="ctr">
                <a:solidFill>
                  <a:srgbClr val="C00000"/>
                </a:solidFill>
                <a:prstDash val="solid"/>
                <a:round/>
                <a:headEnd type="none" w="med" len="med"/>
                <a:tailEnd type="arrow"/>
              </a:ln>
              <a:effectLst/>
            </p:spPr>
          </p:cxnSp>
          <p:cxnSp>
            <p:nvCxnSpPr>
              <p:cNvPr id="102" name="e7c2d908-a8da-4ce8-9880-c7b70d84b23b"/>
              <p:cNvCxnSpPr/>
              <p:nvPr/>
            </p:nvCxnSpPr>
            <p:spPr bwMode="auto">
              <a:xfrm rot="5400000" flipH="1" flipV="1">
                <a:off x="7798568" y="4470326"/>
                <a:ext cx="500063" cy="1587"/>
              </a:xfrm>
              <a:prstGeom prst="straightConnector1">
                <a:avLst/>
              </a:prstGeom>
              <a:noFill/>
              <a:ln w="9525" cap="flat" cmpd="sng" algn="ctr">
                <a:solidFill>
                  <a:srgbClr val="C00000"/>
                </a:solidFill>
                <a:prstDash val="solid"/>
                <a:round/>
                <a:headEnd type="none" w="med" len="med"/>
                <a:tailEnd type="arrow"/>
              </a:ln>
              <a:effectLst/>
            </p:spPr>
          </p:cxnSp>
          <p:sp>
            <p:nvSpPr>
              <p:cNvPr id="103" name="d7458c53-2fba-4147-8619-ca2facd490f0"/>
              <p:cNvSpPr>
                <a:spLocks noChangeArrowheads="1"/>
              </p:cNvSpPr>
              <p:nvPr/>
            </p:nvSpPr>
            <p:spPr bwMode="auto">
              <a:xfrm>
                <a:off x="3380556" y="4628607"/>
                <a:ext cx="1295400" cy="295417"/>
              </a:xfrm>
              <a:prstGeom prst="rect">
                <a:avLst/>
              </a:prstGeom>
              <a:noFill/>
              <a:ln w="12700" algn="ctr">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lIns="79200" tIns="39600" rIns="79200" bIns="3960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104" name="9db50f58-984c-4de8-a77d-302da317c456"/>
              <p:cNvSpPr>
                <a:spLocks noChangeArrowheads="1"/>
              </p:cNvSpPr>
              <p:nvPr/>
            </p:nvSpPr>
            <p:spPr bwMode="auto">
              <a:xfrm>
                <a:off x="5041081" y="4665120"/>
                <a:ext cx="1295400" cy="295417"/>
              </a:xfrm>
              <a:prstGeom prst="rect">
                <a:avLst/>
              </a:prstGeom>
              <a:noFill/>
              <a:ln w="12700" algn="ctr">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lIns="79200" tIns="39600" rIns="79200" bIns="39600"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endParaRPr lang="en-US" altLang="zh-CN" sz="1400">
                  <a:latin typeface="Huawei Sans" panose="020C0503030203020204" pitchFamily="34" charset="0"/>
                  <a:ea typeface="+mn-ea"/>
                  <a:cs typeface="Huawei Sans" panose="020C0503030203020204" pitchFamily="34" charset="0"/>
                </a:endParaRPr>
              </a:p>
            </p:txBody>
          </p:sp>
          <p:sp>
            <p:nvSpPr>
              <p:cNvPr id="43" name="4d2e3e5a-b952-44ec-baf1-84fbed121dd0">
                <a:extLst>
                  <a:ext uri="{FF2B5EF4-FFF2-40B4-BE49-F238E27FC236}">
                    <a16:creationId xmlns:a16="http://schemas.microsoft.com/office/drawing/2014/main" id="{8211A1A3-74DC-444C-90B4-B260E96D9394}"/>
                  </a:ext>
                </a:extLst>
              </p:cNvPr>
              <p:cNvSpPr txBox="1">
                <a:spLocks noChangeArrowheads="1"/>
              </p:cNvSpPr>
              <p:nvPr/>
            </p:nvSpPr>
            <p:spPr bwMode="auto">
              <a:xfrm>
                <a:off x="3413892" y="5066098"/>
                <a:ext cx="1295401" cy="51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9200" tIns="39600" rIns="79200" bIns="39600">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sz="1400" u="none" dirty="0">
                    <a:latin typeface="Huawei Sans" panose="020C0503030203020204" pitchFamily="34" charset="0"/>
                    <a:cs typeface="Huawei Sans" panose="020C0503030203020204" pitchFamily="34" charset="0"/>
                  </a:rPr>
                  <a:t>Data strips in a disk</a:t>
                </a:r>
                <a:endParaRPr lang="en-US" altLang="zh-CN" sz="1400" dirty="0">
                  <a:latin typeface="Huawei Sans" panose="020C0503030203020204" pitchFamily="34" charset="0"/>
                  <a:ea typeface="+mn-ea"/>
                  <a:cs typeface="Huawei Sans" panose="020C0503030203020204" pitchFamily="34" charset="0"/>
                </a:endParaRPr>
              </a:p>
            </p:txBody>
          </p:sp>
          <p:sp>
            <p:nvSpPr>
              <p:cNvPr id="44" name="4d2e3e5a-b952-44ec-baf1-84fbed121dd0">
                <a:extLst>
                  <a:ext uri="{FF2B5EF4-FFF2-40B4-BE49-F238E27FC236}">
                    <a16:creationId xmlns:a16="http://schemas.microsoft.com/office/drawing/2014/main" id="{343D7C0D-29CB-4047-9205-493A7E49CBB1}"/>
                  </a:ext>
                </a:extLst>
              </p:cNvPr>
              <p:cNvSpPr txBox="1">
                <a:spLocks noChangeArrowheads="1"/>
              </p:cNvSpPr>
              <p:nvPr/>
            </p:nvSpPr>
            <p:spPr bwMode="auto">
              <a:xfrm>
                <a:off x="5069654" y="5075555"/>
                <a:ext cx="1295401" cy="51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9200" tIns="39600" rIns="79200" bIns="39600">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sz="1400" u="none" dirty="0">
                    <a:latin typeface="Huawei Sans" panose="020C0503030203020204" pitchFamily="34" charset="0"/>
                    <a:cs typeface="Huawei Sans" panose="020C0503030203020204" pitchFamily="34" charset="0"/>
                  </a:rPr>
                  <a:t>Data strips in a disk</a:t>
                </a:r>
                <a:endParaRPr lang="en-US" altLang="zh-CN" sz="1400" dirty="0">
                  <a:latin typeface="Huawei Sans" panose="020C0503030203020204" pitchFamily="34" charset="0"/>
                  <a:ea typeface="+mn-ea"/>
                  <a:cs typeface="Huawei Sans" panose="020C0503030203020204" pitchFamily="34" charset="0"/>
                </a:endParaRPr>
              </a:p>
            </p:txBody>
          </p:sp>
        </p:grpSp>
        <p:sp>
          <p:nvSpPr>
            <p:cNvPr id="105" name="f43fbbf0-56fb-4c3c-b6d6-2e5cdf10d731"/>
            <p:cNvSpPr txBox="1">
              <a:spLocks noChangeArrowheads="1"/>
            </p:cNvSpPr>
            <p:nvPr/>
          </p:nvSpPr>
          <p:spPr bwMode="auto">
            <a:xfrm>
              <a:off x="8373022" y="4243898"/>
              <a:ext cx="1415940" cy="26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79200" tIns="39600" rIns="79200" bIns="39600">
              <a:spAutoFit/>
            </a:bodyPr>
            <a:lstStyle>
              <a:lvl1pPr defTabSz="801688" eaLnBrk="0" hangingPunct="0">
                <a:defRPr>
                  <a:solidFill>
                    <a:schemeClr val="tx1"/>
                  </a:solidFill>
                  <a:latin typeface="Arial" pitchFamily="34" charset="0"/>
                  <a:ea typeface="宋体" pitchFamily="2" charset="-122"/>
                </a:defRPr>
              </a:lvl1pPr>
              <a:lvl2pPr marL="742950" indent="-285750" defTabSz="801688" eaLnBrk="0" hangingPunct="0">
                <a:defRPr>
                  <a:solidFill>
                    <a:schemeClr val="tx1"/>
                  </a:solidFill>
                  <a:latin typeface="Arial" pitchFamily="34" charset="0"/>
                  <a:ea typeface="宋体" pitchFamily="2" charset="-122"/>
                </a:defRPr>
              </a:lvl2pPr>
              <a:lvl3pPr marL="1143000" indent="-228600" defTabSz="801688" eaLnBrk="0" hangingPunct="0">
                <a:defRPr>
                  <a:solidFill>
                    <a:schemeClr val="tx1"/>
                  </a:solidFill>
                  <a:latin typeface="Arial" pitchFamily="34" charset="0"/>
                  <a:ea typeface="宋体" pitchFamily="2" charset="-122"/>
                </a:defRPr>
              </a:lvl3pPr>
              <a:lvl4pPr marL="1600200" indent="-228600" defTabSz="801688" eaLnBrk="0" hangingPunct="0">
                <a:defRPr>
                  <a:solidFill>
                    <a:schemeClr val="tx1"/>
                  </a:solidFill>
                  <a:latin typeface="Arial" pitchFamily="34" charset="0"/>
                  <a:ea typeface="宋体" pitchFamily="2" charset="-122"/>
                </a:defRPr>
              </a:lvl4pPr>
              <a:lvl5pPr marL="2057400" indent="-228600" defTabSz="801688" eaLnBrk="0" hangingPunct="0">
                <a:defRPr>
                  <a:solidFill>
                    <a:schemeClr val="tx1"/>
                  </a:solidFill>
                  <a:latin typeface="Arial"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sz="1200" b="1" dirty="0">
                  <a:latin typeface="Huawei Sans" panose="020C0503030203020204" pitchFamily="34" charset="0"/>
                  <a:cs typeface="Huawei Sans" panose="020C0503030203020204" pitchFamily="34" charset="0"/>
                </a:rPr>
                <a:t>Depth of a stripe</a:t>
              </a:r>
            </a:p>
          </p:txBody>
        </p:sp>
      </p:grpSp>
    </p:spTree>
    <p:extLst>
      <p:ext uri="{BB962C8B-B14F-4D97-AF65-F5344CB8AC3E}">
        <p14:creationId xmlns:p14="http://schemas.microsoft.com/office/powerpoint/2010/main" val="3777305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latin typeface="+mj-ea"/>
                <a:ea typeface="+mj-ea"/>
                <a:cs typeface="Huawei Sans" panose="020C0503030203020204" pitchFamily="34" charset="0"/>
              </a:rPr>
              <a:t>Data Protection Techniques</a:t>
            </a:r>
            <a:endParaRPr lang="zh-CN" altLang="en-US" dirty="0">
              <a:latin typeface="+mj-ea"/>
              <a:ea typeface="+mj-ea"/>
              <a:cs typeface="Huawei Sans" panose="020C0503030203020204" pitchFamily="34" charset="0"/>
            </a:endParaRPr>
          </a:p>
        </p:txBody>
      </p:sp>
      <p:sp>
        <p:nvSpPr>
          <p:cNvPr id="3" name="文本占位符 2"/>
          <p:cNvSpPr>
            <a:spLocks noGrp="1"/>
          </p:cNvSpPr>
          <p:nvPr>
            <p:ph type="body" sz="quarter" idx="10"/>
          </p:nvPr>
        </p:nvSpPr>
        <p:spPr/>
        <p:txBody>
          <a:bodyPr/>
          <a:lstStyle/>
          <a:p>
            <a:r>
              <a:rPr sz="2000" u="none" dirty="0"/>
              <a:t>Mirroring: Data copies are stored on another redundant disk.</a:t>
            </a:r>
          </a:p>
          <a:p>
            <a:r>
              <a:rPr sz="2000" u="none" dirty="0"/>
              <a:t>Exclusive or (XOR)</a:t>
            </a:r>
          </a:p>
          <a:p>
            <a:pPr lvl="1"/>
            <a:r>
              <a:rPr sz="1800" u="none" dirty="0">
                <a:cs typeface="Huawei Sans" panose="020C0503030203020204" pitchFamily="34" charset="0"/>
              </a:rPr>
              <a:t>XOR is widely used in digital electronics and computer science.</a:t>
            </a:r>
          </a:p>
          <a:p>
            <a:pPr lvl="1"/>
            <a:r>
              <a:rPr sz="1800" u="none" dirty="0">
                <a:cs typeface="Huawei Sans" panose="020C0503030203020204" pitchFamily="34" charset="0"/>
              </a:rPr>
              <a:t>XOR is a logical operation that outputs true only when inputs differ (one is true, the other is false).</a:t>
            </a:r>
          </a:p>
          <a:p>
            <a:pPr lvl="2"/>
            <a:r>
              <a:rPr sz="1600" u="none" dirty="0">
                <a:cs typeface="Huawei Sans" panose="020C0503030203020204" pitchFamily="34" charset="0"/>
              </a:rPr>
              <a:t>0 ⊕ 0 = 0, 0 ⊕ 1 = 1, 1 ⊕ 0= 1, 1 ⊕ 1 = 0</a:t>
            </a:r>
          </a:p>
          <a:p>
            <a:endParaRPr lang="zh-CN" altLang="en-US" dirty="0"/>
          </a:p>
        </p:txBody>
      </p:sp>
      <p:grpSp>
        <p:nvGrpSpPr>
          <p:cNvPr id="23" name="组合 22"/>
          <p:cNvGrpSpPr/>
          <p:nvPr/>
        </p:nvGrpSpPr>
        <p:grpSpPr>
          <a:xfrm>
            <a:off x="3346563" y="4077763"/>
            <a:ext cx="5222875" cy="2092234"/>
            <a:chOff x="1941548" y="3500343"/>
            <a:chExt cx="5222875" cy="2092234"/>
          </a:xfrm>
        </p:grpSpPr>
        <p:sp>
          <p:nvSpPr>
            <p:cNvPr id="24" name="AutoShape 3"/>
            <p:cNvSpPr>
              <a:spLocks noChangeArrowheads="1"/>
            </p:cNvSpPr>
            <p:nvPr/>
          </p:nvSpPr>
          <p:spPr bwMode="gray">
            <a:xfrm>
              <a:off x="3959260" y="4579843"/>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none" anchor="ctr"/>
            <a:lstStyle/>
            <a:p>
              <a:endParaRPr lang="zh-CN" altLang="en-US">
                <a:latin typeface="Huawei Sans" panose="020C0503030203020204" pitchFamily="34" charset="0"/>
                <a:cs typeface="Huawei Sans" panose="020C0503030203020204" pitchFamily="34" charset="0"/>
              </a:endParaRPr>
            </a:p>
          </p:txBody>
        </p:sp>
        <p:sp>
          <p:nvSpPr>
            <p:cNvPr id="25" name="AutoShape 4"/>
            <p:cNvSpPr>
              <a:spLocks noChangeArrowheads="1"/>
            </p:cNvSpPr>
            <p:nvPr/>
          </p:nvSpPr>
          <p:spPr bwMode="gray">
            <a:xfrm>
              <a:off x="3959260" y="4221068"/>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none" anchor="ctr"/>
            <a:lstStyle/>
            <a:p>
              <a:endParaRPr lang="zh-CN" altLang="en-US">
                <a:latin typeface="Huawei Sans" panose="020C0503030203020204" pitchFamily="34" charset="0"/>
                <a:cs typeface="Huawei Sans" panose="020C0503030203020204" pitchFamily="34" charset="0"/>
              </a:endParaRPr>
            </a:p>
          </p:txBody>
        </p:sp>
        <p:sp>
          <p:nvSpPr>
            <p:cNvPr id="26" name="AutoShape 5"/>
            <p:cNvSpPr>
              <a:spLocks noChangeArrowheads="1"/>
            </p:cNvSpPr>
            <p:nvPr/>
          </p:nvSpPr>
          <p:spPr bwMode="gray">
            <a:xfrm>
              <a:off x="3959260" y="3860706"/>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none" anchor="ctr"/>
            <a:lstStyle/>
            <a:p>
              <a:endParaRPr lang="zh-CN" altLang="en-US">
                <a:latin typeface="Huawei Sans" panose="020C0503030203020204" pitchFamily="34" charset="0"/>
                <a:cs typeface="Huawei Sans" panose="020C0503030203020204" pitchFamily="34" charset="0"/>
              </a:endParaRPr>
            </a:p>
          </p:txBody>
        </p:sp>
        <p:sp>
          <p:nvSpPr>
            <p:cNvPr id="27" name="Text Box 6"/>
            <p:cNvSpPr txBox="1">
              <a:spLocks noChangeArrowheads="1"/>
            </p:cNvSpPr>
            <p:nvPr/>
          </p:nvSpPr>
          <p:spPr bwMode="gray">
            <a:xfrm>
              <a:off x="4476693" y="3932143"/>
              <a:ext cx="314510" cy="369332"/>
            </a:xfrm>
            <a:prstGeom prst="rect">
              <a:avLst/>
            </a:prstGeom>
            <a:noFill/>
            <a:ln w="9525">
              <a:noFill/>
              <a:miter lim="800000"/>
              <a:headEnd/>
              <a:tailEnd/>
            </a:ln>
          </p:spPr>
          <p:txBody>
            <a:bodyPr wrap="none">
              <a:spAutoFit/>
            </a:bodyPr>
            <a:lstStyle/>
            <a:p>
              <a:pPr algn="ctr" eaLnBrk="0" hangingPunct="0">
                <a:lnSpc>
                  <a:spcPct val="100000"/>
                </a:lnSpc>
                <a:buClrTx/>
                <a:buSzTx/>
                <a:buFontTx/>
                <a:buNone/>
              </a:pPr>
              <a:r>
                <a:rPr u="none">
                  <a:latin typeface="Huawei Sans" panose="020C0503030203020204" pitchFamily="34" charset="0"/>
                  <a:cs typeface="Huawei Sans" panose="020C0503030203020204" pitchFamily="34" charset="0"/>
                </a:rPr>
                <a:t>1</a:t>
              </a:r>
            </a:p>
          </p:txBody>
        </p:sp>
        <p:sp>
          <p:nvSpPr>
            <p:cNvPr id="28" name="Text Box 7"/>
            <p:cNvSpPr txBox="1">
              <a:spLocks noChangeArrowheads="1"/>
            </p:cNvSpPr>
            <p:nvPr/>
          </p:nvSpPr>
          <p:spPr bwMode="gray">
            <a:xfrm>
              <a:off x="4476693" y="4292506"/>
              <a:ext cx="314510" cy="369332"/>
            </a:xfrm>
            <a:prstGeom prst="rect">
              <a:avLst/>
            </a:prstGeom>
            <a:noFill/>
            <a:ln w="9525">
              <a:noFill/>
              <a:miter lim="800000"/>
              <a:headEnd/>
              <a:tailEnd/>
            </a:ln>
          </p:spPr>
          <p:txBody>
            <a:bodyPr wrap="none">
              <a:spAutoFit/>
            </a:bodyPr>
            <a:lstStyle/>
            <a:p>
              <a:pPr algn="ctr" eaLnBrk="0" hangingPunct="0">
                <a:lnSpc>
                  <a:spcPct val="100000"/>
                </a:lnSpc>
                <a:buClrTx/>
                <a:buSzTx/>
                <a:buFontTx/>
                <a:buNone/>
              </a:pPr>
              <a:r>
                <a:rPr u="none">
                  <a:latin typeface="Huawei Sans" panose="020C0503030203020204" pitchFamily="34" charset="0"/>
                  <a:cs typeface="Huawei Sans" panose="020C0503030203020204" pitchFamily="34" charset="0"/>
                </a:rPr>
                <a:t>1</a:t>
              </a:r>
            </a:p>
          </p:txBody>
        </p:sp>
        <p:sp>
          <p:nvSpPr>
            <p:cNvPr id="29" name="Text Box 8"/>
            <p:cNvSpPr txBox="1">
              <a:spLocks noChangeArrowheads="1"/>
            </p:cNvSpPr>
            <p:nvPr/>
          </p:nvSpPr>
          <p:spPr bwMode="gray">
            <a:xfrm>
              <a:off x="4476693" y="4652868"/>
              <a:ext cx="314510" cy="369332"/>
            </a:xfrm>
            <a:prstGeom prst="rect">
              <a:avLst/>
            </a:prstGeom>
            <a:noFill/>
            <a:ln w="9525">
              <a:noFill/>
              <a:miter lim="800000"/>
              <a:headEnd/>
              <a:tailEnd/>
            </a:ln>
          </p:spPr>
          <p:txBody>
            <a:bodyPr wrap="none">
              <a:spAutoFit/>
            </a:bodyPr>
            <a:lstStyle/>
            <a:p>
              <a:pPr algn="ctr" eaLnBrk="0" hangingPunct="0">
                <a:lnSpc>
                  <a:spcPct val="100000"/>
                </a:lnSpc>
                <a:buClrTx/>
                <a:buSzTx/>
                <a:buFontTx/>
                <a:buNone/>
              </a:pPr>
              <a:r>
                <a:rPr u="none">
                  <a:latin typeface="Huawei Sans" panose="020C0503030203020204" pitchFamily="34" charset="0"/>
                  <a:cs typeface="Huawei Sans" panose="020C0503030203020204" pitchFamily="34" charset="0"/>
                </a:rPr>
                <a:t>0</a:t>
              </a:r>
            </a:p>
          </p:txBody>
        </p:sp>
        <p:sp>
          <p:nvSpPr>
            <p:cNvPr id="30" name="AutoShape 9"/>
            <p:cNvSpPr>
              <a:spLocks noChangeArrowheads="1"/>
            </p:cNvSpPr>
            <p:nvPr/>
          </p:nvSpPr>
          <p:spPr bwMode="gray">
            <a:xfrm>
              <a:off x="3886235" y="3500343"/>
              <a:ext cx="1439863" cy="393700"/>
            </a:xfrm>
            <a:prstGeom prst="can">
              <a:avLst>
                <a:gd name="adj" fmla="val 27866"/>
              </a:avLst>
            </a:prstGeom>
            <a:gradFill rotWithShape="1">
              <a:gsLst>
                <a:gs pos="0">
                  <a:srgbClr val="004747"/>
                </a:gs>
                <a:gs pos="50000">
                  <a:srgbClr val="009999"/>
                </a:gs>
                <a:gs pos="100000">
                  <a:srgbClr val="004747"/>
                </a:gs>
              </a:gsLst>
              <a:lin ang="0" scaled="1"/>
            </a:gradFill>
            <a:ln w="9525">
              <a:noFill/>
              <a:round/>
              <a:headEnd/>
              <a:tailEnd/>
            </a:ln>
          </p:spPr>
          <p:txBody>
            <a:bodyPr wrap="none" anchor="ctr"/>
            <a:lstStyle/>
            <a:p>
              <a:endParaRPr lang="zh-CN" altLang="en-US">
                <a:latin typeface="Huawei Sans" panose="020C0503030203020204" pitchFamily="34" charset="0"/>
                <a:cs typeface="Huawei Sans" panose="020C0503030203020204" pitchFamily="34" charset="0"/>
              </a:endParaRPr>
            </a:p>
          </p:txBody>
        </p:sp>
        <p:sp>
          <p:nvSpPr>
            <p:cNvPr id="31" name="Text Box 10"/>
            <p:cNvSpPr txBox="1">
              <a:spLocks noChangeArrowheads="1"/>
            </p:cNvSpPr>
            <p:nvPr/>
          </p:nvSpPr>
          <p:spPr bwMode="gray">
            <a:xfrm>
              <a:off x="3948504" y="3573368"/>
              <a:ext cx="1370888" cy="307777"/>
            </a:xfrm>
            <a:prstGeom prst="rect">
              <a:avLst/>
            </a:prstGeom>
            <a:noFill/>
            <a:ln w="9525">
              <a:noFill/>
              <a:miter lim="800000"/>
              <a:headEnd/>
              <a:tailEnd/>
            </a:ln>
          </p:spPr>
          <p:txBody>
            <a:bodyPr wrap="none">
              <a:spAutoFit/>
            </a:bodyPr>
            <a:lstStyle/>
            <a:p>
              <a:pPr algn="ctr" eaLnBrk="0" hangingPunct="0">
                <a:lnSpc>
                  <a:spcPct val="100000"/>
                </a:lnSpc>
                <a:buClrTx/>
                <a:buSzTx/>
                <a:buFontTx/>
                <a:buNone/>
              </a:pPr>
              <a:r>
                <a:rPr sz="1400" u="none" dirty="0">
                  <a:solidFill>
                    <a:schemeClr val="bg1"/>
                  </a:solidFill>
                  <a:latin typeface="Huawei Sans" panose="020C0503030203020204" pitchFamily="34" charset="0"/>
                  <a:cs typeface="Huawei Sans" panose="020C0503030203020204" pitchFamily="34" charset="0"/>
                </a:rPr>
                <a:t>Physical disk 2</a:t>
              </a:r>
              <a:endParaRPr lang="en-US" altLang="zh-CN" sz="1400" dirty="0">
                <a:solidFill>
                  <a:schemeClr val="bg1"/>
                </a:solidFill>
                <a:latin typeface="Huawei Sans" panose="020C0503030203020204" pitchFamily="34" charset="0"/>
                <a:cs typeface="Huawei Sans" panose="020C0503030203020204" pitchFamily="34" charset="0"/>
              </a:endParaRPr>
            </a:p>
          </p:txBody>
        </p:sp>
        <p:sp>
          <p:nvSpPr>
            <p:cNvPr id="32" name="AutoShape 11"/>
            <p:cNvSpPr>
              <a:spLocks noChangeArrowheads="1"/>
            </p:cNvSpPr>
            <p:nvPr/>
          </p:nvSpPr>
          <p:spPr bwMode="gray">
            <a:xfrm>
              <a:off x="2014573" y="4579843"/>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none" anchor="ctr"/>
            <a:lstStyle/>
            <a:p>
              <a:endParaRPr lang="zh-CN" altLang="en-US">
                <a:latin typeface="Huawei Sans" panose="020C0503030203020204" pitchFamily="34" charset="0"/>
                <a:cs typeface="Huawei Sans" panose="020C0503030203020204" pitchFamily="34" charset="0"/>
              </a:endParaRPr>
            </a:p>
          </p:txBody>
        </p:sp>
        <p:sp>
          <p:nvSpPr>
            <p:cNvPr id="33" name="AutoShape 12"/>
            <p:cNvSpPr>
              <a:spLocks noChangeArrowheads="1"/>
            </p:cNvSpPr>
            <p:nvPr/>
          </p:nvSpPr>
          <p:spPr bwMode="gray">
            <a:xfrm>
              <a:off x="2014573" y="4221068"/>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none" anchor="ctr"/>
            <a:lstStyle/>
            <a:p>
              <a:endParaRPr lang="zh-CN" altLang="en-US">
                <a:latin typeface="Huawei Sans" panose="020C0503030203020204" pitchFamily="34" charset="0"/>
                <a:cs typeface="Huawei Sans" panose="020C0503030203020204" pitchFamily="34" charset="0"/>
              </a:endParaRPr>
            </a:p>
          </p:txBody>
        </p:sp>
        <p:sp>
          <p:nvSpPr>
            <p:cNvPr id="34" name="AutoShape 13"/>
            <p:cNvSpPr>
              <a:spLocks noChangeArrowheads="1"/>
            </p:cNvSpPr>
            <p:nvPr/>
          </p:nvSpPr>
          <p:spPr bwMode="gray">
            <a:xfrm>
              <a:off x="2014573" y="3860706"/>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none" anchor="ctr"/>
            <a:lstStyle/>
            <a:p>
              <a:endParaRPr lang="zh-CN" altLang="en-US">
                <a:latin typeface="Huawei Sans" panose="020C0503030203020204" pitchFamily="34" charset="0"/>
                <a:cs typeface="Huawei Sans" panose="020C0503030203020204" pitchFamily="34" charset="0"/>
              </a:endParaRPr>
            </a:p>
          </p:txBody>
        </p:sp>
        <p:sp>
          <p:nvSpPr>
            <p:cNvPr id="35" name="Text Box 14"/>
            <p:cNvSpPr txBox="1">
              <a:spLocks noChangeArrowheads="1"/>
            </p:cNvSpPr>
            <p:nvPr/>
          </p:nvSpPr>
          <p:spPr bwMode="gray">
            <a:xfrm>
              <a:off x="2532005" y="3932143"/>
              <a:ext cx="314510" cy="369332"/>
            </a:xfrm>
            <a:prstGeom prst="rect">
              <a:avLst/>
            </a:prstGeom>
            <a:noFill/>
            <a:ln w="9525">
              <a:noFill/>
              <a:miter lim="800000"/>
              <a:headEnd/>
              <a:tailEnd/>
            </a:ln>
          </p:spPr>
          <p:txBody>
            <a:bodyPr wrap="none">
              <a:spAutoFit/>
            </a:bodyPr>
            <a:lstStyle/>
            <a:p>
              <a:pPr algn="ctr" eaLnBrk="0" hangingPunct="0">
                <a:lnSpc>
                  <a:spcPct val="100000"/>
                </a:lnSpc>
                <a:buClrTx/>
                <a:buSzTx/>
                <a:buFontTx/>
                <a:buNone/>
              </a:pPr>
              <a:r>
                <a:rPr u="none">
                  <a:latin typeface="Huawei Sans" panose="020C0503030203020204" pitchFamily="34" charset="0"/>
                  <a:cs typeface="Huawei Sans" panose="020C0503030203020204" pitchFamily="34" charset="0"/>
                </a:rPr>
                <a:t>1</a:t>
              </a:r>
            </a:p>
          </p:txBody>
        </p:sp>
        <p:sp>
          <p:nvSpPr>
            <p:cNvPr id="36" name="Text Box 15"/>
            <p:cNvSpPr txBox="1">
              <a:spLocks noChangeArrowheads="1"/>
            </p:cNvSpPr>
            <p:nvPr/>
          </p:nvSpPr>
          <p:spPr bwMode="gray">
            <a:xfrm>
              <a:off x="2532005" y="4292506"/>
              <a:ext cx="314510" cy="369332"/>
            </a:xfrm>
            <a:prstGeom prst="rect">
              <a:avLst/>
            </a:prstGeom>
            <a:noFill/>
            <a:ln w="9525">
              <a:noFill/>
              <a:miter lim="800000"/>
              <a:headEnd/>
              <a:tailEnd/>
            </a:ln>
          </p:spPr>
          <p:txBody>
            <a:bodyPr wrap="none">
              <a:spAutoFit/>
            </a:bodyPr>
            <a:lstStyle/>
            <a:p>
              <a:pPr algn="ctr" eaLnBrk="0" hangingPunct="0">
                <a:lnSpc>
                  <a:spcPct val="100000"/>
                </a:lnSpc>
                <a:buClrTx/>
                <a:buSzTx/>
                <a:buFontTx/>
                <a:buNone/>
              </a:pPr>
              <a:r>
                <a:rPr u="none">
                  <a:latin typeface="Huawei Sans" panose="020C0503030203020204" pitchFamily="34" charset="0"/>
                  <a:cs typeface="Huawei Sans" panose="020C0503030203020204" pitchFamily="34" charset="0"/>
                </a:rPr>
                <a:t>0</a:t>
              </a:r>
            </a:p>
          </p:txBody>
        </p:sp>
        <p:sp>
          <p:nvSpPr>
            <p:cNvPr id="37" name="Text Box 16"/>
            <p:cNvSpPr txBox="1">
              <a:spLocks noChangeArrowheads="1"/>
            </p:cNvSpPr>
            <p:nvPr/>
          </p:nvSpPr>
          <p:spPr bwMode="gray">
            <a:xfrm>
              <a:off x="2532005" y="4652868"/>
              <a:ext cx="314510" cy="369332"/>
            </a:xfrm>
            <a:prstGeom prst="rect">
              <a:avLst/>
            </a:prstGeom>
            <a:noFill/>
            <a:ln w="9525">
              <a:noFill/>
              <a:miter lim="800000"/>
              <a:headEnd/>
              <a:tailEnd/>
            </a:ln>
          </p:spPr>
          <p:txBody>
            <a:bodyPr wrap="none">
              <a:spAutoFit/>
            </a:bodyPr>
            <a:lstStyle/>
            <a:p>
              <a:pPr algn="ctr" eaLnBrk="0" hangingPunct="0">
                <a:lnSpc>
                  <a:spcPct val="100000"/>
                </a:lnSpc>
                <a:buClrTx/>
                <a:buSzTx/>
                <a:buFontTx/>
                <a:buNone/>
              </a:pPr>
              <a:r>
                <a:rPr u="none">
                  <a:latin typeface="Huawei Sans" panose="020C0503030203020204" pitchFamily="34" charset="0"/>
                  <a:cs typeface="Huawei Sans" panose="020C0503030203020204" pitchFamily="34" charset="0"/>
                </a:rPr>
                <a:t>0</a:t>
              </a:r>
            </a:p>
          </p:txBody>
        </p:sp>
        <p:sp>
          <p:nvSpPr>
            <p:cNvPr id="38" name="AutoShape 17"/>
            <p:cNvSpPr>
              <a:spLocks noChangeArrowheads="1"/>
            </p:cNvSpPr>
            <p:nvPr/>
          </p:nvSpPr>
          <p:spPr bwMode="gray">
            <a:xfrm>
              <a:off x="1941548" y="3500343"/>
              <a:ext cx="1439862" cy="393700"/>
            </a:xfrm>
            <a:prstGeom prst="can">
              <a:avLst>
                <a:gd name="adj" fmla="val 27866"/>
              </a:avLst>
            </a:prstGeom>
            <a:gradFill rotWithShape="1">
              <a:gsLst>
                <a:gs pos="0">
                  <a:srgbClr val="004747"/>
                </a:gs>
                <a:gs pos="50000">
                  <a:srgbClr val="009999"/>
                </a:gs>
                <a:gs pos="100000">
                  <a:srgbClr val="004747"/>
                </a:gs>
              </a:gsLst>
              <a:lin ang="0" scaled="1"/>
            </a:gradFill>
            <a:ln w="9525">
              <a:noFill/>
              <a:round/>
              <a:headEnd/>
              <a:tailEnd/>
            </a:ln>
          </p:spPr>
          <p:txBody>
            <a:bodyPr wrap="none" anchor="ctr"/>
            <a:lstStyle/>
            <a:p>
              <a:endParaRPr lang="zh-CN" altLang="en-US">
                <a:latin typeface="Huawei Sans" panose="020C0503030203020204" pitchFamily="34" charset="0"/>
                <a:cs typeface="Huawei Sans" panose="020C0503030203020204" pitchFamily="34" charset="0"/>
              </a:endParaRPr>
            </a:p>
          </p:txBody>
        </p:sp>
        <p:sp>
          <p:nvSpPr>
            <p:cNvPr id="39" name="Text Box 18"/>
            <p:cNvSpPr txBox="1">
              <a:spLocks noChangeArrowheads="1"/>
            </p:cNvSpPr>
            <p:nvPr/>
          </p:nvSpPr>
          <p:spPr bwMode="gray">
            <a:xfrm>
              <a:off x="2003817" y="3573368"/>
              <a:ext cx="1370888" cy="307777"/>
            </a:xfrm>
            <a:prstGeom prst="rect">
              <a:avLst/>
            </a:prstGeom>
            <a:noFill/>
            <a:ln w="9525">
              <a:noFill/>
              <a:miter lim="800000"/>
              <a:headEnd/>
              <a:tailEnd/>
            </a:ln>
          </p:spPr>
          <p:txBody>
            <a:bodyPr wrap="none">
              <a:spAutoFit/>
            </a:bodyPr>
            <a:lstStyle/>
            <a:p>
              <a:pPr algn="ctr" eaLnBrk="0" hangingPunct="0">
                <a:lnSpc>
                  <a:spcPct val="100000"/>
                </a:lnSpc>
                <a:buClrTx/>
                <a:buSzTx/>
                <a:buFontTx/>
                <a:buNone/>
              </a:pPr>
              <a:r>
                <a:rPr sz="1400" u="none" dirty="0">
                  <a:solidFill>
                    <a:schemeClr val="bg1"/>
                  </a:solidFill>
                  <a:latin typeface="Huawei Sans" panose="020C0503030203020204" pitchFamily="34" charset="0"/>
                  <a:cs typeface="Huawei Sans" panose="020C0503030203020204" pitchFamily="34" charset="0"/>
                </a:rPr>
                <a:t>Physical disk 1</a:t>
              </a:r>
            </a:p>
          </p:txBody>
        </p:sp>
        <p:sp>
          <p:nvSpPr>
            <p:cNvPr id="40" name="AutoShape 19"/>
            <p:cNvSpPr>
              <a:spLocks noChangeArrowheads="1"/>
            </p:cNvSpPr>
            <p:nvPr/>
          </p:nvSpPr>
          <p:spPr bwMode="gray">
            <a:xfrm>
              <a:off x="5797585" y="4579843"/>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none" anchor="ctr"/>
            <a:lstStyle/>
            <a:p>
              <a:endParaRPr lang="zh-CN" altLang="en-US">
                <a:latin typeface="Huawei Sans" panose="020C0503030203020204" pitchFamily="34" charset="0"/>
                <a:cs typeface="Huawei Sans" panose="020C0503030203020204" pitchFamily="34" charset="0"/>
              </a:endParaRPr>
            </a:p>
          </p:txBody>
        </p:sp>
        <p:sp>
          <p:nvSpPr>
            <p:cNvPr id="41" name="AutoShape 20"/>
            <p:cNvSpPr>
              <a:spLocks noChangeArrowheads="1"/>
            </p:cNvSpPr>
            <p:nvPr/>
          </p:nvSpPr>
          <p:spPr bwMode="gray">
            <a:xfrm>
              <a:off x="5797585" y="4221068"/>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none" anchor="ctr"/>
            <a:lstStyle/>
            <a:p>
              <a:endParaRPr lang="zh-CN" altLang="en-US">
                <a:latin typeface="Huawei Sans" panose="020C0503030203020204" pitchFamily="34" charset="0"/>
                <a:cs typeface="Huawei Sans" panose="020C0503030203020204" pitchFamily="34" charset="0"/>
              </a:endParaRPr>
            </a:p>
          </p:txBody>
        </p:sp>
        <p:sp>
          <p:nvSpPr>
            <p:cNvPr id="42" name="AutoShape 21"/>
            <p:cNvSpPr>
              <a:spLocks noChangeArrowheads="1"/>
            </p:cNvSpPr>
            <p:nvPr/>
          </p:nvSpPr>
          <p:spPr bwMode="gray">
            <a:xfrm>
              <a:off x="5797585" y="3860706"/>
              <a:ext cx="1289050" cy="393700"/>
            </a:xfrm>
            <a:prstGeom prst="can">
              <a:avLst>
                <a:gd name="adj" fmla="val 25000"/>
              </a:avLst>
            </a:prstGeom>
            <a:gradFill rotWithShape="1">
              <a:gsLst>
                <a:gs pos="0">
                  <a:srgbClr val="4A5D62"/>
                </a:gs>
                <a:gs pos="50000">
                  <a:srgbClr val="9FCAD3"/>
                </a:gs>
                <a:gs pos="100000">
                  <a:srgbClr val="4A5D62"/>
                </a:gs>
              </a:gsLst>
              <a:lin ang="0" scaled="1"/>
            </a:gradFill>
            <a:ln w="9525">
              <a:noFill/>
              <a:round/>
              <a:headEnd/>
              <a:tailEnd/>
            </a:ln>
          </p:spPr>
          <p:txBody>
            <a:bodyPr wrap="none" anchor="ctr"/>
            <a:lstStyle/>
            <a:p>
              <a:endParaRPr lang="zh-CN" altLang="en-US">
                <a:latin typeface="Huawei Sans" panose="020C0503030203020204" pitchFamily="34" charset="0"/>
                <a:cs typeface="Huawei Sans" panose="020C0503030203020204" pitchFamily="34" charset="0"/>
              </a:endParaRPr>
            </a:p>
          </p:txBody>
        </p:sp>
        <p:sp>
          <p:nvSpPr>
            <p:cNvPr id="43" name="Text Box 22"/>
            <p:cNvSpPr txBox="1">
              <a:spLocks noChangeArrowheads="1"/>
            </p:cNvSpPr>
            <p:nvPr/>
          </p:nvSpPr>
          <p:spPr bwMode="gray">
            <a:xfrm>
              <a:off x="6315018" y="3932143"/>
              <a:ext cx="314510" cy="369332"/>
            </a:xfrm>
            <a:prstGeom prst="rect">
              <a:avLst/>
            </a:prstGeom>
            <a:noFill/>
            <a:ln w="9525">
              <a:noFill/>
              <a:miter lim="800000"/>
              <a:headEnd/>
              <a:tailEnd/>
            </a:ln>
          </p:spPr>
          <p:txBody>
            <a:bodyPr wrap="none">
              <a:spAutoFit/>
            </a:bodyPr>
            <a:lstStyle/>
            <a:p>
              <a:pPr algn="ctr" eaLnBrk="0" hangingPunct="0">
                <a:lnSpc>
                  <a:spcPct val="100000"/>
                </a:lnSpc>
                <a:buClrTx/>
                <a:buSzTx/>
                <a:buFontTx/>
                <a:buNone/>
              </a:pPr>
              <a:r>
                <a:rPr u="none">
                  <a:latin typeface="Huawei Sans" panose="020C0503030203020204" pitchFamily="34" charset="0"/>
                  <a:cs typeface="Huawei Sans" panose="020C0503030203020204" pitchFamily="34" charset="0"/>
                </a:rPr>
                <a:t>0</a:t>
              </a:r>
            </a:p>
          </p:txBody>
        </p:sp>
        <p:sp>
          <p:nvSpPr>
            <p:cNvPr id="44" name="Text Box 23"/>
            <p:cNvSpPr txBox="1">
              <a:spLocks noChangeArrowheads="1"/>
            </p:cNvSpPr>
            <p:nvPr/>
          </p:nvSpPr>
          <p:spPr bwMode="gray">
            <a:xfrm>
              <a:off x="6315018" y="4292506"/>
              <a:ext cx="314510" cy="369332"/>
            </a:xfrm>
            <a:prstGeom prst="rect">
              <a:avLst/>
            </a:prstGeom>
            <a:noFill/>
            <a:ln w="9525">
              <a:noFill/>
              <a:miter lim="800000"/>
              <a:headEnd/>
              <a:tailEnd/>
            </a:ln>
          </p:spPr>
          <p:txBody>
            <a:bodyPr wrap="none">
              <a:spAutoFit/>
            </a:bodyPr>
            <a:lstStyle/>
            <a:p>
              <a:pPr algn="ctr" eaLnBrk="0" hangingPunct="0">
                <a:lnSpc>
                  <a:spcPct val="100000"/>
                </a:lnSpc>
                <a:buClrTx/>
                <a:buSzTx/>
                <a:buFontTx/>
                <a:buNone/>
              </a:pPr>
              <a:r>
                <a:rPr u="none">
                  <a:latin typeface="Huawei Sans" panose="020C0503030203020204" pitchFamily="34" charset="0"/>
                  <a:cs typeface="Huawei Sans" panose="020C0503030203020204" pitchFamily="34" charset="0"/>
                </a:rPr>
                <a:t>1</a:t>
              </a:r>
            </a:p>
          </p:txBody>
        </p:sp>
        <p:sp>
          <p:nvSpPr>
            <p:cNvPr id="45" name="Text Box 24"/>
            <p:cNvSpPr txBox="1">
              <a:spLocks noChangeArrowheads="1"/>
            </p:cNvSpPr>
            <p:nvPr/>
          </p:nvSpPr>
          <p:spPr bwMode="gray">
            <a:xfrm>
              <a:off x="6315018" y="4652868"/>
              <a:ext cx="314510" cy="369332"/>
            </a:xfrm>
            <a:prstGeom prst="rect">
              <a:avLst/>
            </a:prstGeom>
            <a:noFill/>
            <a:ln w="9525">
              <a:noFill/>
              <a:miter lim="800000"/>
              <a:headEnd/>
              <a:tailEnd/>
            </a:ln>
          </p:spPr>
          <p:txBody>
            <a:bodyPr wrap="none">
              <a:spAutoFit/>
            </a:bodyPr>
            <a:lstStyle/>
            <a:p>
              <a:pPr algn="ctr" eaLnBrk="0" hangingPunct="0">
                <a:lnSpc>
                  <a:spcPct val="100000"/>
                </a:lnSpc>
                <a:buClrTx/>
                <a:buSzTx/>
                <a:buFontTx/>
                <a:buNone/>
              </a:pPr>
              <a:r>
                <a:rPr u="none">
                  <a:latin typeface="Huawei Sans" panose="020C0503030203020204" pitchFamily="34" charset="0"/>
                  <a:cs typeface="Huawei Sans" panose="020C0503030203020204" pitchFamily="34" charset="0"/>
                </a:rPr>
                <a:t>0</a:t>
              </a:r>
            </a:p>
          </p:txBody>
        </p:sp>
        <p:sp>
          <p:nvSpPr>
            <p:cNvPr id="46" name="AutoShape 25"/>
            <p:cNvSpPr>
              <a:spLocks noChangeArrowheads="1"/>
            </p:cNvSpPr>
            <p:nvPr/>
          </p:nvSpPr>
          <p:spPr bwMode="gray">
            <a:xfrm>
              <a:off x="5724560" y="3500343"/>
              <a:ext cx="1439863" cy="393700"/>
            </a:xfrm>
            <a:prstGeom prst="can">
              <a:avLst>
                <a:gd name="adj" fmla="val 27866"/>
              </a:avLst>
            </a:prstGeom>
            <a:gradFill rotWithShape="1">
              <a:gsLst>
                <a:gs pos="0">
                  <a:srgbClr val="004747"/>
                </a:gs>
                <a:gs pos="50000">
                  <a:srgbClr val="009999"/>
                </a:gs>
                <a:gs pos="100000">
                  <a:srgbClr val="004747"/>
                </a:gs>
              </a:gsLst>
              <a:lin ang="0" scaled="1"/>
            </a:gradFill>
            <a:ln w="9525">
              <a:noFill/>
              <a:round/>
              <a:headEnd/>
              <a:tailEnd/>
            </a:ln>
          </p:spPr>
          <p:txBody>
            <a:bodyPr wrap="none" anchor="ctr"/>
            <a:lstStyle/>
            <a:p>
              <a:endParaRPr lang="zh-CN" altLang="en-US">
                <a:latin typeface="Huawei Sans" panose="020C0503030203020204" pitchFamily="34" charset="0"/>
                <a:cs typeface="Huawei Sans" panose="020C0503030203020204" pitchFamily="34" charset="0"/>
              </a:endParaRPr>
            </a:p>
          </p:txBody>
        </p:sp>
        <p:sp>
          <p:nvSpPr>
            <p:cNvPr id="52" name="Text Box 26"/>
            <p:cNvSpPr txBox="1">
              <a:spLocks noChangeArrowheads="1"/>
            </p:cNvSpPr>
            <p:nvPr/>
          </p:nvSpPr>
          <p:spPr bwMode="gray">
            <a:xfrm>
              <a:off x="5911509" y="3571781"/>
              <a:ext cx="1029449" cy="307777"/>
            </a:xfrm>
            <a:prstGeom prst="rect">
              <a:avLst/>
            </a:prstGeom>
            <a:noFill/>
            <a:ln w="9525">
              <a:noFill/>
              <a:miter lim="800000"/>
              <a:headEnd/>
              <a:tailEnd/>
            </a:ln>
          </p:spPr>
          <p:txBody>
            <a:bodyPr wrap="none">
              <a:spAutoFit/>
            </a:bodyPr>
            <a:lstStyle/>
            <a:p>
              <a:pPr algn="ctr" eaLnBrk="0" hangingPunct="0">
                <a:lnSpc>
                  <a:spcPct val="100000"/>
                </a:lnSpc>
                <a:buClrTx/>
                <a:buSzTx/>
                <a:buFontTx/>
                <a:buNone/>
              </a:pPr>
              <a:r>
                <a:rPr sz="1400" u="none" dirty="0">
                  <a:solidFill>
                    <a:schemeClr val="bg1"/>
                  </a:solidFill>
                  <a:latin typeface="Huawei Sans" panose="020C0503030203020204" pitchFamily="34" charset="0"/>
                  <a:cs typeface="Huawei Sans" panose="020C0503030203020204" pitchFamily="34" charset="0"/>
                </a:rPr>
                <a:t>Parity disk</a:t>
              </a:r>
              <a:endParaRPr lang="en-US" altLang="zh-CN" sz="1400" dirty="0">
                <a:solidFill>
                  <a:schemeClr val="bg1"/>
                </a:solidFill>
                <a:latin typeface="Huawei Sans" panose="020C0503030203020204" pitchFamily="34" charset="0"/>
                <a:cs typeface="Huawei Sans" panose="020C0503030203020204" pitchFamily="34" charset="0"/>
              </a:endParaRPr>
            </a:p>
          </p:txBody>
        </p:sp>
        <p:sp>
          <p:nvSpPr>
            <p:cNvPr id="58" name="AutoShape 27"/>
            <p:cNvSpPr>
              <a:spLocks noChangeArrowheads="1"/>
            </p:cNvSpPr>
            <p:nvPr/>
          </p:nvSpPr>
          <p:spPr bwMode="auto">
            <a:xfrm>
              <a:off x="3416335" y="4131214"/>
              <a:ext cx="431800" cy="501971"/>
            </a:xfrm>
            <a:prstGeom prst="flowChartOr">
              <a:avLst/>
            </a:prstGeom>
            <a:solidFill>
              <a:schemeClr val="bg1"/>
            </a:solidFill>
            <a:ln w="57150">
              <a:solidFill>
                <a:srgbClr val="009999"/>
              </a:solidFill>
              <a:round/>
              <a:headEnd/>
              <a:tailEnd/>
            </a:ln>
          </p:spPr>
          <p:txBody>
            <a:bodyPr lIns="79200" tIns="39600" rIns="79200" bIns="39600" anchor="ctr">
              <a:spAutoFit/>
            </a:bodyPr>
            <a:lstStyle/>
            <a:p>
              <a:endParaRPr lang="zh-CN" altLang="en-US">
                <a:latin typeface="Huawei Sans" panose="020C0503030203020204" pitchFamily="34" charset="0"/>
                <a:cs typeface="Huawei Sans" panose="020C0503030203020204" pitchFamily="34" charset="0"/>
              </a:endParaRPr>
            </a:p>
          </p:txBody>
        </p:sp>
        <p:sp>
          <p:nvSpPr>
            <p:cNvPr id="64" name="Line 28"/>
            <p:cNvSpPr>
              <a:spLocks noChangeShapeType="1"/>
            </p:cNvSpPr>
            <p:nvPr/>
          </p:nvSpPr>
          <p:spPr bwMode="auto">
            <a:xfrm>
              <a:off x="5359435" y="4294093"/>
              <a:ext cx="288925" cy="0"/>
            </a:xfrm>
            <a:prstGeom prst="line">
              <a:avLst/>
            </a:prstGeom>
            <a:noFill/>
            <a:ln w="57150">
              <a:solidFill>
                <a:srgbClr val="009999"/>
              </a:solidFill>
              <a:round/>
              <a:headEnd/>
              <a:tailEnd/>
            </a:ln>
          </p:spPr>
          <p:txBody>
            <a:bodyPr lIns="79200" tIns="39600" rIns="79200" bIns="39600">
              <a:spAutoFit/>
            </a:bodyPr>
            <a:lstStyle/>
            <a:p>
              <a:endParaRPr lang="zh-CN" altLang="en-US">
                <a:latin typeface="Huawei Sans" panose="020C0503030203020204" pitchFamily="34" charset="0"/>
                <a:cs typeface="Huawei Sans" panose="020C0503030203020204" pitchFamily="34" charset="0"/>
              </a:endParaRPr>
            </a:p>
          </p:txBody>
        </p:sp>
        <p:sp>
          <p:nvSpPr>
            <p:cNvPr id="65" name="Line 29"/>
            <p:cNvSpPr>
              <a:spLocks noChangeShapeType="1"/>
            </p:cNvSpPr>
            <p:nvPr/>
          </p:nvSpPr>
          <p:spPr bwMode="auto">
            <a:xfrm>
              <a:off x="5359435" y="4438556"/>
              <a:ext cx="288925" cy="0"/>
            </a:xfrm>
            <a:prstGeom prst="line">
              <a:avLst/>
            </a:prstGeom>
            <a:noFill/>
            <a:ln w="57150">
              <a:solidFill>
                <a:srgbClr val="009999"/>
              </a:solidFill>
              <a:round/>
              <a:headEnd/>
              <a:tailEnd/>
            </a:ln>
          </p:spPr>
          <p:txBody>
            <a:bodyPr lIns="79200" tIns="39600" rIns="79200" bIns="39600">
              <a:spAutoFit/>
            </a:bodyPr>
            <a:lstStyle/>
            <a:p>
              <a:endParaRPr lang="zh-CN" altLang="en-US">
                <a:latin typeface="Huawei Sans" panose="020C0503030203020204" pitchFamily="34" charset="0"/>
                <a:cs typeface="Huawei Sans" panose="020C0503030203020204" pitchFamily="34" charset="0"/>
              </a:endParaRPr>
            </a:p>
          </p:txBody>
        </p:sp>
        <p:sp>
          <p:nvSpPr>
            <p:cNvPr id="70" name="Text Box 30"/>
            <p:cNvSpPr txBox="1">
              <a:spLocks noChangeArrowheads="1"/>
            </p:cNvSpPr>
            <p:nvPr/>
          </p:nvSpPr>
          <p:spPr bwMode="auto">
            <a:xfrm>
              <a:off x="3055461" y="5235605"/>
              <a:ext cx="3149548" cy="356972"/>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pPr>
              <a:r>
                <a:rPr b="1" u="none" dirty="0">
                  <a:latin typeface="Huawei Sans" panose="020C0503030203020204" pitchFamily="34" charset="0"/>
                  <a:cs typeface="Huawei Sans" panose="020C0503030203020204" pitchFamily="34" charset="0"/>
                </a:rPr>
                <a:t>XOR for redundant backup</a:t>
              </a:r>
            </a:p>
          </p:txBody>
        </p:sp>
      </p:grpSp>
    </p:spTree>
    <p:extLst>
      <p:ext uri="{BB962C8B-B14F-4D97-AF65-F5344CB8AC3E}">
        <p14:creationId xmlns:p14="http://schemas.microsoft.com/office/powerpoint/2010/main" val="3874272946"/>
      </p:ext>
    </p:extLst>
  </p:cSld>
  <p:clrMapOvr>
    <a:masterClrMapping/>
  </p:clrMapOvr>
</p:sld>
</file>

<file path=ppt/theme/theme1.xml><?xml version="1.0" encoding="utf-8"?>
<a:theme xmlns:a="http://schemas.openxmlformats.org/drawingml/2006/main" name="2_标题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功能页模板">
  <a:themeElements>
    <a:clrScheme name="自定义 2">
      <a:dk1>
        <a:sysClr val="windowText" lastClr="000000"/>
      </a:dk1>
      <a:lt1>
        <a:sysClr val="window" lastClr="FFFFFF"/>
      </a:lt1>
      <a:dk2>
        <a:srgbClr val="44546A"/>
      </a:dk2>
      <a:lt2>
        <a:srgbClr val="E7E6E6"/>
      </a:lt2>
      <a:accent1>
        <a:srgbClr val="C7000B"/>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内容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Huawei Sans"/>
        <a:ea typeface="Huawei Sans"/>
        <a:cs typeface=""/>
      </a:majorFont>
      <a:minorFont>
        <a:latin typeface="Huawei Sans"/>
        <a:ea typeface="Huawei San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感谢页模板">
  <a:themeElements>
    <a:clrScheme name="2210">
      <a:dk1>
        <a:srgbClr val="1D1D1A"/>
      </a:dk1>
      <a:lt1>
        <a:srgbClr val="1D1D1A"/>
      </a:lt1>
      <a:dk2>
        <a:srgbClr val="FFFFFF"/>
      </a:dk2>
      <a:lt2>
        <a:srgbClr val="FFFFFF"/>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演示文稿1" id="{5D7106B4-FD24-471A-B326-8B58E27A973B}" vid="{1AA013AF-7C2E-4A39-9796-86760F640C1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C226774B8D87F4D92D9D1F6859ED44E" ma:contentTypeVersion="0" ma:contentTypeDescription="Create a new document." ma:contentTypeScope="" ma:versionID="2405c1ce63a3409bcef189279c704bc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A4E927-2E19-40DA-AC21-D3EBC4321306}">
  <ds:schemaRefs>
    <ds:schemaRef ds:uri="http://purl.org/dc/dcmitype/"/>
    <ds:schemaRef ds:uri="http://www.w3.org/XML/1998/namespace"/>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73BB0E4A-51FC-4B4D-8B7E-209EA6035D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0C0B7D1-9D1B-4D75-900E-434169096B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2963</TotalTime>
  <Words>8135</Words>
  <Application>Microsoft Office PowerPoint</Application>
  <PresentationFormat>宽屏</PresentationFormat>
  <Paragraphs>873</Paragraphs>
  <Slides>47</Slides>
  <Notes>47</Notes>
  <HiddenSlides>7</HiddenSlides>
  <MMClips>0</MMClips>
  <ScaleCrop>false</ScaleCrop>
  <HeadingPairs>
    <vt:vector size="6" baseType="variant">
      <vt:variant>
        <vt:lpstr>已用的字体</vt:lpstr>
      </vt:variant>
      <vt:variant>
        <vt:i4>7</vt:i4>
      </vt:variant>
      <vt:variant>
        <vt:lpstr>主题</vt:lpstr>
      </vt:variant>
      <vt:variant>
        <vt:i4>4</vt:i4>
      </vt:variant>
      <vt:variant>
        <vt:lpstr>幻灯片标题</vt:lpstr>
      </vt:variant>
      <vt:variant>
        <vt:i4>47</vt:i4>
      </vt:variant>
    </vt:vector>
  </HeadingPairs>
  <TitlesOfParts>
    <vt:vector size="58" baseType="lpstr">
      <vt:lpstr>方正兰亭黑简体</vt:lpstr>
      <vt:lpstr>宋体</vt:lpstr>
      <vt:lpstr>Microsoft YaHei</vt:lpstr>
      <vt:lpstr>Microsoft YaHei</vt:lpstr>
      <vt:lpstr>Arial</vt:lpstr>
      <vt:lpstr>Huawei Sans</vt:lpstr>
      <vt:lpstr>Wingdings</vt:lpstr>
      <vt:lpstr>2_标题页模板</vt:lpstr>
      <vt:lpstr>2_自功能页模板</vt:lpstr>
      <vt:lpstr>4_内容页模板</vt:lpstr>
      <vt:lpstr>5_感谢页模板</vt:lpstr>
      <vt:lpstr>PowerPoint 演示文稿</vt:lpstr>
      <vt:lpstr>RAID Technologies</vt:lpstr>
      <vt:lpstr>PowerPoint 演示文稿</vt:lpstr>
      <vt:lpstr>PowerPoint 演示文稿</vt:lpstr>
      <vt:lpstr>PowerPoint 演示文稿</vt:lpstr>
      <vt:lpstr>Background</vt:lpstr>
      <vt:lpstr>What Is RAID?</vt:lpstr>
      <vt:lpstr>Data Organization Forms</vt:lpstr>
      <vt:lpstr>Data Protection Techniques</vt:lpstr>
      <vt:lpstr>Common RAID Levels and Classification Criteria</vt:lpstr>
      <vt:lpstr>How Does RAID 0 Work?</vt:lpstr>
      <vt:lpstr>PowerPoint 演示文稿</vt:lpstr>
      <vt:lpstr>How Does RAID 1 Work?</vt:lpstr>
      <vt:lpstr>PowerPoint 演示文稿</vt:lpstr>
      <vt:lpstr>How Does RAID 3 Work?</vt:lpstr>
      <vt:lpstr>PowerPoint 演示文稿</vt:lpstr>
      <vt:lpstr>How Does RAID 5 Work?</vt:lpstr>
      <vt:lpstr>RAID 6</vt:lpstr>
      <vt:lpstr>PowerPoint 演示文稿</vt:lpstr>
      <vt:lpstr>How Does RAID 6 P+Q Work?</vt:lpstr>
      <vt:lpstr>How Does RAID 6 DP Work?</vt:lpstr>
      <vt:lpstr>PowerPoint 演示文稿</vt:lpstr>
      <vt:lpstr>How Does RAID 10 Work?</vt:lpstr>
      <vt:lpstr>How Does RAID 50 Work?</vt:lpstr>
      <vt:lpstr>PowerPoint 演示文稿</vt:lpstr>
      <vt:lpstr>RAID Evolution</vt:lpstr>
      <vt:lpstr>PowerPoint 演示文稿</vt:lpstr>
      <vt:lpstr>How Does RAID 2.0+ Work?</vt:lpstr>
      <vt:lpstr>Reconstruction</vt:lpstr>
      <vt:lpstr>Logical Objects</vt:lpstr>
      <vt:lpstr>Disk Domain</vt:lpstr>
      <vt:lpstr>PowerPoint 演示文稿</vt:lpstr>
      <vt:lpstr>Storage Pool and Tier</vt:lpstr>
      <vt:lpstr>Disk Group</vt:lpstr>
      <vt:lpstr>Logical Drive</vt:lpstr>
      <vt:lpstr>Chunk</vt:lpstr>
      <vt:lpstr>CKG</vt:lpstr>
      <vt:lpstr>Extent</vt:lpstr>
      <vt:lpstr>Grain</vt:lpstr>
      <vt:lpstr>Volume and LUN</vt:lpstr>
      <vt:lpstr>PowerPoint 演示文稿</vt:lpstr>
      <vt:lpstr>Huawei Dynamic RAID Algorithm</vt:lpstr>
      <vt:lpstr>RAID-TP</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xuningyang</cp:lastModifiedBy>
  <cp:revision>249</cp:revision>
  <cp:lastPrinted>2020-07-31T09:33:18Z</cp:lastPrinted>
  <dcterms:created xsi:type="dcterms:W3CDTF">2018-11-29T10:16:29Z</dcterms:created>
  <dcterms:modified xsi:type="dcterms:W3CDTF">2022-10-27T01:52:26Z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(3)NZGjXmOOMDxdTJ7qKL9rWTAczYNZnkK4k3R/Ek58yDK0ZKXDOGWVfORWQ3/pK+95zZzc0thT
dBxv7oxBOJflKetfbDczKDvl3hJh66bgPr9XlNKM7fZZaMwR7mktiLHa4w5JPKPThYSHirDp
VDorki4BJz8ymcxNuw6Zv3BYK4GWMIaipF9rVKrHIN+0rkCaAc6K+GqjUTxjvHxikhG9ZCJw
bDExfx2PtpImfJE5fY</vt:lpwstr>
  </property>
  <property fmtid="{D5CDD505-2E9C-101B-9397-08002B2CF9AE}" pid="3" name="_2015_ms_pID_7253431">
    <vt:lpwstr>Vb+oO0a8rnCf/8A0BDRZf4er+DDDthIe03JyMw1BRi5z2hTFpPruWB
RLYGoP2Ci/KbBUDUX0aWWDAmkNPtVqyRBz1cnZiRk0NTxFCSNUROTqJ5EXTtG+kpNaP9CeSY
8hmVDpvm9JERYWYlbX3+cfP/moe6F75wTbvqD69pWUowBpvhleVT2Xy+BnkedS99lvRBzHBJ
Xi92jFjVXamDp4yw1hmLPqBSl4vu3vMC0exN</vt:lpwstr>
  </property>
  <property fmtid="{D5CDD505-2E9C-101B-9397-08002B2CF9AE}" pid="4" name="_2015_ms_pID_7253432">
    <vt:lpwstr>TDGn9GENc3AzLKuXfjfL3qk=</vt:lpwstr>
  </property>
  <property fmtid="{D5CDD505-2E9C-101B-9397-08002B2CF9AE}" pid="5" name="ContentTypeId">
    <vt:lpwstr>0x010100CC226774B8D87F4D92D9D1F6859ED44E</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1661496435</vt:lpwstr>
  </property>
</Properties>
</file>