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41" r:id="rId4"/>
    <p:sldMasterId id="2147483843" r:id="rId5"/>
    <p:sldMasterId id="2147483854" r:id="rId6"/>
    <p:sldMasterId id="2147483858" r:id="rId7"/>
  </p:sldMasterIdLst>
  <p:notesMasterIdLst>
    <p:notesMasterId r:id="rId84"/>
  </p:notesMasterIdLst>
  <p:handoutMasterIdLst>
    <p:handoutMasterId r:id="rId85"/>
  </p:handoutMasterIdLst>
  <p:sldIdLst>
    <p:sldId id="321" r:id="rId8"/>
    <p:sldId id="257" r:id="rId9"/>
    <p:sldId id="345" r:id="rId10"/>
    <p:sldId id="346" r:id="rId11"/>
    <p:sldId id="347" r:id="rId12"/>
    <p:sldId id="348" r:id="rId13"/>
    <p:sldId id="349" r:id="rId14"/>
    <p:sldId id="350" r:id="rId15"/>
    <p:sldId id="261" r:id="rId16"/>
    <p:sldId id="262" r:id="rId17"/>
    <p:sldId id="263" r:id="rId18"/>
    <p:sldId id="264" r:id="rId19"/>
    <p:sldId id="265" r:id="rId20"/>
    <p:sldId id="266" r:id="rId21"/>
    <p:sldId id="267" r:id="rId22"/>
    <p:sldId id="268" r:id="rId23"/>
    <p:sldId id="269" r:id="rId24"/>
    <p:sldId id="270" r:id="rId25"/>
    <p:sldId id="322" r:id="rId26"/>
    <p:sldId id="323" r:id="rId27"/>
    <p:sldId id="339" r:id="rId28"/>
    <p:sldId id="325" r:id="rId29"/>
    <p:sldId id="326" r:id="rId30"/>
    <p:sldId id="327" r:id="rId31"/>
    <p:sldId id="340" r:id="rId32"/>
    <p:sldId id="341" r:id="rId33"/>
    <p:sldId id="330" r:id="rId34"/>
    <p:sldId id="331" r:id="rId35"/>
    <p:sldId id="332" r:id="rId36"/>
    <p:sldId id="333" r:id="rId37"/>
    <p:sldId id="334" r:id="rId38"/>
    <p:sldId id="335" r:id="rId39"/>
    <p:sldId id="336" r:id="rId40"/>
    <p:sldId id="337" r:id="rId41"/>
    <p:sldId id="338" r:id="rId42"/>
    <p:sldId id="288" r:id="rId43"/>
    <p:sldId id="289" r:id="rId44"/>
    <p:sldId id="290" r:id="rId45"/>
    <p:sldId id="291" r:id="rId46"/>
    <p:sldId id="292" r:id="rId47"/>
    <p:sldId id="293" r:id="rId48"/>
    <p:sldId id="294" r:id="rId49"/>
    <p:sldId id="344"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51" r:id="rId63"/>
    <p:sldId id="343" r:id="rId64"/>
    <p:sldId id="352" r:id="rId65"/>
    <p:sldId id="353" r:id="rId66"/>
    <p:sldId id="354" r:id="rId67"/>
    <p:sldId id="355" r:id="rId68"/>
    <p:sldId id="356" r:id="rId69"/>
    <p:sldId id="357" r:id="rId70"/>
    <p:sldId id="324" r:id="rId71"/>
    <p:sldId id="358" r:id="rId72"/>
    <p:sldId id="359" r:id="rId73"/>
    <p:sldId id="329" r:id="rId74"/>
    <p:sldId id="360" r:id="rId75"/>
    <p:sldId id="361" r:id="rId76"/>
    <p:sldId id="362" r:id="rId77"/>
    <p:sldId id="363" r:id="rId78"/>
    <p:sldId id="364" r:id="rId79"/>
    <p:sldId id="365" r:id="rId80"/>
    <p:sldId id="366" r:id="rId81"/>
    <p:sldId id="317" r:id="rId82"/>
    <p:sldId id="285" r:id="rId83"/>
  </p:sldIdLst>
  <p:sldSz cx="12192000" cy="6858000"/>
  <p:notesSz cx="6797675" cy="9926638"/>
  <p:defaultTex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userDrawn="1">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opengcheng (C)" initials="y(" lastIdx="4" clrIdx="0">
    <p:extLst>
      <p:ext uri="{19B8F6BF-5375-455C-9EA6-DF929625EA0E}">
        <p15:presenceInfo xmlns:p15="http://schemas.microsoft.com/office/powerpoint/2012/main" userId="S-1-5-21-147214757-305610072-1517763936-93513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D7EE"/>
    <a:srgbClr val="404040"/>
    <a:srgbClr val="151515"/>
    <a:srgbClr val="C7000B"/>
    <a:srgbClr val="575756"/>
    <a:srgbClr val="FFFFFF"/>
    <a:srgbClr val="DD4654"/>
    <a:srgbClr val="F3D2D5"/>
    <a:srgbClr val="E6A8AD"/>
    <a:srgbClr val="E57B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6" autoAdjust="0"/>
    <p:restoredTop sz="87597" autoAdjust="0"/>
  </p:normalViewPr>
  <p:slideViewPr>
    <p:cSldViewPr snapToGrid="0" snapToObjects="1">
      <p:cViewPr varScale="1">
        <p:scale>
          <a:sx n="96" d="100"/>
          <a:sy n="96" d="100"/>
        </p:scale>
        <p:origin x="870" y="84"/>
      </p:cViewPr>
      <p:guideLst/>
    </p:cSldViewPr>
  </p:slideViewPr>
  <p:outlineViewPr>
    <p:cViewPr>
      <p:scale>
        <a:sx n="33" d="100"/>
        <a:sy n="33" d="100"/>
      </p:scale>
      <p:origin x="0" y="-1443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7" d="100"/>
          <a:sy n="77" d="100"/>
        </p:scale>
        <p:origin x="3576" y="114"/>
      </p:cViewPr>
      <p:guideLst>
        <p:guide orient="horz"/>
        <p:guide pos="2141"/>
      </p:guideLst>
    </p:cSldViewPr>
  </p:notes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C198DB-AFBD-584A-8986-364FF2B03F4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latin typeface="Huawei Sans" panose="020C0503030203020204" pitchFamily="34" charset="0"/>
            </a:endParaRPr>
          </a:p>
        </p:txBody>
      </p:sp>
      <p:sp>
        <p:nvSpPr>
          <p:cNvPr id="3" name="Date Placeholder 2">
            <a:extLst>
              <a:ext uri="{FF2B5EF4-FFF2-40B4-BE49-F238E27FC236}">
                <a16:creationId xmlns:a16="http://schemas.microsoft.com/office/drawing/2014/main" id="{AD01315C-523F-A043-8029-B9921497126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8CF71B8-DF2A-2E41-BE66-2E18A767DA8A}" type="datetimeFigureOut">
              <a:rPr lang="en-US" smtClean="0">
                <a:latin typeface="Huawei Sans" panose="020C0503030203020204" pitchFamily="34" charset="0"/>
              </a:rPr>
              <a:t>10/27/2022</a:t>
            </a:fld>
            <a:endParaRPr lang="en-US" dirty="0">
              <a:latin typeface="Huawei Sans" panose="020C0503030203020204" pitchFamily="34" charset="0"/>
            </a:endParaRPr>
          </a:p>
        </p:txBody>
      </p:sp>
      <p:sp>
        <p:nvSpPr>
          <p:cNvPr id="4" name="Footer Placeholder 3">
            <a:extLst>
              <a:ext uri="{FF2B5EF4-FFF2-40B4-BE49-F238E27FC236}">
                <a16:creationId xmlns:a16="http://schemas.microsoft.com/office/drawing/2014/main" id="{B9601424-70F4-1643-8E3A-557A0258D6B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latin typeface="Huawei Sans" panose="020C0503030203020204" pitchFamily="34" charset="0"/>
            </a:endParaRPr>
          </a:p>
        </p:txBody>
      </p:sp>
      <p:sp>
        <p:nvSpPr>
          <p:cNvPr id="5" name="Slide Number Placeholder 4">
            <a:extLst>
              <a:ext uri="{FF2B5EF4-FFF2-40B4-BE49-F238E27FC236}">
                <a16:creationId xmlns:a16="http://schemas.microsoft.com/office/drawing/2014/main" id="{E85BF48A-FF5C-8145-95A7-EE66A87C73D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35F0CC5-85BE-A64A-BD47-54C66F7E93E3}" type="slidenum">
              <a:rPr lang="en-US" smtClean="0">
                <a:latin typeface="Huawei Sans" panose="020C0503030203020204" pitchFamily="34" charset="0"/>
              </a:rPr>
              <a:t>‹#›</a:t>
            </a:fld>
            <a:endParaRPr lang="en-US" dirty="0">
              <a:latin typeface="Huawei Sans" panose="020C0503030203020204" pitchFamily="34" charset="0"/>
            </a:endParaRPr>
          </a:p>
        </p:txBody>
      </p:sp>
    </p:spTree>
    <p:extLst>
      <p:ext uri="{BB962C8B-B14F-4D97-AF65-F5344CB8AC3E}">
        <p14:creationId xmlns:p14="http://schemas.microsoft.com/office/powerpoint/2010/main" val="401909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31838" y="743151"/>
            <a:ext cx="5580062" cy="3117649"/>
          </a:xfrm>
          <a:prstGeom prst="rect">
            <a:avLst/>
          </a:prstGeom>
          <a:noFill/>
          <a:ln w="12700">
            <a:solidFill>
              <a:prstClr val="black"/>
            </a:solidFill>
          </a:ln>
        </p:spPr>
        <p:txBody>
          <a:bodyPr vert="horz" lIns="91440" tIns="45720" rIns="91440" bIns="45720" rtlCol="0" anchor="t" anchorCtr="0"/>
          <a:lstStyle/>
          <a:p>
            <a:endParaRPr lang="en-US">
              <a:latin typeface="Huawei Sans" panose="020C0503030203020204" pitchFamily="34" charset="0"/>
            </a:endParaRPr>
          </a:p>
        </p:txBody>
      </p:sp>
      <p:sp>
        <p:nvSpPr>
          <p:cNvPr id="5" name="Notes Placeholder 4"/>
          <p:cNvSpPr>
            <a:spLocks noGrp="1"/>
          </p:cNvSpPr>
          <p:nvPr>
            <p:ph type="body" sz="quarter" idx="3"/>
          </p:nvPr>
        </p:nvSpPr>
        <p:spPr>
          <a:xfrm>
            <a:off x="731837" y="4300483"/>
            <a:ext cx="5580063" cy="5418958"/>
          </a:xfrm>
          <a:prstGeom prst="rect">
            <a:avLst/>
          </a:prstGeom>
        </p:spPr>
        <p:txBody>
          <a:bodyPr vert="horz" lIns="97200" tIns="45720" rIns="9720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632111"/>
      </p:ext>
    </p:extLst>
  </p:cSld>
  <p:clrMap bg1="lt1" tx1="dk1" bg2="lt2" tx2="dk2" accent1="accent1" accent2="accent2" accent3="accent3" accent4="accent4" accent5="accent5" accent6="accent6" hlink="hlink" folHlink="folHlink"/>
  <p:notesStyle>
    <a:lvl1pPr marL="180000" indent="-180000" algn="l" defTabSz="1219304" rtl="0" eaLnBrk="1" fontAlgn="ctr" latinLnBrk="0" hangingPunct="1">
      <a:lnSpc>
        <a:spcPct val="125000"/>
      </a:lnSpc>
      <a:spcAft>
        <a:spcPts val="600"/>
      </a:spcAft>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1pPr>
    <a:lvl2pPr marL="540000" indent="-180000" algn="l" defTabSz="1219304" rtl="0" eaLnBrk="1" fontAlgn="ctr" latinLnBrk="0" hangingPunct="1">
      <a:lnSpc>
        <a:spcPct val="125000"/>
      </a:lnSpc>
      <a:spcAft>
        <a:spcPts val="600"/>
      </a:spcAft>
      <a:buClrTx/>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2pPr>
    <a:lvl3pPr marL="900000" indent="-180000" algn="l" defTabSz="1219304" rtl="0" eaLnBrk="1" fontAlgn="ctr" latinLnBrk="0" hangingPunct="1">
      <a:lnSpc>
        <a:spcPct val="125000"/>
      </a:lnSpc>
      <a:spcAft>
        <a:spcPts val="600"/>
      </a:spcAft>
      <a:buFont typeface="微软雅黑" panose="020B0503020204020204" pitchFamily="34" charset="-122"/>
      <a:buChar char="▪"/>
      <a:defRPr sz="1100" kern="1200" baseline="0">
        <a:solidFill>
          <a:schemeClr val="tx1"/>
        </a:solidFill>
        <a:latin typeface="Huawei Sans" panose="020C0503030203020204" pitchFamily="34" charset="0"/>
        <a:ea typeface="方正兰亭黑简体" panose="02000000000000000000" pitchFamily="2" charset="-122"/>
        <a:cs typeface="+mn-cs"/>
      </a:defRPr>
    </a:lvl3pPr>
    <a:lvl4pPr marL="1260000" indent="-180000" algn="l" defTabSz="1219304" rtl="0" eaLnBrk="1" fontAlgn="ctr" latinLnBrk="0" hangingPunct="1">
      <a:lnSpc>
        <a:spcPct val="125000"/>
      </a:lnSpc>
      <a:spcAft>
        <a:spcPts val="600"/>
      </a:spcAft>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4pPr>
    <a:lvl5pPr marL="1620000" indent="-180000" algn="l" defTabSz="1219304" rtl="0" eaLnBrk="1" fontAlgn="ctr" latinLnBrk="0" hangingPunct="1">
      <a:lnSpc>
        <a:spcPct val="125000"/>
      </a:lnSpc>
      <a:spcAft>
        <a:spcPts val="600"/>
      </a:spcAft>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5pPr>
    <a:lvl6pPr marL="3048261" algn="l" defTabSz="1219304" rtl="0" eaLnBrk="1" latinLnBrk="0" hangingPunct="1">
      <a:defRPr sz="1600" kern="1200">
        <a:solidFill>
          <a:schemeClr val="tx1"/>
        </a:solidFill>
        <a:latin typeface="+mn-lt"/>
        <a:ea typeface="+mn-ea"/>
        <a:cs typeface="+mn-cs"/>
      </a:defRPr>
    </a:lvl6pPr>
    <a:lvl7pPr marL="3657913" algn="l" defTabSz="1219304" rtl="0" eaLnBrk="1" latinLnBrk="0" hangingPunct="1">
      <a:defRPr sz="1600" kern="1200">
        <a:solidFill>
          <a:schemeClr val="tx1"/>
        </a:solidFill>
        <a:latin typeface="+mn-lt"/>
        <a:ea typeface="+mn-ea"/>
        <a:cs typeface="+mn-cs"/>
      </a:defRPr>
    </a:lvl7pPr>
    <a:lvl8pPr marL="4267566" algn="l" defTabSz="1219304" rtl="0" eaLnBrk="1" latinLnBrk="0" hangingPunct="1">
      <a:defRPr sz="1600" kern="1200">
        <a:solidFill>
          <a:schemeClr val="tx1"/>
        </a:solidFill>
        <a:latin typeface="+mn-lt"/>
        <a:ea typeface="+mn-ea"/>
        <a:cs typeface="+mn-cs"/>
      </a:defRPr>
    </a:lvl8pPr>
    <a:lvl9pPr marL="4877219" algn="l" defTabSz="1219304" rtl="0" eaLnBrk="1" latinLnBrk="0" hangingPunct="1">
      <a:defRPr sz="1600" kern="1200">
        <a:solidFill>
          <a:schemeClr val="tx1"/>
        </a:solidFill>
        <a:latin typeface="+mn-lt"/>
        <a:ea typeface="+mn-ea"/>
        <a:cs typeface="+mn-cs"/>
      </a:defRPr>
    </a:lvl9pPr>
  </p:notesStyle>
  <p:extLst mod="1">
    <p:ext uri="{620B2872-D7B9-4A21-9093-7833F8D536E1}">
      <p15:sldGuideLst xmlns:p15="http://schemas.microsoft.com/office/powerpoint/2012/main">
        <p15:guide id="2" orient="horz" pos="2704" userDrawn="1">
          <p15:clr>
            <a:srgbClr val="F26B43"/>
          </p15:clr>
        </p15:guide>
        <p15:guide id="3" orient="horz" pos="459" userDrawn="1">
          <p15:clr>
            <a:srgbClr val="F26B43"/>
          </p15:clr>
        </p15:guide>
        <p15:guide id="4" orient="horz" pos="2432" userDrawn="1">
          <p15:clr>
            <a:srgbClr val="F26B43"/>
          </p15:clr>
        </p15:guide>
        <p15:guide id="6" pos="3976" userDrawn="1">
          <p15:clr>
            <a:srgbClr val="F26B43"/>
          </p15:clr>
        </p15:guide>
        <p15:guide id="7" pos="461" userDrawn="1">
          <p15:clr>
            <a:srgbClr val="F26B43"/>
          </p15:clr>
        </p15:guide>
        <p15:guide id="8" pos="220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Tree>
    <p:extLst>
      <p:ext uri="{BB962C8B-B14F-4D97-AF65-F5344CB8AC3E}">
        <p14:creationId xmlns:p14="http://schemas.microsoft.com/office/powerpoint/2010/main" val="859361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A controller enclosure houses controllers and is the core component of a storage system to provide storage services.</a:t>
            </a:r>
            <a:endParaRPr lang="zh-CN" altLang="zh-CN" dirty="0">
              <a:latin typeface="Huawei Sans" panose="020C0503030203020204" pitchFamily="34" charset="0"/>
            </a:endParaRPr>
          </a:p>
          <a:p>
            <a:pPr lvl="1"/>
            <a:r>
              <a:rPr lang="en-US" altLang="zh-CN" dirty="0">
                <a:latin typeface="Huawei Sans" panose="020C0503030203020204" pitchFamily="34" charset="0"/>
              </a:rPr>
              <a:t>The system </a:t>
            </a:r>
            <a:r>
              <a:rPr lang="en-US" altLang="zh-CN" dirty="0" err="1">
                <a:latin typeface="Huawei Sans" panose="020C0503030203020204" pitchFamily="34" charset="0"/>
              </a:rPr>
              <a:t>subrack</a:t>
            </a:r>
            <a:r>
              <a:rPr lang="en-US" altLang="zh-CN" dirty="0">
                <a:latin typeface="Huawei Sans" panose="020C0503030203020204" pitchFamily="34" charset="0"/>
              </a:rPr>
              <a:t> integrates a backplane to provide signal and power connectivity among modules.</a:t>
            </a:r>
            <a:endParaRPr lang="zh-CN" altLang="zh-CN" dirty="0">
              <a:latin typeface="Huawei Sans" panose="020C0503030203020204" pitchFamily="34" charset="0"/>
            </a:endParaRPr>
          </a:p>
          <a:p>
            <a:pPr lvl="1"/>
            <a:r>
              <a:rPr lang="en-US" altLang="zh-CN" dirty="0">
                <a:latin typeface="Huawei Sans" panose="020C0503030203020204" pitchFamily="34" charset="0"/>
              </a:rPr>
              <a:t>BBUs supply power to the storage system in the event of an external power supply failure to protect data in the storage system.</a:t>
            </a:r>
            <a:endParaRPr lang="zh-CN" altLang="zh-CN" dirty="0">
              <a:latin typeface="Huawei Sans" panose="020C0503030203020204" pitchFamily="34" charset="0"/>
            </a:endParaRPr>
          </a:p>
          <a:p>
            <a:pPr lvl="1"/>
            <a:r>
              <a:rPr lang="en-US" altLang="zh-CN" dirty="0">
                <a:latin typeface="Huawei Sans" panose="020C0503030203020204" pitchFamily="34" charset="0"/>
              </a:rPr>
              <a:t>The management module provides management, maintenance, and serial ports.</a:t>
            </a:r>
            <a:endParaRPr lang="zh-CN" altLang="zh-CN" dirty="0">
              <a:latin typeface="Huawei Sans" panose="020C0503030203020204" pitchFamily="34" charset="0"/>
            </a:endParaRPr>
          </a:p>
          <a:p>
            <a:pPr lvl="1"/>
            <a:r>
              <a:rPr lang="en-US" altLang="zh-CN" dirty="0">
                <a:latin typeface="Huawei Sans" panose="020C0503030203020204" pitchFamily="34" charset="0"/>
              </a:rPr>
              <a:t>The AC power module supplies power to the controller enclosure, allowing the enclosure to operate normally at maximum power.</a:t>
            </a:r>
            <a:endParaRPr lang="zh-CN" altLang="zh-CN" dirty="0">
              <a:latin typeface="Huawei Sans" panose="020C0503030203020204" pitchFamily="34" charset="0"/>
            </a:endParaRPr>
          </a:p>
          <a:p>
            <a:pPr lvl="1"/>
            <a:r>
              <a:rPr lang="en-US" altLang="zh-CN" dirty="0">
                <a:latin typeface="Huawei Sans" panose="020C0503030203020204" pitchFamily="34" charset="0"/>
              </a:rPr>
              <a:t>Interface modules provide service or management ports and are field replaceable units.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072201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Huawei OceanStor Dorado V6 controller enclosures: </a:t>
            </a:r>
          </a:p>
          <a:p>
            <a:pPr marL="540000" lvl="0" indent="-180000">
              <a:buFont typeface="Huawei Sans" panose="020C0503030203020204" pitchFamily="34" charset="0"/>
              <a:buChar char="▫"/>
            </a:pPr>
            <a:r>
              <a:rPr lang="en-US" altLang="zh-CN" sz="1100" kern="1200" baseline="0" dirty="0">
                <a:solidFill>
                  <a:schemeClr val="tx1"/>
                </a:solidFill>
                <a:latin typeface="Huawei Sans" panose="020C0503030203020204" pitchFamily="34" charset="0"/>
                <a:ea typeface="方正兰亭黑简体" panose="02000000000000000000" pitchFamily="2" charset="-122"/>
                <a:cs typeface="+mn-cs"/>
              </a:rPr>
              <a:t>2 U enclosure with 25 x 2.5-inch SSDs; </a:t>
            </a:r>
          </a:p>
          <a:p>
            <a:pPr marL="540000" lvl="0" indent="-180000">
              <a:buSzPct val="100000"/>
              <a:buFont typeface="Huawei Sans" panose="020C0503030203020204" pitchFamily="34" charset="0"/>
              <a:buChar char="▫"/>
            </a:pPr>
            <a:r>
              <a:rPr lang="en-US" altLang="zh-CN" sz="1100" kern="1200" baseline="0" dirty="0">
                <a:solidFill>
                  <a:schemeClr val="tx1"/>
                </a:solidFill>
                <a:latin typeface="Huawei Sans" panose="020C0503030203020204" pitchFamily="34" charset="0"/>
                <a:ea typeface="方正兰亭黑简体" panose="02000000000000000000" pitchFamily="2" charset="-122"/>
                <a:cs typeface="+mn-cs"/>
              </a:rPr>
              <a:t>2 U enclosure with 36 x palm-sized NVMe SSDs; </a:t>
            </a:r>
          </a:p>
          <a:p>
            <a:pPr marL="540000" lvl="0" indent="-180000">
              <a:buSzPct val="100000"/>
              <a:buFont typeface="Huawei Sans" panose="020C0503030203020204" pitchFamily="34" charset="0"/>
              <a:buChar char="▫"/>
            </a:pPr>
            <a:r>
              <a:rPr lang="en-US" altLang="zh-CN" sz="1100" kern="1200" baseline="0" dirty="0">
                <a:solidFill>
                  <a:schemeClr val="tx1"/>
                </a:solidFill>
                <a:latin typeface="Huawei Sans" panose="020C0503030203020204" pitchFamily="34" charset="0"/>
                <a:ea typeface="方正兰亭黑简体" panose="02000000000000000000" pitchFamily="2" charset="-122"/>
                <a:cs typeface="+mn-cs"/>
              </a:rPr>
              <a:t>4 U enclosure without SSD.</a:t>
            </a:r>
            <a:endParaRPr lang="zh-CN" altLang="zh-CN" sz="1100" kern="1200" baseline="0" dirty="0">
              <a:solidFill>
                <a:schemeClr val="tx1"/>
              </a:solidFill>
              <a:latin typeface="Huawei Sans" panose="020C0503030203020204" pitchFamily="34" charset="0"/>
              <a:ea typeface="方正兰亭黑简体" panose="02000000000000000000" pitchFamily="2" charset="-122"/>
              <a:cs typeface="+mn-cs"/>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72043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509035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The controller is a core module that processes services in a storage system.</a:t>
            </a:r>
            <a:endParaRPr lang="zh-CN" altLang="zh-CN" dirty="0">
              <a:latin typeface="Huawei Sans" panose="020C0503030203020204" pitchFamily="34" charset="0"/>
            </a:endParaRPr>
          </a:p>
          <a:p>
            <a:pPr lvl="1"/>
            <a:r>
              <a:rPr lang="en-US" altLang="zh-CN" dirty="0">
                <a:latin typeface="Huawei Sans" panose="020C0503030203020204" pitchFamily="34" charset="0"/>
              </a:rPr>
              <a:t>The CPU and cache on the controller work together to process I/O requests from the host and manage RAID of the storage system.</a:t>
            </a:r>
            <a:endParaRPr lang="zh-CN" altLang="zh-CN" dirty="0">
              <a:latin typeface="Huawei Sans" panose="020C0503030203020204" pitchFamily="34" charset="0"/>
            </a:endParaRPr>
          </a:p>
          <a:p>
            <a:pPr lvl="1"/>
            <a:r>
              <a:rPr lang="en-US" altLang="zh-CN" dirty="0">
                <a:latin typeface="Huawei Sans" panose="020C0503030203020204" pitchFamily="34" charset="0"/>
              </a:rPr>
              <a:t>Each controller has multiple built-in disks to store system data. If a power failure occurs, these disks also store cache data. Disks on different controllers are redundant of each other.</a:t>
            </a:r>
            <a:endParaRPr lang="zh-CN" altLang="zh-CN" dirty="0">
              <a:latin typeface="Huawei Sans" panose="020C0503030203020204" pitchFamily="34" charset="0"/>
            </a:endParaRPr>
          </a:p>
          <a:p>
            <a:pPr lvl="0"/>
            <a:r>
              <a:rPr lang="en-US" altLang="zh-CN" dirty="0">
                <a:latin typeface="Huawei Sans" panose="020C0503030203020204" pitchFamily="34" charset="0"/>
              </a:rPr>
              <a:t>Front-end (FE) ports are used for service communication between application servers and the storage system, that is, for processing host I/</a:t>
            </a:r>
            <a:r>
              <a:rPr lang="en-US" altLang="zh-CN" dirty="0" err="1">
                <a:latin typeface="Huawei Sans" panose="020C0503030203020204" pitchFamily="34" charset="0"/>
              </a:rPr>
              <a:t>Os</a:t>
            </a:r>
            <a:r>
              <a:rPr lang="en-US" altLang="zh-CN" dirty="0">
                <a:latin typeface="Huawei Sans" panose="020C0503030203020204" pitchFamily="34" charset="0"/>
              </a:rPr>
              <a:t>.</a:t>
            </a:r>
            <a:endParaRPr lang="zh-CN" altLang="zh-CN" dirty="0">
              <a:latin typeface="Huawei Sans" panose="020C0503030203020204" pitchFamily="34" charset="0"/>
            </a:endParaRPr>
          </a:p>
          <a:p>
            <a:pPr lvl="0"/>
            <a:r>
              <a:rPr lang="en-US" altLang="zh-CN" dirty="0">
                <a:latin typeface="Huawei Sans" panose="020C0503030203020204" pitchFamily="34" charset="0"/>
              </a:rPr>
              <a:t>Back-end (BE) ports connect a controller enclosure to a disk enclosure and provide channels for reading/writing data from/to disks.</a:t>
            </a:r>
            <a:endParaRPr lang="zh-CN" altLang="zh-CN" dirty="0">
              <a:latin typeface="Huawei Sans" panose="020C0503030203020204" pitchFamily="34" charset="0"/>
            </a:endParaRPr>
          </a:p>
          <a:p>
            <a:pPr lvl="0"/>
            <a:r>
              <a:rPr lang="en-US" altLang="zh-CN" dirty="0">
                <a:latin typeface="Huawei Sans" panose="020C0503030203020204" pitchFamily="34" charset="0"/>
              </a:rPr>
              <a:t>A cache is a memory chip on a disk controller. It provides fast data access speed and functions as a buffer between the internal storage and external interfaces. </a:t>
            </a:r>
            <a:endParaRPr lang="zh-CN" altLang="zh-CN" dirty="0">
              <a:latin typeface="Huawei Sans" panose="020C0503030203020204" pitchFamily="34" charset="0"/>
            </a:endParaRPr>
          </a:p>
          <a:p>
            <a:pPr lvl="0"/>
            <a:r>
              <a:rPr lang="en-US" altLang="zh-CN" dirty="0">
                <a:latin typeface="Huawei Sans" panose="020C0503030203020204" pitchFamily="34" charset="0"/>
              </a:rPr>
              <a:t>An engine is a core component of a development program or system on an electronic platform. It is usually the support part of a program or a set of systems.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0213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a:latin typeface="Huawei Sans" panose="020C0503030203020204" pitchFamily="34" charset="0"/>
              </a:rPr>
              <a:t>Fan modules dissipate heat from the system, allowing the controller enclosure to operate normally at maximum power.</a:t>
            </a:r>
            <a:endParaRPr lang="zh-CN" altLang="zh-CN">
              <a:latin typeface="Huawei Sans" panose="020C0503030203020204" pitchFamily="34" charset="0"/>
            </a:endParaRPr>
          </a:p>
          <a:p>
            <a:pPr lvl="0"/>
            <a:r>
              <a:rPr lang="en-US" altLang="zh-CN">
                <a:latin typeface="Huawei Sans" panose="020C0503030203020204" pitchFamily="34" charset="0"/>
              </a:rPr>
              <a:t>BBUs supply power to the storage system in the event of an external power supply failure to protect data in the storage system.</a:t>
            </a:r>
            <a:endParaRPr lang="zh-CN" altLang="zh-CN">
              <a:latin typeface="Huawei Sans" panose="020C0503030203020204" pitchFamily="34" charset="0"/>
            </a:endParaRPr>
          </a:p>
          <a:p>
            <a:pPr lvl="0"/>
            <a:r>
              <a:rPr lang="en-US" altLang="zh-CN">
                <a:latin typeface="Huawei Sans" panose="020C0503030203020204" pitchFamily="34" charset="0"/>
              </a:rPr>
              <a:t>When the external power supplies are normal, the BBUs are standing by. Faulty BBUs can be isolated without affecting normal running of the storage system. The BBUs allow the system to write cache data to the built-in disks of the controllers upon a power failure to prevent data loss. When the external power supply recovers, storage software recovers data from the built-in disks of the controllers into the cache. In a system using the lithium batteries, the battery capacity is updated and detected by charging and discharging the batteries. In this way, the problems can be detected in advance that the battery capacity attenuates, the batteries fail to meet the power backup requirements of the system, and thus the data backup fails when the batteries are not used for a long time. Then, the reliability of data protection upon the system power failure can be improved.</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880968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Coffer disks are used to store user data, system configurations, logs, and dirty data in the cache in the event of an unexpected power outage.</a:t>
            </a:r>
            <a:endParaRPr lang="zh-CN" altLang="zh-CN" dirty="0">
              <a:latin typeface="Huawei Sans" panose="020C0503030203020204" pitchFamily="34" charset="0"/>
            </a:endParaRPr>
          </a:p>
          <a:p>
            <a:pPr lvl="0"/>
            <a:r>
              <a:rPr lang="en-US" altLang="zh-CN" dirty="0">
                <a:latin typeface="Huawei Sans" panose="020C0503030203020204" pitchFamily="34" charset="0"/>
              </a:rPr>
              <a:t>There are built-in coffer disks and external coffer disks.</a:t>
            </a:r>
            <a:endParaRPr lang="zh-CN" altLang="zh-CN" dirty="0">
              <a:latin typeface="Huawei Sans" panose="020C0503030203020204" pitchFamily="34" charset="0"/>
            </a:endParaRPr>
          </a:p>
          <a:p>
            <a:pPr lvl="0"/>
            <a:r>
              <a:rPr lang="en-US" altLang="zh-CN" dirty="0">
                <a:latin typeface="Huawei Sans" panose="020C0503030203020204" pitchFamily="34" charset="0"/>
              </a:rPr>
              <a:t>Built-in coffer disk</a:t>
            </a:r>
            <a:endParaRPr lang="zh-CN" altLang="zh-CN" dirty="0">
              <a:latin typeface="Huawei Sans" panose="020C0503030203020204" pitchFamily="34" charset="0"/>
            </a:endParaRPr>
          </a:p>
          <a:p>
            <a:pPr lvl="1"/>
            <a:r>
              <a:rPr lang="en-US" altLang="zh-CN" dirty="0">
                <a:latin typeface="Huawei Sans" panose="020C0503030203020204" pitchFamily="34" charset="0"/>
              </a:rPr>
              <a:t>Each controller of OceanStor Dorado V6 has one or two built-in SSDs as coffer disks. For details, see the product documentation.</a:t>
            </a:r>
            <a:endParaRPr lang="zh-CN" altLang="zh-CN" dirty="0">
              <a:latin typeface="Huawei Sans" panose="020C0503030203020204" pitchFamily="34" charset="0"/>
            </a:endParaRPr>
          </a:p>
          <a:p>
            <a:pPr lvl="0"/>
            <a:r>
              <a:rPr lang="en-US" altLang="zh-CN" dirty="0">
                <a:latin typeface="Huawei Sans" panose="020C0503030203020204" pitchFamily="34" charset="0"/>
              </a:rPr>
              <a:t>External coffer disk</a:t>
            </a:r>
            <a:endParaRPr lang="zh-CN" altLang="zh-CN" dirty="0">
              <a:latin typeface="Huawei Sans" panose="020C0503030203020204" pitchFamily="34" charset="0"/>
            </a:endParaRPr>
          </a:p>
          <a:p>
            <a:pPr lvl="1"/>
            <a:r>
              <a:rPr lang="en-US" altLang="zh-CN" dirty="0">
                <a:latin typeface="Huawei Sans" panose="020C0503030203020204" pitchFamily="34" charset="0"/>
              </a:rPr>
              <a:t>The storage system automatically selects four disks as coffer disks. Each coffer disk provides 2 GB space to form a RAID 1 group. The remaining space of the coffer disks can be used to store service data. If a coffer disk is faulty, the system automatically replaces the faulty coffer disk with a normal disk to ensure redundancy.</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80044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A 4 U controller enclosure has four power modules (PSU 0, PSU 1, PSU 2, and PSU 3). PSU 0 and PSU 1 form a power plane to supply power to controllers A and C, and are redundant of each other. PSU 2 and PSU 3 form the other power plane to supply power to controllers B and D, and are redundant of each other. For reliability purposes, it is recommended that you connect PSU 0 and PSU 2 to one PDU, and PSU 1 and PSU 3 to another PDU.</a:t>
            </a:r>
            <a:endParaRPr lang="zh-CN" altLang="zh-CN" dirty="0">
              <a:latin typeface="Huawei Sans" panose="020C0503030203020204" pitchFamily="34" charset="0"/>
            </a:endParaRPr>
          </a:p>
          <a:p>
            <a:pPr lvl="0"/>
            <a:r>
              <a:rPr lang="en-US" altLang="zh-CN" dirty="0">
                <a:latin typeface="Huawei Sans" panose="020C0503030203020204" pitchFamily="34" charset="0"/>
              </a:rPr>
              <a:t>A 2 U controller enclosure has two power modules (PSU 0 and PSU 1) to supply power to controllers A and B. The two power modules form a power plane and are redundant of each other. For reliability purposes, it is recommended that you connect PSU 0 and PSU 1 to different PDUs.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85372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2447439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a:latin typeface="Huawei Sans" panose="020C0503030203020204" pitchFamily="34" charset="0"/>
              </a:rPr>
              <a:t>The system subrack integrates a backplane to provide signal and power connectivity among modules.</a:t>
            </a:r>
            <a:endParaRPr lang="zh-CN" altLang="zh-CN">
              <a:latin typeface="Huawei Sans" panose="020C0503030203020204" pitchFamily="34" charset="0"/>
            </a:endParaRPr>
          </a:p>
          <a:p>
            <a:pPr lvl="0"/>
            <a:r>
              <a:rPr lang="en-US" altLang="zh-CN">
                <a:latin typeface="Huawei Sans" panose="020C0503030203020204" pitchFamily="34" charset="0"/>
              </a:rPr>
              <a:t>The expansion module provides expansion ports to connect to a controller enclosure or another disk enclosure for data transmission.</a:t>
            </a:r>
            <a:endParaRPr lang="zh-CN" altLang="zh-CN">
              <a:latin typeface="Huawei Sans" panose="020C0503030203020204" pitchFamily="34" charset="0"/>
            </a:endParaRPr>
          </a:p>
          <a:p>
            <a:pPr lvl="0"/>
            <a:r>
              <a:rPr lang="en-US" altLang="zh-CN">
                <a:latin typeface="Huawei Sans" panose="020C0503030203020204" pitchFamily="34" charset="0"/>
              </a:rPr>
              <a:t>The power module supplies power to the disk enclosure, allowing the enclosure to operate normally at maximum power.</a:t>
            </a:r>
            <a:endParaRPr lang="zh-CN" altLang="zh-CN">
              <a:latin typeface="Huawei Sans" panose="020C0503030203020204" pitchFamily="34" charset="0"/>
            </a:endParaRPr>
          </a:p>
          <a:p>
            <a:pPr lvl="0"/>
            <a:r>
              <a:rPr lang="en-US" altLang="zh-CN">
                <a:latin typeface="Huawei Sans" panose="020C0503030203020204" pitchFamily="34" charset="0"/>
              </a:rPr>
              <a:t>Disks provide storage space for the storage system to save service data, system data, and cache data. Specific disks are used as coffer disks.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199220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Huawei </a:t>
            </a:r>
            <a:r>
              <a:rPr lang="en-US" altLang="zh-CN" dirty="0" err="1">
                <a:latin typeface="Huawei Sans" panose="020C0503030203020204" pitchFamily="34" charset="0"/>
              </a:rPr>
              <a:t>OceanStor</a:t>
            </a:r>
            <a:r>
              <a:rPr lang="en-US" altLang="zh-CN" dirty="0">
                <a:latin typeface="Huawei Sans" panose="020C0503030203020204" pitchFamily="34" charset="0"/>
              </a:rPr>
              <a:t> Dorado V6 all-flash storage systems support SAS, smart SAS, and smart </a:t>
            </a:r>
            <a:r>
              <a:rPr lang="en-US" altLang="zh-CN" dirty="0" err="1">
                <a:latin typeface="Huawei Sans" panose="020C0503030203020204" pitchFamily="34" charset="0"/>
              </a:rPr>
              <a:t>NVMe</a:t>
            </a:r>
            <a:r>
              <a:rPr lang="en-US" altLang="zh-CN" dirty="0">
                <a:latin typeface="Huawei Sans" panose="020C0503030203020204" pitchFamily="34" charset="0"/>
              </a:rPr>
              <a:t> disk enclosures.</a:t>
            </a:r>
            <a:endParaRPr lang="zh-CN" altLang="zh-CN" dirty="0">
              <a:latin typeface="Huawei Sans" panose="020C0503030203020204" pitchFamily="34" charset="0"/>
            </a:endParaRPr>
          </a:p>
          <a:p>
            <a:pPr lvl="0"/>
            <a:r>
              <a:rPr lang="en-US" altLang="zh-CN" dirty="0">
                <a:latin typeface="Huawei Sans" panose="020C0503030203020204" pitchFamily="34" charset="0"/>
              </a:rPr>
              <a:t>After a disk enclosure is powered on, check its indicators to determine its operating status.</a:t>
            </a:r>
            <a:endParaRPr lang="zh-CN" altLang="zh-CN" dirty="0">
              <a:latin typeface="Huawei Sans" panose="020C0503030203020204" pitchFamily="34" charset="0"/>
            </a:endParaRPr>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5590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2775795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Smart disk enclosures use RDMA over Converged Ethernet (</a:t>
            </a:r>
            <a:r>
              <a:rPr lang="en-US" altLang="zh-CN" dirty="0" err="1">
                <a:latin typeface="Huawei Sans" panose="020C0503030203020204" pitchFamily="34" charset="0"/>
              </a:rPr>
              <a:t>RoCE</a:t>
            </a:r>
            <a:r>
              <a:rPr lang="en-US" altLang="zh-CN" dirty="0">
                <a:latin typeface="Huawei Sans" panose="020C0503030203020204" pitchFamily="34" charset="0"/>
              </a:rPr>
              <a:t>) ports to connect to controller enclosures, and are equipped with </a:t>
            </a:r>
            <a:r>
              <a:rPr lang="en-US" altLang="zh-CN" dirty="0" err="1">
                <a:latin typeface="Huawei Sans" panose="020C0503030203020204" pitchFamily="34" charset="0"/>
              </a:rPr>
              <a:t>Kunpeng</a:t>
            </a:r>
            <a:r>
              <a:rPr lang="en-US" altLang="zh-CN" dirty="0">
                <a:latin typeface="Huawei Sans" panose="020C0503030203020204" pitchFamily="34" charset="0"/>
              </a:rPr>
              <a:t> CPUs and DDR memory to provide computing capability.</a:t>
            </a:r>
            <a:endParaRPr lang="zh-CN" altLang="zh-CN" dirty="0">
              <a:latin typeface="Huawei Sans" panose="020C0503030203020204" pitchFamily="34" charset="0"/>
            </a:endParaRPr>
          </a:p>
          <a:p>
            <a:pPr lvl="0"/>
            <a:r>
              <a:rPr lang="en-US" altLang="zh-CN" dirty="0">
                <a:latin typeface="Huawei Sans" panose="020C0503030203020204" pitchFamily="34" charset="0"/>
              </a:rPr>
              <a:t>Smart disk enclosures are 2 U high. A smart SAS disk enclosure can house 25 SAS SSDs, and a smart NVMe disk enclosure can house 36 palm-sized NVMe SSDs.</a:t>
            </a:r>
            <a:endParaRPr lang="zh-CN" altLang="zh-CN" dirty="0">
              <a:latin typeface="Huawei Sans" panose="020C0503030203020204" pitchFamily="34" charset="0"/>
            </a:endParaRPr>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610935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712737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Each expansion module provides one P0 and one P1 expansion port. The expansion module provides expansion ports to connect to a controller enclosure or another disk enclosure for data transmission.</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271173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Huawei </a:t>
            </a:r>
            <a:r>
              <a:rPr lang="en-US" altLang="zh-CN" dirty="0" err="1">
                <a:latin typeface="Huawei Sans" panose="020C0503030203020204" pitchFamily="34" charset="0"/>
              </a:rPr>
              <a:t>CloudEngine</a:t>
            </a:r>
            <a:r>
              <a:rPr lang="en-US" altLang="zh-CN" dirty="0">
                <a:latin typeface="Huawei Sans" panose="020C0503030203020204" pitchFamily="34" charset="0"/>
              </a:rPr>
              <a:t> series fixed switches are next-generation Ethernet switches designed for data centers and provide high performance, high port density, and low latency. The switches use flexible front-to-rear or rear-to-front airflow design and can be used in IP SANs and scale-out storage networks.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466665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a:latin typeface="Huawei Sans" panose="020C0503030203020204" pitchFamily="34" charset="0"/>
              </a:rPr>
              <a:t>Fibre Channel switches are high-speed network transmission relay devices that transmit data over optical fibers. They provide fast transmission speed and strong anti-interference capability.</a:t>
            </a:r>
            <a:endParaRPr lang="zh-CN" altLang="zh-CN">
              <a:latin typeface="Huawei Sans" panose="020C0503030203020204" pitchFamily="34" charset="0"/>
            </a:endParaRPr>
          </a:p>
          <a:p>
            <a:pPr lvl="0"/>
            <a:r>
              <a:rPr lang="en-US" altLang="zh-CN">
                <a:latin typeface="Huawei Sans" panose="020C0503030203020204" pitchFamily="34" charset="0"/>
              </a:rPr>
              <a:t>Fibre Channel switches are used on FC SANs.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57104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A serial cable connects the serial port of the storage system to the maintenance terminal.</a:t>
            </a:r>
            <a:endParaRPr lang="zh-CN" altLang="zh-CN" dirty="0">
              <a:latin typeface="Huawei Sans" panose="020C0503030203020204" pitchFamily="34" charset="0"/>
            </a:endParaRPr>
          </a:p>
          <a:p>
            <a:pPr lvl="0"/>
            <a:r>
              <a:rPr lang="en-US" altLang="zh-CN" dirty="0">
                <a:latin typeface="Huawei Sans" panose="020C0503030203020204" pitchFamily="34" charset="0"/>
              </a:rPr>
              <a:t>Mini SAS HD cables connect to expansion ports on controller and disk enclosures. There are mini SAS HD electrical cables and mini SAS HD optical cables.</a:t>
            </a:r>
            <a:endParaRPr lang="zh-CN" altLang="zh-CN" dirty="0">
              <a:latin typeface="Huawei Sans" panose="020C0503030203020204" pitchFamily="34" charset="0"/>
            </a:endParaRPr>
          </a:p>
          <a:p>
            <a:pPr lvl="0"/>
            <a:r>
              <a:rPr lang="en-US" altLang="zh-CN" dirty="0">
                <a:latin typeface="Huawei Sans" panose="020C0503030203020204" pitchFamily="34" charset="0"/>
              </a:rPr>
              <a:t>100G QSFP28 cables are used for direct connection between controllers or for connection to smart disk enclosures.</a:t>
            </a:r>
            <a:endParaRPr lang="zh-CN" altLang="zh-CN" dirty="0">
              <a:latin typeface="Huawei Sans" panose="020C0503030203020204" pitchFamily="34" charset="0"/>
            </a:endParaRPr>
          </a:p>
          <a:p>
            <a:pPr lvl="0"/>
            <a:r>
              <a:rPr lang="en-US" altLang="zh-CN" dirty="0">
                <a:latin typeface="Huawei Sans" panose="020C0503030203020204" pitchFamily="34" charset="0"/>
              </a:rPr>
              <a:t>25G SFP28 cables are used for front-end networking.</a:t>
            </a:r>
            <a:endParaRPr lang="zh-CN" altLang="zh-CN" dirty="0">
              <a:latin typeface="Huawei Sans" panose="020C0503030203020204" pitchFamily="34" charset="0"/>
            </a:endParaRPr>
          </a:p>
          <a:p>
            <a:pPr lvl="0"/>
            <a:r>
              <a:rPr lang="en-US" altLang="zh-CN" dirty="0">
                <a:latin typeface="Huawei Sans" panose="020C0503030203020204" pitchFamily="34" charset="0"/>
              </a:rPr>
              <a:t>Optical fibers connect the storage system to </a:t>
            </a:r>
            <a:r>
              <a:rPr lang="en-US" altLang="zh-CN" dirty="0" err="1">
                <a:latin typeface="Huawei Sans" panose="020C0503030203020204" pitchFamily="34" charset="0"/>
              </a:rPr>
              <a:t>Fibre</a:t>
            </a:r>
            <a:r>
              <a:rPr lang="en-US" altLang="zh-CN" dirty="0">
                <a:latin typeface="Huawei Sans" panose="020C0503030203020204" pitchFamily="34" charset="0"/>
              </a:rPr>
              <a:t> Channel switches. One end of the optical fiber connects to a </a:t>
            </a:r>
            <a:r>
              <a:rPr lang="en-US" altLang="zh-CN" dirty="0" err="1">
                <a:latin typeface="Huawei Sans" panose="020C0503030203020204" pitchFamily="34" charset="0"/>
              </a:rPr>
              <a:t>Fibre</a:t>
            </a:r>
            <a:r>
              <a:rPr lang="en-US" altLang="zh-CN" dirty="0">
                <a:latin typeface="Huawei Sans" panose="020C0503030203020204" pitchFamily="34" charset="0"/>
              </a:rPr>
              <a:t> Channel host bus adapter (HBA), and the other end connects to the </a:t>
            </a:r>
            <a:r>
              <a:rPr lang="en-US" altLang="zh-CN" dirty="0" err="1">
                <a:latin typeface="Huawei Sans" panose="020C0503030203020204" pitchFamily="34" charset="0"/>
              </a:rPr>
              <a:t>Fibre</a:t>
            </a:r>
            <a:r>
              <a:rPr lang="en-US" altLang="zh-CN" dirty="0">
                <a:latin typeface="Huawei Sans" panose="020C0503030203020204" pitchFamily="34" charset="0"/>
              </a:rPr>
              <a:t> Channel switch or the storage system. An optical fiber uses LC connectors at both ends. MPO-4*DLC optical fibers, which are dedicated for 8 Gbit/s </a:t>
            </a:r>
            <a:r>
              <a:rPr lang="en-US" altLang="zh-CN" dirty="0" err="1">
                <a:latin typeface="Huawei Sans" panose="020C0503030203020204" pitchFamily="34" charset="0"/>
              </a:rPr>
              <a:t>Fibre</a:t>
            </a:r>
            <a:r>
              <a:rPr lang="en-US" altLang="zh-CN" dirty="0">
                <a:latin typeface="Huawei Sans" panose="020C0503030203020204" pitchFamily="34" charset="0"/>
              </a:rPr>
              <a:t> Channel interface modules (8 ports) and 16 Gbit/s </a:t>
            </a:r>
            <a:r>
              <a:rPr lang="en-US" altLang="zh-CN" dirty="0" err="1">
                <a:latin typeface="Huawei Sans" panose="020C0503030203020204" pitchFamily="34" charset="0"/>
              </a:rPr>
              <a:t>Fibre</a:t>
            </a:r>
            <a:r>
              <a:rPr lang="en-US" altLang="zh-CN" dirty="0">
                <a:latin typeface="Huawei Sans" panose="020C0503030203020204" pitchFamily="34" charset="0"/>
              </a:rPr>
              <a:t> Channel interface modules (8 ports), can be used to connect the storage system to </a:t>
            </a:r>
            <a:r>
              <a:rPr lang="en-US" altLang="zh-CN" dirty="0" err="1">
                <a:latin typeface="Huawei Sans" panose="020C0503030203020204" pitchFamily="34" charset="0"/>
              </a:rPr>
              <a:t>Fibre</a:t>
            </a:r>
            <a:r>
              <a:rPr lang="en-US" altLang="zh-CN" dirty="0">
                <a:latin typeface="Huawei Sans" panose="020C0503030203020204" pitchFamily="34" charset="0"/>
              </a:rPr>
              <a:t> Channel switches.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2997066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900271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a:latin typeface="Huawei Sans" panose="020C0503030203020204" pitchFamily="34" charset="0"/>
              </a:rPr>
              <a:t>There are multiple types of disks, which can be classified by interface type, dimensions, application scenario, and structure.</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207551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a:latin typeface="Huawei Sans" panose="020C0503030203020204" pitchFamily="34" charset="0"/>
              </a:rPr>
              <a:t>Disk components:</a:t>
            </a:r>
            <a:endParaRPr lang="zh-CN" altLang="zh-CN">
              <a:latin typeface="Huawei Sans" panose="020C0503030203020204" pitchFamily="34" charset="0"/>
            </a:endParaRPr>
          </a:p>
          <a:p>
            <a:pPr lvl="1"/>
            <a:r>
              <a:rPr lang="en-US" altLang="zh-CN">
                <a:latin typeface="Huawei Sans" panose="020C0503030203020204" pitchFamily="34" charset="0"/>
              </a:rPr>
              <a:t>A platter is coated with magnetic materials on both surfaces. The magnetic grains on the platter are polarized to represent a binary information unit (or bit).</a:t>
            </a:r>
            <a:endParaRPr lang="zh-CN" altLang="zh-CN">
              <a:latin typeface="Huawei Sans" panose="020C0503030203020204" pitchFamily="34" charset="0"/>
            </a:endParaRPr>
          </a:p>
          <a:p>
            <a:pPr lvl="1"/>
            <a:r>
              <a:rPr lang="en-US" altLang="zh-CN">
                <a:latin typeface="Huawei Sans" panose="020C0503030203020204" pitchFamily="34" charset="0"/>
              </a:rPr>
              <a:t>A read/write head reads data from and writes data to a platter. It changes the N and S polarities of magnetic grains on the surface of the platter to save data.</a:t>
            </a:r>
            <a:endParaRPr lang="zh-CN" altLang="zh-CN">
              <a:latin typeface="Huawei Sans" panose="020C0503030203020204" pitchFamily="34" charset="0"/>
            </a:endParaRPr>
          </a:p>
          <a:p>
            <a:pPr lvl="1"/>
            <a:r>
              <a:rPr lang="en-US" altLang="zh-CN">
                <a:latin typeface="Huawei Sans" panose="020C0503030203020204" pitchFamily="34" charset="0"/>
              </a:rPr>
              <a:t>The actuator arm moves the read/write head to the specified position.</a:t>
            </a:r>
            <a:endParaRPr lang="zh-CN" altLang="zh-CN">
              <a:latin typeface="Huawei Sans" panose="020C0503030203020204" pitchFamily="34" charset="0"/>
            </a:endParaRPr>
          </a:p>
          <a:p>
            <a:pPr lvl="1"/>
            <a:r>
              <a:rPr lang="en-US" altLang="zh-CN">
                <a:latin typeface="Huawei Sans" panose="020C0503030203020204" pitchFamily="34" charset="0"/>
              </a:rPr>
              <a:t>The spindle has a motor and bearing underneath. It rotates the platter to move the specified position on the platter to the read/write head.</a:t>
            </a:r>
            <a:endParaRPr lang="zh-CN" altLang="zh-CN">
              <a:latin typeface="Huawei Sans" panose="020C0503030203020204" pitchFamily="34" charset="0"/>
            </a:endParaRPr>
          </a:p>
          <a:p>
            <a:pPr lvl="1"/>
            <a:r>
              <a:rPr lang="en-US" altLang="zh-CN">
                <a:latin typeface="Huawei Sans" panose="020C0503030203020204" pitchFamily="34" charset="0"/>
              </a:rPr>
              <a:t>The control circuit controls the speed of the platter and movement of the actuator arm, and delivers commands to the head.</a:t>
            </a:r>
            <a:endParaRPr lang="zh-CN" altLang="zh-CN" dirty="0">
              <a:latin typeface="Huawei Sans" panose="020C0503030203020204" pitchFamily="34" charset="0"/>
            </a:endParaRPr>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531399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a:latin typeface="Huawei Sans" panose="020C0503030203020204" pitchFamily="34" charset="0"/>
              </a:rPr>
              <a:t>Each platter of a disk has two read/write heads, which respectively read and write data on two surfaces of the platter.</a:t>
            </a:r>
            <a:endParaRPr lang="zh-CN" altLang="zh-CN">
              <a:latin typeface="Huawei Sans" panose="020C0503030203020204" pitchFamily="34" charset="0"/>
            </a:endParaRPr>
          </a:p>
          <a:p>
            <a:pPr lvl="0"/>
            <a:r>
              <a:rPr lang="en-US" altLang="zh-CN">
                <a:latin typeface="Huawei Sans" panose="020C0503030203020204" pitchFamily="34" charset="0"/>
              </a:rPr>
              <a:t>The head floats on the platter by air flow and does not touch the platter. Therefore, the head can move back and forth between tracks at a high speed. If the distance between the head and the platter is too long, the signal read by the head is weak; if the distance is too short, the head may rub against the platter surface. Therefore, the platter surface must be smooth and flat. Any foreign matter or dust will cause the head to rub against the magnetic surface, causing permanent data corruption.</a:t>
            </a:r>
            <a:endParaRPr lang="zh-CN" altLang="zh-CN">
              <a:latin typeface="Huawei Sans" panose="020C0503030203020204" pitchFamily="34" charset="0"/>
            </a:endParaRPr>
          </a:p>
          <a:p>
            <a:pPr lvl="0"/>
            <a:r>
              <a:rPr lang="en-US" altLang="zh-CN">
                <a:latin typeface="Huawei Sans" panose="020C0503030203020204" pitchFamily="34" charset="0"/>
              </a:rPr>
              <a:t>Working principles:</a:t>
            </a:r>
            <a:endParaRPr lang="zh-CN" altLang="zh-CN">
              <a:latin typeface="Huawei Sans" panose="020C0503030203020204" pitchFamily="34" charset="0"/>
            </a:endParaRPr>
          </a:p>
          <a:p>
            <a:pPr lvl="1"/>
            <a:r>
              <a:rPr lang="en-US" altLang="zh-CN">
                <a:latin typeface="Huawei Sans" panose="020C0503030203020204" pitchFamily="34" charset="0"/>
              </a:rPr>
              <a:t>At the beginning, the read/write head is in the landing zone near the spindle of the platters.</a:t>
            </a:r>
            <a:endParaRPr lang="zh-CN" altLang="zh-CN">
              <a:latin typeface="Huawei Sans" panose="020C0503030203020204" pitchFamily="34" charset="0"/>
            </a:endParaRPr>
          </a:p>
          <a:p>
            <a:pPr lvl="1"/>
            <a:r>
              <a:rPr lang="en-US" altLang="zh-CN">
                <a:latin typeface="Huawei Sans" panose="020C0503030203020204" pitchFamily="34" charset="0"/>
              </a:rPr>
              <a:t>The spindle connects to all platters and a motor. The spindle motor rotates at a constant speed to drive the platters.</a:t>
            </a:r>
            <a:endParaRPr lang="zh-CN" altLang="zh-CN">
              <a:latin typeface="Huawei Sans" panose="020C0503030203020204" pitchFamily="34" charset="0"/>
            </a:endParaRPr>
          </a:p>
          <a:p>
            <a:pPr lvl="1"/>
            <a:r>
              <a:rPr lang="en-US" altLang="zh-CN">
                <a:latin typeface="Huawei Sans" panose="020C0503030203020204" pitchFamily="34" charset="0"/>
              </a:rPr>
              <a:t>When the spindle rotates, there is a small gap between the head and the platter, which is called the flying height of the head.</a:t>
            </a:r>
            <a:endParaRPr lang="zh-CN" altLang="zh-CN">
              <a:latin typeface="Huawei Sans" panose="020C0503030203020204" pitchFamily="34" charset="0"/>
            </a:endParaRPr>
          </a:p>
          <a:p>
            <a:pPr lvl="1"/>
            <a:r>
              <a:rPr lang="en-US" altLang="zh-CN">
                <a:latin typeface="Huawei Sans" panose="020C0503030203020204" pitchFamily="34" charset="0"/>
              </a:rPr>
              <a:t>The head is attached to the end of the actuator arm, which drives the head to the specified position above the platter where data needs to be written or read.</a:t>
            </a:r>
            <a:endParaRPr lang="zh-CN" altLang="zh-CN">
              <a:latin typeface="Huawei Sans" panose="020C0503030203020204" pitchFamily="34" charset="0"/>
            </a:endParaRPr>
          </a:p>
          <a:p>
            <a:pPr lvl="1"/>
            <a:r>
              <a:rPr lang="en-US" altLang="zh-CN">
                <a:latin typeface="Huawei Sans" panose="020C0503030203020204" pitchFamily="34" charset="0"/>
              </a:rPr>
              <a:t>The head reads and writes data in binary format on the platter surface. The read data is stored in the flash chip of the disk and then transmitted to the program.</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98067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717550"/>
            <a:ext cx="5557838" cy="3125788"/>
          </a:xfrm>
        </p:spPr>
      </p:sp>
      <p:sp>
        <p:nvSpPr>
          <p:cNvPr id="3" name="备注占位符 2"/>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3578316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Platter surface: Each platter of a disk has two surfaces, both of which can store data and are valid. All valid surfaces are numbered in sequence, starting from 0 for the top surface. In a disk system, a surface number is also referred to as a head number, because each valid surface has a read/write head.</a:t>
            </a:r>
            <a:endParaRPr lang="zh-CN" altLang="zh-CN" dirty="0">
              <a:latin typeface="Huawei Sans" panose="020C0503030203020204" pitchFamily="34" charset="0"/>
            </a:endParaRPr>
          </a:p>
          <a:p>
            <a:pPr lvl="0"/>
            <a:r>
              <a:rPr lang="en-US" altLang="zh-CN" dirty="0">
                <a:latin typeface="Huawei Sans" panose="020C0503030203020204" pitchFamily="34" charset="0"/>
              </a:rPr>
              <a:t>Track: Tracks are concentric circles around the spindle on a platter. Data is recorded on the tracks. Tracks are numbered from the outermost circle to the innermost one, starting from 0. Each platter surface has 300 to 1024 tracks. New types of large-capacity disks have even more tracks on each surface. Generally, the tracks per inch (TPI) on a platter are used to measure the track density. Tracks are only magnetized areas on the platter surfaces and are invisible to human eyes.</a:t>
            </a:r>
            <a:endParaRPr lang="zh-CN" altLang="zh-CN" dirty="0">
              <a:latin typeface="Huawei Sans" panose="020C0503030203020204" pitchFamily="34" charset="0"/>
            </a:endParaRPr>
          </a:p>
          <a:p>
            <a:pPr lvl="0"/>
            <a:r>
              <a:rPr lang="en-US" altLang="zh-CN" dirty="0">
                <a:latin typeface="Huawei Sans" panose="020C0503030203020204" pitchFamily="34" charset="0"/>
              </a:rPr>
              <a:t>Cylinder: A cylinder is formed by tracks with the same number on all platter surfaces of a disk. The heads of each cylinder are numbered from top to bottom, starting from 0. Data is read and written based on cylinders. That is, head 0 in a cylinder reads and writes data first, and then the other heads in the same cylinder read and write data in sequence. After all heads have completed reads and writes in a cylinder, the heads move to the next cylinder. Selection of cylinders is a mechanical switching process called seek. Generally, the position of heads in a disk is indicated by the cylinder number instead of the track number.</a:t>
            </a:r>
            <a:endParaRPr lang="zh-CN" altLang="zh-CN" dirty="0">
              <a:latin typeface="Huawei Sans" panose="020C0503030203020204" pitchFamily="34" charset="0"/>
            </a:endParaRPr>
          </a:p>
          <a:p>
            <a:pPr lvl="0"/>
            <a:r>
              <a:rPr lang="en-US" altLang="zh-CN" dirty="0">
                <a:latin typeface="Huawei Sans" panose="020C0503030203020204" pitchFamily="34" charset="0"/>
              </a:rPr>
              <a:t>Sector: Each track is divided into smaller units called sectors to arrange data orderly. A sector is the smallest storage unit that can be independently addressed in a disk. Tracks may have different number of sectors. Generally, a sector can store 512 bytes of user data, but some disks can be formatted into larger sectors, such as 4 KB sectors.</a:t>
            </a:r>
            <a:endParaRPr lang="zh-CN" altLang="zh-CN" dirty="0">
              <a:latin typeface="Huawei Sans" panose="020C0503030203020204" pitchFamily="34" charset="0"/>
            </a:endParaRPr>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45925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Disks may have one or multiple platters. However, a disk allows only one head to read and write data at a time. Therefore, increasing the number of platters and heads only improves the disk capacity, but cannot improve the throughput or I/O performance of the disk.</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13145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Factors relevant to disk performance:</a:t>
            </a:r>
            <a:endParaRPr lang="zh-CN" altLang="zh-CN" dirty="0">
              <a:latin typeface="Huawei Sans" panose="020C0503030203020204" pitchFamily="34" charset="0"/>
            </a:endParaRPr>
          </a:p>
          <a:p>
            <a:pPr lvl="1"/>
            <a:r>
              <a:rPr lang="en-US" altLang="zh-CN" dirty="0">
                <a:latin typeface="Huawei Sans" panose="020C0503030203020204" pitchFamily="34" charset="0"/>
              </a:rPr>
              <a:t>Rotation speed: indicates how many circles a platter can rotate per minute. The unit is revolutions per minute (rpm). When data is being read or written, the platter rotates while the head stays still. Therefore, a faster rotation speed of the platter means shorter data transmission time. In the case of sequential I/</a:t>
            </a:r>
            <a:r>
              <a:rPr lang="en-US" altLang="zh-CN" dirty="0" err="1">
                <a:latin typeface="Huawei Sans" panose="020C0503030203020204" pitchFamily="34" charset="0"/>
              </a:rPr>
              <a:t>Os</a:t>
            </a:r>
            <a:r>
              <a:rPr lang="en-US" altLang="zh-CN" dirty="0">
                <a:latin typeface="Huawei Sans" panose="020C0503030203020204" pitchFamily="34" charset="0"/>
              </a:rPr>
              <a:t>, the actuator arm does not need to seek frequently. Therefore, the rotation speed is the primary factor to determine the throughput and IOPS.</a:t>
            </a:r>
            <a:endParaRPr lang="zh-CN" altLang="zh-CN" dirty="0">
              <a:latin typeface="Huawei Sans" panose="020C0503030203020204" pitchFamily="34" charset="0"/>
            </a:endParaRPr>
          </a:p>
          <a:p>
            <a:pPr lvl="1"/>
            <a:r>
              <a:rPr lang="en-US" altLang="zh-CN" dirty="0">
                <a:latin typeface="Huawei Sans" panose="020C0503030203020204" pitchFamily="34" charset="0"/>
              </a:rPr>
              <a:t>Seek speed: In the case of random I/</a:t>
            </a:r>
            <a:r>
              <a:rPr lang="en-US" altLang="zh-CN" dirty="0" err="1">
                <a:latin typeface="Huawei Sans" panose="020C0503030203020204" pitchFamily="34" charset="0"/>
              </a:rPr>
              <a:t>Os</a:t>
            </a:r>
            <a:r>
              <a:rPr lang="en-US" altLang="zh-CN" dirty="0">
                <a:latin typeface="Huawei Sans" panose="020C0503030203020204" pitchFamily="34" charset="0"/>
              </a:rPr>
              <a:t>, the actuator arm must change tracks frequently, and the data transmission time is much shorter than the time for track changes. Therefore, a faster seek speed of the actuator arm can improve the IOPS of random I/</a:t>
            </a:r>
            <a:r>
              <a:rPr lang="en-US" altLang="zh-CN" dirty="0" err="1">
                <a:latin typeface="Huawei Sans" panose="020C0503030203020204" pitchFamily="34" charset="0"/>
              </a:rPr>
              <a:t>Os</a:t>
            </a:r>
            <a:r>
              <a:rPr lang="en-US" altLang="zh-CN" dirty="0">
                <a:latin typeface="Huawei Sans" panose="020C0503030203020204" pitchFamily="34" charset="0"/>
              </a:rPr>
              <a:t>.</a:t>
            </a:r>
            <a:endParaRPr lang="zh-CN" altLang="zh-CN" dirty="0">
              <a:latin typeface="Huawei Sans" panose="020C0503030203020204" pitchFamily="34" charset="0"/>
            </a:endParaRPr>
          </a:p>
          <a:p>
            <a:pPr lvl="1"/>
            <a:r>
              <a:rPr lang="en-US" altLang="zh-CN" dirty="0">
                <a:latin typeface="Huawei Sans" panose="020C0503030203020204" pitchFamily="34" charset="0"/>
              </a:rPr>
              <a:t>Single platter capacity: A larger capacity of a single platter means more data can be stored in a unit space, bringing a higher data density. Under the same rotation speed and seek speed, disks with a higher data density provide better performance.</a:t>
            </a:r>
            <a:endParaRPr lang="zh-CN" altLang="zh-CN" dirty="0">
              <a:latin typeface="Huawei Sans" panose="020C0503030203020204" pitchFamily="34" charset="0"/>
            </a:endParaRPr>
          </a:p>
          <a:p>
            <a:pPr lvl="1"/>
            <a:r>
              <a:rPr lang="en-US" altLang="zh-CN" dirty="0">
                <a:latin typeface="Huawei Sans" panose="020C0503030203020204" pitchFamily="34" charset="0"/>
              </a:rPr>
              <a:t>Port speed: In theory, the current port speed is enough to support the maximum external transmission bandwidth of disks. In the case of random I/</a:t>
            </a:r>
            <a:r>
              <a:rPr lang="en-US" altLang="zh-CN" dirty="0" err="1">
                <a:latin typeface="Huawei Sans" panose="020C0503030203020204" pitchFamily="34" charset="0"/>
              </a:rPr>
              <a:t>Os</a:t>
            </a:r>
            <a:r>
              <a:rPr lang="en-US" altLang="zh-CN" dirty="0">
                <a:latin typeface="Huawei Sans" panose="020C0503030203020204" pitchFamily="34" charset="0"/>
              </a:rPr>
              <a:t>, the seek speed is the bottleneck and the port speed has little impact on performance.</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855884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The average seek time refers to the average time required for a head to move from the initial position to a specified track on a platter. It is an important metric for the internal transfer rate of a disk. The time should be as short as possible.</a:t>
            </a:r>
            <a:endParaRPr lang="zh-CN" altLang="zh-CN" dirty="0">
              <a:latin typeface="Huawei Sans" panose="020C0503030203020204" pitchFamily="34" charset="0"/>
            </a:endParaRPr>
          </a:p>
          <a:p>
            <a:pPr lvl="0"/>
            <a:r>
              <a:rPr lang="en-US" altLang="zh-CN" dirty="0">
                <a:latin typeface="Huawei Sans" panose="020C0503030203020204" pitchFamily="34" charset="0"/>
              </a:rPr>
              <a:t>The average latency time means how long a head needs to wait for a sector to move to the specified position after the head has reached the desired track. The average latency time is generally half of the time required for the platter to rotate a full circle. Therefore, a faster rotation speed leads to a shorter latency time.</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376625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The data transfer rate of a disk means how fast the disk can read and write data. It includes the internal and external data transfer rates. The unit is MB/s.</a:t>
            </a:r>
            <a:endParaRPr lang="zh-CN" altLang="zh-CN" dirty="0">
              <a:latin typeface="Huawei Sans" panose="020C0503030203020204" pitchFamily="34" charset="0"/>
            </a:endParaRPr>
          </a:p>
          <a:p>
            <a:pPr lvl="1"/>
            <a:r>
              <a:rPr lang="en-US" altLang="zh-CN" dirty="0">
                <a:latin typeface="Huawei Sans" panose="020C0503030203020204" pitchFamily="34" charset="0"/>
              </a:rPr>
              <a:t>Internal transfer rate is also called sustained transfer rate, which is the highest rate at which a head reads and writes data. This does not include the seek time and the time waiting for the sector to move to the head. It is achieved in an ideal situation that the head does not need to change the track or read a specified sector, but reads and writes all sectors sequentially and cyclically on one track. The rate in such a situation is the internal transfer rate.</a:t>
            </a:r>
            <a:endParaRPr lang="zh-CN" altLang="zh-CN" dirty="0">
              <a:latin typeface="Huawei Sans" panose="020C0503030203020204" pitchFamily="34" charset="0"/>
            </a:endParaRPr>
          </a:p>
          <a:p>
            <a:pPr lvl="1"/>
            <a:r>
              <a:rPr lang="en-US" altLang="zh-CN" dirty="0">
                <a:latin typeface="Huawei Sans" panose="020C0503030203020204" pitchFamily="34" charset="0"/>
              </a:rPr>
              <a:t>External transfer rate is also called burst data transfer rate or interface transfer rate. It refers to the data transfer rate between the system bus and the disk buffer, and depends on the disk port type and buffer size.</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22441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a:t>IOPS is calculated by the seek time, rotation latency, and data transmission time.</a:t>
            </a:r>
            <a:endParaRPr lang="zh-CN" altLang="zh-CN"/>
          </a:p>
          <a:p>
            <a:pPr lvl="1"/>
            <a:r>
              <a:rPr lang="en-US" altLang="zh-CN"/>
              <a:t>Seek time: The shorter the seek time, the faster the I/O operation. Currently, the average seek time is 3 to 15 ms.</a:t>
            </a:r>
            <a:endParaRPr lang="zh-CN" altLang="zh-CN"/>
          </a:p>
          <a:p>
            <a:pPr lvl="1"/>
            <a:r>
              <a:rPr lang="en-US" altLang="zh-CN"/>
              <a:t>Rotation latency: refers to the time required for the platter to rotate the sector where the requested data is located to the position below the head. The rotation latency depends on the rotation speed. Generally, the latency is half of the time required for the platter to rotate a full circle. For example, the average rotation latency of a 7200 rpm disk is about 4.17 ms (60 x 1000/7200/2), and the average rotation latency of a 15000 rpm disk is about 2 ms.</a:t>
            </a:r>
            <a:endParaRPr lang="zh-CN" altLang="zh-CN"/>
          </a:p>
          <a:p>
            <a:pPr lvl="1"/>
            <a:r>
              <a:rPr lang="en-US" altLang="zh-CN"/>
              <a:t>Data transmission time: indicates the time required for transmitting the requested data. It depends on the data transfer rate. Data transmission time = Data size/Data transfer rate. For example, the data transfer rate of IDE/ATA disks can reach 133 MB/s, and that of SATA II disks can reach 300 MB/s.</a:t>
            </a:r>
            <a:endParaRPr lang="zh-CN" altLang="zh-CN"/>
          </a:p>
          <a:p>
            <a:pPr lvl="1"/>
            <a:r>
              <a:rPr lang="en-US" altLang="zh-CN"/>
              <a:t>In the case of random I/Os, the head must change tracks frequently. The data transmission time is much less than the time for track changes (not in the same order of magnitude). Therefore, the data transmission time can be ignored.</a:t>
            </a:r>
            <a:endParaRPr lang="zh-CN" altLang="zh-CN"/>
          </a:p>
          <a:p>
            <a:pPr lvl="0"/>
            <a:r>
              <a:rPr lang="en-US" altLang="zh-CN"/>
              <a:t>Theoretically, the maximum IOPS of a disk can be calculated using the following formula: IOPS = 1000 ms/(Seek time + Rotation latency). The data transmission time is ignored. For example, if the average seek time is 3 ms, the theoretical maximum IOPS for 7200 rpm, 10k rpm, and 15k rpm disks is 140, 167, and 200, respectively.</a:t>
            </a:r>
            <a:endParaRPr lang="zh-CN" altLang="zh-CN" dirty="0"/>
          </a:p>
        </p:txBody>
      </p:sp>
      <p:sp>
        <p:nvSpPr>
          <p:cNvPr id="4" name="幻灯片图像占位符 3">
            <a:extLst>
              <a:ext uri="{FF2B5EF4-FFF2-40B4-BE49-F238E27FC236}">
                <a16:creationId xmlns:a16="http://schemas.microsoft.com/office/drawing/2014/main" id="{C1BF47EF-424B-4B74-A63A-4117285655EA}"/>
              </a:ext>
            </a:extLst>
          </p:cNvPr>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176956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Parallel transmission:</a:t>
            </a:r>
            <a:endParaRPr lang="zh-CN" altLang="zh-CN" dirty="0">
              <a:latin typeface="Huawei Sans" panose="020C0503030203020204" pitchFamily="34" charset="0"/>
            </a:endParaRPr>
          </a:p>
          <a:p>
            <a:pPr lvl="1"/>
            <a:r>
              <a:rPr lang="en-US" altLang="zh-CN" dirty="0">
                <a:latin typeface="Huawei Sans" panose="020C0503030203020204" pitchFamily="34" charset="0"/>
              </a:rPr>
              <a:t>Parallel transmission features high efficiency, short distance, and low frequency.</a:t>
            </a:r>
            <a:endParaRPr lang="zh-CN" altLang="zh-CN" dirty="0">
              <a:latin typeface="Huawei Sans" panose="020C0503030203020204" pitchFamily="34" charset="0"/>
            </a:endParaRPr>
          </a:p>
          <a:p>
            <a:pPr lvl="1"/>
            <a:r>
              <a:rPr lang="en-US" altLang="zh-CN" dirty="0">
                <a:latin typeface="Huawei Sans" panose="020C0503030203020204" pitchFamily="34" charset="0"/>
              </a:rPr>
              <a:t>In long-distance transmission, using multiple lines is more expensive than using a single line.</a:t>
            </a:r>
            <a:endParaRPr lang="zh-CN" altLang="zh-CN" dirty="0">
              <a:latin typeface="Huawei Sans" panose="020C0503030203020204" pitchFamily="34" charset="0"/>
            </a:endParaRPr>
          </a:p>
          <a:p>
            <a:pPr lvl="1"/>
            <a:r>
              <a:rPr lang="en-US" altLang="zh-CN" dirty="0">
                <a:latin typeface="Huawei Sans" panose="020C0503030203020204" pitchFamily="34" charset="0"/>
              </a:rPr>
              <a:t>Long-distance transmission requires thicker conducting wires to reduce signal attenuation, but it is difficult to bundle them into a single cable.</a:t>
            </a:r>
            <a:endParaRPr lang="zh-CN" altLang="zh-CN" dirty="0">
              <a:latin typeface="Huawei Sans" panose="020C0503030203020204" pitchFamily="34" charset="0"/>
            </a:endParaRPr>
          </a:p>
          <a:p>
            <a:pPr lvl="1"/>
            <a:r>
              <a:rPr lang="en-US" altLang="zh-CN" dirty="0">
                <a:latin typeface="Huawei Sans" panose="020C0503030203020204" pitchFamily="34" charset="0"/>
              </a:rPr>
              <a:t>In long-distance transmission, the time for data on each line to reach the peer end varies due to wire resistance or other factors. The next transmission can be initiated only after data on all lines has reached the peer end.</a:t>
            </a:r>
            <a:endParaRPr lang="zh-CN" altLang="zh-CN" dirty="0">
              <a:latin typeface="Huawei Sans" panose="020C0503030203020204" pitchFamily="34" charset="0"/>
            </a:endParaRPr>
          </a:p>
          <a:p>
            <a:pPr lvl="1"/>
            <a:r>
              <a:rPr lang="en-US" altLang="zh-CN" dirty="0">
                <a:latin typeface="Huawei Sans" panose="020C0503030203020204" pitchFamily="34" charset="0"/>
              </a:rPr>
              <a:t>When the transmission frequency is high, the circuit oscillation is serious and great interference is generated between the lines. Therefore, the frequency of parallel transmission must be set properly.</a:t>
            </a:r>
            <a:endParaRPr lang="zh-CN" altLang="zh-CN" dirty="0">
              <a:latin typeface="Huawei Sans" panose="020C0503030203020204" pitchFamily="34" charset="0"/>
            </a:endParaRPr>
          </a:p>
          <a:p>
            <a:pPr lvl="0"/>
            <a:r>
              <a:rPr lang="en-US" altLang="zh-CN" dirty="0">
                <a:latin typeface="Huawei Sans" panose="020C0503030203020204" pitchFamily="34" charset="0"/>
              </a:rPr>
              <a:t>Serial transmission:</a:t>
            </a:r>
            <a:endParaRPr lang="zh-CN" altLang="zh-CN" dirty="0">
              <a:latin typeface="Huawei Sans" panose="020C0503030203020204" pitchFamily="34" charset="0"/>
            </a:endParaRPr>
          </a:p>
          <a:p>
            <a:pPr lvl="1"/>
            <a:r>
              <a:rPr lang="en-US" altLang="zh-CN" dirty="0">
                <a:latin typeface="Huawei Sans" panose="020C0503030203020204" pitchFamily="34" charset="0"/>
              </a:rPr>
              <a:t>The efficiency of serial transmission is much lower than that of parallel transmission. The transmission speed can be improved by increasing the transmission frequency. In general, the overall speed of serial transmission is higher than that of parallel transmission.</a:t>
            </a:r>
            <a:endParaRPr lang="zh-CN" altLang="zh-CN" dirty="0">
              <a:latin typeface="Huawei Sans" panose="020C0503030203020204" pitchFamily="34" charset="0"/>
            </a:endParaRPr>
          </a:p>
          <a:p>
            <a:pPr lvl="1"/>
            <a:r>
              <a:rPr lang="en-US" altLang="zh-CN" dirty="0">
                <a:latin typeface="Huawei Sans" panose="020C0503030203020204" pitchFamily="34" charset="0"/>
              </a:rPr>
              <a:t>Serial transmission is used for long-distance transmission. Currently, PCI interfaces use serial transmission. The </a:t>
            </a:r>
            <a:r>
              <a:rPr lang="en-US" altLang="zh-CN" dirty="0" err="1">
                <a:latin typeface="Huawei Sans" panose="020C0503030203020204" pitchFamily="34" charset="0"/>
              </a:rPr>
              <a:t>PCIe</a:t>
            </a:r>
            <a:r>
              <a:rPr lang="en-US" altLang="zh-CN" dirty="0">
                <a:latin typeface="Huawei Sans" panose="020C0503030203020204" pitchFamily="34" charset="0"/>
              </a:rPr>
              <a:t> interface is a typical example of serial transmission. The transmission rate of a single line is up to 2.5 </a:t>
            </a:r>
            <a:r>
              <a:rPr lang="en-US" altLang="zh-CN" dirty="0" err="1">
                <a:latin typeface="Huawei Sans" panose="020C0503030203020204" pitchFamily="34" charset="0"/>
              </a:rPr>
              <a:t>Gbit</a:t>
            </a:r>
            <a:r>
              <a:rPr lang="en-US" altLang="zh-CN" dirty="0">
                <a:latin typeface="Huawei Sans" panose="020C0503030203020204" pitchFamily="34" charset="0"/>
              </a:rPr>
              <a:t>/s.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41786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Disks are classified into IDE, SCSI, SATA, SAS, and </a:t>
            </a:r>
            <a:r>
              <a:rPr lang="en-US" altLang="zh-CN" dirty="0" err="1">
                <a:latin typeface="Huawei Sans" panose="020C0503030203020204" pitchFamily="34" charset="0"/>
              </a:rPr>
              <a:t>Fibre</a:t>
            </a:r>
            <a:r>
              <a:rPr lang="en-US" altLang="zh-CN" dirty="0">
                <a:latin typeface="Huawei Sans" panose="020C0503030203020204" pitchFamily="34" charset="0"/>
              </a:rPr>
              <a:t> Channel disks by port. In addition to ports, these disks also differ in the mechanical base.</a:t>
            </a:r>
            <a:endParaRPr lang="zh-CN" altLang="zh-CN" dirty="0">
              <a:latin typeface="Huawei Sans" panose="020C0503030203020204" pitchFamily="34" charset="0"/>
            </a:endParaRPr>
          </a:p>
          <a:p>
            <a:pPr lvl="0"/>
            <a:r>
              <a:rPr lang="en-US" altLang="zh-CN" dirty="0">
                <a:latin typeface="Huawei Sans" panose="020C0503030203020204" pitchFamily="34" charset="0"/>
              </a:rPr>
              <a:t>IDE and SATA disks use the ATA mechanical base and are suitable for single-task processing.</a:t>
            </a:r>
            <a:endParaRPr lang="zh-CN" altLang="zh-CN" dirty="0">
              <a:latin typeface="Huawei Sans" panose="020C0503030203020204" pitchFamily="34" charset="0"/>
            </a:endParaRPr>
          </a:p>
          <a:p>
            <a:pPr lvl="0"/>
            <a:r>
              <a:rPr lang="en-US" altLang="zh-CN" dirty="0">
                <a:latin typeface="Huawei Sans" panose="020C0503030203020204" pitchFamily="34" charset="0"/>
              </a:rPr>
              <a:t>SCSI, SAS, and </a:t>
            </a:r>
            <a:r>
              <a:rPr lang="en-US" altLang="zh-CN" dirty="0" err="1">
                <a:latin typeface="Huawei Sans" panose="020C0503030203020204" pitchFamily="34" charset="0"/>
              </a:rPr>
              <a:t>Fibre</a:t>
            </a:r>
            <a:r>
              <a:rPr lang="en-US" altLang="zh-CN" dirty="0">
                <a:latin typeface="Huawei Sans" panose="020C0503030203020204" pitchFamily="34" charset="0"/>
              </a:rPr>
              <a:t> Channel disks use the SCSI mechanical base and are suitable for multi-task processing.</a:t>
            </a:r>
            <a:endParaRPr lang="zh-CN" altLang="zh-CN" dirty="0">
              <a:latin typeface="Huawei Sans" panose="020C0503030203020204" pitchFamily="34" charset="0"/>
            </a:endParaRPr>
          </a:p>
          <a:p>
            <a:pPr lvl="0"/>
            <a:r>
              <a:rPr lang="en-US" altLang="zh-CN" dirty="0">
                <a:latin typeface="Huawei Sans" panose="020C0503030203020204" pitchFamily="34" charset="0"/>
              </a:rPr>
              <a:t>Comparison:</a:t>
            </a:r>
            <a:endParaRPr lang="zh-CN" altLang="zh-CN" dirty="0">
              <a:latin typeface="Huawei Sans" panose="020C0503030203020204" pitchFamily="34" charset="0"/>
            </a:endParaRPr>
          </a:p>
          <a:p>
            <a:pPr lvl="1"/>
            <a:r>
              <a:rPr lang="en-US" altLang="zh-CN" dirty="0">
                <a:latin typeface="Huawei Sans" panose="020C0503030203020204" pitchFamily="34" charset="0"/>
              </a:rPr>
              <a:t>Under high data throughput, SCSI disks provide higher processing speed than ATA disks.</a:t>
            </a:r>
            <a:endParaRPr lang="zh-CN" altLang="zh-CN" dirty="0">
              <a:latin typeface="Huawei Sans" panose="020C0503030203020204" pitchFamily="34" charset="0"/>
            </a:endParaRPr>
          </a:p>
          <a:p>
            <a:pPr lvl="1"/>
            <a:r>
              <a:rPr lang="en-US" altLang="zh-CN" dirty="0">
                <a:latin typeface="Huawei Sans" panose="020C0503030203020204" pitchFamily="34" charset="0"/>
              </a:rPr>
              <a:t>In the case of multi-task processing, the read/write head moves frequently, which causes overheating on ATA disks.</a:t>
            </a:r>
            <a:endParaRPr lang="zh-CN" altLang="zh-CN" dirty="0">
              <a:latin typeface="Huawei Sans" panose="020C0503030203020204" pitchFamily="34" charset="0"/>
            </a:endParaRPr>
          </a:p>
          <a:p>
            <a:pPr lvl="1"/>
            <a:r>
              <a:rPr lang="en-US" altLang="zh-CN" dirty="0">
                <a:latin typeface="Huawei Sans" panose="020C0503030203020204" pitchFamily="34" charset="0"/>
              </a:rPr>
              <a:t>SCSI disks provide higher reliability than ATA disks.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656670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Multiple ATA versions have been released, including ATA-1 (IDE), ATA-2 (Enhanced IDE/Fast ATA), ATA-3 (Fast ATA-2), ATA-4 (ATA33), ATA-5 (ATA66), ATA-6 (ATA100), and ATA-7 (ATA133).</a:t>
            </a:r>
            <a:endParaRPr lang="zh-CN" altLang="zh-CN" dirty="0">
              <a:latin typeface="Huawei Sans" panose="020C0503030203020204" pitchFamily="34" charset="0"/>
            </a:endParaRPr>
          </a:p>
          <a:p>
            <a:pPr lvl="0"/>
            <a:r>
              <a:rPr lang="en-US" altLang="zh-CN" dirty="0">
                <a:latin typeface="Huawei Sans" panose="020C0503030203020204" pitchFamily="34" charset="0"/>
              </a:rPr>
              <a:t>The advantages and disadvantages of the ATA port are as follows:</a:t>
            </a:r>
            <a:endParaRPr lang="zh-CN" altLang="zh-CN" dirty="0">
              <a:latin typeface="Huawei Sans" panose="020C0503030203020204" pitchFamily="34" charset="0"/>
            </a:endParaRPr>
          </a:p>
          <a:p>
            <a:pPr lvl="1"/>
            <a:r>
              <a:rPr lang="en-US" altLang="zh-CN" dirty="0">
                <a:latin typeface="Huawei Sans" panose="020C0503030203020204" pitchFamily="34" charset="0"/>
              </a:rPr>
              <a:t>Advantages: low price and good compatibility</a:t>
            </a:r>
            <a:endParaRPr lang="zh-CN" altLang="zh-CN" dirty="0">
              <a:latin typeface="Huawei Sans" panose="020C0503030203020204" pitchFamily="34" charset="0"/>
            </a:endParaRPr>
          </a:p>
          <a:p>
            <a:pPr lvl="1"/>
            <a:r>
              <a:rPr lang="en-US" altLang="zh-CN" dirty="0">
                <a:latin typeface="Huawei Sans" panose="020C0503030203020204" pitchFamily="34" charset="0"/>
              </a:rPr>
              <a:t>Disadvantages: Low speed; built-in use only; strict restriction on the cable length</a:t>
            </a:r>
            <a:endParaRPr lang="zh-CN" altLang="zh-CN" dirty="0">
              <a:latin typeface="Huawei Sans" panose="020C0503030203020204" pitchFamily="34" charset="0"/>
            </a:endParaRPr>
          </a:p>
          <a:p>
            <a:pPr lvl="0"/>
            <a:r>
              <a:rPr lang="en-US" altLang="zh-CN" dirty="0">
                <a:latin typeface="Huawei Sans" panose="020C0503030203020204" pitchFamily="34" charset="0"/>
              </a:rPr>
              <a:t>The transmission rate of the PATA port does not meet the current user needs.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129055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During data transmission, the data line and signal line are separated and use independent transmission clock frequency. The transmission rate of SATA is 30 times that of PATA.</a:t>
            </a:r>
            <a:endParaRPr lang="zh-CN" altLang="zh-CN" dirty="0">
              <a:latin typeface="Huawei Sans" panose="020C0503030203020204" pitchFamily="34" charset="0"/>
            </a:endParaRPr>
          </a:p>
          <a:p>
            <a:pPr lvl="0"/>
            <a:r>
              <a:rPr lang="en-US" altLang="zh-CN" dirty="0">
                <a:latin typeface="Huawei Sans" panose="020C0503030203020204" pitchFamily="34" charset="0"/>
              </a:rPr>
              <a:t>Advantages:</a:t>
            </a:r>
            <a:endParaRPr lang="zh-CN" altLang="zh-CN" dirty="0">
              <a:latin typeface="Huawei Sans" panose="020C0503030203020204" pitchFamily="34" charset="0"/>
            </a:endParaRPr>
          </a:p>
          <a:p>
            <a:pPr lvl="1"/>
            <a:r>
              <a:rPr lang="en-US" altLang="zh-CN" dirty="0">
                <a:latin typeface="Huawei Sans" panose="020C0503030203020204" pitchFamily="34" charset="0"/>
              </a:rPr>
              <a:t>Generally, a SATA port has 7+15 pins and uses a single channel. The transmission rate of SATA is higher than that of ATA.</a:t>
            </a:r>
            <a:endParaRPr lang="zh-CN" altLang="zh-CN" dirty="0">
              <a:latin typeface="Huawei Sans" panose="020C0503030203020204" pitchFamily="34" charset="0"/>
            </a:endParaRPr>
          </a:p>
          <a:p>
            <a:pPr lvl="1"/>
            <a:r>
              <a:rPr lang="en-US" altLang="zh-CN" dirty="0">
                <a:latin typeface="Huawei Sans" panose="020C0503030203020204" pitchFamily="34" charset="0"/>
              </a:rPr>
              <a:t>SATA uses the cyclic redundancy check (CRC) for instructions and data packets to ensure data transmission reliability.</a:t>
            </a:r>
            <a:endParaRPr lang="zh-CN" altLang="zh-CN" dirty="0">
              <a:latin typeface="Huawei Sans" panose="020C0503030203020204" pitchFamily="34" charset="0"/>
            </a:endParaRPr>
          </a:p>
          <a:p>
            <a:pPr lvl="1"/>
            <a:r>
              <a:rPr lang="en-US" altLang="zh-CN" dirty="0">
                <a:latin typeface="Huawei Sans" panose="020C0503030203020204" pitchFamily="34" charset="0"/>
              </a:rPr>
              <a:t>SATA has a better anti-interference capability than ATA.</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44357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717550"/>
            <a:ext cx="5557838" cy="3125788"/>
          </a:xfrm>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Tree>
    <p:extLst>
      <p:ext uri="{BB962C8B-B14F-4D97-AF65-F5344CB8AC3E}">
        <p14:creationId xmlns:p14="http://schemas.microsoft.com/office/powerpoint/2010/main" val="2082251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SCSI disks were developed to replace IDE disks to provide higher rotation speed and transmission rate. SCSI is originally a bus-type interface and works independently of the system bus.</a:t>
            </a:r>
            <a:endParaRPr lang="zh-CN" altLang="zh-CN" dirty="0">
              <a:latin typeface="Huawei Sans" panose="020C0503030203020204" pitchFamily="34" charset="0"/>
            </a:endParaRPr>
          </a:p>
          <a:p>
            <a:pPr lvl="0"/>
            <a:r>
              <a:rPr lang="en-US" altLang="zh-CN" dirty="0">
                <a:latin typeface="Huawei Sans" panose="020C0503030203020204" pitchFamily="34" charset="0"/>
              </a:rPr>
              <a:t>Advantages:</a:t>
            </a:r>
            <a:endParaRPr lang="zh-CN" altLang="zh-CN" dirty="0">
              <a:latin typeface="Huawei Sans" panose="020C0503030203020204" pitchFamily="34" charset="0"/>
            </a:endParaRPr>
          </a:p>
          <a:p>
            <a:pPr lvl="1"/>
            <a:r>
              <a:rPr lang="en-US" altLang="zh-CN" dirty="0">
                <a:latin typeface="Huawei Sans" panose="020C0503030203020204" pitchFamily="34" charset="0"/>
              </a:rPr>
              <a:t>Applicable to a wide range of devices. One SCSI controller card can connect to 15 devices simultaneously.</a:t>
            </a:r>
            <a:endParaRPr lang="zh-CN" altLang="zh-CN" dirty="0">
              <a:latin typeface="Huawei Sans" panose="020C0503030203020204" pitchFamily="34" charset="0"/>
            </a:endParaRPr>
          </a:p>
          <a:p>
            <a:pPr lvl="1"/>
            <a:r>
              <a:rPr lang="en-US" altLang="zh-CN" dirty="0">
                <a:latin typeface="Huawei Sans" panose="020C0503030203020204" pitchFamily="34" charset="0"/>
              </a:rPr>
              <a:t>High performance (multi-task processing, low CPU usage, fast rotation speed, and high transmission rate)</a:t>
            </a:r>
            <a:endParaRPr lang="zh-CN" altLang="zh-CN" dirty="0">
              <a:latin typeface="Huawei Sans" panose="020C0503030203020204" pitchFamily="34" charset="0"/>
            </a:endParaRPr>
          </a:p>
          <a:p>
            <a:pPr lvl="1"/>
            <a:r>
              <a:rPr lang="en-US" altLang="zh-CN" dirty="0">
                <a:latin typeface="Huawei Sans" panose="020C0503030203020204" pitchFamily="34" charset="0"/>
              </a:rPr>
              <a:t>SCSI disks can be external or built-in ones, and are hot-swappable.</a:t>
            </a:r>
            <a:endParaRPr lang="zh-CN" altLang="zh-CN" dirty="0">
              <a:latin typeface="Huawei Sans" panose="020C0503030203020204" pitchFamily="34" charset="0"/>
            </a:endParaRPr>
          </a:p>
          <a:p>
            <a:pPr lvl="0"/>
            <a:r>
              <a:rPr lang="en-US" altLang="zh-CN" dirty="0">
                <a:latin typeface="Huawei Sans" panose="020C0503030203020204" pitchFamily="34" charset="0"/>
              </a:rPr>
              <a:t>Disadvantages:</a:t>
            </a:r>
            <a:endParaRPr lang="zh-CN" altLang="zh-CN" dirty="0">
              <a:latin typeface="Huawei Sans" panose="020C0503030203020204" pitchFamily="34" charset="0"/>
            </a:endParaRPr>
          </a:p>
          <a:p>
            <a:pPr lvl="1"/>
            <a:r>
              <a:rPr lang="en-US" altLang="zh-CN" dirty="0">
                <a:latin typeface="Huawei Sans" panose="020C0503030203020204" pitchFamily="34" charset="0"/>
              </a:rPr>
              <a:t>High cost and complex installation and configuration.</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414340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Similar to SATA, SAS uses a serial architecture for high transmission rate and improves internal space by shortening internal connections.</a:t>
            </a:r>
            <a:endParaRPr lang="zh-CN" altLang="zh-CN" dirty="0">
              <a:latin typeface="Huawei Sans" panose="020C0503030203020204" pitchFamily="34" charset="0"/>
            </a:endParaRPr>
          </a:p>
          <a:p>
            <a:pPr lvl="0"/>
            <a:r>
              <a:rPr lang="en-US" altLang="zh-CN" dirty="0">
                <a:latin typeface="Huawei Sans" panose="020C0503030203020204" pitchFamily="34" charset="0"/>
              </a:rPr>
              <a:t>SAS improves the efficiency, availability, and scalability of the storage system, and is backward compatible with SATA in terms of the physical and protocol layers.</a:t>
            </a:r>
            <a:endParaRPr lang="zh-CN" altLang="zh-CN" dirty="0">
              <a:latin typeface="Huawei Sans" panose="020C0503030203020204" pitchFamily="34" charset="0"/>
            </a:endParaRPr>
          </a:p>
          <a:p>
            <a:pPr lvl="0"/>
            <a:r>
              <a:rPr lang="en-US" altLang="zh-CN" dirty="0">
                <a:latin typeface="Huawei Sans" panose="020C0503030203020204" pitchFamily="34" charset="0"/>
              </a:rPr>
              <a:t>Advantages:</a:t>
            </a:r>
            <a:endParaRPr lang="zh-CN" altLang="zh-CN" dirty="0">
              <a:latin typeface="Huawei Sans" panose="020C0503030203020204" pitchFamily="34" charset="0"/>
            </a:endParaRPr>
          </a:p>
          <a:p>
            <a:pPr lvl="1"/>
            <a:r>
              <a:rPr lang="en-US" altLang="zh-CN" dirty="0">
                <a:latin typeface="Huawei Sans" panose="020C0503030203020204" pitchFamily="34" charset="0"/>
              </a:rPr>
              <a:t>SAS is superior to SCSI in terms of transmission rate and anti-interference, and supports a longer connection distance.</a:t>
            </a:r>
            <a:endParaRPr lang="zh-CN" altLang="zh-CN" dirty="0">
              <a:latin typeface="Huawei Sans" panose="020C0503030203020204" pitchFamily="34" charset="0"/>
            </a:endParaRPr>
          </a:p>
          <a:p>
            <a:pPr lvl="0"/>
            <a:r>
              <a:rPr lang="en-US" altLang="zh-CN" dirty="0">
                <a:latin typeface="Huawei Sans" panose="020C0503030203020204" pitchFamily="34" charset="0"/>
              </a:rPr>
              <a:t>Disadvantages:</a:t>
            </a:r>
            <a:endParaRPr lang="zh-CN" altLang="zh-CN" dirty="0">
              <a:latin typeface="Huawei Sans" panose="020C0503030203020204" pitchFamily="34" charset="0"/>
            </a:endParaRPr>
          </a:p>
          <a:p>
            <a:pPr lvl="1"/>
            <a:r>
              <a:rPr lang="en-US" altLang="zh-CN" dirty="0">
                <a:latin typeface="Huawei Sans" panose="020C0503030203020204" pitchFamily="34" charset="0"/>
              </a:rPr>
              <a:t>SAS disks are more expensive.</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110225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Fiber Channel (FC) was not originally designed for disk ports, but was for network transmission. It is gradually applied to disk systems in pursuit of higher speed.</a:t>
            </a:r>
            <a:endParaRPr lang="zh-CN" altLang="zh-CN" dirty="0">
              <a:latin typeface="Huawei Sans" panose="020C0503030203020204" pitchFamily="34" charset="0"/>
            </a:endParaRPr>
          </a:p>
          <a:p>
            <a:pPr lvl="0"/>
            <a:r>
              <a:rPr lang="en-US" altLang="zh-CN" dirty="0">
                <a:latin typeface="Huawei Sans" panose="020C0503030203020204" pitchFamily="34" charset="0"/>
              </a:rPr>
              <a:t>Advantages:</a:t>
            </a:r>
            <a:endParaRPr lang="zh-CN" altLang="zh-CN" dirty="0">
              <a:latin typeface="Huawei Sans" panose="020C0503030203020204" pitchFamily="34" charset="0"/>
            </a:endParaRPr>
          </a:p>
          <a:p>
            <a:pPr lvl="1"/>
            <a:r>
              <a:rPr lang="en-US" altLang="zh-CN" dirty="0">
                <a:latin typeface="Huawei Sans" panose="020C0503030203020204" pitchFamily="34" charset="0"/>
              </a:rPr>
              <a:t>Easy to upgrade. Supports optical fiber cables with a length over 10 km.</a:t>
            </a:r>
            <a:endParaRPr lang="zh-CN" altLang="zh-CN" dirty="0">
              <a:latin typeface="Huawei Sans" panose="020C0503030203020204" pitchFamily="34" charset="0"/>
            </a:endParaRPr>
          </a:p>
          <a:p>
            <a:pPr lvl="1"/>
            <a:r>
              <a:rPr lang="en-US" altLang="zh-CN" dirty="0">
                <a:latin typeface="Huawei Sans" panose="020C0503030203020204" pitchFamily="34" charset="0"/>
              </a:rPr>
              <a:t>Large bandwidth.</a:t>
            </a:r>
            <a:endParaRPr lang="zh-CN" altLang="zh-CN" dirty="0">
              <a:latin typeface="Huawei Sans" panose="020C0503030203020204" pitchFamily="34" charset="0"/>
            </a:endParaRPr>
          </a:p>
          <a:p>
            <a:pPr lvl="1"/>
            <a:r>
              <a:rPr lang="en-US" altLang="zh-CN" dirty="0">
                <a:latin typeface="Huawei Sans" panose="020C0503030203020204" pitchFamily="34" charset="0"/>
              </a:rPr>
              <a:t>Strong universality.</a:t>
            </a:r>
            <a:endParaRPr lang="zh-CN" altLang="zh-CN" dirty="0">
              <a:latin typeface="Huawei Sans" panose="020C0503030203020204" pitchFamily="34" charset="0"/>
            </a:endParaRPr>
          </a:p>
          <a:p>
            <a:pPr lvl="0"/>
            <a:r>
              <a:rPr lang="en-US" altLang="zh-CN" dirty="0">
                <a:latin typeface="Huawei Sans" panose="020C0503030203020204" pitchFamily="34" charset="0"/>
              </a:rPr>
              <a:t>Disadvantages:</a:t>
            </a:r>
            <a:endParaRPr lang="zh-CN" altLang="zh-CN" dirty="0">
              <a:latin typeface="Huawei Sans" panose="020C0503030203020204" pitchFamily="34" charset="0"/>
            </a:endParaRPr>
          </a:p>
          <a:p>
            <a:pPr lvl="1"/>
            <a:r>
              <a:rPr lang="en-US" altLang="zh-CN" dirty="0">
                <a:latin typeface="Huawei Sans" panose="020C0503030203020204" pitchFamily="34" charset="0"/>
              </a:rPr>
              <a:t>High cost.</a:t>
            </a:r>
            <a:endParaRPr lang="zh-CN" altLang="zh-CN" dirty="0">
              <a:latin typeface="Huawei Sans" panose="020C0503030203020204" pitchFamily="34" charset="0"/>
            </a:endParaRPr>
          </a:p>
          <a:p>
            <a:pPr lvl="1"/>
            <a:r>
              <a:rPr lang="en-US" altLang="zh-CN" dirty="0">
                <a:latin typeface="Huawei Sans" panose="020C0503030203020204" pitchFamily="34" charset="0"/>
              </a:rPr>
              <a:t>Complex to build.</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85302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27374197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SSD characteristics:</a:t>
            </a:r>
            <a:endParaRPr lang="zh-CN" altLang="zh-CN" dirty="0">
              <a:latin typeface="Huawei Sans" panose="020C0503030203020204" pitchFamily="34" charset="0"/>
            </a:endParaRPr>
          </a:p>
          <a:p>
            <a:pPr lvl="1"/>
            <a:r>
              <a:rPr lang="en-US" altLang="zh-CN" dirty="0">
                <a:latin typeface="Huawei Sans" panose="020C0503030203020204" pitchFamily="34" charset="0"/>
              </a:rPr>
              <a:t>Unlike traditional disks that use magnetic materials to store data, SSDs use NAND flash (using cells as the storage units) to store data. NAND flash is a non-volatile random access storage medium that can retain stored data after the power is turned off. It can quickly and compactly store digital information.</a:t>
            </a:r>
            <a:endParaRPr lang="zh-CN" altLang="zh-CN" dirty="0">
              <a:latin typeface="Huawei Sans" panose="020C0503030203020204" pitchFamily="34" charset="0"/>
            </a:endParaRPr>
          </a:p>
          <a:p>
            <a:pPr lvl="1"/>
            <a:r>
              <a:rPr lang="en-US" altLang="zh-CN" dirty="0">
                <a:latin typeface="Huawei Sans" panose="020C0503030203020204" pitchFamily="34" charset="0"/>
              </a:rPr>
              <a:t>SSDs do not have high-speed rotational components, and feature high performance, low power consumption, and zero noise.</a:t>
            </a:r>
            <a:endParaRPr lang="zh-CN" altLang="zh-CN" dirty="0">
              <a:latin typeface="Huawei Sans" panose="020C0503030203020204" pitchFamily="34" charset="0"/>
            </a:endParaRPr>
          </a:p>
          <a:p>
            <a:pPr lvl="1"/>
            <a:r>
              <a:rPr lang="en-US" altLang="zh-CN" dirty="0">
                <a:latin typeface="Huawei Sans" panose="020C0503030203020204" pitchFamily="34" charset="0"/>
              </a:rPr>
              <a:t>SSDs do not have mechanical parts, but this does not mean that they have infinite life cycle. Because NAND flash is a non-volatile medium, original data must be erased before new data can be written. However, each cell can only be erased for a limited number of times. When the upper limit is reached, data reads and writes become invalid on this cell.</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56205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The host interface is the protocol and physical interface used by a host to access an SSD. Common interfaces are SATA, SAS, and </a:t>
            </a:r>
            <a:r>
              <a:rPr lang="en-US" altLang="zh-CN" dirty="0" err="1">
                <a:latin typeface="Huawei Sans" panose="020C0503030203020204" pitchFamily="34" charset="0"/>
              </a:rPr>
              <a:t>PCIe</a:t>
            </a:r>
            <a:r>
              <a:rPr lang="en-US" altLang="zh-CN" dirty="0">
                <a:latin typeface="Huawei Sans" panose="020C0503030203020204" pitchFamily="34" charset="0"/>
              </a:rPr>
              <a:t>.</a:t>
            </a:r>
            <a:endParaRPr lang="zh-CN" altLang="zh-CN" dirty="0">
              <a:latin typeface="Huawei Sans" panose="020C0503030203020204" pitchFamily="34" charset="0"/>
            </a:endParaRPr>
          </a:p>
          <a:p>
            <a:pPr lvl="0"/>
            <a:r>
              <a:rPr lang="en-US" altLang="zh-CN" dirty="0">
                <a:latin typeface="Huawei Sans" panose="020C0503030203020204" pitchFamily="34" charset="0"/>
              </a:rPr>
              <a:t>The SSD controller is the core SSD component responsible for read and write access from a host to the back-end media and for protocol conversion, table entry management, data caching, and data checking.</a:t>
            </a:r>
            <a:endParaRPr lang="zh-CN" altLang="zh-CN" dirty="0">
              <a:latin typeface="Huawei Sans" panose="020C0503030203020204" pitchFamily="34" charset="0"/>
            </a:endParaRPr>
          </a:p>
          <a:p>
            <a:pPr lvl="0"/>
            <a:r>
              <a:rPr lang="en-US" altLang="zh-CN" dirty="0">
                <a:latin typeface="Huawei Sans" panose="020C0503030203020204" pitchFamily="34" charset="0"/>
              </a:rPr>
              <a:t>DRAM is the cache for flash translation layer (FTL) entries and data.</a:t>
            </a:r>
            <a:endParaRPr lang="zh-CN" altLang="zh-CN" dirty="0">
              <a:latin typeface="Huawei Sans" panose="020C0503030203020204" pitchFamily="34" charset="0"/>
            </a:endParaRPr>
          </a:p>
          <a:p>
            <a:pPr lvl="0"/>
            <a:r>
              <a:rPr lang="en-US" altLang="zh-CN" dirty="0">
                <a:latin typeface="Huawei Sans" panose="020C0503030203020204" pitchFamily="34" charset="0"/>
              </a:rPr>
              <a:t>NAND flash is a non-volatile random access storage medium that stores data.</a:t>
            </a:r>
            <a:endParaRPr lang="zh-CN" altLang="zh-CN" dirty="0">
              <a:latin typeface="Huawei Sans" panose="020C0503030203020204" pitchFamily="34" charset="0"/>
            </a:endParaRPr>
          </a:p>
          <a:p>
            <a:pPr lvl="0"/>
            <a:r>
              <a:rPr lang="en-US" altLang="zh-CN" dirty="0">
                <a:latin typeface="Huawei Sans" panose="020C0503030203020204" pitchFamily="34" charset="0"/>
              </a:rPr>
              <a:t>Concurrent multiple channels, allowing time-division multiplexing for flash granules in a channel. Support for TCQ and NCQ, which respond to multiple I/O requests at a time.</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342056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NAND flash working principles:</a:t>
            </a:r>
            <a:endParaRPr lang="zh-CN" altLang="zh-CN" dirty="0">
              <a:latin typeface="Huawei Sans" panose="020C0503030203020204" pitchFamily="34" charset="0"/>
            </a:endParaRPr>
          </a:p>
          <a:p>
            <a:pPr lvl="1"/>
            <a:r>
              <a:rPr lang="en-US" altLang="zh-CN" dirty="0">
                <a:latin typeface="Huawei Sans" panose="020C0503030203020204" pitchFamily="34" charset="0"/>
              </a:rPr>
              <a:t>NAND flash stores data using floating gate transistors. The threshold voltage changes based on the number of electric charges stored in a floating gate. Data is then represented using the read voltage of the transistor threshold.</a:t>
            </a:r>
            <a:endParaRPr lang="zh-CN" altLang="zh-CN" dirty="0">
              <a:latin typeface="Huawei Sans" panose="020C0503030203020204" pitchFamily="34" charset="0"/>
            </a:endParaRPr>
          </a:p>
          <a:p>
            <a:pPr lvl="0"/>
            <a:r>
              <a:rPr lang="en-US" altLang="zh-CN" dirty="0">
                <a:latin typeface="Huawei Sans" panose="020C0503030203020204" pitchFamily="34" charset="0"/>
              </a:rPr>
              <a:t>A LUN is the smallest physical unit that can be independently encapsulated. A LUN typically contains multiple planes.</a:t>
            </a:r>
            <a:endParaRPr lang="zh-CN" altLang="zh-CN" dirty="0">
              <a:latin typeface="Huawei Sans" panose="020C0503030203020204" pitchFamily="34" charset="0"/>
            </a:endParaRPr>
          </a:p>
          <a:p>
            <a:pPr lvl="0"/>
            <a:r>
              <a:rPr lang="en-US" altLang="zh-CN" dirty="0">
                <a:latin typeface="Huawei Sans" panose="020C0503030203020204" pitchFamily="34" charset="0"/>
              </a:rPr>
              <a:t>A plane has an independent page register. It typically contains 1,000 or 2,000 odd or even blocks.</a:t>
            </a:r>
            <a:endParaRPr lang="zh-CN" altLang="zh-CN" dirty="0">
              <a:latin typeface="Huawei Sans" panose="020C0503030203020204" pitchFamily="34" charset="0"/>
            </a:endParaRPr>
          </a:p>
          <a:p>
            <a:pPr lvl="0"/>
            <a:r>
              <a:rPr lang="en-US" altLang="zh-CN" dirty="0">
                <a:latin typeface="Huawei Sans" panose="020C0503030203020204" pitchFamily="34" charset="0"/>
              </a:rPr>
              <a:t>A block is the smallest erasure unit and generally consists of multiple pages.</a:t>
            </a:r>
            <a:endParaRPr lang="zh-CN" altLang="zh-CN" dirty="0">
              <a:latin typeface="Huawei Sans" panose="020C0503030203020204" pitchFamily="34" charset="0"/>
            </a:endParaRPr>
          </a:p>
          <a:p>
            <a:pPr lvl="0"/>
            <a:r>
              <a:rPr lang="en-US" altLang="zh-CN" dirty="0">
                <a:latin typeface="Huawei Sans" panose="020C0503030203020204" pitchFamily="34" charset="0"/>
              </a:rPr>
              <a:t>A page is the smallest programming and read unit. Its size is usually 16 KB.</a:t>
            </a:r>
            <a:endParaRPr lang="zh-CN" altLang="zh-CN" dirty="0">
              <a:latin typeface="Huawei Sans" panose="020C0503030203020204" pitchFamily="34" charset="0"/>
            </a:endParaRPr>
          </a:p>
          <a:p>
            <a:pPr lvl="0"/>
            <a:r>
              <a:rPr lang="en-US" altLang="zh-CN" dirty="0">
                <a:latin typeface="Huawei Sans" panose="020C0503030203020204" pitchFamily="34" charset="0"/>
              </a:rPr>
              <a:t>A cell is the smallest erasable, programmable, and readable unit found in pages. A cell corresponds to a floating gate transistor that stores one or multiple bits.</a:t>
            </a:r>
            <a:endParaRPr lang="zh-CN" altLang="zh-CN" dirty="0">
              <a:latin typeface="Huawei Sans" panose="020C0503030203020204" pitchFamily="34" charset="0"/>
            </a:endParaRPr>
          </a:p>
          <a:p>
            <a:pPr lvl="0"/>
            <a:r>
              <a:rPr lang="en-US" altLang="zh-CN" dirty="0">
                <a:latin typeface="Huawei Sans" panose="020C0503030203020204" pitchFamily="34" charset="0"/>
              </a:rPr>
              <a:t>A page is the basic unit of programming and reading, and a block is the basic unit of erasing.</a:t>
            </a:r>
            <a:endParaRPr lang="zh-CN" altLang="zh-CN" dirty="0">
              <a:latin typeface="Huawei Sans" panose="020C0503030203020204" pitchFamily="34" charset="0"/>
            </a:endParaRPr>
          </a:p>
          <a:p>
            <a:pPr lvl="0"/>
            <a:r>
              <a:rPr lang="en-US" altLang="zh-CN" dirty="0">
                <a:latin typeface="Huawei Sans" panose="020C0503030203020204" pitchFamily="34" charset="0"/>
              </a:rPr>
              <a:t>Each P/E cycle causes some damage to the insulation layer of the floating gate transistor. If erasing or programming a block fails, the block is considered as a bad block. When the number of bad blocks reaches a threshold (4%), the NAND flash reaches the end of its service life.</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69742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NAND flash chips can be classified into the following types based on the number of bits stored in a cell:</a:t>
            </a:r>
            <a:endParaRPr lang="zh-CN" altLang="zh-CN" dirty="0">
              <a:latin typeface="Huawei Sans" panose="020C0503030203020204" pitchFamily="34" charset="0"/>
            </a:endParaRPr>
          </a:p>
          <a:p>
            <a:pPr lvl="1"/>
            <a:r>
              <a:rPr lang="en-US" altLang="zh-CN" dirty="0">
                <a:latin typeface="Huawei Sans" panose="020C0503030203020204" pitchFamily="34" charset="0"/>
              </a:rPr>
              <a:t>A single level cell (SLC) can store one bit of data: 0 or 1.</a:t>
            </a:r>
            <a:endParaRPr lang="zh-CN" altLang="zh-CN" dirty="0">
              <a:latin typeface="Huawei Sans" panose="020C0503030203020204" pitchFamily="34" charset="0"/>
            </a:endParaRPr>
          </a:p>
          <a:p>
            <a:pPr lvl="1"/>
            <a:r>
              <a:rPr lang="en-US" altLang="zh-CN" dirty="0">
                <a:latin typeface="Huawei Sans" panose="020C0503030203020204" pitchFamily="34" charset="0"/>
              </a:rPr>
              <a:t>A multi level cell (MLC) can store two bits of data: 00, 01, 10, and 11.</a:t>
            </a:r>
            <a:endParaRPr lang="zh-CN" altLang="zh-CN" dirty="0">
              <a:latin typeface="Huawei Sans" panose="020C0503030203020204" pitchFamily="34" charset="0"/>
            </a:endParaRPr>
          </a:p>
          <a:p>
            <a:pPr lvl="1"/>
            <a:r>
              <a:rPr lang="en-US" altLang="zh-CN" dirty="0">
                <a:latin typeface="Huawei Sans" panose="020C0503030203020204" pitchFamily="34" charset="0"/>
              </a:rPr>
              <a:t>A triple level cell (TLC) can store three bits of data: 000, 001, 010, 011, 100, 101, 110, and 111.</a:t>
            </a:r>
            <a:endParaRPr lang="zh-CN" altLang="zh-CN" dirty="0">
              <a:latin typeface="Huawei Sans" panose="020C0503030203020204" pitchFamily="34" charset="0"/>
            </a:endParaRPr>
          </a:p>
          <a:p>
            <a:pPr lvl="1"/>
            <a:r>
              <a:rPr lang="en-US" altLang="zh-CN" dirty="0">
                <a:latin typeface="Huawei Sans" panose="020C0503030203020204" pitchFamily="34" charset="0"/>
              </a:rPr>
              <a:t>A quad level cell (QLC) can store four bits of data: 0000, 0001, 0010, 0011, 0100, 0101, 0110, 0111, 1000, 1001, 1010, 1011, 1100, 1101, 1110, and 1111.</a:t>
            </a:r>
            <a:endParaRPr lang="zh-CN" altLang="zh-CN" dirty="0">
              <a:latin typeface="Huawei Sans" panose="020C0503030203020204" pitchFamily="34" charset="0"/>
            </a:endParaRPr>
          </a:p>
          <a:p>
            <a:pPr lvl="0"/>
            <a:r>
              <a:rPr lang="en-US" altLang="zh-CN" dirty="0">
                <a:latin typeface="Huawei Sans" panose="020C0503030203020204" pitchFamily="34" charset="0"/>
              </a:rPr>
              <a:t>The four types of cells have similar costs but store different amounts of data. Originally, the capacity of an SSD was only 64 GB or smaller. Now, a TLC SSD can store up to 2 TB of data. However, different types of cells have different life cycles, resulting in different SSD reliability. The life cycle of SSDs is also an important factor in selecting SSDs.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104015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This slide shows the logic diagram of a flash chip.</a:t>
            </a:r>
            <a:endParaRPr lang="zh-CN" altLang="zh-CN" dirty="0">
              <a:latin typeface="Huawei Sans" panose="020C0503030203020204" pitchFamily="34" charset="0"/>
            </a:endParaRPr>
          </a:p>
          <a:p>
            <a:pPr lvl="1"/>
            <a:r>
              <a:rPr lang="en-US" altLang="zh-CN" dirty="0">
                <a:latin typeface="Huawei Sans" panose="020C0503030203020204" pitchFamily="34" charset="0"/>
              </a:rPr>
              <a:t>A page is logically formed by 18336</a:t>
            </a:r>
            <a:r>
              <a:rPr lang="zh-CN" altLang="en-US" dirty="0">
                <a:latin typeface="Huawei Sans" panose="020C0503030203020204" pitchFamily="34" charset="0"/>
              </a:rPr>
              <a:t>*</a:t>
            </a:r>
            <a:r>
              <a:rPr lang="en-US" altLang="zh-CN" dirty="0">
                <a:latin typeface="Huawei Sans" panose="020C0503030203020204" pitchFamily="34" charset="0"/>
              </a:rPr>
              <a:t>8=146688 cells. Each page can store 16 KB content and 1952 bytes of ECC data. A page is the minimum I/O unit of the flash chip.</a:t>
            </a:r>
            <a:endParaRPr lang="zh-CN" altLang="zh-CN" dirty="0">
              <a:latin typeface="Huawei Sans" panose="020C0503030203020204" pitchFamily="34" charset="0"/>
            </a:endParaRPr>
          </a:p>
          <a:p>
            <a:pPr lvl="1"/>
            <a:r>
              <a:rPr lang="en-US" altLang="zh-CN" dirty="0">
                <a:latin typeface="Huawei Sans" panose="020C0503030203020204" pitchFamily="34" charset="0"/>
              </a:rPr>
              <a:t>Every 768 pages form a block. Every 1478 blocks form a plane.</a:t>
            </a:r>
            <a:endParaRPr lang="zh-CN" altLang="zh-CN" dirty="0">
              <a:latin typeface="Huawei Sans" panose="020C0503030203020204" pitchFamily="34" charset="0"/>
            </a:endParaRPr>
          </a:p>
          <a:p>
            <a:pPr lvl="1"/>
            <a:r>
              <a:rPr lang="en-US" altLang="zh-CN" dirty="0">
                <a:latin typeface="Huawei Sans" panose="020C0503030203020204" pitchFamily="34" charset="0"/>
              </a:rPr>
              <a:t>A flash chip consists of two planes. One plane stores blocks with odd sequence numbers, and the other stores blocks with even sequence numbers. The two planes can be operated concurrently.</a:t>
            </a:r>
            <a:endParaRPr lang="zh-CN" altLang="zh-CN" dirty="0">
              <a:latin typeface="Huawei Sans" panose="020C0503030203020204" pitchFamily="34" charset="0"/>
            </a:endParaRPr>
          </a:p>
          <a:p>
            <a:pPr lvl="0"/>
            <a:r>
              <a:rPr lang="en-US" altLang="zh-CN" sz="1100" b="0" i="0" kern="1200" baseline="0" dirty="0">
                <a:solidFill>
                  <a:schemeClr val="tx1"/>
                </a:solidFill>
                <a:effectLst/>
                <a:latin typeface="Huawei Sans" panose="020C0503030203020204" pitchFamily="34" charset="0"/>
                <a:ea typeface="方正兰亭黑简体" panose="02000000000000000000" pitchFamily="2" charset="-122"/>
                <a:cs typeface="+mn-cs"/>
              </a:rPr>
              <a:t>Considering that ECC needs to be performed on the data stored in the NAND flash, the size of the page in the NAND flash is not an integer of 16 KB, but an extra part of bytes. For example, if the actual size of a 16 KB page is 16384 + 1952 bytes, 16384 bytes are used to store data, and 1952 bytes are used to store ECC data check codes.</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125291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The logical block address (LBA) may refer to an address of a data block or a data block pointed to by an address.</a:t>
            </a:r>
            <a:endParaRPr lang="zh-CN" altLang="zh-CN" dirty="0">
              <a:latin typeface="Huawei Sans" panose="020C0503030203020204" pitchFamily="34" charset="0"/>
            </a:endParaRPr>
          </a:p>
          <a:p>
            <a:pPr lvl="0"/>
            <a:r>
              <a:rPr lang="en-US" altLang="zh-CN" dirty="0">
                <a:latin typeface="Huawei Sans" panose="020C0503030203020204" pitchFamily="34" charset="0"/>
              </a:rPr>
              <a:t>PBA: physical block address</a:t>
            </a:r>
            <a:endParaRPr lang="zh-CN" altLang="zh-CN" dirty="0">
              <a:latin typeface="Huawei Sans" panose="020C0503030203020204" pitchFamily="34" charset="0"/>
            </a:endParaRPr>
          </a:p>
          <a:p>
            <a:pPr lvl="0"/>
            <a:r>
              <a:rPr lang="en-US" altLang="zh-CN" dirty="0">
                <a:latin typeface="Huawei Sans" panose="020C0503030203020204" pitchFamily="34" charset="0"/>
              </a:rPr>
              <a:t>The host accesses the SSD through the LBA. Each LBA represents a sector (generally 512 bytes). Generally, the host OS accesses the SSD in the unit of 4 KB. The basic unit for the host to access the SSD is called host page.</a:t>
            </a:r>
            <a:endParaRPr lang="zh-CN" altLang="zh-CN" dirty="0">
              <a:latin typeface="Huawei Sans" panose="020C0503030203020204" pitchFamily="34" charset="0"/>
            </a:endParaRPr>
          </a:p>
          <a:p>
            <a:pPr lvl="0"/>
            <a:r>
              <a:rPr lang="en-US" altLang="zh-CN" dirty="0">
                <a:latin typeface="Huawei Sans" panose="020C0503030203020204" pitchFamily="34" charset="0"/>
              </a:rPr>
              <a:t>Inside an SSD, the flash page is the basic unit for the SSD controller to access the flash chip, which is called physical page. Each time the host writes a host page, the SSD controller writes it to a physical page and records their mapping relationship.</a:t>
            </a:r>
            <a:endParaRPr lang="zh-CN" altLang="zh-CN" dirty="0">
              <a:latin typeface="Huawei Sans" panose="020C0503030203020204" pitchFamily="34" charset="0"/>
            </a:endParaRPr>
          </a:p>
          <a:p>
            <a:pPr lvl="0"/>
            <a:r>
              <a:rPr lang="en-US" altLang="zh-CN" dirty="0">
                <a:latin typeface="Huawei Sans" panose="020C0503030203020204" pitchFamily="34" charset="0"/>
              </a:rPr>
              <a:t>When the host reads a host page, the SSD finds the requested data according to the mapping relationship.</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170807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717550"/>
            <a:ext cx="5557838" cy="3125788"/>
          </a:xfrm>
        </p:spPr>
      </p:sp>
      <p:sp>
        <p:nvSpPr>
          <p:cNvPr id="3" name="备注占位符 2"/>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3193268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a:latin typeface="Huawei Sans" panose="020C0503030203020204" pitchFamily="34" charset="0"/>
              </a:rPr>
              <a:t>Flash translation layer (FTL)</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03629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The following uses eight channels as an example to demonstrate how the host writes data to the SSD.</a:t>
            </a:r>
            <a:endParaRPr lang="zh-CN" altLang="zh-CN" dirty="0">
              <a:latin typeface="Huawei Sans" panose="020C0503030203020204" pitchFamily="34" charset="0"/>
            </a:endParaRPr>
          </a:p>
          <a:p>
            <a:pPr lvl="0"/>
            <a:r>
              <a:rPr lang="en-US" altLang="zh-CN" dirty="0">
                <a:latin typeface="Huawei Sans" panose="020C0503030203020204" pitchFamily="34" charset="0"/>
              </a:rPr>
              <a:t>The SSD controller connects to eight flash dies through eight channels. For better explanation, the figure shows only one block in each die. Each square in the blocks represents a page (assuming that the size is 4 KB).</a:t>
            </a:r>
            <a:endParaRPr lang="zh-CN" altLang="zh-CN" dirty="0">
              <a:latin typeface="Huawei Sans" panose="020C0503030203020204" pitchFamily="34" charset="0"/>
            </a:endParaRPr>
          </a:p>
          <a:p>
            <a:pPr lvl="1"/>
            <a:r>
              <a:rPr lang="en-US" altLang="zh-CN" dirty="0">
                <a:latin typeface="Huawei Sans" panose="020C0503030203020204" pitchFamily="34" charset="0"/>
              </a:rPr>
              <a:t>The host writes 4 KB data to the block of channel 0 (occupying one page).</a:t>
            </a:r>
            <a:endParaRPr lang="zh-CN" altLang="zh-CN" dirty="0">
              <a:latin typeface="Huawei Sans" panose="020C0503030203020204" pitchFamily="34" charset="0"/>
            </a:endParaRPr>
          </a:p>
          <a:p>
            <a:pPr lvl="1"/>
            <a:r>
              <a:rPr lang="en-US" altLang="zh-CN" dirty="0">
                <a:latin typeface="Huawei Sans" panose="020C0503030203020204" pitchFamily="34" charset="0"/>
              </a:rPr>
              <a:t>The host continues to write 16 KB data. In this case, 4 KB data is written to each block of channels 1 to 4.</a:t>
            </a:r>
            <a:endParaRPr lang="zh-CN" altLang="zh-CN" dirty="0">
              <a:latin typeface="Huawei Sans" panose="020C0503030203020204" pitchFamily="34" charset="0"/>
            </a:endParaRPr>
          </a:p>
          <a:p>
            <a:pPr lvl="1"/>
            <a:r>
              <a:rPr lang="en-US" altLang="zh-CN" dirty="0">
                <a:latin typeface="Huawei Sans" panose="020C0503030203020204" pitchFamily="34" charset="0"/>
              </a:rPr>
              <a:t>The host continues to write data to the blocks until all blocks are full.</a:t>
            </a:r>
            <a:endParaRPr lang="zh-CN" altLang="zh-CN" dirty="0">
              <a:latin typeface="Huawei Sans" panose="020C0503030203020204" pitchFamily="34" charset="0"/>
            </a:endParaRPr>
          </a:p>
          <a:p>
            <a:pPr lvl="0"/>
            <a:r>
              <a:rPr lang="en-US" altLang="zh-CN" dirty="0">
                <a:latin typeface="Huawei Sans" panose="020C0503030203020204" pitchFamily="34" charset="0"/>
              </a:rPr>
              <a:t>When the blocks on all channels are full, the SSD controller selects a new block to write data in the same way.</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426857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Green indicates valid data and red indicates invalid data. When the user no longer needs the data on a flash page, the data on this page becomes aged or invalid and its mapping relationship is replaced by a new mapping.</a:t>
            </a:r>
            <a:endParaRPr lang="zh-CN" altLang="zh-CN" dirty="0">
              <a:latin typeface="Huawei Sans" panose="020C0503030203020204" pitchFamily="34" charset="0"/>
            </a:endParaRPr>
          </a:p>
          <a:p>
            <a:pPr lvl="0"/>
            <a:r>
              <a:rPr lang="en-US" altLang="zh-CN" dirty="0">
                <a:latin typeface="Huawei Sans" panose="020C0503030203020204" pitchFamily="34" charset="0"/>
              </a:rPr>
              <a:t>For example, host page A was originally stored in flash page X, and the mapping relationship was A-&gt;X. Later, the host rewrites the host page. Because the flash memory does not overwrite data, the SSD writes the new data to a new page Y. In this case, a new mapping relationship A-&gt;Y is established, and the original mapping relationship is canceled. The data in page X becomes aged and invalid, which is called garbage data.</a:t>
            </a:r>
            <a:endParaRPr lang="zh-CN" altLang="zh-CN" dirty="0">
              <a:latin typeface="Huawei Sans" panose="020C0503030203020204" pitchFamily="34" charset="0"/>
            </a:endParaRPr>
          </a:p>
          <a:p>
            <a:pPr lvl="0"/>
            <a:r>
              <a:rPr lang="en-US" altLang="zh-CN" dirty="0">
                <a:latin typeface="Huawei Sans" panose="020C0503030203020204" pitchFamily="34" charset="0"/>
              </a:rPr>
              <a:t>The host continues to write data to the SSD until its space is used up. In this case, the host cannot write more data unless the garbage data is cleared.</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46227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Whether the read speed can be improved 8-fold depends on whether the data to be read is evenly distributed in the blocks of each channel. If the 32 KB data is stored in the blocks of channels 1-4, the read speed is improved 4-fold at most. That is why smaller files are transmitted at a lower rate.</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521033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Short response time</a:t>
            </a:r>
            <a:endParaRPr lang="zh-CN" altLang="zh-CN" dirty="0">
              <a:latin typeface="Huawei Sans" panose="020C0503030203020204" pitchFamily="34" charset="0"/>
            </a:endParaRPr>
          </a:p>
          <a:p>
            <a:pPr lvl="1"/>
            <a:r>
              <a:rPr lang="en-US" altLang="zh-CN" dirty="0">
                <a:latin typeface="Huawei Sans" panose="020C0503030203020204" pitchFamily="34" charset="0"/>
              </a:rPr>
              <a:t>Traditional HDDs spend most of the time in seeking and mechanical latency, limiting the data transmission efficiency. SSDs use NAND flash as the storage medium, which does not cause any seek time or mechanical latency, delivering quick responses to read and write requests.</a:t>
            </a:r>
            <a:endParaRPr lang="zh-CN" altLang="zh-CN" dirty="0">
              <a:latin typeface="Huawei Sans" panose="020C0503030203020204" pitchFamily="34" charset="0"/>
            </a:endParaRPr>
          </a:p>
          <a:p>
            <a:pPr lvl="0"/>
            <a:r>
              <a:rPr lang="en-US" altLang="zh-CN" dirty="0">
                <a:latin typeface="Huawei Sans" panose="020C0503030203020204" pitchFamily="34" charset="0"/>
              </a:rPr>
              <a:t>High read/write efficiency</a:t>
            </a:r>
            <a:endParaRPr lang="zh-CN" altLang="zh-CN" dirty="0">
              <a:latin typeface="Huawei Sans" panose="020C0503030203020204" pitchFamily="34" charset="0"/>
            </a:endParaRPr>
          </a:p>
          <a:p>
            <a:pPr lvl="1"/>
            <a:r>
              <a:rPr lang="en-US" altLang="zh-CN" dirty="0">
                <a:latin typeface="Huawei Sans" panose="020C0503030203020204" pitchFamily="34" charset="0"/>
              </a:rPr>
              <a:t>When an HDD is performing random read/write operations, the head moves back and forth, resulting in low read/write efficiency. In comparison, an SSD calculates data storage locations using an internal controller, which saves the mechanical operation time and greatly improves read/write efficiency.</a:t>
            </a:r>
            <a:endParaRPr lang="zh-CN" altLang="zh-CN" dirty="0">
              <a:latin typeface="Huawei Sans" panose="020C0503030203020204" pitchFamily="34" charset="0"/>
            </a:endParaRPr>
          </a:p>
          <a:p>
            <a:pPr lvl="0"/>
            <a:r>
              <a:rPr lang="en-US" altLang="zh-CN" dirty="0">
                <a:latin typeface="Huawei Sans" panose="020C0503030203020204" pitchFamily="34" charset="0"/>
              </a:rPr>
              <a:t>When a large number of SSDs are used, they have a prominent advantage in saving power.</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339264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a:latin typeface="Huawei Sans" panose="020C0503030203020204" pitchFamily="34" charset="0"/>
              </a:rPr>
              <a:t>80-20 rule</a:t>
            </a:r>
            <a:endParaRPr lang="zh-CN" altLang="zh-CN" dirty="0">
              <a:latin typeface="Huawei Sans" panose="020C0503030203020204" pitchFamily="34" charset="0"/>
            </a:endParaRPr>
          </a:p>
          <a:p>
            <a:pPr lvl="1"/>
            <a:r>
              <a:rPr lang="en-US" altLang="zh-CN" dirty="0">
                <a:latin typeface="Huawei Sans" panose="020C0503030203020204" pitchFamily="34" charset="0"/>
              </a:rPr>
              <a:t>Data that needs to be frequently modified, read, or written accounts for 20% of the total storage capacity. Such data is called hot data and corresponds to class-A applications.</a:t>
            </a:r>
            <a:endParaRPr lang="zh-CN" altLang="zh-CN" dirty="0">
              <a:latin typeface="Huawei Sans" panose="020C0503030203020204" pitchFamily="34" charset="0"/>
            </a:endParaRPr>
          </a:p>
          <a:p>
            <a:pPr lvl="0"/>
            <a:r>
              <a:rPr lang="en-US" altLang="zh-CN" dirty="0">
                <a:latin typeface="Huawei Sans" panose="020C0503030203020204" pitchFamily="34" charset="0"/>
              </a:rPr>
              <a:t>Tiered storage</a:t>
            </a:r>
            <a:endParaRPr lang="zh-CN" altLang="zh-CN" dirty="0">
              <a:latin typeface="Huawei Sans" panose="020C0503030203020204" pitchFamily="34" charset="0"/>
            </a:endParaRPr>
          </a:p>
          <a:p>
            <a:pPr lvl="1"/>
            <a:r>
              <a:rPr lang="en-US" altLang="zh-CN" dirty="0">
                <a:latin typeface="Huawei Sans" panose="020C0503030203020204" pitchFamily="34" charset="0"/>
              </a:rPr>
              <a:t>Hot data is stored on SSDs, and data of class B and class C applications is stored on high-speed HDDs and common HDDs, respectively. This improves performance and reduces investment.</a:t>
            </a:r>
            <a:endParaRPr lang="zh-CN"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620515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tLang="zh-CN" u="none" dirty="0"/>
              <a:t>SCM is the next-generation of storage media that features both persistence and fast access. Its read/write speed is faster than that of flash memory.</a:t>
            </a:r>
          </a:p>
          <a:p>
            <a:r>
              <a:rPr lang="en-US" altLang="zh-CN" u="none" dirty="0"/>
              <a:t>There are a wide variety of SCMs:</a:t>
            </a:r>
            <a:endParaRPr lang="en-US" altLang="zh-CN" dirty="0">
              <a:sym typeface="+mn-lt"/>
            </a:endParaRPr>
          </a:p>
          <a:p>
            <a:pPr lvl="1"/>
            <a:r>
              <a:rPr lang="en-US" altLang="zh-CN" u="none" dirty="0"/>
              <a:t>PCRAM/PCM: phase change memory</a:t>
            </a:r>
          </a:p>
          <a:p>
            <a:pPr lvl="1"/>
            <a:r>
              <a:rPr lang="en-US" altLang="zh-CN" u="none" dirty="0"/>
              <a:t>MRAM: </a:t>
            </a:r>
            <a:r>
              <a:rPr lang="en-US" altLang="zh-CN" u="none" dirty="0" err="1"/>
              <a:t>magnetoresistive</a:t>
            </a:r>
            <a:r>
              <a:rPr lang="en-US" altLang="zh-CN" u="none" dirty="0"/>
              <a:t> random access memory</a:t>
            </a:r>
          </a:p>
          <a:p>
            <a:pPr lvl="1"/>
            <a:r>
              <a:rPr lang="en-US" altLang="zh-CN" u="none" dirty="0"/>
              <a:t>STT-RAM: spin transfer torque random access memory</a:t>
            </a:r>
          </a:p>
          <a:p>
            <a:pPr lvl="1"/>
            <a:r>
              <a:rPr lang="en-US" altLang="zh-CN" u="none" dirty="0" err="1"/>
              <a:t>FeRAM</a:t>
            </a:r>
            <a:r>
              <a:rPr lang="en-US" altLang="zh-CN" u="none" dirty="0"/>
              <a:t>: ferroelectric memory</a:t>
            </a:r>
          </a:p>
          <a:p>
            <a:pPr lvl="1"/>
            <a:r>
              <a:rPr lang="en-US" altLang="zh-CN" u="none" dirty="0"/>
              <a:t>RRAM: resistive random access memory</a:t>
            </a:r>
          </a:p>
          <a:p>
            <a:pPr lvl="1"/>
            <a:r>
              <a:rPr lang="en-US" altLang="zh-CN" u="none" dirty="0"/>
              <a:t>PFRAM: polymer memory</a:t>
            </a: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39304242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717550"/>
            <a:ext cx="5557838" cy="3125788"/>
          </a:xfrm>
        </p:spPr>
      </p:sp>
      <p:sp>
        <p:nvSpPr>
          <p:cNvPr id="3" name="备注占位符 2"/>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1836400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u="none" dirty="0">
                <a:latin typeface="Huawei Sans" panose="020C0503030203020204" pitchFamily="34" charset="0"/>
              </a:rPr>
              <a:t>A GE electrical interface module </a:t>
            </a:r>
            <a:r>
              <a:rPr lang="en-US" u="none" dirty="0">
                <a:latin typeface="Huawei Sans" panose="020C0503030203020204" pitchFamily="34" charset="0"/>
              </a:rPr>
              <a:t>provides</a:t>
            </a:r>
            <a:r>
              <a:rPr u="none" dirty="0">
                <a:latin typeface="Huawei Sans" panose="020C0503030203020204" pitchFamily="34" charset="0"/>
              </a:rPr>
              <a:t> four 1 Gbit/s electrical ports and is used for </a:t>
            </a:r>
            <a:r>
              <a:rPr u="none" dirty="0" err="1">
                <a:latin typeface="Huawei Sans" panose="020C0503030203020204" pitchFamily="34" charset="0"/>
              </a:rPr>
              <a:t>HyperMetro</a:t>
            </a:r>
            <a:r>
              <a:rPr u="none" dirty="0">
                <a:latin typeface="Huawei Sans" panose="020C0503030203020204" pitchFamily="34" charset="0"/>
              </a:rPr>
              <a:t> quorum networking.</a:t>
            </a:r>
            <a:endParaRPr lang="en-US" altLang="zh-CN" dirty="0">
              <a:latin typeface="Huawei Sans" panose="020C0503030203020204" pitchFamily="34" charset="0"/>
            </a:endParaRPr>
          </a:p>
          <a:p>
            <a:pPr lvl="0"/>
            <a:r>
              <a:rPr sz="1100" b="0" u="none" dirty="0">
                <a:solidFill>
                  <a:schemeClr val="tx1"/>
                </a:solidFill>
                <a:latin typeface="Huawei Sans" panose="020C0503030203020204" pitchFamily="34" charset="0"/>
              </a:rPr>
              <a:t>A 10GE electrical interface module provides four 10 Gbit/s electrical ports</a:t>
            </a:r>
            <a:r>
              <a:rPr lang="en-US" altLang="zh-CN" sz="1100" b="0" u="none" dirty="0">
                <a:solidFill>
                  <a:schemeClr val="tx1"/>
                </a:solidFill>
                <a:latin typeface="Huawei Sans" panose="020C0503030203020204" pitchFamily="34" charset="0"/>
              </a:rPr>
              <a:t> for connecting storage devices to application servers</a:t>
            </a:r>
            <a:r>
              <a:rPr sz="1100" b="0" u="none" dirty="0">
                <a:solidFill>
                  <a:schemeClr val="tx1"/>
                </a:solidFill>
                <a:latin typeface="Huawei Sans" panose="020C0503030203020204" pitchFamily="34" charset="0"/>
              </a:rPr>
              <a:t>, which can be used only after electrical modules are installed.</a:t>
            </a:r>
            <a:endParaRPr lang="en-US" altLang="zh-CN" dirty="0">
              <a:latin typeface="Huawei Sans" panose="020C0503030203020204" pitchFamily="34" charset="0"/>
            </a:endParaRPr>
          </a:p>
          <a:p>
            <a:pPr lvl="0"/>
            <a:r>
              <a:rPr u="none" dirty="0">
                <a:latin typeface="Huawei Sans" panose="020C0503030203020204" pitchFamily="34" charset="0"/>
              </a:rPr>
              <a:t>A 40GE interface module provides two 40 Gbit/s optical ports for connecting storage devices to application servers.</a:t>
            </a:r>
            <a:endParaRPr lang="en-US" altLang="zh-CN" dirty="0">
              <a:latin typeface="Huawei Sans" panose="020C0503030203020204" pitchFamily="34" charset="0"/>
            </a:endParaRPr>
          </a:p>
          <a:p>
            <a:pPr lvl="0"/>
            <a:r>
              <a:rPr u="none" dirty="0">
                <a:latin typeface="Huawei Sans" panose="020C0503030203020204" pitchFamily="34" charset="0"/>
              </a:rPr>
              <a:t>A 100GE interface module provides two 100 Gbit/s optical ports for connecting storage devices to application servers.</a:t>
            </a:r>
          </a:p>
          <a:p>
            <a:pPr lvl="0"/>
            <a:endParaRPr lang="zh-CN" altLang="en-US" dirty="0">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a:p>
            <a:endParaRPr lang="zh-CN" altLang="en-US"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24341581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tLang="zh-CN" sz="1100" b="0" i="0" kern="1200" baseline="0" dirty="0">
                <a:solidFill>
                  <a:schemeClr val="tx1"/>
                </a:solidFill>
                <a:effectLst/>
                <a:latin typeface="Huawei Sans" panose="020C0503030203020204" pitchFamily="34" charset="0"/>
                <a:ea typeface="方正兰亭黑简体" panose="02000000000000000000" pitchFamily="2" charset="-122"/>
                <a:cs typeface="+mn-cs"/>
              </a:rPr>
              <a:t>Both 25 and 100 Gbit/s </a:t>
            </a:r>
            <a:r>
              <a:rPr lang="en-US" altLang="zh-CN" sz="1100" b="0" i="0" kern="1200" baseline="0" dirty="0" err="1">
                <a:solidFill>
                  <a:schemeClr val="tx1"/>
                </a:solidFill>
                <a:effectLst/>
                <a:latin typeface="Huawei Sans" panose="020C0503030203020204" pitchFamily="34" charset="0"/>
                <a:ea typeface="方正兰亭黑简体" panose="02000000000000000000" pitchFamily="2" charset="-122"/>
                <a:cs typeface="+mn-cs"/>
              </a:rPr>
              <a:t>RoCE</a:t>
            </a:r>
            <a:r>
              <a:rPr lang="en-US" altLang="zh-CN" sz="1100" b="0" i="0" kern="1200" baseline="0" dirty="0">
                <a:solidFill>
                  <a:schemeClr val="tx1"/>
                </a:solidFill>
                <a:effectLst/>
                <a:latin typeface="Huawei Sans" panose="020C0503030203020204" pitchFamily="34" charset="0"/>
                <a:ea typeface="方正兰亭黑简体" panose="02000000000000000000" pitchFamily="2" charset="-122"/>
                <a:cs typeface="+mn-cs"/>
              </a:rPr>
              <a:t> interface modules are used for connecting storage devices to application servers.</a:t>
            </a:r>
            <a:endParaRPr lang="zh-CN" altLang="en-US"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3222328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717550"/>
            <a:ext cx="5557838" cy="3125788"/>
          </a:xfrm>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Tree>
    <p:extLst>
      <p:ext uri="{BB962C8B-B14F-4D97-AF65-F5344CB8AC3E}">
        <p14:creationId xmlns:p14="http://schemas.microsoft.com/office/powerpoint/2010/main" val="2144564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tLang="zh-CN" dirty="0" err="1"/>
              <a:t>SmartIO</a:t>
            </a:r>
            <a:r>
              <a:rPr lang="en-US" altLang="zh-CN" dirty="0"/>
              <a:t> interface modules support 8, 10, 16, 25, and 32 Gbit/s optical modules, which respectively provide 8 Gbit/s </a:t>
            </a:r>
            <a:r>
              <a:rPr lang="en-US" altLang="zh-CN" dirty="0" err="1"/>
              <a:t>Fibre</a:t>
            </a:r>
            <a:r>
              <a:rPr lang="en-US" altLang="zh-CN" dirty="0"/>
              <a:t> Channel, 10GE, 16 Gbit/s </a:t>
            </a:r>
            <a:r>
              <a:rPr lang="en-US" altLang="zh-CN" dirty="0" err="1"/>
              <a:t>Fibre</a:t>
            </a:r>
            <a:r>
              <a:rPr lang="en-US" altLang="zh-CN" dirty="0"/>
              <a:t> Channel, 25GE, and 32 Gbit/s </a:t>
            </a:r>
            <a:r>
              <a:rPr lang="en-US" altLang="zh-CN" dirty="0" err="1"/>
              <a:t>Fibre</a:t>
            </a:r>
            <a:r>
              <a:rPr lang="en-US" altLang="zh-CN" dirty="0"/>
              <a:t> Channel ports. </a:t>
            </a:r>
            <a:r>
              <a:rPr lang="en-US" altLang="zh-CN" dirty="0" err="1"/>
              <a:t>SmartIO</a:t>
            </a:r>
            <a:r>
              <a:rPr lang="en-US" altLang="zh-CN" dirty="0"/>
              <a:t> interface modules connect storage devices to application servers.</a:t>
            </a:r>
          </a:p>
          <a:p>
            <a:pPr lvl="0"/>
            <a:r>
              <a:rPr u="none" dirty="0">
                <a:latin typeface="Huawei Sans" panose="020C0503030203020204" pitchFamily="34" charset="0"/>
              </a:rPr>
              <a:t>The optical module rate must match that on the interface module label. Otherwise, the storage system will report an alarm and the port is unavailable.</a:t>
            </a:r>
            <a:endParaRPr lang="en-US" altLang="zh-CN" dirty="0">
              <a:latin typeface="Huawei Sans" panose="020C0503030203020204" pitchFamily="34" charset="0"/>
            </a:endParaRPr>
          </a:p>
          <a:p>
            <a:pPr lvl="0"/>
            <a:endParaRPr lang="en-US" altLang="zh-CN" dirty="0">
              <a:latin typeface="Huawei Sans" panose="020C0503030203020204" pitchFamily="34" charset="0"/>
            </a:endParaRPr>
          </a:p>
          <a:p>
            <a:pPr lvl="0"/>
            <a:endParaRPr lang="zh-CN" altLang="en-US" dirty="0">
              <a:latin typeface="Huawei Sans" panose="020C0503030203020204" pitchFamily="34" charset="0"/>
            </a:endParaRPr>
          </a:p>
          <a:p>
            <a:pPr lvl="0"/>
            <a:endParaRPr lang="zh-CN" altLang="en-US" dirty="0">
              <a:latin typeface="Huawei Sans" panose="020C0503030203020204" pitchFamily="34" charset="0"/>
            </a:endParaRPr>
          </a:p>
          <a:p>
            <a:pPr lvl="0"/>
            <a:endParaRPr lang="zh-CN" altLang="en-US" dirty="0">
              <a:latin typeface="Huawei Sans" panose="020C0503030203020204" pitchFamily="34" charset="0"/>
            </a:endParaRPr>
          </a:p>
          <a:p>
            <a:endParaRPr lang="zh-CN" altLang="en-US"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4194073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u="none" dirty="0">
                <a:latin typeface="Huawei Sans" panose="020C0503030203020204" pitchFamily="34" charset="0"/>
              </a:rPr>
              <a:t>A 100 Gbit/s RDMA interface module provides two 100 Gbit/s optical ports for connecting controller enclosures to scale-out switches or smart disk enclosures. In the labels, SO stands for scale-out and BE stands for back-end.</a:t>
            </a:r>
            <a:endParaRPr lang="en-US" altLang="zh-CN" dirty="0">
              <a:latin typeface="Huawei Sans" panose="020C0503030203020204" pitchFamily="34" charset="0"/>
            </a:endParaRPr>
          </a:p>
          <a:p>
            <a:r>
              <a:rPr u="none" dirty="0">
                <a:latin typeface="Huawei Sans" panose="020C0503030203020204" pitchFamily="34" charset="0"/>
              </a:rPr>
              <a:t>A 12 Gbit/s SAS expansion module provides four 4 x 12 Gbit/s mini SAS HD expansion ports to connect controller enclosures to 2 U SAS disk enclosures.</a:t>
            </a: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27849528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u="none">
                <a:latin typeface="Huawei Sans" panose="020C0503030203020204" pitchFamily="34" charset="0"/>
              </a:rPr>
              <a:t>A 25 Gbit/s RDMA interface module provides four 25 Gbit/s optical ports for direct connections between two controller enclosures.</a:t>
            </a:r>
          </a:p>
          <a:p>
            <a:r>
              <a:rPr u="none">
                <a:latin typeface="Huawei Sans" panose="020C0503030203020204" pitchFamily="34" charset="0"/>
              </a:rPr>
              <a:t>A 100 Gbit/s RDMA interface module provides two 100 Gbit/s optical ports for connecting controller enclosures to scale-out switches or smart disk enclosures. In the labels, SO stands for scale-out and BE stands for back-end.</a:t>
            </a:r>
            <a:endParaRPr lang="en-US"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1887604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717550"/>
            <a:ext cx="5557838" cy="3125788"/>
          </a:xfrm>
        </p:spPr>
      </p:sp>
      <p:sp>
        <p:nvSpPr>
          <p:cNvPr id="3" name="备注占位符 2"/>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23214578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u="none" dirty="0">
                <a:latin typeface="Huawei Sans" panose="020C0503030203020204" pitchFamily="34" charset="0"/>
              </a:rPr>
              <a:t>Scale-up:</a:t>
            </a:r>
            <a:endParaRPr lang="en-US" altLang="zh-CN" dirty="0">
              <a:latin typeface="Huawei Sans" panose="020C0503030203020204" pitchFamily="34" charset="0"/>
            </a:endParaRPr>
          </a:p>
          <a:p>
            <a:pPr lvl="1"/>
            <a:r>
              <a:rPr u="none" dirty="0">
                <a:latin typeface="Huawei Sans" panose="020C0503030203020204" pitchFamily="34" charset="0"/>
              </a:rPr>
              <a:t>This traditional vertical expansion architecture continuously adds storage disks into the existing storage systems to </a:t>
            </a:r>
            <a:r>
              <a:rPr lang="en-US" u="none" dirty="0">
                <a:latin typeface="Huawei Sans" panose="020C0503030203020204" pitchFamily="34" charset="0"/>
              </a:rPr>
              <a:t>supply capacity</a:t>
            </a:r>
            <a:r>
              <a:rPr u="none" dirty="0">
                <a:latin typeface="Huawei Sans" panose="020C0503030203020204" pitchFamily="34" charset="0"/>
              </a:rPr>
              <a:t>.</a:t>
            </a:r>
            <a:endParaRPr lang="en-US" altLang="zh-CN" dirty="0">
              <a:latin typeface="Huawei Sans" panose="020C0503030203020204" pitchFamily="34" charset="0"/>
            </a:endParaRPr>
          </a:p>
          <a:p>
            <a:pPr lvl="1"/>
            <a:r>
              <a:rPr u="none" dirty="0">
                <a:latin typeface="Huawei Sans" panose="020C0503030203020204" pitchFamily="34" charset="0"/>
              </a:rPr>
              <a:t>Advantage: simple operation at the initial stage</a:t>
            </a:r>
            <a:endParaRPr lang="en-US" altLang="zh-CN" dirty="0">
              <a:latin typeface="Huawei Sans" panose="020C0503030203020204" pitchFamily="34" charset="0"/>
            </a:endParaRPr>
          </a:p>
          <a:p>
            <a:pPr lvl="1"/>
            <a:r>
              <a:rPr u="none" dirty="0">
                <a:latin typeface="Huawei Sans" panose="020C0503030203020204" pitchFamily="34" charset="0"/>
              </a:rPr>
              <a:t>Disadvantage: As the storage system scale increases, resource increase reaches the bottleneck.</a:t>
            </a:r>
            <a:endParaRPr lang="en-US" altLang="zh-CN" dirty="0">
              <a:latin typeface="Huawei Sans" panose="020C0503030203020204" pitchFamily="34" charset="0"/>
            </a:endParaRPr>
          </a:p>
          <a:p>
            <a:r>
              <a:rPr u="none" dirty="0">
                <a:latin typeface="Huawei Sans" panose="020C0503030203020204" pitchFamily="34" charset="0"/>
              </a:rPr>
              <a:t>Scale-out:</a:t>
            </a:r>
            <a:endParaRPr lang="en-US" altLang="zh-CN" dirty="0">
              <a:latin typeface="Huawei Sans" panose="020C0503030203020204" pitchFamily="34" charset="0"/>
            </a:endParaRPr>
          </a:p>
          <a:p>
            <a:pPr lvl="1"/>
            <a:r>
              <a:rPr u="none" dirty="0">
                <a:latin typeface="Huawei Sans" panose="020C0503030203020204" pitchFamily="34" charset="0"/>
              </a:rPr>
              <a:t>This horizontal expansion architecture adds controllers to cope with demands.</a:t>
            </a:r>
            <a:endParaRPr lang="en-US" altLang="zh-CN" dirty="0">
              <a:latin typeface="Huawei Sans" panose="020C0503030203020204" pitchFamily="34" charset="0"/>
            </a:endParaRPr>
          </a:p>
          <a:p>
            <a:pPr lvl="1"/>
            <a:r>
              <a:rPr u="none" dirty="0">
                <a:latin typeface="Huawei Sans" panose="020C0503030203020204" pitchFamily="34" charset="0"/>
              </a:rPr>
              <a:t>Advantage: As the scale increases, the unit price decreases and the efficiency improve</a:t>
            </a:r>
            <a:r>
              <a:rPr lang="en-US" u="none" dirty="0">
                <a:latin typeface="Huawei Sans" panose="020C0503030203020204" pitchFamily="34" charset="0"/>
              </a:rPr>
              <a:t>s</a:t>
            </a:r>
            <a:r>
              <a:rPr u="none" dirty="0">
                <a:latin typeface="Huawei Sans" panose="020C0503030203020204" pitchFamily="34" charset="0"/>
              </a:rPr>
              <a:t>.</a:t>
            </a:r>
            <a:endParaRPr lang="en-US" altLang="zh-CN" dirty="0">
              <a:latin typeface="Huawei Sans" panose="020C0503030203020204" pitchFamily="34" charset="0"/>
            </a:endParaRPr>
          </a:p>
          <a:p>
            <a:pPr lvl="1"/>
            <a:r>
              <a:rPr u="none" dirty="0">
                <a:latin typeface="Huawei Sans" panose="020C0503030203020204" pitchFamily="34" charset="0"/>
              </a:rPr>
              <a:t>Disadvantage: The complexity of software and management increases.</a:t>
            </a: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21291219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u="none" dirty="0">
                <a:latin typeface="Huawei Sans" panose="020C0503030203020204" pitchFamily="34" charset="0"/>
              </a:rPr>
              <a:t>Huawei SAS disk enclosure is used as an example.</a:t>
            </a:r>
            <a:endParaRPr lang="en-US" altLang="zh-CN" dirty="0">
              <a:latin typeface="Huawei Sans" panose="020C0503030203020204" pitchFamily="34" charset="0"/>
            </a:endParaRPr>
          </a:p>
          <a:p>
            <a:pPr lvl="1"/>
            <a:r>
              <a:rPr u="none" dirty="0">
                <a:latin typeface="Huawei Sans" panose="020C0503030203020204" pitchFamily="34" charset="0"/>
              </a:rPr>
              <a:t>Port consistency: </a:t>
            </a:r>
            <a:r>
              <a:rPr lang="en-US" u="none" dirty="0">
                <a:latin typeface="Huawei Sans" panose="020C0503030203020204" pitchFamily="34" charset="0"/>
              </a:rPr>
              <a:t>In a loop, the downlink (EXP) port of an upper-level disk enclosure is connected to the uplink (PRI) port of a lower-level disk enclosure</a:t>
            </a:r>
            <a:r>
              <a:rPr u="none" dirty="0">
                <a:latin typeface="Huawei Sans" panose="020C0503030203020204" pitchFamily="34" charset="0"/>
              </a:rPr>
              <a:t>.</a:t>
            </a:r>
          </a:p>
          <a:p>
            <a:pPr lvl="1"/>
            <a:r>
              <a:rPr u="none" dirty="0">
                <a:latin typeface="Huawei Sans" panose="020C0503030203020204" pitchFamily="34" charset="0"/>
              </a:rPr>
              <a:t>Dual-plane networking: Expansion </a:t>
            </a:r>
            <a:r>
              <a:rPr lang="en-US" u="none" dirty="0">
                <a:latin typeface="Huawei Sans" panose="020C0503030203020204" pitchFamily="34" charset="0"/>
              </a:rPr>
              <a:t>module</a:t>
            </a:r>
            <a:r>
              <a:rPr u="none" dirty="0">
                <a:latin typeface="Huawei Sans" panose="020C0503030203020204" pitchFamily="34" charset="0"/>
              </a:rPr>
              <a:t> A is connected to controller A and expansion </a:t>
            </a:r>
            <a:r>
              <a:rPr lang="en-US" altLang="zh-CN" u="none" dirty="0">
                <a:latin typeface="Huawei Sans" panose="020C0503030203020204" pitchFamily="34" charset="0"/>
              </a:rPr>
              <a:t>module</a:t>
            </a:r>
            <a:r>
              <a:rPr u="none" dirty="0">
                <a:latin typeface="Huawei Sans" panose="020C0503030203020204" pitchFamily="34" charset="0"/>
              </a:rPr>
              <a:t> B is connected to controller B.</a:t>
            </a:r>
          </a:p>
          <a:p>
            <a:pPr lvl="1"/>
            <a:r>
              <a:rPr u="none" dirty="0">
                <a:latin typeface="Huawei Sans" panose="020C0503030203020204" pitchFamily="34" charset="0"/>
              </a:rPr>
              <a:t>Symmetric networking: On controllers A and B, ports with the same port IDs and slot IDs are connected to one enclosure.</a:t>
            </a:r>
          </a:p>
          <a:p>
            <a:pPr lvl="1"/>
            <a:r>
              <a:rPr u="none" dirty="0">
                <a:latin typeface="Huawei Sans" panose="020C0503030203020204" pitchFamily="34" charset="0"/>
              </a:rPr>
              <a:t>Forward and backward connection networking: Expansion modules A use forward connection and expansion modules B use backward connection. (</a:t>
            </a:r>
            <a:r>
              <a:rPr u="none" dirty="0" err="1">
                <a:latin typeface="Huawei Sans" panose="020C0503030203020204" pitchFamily="34" charset="0"/>
              </a:rPr>
              <a:t>OceanStor</a:t>
            </a:r>
            <a:r>
              <a:rPr u="none" dirty="0">
                <a:latin typeface="Huawei Sans" panose="020C0503030203020204" pitchFamily="34" charset="0"/>
              </a:rPr>
              <a:t> Dorado V6 and new converged storage use forward connection.)</a:t>
            </a:r>
          </a:p>
          <a:p>
            <a:pPr marL="540000" marR="0" lvl="1" indent="-180000" algn="l" defTabSz="1219304" rtl="0" eaLnBrk="1" fontAlgn="ctr" latinLnBrk="0" hangingPunct="1">
              <a:lnSpc>
                <a:spcPct val="125000"/>
              </a:lnSpc>
              <a:spcBef>
                <a:spcPts val="0"/>
              </a:spcBef>
              <a:spcAft>
                <a:spcPts val="600"/>
              </a:spcAft>
              <a:buClrTx/>
              <a:buSzTx/>
              <a:buFont typeface="Huawei Sans" panose="020C0503030203020204" pitchFamily="34" charset="0"/>
              <a:buChar char="▫"/>
              <a:tabLst/>
              <a:defRPr/>
            </a:pPr>
            <a:r>
              <a:rPr u="none" dirty="0">
                <a:latin typeface="Huawei Sans" panose="020C0503030203020204" pitchFamily="34" charset="0"/>
              </a:rPr>
              <a:t>Cascading level: The number of cascading disk enclosures cannot exceed </a:t>
            </a:r>
            <a:r>
              <a:rPr lang="en-US" altLang="zh-CN" dirty="0"/>
              <a:t>the preset threshold.</a:t>
            </a:r>
            <a:endParaRPr u="none" dirty="0">
              <a:latin typeface="Huawei Sans" panose="020C0503030203020204" pitchFamily="34" charset="0"/>
            </a:endParaRPr>
          </a:p>
          <a:p>
            <a:endParaRPr lang="zh-CN" altLang="en-US"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20553651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u="none" dirty="0">
                <a:latin typeface="Huawei Sans" panose="020C0503030203020204" pitchFamily="34" charset="0"/>
              </a:rPr>
              <a:t>Huawei smart disk enclosure is used as an example.</a:t>
            </a:r>
            <a:endParaRPr lang="en-US" altLang="zh-CN" dirty="0">
              <a:latin typeface="Huawei Sans" panose="020C0503030203020204" pitchFamily="34" charset="0"/>
            </a:endParaRPr>
          </a:p>
          <a:p>
            <a:pPr marL="540000" marR="0" lvl="1" indent="-180000" algn="l" defTabSz="1219304" rtl="0" eaLnBrk="1" fontAlgn="ctr" latinLnBrk="0" hangingPunct="1">
              <a:lnSpc>
                <a:spcPct val="125000"/>
              </a:lnSpc>
              <a:spcBef>
                <a:spcPts val="0"/>
              </a:spcBef>
              <a:spcAft>
                <a:spcPts val="600"/>
              </a:spcAft>
              <a:buClrTx/>
              <a:buSzTx/>
              <a:buFont typeface="Huawei Sans" panose="020C0503030203020204" pitchFamily="34" charset="0"/>
              <a:buChar char="▫"/>
              <a:tabLst/>
              <a:defRPr/>
            </a:pPr>
            <a:r>
              <a:rPr lang="en-US" altLang="zh-CN" dirty="0"/>
              <a:t>Port consistency: In a loop, the downlink port (P1) of an upper-level disk enclosure is connected to the uplink port (P0) of a lower-level disk enclosure</a:t>
            </a:r>
            <a:r>
              <a:rPr u="none" dirty="0">
                <a:latin typeface="Huawei Sans" panose="020C0503030203020204" pitchFamily="34" charset="0"/>
              </a:rPr>
              <a:t>.</a:t>
            </a:r>
          </a:p>
          <a:p>
            <a:pPr marL="540000" marR="0" lvl="1" indent="-180000" algn="l" defTabSz="1219304" rtl="0" eaLnBrk="1" fontAlgn="ctr" latinLnBrk="0" hangingPunct="1">
              <a:lnSpc>
                <a:spcPct val="125000"/>
              </a:lnSpc>
              <a:spcBef>
                <a:spcPts val="0"/>
              </a:spcBef>
              <a:spcAft>
                <a:spcPts val="600"/>
              </a:spcAft>
              <a:buClrTx/>
              <a:buSzTx/>
              <a:buFont typeface="Huawei Sans" panose="020C0503030203020204" pitchFamily="34" charset="0"/>
              <a:buChar char="▫"/>
              <a:tabLst/>
              <a:defRPr/>
            </a:pPr>
            <a:r>
              <a:rPr lang="en-US" altLang="zh-CN" dirty="0"/>
              <a:t>Dual-plane networking: Expansion module A is connected to controller A and expansion module B is connected to controller B</a:t>
            </a:r>
            <a:r>
              <a:rPr u="none" dirty="0">
                <a:latin typeface="Huawei Sans" panose="020C0503030203020204" pitchFamily="34" charset="0"/>
              </a:rPr>
              <a:t>.</a:t>
            </a:r>
          </a:p>
          <a:p>
            <a:pPr lvl="1"/>
            <a:r>
              <a:rPr u="none" dirty="0">
                <a:latin typeface="Huawei Sans" panose="020C0503030203020204" pitchFamily="34" charset="0"/>
              </a:rPr>
              <a:t>Symmetric networking: On controllers A and B, ports with the same port IDs and slot IDs are connected to one enclosure.</a:t>
            </a:r>
          </a:p>
          <a:p>
            <a:pPr lvl="1"/>
            <a:r>
              <a:rPr u="none" dirty="0">
                <a:latin typeface="Huawei Sans" panose="020C0503030203020204" pitchFamily="34" charset="0"/>
              </a:rPr>
              <a:t>Forward connection networking: Both expansion modules A and B use forward connection.</a:t>
            </a:r>
          </a:p>
          <a:p>
            <a:pPr marL="540000" marR="0" lvl="1" indent="-180000" algn="l" defTabSz="1219304" rtl="0" eaLnBrk="1" fontAlgn="ctr" latinLnBrk="0" hangingPunct="1">
              <a:lnSpc>
                <a:spcPct val="125000"/>
              </a:lnSpc>
              <a:spcBef>
                <a:spcPts val="0"/>
              </a:spcBef>
              <a:spcAft>
                <a:spcPts val="600"/>
              </a:spcAft>
              <a:buClrTx/>
              <a:buSzTx/>
              <a:buFont typeface="Huawei Sans" panose="020C0503030203020204" pitchFamily="34" charset="0"/>
              <a:buChar char="▫"/>
              <a:tabLst/>
              <a:defRPr/>
            </a:pPr>
            <a:r>
              <a:rPr u="none" dirty="0">
                <a:latin typeface="Huawei Sans" panose="020C0503030203020204" pitchFamily="34" charset="0"/>
              </a:rPr>
              <a:t>Cascading level: The number of cascading disk enclosures cannot </a:t>
            </a:r>
            <a:r>
              <a:rPr lang="en-US" altLang="zh-CN" u="none" dirty="0">
                <a:latin typeface="Huawei Sans" panose="020C0503030203020204" pitchFamily="34" charset="0"/>
              </a:rPr>
              <a:t>exceed </a:t>
            </a:r>
            <a:r>
              <a:rPr lang="en-US" altLang="zh-CN" dirty="0"/>
              <a:t>the preset threshold.</a:t>
            </a:r>
            <a:endParaRPr lang="en-US" altLang="zh-CN" u="none"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1866594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42950" y="717550"/>
            <a:ext cx="5557838" cy="3125788"/>
          </a:xfrm>
        </p:spPr>
      </p:sp>
      <p:sp>
        <p:nvSpPr>
          <p:cNvPr id="5" name="备注占位符 4"/>
          <p:cNvSpPr>
            <a:spLocks noGrp="1"/>
          </p:cNvSpPr>
          <p:nvPr>
            <p:ph type="body" idx="1"/>
          </p:nvPr>
        </p:nvSpPr>
        <p:spPr/>
        <p:txBody>
          <a:bodyPr/>
          <a:lstStyle/>
          <a:p>
            <a:r>
              <a:rPr lang="en-US" altLang="zh-CN" dirty="0">
                <a:latin typeface="Huawei Sans" panose="020C0503030203020204" pitchFamily="34" charset="0"/>
              </a:rPr>
              <a:t>This networking mode supports a maximum of four controllers. It cannot be expanded to eight-controller switch-based networking.</a:t>
            </a:r>
          </a:p>
          <a:p>
            <a:r>
              <a:rPr lang="en-US" altLang="zh-CN" dirty="0">
                <a:latin typeface="Huawei Sans" panose="020C0503030203020204" pitchFamily="34" charset="0"/>
              </a:rPr>
              <a:t>Eight optical fibers and 16 optical modules </a:t>
            </a:r>
          </a:p>
          <a:p>
            <a:endParaRPr lang="zh-CN" altLang="en-US" dirty="0">
              <a:latin typeface="Huawei Sans" panose="020C0503030203020204" pitchFamily="34" charset="0"/>
            </a:endParaRPr>
          </a:p>
        </p:txBody>
      </p:sp>
    </p:spTree>
    <p:extLst>
      <p:ext uri="{BB962C8B-B14F-4D97-AF65-F5344CB8AC3E}">
        <p14:creationId xmlns:p14="http://schemas.microsoft.com/office/powerpoint/2010/main" val="41533771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717550"/>
            <a:ext cx="5557838" cy="3125788"/>
          </a:xfrm>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Tree>
    <p:extLst>
      <p:ext uri="{BB962C8B-B14F-4D97-AF65-F5344CB8AC3E}">
        <p14:creationId xmlns:p14="http://schemas.microsoft.com/office/powerpoint/2010/main" val="26953031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u="none" dirty="0">
                <a:latin typeface="Huawei Sans" panose="020C0503030203020204" pitchFamily="34" charset="0"/>
              </a:rPr>
              <a:t>The LUN to which a host writes data is owned by the engine to which the host delivers write I/</a:t>
            </a:r>
            <a:r>
              <a:rPr u="none" dirty="0" err="1">
                <a:latin typeface="Huawei Sans" panose="020C0503030203020204" pitchFamily="34" charset="0"/>
              </a:rPr>
              <a:t>Os</a:t>
            </a:r>
            <a:r>
              <a:rPr u="none" dirty="0">
                <a:latin typeface="Huawei Sans" panose="020C0503030203020204" pitchFamily="34" charset="0"/>
              </a:rPr>
              <a:t>. The process is as follows:</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A host delivers write I/</a:t>
            </a:r>
            <a:r>
              <a:rPr u="none" dirty="0" err="1">
                <a:latin typeface="Huawei Sans" panose="020C0503030203020204" pitchFamily="34" charset="0"/>
              </a:rPr>
              <a:t>Os</a:t>
            </a:r>
            <a:r>
              <a:rPr u="none" dirty="0">
                <a:latin typeface="Huawei Sans" panose="020C0503030203020204" pitchFamily="34" charset="0"/>
              </a:rPr>
              <a:t> to engine 0.</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0 writes the data into the local cache, implements mirror protection, and returns a message indicating that data is written successfully.</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0 flushes dirty data onto a disk. If the target disk is on the local computer, engine 0 directly delivers the write I/</a:t>
            </a:r>
            <a:r>
              <a:rPr u="none" dirty="0" err="1">
                <a:latin typeface="Huawei Sans" panose="020C0503030203020204" pitchFamily="34" charset="0"/>
              </a:rPr>
              <a:t>Os</a:t>
            </a:r>
            <a:r>
              <a:rPr u="none" dirty="0">
                <a:latin typeface="Huawei Sans" panose="020C0503030203020204" pitchFamily="34" charset="0"/>
              </a:rPr>
              <a:t>.</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If the target disk is on a remote </a:t>
            </a:r>
            <a:r>
              <a:rPr lang="en-US" u="none" dirty="0">
                <a:latin typeface="Huawei Sans" panose="020C0503030203020204" pitchFamily="34" charset="0"/>
              </a:rPr>
              <a:t>engine</a:t>
            </a:r>
            <a:r>
              <a:rPr u="none" dirty="0">
                <a:latin typeface="Huawei Sans" panose="020C0503030203020204" pitchFamily="34" charset="0"/>
              </a:rPr>
              <a:t>, engine 0 transfers the I/</a:t>
            </a:r>
            <a:r>
              <a:rPr u="none" dirty="0" err="1">
                <a:latin typeface="Huawei Sans" panose="020C0503030203020204" pitchFamily="34" charset="0"/>
              </a:rPr>
              <a:t>Os</a:t>
            </a:r>
            <a:r>
              <a:rPr u="none" dirty="0">
                <a:latin typeface="Huawei Sans" panose="020C0503030203020204" pitchFamily="34" charset="0"/>
              </a:rPr>
              <a:t> to the engine (</a:t>
            </a:r>
            <a:r>
              <a:rPr lang="en-US" altLang="zh-CN" u="none" dirty="0">
                <a:latin typeface="Huawei Sans" panose="020C0503030203020204" pitchFamily="34" charset="0"/>
              </a:rPr>
              <a:t>for example, engine 1</a:t>
            </a:r>
            <a:r>
              <a:rPr u="none" dirty="0">
                <a:latin typeface="Huawei Sans" panose="020C0503030203020204" pitchFamily="34" charset="0"/>
              </a:rPr>
              <a:t>) where the disk resides.</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1 writes dirty data onto disks.</a:t>
            </a:r>
          </a:p>
          <a:p>
            <a:endParaRPr lang="zh-CN" altLang="en-US"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3349109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sz="1100" kern="1200" baseline="0" dirty="0">
                <a:solidFill>
                  <a:schemeClr val="tx1"/>
                </a:solidFill>
                <a:effectLst/>
                <a:latin typeface="Huawei Sans" panose="020C0503030203020204" pitchFamily="34" charset="0"/>
                <a:ea typeface="方正兰亭黑简体" panose="02000000000000000000" pitchFamily="2" charset="-122"/>
                <a:cs typeface="+mn-cs"/>
              </a:rPr>
              <a:t>Huawei has built an innovative architecture for new age data storage. This architecture is built on intelligence + hardware + algorithm. It comprises the following features:</a:t>
            </a:r>
            <a:endParaRPr lang="zh-CN" altLang="zh-CN" sz="1100" kern="1200" baseline="0" dirty="0">
              <a:solidFill>
                <a:schemeClr val="tx1"/>
              </a:solidFill>
              <a:effectLst/>
              <a:latin typeface="Huawei Sans" panose="020C0503030203020204" pitchFamily="34" charset="0"/>
              <a:ea typeface="方正兰亭黑简体" panose="02000000000000000000" pitchFamily="2" charset="-122"/>
              <a:cs typeface="+mn-cs"/>
            </a:endParaRPr>
          </a:p>
          <a:p>
            <a:pPr lvl="1"/>
            <a:r>
              <a:rPr lang="en-US" altLang="zh-CN" sz="1100" kern="1200" baseline="0" dirty="0">
                <a:solidFill>
                  <a:schemeClr val="tx1"/>
                </a:solidFill>
                <a:effectLst/>
                <a:latin typeface="Huawei Sans" panose="020C0503030203020204" pitchFamily="34" charset="0"/>
                <a:ea typeface="方正兰亭黑简体" panose="02000000000000000000" pitchFamily="2" charset="-122"/>
                <a:cs typeface="+mn-cs"/>
              </a:rPr>
              <a:t>Memory and SCM-centered high performance tier based on Memory Fabric</a:t>
            </a:r>
          </a:p>
          <a:p>
            <a:pPr lvl="1"/>
            <a:r>
              <a:rPr lang="en-US" altLang="zh-CN" sz="1100" kern="1200" baseline="0" dirty="0">
                <a:solidFill>
                  <a:schemeClr val="tx1"/>
                </a:solidFill>
                <a:effectLst/>
                <a:latin typeface="Huawei Sans" panose="020C0503030203020204" pitchFamily="34" charset="0"/>
                <a:ea typeface="方正兰亭黑简体" panose="02000000000000000000" pitchFamily="2" charset="-122"/>
                <a:cs typeface="+mn-cs"/>
              </a:rPr>
              <a:t>All IP-based all-flash capacity tier, providing intelligent layered management for storage</a:t>
            </a:r>
            <a:endParaRPr lang="zh-CN" altLang="zh-CN" sz="1100" kern="1200" baseline="0" dirty="0">
              <a:solidFill>
                <a:schemeClr val="tx1"/>
              </a:solidFill>
              <a:effectLst/>
              <a:latin typeface="Huawei Sans" panose="020C0503030203020204" pitchFamily="34" charset="0"/>
              <a:ea typeface="方正兰亭黑简体" panose="02000000000000000000" pitchFamily="2" charset="-122"/>
              <a:cs typeface="+mn-cs"/>
            </a:endParaRPr>
          </a:p>
          <a:p>
            <a:pPr lvl="1"/>
            <a:r>
              <a:rPr lang="en-US" altLang="zh-CN" sz="1100" kern="1200" baseline="0" dirty="0">
                <a:solidFill>
                  <a:schemeClr val="tx1"/>
                </a:solidFill>
                <a:effectLst/>
                <a:latin typeface="Huawei Sans" panose="020C0503030203020204" pitchFamily="34" charset="0"/>
                <a:ea typeface="方正兰亭黑简体" panose="02000000000000000000" pitchFamily="2" charset="-122"/>
                <a:cs typeface="+mn-cs"/>
              </a:rPr>
              <a:t>10,000-core computing resource pooling and intelligent scheduling for CPUs, NPUs, and GPUs, based on innovative algorithms and high-speed interconnection protocols.</a:t>
            </a:r>
            <a:endParaRPr lang="zh-CN" altLang="zh-CN" sz="1100" kern="1200" baseline="0" dirty="0">
              <a:solidFill>
                <a:schemeClr val="tx1"/>
              </a:solidFill>
              <a:effectLst/>
              <a:latin typeface="Huawei Sans" panose="020C0503030203020204" pitchFamily="34" charset="0"/>
              <a:ea typeface="方正兰亭黑简体" panose="02000000000000000000" pitchFamily="2" charset="-122"/>
              <a:cs typeface="+mn-cs"/>
            </a:endParaRPr>
          </a:p>
          <a:p>
            <a:pPr lvl="1"/>
            <a:r>
              <a:rPr lang="en-US" altLang="zh-CN" sz="1100" kern="1200" baseline="0" dirty="0">
                <a:solidFill>
                  <a:schemeClr val="tx1"/>
                </a:solidFill>
                <a:effectLst/>
                <a:latin typeface="Huawei Sans" panose="020C0503030203020204" pitchFamily="34" charset="0"/>
                <a:ea typeface="方正兰亭黑简体" panose="02000000000000000000" pitchFamily="2" charset="-122"/>
                <a:cs typeface="+mn-cs"/>
              </a:rPr>
              <a:t>Container-based heterogeneous microservices for services</a:t>
            </a:r>
            <a:endParaRPr lang="zh-CN" altLang="zh-CN" sz="1100" kern="1200" baseline="0" dirty="0">
              <a:solidFill>
                <a:schemeClr val="tx1"/>
              </a:solidFill>
              <a:effectLst/>
              <a:latin typeface="Huawei Sans" panose="020C0503030203020204" pitchFamily="34" charset="0"/>
              <a:ea typeface="方正兰亭黑简体" panose="02000000000000000000" pitchFamily="2" charset="-122"/>
              <a:cs typeface="+mn-cs"/>
            </a:endParaRPr>
          </a:p>
          <a:p>
            <a:pPr marL="540000" marR="0" lvl="1" indent="-180000" algn="l" defTabSz="1219304" rtl="0" eaLnBrk="1" fontAlgn="ctr" latinLnBrk="0" hangingPunct="1">
              <a:lnSpc>
                <a:spcPct val="125000"/>
              </a:lnSpc>
              <a:spcBef>
                <a:spcPts val="0"/>
              </a:spcBef>
              <a:spcAft>
                <a:spcPts val="600"/>
              </a:spcAft>
              <a:buClrTx/>
              <a:buSzTx/>
              <a:buFont typeface="Huawei Sans" panose="020C0503030203020204" pitchFamily="34" charset="0"/>
              <a:buChar char="▫"/>
              <a:tabLst/>
              <a:defRPr/>
            </a:pPr>
            <a:r>
              <a:rPr lang="en-US" altLang="zh-CN" dirty="0"/>
              <a:t>Intelligent data lifecycle management system to deliver innovative storage products for a fully connected, intelligent world</a:t>
            </a:r>
            <a:endParaRPr lang="zh-CN" altLang="zh-CN" sz="1100" kern="1200" baseline="0" dirty="0">
              <a:solidFill>
                <a:schemeClr val="tx1"/>
              </a:solidFill>
              <a:effectLst/>
              <a:latin typeface="Huawei Sans" panose="020C0503030203020204" pitchFamily="34" charset="0"/>
              <a:ea typeface="方正兰亭黑简体" panose="02000000000000000000" pitchFamily="2" charset="-122"/>
              <a:cs typeface="+mn-cs"/>
            </a:endParaRPr>
          </a:p>
          <a:p>
            <a:pPr lvl="0"/>
            <a:r>
              <a:rPr lang="en-US" altLang="zh-CN" sz="1100" kern="1200" baseline="0" dirty="0">
                <a:solidFill>
                  <a:schemeClr val="tx1"/>
                </a:solidFill>
                <a:effectLst/>
                <a:latin typeface="Huawei Sans" panose="020C0503030203020204" pitchFamily="34" charset="0"/>
                <a:ea typeface="方正兰亭黑简体" panose="02000000000000000000" pitchFamily="2" charset="-122"/>
                <a:cs typeface="+mn-cs"/>
              </a:rPr>
              <a:t>Octa-Level Cell (OLC): Each cell stores 8 bits.</a:t>
            </a:r>
            <a:endParaRPr lang="zh-CN" altLang="zh-CN" sz="1100" kern="1200" baseline="0" dirty="0">
              <a:solidFill>
                <a:schemeClr val="tx1"/>
              </a:solidFill>
              <a:effectLst/>
              <a:latin typeface="Huawei Sans" panose="020C0503030203020204" pitchFamily="34" charset="0"/>
              <a:ea typeface="方正兰亭黑简体" panose="02000000000000000000" pitchFamily="2" charset="-122"/>
              <a:cs typeface="+mn-cs"/>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3967010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u="none" dirty="0">
                <a:latin typeface="Huawei Sans" panose="020C0503030203020204" pitchFamily="34" charset="0"/>
              </a:rPr>
              <a:t>The LUN to which a host writes data is not owned by the engine to which the host delivers write I/</a:t>
            </a:r>
            <a:r>
              <a:rPr u="none" dirty="0" err="1">
                <a:latin typeface="Huawei Sans" panose="020C0503030203020204" pitchFamily="34" charset="0"/>
              </a:rPr>
              <a:t>Os</a:t>
            </a:r>
            <a:r>
              <a:rPr u="none" dirty="0">
                <a:latin typeface="Huawei Sans" panose="020C0503030203020204" pitchFamily="34" charset="0"/>
              </a:rPr>
              <a:t>. The process is as follows:</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The LUN is owned by engine 0 and the host delivers write I/</a:t>
            </a:r>
            <a:r>
              <a:rPr u="none" dirty="0" err="1">
                <a:latin typeface="Huawei Sans" panose="020C0503030203020204" pitchFamily="34" charset="0"/>
              </a:rPr>
              <a:t>Os</a:t>
            </a:r>
            <a:r>
              <a:rPr u="none" dirty="0">
                <a:latin typeface="Huawei Sans" panose="020C0503030203020204" pitchFamily="34" charset="0"/>
              </a:rPr>
              <a:t> to engine 2.</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After detecting that the LUN is owned by engine 0, engine 2 transfers the write I/</a:t>
            </a:r>
            <a:r>
              <a:rPr u="none" dirty="0" err="1">
                <a:latin typeface="Huawei Sans" panose="020C0503030203020204" pitchFamily="34" charset="0"/>
              </a:rPr>
              <a:t>Os</a:t>
            </a:r>
            <a:r>
              <a:rPr u="none" dirty="0">
                <a:latin typeface="Huawei Sans" panose="020C0503030203020204" pitchFamily="34" charset="0"/>
              </a:rPr>
              <a:t> to engine 0.</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0 writes the data into the local cache, implements mirror protection, and returns a message indicating that data is written successfully.</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2 returns the write success message to the host.</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0 flushes dirty data onto a disk. If the target disk is on the local computer, engine 0 directly delivers the write I/</a:t>
            </a:r>
            <a:r>
              <a:rPr u="none" dirty="0" err="1">
                <a:latin typeface="Huawei Sans" panose="020C0503030203020204" pitchFamily="34" charset="0"/>
              </a:rPr>
              <a:t>Os</a:t>
            </a:r>
            <a:r>
              <a:rPr u="none" dirty="0">
                <a:latin typeface="Huawei Sans" panose="020C0503030203020204" pitchFamily="34" charset="0"/>
              </a:rPr>
              <a:t>.</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If the target disk is on a remote </a:t>
            </a:r>
            <a:r>
              <a:rPr lang="en-US" u="none" dirty="0">
                <a:latin typeface="Huawei Sans" panose="020C0503030203020204" pitchFamily="34" charset="0"/>
              </a:rPr>
              <a:t>engine</a:t>
            </a:r>
            <a:r>
              <a:rPr u="none" dirty="0">
                <a:latin typeface="Huawei Sans" panose="020C0503030203020204" pitchFamily="34" charset="0"/>
              </a:rPr>
              <a:t>, engine 0 transfers the I/</a:t>
            </a:r>
            <a:r>
              <a:rPr u="none" dirty="0" err="1">
                <a:latin typeface="Huawei Sans" panose="020C0503030203020204" pitchFamily="34" charset="0"/>
              </a:rPr>
              <a:t>Os</a:t>
            </a:r>
            <a:r>
              <a:rPr u="none" dirty="0">
                <a:latin typeface="Huawei Sans" panose="020C0503030203020204" pitchFamily="34" charset="0"/>
              </a:rPr>
              <a:t> to the engine (</a:t>
            </a:r>
            <a:r>
              <a:rPr lang="en-US" altLang="zh-CN" u="none" dirty="0">
                <a:latin typeface="Huawei Sans" panose="020C0503030203020204" pitchFamily="34" charset="0"/>
              </a:rPr>
              <a:t>for example, engine 1</a:t>
            </a:r>
            <a:r>
              <a:rPr u="none" dirty="0">
                <a:latin typeface="Huawei Sans" panose="020C0503030203020204" pitchFamily="34" charset="0"/>
              </a:rPr>
              <a:t>) where the disk resides.</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1 writes dirty data onto disks.</a:t>
            </a:r>
            <a:endParaRPr lang="zh-CN" altLang="zh-CN" dirty="0">
              <a:latin typeface="Huawei Sans" panose="020C0503030203020204" pitchFamily="34" charset="0"/>
            </a:endParaRPr>
          </a:p>
          <a:p>
            <a:endParaRPr lang="zh-CN" altLang="en-US"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12312685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u="none" dirty="0">
                <a:latin typeface="Huawei Sans" panose="020C0503030203020204" pitchFamily="34" charset="0"/>
              </a:rPr>
              <a:t>The LUN from which a host reads data is owned by the engine to which the host delivers write I/</a:t>
            </a:r>
            <a:r>
              <a:rPr u="none" dirty="0" err="1">
                <a:latin typeface="Huawei Sans" panose="020C0503030203020204" pitchFamily="34" charset="0"/>
              </a:rPr>
              <a:t>Os</a:t>
            </a:r>
            <a:r>
              <a:rPr u="none" dirty="0">
                <a:latin typeface="Huawei Sans" panose="020C0503030203020204" pitchFamily="34" charset="0"/>
              </a:rPr>
              <a:t>. The process is as follows:</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A host delivers read I/</a:t>
            </a:r>
            <a:r>
              <a:rPr u="none" dirty="0" err="1">
                <a:latin typeface="Huawei Sans" panose="020C0503030203020204" pitchFamily="34" charset="0"/>
              </a:rPr>
              <a:t>Os</a:t>
            </a:r>
            <a:r>
              <a:rPr u="none" dirty="0">
                <a:latin typeface="Huawei Sans" panose="020C0503030203020204" pitchFamily="34" charset="0"/>
              </a:rPr>
              <a:t> to engine 0.</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If the read I/</a:t>
            </a:r>
            <a:r>
              <a:rPr u="none" dirty="0" err="1">
                <a:latin typeface="Huawei Sans" panose="020C0503030203020204" pitchFamily="34" charset="0"/>
              </a:rPr>
              <a:t>Os</a:t>
            </a:r>
            <a:r>
              <a:rPr u="none" dirty="0">
                <a:latin typeface="Huawei Sans" panose="020C0503030203020204" pitchFamily="34" charset="0"/>
              </a:rPr>
              <a:t> are hit in the cache of engine 0, engine 0 returns the data to the host.</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If the read I/</a:t>
            </a:r>
            <a:r>
              <a:rPr u="none" dirty="0" err="1">
                <a:latin typeface="Huawei Sans" panose="020C0503030203020204" pitchFamily="34" charset="0"/>
              </a:rPr>
              <a:t>Os</a:t>
            </a:r>
            <a:r>
              <a:rPr u="none" dirty="0">
                <a:latin typeface="Huawei Sans" panose="020C0503030203020204" pitchFamily="34" charset="0"/>
              </a:rPr>
              <a:t> are not hit in the cache of engine 0, engine 0 reads data from the disks. If the target disk to which data is written is on the local computer, engine 0 reads data from the disks.</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After the read I/</a:t>
            </a:r>
            <a:r>
              <a:rPr u="none" dirty="0" err="1">
                <a:latin typeface="Huawei Sans" panose="020C0503030203020204" pitchFamily="34" charset="0"/>
              </a:rPr>
              <a:t>Os</a:t>
            </a:r>
            <a:r>
              <a:rPr u="none" dirty="0">
                <a:latin typeface="Huawei Sans" panose="020C0503030203020204" pitchFamily="34" charset="0"/>
              </a:rPr>
              <a:t> are hit locally, engine 0 returns the data to the host.</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If the target disk is on a remote </a:t>
            </a:r>
            <a:r>
              <a:rPr lang="en-US" u="none" dirty="0">
                <a:latin typeface="Huawei Sans" panose="020C0503030203020204" pitchFamily="34" charset="0"/>
              </a:rPr>
              <a:t>engine</a:t>
            </a:r>
            <a:r>
              <a:rPr u="none" dirty="0">
                <a:latin typeface="Huawei Sans" panose="020C0503030203020204" pitchFamily="34" charset="0"/>
              </a:rPr>
              <a:t>, engine 0 transfers the I/</a:t>
            </a:r>
            <a:r>
              <a:rPr u="none" dirty="0" err="1">
                <a:latin typeface="Huawei Sans" panose="020C0503030203020204" pitchFamily="34" charset="0"/>
              </a:rPr>
              <a:t>Os</a:t>
            </a:r>
            <a:r>
              <a:rPr u="none" dirty="0">
                <a:latin typeface="Huawei Sans" panose="020C0503030203020204" pitchFamily="34" charset="0"/>
              </a:rPr>
              <a:t> to the engine (</a:t>
            </a:r>
            <a:r>
              <a:rPr lang="en-US" altLang="zh-CN" u="none" dirty="0">
                <a:latin typeface="Huawei Sans" panose="020C0503030203020204" pitchFamily="34" charset="0"/>
              </a:rPr>
              <a:t>for example, engine 1</a:t>
            </a:r>
            <a:r>
              <a:rPr u="none" dirty="0">
                <a:latin typeface="Huawei Sans" panose="020C0503030203020204" pitchFamily="34" charset="0"/>
              </a:rPr>
              <a:t>) where the disk resides.</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1 reads data from the disk.</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1 accomplishes the data read.</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1 returns the data to engine 0</a:t>
            </a:r>
            <a:r>
              <a:rPr lang="en-US" altLang="zh-CN" u="none" dirty="0">
                <a:latin typeface="Huawei Sans" panose="020C0503030203020204" pitchFamily="34" charset="0"/>
              </a:rPr>
              <a:t>, which then </a:t>
            </a:r>
            <a:r>
              <a:rPr u="none" dirty="0">
                <a:latin typeface="Huawei Sans" panose="020C0503030203020204" pitchFamily="34" charset="0"/>
              </a:rPr>
              <a:t>returns the data to the host.</a:t>
            </a:r>
            <a:endParaRPr lang="en-US" altLang="zh-CN" dirty="0">
              <a:latin typeface="Huawei Sans" panose="020C0503030203020204" pitchFamily="34" charset="0"/>
            </a:endParaRPr>
          </a:p>
          <a:p>
            <a:endParaRPr lang="zh-CN" altLang="en-US"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9123109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u="none" dirty="0">
                <a:latin typeface="Huawei Sans" panose="020C0503030203020204" pitchFamily="34" charset="0"/>
              </a:rPr>
              <a:t>The LUN from which a host reads data is not owned by the engine to which the host delivers write I/</a:t>
            </a:r>
            <a:r>
              <a:rPr u="none" dirty="0" err="1">
                <a:latin typeface="Huawei Sans" panose="020C0503030203020204" pitchFamily="34" charset="0"/>
              </a:rPr>
              <a:t>Os</a:t>
            </a:r>
            <a:r>
              <a:rPr u="none" dirty="0">
                <a:latin typeface="Huawei Sans" panose="020C0503030203020204" pitchFamily="34" charset="0"/>
              </a:rPr>
              <a:t>. The process is as follows:</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The LUN is owned by engine 0 and the host delivers read I/</a:t>
            </a:r>
            <a:r>
              <a:rPr u="none" dirty="0" err="1">
                <a:latin typeface="Huawei Sans" panose="020C0503030203020204" pitchFamily="34" charset="0"/>
              </a:rPr>
              <a:t>Os</a:t>
            </a:r>
            <a:r>
              <a:rPr u="none" dirty="0">
                <a:latin typeface="Huawei Sans" panose="020C0503030203020204" pitchFamily="34" charset="0"/>
              </a:rPr>
              <a:t> to engine 2.</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After detecting that the LUN is owned by engine 0, engine 2 transfers the read I/</a:t>
            </a:r>
            <a:r>
              <a:rPr u="none" dirty="0" err="1">
                <a:latin typeface="Huawei Sans" panose="020C0503030203020204" pitchFamily="34" charset="0"/>
              </a:rPr>
              <a:t>Os</a:t>
            </a:r>
            <a:r>
              <a:rPr u="none" dirty="0">
                <a:latin typeface="Huawei Sans" panose="020C0503030203020204" pitchFamily="34" charset="0"/>
              </a:rPr>
              <a:t> to engine 0.</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If the read I/</a:t>
            </a:r>
            <a:r>
              <a:rPr u="none" dirty="0" err="1">
                <a:latin typeface="Huawei Sans" panose="020C0503030203020204" pitchFamily="34" charset="0"/>
              </a:rPr>
              <a:t>Os</a:t>
            </a:r>
            <a:r>
              <a:rPr u="none" dirty="0">
                <a:latin typeface="Huawei Sans" panose="020C0503030203020204" pitchFamily="34" charset="0"/>
              </a:rPr>
              <a:t> are hit in the cache of engine 0, engine 0 returns the data to engine 2.</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2 returns the data to the host.</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If the read I/</a:t>
            </a:r>
            <a:r>
              <a:rPr u="none" dirty="0" err="1">
                <a:latin typeface="Huawei Sans" panose="020C0503030203020204" pitchFamily="34" charset="0"/>
              </a:rPr>
              <a:t>Os</a:t>
            </a:r>
            <a:r>
              <a:rPr u="none" dirty="0">
                <a:latin typeface="Huawei Sans" panose="020C0503030203020204" pitchFamily="34" charset="0"/>
              </a:rPr>
              <a:t> are not hit in the cache of engine 0, engine 0 reads data from the disks. If the target disk to which data is written is on the local computer, engine 0 reads data from the disks.</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After the read I/</a:t>
            </a:r>
            <a:r>
              <a:rPr u="none" dirty="0" err="1">
                <a:latin typeface="Huawei Sans" panose="020C0503030203020204" pitchFamily="34" charset="0"/>
              </a:rPr>
              <a:t>Os</a:t>
            </a:r>
            <a:r>
              <a:rPr u="none" dirty="0">
                <a:latin typeface="Huawei Sans" panose="020C0503030203020204" pitchFamily="34" charset="0"/>
              </a:rPr>
              <a:t> are hit locally, engine 0 returns the data to engine 2 and then engine 2 returns the data to the host.</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If the target disk is on a remote engine, engine 0 transfers the I/</a:t>
            </a:r>
            <a:r>
              <a:rPr u="none" dirty="0" err="1">
                <a:latin typeface="Huawei Sans" panose="020C0503030203020204" pitchFamily="34" charset="0"/>
              </a:rPr>
              <a:t>Os</a:t>
            </a:r>
            <a:r>
              <a:rPr u="none" dirty="0">
                <a:latin typeface="Huawei Sans" panose="020C0503030203020204" pitchFamily="34" charset="0"/>
              </a:rPr>
              <a:t> to the engine (for example, engine 1) where the disk resides.</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1 reads data from the disk.</a:t>
            </a:r>
            <a:endParaRPr lang="en-US"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1 accomplishes the data read.</a:t>
            </a:r>
            <a:endParaRPr lang="zh-CN" altLang="zh-CN" dirty="0">
              <a:latin typeface="Huawei Sans" panose="020C0503030203020204" pitchFamily="34" charset="0"/>
            </a:endParaRPr>
          </a:p>
          <a:p>
            <a:pPr marL="588600" lvl="1" indent="-228600">
              <a:buFont typeface="+mj-lt"/>
              <a:buAutoNum type="arabicPeriod"/>
            </a:pPr>
            <a:r>
              <a:rPr u="none" dirty="0">
                <a:latin typeface="Huawei Sans" panose="020C0503030203020204" pitchFamily="34" charset="0"/>
              </a:rPr>
              <a:t>Engine 1 returns the data to engine 0, </a:t>
            </a:r>
            <a:r>
              <a:rPr lang="en-US" u="none" dirty="0">
                <a:latin typeface="Huawei Sans" panose="020C0503030203020204" pitchFamily="34" charset="0"/>
              </a:rPr>
              <a:t>and </a:t>
            </a:r>
            <a:r>
              <a:rPr u="none" dirty="0">
                <a:latin typeface="Huawei Sans" panose="020C0503030203020204" pitchFamily="34" charset="0"/>
              </a:rPr>
              <a:t>engine 0 returns the data to engine 2, </a:t>
            </a:r>
            <a:r>
              <a:rPr lang="en-US" u="none" dirty="0">
                <a:latin typeface="Huawei Sans" panose="020C0503030203020204" pitchFamily="34" charset="0"/>
              </a:rPr>
              <a:t>which then </a:t>
            </a:r>
            <a:r>
              <a:rPr u="none" dirty="0">
                <a:latin typeface="Huawei Sans" panose="020C0503030203020204" pitchFamily="34" charset="0"/>
              </a:rPr>
              <a:t>returns the data to the host.</a:t>
            </a:r>
            <a:endParaRPr lang="zh-CN" altLang="zh-CN" dirty="0">
              <a:latin typeface="Huawei Sans" panose="020C0503030203020204" pitchFamily="34" charset="0"/>
            </a:endParaRPr>
          </a:p>
          <a:p>
            <a:endParaRPr lang="zh-CN" altLang="zh-CN" dirty="0">
              <a:latin typeface="Huawei Sans" panose="020C0503030203020204" pitchFamily="34" charset="0"/>
            </a:endParaRPr>
          </a:p>
          <a:p>
            <a:endParaRPr lang="zh-CN" altLang="en-US"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33004157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u="none">
                <a:latin typeface="Huawei Sans" panose="020C0503030203020204" pitchFamily="34" charset="0"/>
              </a:rPr>
              <a:t>Answers:</a:t>
            </a:r>
            <a:endParaRPr lang="en-US" altLang="zh-CN" dirty="0">
              <a:latin typeface="Huawei Sans" panose="020C0503030203020204" pitchFamily="34" charset="0"/>
            </a:endParaRPr>
          </a:p>
          <a:p>
            <a:pPr lvl="1"/>
            <a:r>
              <a:rPr u="none">
                <a:latin typeface="Huawei Sans" panose="020C0503030203020204" pitchFamily="34" charset="0"/>
              </a:rPr>
              <a:t>ABCD</a:t>
            </a:r>
          </a:p>
          <a:p>
            <a:pPr lvl="1"/>
            <a:r>
              <a:rPr u="none">
                <a:latin typeface="Huawei Sans" panose="020C0503030203020204" pitchFamily="34" charset="0"/>
              </a:rPr>
              <a:t>BCD</a:t>
            </a:r>
          </a:p>
          <a:p>
            <a:pPr lvl="1"/>
            <a:endParaRPr lang="en-US" altLang="zh-CN" dirty="0">
              <a:latin typeface="Huawei Sans" panose="020C0503030203020204" pitchFamily="34" charset="0"/>
            </a:endParaRPr>
          </a:p>
        </p:txBody>
      </p:sp>
      <p:sp>
        <p:nvSpPr>
          <p:cNvPr id="5" name="幻灯片图像占位符 4"/>
          <p:cNvSpPr>
            <a:spLocks noGrp="1" noRot="1" noChangeAspect="1"/>
          </p:cNvSpPr>
          <p:nvPr>
            <p:ph type="sldImg"/>
          </p:nvPr>
        </p:nvSpPr>
        <p:spPr>
          <a:xfrm>
            <a:off x="742950" y="717550"/>
            <a:ext cx="5557838" cy="3125788"/>
          </a:xfrm>
        </p:spPr>
      </p:sp>
    </p:spTree>
    <p:extLst>
      <p:ext uri="{BB962C8B-B14F-4D97-AF65-F5344CB8AC3E}">
        <p14:creationId xmlns:p14="http://schemas.microsoft.com/office/powerpoint/2010/main" val="42100204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42950" y="717550"/>
            <a:ext cx="5557838" cy="3125788"/>
          </a:xfrm>
        </p:spPr>
      </p:sp>
      <p:sp>
        <p:nvSpPr>
          <p:cNvPr id="5" name="备注占位符 4"/>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33475121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备注占位符 4"/>
          <p:cNvSpPr>
            <a:spLocks noGrp="1"/>
          </p:cNvSpPr>
          <p:nvPr>
            <p:ph type="body" idx="1"/>
          </p:nvPr>
        </p:nvSpPr>
        <p:spPr/>
        <p:txBody>
          <a:bodyPr/>
          <a:lstStyle/>
          <a:p>
            <a:r>
              <a:rPr lang="en-US" altLang="zh-CN" dirty="0">
                <a:latin typeface="Huawei Sans" panose="020C0503030203020204" pitchFamily="34" charset="0"/>
              </a:rPr>
              <a:t>Popular tools</a:t>
            </a:r>
          </a:p>
          <a:p>
            <a:pPr lvl="1"/>
            <a:r>
              <a:rPr lang="en-US" altLang="zh-CN" dirty="0">
                <a:latin typeface="Huawei Sans" panose="020C0503030203020204" pitchFamily="34" charset="0"/>
              </a:rPr>
              <a:t>HedEx Lite: Huawei product document management tool, which allows users to browse, search for, update, and manage product documentation.</a:t>
            </a:r>
          </a:p>
          <a:p>
            <a:pPr lvl="1"/>
            <a:r>
              <a:rPr lang="en-US" altLang="zh-CN" dirty="0" err="1">
                <a:latin typeface="Huawei Sans" panose="020C0503030203020204" pitchFamily="34" charset="0"/>
              </a:rPr>
              <a:t>eStor</a:t>
            </a:r>
            <a:r>
              <a:rPr lang="en-US" altLang="zh-CN" dirty="0">
                <a:latin typeface="Huawei Sans" panose="020C0503030203020204" pitchFamily="34" charset="0"/>
              </a:rPr>
              <a:t>: A graphic storage simulation platform. Through simulation of Huawei OceanStor all-flash storage devices, the platform helps ICT practitioners and customers quickly get familiar with Huawei storage products, and understand and master their operations and configurations.</a:t>
            </a:r>
          </a:p>
          <a:p>
            <a:pPr lvl="1"/>
            <a:r>
              <a:rPr lang="en-US" altLang="zh-CN" dirty="0">
                <a:latin typeface="Huawei Sans" panose="020C0503030203020204" pitchFamily="34" charset="0"/>
              </a:rPr>
              <a:t>Network Documentation Tool Center: The documentation tool for network products is a good assistant for bidding support, network planning, project delivery, and upgrade and maintenance.</a:t>
            </a:r>
          </a:p>
          <a:p>
            <a:pPr lvl="1"/>
            <a:r>
              <a:rPr lang="en-US" altLang="zh-CN" dirty="0">
                <a:latin typeface="Huawei Sans" panose="020C0503030203020204" pitchFamily="34" charset="0"/>
              </a:rPr>
              <a:t>Information Query Assistant: provides command and alarm information query for Huawei products.</a:t>
            </a:r>
          </a:p>
        </p:txBody>
      </p:sp>
      <p:sp>
        <p:nvSpPr>
          <p:cNvPr id="3" name="幻灯片图像占位符 2"/>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3498802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717550"/>
            <a:ext cx="5557838" cy="3125788"/>
          </a:xfrm>
        </p:spPr>
      </p:sp>
      <p:sp>
        <p:nvSpPr>
          <p:cNvPr id="3" name="备注占位符 2"/>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2283905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717550"/>
            <a:ext cx="5557838" cy="3125788"/>
          </a:xfrm>
        </p:spPr>
      </p:sp>
      <p:sp>
        <p:nvSpPr>
          <p:cNvPr id="3" name="备注占位符 2"/>
          <p:cNvSpPr>
            <a:spLocks noGrp="1"/>
          </p:cNvSpPr>
          <p:nvPr>
            <p:ph type="body" idx="1"/>
          </p:nvPr>
        </p:nvSpPr>
        <p:spPr/>
        <p:txBody>
          <a:bodyPr/>
          <a:lstStyle/>
          <a:p>
            <a:endParaRPr lang="zh-CN" altLang="en-US">
              <a:latin typeface="Huawei Sans" panose="020C0503030203020204" pitchFamily="34" charset="0"/>
            </a:endParaRPr>
          </a:p>
        </p:txBody>
      </p:sp>
    </p:spTree>
    <p:extLst>
      <p:ext uri="{BB962C8B-B14F-4D97-AF65-F5344CB8AC3E}">
        <p14:creationId xmlns:p14="http://schemas.microsoft.com/office/powerpoint/2010/main" val="393366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dirty="0">
              <a:latin typeface="Huawei Sans" panose="020C0503030203020204" pitchFamily="34" charset="0"/>
            </a:endParaRPr>
          </a:p>
        </p:txBody>
      </p:sp>
    </p:spTree>
    <p:extLst>
      <p:ext uri="{BB962C8B-B14F-4D97-AF65-F5344CB8AC3E}">
        <p14:creationId xmlns:p14="http://schemas.microsoft.com/office/powerpoint/2010/main" val="861983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2#总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1"/>
            <a:ext cx="12192000" cy="5602224"/>
          </a:xfrm>
          <a:prstGeom prst="rect">
            <a:avLst/>
          </a:prstGeom>
          <a:ln>
            <a:noFill/>
            <a:prstDash val="dash"/>
          </a:ln>
        </p:spPr>
      </p:pic>
      <p:sp>
        <p:nvSpPr>
          <p:cNvPr id="8" name="L 形 7"/>
          <p:cNvSpPr/>
          <p:nvPr userDrawn="1"/>
        </p:nvSpPr>
        <p:spPr>
          <a:xfrm rot="16200000" flipH="1">
            <a:off x="6634196" y="2578036"/>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baseline="0">
              <a:latin typeface="Huawei Sans" panose="020C0503030203020204" pitchFamily="34" charset="0"/>
              <a:ea typeface="方正兰亭黑简体" panose="02000000000000000000" pitchFamily="2" charset="-122"/>
            </a:endParaRPr>
          </a:p>
        </p:txBody>
      </p:sp>
      <p:sp>
        <p:nvSpPr>
          <p:cNvPr id="9" name="Title 1">
            <a:extLst>
              <a:ext uri="{FF2B5EF4-FFF2-40B4-BE49-F238E27FC236}">
                <a16:creationId xmlns:a16="http://schemas.microsoft.com/office/drawing/2014/main" id="{8227DEE9-8BE9-0D49-BF96-9E83C5312E00}"/>
              </a:ext>
            </a:extLst>
          </p:cNvPr>
          <p:cNvSpPr>
            <a:spLocks noGrp="1"/>
          </p:cNvSpPr>
          <p:nvPr>
            <p:ph type="ctrTitle" hasCustomPrompt="1"/>
          </p:nvPr>
        </p:nvSpPr>
        <p:spPr>
          <a:xfrm>
            <a:off x="916560" y="907092"/>
            <a:ext cx="8125839" cy="690255"/>
          </a:xfrm>
          <a:prstGeom prst="rect">
            <a:avLst/>
          </a:prstGeom>
          <a:ln>
            <a:noFill/>
            <a:prstDash val="dash"/>
          </a:ln>
        </p:spPr>
        <p:txBody>
          <a:bodyPr lIns="0" tIns="0" rIns="0" bIns="0" anchor="t">
            <a:normAutofit/>
          </a:bodyPr>
          <a:lstStyle>
            <a:lvl1pPr>
              <a:defRPr lang="en-US" sz="3200" b="0" i="0" baseline="0" dirty="0">
                <a:latin typeface="Huawei Sans" panose="020C0503030203020204" pitchFamily="34" charset="0"/>
                <a:ea typeface="方正兰亭黑简体" panose="02000000000000000000" pitchFamily="2" charset="-122"/>
              </a:defRPr>
            </a:lvl1pPr>
          </a:lstStyle>
          <a:p>
            <a:pPr lvl="0" defTabSz="914034">
              <a:lnSpc>
                <a:spcPts val="3439"/>
              </a:lnSpc>
            </a:pPr>
            <a:r>
              <a:rPr lang="en-US" altLang="zh-CN" dirty="0"/>
              <a:t>Click to Edit Title</a:t>
            </a:r>
            <a:endParaRPr lang="en-US" dirty="0"/>
          </a:p>
        </p:txBody>
      </p:sp>
      <p:sp>
        <p:nvSpPr>
          <p:cNvPr id="10" name="Text Placeholder 5">
            <a:extLst>
              <a:ext uri="{FF2B5EF4-FFF2-40B4-BE49-F238E27FC236}">
                <a16:creationId xmlns:a16="http://schemas.microsoft.com/office/drawing/2014/main" id="{2F43DA98-D48D-6947-95EF-BA3B05E68822}"/>
              </a:ext>
            </a:extLst>
          </p:cNvPr>
          <p:cNvSpPr>
            <a:spLocks noGrp="1"/>
          </p:cNvSpPr>
          <p:nvPr>
            <p:ph type="body" sz="quarter" idx="10" hasCustomPrompt="1"/>
          </p:nvPr>
        </p:nvSpPr>
        <p:spPr>
          <a:xfrm>
            <a:off x="916561" y="1949372"/>
            <a:ext cx="8125840" cy="643926"/>
          </a:xfrm>
          <a:prstGeom prst="rect">
            <a:avLst/>
          </a:prstGeom>
        </p:spPr>
        <p:txBody>
          <a:bodyPr vert="horz" lIns="0" tIns="0" rIns="0" bIns="0" rtlCol="0">
            <a:noAutofit/>
          </a:bodyPr>
          <a:lstStyle>
            <a:lvl1pPr marL="228600" indent="-228600">
              <a:buNone/>
              <a:defRPr lang="en-US" sz="1400" baseline="0" dirty="0">
                <a:latin typeface="Huawei Sans" panose="020C0503030203020204" pitchFamily="34" charset="0"/>
                <a:ea typeface="方正兰亭黑简体" panose="02000000000000000000" pitchFamily="2" charset="-122"/>
                <a:cs typeface="Huawei Sans" panose="020C0503030203020204" pitchFamily="34" charset="0"/>
              </a:defRPr>
            </a:lvl1pPr>
          </a:lstStyle>
          <a:p>
            <a:pPr marL="0" lvl="0" indent="0">
              <a:lnSpc>
                <a:spcPct val="100000"/>
              </a:lnSpc>
              <a:spcBef>
                <a:spcPts val="0"/>
              </a:spcBef>
            </a:pPr>
            <a:r>
              <a:rPr lang="en-US" altLang="zh-CN" dirty="0"/>
              <a:t>Click to Edit Title</a:t>
            </a:r>
            <a:endParaRPr lang="en-US" dirty="0"/>
          </a:p>
        </p:txBody>
      </p:sp>
    </p:spTree>
    <p:extLst>
      <p:ext uri="{BB962C8B-B14F-4D97-AF65-F5344CB8AC3E}">
        <p14:creationId xmlns:p14="http://schemas.microsoft.com/office/powerpoint/2010/main" val="106368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3#更多信息(可选)">
    <p:spTree>
      <p:nvGrpSpPr>
        <p:cNvPr id="1" name=""/>
        <p:cNvGrpSpPr/>
        <p:nvPr/>
      </p:nvGrpSpPr>
      <p:grpSpPr>
        <a:xfrm>
          <a:off x="0" y="0"/>
          <a:ext cx="0" cy="0"/>
          <a:chOff x="0" y="0"/>
          <a:chExt cx="0" cy="0"/>
        </a:xfrm>
      </p:grpSpPr>
      <p:sp>
        <p:nvSpPr>
          <p:cNvPr id="3" name="文本占位符 6"/>
          <p:cNvSpPr>
            <a:spLocks noGrp="1"/>
          </p:cNvSpPr>
          <p:nvPr>
            <p:ph type="body" sz="quarter" idx="10" hasCustomPrompt="1"/>
          </p:nvPr>
        </p:nvSpPr>
        <p:spPr>
          <a:xfrm>
            <a:off x="1019175" y="1844675"/>
            <a:ext cx="10153650" cy="4082880"/>
          </a:xfrm>
          <a:prstGeom prst="rect">
            <a:avLst/>
          </a:prstGeom>
        </p:spPr>
        <p:txBody>
          <a:bodyPr/>
          <a:lstStyle>
            <a:lvl1pPr marL="0" marR="0" indent="0" algn="just" defTabSz="914034" rtl="0" eaLnBrk="1" fontAlgn="ctr" latinLnBrk="0" hangingPunct="1">
              <a:lnSpc>
                <a:spcPct val="140000"/>
              </a:lnSpc>
              <a:spcBef>
                <a:spcPts val="792"/>
              </a:spcBef>
              <a:spcAft>
                <a:spcPts val="0"/>
              </a:spcAft>
              <a:buClrTx/>
              <a:buSzPct val="50000"/>
              <a:buFont typeface="Wingdings" panose="05000000000000000000" pitchFamily="2" charset="2"/>
              <a:buNone/>
              <a:tabLst/>
              <a:defRPr baseline="0">
                <a:latin typeface="Huawei Sans" panose="020C0503030203020204" pitchFamily="34" charset="0"/>
                <a:ea typeface="方正兰亭黑简体" panose="02000000000000000000" pitchFamily="2" charset="-122"/>
                <a:cs typeface="Huawei Sans" panose="020C0503030203020204" pitchFamily="34" charset="0"/>
              </a:defRPr>
            </a:lvl1pPr>
            <a:lvl5pPr>
              <a:buNone/>
              <a:defRPr/>
            </a:lvl5pPr>
          </a:lstStyle>
          <a:p>
            <a:pPr marL="302279" marR="0" lvl="0" indent="-302279" algn="just" defTabSz="914034" rtl="0" eaLnBrk="1" fontAlgn="ctr" latinLnBrk="0" hangingPunct="1">
              <a:lnSpc>
                <a:spcPct val="140000"/>
              </a:lnSpc>
              <a:spcBef>
                <a:spcPts val="792"/>
              </a:spcBef>
              <a:spcAft>
                <a:spcPts val="0"/>
              </a:spcAft>
              <a:buClrTx/>
              <a:buSzPct val="50000"/>
              <a:buFont typeface="Wingdings" panose="05000000000000000000" pitchFamily="2" charset="2"/>
              <a:buChar char="l"/>
              <a:tabLst/>
              <a:defRPr/>
            </a:pPr>
            <a:r>
              <a:rPr lang="en-US" altLang="zh-CN" dirty="0"/>
              <a:t>More information for trainees</a:t>
            </a:r>
            <a:endParaRPr lang="zh-CN" altLang="en-US" dirty="0"/>
          </a:p>
          <a:p>
            <a:endParaRPr lang="zh-CN" altLang="en-US" dirty="0"/>
          </a:p>
        </p:txBody>
      </p:sp>
      <p:cxnSp>
        <p:nvCxnSpPr>
          <p:cNvPr id="12"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917" y="1349255"/>
            <a:ext cx="4104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3" name="文本框 16">
            <a:extLst>
              <a:ext uri="{FF2B5EF4-FFF2-40B4-BE49-F238E27FC236}">
                <a16:creationId xmlns:a16="http://schemas.microsoft.com/office/drawing/2014/main" id="{568EC886-2612-1F43-AB51-21A76A078357}"/>
              </a:ext>
            </a:extLst>
          </p:cNvPr>
          <p:cNvSpPr txBox="1"/>
          <p:nvPr userDrawn="1"/>
        </p:nvSpPr>
        <p:spPr>
          <a:xfrm>
            <a:off x="918916" y="630373"/>
            <a:ext cx="4357283" cy="707886"/>
          </a:xfrm>
          <a:prstGeom prst="rect">
            <a:avLst/>
          </a:prstGeom>
          <a:noFill/>
        </p:spPr>
        <p:txBody>
          <a:bodyPr wrap="none" rtlCol="0">
            <a:spAutoFit/>
          </a:bodyPr>
          <a:lstStyle/>
          <a:p>
            <a:pPr algn="l" defTabSz="1001624" rtl="0" eaLnBrk="0" fontAlgn="ctr" hangingPunct="0">
              <a:spcBef>
                <a:spcPct val="0"/>
              </a:spcBef>
              <a:spcAft>
                <a:spcPct val="0"/>
              </a:spcAft>
            </a:pPr>
            <a:r>
              <a:rPr lang="en-US" altLang="zh-CN" sz="4000" b="0"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More Information</a:t>
            </a:r>
          </a:p>
        </p:txBody>
      </p:sp>
    </p:spTree>
    <p:extLst>
      <p:ext uri="{BB962C8B-B14F-4D97-AF65-F5344CB8AC3E}">
        <p14:creationId xmlns:p14="http://schemas.microsoft.com/office/powerpoint/2010/main" val="3542397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4#学习推荐(可选)">
    <p:spTree>
      <p:nvGrpSpPr>
        <p:cNvPr id="1" name=""/>
        <p:cNvGrpSpPr/>
        <p:nvPr/>
      </p:nvGrpSpPr>
      <p:grpSpPr>
        <a:xfrm>
          <a:off x="0" y="0"/>
          <a:ext cx="0" cy="0"/>
          <a:chOff x="0" y="0"/>
          <a:chExt cx="0" cy="0"/>
        </a:xfrm>
      </p:grpSpPr>
      <p:sp>
        <p:nvSpPr>
          <p:cNvPr id="3" name="文本占位符 6"/>
          <p:cNvSpPr>
            <a:spLocks noGrp="1"/>
          </p:cNvSpPr>
          <p:nvPr>
            <p:ph type="body" sz="quarter" idx="10"/>
          </p:nvPr>
        </p:nvSpPr>
        <p:spPr>
          <a:xfrm>
            <a:off x="1019175" y="1844675"/>
            <a:ext cx="10153650" cy="4082880"/>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endParaRPr lang="zh-CN" altLang="en-US" dirty="0"/>
          </a:p>
        </p:txBody>
      </p:sp>
      <p:cxnSp>
        <p:nvCxnSpPr>
          <p:cNvPr id="14"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917" y="1349255"/>
            <a:ext cx="4248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5" name="文本框 16">
            <a:extLst>
              <a:ext uri="{FF2B5EF4-FFF2-40B4-BE49-F238E27FC236}">
                <a16:creationId xmlns:a16="http://schemas.microsoft.com/office/drawing/2014/main" id="{568EC886-2612-1F43-AB51-21A76A078357}"/>
              </a:ext>
            </a:extLst>
          </p:cNvPr>
          <p:cNvSpPr txBox="1"/>
          <p:nvPr userDrawn="1"/>
        </p:nvSpPr>
        <p:spPr>
          <a:xfrm>
            <a:off x="918916" y="630373"/>
            <a:ext cx="4509568" cy="707886"/>
          </a:xfrm>
          <a:prstGeom prst="rect">
            <a:avLst/>
          </a:prstGeom>
          <a:noFill/>
        </p:spPr>
        <p:txBody>
          <a:bodyPr wrap="none" rtlCol="0">
            <a:spAutoFit/>
          </a:bodyPr>
          <a:lstStyle/>
          <a:p>
            <a:pPr algn="l" defTabSz="1001624" rtl="0" eaLnBrk="0" fontAlgn="ctr" hangingPunct="0">
              <a:spcBef>
                <a:spcPct val="0"/>
              </a:spcBef>
              <a:spcAft>
                <a:spcPct val="0"/>
              </a:spcAft>
            </a:pPr>
            <a:r>
              <a:rPr lang="en-US" altLang="zh-CN" sz="4000" b="0"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Recommendations</a:t>
            </a:r>
          </a:p>
        </p:txBody>
      </p:sp>
    </p:spTree>
    <p:extLst>
      <p:ext uri="{BB962C8B-B14F-4D97-AF65-F5344CB8AC3E}">
        <p14:creationId xmlns:p14="http://schemas.microsoft.com/office/powerpoint/2010/main" val="2483931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2#总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1"/>
            <a:ext cx="12192000" cy="5602224"/>
          </a:xfrm>
          <a:prstGeom prst="rect">
            <a:avLst/>
          </a:prstGeom>
          <a:ln>
            <a:noFill/>
            <a:prstDash val="dash"/>
          </a:ln>
        </p:spPr>
      </p:pic>
      <p:sp>
        <p:nvSpPr>
          <p:cNvPr id="8" name="L 形 7"/>
          <p:cNvSpPr/>
          <p:nvPr userDrawn="1"/>
        </p:nvSpPr>
        <p:spPr>
          <a:xfrm rot="16200000" flipH="1">
            <a:off x="6634196" y="2578036"/>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baseline="0">
              <a:latin typeface="Huawei Sans" panose="020C0503030203020204" pitchFamily="34" charset="0"/>
              <a:ea typeface="方正兰亭黑简体" panose="02000000000000000000" pitchFamily="2" charset="-122"/>
            </a:endParaRPr>
          </a:p>
        </p:txBody>
      </p:sp>
      <p:sp>
        <p:nvSpPr>
          <p:cNvPr id="9" name="Title 1">
            <a:extLst>
              <a:ext uri="{FF2B5EF4-FFF2-40B4-BE49-F238E27FC236}">
                <a16:creationId xmlns:a16="http://schemas.microsoft.com/office/drawing/2014/main" id="{8227DEE9-8BE9-0D49-BF96-9E83C5312E00}"/>
              </a:ext>
            </a:extLst>
          </p:cNvPr>
          <p:cNvSpPr>
            <a:spLocks noGrp="1"/>
          </p:cNvSpPr>
          <p:nvPr>
            <p:ph type="ctrTitle" hasCustomPrompt="1"/>
          </p:nvPr>
        </p:nvSpPr>
        <p:spPr>
          <a:xfrm>
            <a:off x="916560" y="907092"/>
            <a:ext cx="8125839" cy="690255"/>
          </a:xfrm>
          <a:prstGeom prst="rect">
            <a:avLst/>
          </a:prstGeom>
          <a:ln>
            <a:noFill/>
            <a:prstDash val="dash"/>
          </a:ln>
        </p:spPr>
        <p:txBody>
          <a:bodyPr lIns="0" tIns="0" rIns="0" bIns="0" anchor="t">
            <a:normAutofit/>
          </a:bodyPr>
          <a:lstStyle>
            <a:lvl1pPr>
              <a:defRPr lang="en-US" sz="3200" b="0" i="0" baseline="0" dirty="0">
                <a:latin typeface="Huawei Sans" panose="020C0503030203020204" pitchFamily="34" charset="0"/>
                <a:ea typeface="方正兰亭黑简体" panose="02000000000000000000" pitchFamily="2" charset="-122"/>
              </a:defRPr>
            </a:lvl1pPr>
          </a:lstStyle>
          <a:p>
            <a:pPr lvl="0" defTabSz="914034">
              <a:lnSpc>
                <a:spcPts val="3439"/>
              </a:lnSpc>
            </a:pPr>
            <a:r>
              <a:rPr lang="en-US" altLang="zh-CN" dirty="0"/>
              <a:t>Click to Edit Title</a:t>
            </a:r>
            <a:endParaRPr lang="en-US" dirty="0"/>
          </a:p>
        </p:txBody>
      </p:sp>
      <p:sp>
        <p:nvSpPr>
          <p:cNvPr id="10" name="Text Placeholder 5">
            <a:extLst>
              <a:ext uri="{FF2B5EF4-FFF2-40B4-BE49-F238E27FC236}">
                <a16:creationId xmlns:a16="http://schemas.microsoft.com/office/drawing/2014/main" id="{2F43DA98-D48D-6947-95EF-BA3B05E68822}"/>
              </a:ext>
            </a:extLst>
          </p:cNvPr>
          <p:cNvSpPr>
            <a:spLocks noGrp="1"/>
          </p:cNvSpPr>
          <p:nvPr>
            <p:ph type="body" sz="quarter" idx="10" hasCustomPrompt="1"/>
          </p:nvPr>
        </p:nvSpPr>
        <p:spPr>
          <a:xfrm>
            <a:off x="916561" y="1949372"/>
            <a:ext cx="8125840" cy="643926"/>
          </a:xfrm>
          <a:prstGeom prst="rect">
            <a:avLst/>
          </a:prstGeom>
        </p:spPr>
        <p:txBody>
          <a:bodyPr vert="horz" lIns="0" tIns="0" rIns="0" bIns="0" rtlCol="0">
            <a:noAutofit/>
          </a:bodyPr>
          <a:lstStyle>
            <a:lvl1pPr marL="228600" indent="-228600">
              <a:buNone/>
              <a:defRPr lang="en-US" sz="1400" baseline="0" dirty="0">
                <a:latin typeface="Huawei Sans" panose="020C0503030203020204" pitchFamily="34" charset="0"/>
                <a:ea typeface="方正兰亭黑简体" panose="02000000000000000000" pitchFamily="2" charset="-122"/>
                <a:cs typeface="Huawei Sans" panose="020C0503030203020204" pitchFamily="34" charset="0"/>
              </a:defRPr>
            </a:lvl1pPr>
          </a:lstStyle>
          <a:p>
            <a:pPr marL="0" lvl="0" indent="0">
              <a:lnSpc>
                <a:spcPct val="100000"/>
              </a:lnSpc>
              <a:spcBef>
                <a:spcPts val="0"/>
              </a:spcBef>
            </a:pPr>
            <a:r>
              <a:rPr lang="en-US" altLang="zh-CN" dirty="0"/>
              <a:t>Click to Edit Title</a:t>
            </a:r>
            <a:endParaRPr lang="en-US" dirty="0"/>
          </a:p>
        </p:txBody>
      </p:sp>
    </p:spTree>
    <p:extLst>
      <p:ext uri="{BB962C8B-B14F-4D97-AF65-F5344CB8AC3E}">
        <p14:creationId xmlns:p14="http://schemas.microsoft.com/office/powerpoint/2010/main" val="3327168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8*#仅标题（一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497095"/>
          </a:xfrm>
          <a:prstGeom prst="rect">
            <a:avLst/>
          </a:prstGeom>
        </p:spPr>
        <p:txBody>
          <a:bodyPr lIns="0" tIns="0" rIns="0" bIns="0" anchor="t">
            <a:normAutofit/>
          </a:bodyPr>
          <a:lstStyle>
            <a:lvl1pPr>
              <a:defRPr lang="zh-CN" altLang="en-US" baseline="0" dirty="0"/>
            </a:lvl1pPr>
          </a:lstStyle>
          <a:p>
            <a:pPr marL="0" lvl="0" indent="0" defTabSz="1187798">
              <a:lnSpc>
                <a:spcPts val="3430"/>
              </a:lnSpc>
              <a:spcBef>
                <a:spcPts val="0"/>
              </a:spcBef>
              <a:buFont typeface="Arial" panose="020B0604020202020204" pitchFamily="34" charset="0"/>
            </a:pPr>
            <a:r>
              <a:rPr lang="en-US" altLang="zh-CN" dirty="0"/>
              <a:t>Title</a:t>
            </a:r>
            <a:endParaRPr lang="zh-CN" altLang="en-US" dirty="0"/>
          </a:p>
        </p:txBody>
      </p:sp>
    </p:spTree>
    <p:extLst>
      <p:ext uri="{BB962C8B-B14F-4D97-AF65-F5344CB8AC3E}">
        <p14:creationId xmlns:p14="http://schemas.microsoft.com/office/powerpoint/2010/main" val="3731944447"/>
      </p:ext>
    </p:extLst>
  </p:cSld>
  <p:clrMapOvr>
    <a:masterClrMapping/>
  </p:clrMapOvr>
  <p:extLst mod="1">
    <p:ext uri="{DCECCB84-F9BA-43D5-87BE-67443E8EF086}">
      <p15:sldGuideLst xmlns:p15="http://schemas.microsoft.com/office/powerpoint/2012/main">
        <p15:guide id="1" orient="horz" pos="59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7*#标题和内容（一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497095"/>
          </a:xfrm>
          <a:prstGeom prst="rect">
            <a:avLst/>
          </a:prstGeom>
        </p:spPr>
        <p:txBody>
          <a:bodyPr lIns="0" tIns="0" rIns="0" bIns="0" anchor="t">
            <a:normAutofit/>
          </a:bodyPr>
          <a:lstStyle>
            <a:lvl1pPr>
              <a:defRPr lang="zh-CN" altLang="en-US" baseline="0" dirty="0">
                <a:latin typeface="Huawei Sans" panose="020C0503030203020204" pitchFamily="34" charset="0"/>
                <a:ea typeface="方正兰亭黑简体" panose="02000000000000000000" pitchFamily="2" charset="-122"/>
              </a:defRPr>
            </a:lvl1pPr>
          </a:lstStyle>
          <a:p>
            <a:pPr marL="0" lvl="0" indent="0" defTabSz="1187798">
              <a:lnSpc>
                <a:spcPts val="3430"/>
              </a:lnSpc>
              <a:spcBef>
                <a:spcPts val="0"/>
              </a:spcBef>
              <a:buFont typeface="Arial" panose="020B0604020202020204" pitchFamily="34" charset="0"/>
            </a:pPr>
            <a:r>
              <a:rPr lang="en-US" altLang="zh-CN" dirty="0"/>
              <a:t>Title</a:t>
            </a:r>
            <a:endParaRPr lang="zh-CN" altLang="en-US" dirty="0"/>
          </a:p>
        </p:txBody>
      </p:sp>
      <p:sp>
        <p:nvSpPr>
          <p:cNvPr id="9" name="文本占位符 6"/>
          <p:cNvSpPr>
            <a:spLocks noGrp="1"/>
          </p:cNvSpPr>
          <p:nvPr>
            <p:ph type="body" sz="quarter" idx="10" hasCustomPrompt="1"/>
          </p:nvPr>
        </p:nvSpPr>
        <p:spPr>
          <a:xfrm>
            <a:off x="731838" y="1052514"/>
            <a:ext cx="10728326" cy="4875042"/>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r>
              <a:rPr lang="en-US" altLang="zh-CN" dirty="0"/>
              <a:t>Click here to edit</a:t>
            </a:r>
            <a:endParaRPr lang="zh-CN" altLang="en-US" dirty="0"/>
          </a:p>
        </p:txBody>
      </p:sp>
    </p:spTree>
    <p:extLst>
      <p:ext uri="{BB962C8B-B14F-4D97-AF65-F5344CB8AC3E}">
        <p14:creationId xmlns:p14="http://schemas.microsoft.com/office/powerpoint/2010/main" val="1478611067"/>
      </p:ext>
    </p:extLst>
  </p:cSld>
  <p:clrMapOvr>
    <a:masterClrMapping/>
  </p:clrMapOvr>
  <p:extLst>
    <p:ext uri="{DCECCB84-F9BA-43D5-87BE-67443E8EF086}">
      <p15:sldGuideLst xmlns:p15="http://schemas.microsoft.com/office/powerpoint/2012/main">
        <p15:guide id="1" orient="horz" pos="595">
          <p15:clr>
            <a:srgbClr val="FBAE40"/>
          </p15:clr>
        </p15:guide>
        <p15:guide id="0" orient="horz" pos="66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7#标题和内容（两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455613" y="447468"/>
            <a:ext cx="11293475" cy="1001920"/>
          </a:xfrm>
          <a:prstGeom prst="rect">
            <a:avLst/>
          </a:prstGeom>
        </p:spPr>
        <p:txBody>
          <a:bodyPr lIns="0" tIns="0" rIns="0" bIns="0" anchor="t">
            <a:normAutofit/>
          </a:bodyPr>
          <a:lstStyle>
            <a:lvl1pPr>
              <a:defRPr lang="zh-CN" altLang="en-US" baseline="0" dirty="0">
                <a:latin typeface="Huawei Sans" panose="020C0503030203020204" pitchFamily="34" charset="0"/>
                <a:ea typeface="方正兰亭黑简体" panose="02000000000000000000" pitchFamily="2" charset="-122"/>
              </a:defRPr>
            </a:lvl1pPr>
          </a:lstStyle>
          <a:p>
            <a:pPr marL="0" lvl="0" indent="0" defTabSz="1187798">
              <a:lnSpc>
                <a:spcPts val="3430"/>
              </a:lnSpc>
              <a:spcBef>
                <a:spcPts val="0"/>
              </a:spcBef>
              <a:buFont typeface="Arial" panose="020B0604020202020204" pitchFamily="34" charset="0"/>
            </a:pPr>
            <a:r>
              <a:rPr lang="en-US" altLang="zh-CN" dirty="0"/>
              <a:t>Title</a:t>
            </a:r>
            <a:endParaRPr lang="zh-CN" altLang="en-US" dirty="0"/>
          </a:p>
        </p:txBody>
      </p:sp>
      <p:sp>
        <p:nvSpPr>
          <p:cNvPr id="9" name="文本占位符 6"/>
          <p:cNvSpPr>
            <a:spLocks noGrp="1"/>
          </p:cNvSpPr>
          <p:nvPr>
            <p:ph type="body" sz="quarter" idx="10" hasCustomPrompt="1"/>
          </p:nvPr>
        </p:nvSpPr>
        <p:spPr>
          <a:xfrm>
            <a:off x="455613" y="1484312"/>
            <a:ext cx="11293476" cy="4443243"/>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r>
              <a:rPr lang="en-US" altLang="zh-CN" dirty="0"/>
              <a:t>Click here to edit</a:t>
            </a:r>
            <a:endParaRPr lang="zh-CN" altLang="en-US" dirty="0"/>
          </a:p>
        </p:txBody>
      </p:sp>
    </p:spTree>
    <p:extLst>
      <p:ext uri="{BB962C8B-B14F-4D97-AF65-F5344CB8AC3E}">
        <p14:creationId xmlns:p14="http://schemas.microsoft.com/office/powerpoint/2010/main" val="3791038715"/>
      </p:ext>
    </p:extLst>
  </p:cSld>
  <p:clrMapOvr>
    <a:masterClrMapping/>
  </p:clrMapOvr>
  <p:extLst mod="1">
    <p:ext uri="{DCECCB84-F9BA-43D5-87BE-67443E8EF086}">
      <p15:sldGuideLst xmlns:p15="http://schemas.microsoft.com/office/powerpoint/2012/main">
        <p15:guide id="1" orient="horz" pos="93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7*#标题和内容（一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455612" y="447468"/>
            <a:ext cx="11293475" cy="497095"/>
          </a:xfrm>
          <a:prstGeom prst="rect">
            <a:avLst/>
          </a:prstGeom>
        </p:spPr>
        <p:txBody>
          <a:bodyPr lIns="0" tIns="0" rIns="0" bIns="0" anchor="t">
            <a:normAutofit/>
          </a:bodyPr>
          <a:lstStyle>
            <a:lvl1pPr>
              <a:defRPr lang="zh-CN" altLang="en-US" baseline="0" dirty="0">
                <a:latin typeface="Huawei Sans" panose="020C0503030203020204" pitchFamily="34" charset="0"/>
                <a:ea typeface="方正兰亭黑简体" panose="02000000000000000000" pitchFamily="2" charset="-122"/>
              </a:defRPr>
            </a:lvl1pPr>
          </a:lstStyle>
          <a:p>
            <a:pPr marL="0" lvl="0" indent="0" defTabSz="1187798">
              <a:lnSpc>
                <a:spcPts val="3430"/>
              </a:lnSpc>
              <a:spcBef>
                <a:spcPts val="0"/>
              </a:spcBef>
              <a:buFont typeface="Arial" panose="020B0604020202020204" pitchFamily="34" charset="0"/>
            </a:pPr>
            <a:r>
              <a:rPr lang="en-US" altLang="zh-CN" dirty="0"/>
              <a:t>Title</a:t>
            </a:r>
            <a:endParaRPr lang="zh-CN" altLang="en-US" dirty="0"/>
          </a:p>
        </p:txBody>
      </p:sp>
      <p:sp>
        <p:nvSpPr>
          <p:cNvPr id="9" name="文本占位符 6"/>
          <p:cNvSpPr>
            <a:spLocks noGrp="1"/>
          </p:cNvSpPr>
          <p:nvPr>
            <p:ph type="body" sz="quarter" idx="10" hasCustomPrompt="1"/>
          </p:nvPr>
        </p:nvSpPr>
        <p:spPr>
          <a:xfrm>
            <a:off x="455612" y="1052514"/>
            <a:ext cx="11293476" cy="4875042"/>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r>
              <a:rPr lang="en-US" altLang="zh-CN" dirty="0"/>
              <a:t>Click here to edit</a:t>
            </a:r>
            <a:endParaRPr lang="zh-CN" altLang="en-US" dirty="0"/>
          </a:p>
        </p:txBody>
      </p:sp>
    </p:spTree>
    <p:extLst>
      <p:ext uri="{BB962C8B-B14F-4D97-AF65-F5344CB8AC3E}">
        <p14:creationId xmlns:p14="http://schemas.microsoft.com/office/powerpoint/2010/main" val="1788330105"/>
      </p:ext>
    </p:extLst>
  </p:cSld>
  <p:clrMapOvr>
    <a:masterClrMapping/>
  </p:clrMapOvr>
  <p:extLst mod="1">
    <p:ext uri="{DCECCB84-F9BA-43D5-87BE-67443E8EF086}">
      <p15:sldGuideLst xmlns:p15="http://schemas.microsoft.com/office/powerpoint/2012/main">
        <p15:guide id="1" orient="horz" pos="595" userDrawn="1">
          <p15:clr>
            <a:srgbClr val="FBAE40"/>
          </p15:clr>
        </p15:guide>
        <p15:guide id="0" orient="horz" pos="6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8#仅标题（两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455613" y="447468"/>
            <a:ext cx="11293475" cy="1001920"/>
          </a:xfrm>
          <a:prstGeom prst="rect">
            <a:avLst/>
          </a:prstGeom>
        </p:spPr>
        <p:txBody>
          <a:bodyPr lIns="0" tIns="0" rIns="0" bIns="0" anchor="t">
            <a:normAutofit/>
          </a:bodyPr>
          <a:lstStyle>
            <a:lvl1pPr>
              <a:defRPr lang="zh-CN" altLang="en-US" baseline="0" dirty="0"/>
            </a:lvl1pPr>
          </a:lstStyle>
          <a:p>
            <a:pPr marL="0" lvl="0" indent="0" defTabSz="1187798">
              <a:lnSpc>
                <a:spcPts val="3430"/>
              </a:lnSpc>
              <a:spcBef>
                <a:spcPts val="0"/>
              </a:spcBef>
              <a:buFont typeface="Arial" panose="020B0604020202020204" pitchFamily="34" charset="0"/>
            </a:pPr>
            <a:r>
              <a:rPr lang="en-US" altLang="zh-CN" dirty="0"/>
              <a:t>Title</a:t>
            </a:r>
            <a:endParaRPr lang="zh-CN" altLang="en-US" dirty="0"/>
          </a:p>
        </p:txBody>
      </p:sp>
    </p:spTree>
    <p:extLst>
      <p:ext uri="{BB962C8B-B14F-4D97-AF65-F5344CB8AC3E}">
        <p14:creationId xmlns:p14="http://schemas.microsoft.com/office/powerpoint/2010/main" val="369931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8*#仅标题（一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455613" y="447468"/>
            <a:ext cx="11293475" cy="497095"/>
          </a:xfrm>
          <a:prstGeom prst="rect">
            <a:avLst/>
          </a:prstGeom>
        </p:spPr>
        <p:txBody>
          <a:bodyPr lIns="0" tIns="0" rIns="0" bIns="0" anchor="t">
            <a:normAutofit/>
          </a:bodyPr>
          <a:lstStyle>
            <a:lvl1pPr>
              <a:defRPr lang="zh-CN" altLang="en-US" baseline="0" dirty="0"/>
            </a:lvl1pPr>
          </a:lstStyle>
          <a:p>
            <a:pPr marL="0" lvl="0" indent="0" defTabSz="1187798">
              <a:lnSpc>
                <a:spcPts val="3430"/>
              </a:lnSpc>
              <a:spcBef>
                <a:spcPts val="0"/>
              </a:spcBef>
              <a:buFont typeface="Arial" panose="020B0604020202020204" pitchFamily="34" charset="0"/>
            </a:pPr>
            <a:r>
              <a:rPr lang="en-US" altLang="zh-CN" dirty="0"/>
              <a:t>Title</a:t>
            </a:r>
            <a:endParaRPr lang="zh-CN" altLang="en-US" dirty="0"/>
          </a:p>
        </p:txBody>
      </p:sp>
    </p:spTree>
    <p:extLst>
      <p:ext uri="{BB962C8B-B14F-4D97-AF65-F5344CB8AC3E}">
        <p14:creationId xmlns:p14="http://schemas.microsoft.com/office/powerpoint/2010/main" val="3860536129"/>
      </p:ext>
    </p:extLst>
  </p:cSld>
  <p:clrMapOvr>
    <a:masterClrMapping/>
  </p:clrMapOvr>
  <p:extLst mod="1">
    <p:ext uri="{DCECCB84-F9BA-43D5-87BE-67443E8EF086}">
      <p15:sldGuideLst xmlns:p15="http://schemas.microsoft.com/office/powerpoint/2012/main">
        <p15:guide id="1" orient="horz" pos="59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9#全白背景">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22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修订记录">
    <p:spTree>
      <p:nvGrpSpPr>
        <p:cNvPr id="1" name=""/>
        <p:cNvGrpSpPr/>
        <p:nvPr/>
      </p:nvGrpSpPr>
      <p:grpSpPr>
        <a:xfrm>
          <a:off x="0" y="0"/>
          <a:ext cx="0" cy="0"/>
          <a:chOff x="0" y="0"/>
          <a:chExt cx="0" cy="0"/>
        </a:xfrm>
      </p:grpSpPr>
      <p:sp>
        <p:nvSpPr>
          <p:cNvPr id="31" name="Rectangle 2"/>
          <p:cNvSpPr>
            <a:spLocks noChangeArrowheads="1"/>
          </p:cNvSpPr>
          <p:nvPr userDrawn="1"/>
        </p:nvSpPr>
        <p:spPr bwMode="auto">
          <a:xfrm>
            <a:off x="952501" y="368660"/>
            <a:ext cx="3368597" cy="479425"/>
          </a:xfrm>
          <a:prstGeom prst="rect">
            <a:avLst/>
          </a:prstGeom>
          <a:noFill/>
          <a:ln w="9525">
            <a:noFill/>
            <a:miter lim="800000"/>
            <a:headEnd/>
            <a:tailEnd/>
          </a:ln>
        </p:spPr>
        <p:txBody>
          <a:bodyPr lIns="78258" tIns="39127" rIns="78258" bIns="39127" anchor="ctr"/>
          <a:lstStyle/>
          <a:p>
            <a:pPr marL="0" marR="0" lvl="0" indent="0" algn="l" defTabSz="1001624" rtl="0" eaLnBrk="0" fontAlgn="ctr" latinLnBrk="0" hangingPunct="0">
              <a:lnSpc>
                <a:spcPct val="100000"/>
              </a:lnSpc>
              <a:spcBef>
                <a:spcPct val="0"/>
              </a:spcBef>
              <a:spcAft>
                <a:spcPct val="0"/>
              </a:spcAft>
              <a:buClrTx/>
              <a:buSzTx/>
              <a:buFontTx/>
              <a:buNone/>
              <a:tabLst/>
              <a:defRPr/>
            </a:pPr>
            <a:r>
              <a:rPr lang="en-US" altLang="zh-CN" sz="3500" b="0" baseline="0" dirty="0">
                <a:solidFill>
                  <a:srgbClr val="404040"/>
                </a:solidFill>
                <a:latin typeface="Huawei Sans" panose="020C0503030203020204" pitchFamily="34" charset="0"/>
                <a:ea typeface="方正兰亭黑简体" panose="02000000000000000000" pitchFamily="2" charset="-122"/>
              </a:rPr>
              <a:t>Revision Record</a:t>
            </a:r>
            <a:endParaRPr lang="zh-CN" altLang="en-US" sz="3500" b="0" baseline="0" dirty="0">
              <a:solidFill>
                <a:srgbClr val="404040"/>
              </a:solidFill>
              <a:latin typeface="Huawei Sans" panose="020C0503030203020204" pitchFamily="34" charset="0"/>
              <a:ea typeface="方正兰亭黑简体" panose="02000000000000000000" pitchFamily="2" charset="-122"/>
            </a:endParaRPr>
          </a:p>
        </p:txBody>
      </p:sp>
      <p:sp>
        <p:nvSpPr>
          <p:cNvPr id="32" name="Text Box 58"/>
          <p:cNvSpPr txBox="1">
            <a:spLocks noChangeArrowheads="1"/>
          </p:cNvSpPr>
          <p:nvPr userDrawn="1"/>
        </p:nvSpPr>
        <p:spPr bwMode="auto">
          <a:xfrm>
            <a:off x="7487791" y="368660"/>
            <a:ext cx="3996445" cy="523220"/>
          </a:xfrm>
          <a:prstGeom prst="rect">
            <a:avLst/>
          </a:prstGeom>
          <a:noFill/>
          <a:ln w="9525" algn="ctr">
            <a:noFill/>
            <a:miter lim="800000"/>
            <a:headEnd/>
            <a:tailEnd/>
          </a:ln>
        </p:spPr>
        <p:txBody>
          <a:bodyPr wrap="square">
            <a:spAutoFit/>
          </a:bodyPr>
          <a:lstStyle/>
          <a:p>
            <a:pPr fontAlgn="ctr">
              <a:spcBef>
                <a:spcPct val="50000"/>
              </a:spcBef>
            </a:pPr>
            <a:r>
              <a:rPr lang="en-US" altLang="zh-CN" sz="2800" kern="1200" baseline="0" dirty="0">
                <a:solidFill>
                  <a:srgbClr val="404040"/>
                </a:solidFill>
                <a:latin typeface="Huawei Sans" panose="020C0503030203020204" pitchFamily="34" charset="0"/>
                <a:ea typeface="方正兰亭黑简体" panose="02000000000000000000" pitchFamily="2" charset="-122"/>
                <a:cs typeface="+mn-cs"/>
              </a:rPr>
              <a:t>Do Not Print This Page</a:t>
            </a:r>
            <a:endParaRPr lang="zh-CN" altLang="en-US" sz="2800" kern="1200" baseline="0" dirty="0">
              <a:solidFill>
                <a:srgbClr val="404040"/>
              </a:solidFill>
              <a:latin typeface="Huawei Sans" panose="020C0503030203020204" pitchFamily="34" charset="0"/>
              <a:ea typeface="方正兰亭黑简体" panose="02000000000000000000" pitchFamily="2" charset="-122"/>
              <a:cs typeface="+mn-cs"/>
            </a:endParaRPr>
          </a:p>
        </p:txBody>
      </p:sp>
      <p:graphicFrame>
        <p:nvGraphicFramePr>
          <p:cNvPr id="33" name="Group 3"/>
          <p:cNvGraphicFramePr>
            <a:graphicFrameLocks noGrp="1"/>
          </p:cNvGraphicFramePr>
          <p:nvPr userDrawn="1">
            <p:extLst>
              <p:ext uri="{D42A27DB-BD31-4B8C-83A1-F6EECF244321}">
                <p14:modId xmlns:p14="http://schemas.microsoft.com/office/powerpoint/2010/main" val="2172466607"/>
              </p:ext>
            </p:extLst>
          </p:nvPr>
        </p:nvGraphicFramePr>
        <p:xfrm>
          <a:off x="1007534" y="1383305"/>
          <a:ext cx="10165988" cy="1082675"/>
        </p:xfrm>
        <a:graphic>
          <a:graphicData uri="http://schemas.openxmlformats.org/drawingml/2006/table">
            <a:tbl>
              <a:tblPr/>
              <a:tblGrid>
                <a:gridCol w="3059004">
                  <a:extLst>
                    <a:ext uri="{9D8B030D-6E8A-4147-A177-3AD203B41FA5}">
                      <a16:colId xmlns:a16="http://schemas.microsoft.com/office/drawing/2014/main" val="20000"/>
                    </a:ext>
                  </a:extLst>
                </a:gridCol>
                <a:gridCol w="2155444">
                  <a:extLst>
                    <a:ext uri="{9D8B030D-6E8A-4147-A177-3AD203B41FA5}">
                      <a16:colId xmlns:a16="http://schemas.microsoft.com/office/drawing/2014/main" val="20001"/>
                    </a:ext>
                  </a:extLst>
                </a:gridCol>
                <a:gridCol w="2873927">
                  <a:extLst>
                    <a:ext uri="{9D8B030D-6E8A-4147-A177-3AD203B41FA5}">
                      <a16:colId xmlns:a16="http://schemas.microsoft.com/office/drawing/2014/main" val="20002"/>
                    </a:ext>
                  </a:extLst>
                </a:gridCol>
                <a:gridCol w="2077613">
                  <a:extLst>
                    <a:ext uri="{9D8B030D-6E8A-4147-A177-3AD203B41FA5}">
                      <a16:colId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Course Code</a:t>
                      </a:r>
                      <a:endParaRPr kumimoji="1" lang="zh-CN" altLang="en-US"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2699" marR="102699"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Product</a:t>
                      </a:r>
                      <a:endParaRPr kumimoji="1" lang="zh-CN" altLang="en-US"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Product Version</a:t>
                      </a:r>
                      <a:endParaRPr kumimoji="1" lang="zh-CN" altLang="en-US"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8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Course Version</a:t>
                      </a:r>
                    </a:p>
                  </a:txBody>
                  <a:tcPr marL="102699" marR="102699"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4" name="Group 21"/>
          <p:cNvGraphicFramePr>
            <a:graphicFrameLocks noGrp="1"/>
          </p:cNvGraphicFramePr>
          <p:nvPr userDrawn="1">
            <p:extLst>
              <p:ext uri="{D42A27DB-BD31-4B8C-83A1-F6EECF244321}">
                <p14:modId xmlns:p14="http://schemas.microsoft.com/office/powerpoint/2010/main" val="2168008093"/>
              </p:ext>
            </p:extLst>
          </p:nvPr>
        </p:nvGraphicFramePr>
        <p:xfrm>
          <a:off x="1007533" y="2680416"/>
          <a:ext cx="10177140" cy="3038475"/>
        </p:xfrm>
        <a:graphic>
          <a:graphicData uri="http://schemas.openxmlformats.org/drawingml/2006/table">
            <a:tbl>
              <a:tblPr/>
              <a:tblGrid>
                <a:gridCol w="3085809">
                  <a:extLst>
                    <a:ext uri="{9D8B030D-6E8A-4147-A177-3AD203B41FA5}">
                      <a16:colId xmlns:a16="http://schemas.microsoft.com/office/drawing/2014/main" val="20000"/>
                    </a:ext>
                  </a:extLst>
                </a:gridCol>
                <a:gridCol w="2155920">
                  <a:extLst>
                    <a:ext uri="{9D8B030D-6E8A-4147-A177-3AD203B41FA5}">
                      <a16:colId xmlns:a16="http://schemas.microsoft.com/office/drawing/2014/main" val="20001"/>
                    </a:ext>
                  </a:extLst>
                </a:gridCol>
                <a:gridCol w="2912127">
                  <a:extLst>
                    <a:ext uri="{9D8B030D-6E8A-4147-A177-3AD203B41FA5}">
                      <a16:colId xmlns:a16="http://schemas.microsoft.com/office/drawing/2014/main" val="20002"/>
                    </a:ext>
                  </a:extLst>
                </a:gridCol>
                <a:gridCol w="2023284">
                  <a:extLst>
                    <a:ext uri="{9D8B030D-6E8A-4147-A177-3AD203B41FA5}">
                      <a16:colId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Author/ID</a:t>
                      </a:r>
                      <a:endParaRPr kumimoji="1" lang="zh-CN" altLang="en-US"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2699" marR="102699"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Date</a:t>
                      </a:r>
                      <a:endParaRPr kumimoji="1" lang="zh-CN" altLang="en-US"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Reviewer/ID</a:t>
                      </a:r>
                      <a:endParaRPr kumimoji="1" lang="zh-CN" altLang="en-US"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New</a:t>
                      </a:r>
                      <a:r>
                        <a:rPr kumimoji="1" lang="zh-CN" altLang="zh-CN"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a:t>
                      </a:r>
                      <a:r>
                        <a:rPr kumimoji="1" lang="en-US" altLang="zh-CN"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rPr>
                        <a:t>Update</a:t>
                      </a:r>
                      <a:endParaRPr kumimoji="1" lang="zh-CN" altLang="en-US" sz="1600" b="1"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Huawei Sans" panose="020C0503030203020204" pitchFamily="34" charset="0"/>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5" name="文本占位符 7"/>
          <p:cNvSpPr>
            <a:spLocks noGrp="1"/>
          </p:cNvSpPr>
          <p:nvPr>
            <p:ph type="body" sz="quarter" idx="17" hasCustomPrompt="1"/>
          </p:nvPr>
        </p:nvSpPr>
        <p:spPr>
          <a:xfrm>
            <a:off x="1007535" y="1954509"/>
            <a:ext cx="3024237"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Course Code</a:t>
            </a:r>
          </a:p>
        </p:txBody>
      </p:sp>
      <p:sp>
        <p:nvSpPr>
          <p:cNvPr id="36" name="文本占位符 7"/>
          <p:cNvSpPr>
            <a:spLocks noGrp="1"/>
          </p:cNvSpPr>
          <p:nvPr>
            <p:ph type="body" sz="quarter" idx="18" hasCustomPrompt="1"/>
          </p:nvPr>
        </p:nvSpPr>
        <p:spPr>
          <a:xfrm>
            <a:off x="4079776" y="1954509"/>
            <a:ext cx="21100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Product</a:t>
            </a:r>
          </a:p>
        </p:txBody>
      </p:sp>
      <p:sp>
        <p:nvSpPr>
          <p:cNvPr id="37" name="文本占位符 7"/>
          <p:cNvSpPr>
            <a:spLocks noGrp="1"/>
          </p:cNvSpPr>
          <p:nvPr>
            <p:ph type="body" sz="quarter" idx="19" hasCustomPrompt="1"/>
          </p:nvPr>
        </p:nvSpPr>
        <p:spPr>
          <a:xfrm>
            <a:off x="6239934" y="1954509"/>
            <a:ext cx="284439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V5R2</a:t>
            </a:r>
          </a:p>
        </p:txBody>
      </p:sp>
      <p:sp>
        <p:nvSpPr>
          <p:cNvPr id="38" name="文本占位符 7"/>
          <p:cNvSpPr>
            <a:spLocks noGrp="1"/>
          </p:cNvSpPr>
          <p:nvPr>
            <p:ph type="body" sz="quarter" idx="20" hasCustomPrompt="1"/>
          </p:nvPr>
        </p:nvSpPr>
        <p:spPr>
          <a:xfrm>
            <a:off x="9084333" y="1954509"/>
            <a:ext cx="2089190"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V1.0</a:t>
            </a:r>
          </a:p>
        </p:txBody>
      </p:sp>
      <p:sp>
        <p:nvSpPr>
          <p:cNvPr id="39" name="文本占位符 7"/>
          <p:cNvSpPr>
            <a:spLocks noGrp="1"/>
          </p:cNvSpPr>
          <p:nvPr>
            <p:ph type="body" sz="quarter" idx="13" hasCustomPrompt="1"/>
          </p:nvPr>
        </p:nvSpPr>
        <p:spPr>
          <a:xfrm>
            <a:off x="1007533" y="3239574"/>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Author/ID</a:t>
            </a:r>
          </a:p>
        </p:txBody>
      </p:sp>
      <p:sp>
        <p:nvSpPr>
          <p:cNvPr id="40" name="文本占位符 7"/>
          <p:cNvSpPr>
            <a:spLocks noGrp="1"/>
          </p:cNvSpPr>
          <p:nvPr>
            <p:ph type="body" sz="quarter" idx="14" hasCustomPrompt="1"/>
          </p:nvPr>
        </p:nvSpPr>
        <p:spPr>
          <a:xfrm>
            <a:off x="4079776" y="3239574"/>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2015.01.25</a:t>
            </a:r>
            <a:endParaRPr lang="zh-CN" altLang="en-US" dirty="0"/>
          </a:p>
        </p:txBody>
      </p:sp>
      <p:sp>
        <p:nvSpPr>
          <p:cNvPr id="41" name="文本占位符 7"/>
          <p:cNvSpPr>
            <a:spLocks noGrp="1"/>
          </p:cNvSpPr>
          <p:nvPr>
            <p:ph type="body" sz="quarter" idx="15" hasCustomPrompt="1"/>
          </p:nvPr>
        </p:nvSpPr>
        <p:spPr>
          <a:xfrm>
            <a:off x="6239933" y="3239574"/>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Reviewer/ID</a:t>
            </a:r>
          </a:p>
        </p:txBody>
      </p:sp>
      <p:sp>
        <p:nvSpPr>
          <p:cNvPr id="42" name="文本占位符 7"/>
          <p:cNvSpPr>
            <a:spLocks noGrp="1"/>
          </p:cNvSpPr>
          <p:nvPr>
            <p:ph type="body" sz="quarter" idx="16" hasCustomPrompt="1"/>
          </p:nvPr>
        </p:nvSpPr>
        <p:spPr>
          <a:xfrm>
            <a:off x="9168341" y="3239574"/>
            <a:ext cx="20107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Type</a:t>
            </a:r>
            <a:endParaRPr lang="zh-CN" altLang="en-US" dirty="0"/>
          </a:p>
        </p:txBody>
      </p:sp>
      <p:sp>
        <p:nvSpPr>
          <p:cNvPr id="43" name="文本占位符 7">
            <a:extLst>
              <a:ext uri="{FF2B5EF4-FFF2-40B4-BE49-F238E27FC236}">
                <a16:creationId xmlns:a16="http://schemas.microsoft.com/office/drawing/2014/main" id="{44F86C3E-C49E-485B-8EB0-960F41282238}"/>
              </a:ext>
            </a:extLst>
          </p:cNvPr>
          <p:cNvSpPr>
            <a:spLocks noGrp="1"/>
          </p:cNvSpPr>
          <p:nvPr>
            <p:ph type="body" sz="quarter" idx="21" hasCustomPrompt="1"/>
          </p:nvPr>
        </p:nvSpPr>
        <p:spPr>
          <a:xfrm>
            <a:off x="1019436" y="3758738"/>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Author/ID</a:t>
            </a:r>
          </a:p>
        </p:txBody>
      </p:sp>
      <p:sp>
        <p:nvSpPr>
          <p:cNvPr id="44" name="文本占位符 7">
            <a:extLst>
              <a:ext uri="{FF2B5EF4-FFF2-40B4-BE49-F238E27FC236}">
                <a16:creationId xmlns:a16="http://schemas.microsoft.com/office/drawing/2014/main" id="{DB3D228B-4BFD-4782-B68D-12F66EA8C589}"/>
              </a:ext>
            </a:extLst>
          </p:cNvPr>
          <p:cNvSpPr>
            <a:spLocks noGrp="1"/>
          </p:cNvSpPr>
          <p:nvPr>
            <p:ph type="body" sz="quarter" idx="22" hasCustomPrompt="1"/>
          </p:nvPr>
        </p:nvSpPr>
        <p:spPr>
          <a:xfrm>
            <a:off x="4091679" y="3758738"/>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2015.01.25</a:t>
            </a:r>
            <a:endParaRPr lang="zh-CN" altLang="en-US" dirty="0"/>
          </a:p>
        </p:txBody>
      </p:sp>
      <p:sp>
        <p:nvSpPr>
          <p:cNvPr id="45" name="文本占位符 7">
            <a:extLst>
              <a:ext uri="{FF2B5EF4-FFF2-40B4-BE49-F238E27FC236}">
                <a16:creationId xmlns:a16="http://schemas.microsoft.com/office/drawing/2014/main" id="{FECCD724-6B1F-4104-8A9B-6B6764A3F859}"/>
              </a:ext>
            </a:extLst>
          </p:cNvPr>
          <p:cNvSpPr>
            <a:spLocks noGrp="1"/>
          </p:cNvSpPr>
          <p:nvPr>
            <p:ph type="body" sz="quarter" idx="23" hasCustomPrompt="1"/>
          </p:nvPr>
        </p:nvSpPr>
        <p:spPr>
          <a:xfrm>
            <a:off x="6251836" y="3758738"/>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Reviewer/ID</a:t>
            </a:r>
          </a:p>
        </p:txBody>
      </p:sp>
      <p:sp>
        <p:nvSpPr>
          <p:cNvPr id="46" name="文本占位符 7">
            <a:extLst>
              <a:ext uri="{FF2B5EF4-FFF2-40B4-BE49-F238E27FC236}">
                <a16:creationId xmlns:a16="http://schemas.microsoft.com/office/drawing/2014/main" id="{57E1C633-41F6-4A25-9DB3-D6799CE610DD}"/>
              </a:ext>
            </a:extLst>
          </p:cNvPr>
          <p:cNvSpPr>
            <a:spLocks noGrp="1"/>
          </p:cNvSpPr>
          <p:nvPr>
            <p:ph type="body" sz="quarter" idx="24" hasCustomPrompt="1"/>
          </p:nvPr>
        </p:nvSpPr>
        <p:spPr>
          <a:xfrm>
            <a:off x="9180244" y="3758738"/>
            <a:ext cx="2016166"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Type</a:t>
            </a:r>
            <a:endParaRPr lang="zh-CN" altLang="en-US" dirty="0"/>
          </a:p>
        </p:txBody>
      </p:sp>
      <p:sp>
        <p:nvSpPr>
          <p:cNvPr id="47" name="文本占位符 7">
            <a:extLst>
              <a:ext uri="{FF2B5EF4-FFF2-40B4-BE49-F238E27FC236}">
                <a16:creationId xmlns:a16="http://schemas.microsoft.com/office/drawing/2014/main" id="{C68CBD59-B896-4217-9781-389A1B11CE8D}"/>
              </a:ext>
            </a:extLst>
          </p:cNvPr>
          <p:cNvSpPr>
            <a:spLocks noGrp="1"/>
          </p:cNvSpPr>
          <p:nvPr>
            <p:ph type="body" sz="quarter" idx="25" hasCustomPrompt="1"/>
          </p:nvPr>
        </p:nvSpPr>
        <p:spPr>
          <a:xfrm>
            <a:off x="995796" y="4227621"/>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Author/ID</a:t>
            </a:r>
          </a:p>
        </p:txBody>
      </p:sp>
      <p:sp>
        <p:nvSpPr>
          <p:cNvPr id="48" name="文本占位符 7">
            <a:extLst>
              <a:ext uri="{FF2B5EF4-FFF2-40B4-BE49-F238E27FC236}">
                <a16:creationId xmlns:a16="http://schemas.microsoft.com/office/drawing/2014/main" id="{791E82EE-AF55-486C-953D-3BD5CEE81CE4}"/>
              </a:ext>
            </a:extLst>
          </p:cNvPr>
          <p:cNvSpPr>
            <a:spLocks noGrp="1"/>
          </p:cNvSpPr>
          <p:nvPr>
            <p:ph type="body" sz="quarter" idx="26" hasCustomPrompt="1"/>
          </p:nvPr>
        </p:nvSpPr>
        <p:spPr>
          <a:xfrm>
            <a:off x="4068039" y="4227621"/>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2015.01.25</a:t>
            </a:r>
            <a:endParaRPr lang="zh-CN" altLang="en-US" dirty="0"/>
          </a:p>
        </p:txBody>
      </p:sp>
      <p:sp>
        <p:nvSpPr>
          <p:cNvPr id="49" name="文本占位符 7">
            <a:extLst>
              <a:ext uri="{FF2B5EF4-FFF2-40B4-BE49-F238E27FC236}">
                <a16:creationId xmlns:a16="http://schemas.microsoft.com/office/drawing/2014/main" id="{0F4FBCD0-2E04-4942-AFAF-B2774F425FB6}"/>
              </a:ext>
            </a:extLst>
          </p:cNvPr>
          <p:cNvSpPr>
            <a:spLocks noGrp="1"/>
          </p:cNvSpPr>
          <p:nvPr>
            <p:ph type="body" sz="quarter" idx="27" hasCustomPrompt="1"/>
          </p:nvPr>
        </p:nvSpPr>
        <p:spPr>
          <a:xfrm>
            <a:off x="6228196" y="4227621"/>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Reviewer/ID</a:t>
            </a:r>
          </a:p>
        </p:txBody>
      </p:sp>
      <p:sp>
        <p:nvSpPr>
          <p:cNvPr id="50" name="文本占位符 7">
            <a:extLst>
              <a:ext uri="{FF2B5EF4-FFF2-40B4-BE49-F238E27FC236}">
                <a16:creationId xmlns:a16="http://schemas.microsoft.com/office/drawing/2014/main" id="{701F8BDF-8D3E-4528-8B32-92CDA38CF25C}"/>
              </a:ext>
            </a:extLst>
          </p:cNvPr>
          <p:cNvSpPr>
            <a:spLocks noGrp="1"/>
          </p:cNvSpPr>
          <p:nvPr>
            <p:ph type="body" sz="quarter" idx="28" hasCustomPrompt="1"/>
          </p:nvPr>
        </p:nvSpPr>
        <p:spPr>
          <a:xfrm>
            <a:off x="9156604" y="4227621"/>
            <a:ext cx="2039806"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Type</a:t>
            </a:r>
            <a:endParaRPr lang="zh-CN" altLang="en-US" dirty="0"/>
          </a:p>
        </p:txBody>
      </p:sp>
      <p:sp>
        <p:nvSpPr>
          <p:cNvPr id="51" name="文本占位符 7">
            <a:extLst>
              <a:ext uri="{FF2B5EF4-FFF2-40B4-BE49-F238E27FC236}">
                <a16:creationId xmlns:a16="http://schemas.microsoft.com/office/drawing/2014/main" id="{2DAE044E-F1B2-424B-BDD0-3E92A10C4695}"/>
              </a:ext>
            </a:extLst>
          </p:cNvPr>
          <p:cNvSpPr>
            <a:spLocks noGrp="1"/>
          </p:cNvSpPr>
          <p:nvPr>
            <p:ph type="body" sz="quarter" idx="29" hasCustomPrompt="1"/>
          </p:nvPr>
        </p:nvSpPr>
        <p:spPr>
          <a:xfrm>
            <a:off x="1019436" y="4731677"/>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Author/ID</a:t>
            </a:r>
          </a:p>
        </p:txBody>
      </p:sp>
      <p:sp>
        <p:nvSpPr>
          <p:cNvPr id="52" name="文本占位符 7">
            <a:extLst>
              <a:ext uri="{FF2B5EF4-FFF2-40B4-BE49-F238E27FC236}">
                <a16:creationId xmlns:a16="http://schemas.microsoft.com/office/drawing/2014/main" id="{19929436-360F-44DC-A864-1DA42B59198F}"/>
              </a:ext>
            </a:extLst>
          </p:cNvPr>
          <p:cNvSpPr>
            <a:spLocks noGrp="1"/>
          </p:cNvSpPr>
          <p:nvPr>
            <p:ph type="body" sz="quarter" idx="30" hasCustomPrompt="1"/>
          </p:nvPr>
        </p:nvSpPr>
        <p:spPr>
          <a:xfrm>
            <a:off x="4091679" y="4731677"/>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2015.01.25</a:t>
            </a:r>
            <a:endParaRPr lang="zh-CN" altLang="en-US" dirty="0"/>
          </a:p>
        </p:txBody>
      </p:sp>
      <p:sp>
        <p:nvSpPr>
          <p:cNvPr id="53" name="文本占位符 7">
            <a:extLst>
              <a:ext uri="{FF2B5EF4-FFF2-40B4-BE49-F238E27FC236}">
                <a16:creationId xmlns:a16="http://schemas.microsoft.com/office/drawing/2014/main" id="{E3F04EDE-0D87-45F2-9033-289878AAF2FA}"/>
              </a:ext>
            </a:extLst>
          </p:cNvPr>
          <p:cNvSpPr>
            <a:spLocks noGrp="1"/>
          </p:cNvSpPr>
          <p:nvPr>
            <p:ph type="body" sz="quarter" idx="31" hasCustomPrompt="1"/>
          </p:nvPr>
        </p:nvSpPr>
        <p:spPr>
          <a:xfrm>
            <a:off x="6251836" y="4731677"/>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Reviewer/ID</a:t>
            </a:r>
          </a:p>
        </p:txBody>
      </p:sp>
      <p:sp>
        <p:nvSpPr>
          <p:cNvPr id="54" name="文本占位符 7">
            <a:extLst>
              <a:ext uri="{FF2B5EF4-FFF2-40B4-BE49-F238E27FC236}">
                <a16:creationId xmlns:a16="http://schemas.microsoft.com/office/drawing/2014/main" id="{3F9FD2BB-87FB-42F0-8418-F87E96763F68}"/>
              </a:ext>
            </a:extLst>
          </p:cNvPr>
          <p:cNvSpPr>
            <a:spLocks noGrp="1"/>
          </p:cNvSpPr>
          <p:nvPr>
            <p:ph type="body" sz="quarter" idx="32" hasCustomPrompt="1"/>
          </p:nvPr>
        </p:nvSpPr>
        <p:spPr>
          <a:xfrm>
            <a:off x="9180244" y="4731677"/>
            <a:ext cx="2004429"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Type</a:t>
            </a:r>
            <a:endParaRPr lang="zh-CN" altLang="en-US" dirty="0"/>
          </a:p>
        </p:txBody>
      </p:sp>
      <p:sp>
        <p:nvSpPr>
          <p:cNvPr id="55" name="文本占位符 7">
            <a:extLst>
              <a:ext uri="{FF2B5EF4-FFF2-40B4-BE49-F238E27FC236}">
                <a16:creationId xmlns:a16="http://schemas.microsoft.com/office/drawing/2014/main" id="{450C36C1-EC46-4EAC-8A54-EFB2EF58F730}"/>
              </a:ext>
            </a:extLst>
          </p:cNvPr>
          <p:cNvSpPr>
            <a:spLocks noGrp="1"/>
          </p:cNvSpPr>
          <p:nvPr>
            <p:ph type="body" sz="quarter" idx="33" hasCustomPrompt="1"/>
          </p:nvPr>
        </p:nvSpPr>
        <p:spPr>
          <a:xfrm>
            <a:off x="995796" y="5199729"/>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Author/ID</a:t>
            </a:r>
          </a:p>
        </p:txBody>
      </p:sp>
      <p:sp>
        <p:nvSpPr>
          <p:cNvPr id="56" name="文本占位符 7">
            <a:extLst>
              <a:ext uri="{FF2B5EF4-FFF2-40B4-BE49-F238E27FC236}">
                <a16:creationId xmlns:a16="http://schemas.microsoft.com/office/drawing/2014/main" id="{06E305FB-6351-4BDD-B27A-CA91C0B55424}"/>
              </a:ext>
            </a:extLst>
          </p:cNvPr>
          <p:cNvSpPr>
            <a:spLocks noGrp="1"/>
          </p:cNvSpPr>
          <p:nvPr>
            <p:ph type="body" sz="quarter" idx="34" hasCustomPrompt="1"/>
          </p:nvPr>
        </p:nvSpPr>
        <p:spPr>
          <a:xfrm>
            <a:off x="4068039" y="5199729"/>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2015.01.25</a:t>
            </a:r>
            <a:endParaRPr lang="zh-CN" altLang="en-US" dirty="0"/>
          </a:p>
        </p:txBody>
      </p:sp>
      <p:sp>
        <p:nvSpPr>
          <p:cNvPr id="57" name="文本占位符 7">
            <a:extLst>
              <a:ext uri="{FF2B5EF4-FFF2-40B4-BE49-F238E27FC236}">
                <a16:creationId xmlns:a16="http://schemas.microsoft.com/office/drawing/2014/main" id="{986CE630-9BBE-44AB-B3AC-29A48255E185}"/>
              </a:ext>
            </a:extLst>
          </p:cNvPr>
          <p:cNvSpPr>
            <a:spLocks noGrp="1"/>
          </p:cNvSpPr>
          <p:nvPr>
            <p:ph type="body" sz="quarter" idx="35" hasCustomPrompt="1"/>
          </p:nvPr>
        </p:nvSpPr>
        <p:spPr>
          <a:xfrm>
            <a:off x="6228196" y="5199729"/>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defRPr>
            </a:lvl1pPr>
          </a:lstStyle>
          <a:p>
            <a:pPr lvl="0"/>
            <a:r>
              <a:rPr lang="en-US" altLang="zh-CN" dirty="0"/>
              <a:t>Reviewer/ID</a:t>
            </a:r>
          </a:p>
        </p:txBody>
      </p:sp>
      <p:sp>
        <p:nvSpPr>
          <p:cNvPr id="58" name="文本占位符 7">
            <a:extLst>
              <a:ext uri="{FF2B5EF4-FFF2-40B4-BE49-F238E27FC236}">
                <a16:creationId xmlns:a16="http://schemas.microsoft.com/office/drawing/2014/main" id="{4DDD786F-E21B-4BBC-A377-D2EC3EE50688}"/>
              </a:ext>
            </a:extLst>
          </p:cNvPr>
          <p:cNvSpPr>
            <a:spLocks noGrp="1"/>
          </p:cNvSpPr>
          <p:nvPr>
            <p:ph type="body" sz="quarter" idx="36" hasCustomPrompt="1"/>
          </p:nvPr>
        </p:nvSpPr>
        <p:spPr>
          <a:xfrm>
            <a:off x="9156604" y="5199729"/>
            <a:ext cx="2016221"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defRPr>
            </a:lvl1pPr>
          </a:lstStyle>
          <a:p>
            <a:pPr lvl="0"/>
            <a:r>
              <a:rPr lang="en-US" altLang="zh-CN" dirty="0"/>
              <a:t>Type</a:t>
            </a:r>
            <a:endParaRPr lang="zh-CN" altLang="en-US" dirty="0"/>
          </a:p>
        </p:txBody>
      </p:sp>
    </p:spTree>
    <p:extLst>
      <p:ext uri="{BB962C8B-B14F-4D97-AF65-F5344CB8AC3E}">
        <p14:creationId xmlns:p14="http://schemas.microsoft.com/office/powerpoint/2010/main" val="2815196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5#谢谢">
    <p:bg>
      <p:bgPr>
        <a:solidFill>
          <a:srgbClr val="FFFFFF"/>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42AF307D-40F4-EC4C-9108-79E948007529}"/>
              </a:ext>
            </a:extLst>
          </p:cNvPr>
          <p:cNvSpPr txBox="1"/>
          <p:nvPr userDrawn="1"/>
        </p:nvSpPr>
        <p:spPr>
          <a:xfrm>
            <a:off x="607486" y="1402064"/>
            <a:ext cx="3921034" cy="854717"/>
          </a:xfrm>
          <a:prstGeom prst="rect">
            <a:avLst/>
          </a:prstGeom>
          <a:noFill/>
        </p:spPr>
        <p:txBody>
          <a:bodyPr wrap="square" rtlCol="0">
            <a:spAutoFit/>
          </a:bodyPr>
          <a:lstStyle/>
          <a:p>
            <a:pPr algn="l"/>
            <a:r>
              <a:rPr lang="en-US" sz="4940" dirty="0">
                <a:solidFill>
                  <a:schemeClr val="tx1"/>
                </a:solidFill>
                <a:latin typeface="Huawei Sans" panose="020C0503030203020204" pitchFamily="34" charset="0"/>
              </a:rPr>
              <a:t>Thank you.</a:t>
            </a:r>
          </a:p>
        </p:txBody>
      </p:sp>
    </p:spTree>
    <p:extLst>
      <p:ext uri="{BB962C8B-B14F-4D97-AF65-F5344CB8AC3E}">
        <p14:creationId xmlns:p14="http://schemas.microsoft.com/office/powerpoint/2010/main" val="130697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前言">
    <p:bg>
      <p:bgPr>
        <a:solidFill>
          <a:srgbClr val="EBEBEB"/>
        </a:solidFill>
        <a:effectLst/>
      </p:bgPr>
    </p:bg>
    <p:spTree>
      <p:nvGrpSpPr>
        <p:cNvPr id="1" name=""/>
        <p:cNvGrpSpPr/>
        <p:nvPr/>
      </p:nvGrpSpPr>
      <p:grpSpPr>
        <a:xfrm>
          <a:off x="0" y="0"/>
          <a:ext cx="0" cy="0"/>
          <a:chOff x="0" y="0"/>
          <a:chExt cx="0" cy="0"/>
        </a:xfrm>
      </p:grpSpPr>
      <p:sp>
        <p:nvSpPr>
          <p:cNvPr id="15" name="文本占位符 6"/>
          <p:cNvSpPr>
            <a:spLocks noGrp="1"/>
          </p:cNvSpPr>
          <p:nvPr>
            <p:ph type="body" sz="quarter" idx="10" hasCustomPrompt="1"/>
          </p:nvPr>
        </p:nvSpPr>
        <p:spPr>
          <a:xfrm>
            <a:off x="1019174" y="1844675"/>
            <a:ext cx="10153651" cy="4082668"/>
          </a:xfrm>
          <a:prstGeom prst="rect">
            <a:avLst/>
          </a:prstGeom>
        </p:spPr>
        <p:txBody>
          <a:bodyPr/>
          <a:lstStyle>
            <a:lvl1pPr marL="302279" indent="-302279" algn="just" eaLnBrk="1" fontAlgn="ctr" hangingPunct="1">
              <a:buClrTx/>
              <a:buSzPct val="50000"/>
              <a:buFont typeface="Wingdings" panose="05000000000000000000" pitchFamily="2" charset="2"/>
              <a:buChar char="l"/>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marL="654938" indent="-251899" fontAlgn="ctr">
              <a:buClrTx/>
              <a:buSzPct val="50000"/>
              <a:buFont typeface="Wingdings" panose="05000000000000000000" pitchFamily="2" charset="2"/>
              <a:buChar char="p"/>
              <a:defRPr baseline="0">
                <a:solidFill>
                  <a:schemeClr val="tx1"/>
                </a:solidFill>
                <a:latin typeface="Huawei Sans" panose="020C0503030203020204" pitchFamily="34" charset="0"/>
                <a:ea typeface="方正兰亭黑简体" panose="02000000000000000000" pitchFamily="2" charset="-122"/>
              </a:defRPr>
            </a:lvl2pPr>
            <a:lvl3pPr marL="1003998" indent="-201519" fontAlgn="ctr">
              <a:buSzPct val="50000"/>
              <a:buFont typeface="Wingdings" panose="05000000000000000000" pitchFamily="2" charset="2"/>
              <a:buChar char="n"/>
              <a:defRPr lang="zh-CN" altLang="en-US" baseline="0" dirty="0" smtClean="0">
                <a:solidFill>
                  <a:schemeClr val="tx1"/>
                </a:solidFill>
                <a:latin typeface="Huawei Sans" panose="020C0503030203020204" pitchFamily="34" charset="0"/>
                <a:ea typeface="方正兰亭黑简体" panose="02000000000000000000" pitchFamily="2" charset="-122"/>
              </a:defRPr>
            </a:lvl3pPr>
            <a:lvl4pPr fontAlgn="ctr">
              <a:defRPr baseline="0">
                <a:latin typeface="Huawei Sans" panose="020C0503030203020204" pitchFamily="34" charset="0"/>
                <a:ea typeface="方正兰亭黑简体" panose="02000000000000000000" pitchFamily="2" charset="-122"/>
              </a:defRPr>
            </a:lvl4pPr>
            <a:lvl5pPr marL="1802879" indent="-201519" fontAlgn="ctr">
              <a:buClrTx/>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5pPr>
          </a:lstStyle>
          <a:p>
            <a:pPr eaLnBrk="1" hangingPunct="1"/>
            <a:r>
              <a:rPr lang="en-US" altLang="zh-CN" dirty="0"/>
              <a:t>The chapter describes ...</a:t>
            </a:r>
            <a:endParaRPr lang="zh-CN" altLang="en-US" dirty="0"/>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a:p>
            <a:pPr eaLnBrk="1" hangingPunct="1"/>
            <a:endParaRPr lang="en-US" altLang="zh-CN" dirty="0"/>
          </a:p>
        </p:txBody>
      </p:sp>
      <p:cxnSp>
        <p:nvCxnSpPr>
          <p:cNvPr id="14"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917" y="1349255"/>
            <a:ext cx="2160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27" name="文本框 16">
            <a:extLst>
              <a:ext uri="{FF2B5EF4-FFF2-40B4-BE49-F238E27FC236}">
                <a16:creationId xmlns:a16="http://schemas.microsoft.com/office/drawing/2014/main" id="{568EC886-2612-1F43-AB51-21A76A078357}"/>
              </a:ext>
            </a:extLst>
          </p:cNvPr>
          <p:cNvSpPr txBox="1"/>
          <p:nvPr userDrawn="1"/>
        </p:nvSpPr>
        <p:spPr>
          <a:xfrm>
            <a:off x="918916" y="630373"/>
            <a:ext cx="2398413" cy="707886"/>
          </a:xfrm>
          <a:prstGeom prst="rect">
            <a:avLst/>
          </a:prstGeom>
          <a:noFill/>
        </p:spPr>
        <p:txBody>
          <a:bodyPr wrap="non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lang="en-US" altLang="zh-CN" sz="4000" b="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Foreword</a:t>
            </a:r>
            <a:endParaRPr lang="zh-CN" altLang="en-US" sz="4000" b="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963532537"/>
      </p:ext>
    </p:extLst>
  </p:cSld>
  <p:clrMapOvr>
    <a:masterClrMapping/>
  </p:clrMapOvr>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4#目标">
    <p:bg>
      <p:bgPr>
        <a:solidFill>
          <a:srgbClr val="EBEBEB"/>
        </a:solidFill>
        <a:effectLst/>
      </p:bgPr>
    </p:bg>
    <p:spTree>
      <p:nvGrpSpPr>
        <p:cNvPr id="1" name=""/>
        <p:cNvGrpSpPr/>
        <p:nvPr/>
      </p:nvGrpSpPr>
      <p:grpSpPr>
        <a:xfrm>
          <a:off x="0" y="0"/>
          <a:ext cx="0" cy="0"/>
          <a:chOff x="0" y="0"/>
          <a:chExt cx="0" cy="0"/>
        </a:xfrm>
      </p:grpSpPr>
      <p:sp>
        <p:nvSpPr>
          <p:cNvPr id="15" name="文本占位符 6"/>
          <p:cNvSpPr>
            <a:spLocks noGrp="1"/>
          </p:cNvSpPr>
          <p:nvPr>
            <p:ph type="body" sz="quarter" idx="10" hasCustomPrompt="1"/>
          </p:nvPr>
        </p:nvSpPr>
        <p:spPr>
          <a:xfrm>
            <a:off x="1019174" y="1844675"/>
            <a:ext cx="10153651" cy="4082668"/>
          </a:xfrm>
          <a:prstGeom prst="rect">
            <a:avLst/>
          </a:prstGeom>
        </p:spPr>
        <p:txBody>
          <a:bodyPr/>
          <a:lstStyle>
            <a:lvl1pPr marL="0" marR="0" indent="0" algn="just" defTabSz="914034" rtl="0" eaLnBrk="1" fontAlgn="ctr" latinLnBrk="0" hangingPunct="1">
              <a:lnSpc>
                <a:spcPct val="140000"/>
              </a:lnSpc>
              <a:spcBef>
                <a:spcPts val="792"/>
              </a:spcBef>
              <a:spcAft>
                <a:spcPts val="0"/>
              </a:spcAft>
              <a:buClrTx/>
              <a:buSzPct val="50000"/>
              <a:buFont typeface="Wingdings" panose="05000000000000000000" pitchFamily="2" charset="2"/>
              <a:buNone/>
              <a:tabLst/>
              <a:defRPr kumimoji="0" lang="en-US" altLang="zh-CN" sz="2200" b="0" i="0" u="none" strike="noStrike" kern="0" cap="none" spc="0" normalizeH="0" baseline="0" noProof="0" smtClean="0">
                <a:ln>
                  <a:noFill/>
                </a:ln>
                <a:solidFill>
                  <a:srgbClr val="000000"/>
                </a:solidFill>
                <a:effectLst/>
                <a:uLnTx/>
                <a:uFillTx/>
              </a:defRPr>
            </a:lvl1pPr>
            <a:lvl2pPr marL="654938" indent="-251899" fontAlgn="ctr">
              <a:buClrTx/>
              <a:buSzPct val="50000"/>
              <a:buFont typeface="Wingdings" panose="05000000000000000000" pitchFamily="2" charset="2"/>
              <a:buChar char="p"/>
              <a:defRPr baseline="0">
                <a:solidFill>
                  <a:schemeClr val="tx1"/>
                </a:solidFill>
                <a:latin typeface="Huawei Sans" panose="020C0503030203020204" pitchFamily="34" charset="0"/>
                <a:ea typeface="方正兰亭黑简体" panose="02000000000000000000" pitchFamily="2" charset="-122"/>
              </a:defRPr>
            </a:lvl2pPr>
            <a:lvl3pPr marL="1003998" indent="-201519" fontAlgn="ctr">
              <a:buSzPct val="50000"/>
              <a:buFont typeface="Wingdings" panose="05000000000000000000" pitchFamily="2" charset="2"/>
              <a:buChar char="n"/>
              <a:defRPr lang="zh-CN" altLang="en-US" baseline="0" dirty="0" smtClean="0">
                <a:solidFill>
                  <a:schemeClr val="tx1"/>
                </a:solidFill>
                <a:latin typeface="Huawei Sans" panose="020C0503030203020204" pitchFamily="34" charset="0"/>
                <a:ea typeface="方正兰亭黑简体" panose="02000000000000000000" pitchFamily="2" charset="-122"/>
              </a:defRPr>
            </a:lvl3pPr>
            <a:lvl4pPr fontAlgn="ctr">
              <a:defRPr baseline="0">
                <a:latin typeface="Huawei Sans" panose="020C0503030203020204" pitchFamily="34" charset="0"/>
                <a:ea typeface="方正兰亭黑简体" panose="02000000000000000000" pitchFamily="2" charset="-122"/>
              </a:defRPr>
            </a:lvl4pPr>
            <a:lvl5pPr marL="1802879" indent="-201519" fontAlgn="ctr">
              <a:buClrTx/>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5pPr>
          </a:lstStyle>
          <a:p>
            <a:pPr marL="302279" marR="0" lvl="0" indent="-302279" algn="just" defTabSz="914034" rtl="0" eaLnBrk="1" fontAlgn="ctr" latinLnBrk="0" hangingPunct="1">
              <a:lnSpc>
                <a:spcPct val="140000"/>
              </a:lnSpc>
              <a:spcBef>
                <a:spcPts val="792"/>
              </a:spcBef>
              <a:spcAft>
                <a:spcPts val="0"/>
              </a:spcAft>
              <a:buClrTx/>
              <a:buSzPct val="50000"/>
              <a:buFont typeface="Wingdings" panose="05000000000000000000" pitchFamily="2" charset="2"/>
              <a:buChar char="l"/>
              <a:tabLst/>
              <a:defRPr/>
            </a:pPr>
            <a:r>
              <a:rPr kumimoji="0" lang="en-US" altLang="zh-CN" sz="2200" b="0" i="0" u="none" strike="noStrike" kern="0" cap="none" spc="0" normalizeH="0" baseline="0" noProof="0" dirty="0">
                <a:ln>
                  <a:noFill/>
                </a:ln>
                <a:solidFill>
                  <a:srgbClr val="000000"/>
                </a:solidFill>
                <a:effectLst/>
                <a:uLnTx/>
                <a:uFillTx/>
                <a:latin typeface="+mn-lt"/>
                <a:ea typeface="+mn-ea"/>
                <a:cs typeface="+mn-cs"/>
              </a:rPr>
              <a:t>On completion of this course, you will be able to:</a:t>
            </a:r>
            <a:endParaRPr lang="en-US" altLang="zh-CN" dirty="0"/>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a:p>
            <a:pPr eaLnBrk="1" hangingPunct="1"/>
            <a:endParaRPr lang="en-US" altLang="zh-CN" dirty="0"/>
          </a:p>
        </p:txBody>
      </p:sp>
      <p:cxnSp>
        <p:nvCxnSpPr>
          <p:cNvPr id="14"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917" y="1349255"/>
            <a:ext cx="2340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27" name="文本框 16">
            <a:extLst>
              <a:ext uri="{FF2B5EF4-FFF2-40B4-BE49-F238E27FC236}">
                <a16:creationId xmlns:a16="http://schemas.microsoft.com/office/drawing/2014/main" id="{568EC886-2612-1F43-AB51-21A76A078357}"/>
              </a:ext>
            </a:extLst>
          </p:cNvPr>
          <p:cNvSpPr txBox="1"/>
          <p:nvPr userDrawn="1"/>
        </p:nvSpPr>
        <p:spPr>
          <a:xfrm>
            <a:off x="918916" y="630373"/>
            <a:ext cx="2576346" cy="707886"/>
          </a:xfrm>
          <a:prstGeom prst="rect">
            <a:avLst/>
          </a:prstGeom>
          <a:noFill/>
        </p:spPr>
        <p:txBody>
          <a:bodyPr wrap="none" rtlCol="0">
            <a:spAutoFit/>
          </a:bodyPr>
          <a:lstStyle/>
          <a:p>
            <a:pPr lvl="0" fontAlgn="ctr"/>
            <a:r>
              <a:rPr lang="en-US" altLang="zh-CN" sz="400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Objectives</a:t>
            </a:r>
          </a:p>
        </p:txBody>
      </p:sp>
    </p:spTree>
    <p:extLst>
      <p:ext uri="{BB962C8B-B14F-4D97-AF65-F5344CB8AC3E}">
        <p14:creationId xmlns:p14="http://schemas.microsoft.com/office/powerpoint/2010/main" val="142003276"/>
      </p:ext>
    </p:extLst>
  </p:cSld>
  <p:clrMapOvr>
    <a:masterClrMapping/>
  </p:clrMapOvr>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目录">
    <p:bg>
      <p:bgPr>
        <a:solidFill>
          <a:srgbClr val="EBEBEB"/>
        </a:solidFill>
        <a:effectLst/>
      </p:bgPr>
    </p:bg>
    <p:spTree>
      <p:nvGrpSpPr>
        <p:cNvPr id="1" name=""/>
        <p:cNvGrpSpPr/>
        <p:nvPr/>
      </p:nvGrpSpPr>
      <p:grpSpPr>
        <a:xfrm>
          <a:off x="0" y="0"/>
          <a:ext cx="0" cy="0"/>
          <a:chOff x="0" y="0"/>
          <a:chExt cx="0" cy="0"/>
        </a:xfrm>
      </p:grpSpPr>
      <p:sp>
        <p:nvSpPr>
          <p:cNvPr id="29" name="文本占位符 6"/>
          <p:cNvSpPr>
            <a:spLocks noGrp="1"/>
          </p:cNvSpPr>
          <p:nvPr>
            <p:ph type="body" sz="quarter" idx="10" hasCustomPrompt="1"/>
          </p:nvPr>
        </p:nvSpPr>
        <p:spPr>
          <a:xfrm>
            <a:off x="1019175" y="1844675"/>
            <a:ext cx="10153650" cy="4068811"/>
          </a:xfrm>
          <a:prstGeom prst="rect">
            <a:avLst/>
          </a:prstGeom>
        </p:spPr>
        <p:txBody>
          <a:bodyPr/>
          <a:lstStyle>
            <a:lvl1pPr marL="457017" marR="0" indent="-457017" algn="just" defTabSz="801367" rtl="0" eaLnBrk="1" fontAlgn="ctr" latinLnBrk="0" hangingPunct="1">
              <a:lnSpc>
                <a:spcPct val="140000"/>
              </a:lnSpc>
              <a:spcBef>
                <a:spcPct val="30000"/>
              </a:spcBef>
              <a:spcAft>
                <a:spcPct val="0"/>
              </a:spcAft>
              <a:buClrTx/>
              <a:buSzPct val="100000"/>
              <a:buFont typeface="+mj-lt"/>
              <a:buAutoNum type="arabicPeriod"/>
              <a:tabLst/>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fontAlgn="ctr">
              <a:buClrTx/>
              <a:buSzPct val="100000"/>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2pPr>
            <a:lvl3pPr>
              <a:defRPr/>
            </a:lvl3pPr>
            <a:lvl5pPr>
              <a:buNone/>
              <a:defRPr/>
            </a:lvl5pPr>
          </a:lstStyle>
          <a:p>
            <a:pPr marL="457200" indent="-457200">
              <a:buSzPct val="100000"/>
              <a:buFont typeface="+mj-lt"/>
              <a:buAutoNum type="arabicPeriod"/>
            </a:pPr>
            <a:r>
              <a:rPr lang="zh-CN" altLang="en-US" dirty="0"/>
              <a:t>一级目录一</a:t>
            </a:r>
            <a:endParaRPr lang="en-US" altLang="zh-CN" dirty="0"/>
          </a:p>
          <a:p>
            <a:pPr marL="653788" lvl="1" indent="-457017">
              <a:buSzPct val="100000"/>
              <a:buFont typeface="+mj-lt"/>
              <a:buAutoNum type="arabicPeriod"/>
            </a:pPr>
            <a:endParaRPr lang="en-US" altLang="zh-CN" dirty="0"/>
          </a:p>
          <a:p>
            <a:pPr marL="457200" indent="-457200">
              <a:buSzPct val="100000"/>
              <a:buFont typeface="+mj-lt"/>
              <a:buAutoNum type="arabicPeriod"/>
            </a:pPr>
            <a:r>
              <a:rPr lang="zh-CN" altLang="en-US" dirty="0"/>
              <a:t>一级目录二</a:t>
            </a:r>
            <a:endParaRPr lang="en-US" altLang="zh-CN" dirty="0"/>
          </a:p>
          <a:p>
            <a:pPr marL="457200" indent="-457200">
              <a:buSzPct val="100000"/>
              <a:buFont typeface="+mj-lt"/>
              <a:buAutoNum type="arabicPeriod"/>
            </a:pPr>
            <a:r>
              <a:rPr lang="zh-CN" altLang="en-US" dirty="0"/>
              <a:t>一级目录三</a:t>
            </a:r>
            <a:endParaRPr lang="en-US" altLang="zh-CN" dirty="0"/>
          </a:p>
          <a:p>
            <a:pPr marL="457200" indent="-457200">
              <a:buSzPct val="100000"/>
              <a:buFont typeface="+mj-lt"/>
              <a:buAutoNum type="arabicPeriod"/>
            </a:pPr>
            <a:r>
              <a:rPr lang="zh-CN" altLang="en-US" dirty="0"/>
              <a:t>一级目录四</a:t>
            </a:r>
            <a:endParaRPr lang="en-US" altLang="zh-CN" dirty="0"/>
          </a:p>
          <a:p>
            <a:endParaRPr lang="zh-CN" altLang="en-US" dirty="0"/>
          </a:p>
        </p:txBody>
      </p:sp>
      <p:cxnSp>
        <p:nvCxnSpPr>
          <p:cNvPr id="28"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917" y="1349255"/>
            <a:ext cx="2016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30" name="文本框 16">
            <a:extLst>
              <a:ext uri="{FF2B5EF4-FFF2-40B4-BE49-F238E27FC236}">
                <a16:creationId xmlns:a16="http://schemas.microsoft.com/office/drawing/2014/main" id="{568EC886-2612-1F43-AB51-21A76A078357}"/>
              </a:ext>
            </a:extLst>
          </p:cNvPr>
          <p:cNvSpPr txBox="1"/>
          <p:nvPr userDrawn="1"/>
        </p:nvSpPr>
        <p:spPr>
          <a:xfrm>
            <a:off x="918916" y="630373"/>
            <a:ext cx="2252540" cy="707886"/>
          </a:xfrm>
          <a:prstGeom prst="rect">
            <a:avLst/>
          </a:prstGeom>
          <a:noFill/>
        </p:spPr>
        <p:txBody>
          <a:bodyPr wrap="none" rtlCol="0">
            <a:spAutoFit/>
          </a:bodyPr>
          <a:lstStyle>
            <a:defPPr>
              <a:defRPr lang="en-US"/>
            </a:defPPr>
            <a:lvl1pPr defTabSz="1001223" eaLnBrk="0" fontAlgn="ctr" hangingPunct="0">
              <a:defRPr sz="3640" b="0" baseline="0">
                <a:solidFill>
                  <a:schemeClr val="tx1">
                    <a:lumMod val="75000"/>
                    <a:lumOff val="25000"/>
                  </a:schemeClr>
                </a:solidFill>
                <a:latin typeface="Huawei Sans" panose="020C0503030203020204" pitchFamily="34" charset="0"/>
                <a:ea typeface="方正兰亭黑简体" panose="02000000000000000000" pitchFamily="2" charset="-122"/>
                <a:cs typeface="Huawei Sans" panose="020C0503030203020204" pitchFamily="34" charset="0"/>
              </a:defRPr>
            </a:lvl1pPr>
          </a:lstStyle>
          <a:p>
            <a:pPr algn="l" defTabSz="1001624" eaLnBrk="0" fontAlgn="ctr" hangingPunct="0"/>
            <a:r>
              <a:rPr lang="en-US" altLang="zh-CN" sz="4000" b="0"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Contents</a:t>
            </a:r>
          </a:p>
        </p:txBody>
      </p:sp>
    </p:spTree>
    <p:extLst>
      <p:ext uri="{BB962C8B-B14F-4D97-AF65-F5344CB8AC3E}">
        <p14:creationId xmlns:p14="http://schemas.microsoft.com/office/powerpoint/2010/main" val="2927270648"/>
      </p:ext>
    </p:extLst>
  </p:cSld>
  <p:clrMapOvr>
    <a:masterClrMapping/>
  </p:clrMapOvr>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6#本节概述和学习目标(可选)">
    <p:bg>
      <p:bgPr>
        <a:solidFill>
          <a:srgbClr val="EBEBEB"/>
        </a:solidFill>
        <a:effectLst/>
      </p:bgPr>
    </p:bg>
    <p:spTree>
      <p:nvGrpSpPr>
        <p:cNvPr id="1" name=""/>
        <p:cNvGrpSpPr/>
        <p:nvPr/>
      </p:nvGrpSpPr>
      <p:grpSpPr>
        <a:xfrm>
          <a:off x="0" y="0"/>
          <a:ext cx="0" cy="0"/>
          <a:chOff x="0" y="0"/>
          <a:chExt cx="0" cy="0"/>
        </a:xfrm>
      </p:grpSpPr>
      <p:sp>
        <p:nvSpPr>
          <p:cNvPr id="15" name="文本占位符 6"/>
          <p:cNvSpPr>
            <a:spLocks noGrp="1"/>
          </p:cNvSpPr>
          <p:nvPr>
            <p:ph type="body" sz="quarter" idx="10"/>
          </p:nvPr>
        </p:nvSpPr>
        <p:spPr>
          <a:xfrm>
            <a:off x="1019174" y="1844675"/>
            <a:ext cx="10153651" cy="4082668"/>
          </a:xfrm>
          <a:prstGeom prst="rect">
            <a:avLst/>
          </a:prstGeom>
        </p:spPr>
        <p:txBody>
          <a:bodyPr/>
          <a:lstStyle>
            <a:lvl1pPr marL="302279" indent="-302279" algn="just" fontAlgn="ctr">
              <a:buClrTx/>
              <a:buSzPct val="50000"/>
              <a:buFont typeface="Wingdings" panose="05000000000000000000" pitchFamily="2" charset="2"/>
              <a:buChar char="l"/>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marL="654938" indent="-251899" fontAlgn="ctr">
              <a:buClrTx/>
              <a:buSzPct val="50000"/>
              <a:buFont typeface="Wingdings" panose="05000000000000000000" pitchFamily="2" charset="2"/>
              <a:buChar char="p"/>
              <a:defRPr baseline="0">
                <a:solidFill>
                  <a:schemeClr val="tx1"/>
                </a:solidFill>
                <a:latin typeface="Huawei Sans" panose="020C0503030203020204" pitchFamily="34" charset="0"/>
                <a:ea typeface="方正兰亭黑简体" panose="02000000000000000000" pitchFamily="2" charset="-122"/>
              </a:defRPr>
            </a:lvl2pPr>
            <a:lvl3pPr marL="1003998" indent="-201519" fontAlgn="ctr">
              <a:buSzPct val="50000"/>
              <a:buFont typeface="Wingdings" panose="05000000000000000000" pitchFamily="2" charset="2"/>
              <a:buChar char="n"/>
              <a:defRPr lang="zh-CN" altLang="en-US" baseline="0" dirty="0" smtClean="0">
                <a:solidFill>
                  <a:schemeClr val="tx1"/>
                </a:solidFill>
                <a:latin typeface="Huawei Sans" panose="020C0503030203020204" pitchFamily="34" charset="0"/>
                <a:ea typeface="方正兰亭黑简体" panose="02000000000000000000" pitchFamily="2" charset="-122"/>
              </a:defRPr>
            </a:lvl3pPr>
            <a:lvl4pPr fontAlgn="ctr">
              <a:defRPr baseline="0">
                <a:latin typeface="Huawei Sans" panose="020C0503030203020204" pitchFamily="34" charset="0"/>
                <a:ea typeface="方正兰亭黑简体" panose="02000000000000000000" pitchFamily="2" charset="-122"/>
              </a:defRPr>
            </a:lvl4pPr>
            <a:lvl5pPr marL="1802879" indent="-201519" fontAlgn="ctr">
              <a:buClrTx/>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a:p>
            <a:pPr eaLnBrk="1" hangingPunct="1"/>
            <a:endParaRPr lang="en-US" altLang="zh-CN" dirty="0"/>
          </a:p>
        </p:txBody>
      </p:sp>
      <p:cxnSp>
        <p:nvCxnSpPr>
          <p:cNvPr id="14"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917" y="1349255"/>
            <a:ext cx="5688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27" name="文本框 16">
            <a:extLst>
              <a:ext uri="{FF2B5EF4-FFF2-40B4-BE49-F238E27FC236}">
                <a16:creationId xmlns:a16="http://schemas.microsoft.com/office/drawing/2014/main" id="{568EC886-2612-1F43-AB51-21A76A078357}"/>
              </a:ext>
            </a:extLst>
          </p:cNvPr>
          <p:cNvSpPr txBox="1"/>
          <p:nvPr userDrawn="1"/>
        </p:nvSpPr>
        <p:spPr>
          <a:xfrm>
            <a:off x="918916" y="630373"/>
            <a:ext cx="5950668" cy="707886"/>
          </a:xfrm>
          <a:prstGeom prst="rect">
            <a:avLst/>
          </a:prstGeom>
          <a:noFill/>
        </p:spPr>
        <p:txBody>
          <a:bodyPr wrap="none" rtlCol="0">
            <a:spAutoFit/>
          </a:bodyPr>
          <a:lstStyle/>
          <a:p>
            <a:pPr lvl="0" fontAlgn="ctr"/>
            <a:r>
              <a:rPr lang="en-US" altLang="zh-CN" sz="40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Overview and Objectives</a:t>
            </a:r>
          </a:p>
        </p:txBody>
      </p:sp>
    </p:spTree>
    <p:extLst>
      <p:ext uri="{BB962C8B-B14F-4D97-AF65-F5344CB8AC3E}">
        <p14:creationId xmlns:p14="http://schemas.microsoft.com/office/powerpoint/2010/main" val="760882015"/>
      </p:ext>
    </p:extLst>
  </p:cSld>
  <p:clrMapOvr>
    <a:masterClrMapping/>
  </p:clrMapOvr>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10#思考题">
    <p:spTree>
      <p:nvGrpSpPr>
        <p:cNvPr id="1" name=""/>
        <p:cNvGrpSpPr/>
        <p:nvPr/>
      </p:nvGrpSpPr>
      <p:grpSpPr>
        <a:xfrm>
          <a:off x="0" y="0"/>
          <a:ext cx="0" cy="0"/>
          <a:chOff x="0" y="0"/>
          <a:chExt cx="0" cy="0"/>
        </a:xfrm>
      </p:grpSpPr>
      <p:sp>
        <p:nvSpPr>
          <p:cNvPr id="4" name="文本占位符 6"/>
          <p:cNvSpPr>
            <a:spLocks noGrp="1"/>
          </p:cNvSpPr>
          <p:nvPr>
            <p:ph type="body" sz="quarter" idx="10" hasCustomPrompt="1"/>
          </p:nvPr>
        </p:nvSpPr>
        <p:spPr>
          <a:xfrm>
            <a:off x="1019176" y="1844675"/>
            <a:ext cx="10153650" cy="4068812"/>
          </a:xfrm>
          <a:prstGeom prst="rect">
            <a:avLst/>
          </a:prstGeom>
        </p:spPr>
        <p:txBody>
          <a:bodyPr/>
          <a:lstStyle>
            <a:lvl1pPr marL="457200" marR="0" indent="-457200" algn="just" defTabSz="801688" rtl="0" eaLnBrk="1" fontAlgn="ctr" latinLnBrk="0" hangingPunct="1">
              <a:lnSpc>
                <a:spcPct val="140000"/>
              </a:lnSpc>
              <a:spcBef>
                <a:spcPct val="30000"/>
              </a:spcBef>
              <a:spcAft>
                <a:spcPct val="0"/>
              </a:spcAft>
              <a:buClr>
                <a:schemeClr val="tx1"/>
              </a:buClr>
              <a:buSzPct val="100000"/>
              <a:buFont typeface="+mj-lt"/>
              <a:buAutoNum type="arabicPeriod"/>
              <a:tabLst/>
              <a:defRPr sz="2000" baseline="0">
                <a:latin typeface="Huawei Sans" panose="020C0503030203020204" pitchFamily="34" charset="0"/>
                <a:ea typeface="方正兰亭黑简体" panose="02000000000000000000" pitchFamily="2" charset="-122"/>
                <a:cs typeface="Huawei Sans" panose="020C0503030203020204" pitchFamily="34" charset="0"/>
              </a:defRPr>
            </a:lvl1pPr>
            <a:lvl2pPr marL="744537" indent="-342900" algn="just" fontAlgn="ctr">
              <a:buSzPct val="100000"/>
              <a:buFont typeface="+mj-lt"/>
              <a:buAutoNum type="alphaUcPeriod"/>
              <a:defRPr sz="1800" baseline="0">
                <a:latin typeface="Huawei Sans" panose="020C0503030203020204" pitchFamily="34" charset="0"/>
              </a:defRPr>
            </a:lvl2pPr>
            <a:lvl3pPr>
              <a:defRPr/>
            </a:lvl3pPr>
            <a:lvl5pPr>
              <a:buNone/>
              <a:defRPr/>
            </a:lvl5pPr>
          </a:lstStyle>
          <a:p>
            <a:pPr marL="457200" marR="0" lvl="0" indent="-457200" algn="just" defTabSz="801688">
              <a:spcBef>
                <a:spcPct val="30000"/>
              </a:spcBef>
              <a:spcAft>
                <a:spcPct val="0"/>
              </a:spcAft>
              <a:buClr>
                <a:schemeClr val="tx1"/>
              </a:buClr>
              <a:buSzPct val="100000"/>
              <a:buFont typeface="+mj-lt"/>
              <a:buAutoNum type="arabicPeriod"/>
              <a:tabLst/>
            </a:pPr>
            <a:r>
              <a:rPr lang="en-US" altLang="zh-CN" dirty="0"/>
              <a:t>Question description.</a:t>
            </a:r>
          </a:p>
          <a:p>
            <a:pPr lvl="1"/>
            <a:endParaRPr lang="en-US" altLang="zh-CN" dirty="0"/>
          </a:p>
        </p:txBody>
      </p:sp>
      <p:cxnSp>
        <p:nvCxnSpPr>
          <p:cNvPr id="5"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917" y="1349255"/>
            <a:ext cx="1044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6" name="文本框 16">
            <a:extLst>
              <a:ext uri="{FF2B5EF4-FFF2-40B4-BE49-F238E27FC236}">
                <a16:creationId xmlns:a16="http://schemas.microsoft.com/office/drawing/2014/main" id="{568EC886-2612-1F43-AB51-21A76A078357}"/>
              </a:ext>
            </a:extLst>
          </p:cNvPr>
          <p:cNvSpPr txBox="1"/>
          <p:nvPr userDrawn="1"/>
        </p:nvSpPr>
        <p:spPr>
          <a:xfrm>
            <a:off x="918916" y="630373"/>
            <a:ext cx="1258678" cy="707886"/>
          </a:xfrm>
          <a:prstGeom prst="rect">
            <a:avLst/>
          </a:prstGeom>
          <a:noFill/>
        </p:spPr>
        <p:txBody>
          <a:bodyPr wrap="none" rtlCol="0">
            <a:spAutoFit/>
          </a:bodyPr>
          <a:lstStyle/>
          <a:p>
            <a:pPr lvl="0" fontAlgn="ctr"/>
            <a:r>
              <a:rPr lang="en-US" altLang="zh-CN" sz="40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Quiz</a:t>
            </a:r>
          </a:p>
        </p:txBody>
      </p:sp>
    </p:spTree>
    <p:extLst>
      <p:ext uri="{BB962C8B-B14F-4D97-AF65-F5344CB8AC3E}">
        <p14:creationId xmlns:p14="http://schemas.microsoft.com/office/powerpoint/2010/main" val="2074443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1#本节小结（可选）">
    <p:spTree>
      <p:nvGrpSpPr>
        <p:cNvPr id="1" name=""/>
        <p:cNvGrpSpPr/>
        <p:nvPr/>
      </p:nvGrpSpPr>
      <p:grpSpPr>
        <a:xfrm>
          <a:off x="0" y="0"/>
          <a:ext cx="0" cy="0"/>
          <a:chOff x="0" y="0"/>
          <a:chExt cx="0" cy="0"/>
        </a:xfrm>
      </p:grpSpPr>
      <p:sp>
        <p:nvSpPr>
          <p:cNvPr id="10" name="内容占位符 6"/>
          <p:cNvSpPr>
            <a:spLocks noGrp="1"/>
          </p:cNvSpPr>
          <p:nvPr>
            <p:ph sz="quarter" idx="10" hasCustomPrompt="1"/>
          </p:nvPr>
        </p:nvSpPr>
        <p:spPr>
          <a:xfrm>
            <a:off x="1019175" y="1844675"/>
            <a:ext cx="10153650" cy="4082880"/>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2pPr>
            <a:lvl3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3pPr>
            <a:lvl4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4pPr>
            <a:lvl5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5pPr>
          </a:lstStyle>
          <a:p>
            <a:r>
              <a:rPr lang="en-US" altLang="zh-CN" dirty="0"/>
              <a:t>Click here to edit summary</a:t>
            </a:r>
            <a:endParaRPr lang="zh-CN" altLang="en-US" dirty="0"/>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11"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917" y="1349255"/>
            <a:ext cx="4032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2" name="文本框 16">
            <a:extLst>
              <a:ext uri="{FF2B5EF4-FFF2-40B4-BE49-F238E27FC236}">
                <a16:creationId xmlns:a16="http://schemas.microsoft.com/office/drawing/2014/main" id="{568EC886-2612-1F43-AB51-21A76A078357}"/>
              </a:ext>
            </a:extLst>
          </p:cNvPr>
          <p:cNvSpPr txBox="1"/>
          <p:nvPr userDrawn="1"/>
        </p:nvSpPr>
        <p:spPr>
          <a:xfrm>
            <a:off x="918916" y="630373"/>
            <a:ext cx="4265911" cy="707886"/>
          </a:xfrm>
          <a:prstGeom prst="rect">
            <a:avLst/>
          </a:prstGeom>
          <a:noFill/>
        </p:spPr>
        <p:txBody>
          <a:bodyPr wrap="none" rtlCol="0">
            <a:spAutoFit/>
          </a:bodyPr>
          <a:lstStyle/>
          <a:p>
            <a:pPr lvl="0" fontAlgn="ctr"/>
            <a:r>
              <a:rPr lang="en-US" altLang="zh-CN" sz="40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Section Summary</a:t>
            </a:r>
          </a:p>
        </p:txBody>
      </p:sp>
    </p:spTree>
    <p:extLst>
      <p:ext uri="{BB962C8B-B14F-4D97-AF65-F5344CB8AC3E}">
        <p14:creationId xmlns:p14="http://schemas.microsoft.com/office/powerpoint/2010/main" val="22645594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2#本章总结">
    <p:spTree>
      <p:nvGrpSpPr>
        <p:cNvPr id="1" name=""/>
        <p:cNvGrpSpPr/>
        <p:nvPr/>
      </p:nvGrpSpPr>
      <p:grpSpPr>
        <a:xfrm>
          <a:off x="0" y="0"/>
          <a:ext cx="0" cy="0"/>
          <a:chOff x="0" y="0"/>
          <a:chExt cx="0" cy="0"/>
        </a:xfrm>
      </p:grpSpPr>
      <p:sp>
        <p:nvSpPr>
          <p:cNvPr id="10" name="内容占位符 6"/>
          <p:cNvSpPr>
            <a:spLocks noGrp="1"/>
          </p:cNvSpPr>
          <p:nvPr>
            <p:ph sz="quarter" idx="10" hasCustomPrompt="1"/>
          </p:nvPr>
        </p:nvSpPr>
        <p:spPr>
          <a:xfrm>
            <a:off x="1019175" y="1844675"/>
            <a:ext cx="10153650" cy="4082880"/>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2pPr>
            <a:lvl3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3pPr>
            <a:lvl4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4pPr>
            <a:lvl5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5pPr>
          </a:lstStyle>
          <a:p>
            <a:pPr lvl="0"/>
            <a:r>
              <a:rPr lang="en-US" altLang="zh-CN" dirty="0"/>
              <a:t>Click to edit</a:t>
            </a:r>
            <a:endParaRPr lang="zh-CN" altLang="en-US" dirty="0"/>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917" y="1349255"/>
            <a:ext cx="2196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1" name="文本框 16">
            <a:extLst>
              <a:ext uri="{FF2B5EF4-FFF2-40B4-BE49-F238E27FC236}">
                <a16:creationId xmlns:a16="http://schemas.microsoft.com/office/drawing/2014/main" id="{568EC886-2612-1F43-AB51-21A76A078357}"/>
              </a:ext>
            </a:extLst>
          </p:cNvPr>
          <p:cNvSpPr txBox="1"/>
          <p:nvPr userDrawn="1"/>
        </p:nvSpPr>
        <p:spPr>
          <a:xfrm>
            <a:off x="918916" y="630373"/>
            <a:ext cx="2417650" cy="707886"/>
          </a:xfrm>
          <a:prstGeom prst="rect">
            <a:avLst/>
          </a:prstGeom>
          <a:noFill/>
        </p:spPr>
        <p:txBody>
          <a:bodyPr wrap="none" rtlCol="0">
            <a:spAutoFit/>
          </a:bodyPr>
          <a:lstStyle/>
          <a:p>
            <a:pPr algn="l" defTabSz="1001624" rtl="0" eaLnBrk="0" fontAlgn="ctr" hangingPunct="0">
              <a:spcBef>
                <a:spcPct val="0"/>
              </a:spcBef>
              <a:spcAft>
                <a:spcPct val="0"/>
              </a:spcAft>
            </a:pPr>
            <a:r>
              <a:rPr lang="en-US" altLang="zh-CN" sz="4000" b="0"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Summary</a:t>
            </a:r>
          </a:p>
        </p:txBody>
      </p:sp>
    </p:spTree>
    <p:extLst>
      <p:ext uri="{BB962C8B-B14F-4D97-AF65-F5344CB8AC3E}">
        <p14:creationId xmlns:p14="http://schemas.microsoft.com/office/powerpoint/2010/main" val="39895293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089" y="5976169"/>
            <a:ext cx="2257507" cy="482533"/>
          </a:xfrm>
          <a:prstGeom prst="rect">
            <a:avLst/>
          </a:prstGeom>
        </p:spPr>
      </p:pic>
    </p:spTree>
    <p:extLst>
      <p:ext uri="{BB962C8B-B14F-4D97-AF65-F5344CB8AC3E}">
        <p14:creationId xmlns:p14="http://schemas.microsoft.com/office/powerpoint/2010/main" val="3376951090"/>
      </p:ext>
    </p:extLst>
  </p:cSld>
  <p:clrMap bg1="lt1" tx1="dk1" bg2="lt2" tx2="dk2" accent1="accent1" accent2="accent2" accent3="accent3" accent4="accent4" accent5="accent5" accent6="accent6" hlink="hlink" folHlink="folHlink"/>
  <p:sldLayoutIdLst>
    <p:sldLayoutId id="21474838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Huawei Sans" panose="020C0503030203020204" pitchFamily="34" charset="0"/>
          <a:ea typeface="方正兰亭黑简体"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06" userDrawn="1">
          <p15:clr>
            <a:srgbClr val="F26B43"/>
          </p15:clr>
        </p15:guide>
        <p15:guide id="2" pos="574">
          <p15:clr>
            <a:srgbClr val="F26B43"/>
          </p15:clr>
        </p15:guide>
        <p15:guide id="3" orient="horz" pos="572">
          <p15:clr>
            <a:srgbClr val="F26B43"/>
          </p15:clr>
        </p15:guide>
        <p15:guide id="4" orient="horz" pos="1230">
          <p15:clr>
            <a:srgbClr val="F26B43"/>
          </p15:clr>
        </p15:guide>
        <p15:guide id="5"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23" name="TextBox 2">
            <a:extLst>
              <a:ext uri="{FF2B5EF4-FFF2-40B4-BE49-F238E27FC236}">
                <a16:creationId xmlns:a16="http://schemas.microsoft.com/office/drawing/2014/main" id="{6785A3D6-1271-D247-9E96-1B376F4BE7BE}"/>
              </a:ext>
            </a:extLst>
          </p:cNvPr>
          <p:cNvSpPr txBox="1"/>
          <p:nvPr userDrawn="1"/>
        </p:nvSpPr>
        <p:spPr>
          <a:xfrm>
            <a:off x="1095467" y="6356939"/>
            <a:ext cx="1463467" cy="242864"/>
          </a:xfrm>
          <a:prstGeom prst="rect">
            <a:avLst/>
          </a:prstGeom>
          <a:noFill/>
        </p:spPr>
        <p:txBody>
          <a:bodyPr wrap="square" rtlCol="0">
            <a:spAutoFit/>
          </a:bodyPr>
          <a:lstStyle/>
          <a:p>
            <a:r>
              <a:rPr lang="en-US" sz="974" b="0"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t>Huawei Confidential</a:t>
            </a:r>
          </a:p>
        </p:txBody>
      </p:sp>
      <p:sp>
        <p:nvSpPr>
          <p:cNvPr id="24" name="TextBox 3">
            <a:extLst>
              <a:ext uri="{FF2B5EF4-FFF2-40B4-BE49-F238E27FC236}">
                <a16:creationId xmlns:a16="http://schemas.microsoft.com/office/drawing/2014/main"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74" baseline="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74"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endParaRPr>
          </a:p>
        </p:txBody>
      </p:sp>
      <p:pic>
        <p:nvPicPr>
          <p:cNvPr id="25" name="图片 2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195999" y="6319870"/>
            <a:ext cx="1269075" cy="271153"/>
          </a:xfrm>
          <a:prstGeom prst="rect">
            <a:avLst/>
          </a:prstGeom>
        </p:spPr>
      </p:pic>
    </p:spTree>
    <p:extLst>
      <p:ext uri="{BB962C8B-B14F-4D97-AF65-F5344CB8AC3E}">
        <p14:creationId xmlns:p14="http://schemas.microsoft.com/office/powerpoint/2010/main" val="2516831641"/>
      </p:ext>
    </p:extLst>
  </p:cSld>
  <p:clrMap bg1="lt1" tx1="dk1" bg2="lt2" tx2="dk2" accent1="accent1" accent2="accent2" accent3="accent3" accent4="accent4" accent5="accent5" accent6="accent6" hlink="hlink" folHlink="folHlink"/>
  <p:sldLayoutIdLst>
    <p:sldLayoutId id="2147483875" r:id="rId1"/>
    <p:sldLayoutId id="2147483845" r:id="rId2"/>
    <p:sldLayoutId id="2147483846" r:id="rId3"/>
    <p:sldLayoutId id="2147483847" r:id="rId4"/>
    <p:sldLayoutId id="2147483848" r:id="rId5"/>
    <p:sldLayoutId id="2147483878" r:id="rId6"/>
    <p:sldLayoutId id="2147483850" r:id="rId7"/>
    <p:sldLayoutId id="2147483851" r:id="rId8"/>
    <p:sldLayoutId id="2147483852" r:id="rId9"/>
    <p:sldLayoutId id="2147483853" r:id="rId10"/>
    <p:sldLayoutId id="2147483879" r:id="rId11"/>
    <p:sldLayoutId id="2147483880" r:id="rId12"/>
    <p:sldLayoutId id="2147483881" r:id="rId13"/>
  </p:sldLayoutIdLst>
  <p:txStyles>
    <p:titleStyle>
      <a:lvl1pPr algn="l" defTabSz="914034" rtl="0" eaLnBrk="1" fontAlgn="ctr" latinLnBrk="0" hangingPunct="1">
        <a:lnSpc>
          <a:spcPct val="90000"/>
        </a:lnSpc>
        <a:spcBef>
          <a:spcPct val="0"/>
        </a:spcBef>
        <a:buNone/>
        <a:defRPr lang="zh-CN" altLang="en-US" sz="3200" kern="1200" baseline="0" dirty="0">
          <a:solidFill>
            <a:schemeClr val="tx1"/>
          </a:solidFill>
          <a:latin typeface="Huawei Sans" panose="020C0503030203020204" pitchFamily="34" charset="0"/>
          <a:ea typeface="方正兰亭黑简体" panose="02000000000000000000" pitchFamily="2" charset="-122"/>
          <a:cs typeface="+mn-cs"/>
        </a:defRPr>
      </a:lvl1pPr>
    </p:titleStyle>
    <p:bodyStyle>
      <a:lvl1pPr marL="302279" indent="-302279" algn="l" defTabSz="914034" rtl="0" eaLnBrk="1" fontAlgn="ctr" latinLnBrk="0" hangingPunct="1">
        <a:lnSpc>
          <a:spcPct val="140000"/>
        </a:lnSpc>
        <a:spcBef>
          <a:spcPts val="792"/>
        </a:spcBef>
        <a:buSzPct val="50000"/>
        <a:buFont typeface="Wingdings" panose="05000000000000000000" pitchFamily="2" charset="2"/>
        <a:buChar char="l"/>
        <a:defRPr sz="2199" kern="1200">
          <a:solidFill>
            <a:schemeClr val="tx1"/>
          </a:solidFill>
          <a:latin typeface="Huawei Sans" panose="020C0503030203020204" pitchFamily="34" charset="0"/>
          <a:ea typeface="方正兰亭黑简体" panose="02000000000000000000" pitchFamily="2" charset="-122"/>
          <a:cs typeface="+mn-cs"/>
        </a:defRPr>
      </a:lvl1pPr>
      <a:lvl2pPr marL="654938" indent="-251899" algn="l" defTabSz="914034" rtl="0" eaLnBrk="1" fontAlgn="ctr" latinLnBrk="0" hangingPunct="1">
        <a:lnSpc>
          <a:spcPct val="140000"/>
        </a:lnSpc>
        <a:spcBef>
          <a:spcPts val="720"/>
        </a:spcBef>
        <a:buClrTx/>
        <a:buSzPct val="50000"/>
        <a:buFont typeface="Wingdings" panose="05000000000000000000" pitchFamily="2" charset="2"/>
        <a:buChar char="p"/>
        <a:defRPr sz="1999" kern="1200">
          <a:solidFill>
            <a:schemeClr val="tx1"/>
          </a:solidFill>
          <a:latin typeface="Huawei Sans" panose="020C0503030203020204" pitchFamily="34" charset="0"/>
          <a:ea typeface="方正兰亭黑简体" panose="02000000000000000000" pitchFamily="2" charset="-122"/>
          <a:cs typeface="+mn-cs"/>
        </a:defRPr>
      </a:lvl2pPr>
      <a:lvl3pPr marL="1003998" indent="-201519" algn="l" defTabSz="914034" rtl="0" eaLnBrk="1" fontAlgn="ctr" latinLnBrk="0" hangingPunct="1">
        <a:lnSpc>
          <a:spcPct val="140000"/>
        </a:lnSpc>
        <a:spcBef>
          <a:spcPts val="648"/>
        </a:spcBef>
        <a:buClrTx/>
        <a:buSzPct val="50000"/>
        <a:buFont typeface="Wingdings" panose="05000000000000000000" pitchFamily="2" charset="2"/>
        <a:buChar char="n"/>
        <a:defRPr sz="1799" kern="1200">
          <a:solidFill>
            <a:schemeClr val="tx1"/>
          </a:solidFill>
          <a:latin typeface="Huawei Sans" panose="020C0503030203020204" pitchFamily="34" charset="0"/>
          <a:ea typeface="方正兰亭黑简体" panose="02000000000000000000" pitchFamily="2" charset="-122"/>
          <a:cs typeface="+mn-cs"/>
        </a:defRPr>
      </a:lvl3pPr>
      <a:lvl4pPr marL="1399840" indent="-197921" algn="l" defTabSz="914034" rtl="0" eaLnBrk="1" fontAlgn="ctr" latinLnBrk="0" hangingPunct="1">
        <a:lnSpc>
          <a:spcPct val="140000"/>
        </a:lnSpc>
        <a:spcBef>
          <a:spcPts val="576"/>
        </a:spcBef>
        <a:buFont typeface="Huawei Sans" panose="020C0503030203020204" pitchFamily="34" charset="0"/>
        <a:buChar char="−"/>
        <a:defRPr sz="1599" kern="1200">
          <a:solidFill>
            <a:schemeClr val="tx1"/>
          </a:solidFill>
          <a:latin typeface="Huawei Sans" panose="020C0503030203020204" pitchFamily="34" charset="0"/>
          <a:ea typeface="方正兰亭黑简体" panose="02000000000000000000" pitchFamily="2" charset="-122"/>
          <a:cs typeface="+mn-cs"/>
        </a:defRPr>
      </a:lvl4pPr>
      <a:lvl5pPr marL="1802879" indent="-201519" algn="l" defTabSz="914034" rtl="0" eaLnBrk="1" fontAlgn="ctr" latinLnBrk="0" hangingPunct="1">
        <a:lnSpc>
          <a:spcPct val="140000"/>
        </a:lnSpc>
        <a:spcBef>
          <a:spcPts val="576"/>
        </a:spcBef>
        <a:buFont typeface="Huawei Sans" panose="020C0503030203020204" pitchFamily="34" charset="0"/>
        <a:buChar char="~"/>
        <a:defRPr sz="1399" kern="1200">
          <a:solidFill>
            <a:schemeClr val="tx1"/>
          </a:solidFill>
          <a:latin typeface="Huawei Sans" panose="020C0503030203020204" pitchFamily="34" charset="0"/>
          <a:ea typeface="方正兰亭黑简体" panose="02000000000000000000" pitchFamily="2" charset="-122"/>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
          <p15:clr>
            <a:srgbClr val="F26B43"/>
          </p15:clr>
        </p15:guide>
        <p15:guide id="2" pos="7038">
          <p15:clr>
            <a:srgbClr val="F26B43"/>
          </p15:clr>
        </p15:guide>
        <p15:guide id="3" orient="horz" pos="2341">
          <p15:clr>
            <a:srgbClr val="F26B43"/>
          </p15:clr>
        </p15:guide>
        <p15:guide id="4" orient="horz" pos="3906">
          <p15:clr>
            <a:srgbClr val="F26B43"/>
          </p15:clr>
        </p15:guide>
        <p15:guide id="5" orient="horz" pos="1162">
          <p15:clr>
            <a:srgbClr val="F26B43"/>
          </p15:clr>
        </p15:guide>
        <p15:guide id="6" pos="3840">
          <p15:clr>
            <a:srgbClr val="F26B43"/>
          </p15:clr>
        </p15:guide>
        <p15:guide id="7" orient="horz" pos="731">
          <p15:clr>
            <a:srgbClr val="F26B43"/>
          </p15:clr>
        </p15:guide>
        <p15:guide id="8" orient="horz" pos="8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6"/>
          <p:cNvSpPr>
            <a:spLocks noGrp="1" noChangeArrowheads="1"/>
          </p:cNvSpPr>
          <p:nvPr>
            <p:ph type="title"/>
          </p:nvPr>
        </p:nvSpPr>
        <p:spPr bwMode="auto">
          <a:xfrm>
            <a:off x="457906" y="457499"/>
            <a:ext cx="11291182" cy="980113"/>
          </a:xfrm>
          <a:prstGeom prst="rect">
            <a:avLst/>
          </a:prstGeom>
        </p:spPr>
        <p:txBody>
          <a:bodyPr lIns="0" tIns="0" rIns="0" bIns="0" anchor="t">
            <a:normAutofit/>
          </a:bodyPr>
          <a:lstStyle/>
          <a:p>
            <a:pPr marL="0" lvl="0" indent="0" defTabSz="1187798">
              <a:lnSpc>
                <a:spcPts val="3430"/>
              </a:lnSpc>
              <a:spcBef>
                <a:spcPts val="0"/>
              </a:spcBef>
              <a:buFont typeface="Arial" panose="020B0604020202020204" pitchFamily="34" charset="0"/>
            </a:pPr>
            <a:r>
              <a:rPr lang="zh-CN" altLang="en-US" dirty="0"/>
              <a:t>单击此处编辑母版标题样式</a:t>
            </a:r>
          </a:p>
        </p:txBody>
      </p:sp>
      <p:sp>
        <p:nvSpPr>
          <p:cNvPr id="28" name="Rectangle 57"/>
          <p:cNvSpPr>
            <a:spLocks noGrp="1" noChangeArrowheads="1"/>
          </p:cNvSpPr>
          <p:nvPr>
            <p:ph type="body" idx="1"/>
          </p:nvPr>
        </p:nvSpPr>
        <p:spPr bwMode="auto">
          <a:xfrm>
            <a:off x="455613" y="1484313"/>
            <a:ext cx="11293596" cy="4443760"/>
          </a:xfrm>
          <a:prstGeom prst="rect">
            <a:avLst/>
          </a:prstGeom>
          <a:noFill/>
          <a:ln w="9525">
            <a:noFill/>
            <a:miter lim="800000"/>
            <a:headEnd/>
            <a:tailEnd/>
          </a:ln>
        </p:spPr>
        <p:txBody>
          <a:bodyPr vert="horz" wrap="square" lIns="80141" tIns="40071" rIns="80141" bIns="40071"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3" name="TextBox 2">
            <a:extLst>
              <a:ext uri="{FF2B5EF4-FFF2-40B4-BE49-F238E27FC236}">
                <a16:creationId xmlns:a16="http://schemas.microsoft.com/office/drawing/2014/main" id="{6785A3D6-1271-D247-9E96-1B376F4BE7BE}"/>
              </a:ext>
            </a:extLst>
          </p:cNvPr>
          <p:cNvSpPr txBox="1"/>
          <p:nvPr userDrawn="1"/>
        </p:nvSpPr>
        <p:spPr>
          <a:xfrm>
            <a:off x="1095467" y="6356939"/>
            <a:ext cx="1463467" cy="242864"/>
          </a:xfrm>
          <a:prstGeom prst="rect">
            <a:avLst/>
          </a:prstGeom>
          <a:noFill/>
        </p:spPr>
        <p:txBody>
          <a:bodyPr wrap="square" rtlCol="0">
            <a:spAutoFit/>
          </a:bodyPr>
          <a:lstStyle/>
          <a:p>
            <a:r>
              <a:rPr lang="en-US" sz="974" b="0"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t>Huawei Confidential</a:t>
            </a:r>
          </a:p>
        </p:txBody>
      </p:sp>
      <p:sp>
        <p:nvSpPr>
          <p:cNvPr id="24" name="TextBox 3">
            <a:extLst>
              <a:ext uri="{FF2B5EF4-FFF2-40B4-BE49-F238E27FC236}">
                <a16:creationId xmlns:a16="http://schemas.microsoft.com/office/drawing/2014/main"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74" baseline="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74"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endParaRPr>
          </a:p>
        </p:txBody>
      </p:sp>
      <p:pic>
        <p:nvPicPr>
          <p:cNvPr id="25" name="图片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95999" y="6319870"/>
            <a:ext cx="1269075" cy="271153"/>
          </a:xfrm>
          <a:prstGeom prst="rect">
            <a:avLst/>
          </a:prstGeom>
        </p:spPr>
      </p:pic>
    </p:spTree>
    <p:extLst>
      <p:ext uri="{BB962C8B-B14F-4D97-AF65-F5344CB8AC3E}">
        <p14:creationId xmlns:p14="http://schemas.microsoft.com/office/powerpoint/2010/main" val="4229503669"/>
      </p:ext>
    </p:extLst>
  </p:cSld>
  <p:clrMap bg1="lt1" tx1="dk1" bg2="lt2" tx2="dk2" accent1="accent1" accent2="accent2" accent3="accent3" accent4="accent4" accent5="accent5" accent6="accent6" hlink="hlink" folHlink="folHlink"/>
  <p:sldLayoutIdLst>
    <p:sldLayoutId id="2147483855" r:id="rId1"/>
    <p:sldLayoutId id="2147483876" r:id="rId2"/>
    <p:sldLayoutId id="2147483856" r:id="rId3"/>
    <p:sldLayoutId id="2147483877" r:id="rId4"/>
    <p:sldLayoutId id="2147483857" r:id="rId5"/>
  </p:sldLayoutIdLst>
  <p:txStyles>
    <p:titleStyle>
      <a:lvl1pPr algn="l" defTabSz="914034" rtl="0" eaLnBrk="1" fontAlgn="base" latinLnBrk="0" hangingPunct="1">
        <a:lnSpc>
          <a:spcPct val="90000"/>
        </a:lnSpc>
        <a:spcBef>
          <a:spcPct val="0"/>
        </a:spcBef>
        <a:buNone/>
        <a:defRPr lang="zh-CN" altLang="en-US" sz="3200" kern="1200" baseline="0" dirty="0">
          <a:solidFill>
            <a:schemeClr val="tx1"/>
          </a:solidFill>
          <a:latin typeface="Huawei Sans" panose="020C0503030203020204" pitchFamily="34" charset="0"/>
          <a:ea typeface="方正兰亭黑简体" panose="02000000000000000000" pitchFamily="2" charset="-122"/>
          <a:cs typeface="+mn-cs"/>
        </a:defRPr>
      </a:lvl1pPr>
    </p:titleStyle>
    <p:bodyStyle>
      <a:lvl1pPr marL="302279" indent="-302279" algn="l" defTabSz="914034" rtl="0" eaLnBrk="1" fontAlgn="ctr" latinLnBrk="0" hangingPunct="1">
        <a:lnSpc>
          <a:spcPct val="140000"/>
        </a:lnSpc>
        <a:spcBef>
          <a:spcPts val="792"/>
        </a:spcBef>
        <a:buSzPct val="50000"/>
        <a:buFont typeface="Wingdings" panose="05000000000000000000" pitchFamily="2" charset="2"/>
        <a:buChar char="l"/>
        <a:defRPr sz="2199" kern="1200" baseline="0">
          <a:solidFill>
            <a:schemeClr val="tx1"/>
          </a:solidFill>
          <a:latin typeface="Huawei Sans" panose="020C0503030203020204" pitchFamily="34" charset="0"/>
          <a:ea typeface="方正兰亭黑简体" panose="02000000000000000000" pitchFamily="2" charset="-122"/>
          <a:cs typeface="+mn-cs"/>
        </a:defRPr>
      </a:lvl1pPr>
      <a:lvl2pPr marL="654938" indent="-251899" algn="l" defTabSz="914034" rtl="0" eaLnBrk="1" fontAlgn="ctr" latinLnBrk="0" hangingPunct="1">
        <a:lnSpc>
          <a:spcPct val="140000"/>
        </a:lnSpc>
        <a:spcBef>
          <a:spcPts val="720"/>
        </a:spcBef>
        <a:buClrTx/>
        <a:buSzPct val="50000"/>
        <a:buFont typeface="Wingdings" panose="05000000000000000000" pitchFamily="2" charset="2"/>
        <a:buChar char="p"/>
        <a:defRPr sz="1999" kern="1200" baseline="0">
          <a:solidFill>
            <a:schemeClr val="tx1"/>
          </a:solidFill>
          <a:latin typeface="Huawei Sans" panose="020C0503030203020204" pitchFamily="34" charset="0"/>
          <a:ea typeface="方正兰亭黑简体" panose="02000000000000000000" pitchFamily="2" charset="-122"/>
          <a:cs typeface="+mn-cs"/>
        </a:defRPr>
      </a:lvl2pPr>
      <a:lvl3pPr marL="1003998" indent="-201519" algn="l" defTabSz="914034" rtl="0" eaLnBrk="1" fontAlgn="ctr" latinLnBrk="0" hangingPunct="1">
        <a:lnSpc>
          <a:spcPct val="140000"/>
        </a:lnSpc>
        <a:spcBef>
          <a:spcPts val="648"/>
        </a:spcBef>
        <a:buClrTx/>
        <a:buSzPct val="50000"/>
        <a:buFont typeface="Wingdings" panose="05000000000000000000" pitchFamily="2" charset="2"/>
        <a:buChar char="n"/>
        <a:defRPr sz="1799" kern="1200" baseline="0">
          <a:solidFill>
            <a:schemeClr val="tx1"/>
          </a:solidFill>
          <a:latin typeface="Huawei Sans" panose="020C0503030203020204" pitchFamily="34" charset="0"/>
          <a:ea typeface="方正兰亭黑简体" panose="02000000000000000000" pitchFamily="2" charset="-122"/>
          <a:cs typeface="+mn-cs"/>
        </a:defRPr>
      </a:lvl3pPr>
      <a:lvl4pPr marL="1399840" indent="-197921" algn="l" defTabSz="914034" rtl="0" eaLnBrk="1" fontAlgn="ctr" latinLnBrk="0" hangingPunct="1">
        <a:lnSpc>
          <a:spcPct val="140000"/>
        </a:lnSpc>
        <a:spcBef>
          <a:spcPts val="576"/>
        </a:spcBef>
        <a:buFont typeface="Huawei Sans" panose="020C0503030203020204" pitchFamily="34" charset="0"/>
        <a:buChar char="−"/>
        <a:defRPr sz="1599" kern="1200" baseline="0">
          <a:solidFill>
            <a:schemeClr val="tx1"/>
          </a:solidFill>
          <a:latin typeface="Huawei Sans" panose="020C0503030203020204" pitchFamily="34" charset="0"/>
          <a:ea typeface="方正兰亭黑简体" panose="02000000000000000000" pitchFamily="2" charset="-122"/>
          <a:cs typeface="+mn-cs"/>
        </a:defRPr>
      </a:lvl4pPr>
      <a:lvl5pPr marL="1802879" indent="-201519" algn="l" defTabSz="914034" rtl="0" eaLnBrk="1" fontAlgn="ctr" latinLnBrk="0" hangingPunct="1">
        <a:lnSpc>
          <a:spcPct val="140000"/>
        </a:lnSpc>
        <a:spcBef>
          <a:spcPts val="576"/>
        </a:spcBef>
        <a:buFont typeface="Huawei Sans" panose="020C0503030203020204" pitchFamily="34" charset="0"/>
        <a:buChar char="~"/>
        <a:defRPr sz="1399" kern="1200" baseline="0">
          <a:solidFill>
            <a:schemeClr val="tx1"/>
          </a:solidFill>
          <a:latin typeface="Huawei Sans" panose="020C0503030203020204" pitchFamily="34" charset="0"/>
          <a:ea typeface="方正兰亭黑简体" panose="02000000000000000000" pitchFamily="2" charset="-122"/>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79" userDrawn="1">
          <p15:clr>
            <a:srgbClr val="F26B43"/>
          </p15:clr>
        </p15:guide>
        <p15:guide id="2" pos="7401" userDrawn="1">
          <p15:clr>
            <a:srgbClr val="F26B43"/>
          </p15:clr>
        </p15:guide>
        <p15:guide id="4" orient="horz" pos="3906">
          <p15:clr>
            <a:srgbClr val="F26B43"/>
          </p15:clr>
        </p15:guide>
        <p15:guide id="6" pos="3840">
          <p15:clr>
            <a:srgbClr val="F26B43"/>
          </p15:clr>
        </p15:guide>
        <p15:guide id="7" orient="horz" pos="278">
          <p15:clr>
            <a:srgbClr val="F26B43"/>
          </p15:clr>
        </p15:guide>
        <p15:guide id="8" orient="horz" pos="234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0" name="Title Placeholder 1">
            <a:extLst>
              <a:ext uri="{FF2B5EF4-FFF2-40B4-BE49-F238E27FC236}">
                <a16:creationId xmlns:a16="http://schemas.microsoft.com/office/drawing/2014/main" id="{145F1158-B1AA-8F41-AF0A-FEA0EC1874AC}"/>
              </a:ext>
            </a:extLst>
          </p:cNvPr>
          <p:cNvSpPr>
            <a:spLocks noGrp="1"/>
          </p:cNvSpPr>
          <p:nvPr>
            <p:ph type="title"/>
          </p:nvPr>
        </p:nvSpPr>
        <p:spPr>
          <a:xfrm>
            <a:off x="616573" y="1474269"/>
            <a:ext cx="3984232" cy="2816080"/>
          </a:xfrm>
          <a:prstGeom prst="rect">
            <a:avLst/>
          </a:prstGeom>
        </p:spPr>
        <p:txBody>
          <a:bodyPr vert="horz" lIns="91440" tIns="45720" rIns="91440" bIns="45720" rtlCol="0" anchor="t">
            <a:normAutofit/>
          </a:bodyPr>
          <a:lstStyle/>
          <a:p>
            <a:r>
              <a:rPr lang="en-US" dirty="0"/>
              <a:t>Click to edit Master title style</a:t>
            </a:r>
          </a:p>
        </p:txBody>
      </p:sp>
      <p:sp>
        <p:nvSpPr>
          <p:cNvPr id="71" name="Text Placeholder 1">
            <a:extLst>
              <a:ext uri="{FF2B5EF4-FFF2-40B4-BE49-F238E27FC236}">
                <a16:creationId xmlns:a16="http://schemas.microsoft.com/office/drawing/2014/main" id="{F8FC7CCD-75EB-9C44-BC7D-29679334A8CA}"/>
              </a:ext>
            </a:extLst>
          </p:cNvPr>
          <p:cNvSpPr txBox="1">
            <a:spLocks/>
          </p:cNvSpPr>
          <p:nvPr userDrawn="1"/>
        </p:nvSpPr>
        <p:spPr>
          <a:xfrm>
            <a:off x="7979357" y="2794960"/>
            <a:ext cx="3225168" cy="2029962"/>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65"/>
              </a:lnSpc>
            </a:pPr>
            <a:r>
              <a:rPr kumimoji="1" lang="en-US" altLang="zh-CN" sz="850" b="1" baseline="0" dirty="0">
                <a:solidFill>
                  <a:srgbClr val="1D1D1B"/>
                </a:solidFill>
                <a:latin typeface="Huawei Sans" panose="020C0503030203020204" pitchFamily="34" charset="0"/>
              </a:rPr>
              <a:t>Copyright©2022 Huawei Technologies Co., Ltd.</a:t>
            </a:r>
            <a:br>
              <a:rPr kumimoji="1" lang="en-US" altLang="zh-CN" sz="850" b="1" baseline="0" dirty="0">
                <a:solidFill>
                  <a:srgbClr val="1D1D1B"/>
                </a:solidFill>
                <a:latin typeface="Huawei Sans" panose="020C0503030203020204" pitchFamily="34" charset="0"/>
              </a:rPr>
            </a:br>
            <a:r>
              <a:rPr kumimoji="1" lang="en-US" altLang="zh-CN" sz="850" b="1" baseline="0" dirty="0">
                <a:solidFill>
                  <a:srgbClr val="1D1D1B"/>
                </a:solidFill>
                <a:latin typeface="Huawei Sans" panose="020C0503030203020204" pitchFamily="34" charset="0"/>
              </a:rPr>
              <a:t>All Rights Reserved.</a:t>
            </a:r>
            <a:br>
              <a:rPr kumimoji="1" lang="en-US" altLang="zh-CN" sz="779" dirty="0">
                <a:solidFill>
                  <a:srgbClr val="1D1D1B"/>
                </a:solidFill>
                <a:latin typeface="Huawei Sans" panose="020C0503030203020204" pitchFamily="34" charset="0"/>
              </a:rPr>
            </a:br>
            <a:br>
              <a:rPr kumimoji="1" lang="en-US" altLang="zh-CN" sz="779" dirty="0">
                <a:solidFill>
                  <a:srgbClr val="1D1D1B"/>
                </a:solidFill>
                <a:latin typeface="Huawei Sans" panose="020C0503030203020204" pitchFamily="34" charset="0"/>
              </a:rPr>
            </a:br>
            <a:r>
              <a:rPr kumimoji="1" lang="en-US" altLang="zh-CN" sz="850" baseline="0" dirty="0">
                <a:solidFill>
                  <a:srgbClr val="1D1D1B"/>
                </a:solidFill>
                <a:latin typeface="Huawei Sans" panose="020C0503030203020204" pitchFamily="34" charset="0"/>
                <a:cs typeface="Arial" panose="020B0604020202020204" pitchFamily="34" charset="0"/>
              </a:rPr>
              <a:t>The information in this document may contain predictive </a:t>
            </a:r>
            <a:br>
              <a:rPr kumimoji="1" lang="en-US" altLang="zh-CN" sz="850" baseline="0" dirty="0">
                <a:solidFill>
                  <a:srgbClr val="1D1D1B"/>
                </a:solidFill>
                <a:latin typeface="Huawei Sans" panose="020C0503030203020204" pitchFamily="34" charset="0"/>
                <a:cs typeface="Arial" panose="020B0604020202020204" pitchFamily="34" charset="0"/>
              </a:rPr>
            </a:br>
            <a:r>
              <a:rPr kumimoji="1" lang="en-US" altLang="zh-CN" sz="850" baseline="0" dirty="0">
                <a:solidFill>
                  <a:srgbClr val="1D1D1B"/>
                </a:solidFill>
                <a:latin typeface="Huawei Sans" panose="020C0503030203020204" pitchFamily="34" charset="0"/>
                <a:cs typeface="Arial" panose="020B0604020202020204" pitchFamily="34" charset="0"/>
              </a:rPr>
              <a:t>statements including, without limitation, statements regarding </a:t>
            </a:r>
            <a:br>
              <a:rPr kumimoji="1" lang="en-US" altLang="zh-CN" sz="850" baseline="0" dirty="0">
                <a:solidFill>
                  <a:srgbClr val="1D1D1B"/>
                </a:solidFill>
                <a:latin typeface="Huawei Sans" panose="020C0503030203020204" pitchFamily="34" charset="0"/>
                <a:cs typeface="Arial" panose="020B0604020202020204" pitchFamily="34" charset="0"/>
              </a:rPr>
            </a:br>
            <a:r>
              <a:rPr kumimoji="1" lang="en-US" altLang="zh-CN" sz="850" baseline="0" dirty="0">
                <a:solidFill>
                  <a:srgbClr val="1D1D1B"/>
                </a:solidFill>
                <a:latin typeface="Huawei Sans" panose="020C0503030203020204" pitchFamily="34" charset="0"/>
                <a:cs typeface="Arial" panose="020B0604020202020204" pitchFamily="34" charset="0"/>
              </a:rPr>
              <a:t>the future financial and operating results, future product </a:t>
            </a:r>
            <a:br>
              <a:rPr kumimoji="1" lang="en-US" altLang="zh-CN" sz="850" baseline="0" dirty="0">
                <a:solidFill>
                  <a:srgbClr val="1D1D1B"/>
                </a:solidFill>
                <a:latin typeface="Huawei Sans" panose="020C0503030203020204" pitchFamily="34" charset="0"/>
                <a:cs typeface="Arial" panose="020B0604020202020204" pitchFamily="34" charset="0"/>
              </a:rPr>
            </a:br>
            <a:r>
              <a:rPr kumimoji="1" lang="en-US" altLang="zh-CN" sz="850" baseline="0" dirty="0">
                <a:solidFill>
                  <a:srgbClr val="1D1D1B"/>
                </a:solidFill>
                <a:latin typeface="Huawei Sans" panose="020C0503030203020204" pitchFamily="34" charset="0"/>
                <a:cs typeface="Arial" panose="020B0604020202020204" pitchFamily="34" charset="0"/>
              </a:rPr>
              <a:t>portfolio, new technology, etc. There are a number of factors that </a:t>
            </a:r>
            <a:br>
              <a:rPr kumimoji="1" lang="en-US" altLang="zh-CN" sz="850" baseline="0" dirty="0">
                <a:solidFill>
                  <a:srgbClr val="1D1D1B"/>
                </a:solidFill>
                <a:latin typeface="Huawei Sans" panose="020C0503030203020204" pitchFamily="34" charset="0"/>
                <a:cs typeface="Arial" panose="020B0604020202020204" pitchFamily="34" charset="0"/>
              </a:rPr>
            </a:br>
            <a:r>
              <a:rPr kumimoji="1" lang="en-US" altLang="zh-CN" sz="850" baseline="0" dirty="0">
                <a:solidFill>
                  <a:srgbClr val="1D1D1B"/>
                </a:solidFill>
                <a:latin typeface="Huawei Sans" panose="020C0503030203020204" pitchFamily="34" charset="0"/>
                <a:cs typeface="Arial" panose="020B0604020202020204" pitchFamily="34" charset="0"/>
              </a:rPr>
              <a:t>could cause actual results and developments to differ materially </a:t>
            </a:r>
            <a:br>
              <a:rPr kumimoji="1" lang="en-US" altLang="zh-CN" sz="850" baseline="0" dirty="0">
                <a:solidFill>
                  <a:srgbClr val="1D1D1B"/>
                </a:solidFill>
                <a:latin typeface="Huawei Sans" panose="020C0503030203020204" pitchFamily="34" charset="0"/>
                <a:cs typeface="Arial" panose="020B0604020202020204" pitchFamily="34" charset="0"/>
              </a:rPr>
            </a:br>
            <a:r>
              <a:rPr kumimoji="1" lang="en-US" altLang="zh-CN" sz="850" baseline="0" dirty="0">
                <a:solidFill>
                  <a:srgbClr val="1D1D1B"/>
                </a:solidFill>
                <a:latin typeface="Huawei Sans" panose="020C0503030203020204" pitchFamily="34" charset="0"/>
                <a:cs typeface="Arial" panose="020B0604020202020204" pitchFamily="34" charset="0"/>
              </a:rPr>
              <a:t>from those expressed or implied in the predictive statements. </a:t>
            </a:r>
            <a:br>
              <a:rPr kumimoji="1" lang="en-US" altLang="zh-CN" sz="850" baseline="0" dirty="0">
                <a:solidFill>
                  <a:srgbClr val="1D1D1B"/>
                </a:solidFill>
                <a:latin typeface="Huawei Sans" panose="020C0503030203020204" pitchFamily="34" charset="0"/>
                <a:cs typeface="Arial" panose="020B0604020202020204" pitchFamily="34" charset="0"/>
              </a:rPr>
            </a:br>
            <a:r>
              <a:rPr kumimoji="1" lang="en-US" altLang="zh-CN" sz="850" baseline="0" dirty="0">
                <a:solidFill>
                  <a:srgbClr val="1D1D1B"/>
                </a:solidFill>
                <a:latin typeface="Huawei Sans" panose="020C0503030203020204" pitchFamily="34" charset="0"/>
                <a:cs typeface="Arial" panose="020B0604020202020204" pitchFamily="34" charset="0"/>
              </a:rPr>
              <a:t>Therefore, such information is provided for reference purpose </a:t>
            </a:r>
            <a:br>
              <a:rPr kumimoji="1" lang="en-US" altLang="zh-CN" sz="850" baseline="0" dirty="0">
                <a:solidFill>
                  <a:srgbClr val="1D1D1B"/>
                </a:solidFill>
                <a:latin typeface="Huawei Sans" panose="020C0503030203020204" pitchFamily="34" charset="0"/>
                <a:cs typeface="Arial" panose="020B0604020202020204" pitchFamily="34" charset="0"/>
              </a:rPr>
            </a:br>
            <a:r>
              <a:rPr kumimoji="1" lang="en-US" altLang="zh-CN" sz="850" baseline="0" dirty="0">
                <a:solidFill>
                  <a:srgbClr val="1D1D1B"/>
                </a:solidFill>
                <a:latin typeface="Huawei Sans" panose="020C0503030203020204" pitchFamily="34" charset="0"/>
                <a:cs typeface="Arial" panose="020B0604020202020204" pitchFamily="34" charset="0"/>
              </a:rPr>
              <a:t>only and constitutes neither an offer nor an acceptance. Huawei </a:t>
            </a:r>
            <a:br>
              <a:rPr kumimoji="1" lang="en-US" altLang="zh-CN" sz="850" baseline="0" dirty="0">
                <a:solidFill>
                  <a:srgbClr val="1D1D1B"/>
                </a:solidFill>
                <a:latin typeface="Huawei Sans" panose="020C0503030203020204" pitchFamily="34" charset="0"/>
                <a:cs typeface="Arial" panose="020B0604020202020204" pitchFamily="34" charset="0"/>
              </a:rPr>
            </a:br>
            <a:r>
              <a:rPr kumimoji="1" lang="en-US" altLang="zh-CN" sz="850" baseline="0" dirty="0">
                <a:solidFill>
                  <a:srgbClr val="1D1D1B"/>
                </a:solidFill>
                <a:latin typeface="Huawei Sans" panose="020C0503030203020204" pitchFamily="34" charset="0"/>
                <a:cs typeface="Arial" panose="020B0604020202020204" pitchFamily="34" charset="0"/>
              </a:rPr>
              <a:t>may change the information at any time without notice. </a:t>
            </a:r>
          </a:p>
          <a:p>
            <a:pPr>
              <a:lnSpc>
                <a:spcPts val="1065"/>
              </a:lnSpc>
            </a:pPr>
            <a:endParaRPr kumimoji="1" lang="zh-CN" altLang="en-US" sz="779" dirty="0">
              <a:solidFill>
                <a:srgbClr val="1D1D1B"/>
              </a:solidFill>
              <a:latin typeface="Huawei Sans" panose="020C0503030203020204" pitchFamily="34" charset="0"/>
            </a:endParaRPr>
          </a:p>
        </p:txBody>
      </p:sp>
      <p:sp>
        <p:nvSpPr>
          <p:cNvPr id="72" name="Subtitle 6">
            <a:extLst>
              <a:ext uri="{FF2B5EF4-FFF2-40B4-BE49-F238E27FC236}">
                <a16:creationId xmlns:a16="http://schemas.microsoft.com/office/drawing/2014/main" id="{12B8F806-ABD5-064C-8793-5E22C72554FD}"/>
              </a:ext>
            </a:extLst>
          </p:cNvPr>
          <p:cNvSpPr txBox="1">
            <a:spLocks/>
          </p:cNvSpPr>
          <p:nvPr userDrawn="1"/>
        </p:nvSpPr>
        <p:spPr>
          <a:xfrm>
            <a:off x="7987276" y="1631849"/>
            <a:ext cx="3477701" cy="491114"/>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1"/>
              </a:lnSpc>
              <a:spcBef>
                <a:spcPts val="0"/>
              </a:spcBef>
            </a:pPr>
            <a:r>
              <a:rPr kumimoji="1" lang="zh-CN" altLang="en-US" sz="1300" dirty="0">
                <a:solidFill>
                  <a:srgbClr val="1D1D1B"/>
                </a:solidFill>
                <a:latin typeface="Huawei Sans" panose="020C0503030203020204" pitchFamily="34" charset="0"/>
                <a:ea typeface="Microsoft YaHei" charset="-122"/>
                <a:cs typeface="Microsoft YaHei" charset="-122"/>
              </a:rPr>
              <a:t>把数字世界带入每个人、每个家庭、</a:t>
            </a:r>
            <a:br>
              <a:rPr kumimoji="1" lang="en-US" altLang="zh-CN" sz="1300" dirty="0">
                <a:solidFill>
                  <a:srgbClr val="1D1D1B"/>
                </a:solidFill>
                <a:latin typeface="Huawei Sans" panose="020C0503030203020204" pitchFamily="34" charset="0"/>
                <a:ea typeface="Microsoft YaHei" charset="-122"/>
                <a:cs typeface="Microsoft YaHei" charset="-122"/>
              </a:rPr>
            </a:br>
            <a:r>
              <a:rPr kumimoji="1" lang="zh-CN" altLang="en-US" sz="1300" dirty="0">
                <a:solidFill>
                  <a:srgbClr val="1D1D1B"/>
                </a:solidFill>
                <a:latin typeface="Huawei Sans" panose="020C0503030203020204" pitchFamily="34" charset="0"/>
                <a:ea typeface="Microsoft YaHei" charset="-122"/>
                <a:cs typeface="Microsoft YaHei" charset="-122"/>
              </a:rPr>
              <a:t>每个组织，构建万物互联的智能世界。</a:t>
            </a:r>
          </a:p>
        </p:txBody>
      </p:sp>
      <p:sp>
        <p:nvSpPr>
          <p:cNvPr id="73" name="Subtitle 6">
            <a:extLst>
              <a:ext uri="{FF2B5EF4-FFF2-40B4-BE49-F238E27FC236}">
                <a16:creationId xmlns:a16="http://schemas.microsoft.com/office/drawing/2014/main" id="{F1235B6F-D691-2C40-93D4-EC5427ADDFB0}"/>
              </a:ext>
            </a:extLst>
          </p:cNvPr>
          <p:cNvSpPr txBox="1">
            <a:spLocks/>
          </p:cNvSpPr>
          <p:nvPr userDrawn="1"/>
        </p:nvSpPr>
        <p:spPr>
          <a:xfrm>
            <a:off x="7977672" y="2106124"/>
            <a:ext cx="3481833" cy="58280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icrosoft YaHei" panose="020B0503020204020204" pitchFamily="34" charset="-122"/>
                <a:ea typeface="Microsoft YaHei"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94"/>
              </a:lnSpc>
            </a:pPr>
            <a:r>
              <a:rPr kumimoji="1" lang="en-US" altLang="zh-CN" sz="1200" dirty="0">
                <a:solidFill>
                  <a:srgbClr val="1D1D1B"/>
                </a:solidFill>
                <a:latin typeface="Huawei Sans" panose="020C0503030203020204" pitchFamily="34" charset="0"/>
                <a:cs typeface="Arial" panose="020B0604020202020204" pitchFamily="34" charset="0"/>
              </a:rPr>
              <a:t>Bring digital to every person, home, and </a:t>
            </a:r>
            <a:br>
              <a:rPr kumimoji="1" lang="en-US" altLang="zh-CN" sz="1200" dirty="0">
                <a:solidFill>
                  <a:srgbClr val="1D1D1B"/>
                </a:solidFill>
                <a:latin typeface="Huawei Sans" panose="020C0503030203020204" pitchFamily="34" charset="0"/>
                <a:cs typeface="Arial" panose="020B0604020202020204" pitchFamily="34" charset="0"/>
              </a:rPr>
            </a:br>
            <a:r>
              <a:rPr kumimoji="1" lang="en-US" altLang="zh-CN" sz="1200" dirty="0">
                <a:solidFill>
                  <a:srgbClr val="1D1D1B"/>
                </a:solidFill>
                <a:latin typeface="Huawei Sans" panose="020C0503030203020204" pitchFamily="34" charset="0"/>
                <a:cs typeface="Arial" panose="020B0604020202020204" pitchFamily="34" charset="0"/>
              </a:rPr>
              <a:t>organization for a fully connected, </a:t>
            </a:r>
            <a:br>
              <a:rPr kumimoji="1" lang="en-US" altLang="zh-CN" sz="1200" dirty="0">
                <a:solidFill>
                  <a:srgbClr val="1D1D1B"/>
                </a:solidFill>
                <a:latin typeface="Huawei Sans" panose="020C0503030203020204" pitchFamily="34" charset="0"/>
                <a:cs typeface="Arial" panose="020B0604020202020204" pitchFamily="34" charset="0"/>
              </a:rPr>
            </a:br>
            <a:r>
              <a:rPr kumimoji="1" lang="en-US" altLang="zh-CN" sz="1200" dirty="0">
                <a:solidFill>
                  <a:srgbClr val="1D1D1B"/>
                </a:solidFill>
                <a:latin typeface="Huawei Sans" panose="020C0503030203020204" pitchFamily="34" charset="0"/>
                <a:cs typeface="Arial" panose="020B0604020202020204" pitchFamily="34" charset="0"/>
              </a:rPr>
              <a:t>intelligent world.</a:t>
            </a:r>
            <a:endParaRPr kumimoji="1" lang="zh-CN" altLang="en-US" sz="1200" dirty="0">
              <a:solidFill>
                <a:srgbClr val="1D1D1B"/>
              </a:solidFill>
              <a:latin typeface="Huawei Sans" panose="020C0503030203020204" pitchFamily="34" charset="0"/>
              <a:ea typeface="Microsoft YaHei" charset="-122"/>
              <a:cs typeface="Microsoft YaHei" charset="-122"/>
            </a:endParaRPr>
          </a:p>
        </p:txBody>
      </p:sp>
      <p:pic>
        <p:nvPicPr>
          <p:cNvPr id="74" name="图片 7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5497" y="5251150"/>
            <a:ext cx="1869596" cy="399462"/>
          </a:xfrm>
          <a:prstGeom prst="rect">
            <a:avLst/>
          </a:prstGeom>
        </p:spPr>
      </p:pic>
    </p:spTree>
    <p:extLst>
      <p:ext uri="{BB962C8B-B14F-4D97-AF65-F5344CB8AC3E}">
        <p14:creationId xmlns:p14="http://schemas.microsoft.com/office/powerpoint/2010/main" val="154100982"/>
      </p:ext>
    </p:extLst>
  </p:cSld>
  <p:clrMap bg1="lt1" tx1="dk1" bg2="lt2" tx2="dk2" accent1="accent1" accent2="accent2" accent3="accent3" accent4="accent4" accent5="accent5" accent6="accent6" hlink="hlink" folHlink="folHlink"/>
  <p:sldLayoutIdLst>
    <p:sldLayoutId id="2147483859" r:id="rId1"/>
  </p:sldLayoutIdLst>
  <p:hf hdr="0" ftr="0" dt="0"/>
  <p:txStyles>
    <p:titleStyle>
      <a:lvl1pPr algn="l" defTabSz="1187323" rtl="0" eaLnBrk="1" latinLnBrk="0" hangingPunct="1">
        <a:lnSpc>
          <a:spcPct val="90000"/>
        </a:lnSpc>
        <a:spcBef>
          <a:spcPct val="0"/>
        </a:spcBef>
        <a:buNone/>
        <a:defRPr sz="4998" b="0" kern="1200">
          <a:solidFill>
            <a:schemeClr val="tx1"/>
          </a:solidFill>
          <a:latin typeface="Huawei Sans" panose="020C0503030203020204" pitchFamily="34" charset="0"/>
          <a:ea typeface="方正兰亭黑简体" panose="02000000000000000000" pitchFamily="2" charset="-122"/>
          <a:cs typeface="Huawei Sans" panose="020C0503030203020204" pitchFamily="34" charset="0"/>
        </a:defRPr>
      </a:lvl1pPr>
    </p:titleStyle>
    <p:bodyStyle>
      <a:lvl1pPr marL="0" indent="0" algn="l" defTabSz="1187323" rtl="0" eaLnBrk="1" latinLnBrk="0" hangingPunct="1">
        <a:lnSpc>
          <a:spcPct val="90000"/>
        </a:lnSpc>
        <a:spcBef>
          <a:spcPts val="1298"/>
        </a:spcBef>
        <a:buFont typeface="Arial" panose="020B0604020202020204" pitchFamily="34" charset="0"/>
        <a:buNone/>
        <a:defRPr sz="1818" kern="1200">
          <a:solidFill>
            <a:srgbClr val="FFFFFF"/>
          </a:solidFill>
          <a:latin typeface="Microsoft YaHei" panose="020B0503020204020204" pitchFamily="34" charset="-122"/>
          <a:ea typeface="Microsoft YaHei" panose="020B0503020204020204" pitchFamily="34" charset="-122"/>
          <a:cs typeface="+mn-cs"/>
        </a:defRPr>
      </a:lvl1pPr>
      <a:lvl2pPr marL="593662" indent="0" algn="l" defTabSz="1187323" rtl="0" eaLnBrk="1" latinLnBrk="0" hangingPunct="1">
        <a:lnSpc>
          <a:spcPct val="90000"/>
        </a:lnSpc>
        <a:spcBef>
          <a:spcPts val="650"/>
        </a:spcBef>
        <a:buFont typeface="Arial" panose="020B0604020202020204" pitchFamily="34" charset="0"/>
        <a:buNone/>
        <a:defRPr sz="3117" kern="1200">
          <a:solidFill>
            <a:schemeClr val="tx1"/>
          </a:solidFill>
          <a:latin typeface="+mn-lt"/>
          <a:ea typeface="+mn-ea"/>
          <a:cs typeface="+mn-cs"/>
        </a:defRPr>
      </a:lvl2pPr>
      <a:lvl3pPr marL="1187323" indent="0" algn="l" defTabSz="1187323" rtl="0" eaLnBrk="1" latinLnBrk="0" hangingPunct="1">
        <a:lnSpc>
          <a:spcPct val="90000"/>
        </a:lnSpc>
        <a:spcBef>
          <a:spcPts val="650"/>
        </a:spcBef>
        <a:buFont typeface="Arial" panose="020B0604020202020204" pitchFamily="34" charset="0"/>
        <a:buNone/>
        <a:defRPr sz="2597" kern="1200">
          <a:solidFill>
            <a:schemeClr val="tx1"/>
          </a:solidFill>
          <a:latin typeface="+mn-lt"/>
          <a:ea typeface="+mn-ea"/>
          <a:cs typeface="+mn-cs"/>
        </a:defRPr>
      </a:lvl3pPr>
      <a:lvl4pPr marL="1780986" indent="0" algn="l" defTabSz="1187323" rtl="0" eaLnBrk="1" latinLnBrk="0" hangingPunct="1">
        <a:lnSpc>
          <a:spcPct val="90000"/>
        </a:lnSpc>
        <a:spcBef>
          <a:spcPts val="650"/>
        </a:spcBef>
        <a:buFont typeface="Arial" panose="020B0604020202020204" pitchFamily="34" charset="0"/>
        <a:buNone/>
        <a:defRPr sz="2337" kern="1200">
          <a:solidFill>
            <a:schemeClr val="tx1"/>
          </a:solidFill>
          <a:latin typeface="+mn-lt"/>
          <a:ea typeface="+mn-ea"/>
          <a:cs typeface="+mn-cs"/>
        </a:defRPr>
      </a:lvl4pPr>
      <a:lvl5pPr marL="2374648" indent="0" algn="l" defTabSz="1187323" rtl="0" eaLnBrk="1" latinLnBrk="0" hangingPunct="1">
        <a:lnSpc>
          <a:spcPct val="90000"/>
        </a:lnSpc>
        <a:spcBef>
          <a:spcPts val="650"/>
        </a:spcBef>
        <a:buFont typeface="Arial" panose="020B0604020202020204" pitchFamily="34" charset="0"/>
        <a:buNone/>
        <a:defRPr sz="2337" kern="1200">
          <a:solidFill>
            <a:schemeClr val="tx1"/>
          </a:solidFill>
          <a:latin typeface="+mn-lt"/>
          <a:ea typeface="+mn-ea"/>
          <a:cs typeface="+mn-cs"/>
        </a:defRPr>
      </a:lvl5pPr>
      <a:lvl6pPr marL="3265140"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6pPr>
      <a:lvl7pPr marL="3858802"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7pPr>
      <a:lvl8pPr marL="4452463"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8pPr>
      <a:lvl9pPr marL="5046125"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9pPr>
    </p:bodyStyle>
    <p:otherStyle>
      <a:defPPr>
        <a:defRPr lang="en-US"/>
      </a:defPPr>
      <a:lvl1pPr marL="0" algn="l" defTabSz="1187323" rtl="0" eaLnBrk="1" latinLnBrk="0" hangingPunct="1">
        <a:defRPr sz="2337" kern="1200">
          <a:solidFill>
            <a:schemeClr val="tx1"/>
          </a:solidFill>
          <a:latin typeface="+mn-lt"/>
          <a:ea typeface="+mn-ea"/>
          <a:cs typeface="+mn-cs"/>
        </a:defRPr>
      </a:lvl1pPr>
      <a:lvl2pPr marL="593662" algn="l" defTabSz="1187323" rtl="0" eaLnBrk="1" latinLnBrk="0" hangingPunct="1">
        <a:defRPr sz="2337" kern="1200">
          <a:solidFill>
            <a:schemeClr val="tx1"/>
          </a:solidFill>
          <a:latin typeface="+mn-lt"/>
          <a:ea typeface="+mn-ea"/>
          <a:cs typeface="+mn-cs"/>
        </a:defRPr>
      </a:lvl2pPr>
      <a:lvl3pPr marL="1187323" algn="l" defTabSz="1187323" rtl="0" eaLnBrk="1" latinLnBrk="0" hangingPunct="1">
        <a:defRPr sz="2337" kern="1200">
          <a:solidFill>
            <a:schemeClr val="tx1"/>
          </a:solidFill>
          <a:latin typeface="+mn-lt"/>
          <a:ea typeface="+mn-ea"/>
          <a:cs typeface="+mn-cs"/>
        </a:defRPr>
      </a:lvl3pPr>
      <a:lvl4pPr marL="1780986" algn="l" defTabSz="1187323" rtl="0" eaLnBrk="1" latinLnBrk="0" hangingPunct="1">
        <a:defRPr sz="2337" kern="1200">
          <a:solidFill>
            <a:schemeClr val="tx1"/>
          </a:solidFill>
          <a:latin typeface="+mn-lt"/>
          <a:ea typeface="+mn-ea"/>
          <a:cs typeface="+mn-cs"/>
        </a:defRPr>
      </a:lvl4pPr>
      <a:lvl5pPr marL="2374648" algn="l" defTabSz="1187323" rtl="0" eaLnBrk="1" latinLnBrk="0" hangingPunct="1">
        <a:defRPr sz="2337" kern="1200">
          <a:solidFill>
            <a:schemeClr val="tx1"/>
          </a:solidFill>
          <a:latin typeface="+mn-lt"/>
          <a:ea typeface="+mn-ea"/>
          <a:cs typeface="+mn-cs"/>
        </a:defRPr>
      </a:lvl5pPr>
      <a:lvl6pPr marL="2968309" algn="l" defTabSz="1187323" rtl="0" eaLnBrk="1" latinLnBrk="0" hangingPunct="1">
        <a:defRPr sz="2337" kern="1200">
          <a:solidFill>
            <a:schemeClr val="tx1"/>
          </a:solidFill>
          <a:latin typeface="+mn-lt"/>
          <a:ea typeface="+mn-ea"/>
          <a:cs typeface="+mn-cs"/>
        </a:defRPr>
      </a:lvl6pPr>
      <a:lvl7pPr marL="3561971" algn="l" defTabSz="1187323" rtl="0" eaLnBrk="1" latinLnBrk="0" hangingPunct="1">
        <a:defRPr sz="2337" kern="1200">
          <a:solidFill>
            <a:schemeClr val="tx1"/>
          </a:solidFill>
          <a:latin typeface="+mn-lt"/>
          <a:ea typeface="+mn-ea"/>
          <a:cs typeface="+mn-cs"/>
        </a:defRPr>
      </a:lvl7pPr>
      <a:lvl8pPr marL="4155634" algn="l" defTabSz="1187323" rtl="0" eaLnBrk="1" latinLnBrk="0" hangingPunct="1">
        <a:defRPr sz="2337" kern="1200">
          <a:solidFill>
            <a:schemeClr val="tx1"/>
          </a:solidFill>
          <a:latin typeface="+mn-lt"/>
          <a:ea typeface="+mn-ea"/>
          <a:cs typeface="+mn-cs"/>
        </a:defRPr>
      </a:lvl8pPr>
      <a:lvl9pPr marL="4749295" algn="l" defTabSz="1187323" rtl="0" eaLnBrk="1" latinLnBrk="0" hangingPunct="1">
        <a:defRPr sz="233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61" userDrawn="1">
          <p15:clr>
            <a:srgbClr val="F26B43"/>
          </p15:clr>
        </p15:guide>
        <p15:guide id="4" pos="719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9.png"/><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6.xm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 Id="rId9" Type="http://schemas.openxmlformats.org/officeDocument/2006/relationships/image" Target="../media/image7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6.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16.xm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16.xml"/><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hyperlink" Target="https://e.huawei.com/en/" TargetMode="External"/><Relationship Id="rId2" Type="http://schemas.openxmlformats.org/officeDocument/2006/relationships/notesSlide" Target="../notesSlides/notesSlide75.xml"/><Relationship Id="rId1" Type="http://schemas.openxmlformats.org/officeDocument/2006/relationships/slideLayout" Target="../slideLayouts/slideLayout11.xml"/><Relationship Id="rId5" Type="http://schemas.openxmlformats.org/officeDocument/2006/relationships/hyperlink" Target="https://www.huawei.com/en/learning" TargetMode="External"/><Relationship Id="rId4" Type="http://schemas.openxmlformats.org/officeDocument/2006/relationships/hyperlink" Target="https://support.huawei.com/enterprise/"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文本占位符 25">
            <a:extLst>
              <a:ext uri="{FF2B5EF4-FFF2-40B4-BE49-F238E27FC236}">
                <a16:creationId xmlns:a16="http://schemas.microsoft.com/office/drawing/2014/main" id="{E6EDEE8E-8782-4FB8-A1F2-3F06596FCFF9}"/>
              </a:ext>
            </a:extLst>
          </p:cNvPr>
          <p:cNvSpPr>
            <a:spLocks noGrp="1"/>
          </p:cNvSpPr>
          <p:nvPr>
            <p:ph type="body" sz="quarter" idx="17"/>
          </p:nvPr>
        </p:nvSpPr>
        <p:spPr/>
        <p:txBody>
          <a:bodyPr/>
          <a:lstStyle/>
          <a:p>
            <a:pPr fontAlgn="ctr"/>
            <a:endParaRPr lang="en-US" altLang="zh-CN" dirty="0">
              <a:latin typeface="Huawei Sans" panose="020C0503030203020204" pitchFamily="34" charset="0"/>
            </a:endParaRPr>
          </a:p>
        </p:txBody>
      </p:sp>
      <p:sp>
        <p:nvSpPr>
          <p:cNvPr id="35" name="文本占位符 34"/>
          <p:cNvSpPr>
            <a:spLocks noGrp="1"/>
          </p:cNvSpPr>
          <p:nvPr>
            <p:ph type="body" sz="quarter" idx="18"/>
          </p:nvPr>
        </p:nvSpPr>
        <p:spPr/>
        <p:txBody>
          <a:bodyPr/>
          <a:lstStyle/>
          <a:p>
            <a:pPr fontAlgn="ctr"/>
            <a:r>
              <a:rPr lang="en-US" altLang="zh-CN" dirty="0">
                <a:latin typeface="Huawei Sans" panose="020C0503030203020204" pitchFamily="34" charset="0"/>
              </a:rPr>
              <a:t>Storage</a:t>
            </a:r>
          </a:p>
        </p:txBody>
      </p:sp>
      <p:sp>
        <p:nvSpPr>
          <p:cNvPr id="27" name="文本占位符 26">
            <a:extLst>
              <a:ext uri="{FF2B5EF4-FFF2-40B4-BE49-F238E27FC236}">
                <a16:creationId xmlns:a16="http://schemas.microsoft.com/office/drawing/2014/main" id="{E1D5C19B-371B-4257-AFBB-614FE7495154}"/>
              </a:ext>
            </a:extLst>
          </p:cNvPr>
          <p:cNvSpPr>
            <a:spLocks noGrp="1"/>
          </p:cNvSpPr>
          <p:nvPr>
            <p:ph type="body" sz="quarter" idx="19"/>
          </p:nvPr>
        </p:nvSpPr>
        <p:spPr/>
        <p:txBody>
          <a:bodyPr/>
          <a:lstStyle/>
          <a:p>
            <a:pPr fontAlgn="ctr"/>
            <a:endParaRPr lang="en-US" altLang="zh-CN" dirty="0">
              <a:latin typeface="Huawei Sans" panose="020C0503030203020204" pitchFamily="34" charset="0"/>
            </a:endParaRPr>
          </a:p>
        </p:txBody>
      </p:sp>
      <p:sp>
        <p:nvSpPr>
          <p:cNvPr id="37" name="文本占位符 36"/>
          <p:cNvSpPr>
            <a:spLocks noGrp="1"/>
          </p:cNvSpPr>
          <p:nvPr>
            <p:ph type="body" sz="quarter" idx="20"/>
          </p:nvPr>
        </p:nvSpPr>
        <p:spPr/>
        <p:txBody>
          <a:bodyPr/>
          <a:lstStyle/>
          <a:p>
            <a:pPr fontAlgn="ctr"/>
            <a:r>
              <a:rPr lang="en-US" altLang="zh-CN" dirty="0">
                <a:latin typeface="Huawei Sans" panose="020C0503030203020204" pitchFamily="34" charset="0"/>
              </a:rPr>
              <a:t>5.0</a:t>
            </a:r>
          </a:p>
        </p:txBody>
      </p:sp>
      <p:sp>
        <p:nvSpPr>
          <p:cNvPr id="30" name="文本占位符 29"/>
          <p:cNvSpPr>
            <a:spLocks noGrp="1"/>
          </p:cNvSpPr>
          <p:nvPr>
            <p:ph type="body" sz="quarter" idx="13"/>
          </p:nvPr>
        </p:nvSpPr>
        <p:spPr/>
        <p:txBody>
          <a:bodyPr/>
          <a:lstStyle/>
          <a:p>
            <a:pPr fontAlgn="ctr"/>
            <a:r>
              <a:rPr lang="en-US" altLang="zh-CN" dirty="0">
                <a:latin typeface="Huawei Sans" panose="020C0503030203020204" pitchFamily="34" charset="0"/>
              </a:rPr>
              <a:t>Tang </a:t>
            </a:r>
            <a:r>
              <a:rPr lang="en-US" altLang="zh-CN" dirty="0" err="1">
                <a:latin typeface="Huawei Sans" panose="020C0503030203020204" pitchFamily="34" charset="0"/>
              </a:rPr>
              <a:t>Jiaojiao</a:t>
            </a:r>
            <a:r>
              <a:rPr lang="en-US" altLang="zh-CN" dirty="0">
                <a:latin typeface="Huawei Sans" panose="020C0503030203020204" pitchFamily="34" charset="0"/>
              </a:rPr>
              <a:t>/twx498299</a:t>
            </a:r>
          </a:p>
        </p:txBody>
      </p:sp>
      <p:sp>
        <p:nvSpPr>
          <p:cNvPr id="31" name="文本占位符 30"/>
          <p:cNvSpPr>
            <a:spLocks noGrp="1"/>
          </p:cNvSpPr>
          <p:nvPr>
            <p:ph type="body" sz="quarter" idx="14"/>
          </p:nvPr>
        </p:nvSpPr>
        <p:spPr/>
        <p:txBody>
          <a:bodyPr/>
          <a:lstStyle/>
          <a:p>
            <a:r>
              <a:rPr lang="en-US" altLang="zh-CN" dirty="0">
                <a:latin typeface="Huawei Sans" panose="020C0503030203020204" pitchFamily="34" charset="0"/>
              </a:rPr>
              <a:t>2020.05.14</a:t>
            </a:r>
          </a:p>
        </p:txBody>
      </p:sp>
      <p:sp>
        <p:nvSpPr>
          <p:cNvPr id="32" name="文本占位符 31"/>
          <p:cNvSpPr>
            <a:spLocks noGrp="1"/>
          </p:cNvSpPr>
          <p:nvPr>
            <p:ph type="body" sz="quarter" idx="15"/>
          </p:nvPr>
        </p:nvSpPr>
        <p:spPr/>
        <p:txBody>
          <a:bodyPr/>
          <a:lstStyle/>
          <a:p>
            <a:pPr fontAlgn="ctr"/>
            <a:r>
              <a:rPr lang="en-US" altLang="zh-CN" dirty="0">
                <a:latin typeface="Huawei Sans" panose="020C0503030203020204" pitchFamily="34" charset="0"/>
              </a:rPr>
              <a:t>Shui </a:t>
            </a:r>
            <a:r>
              <a:rPr lang="en-US" altLang="zh-CN" dirty="0" err="1">
                <a:latin typeface="Huawei Sans" panose="020C0503030203020204" pitchFamily="34" charset="0"/>
              </a:rPr>
              <a:t>Shaolan</a:t>
            </a:r>
            <a:r>
              <a:rPr lang="en-US" altLang="zh-CN" dirty="0">
                <a:latin typeface="Huawei Sans" panose="020C0503030203020204" pitchFamily="34" charset="0"/>
              </a:rPr>
              <a:t>/s00329529</a:t>
            </a:r>
          </a:p>
        </p:txBody>
      </p:sp>
      <p:sp>
        <p:nvSpPr>
          <p:cNvPr id="33" name="文本占位符 32"/>
          <p:cNvSpPr>
            <a:spLocks noGrp="1"/>
          </p:cNvSpPr>
          <p:nvPr>
            <p:ph type="body" sz="quarter" idx="16"/>
          </p:nvPr>
        </p:nvSpPr>
        <p:spPr/>
        <p:txBody>
          <a:bodyPr/>
          <a:lstStyle/>
          <a:p>
            <a:r>
              <a:rPr lang="en-US" altLang="zh-CN" dirty="0">
                <a:latin typeface="Huawei Sans" panose="020C0503030203020204" pitchFamily="34" charset="0"/>
              </a:rPr>
              <a:t>New</a:t>
            </a:r>
          </a:p>
        </p:txBody>
      </p:sp>
      <p:sp>
        <p:nvSpPr>
          <p:cNvPr id="38" name="文本占位符 37"/>
          <p:cNvSpPr>
            <a:spLocks noGrp="1"/>
          </p:cNvSpPr>
          <p:nvPr>
            <p:ph type="body" sz="quarter" idx="21"/>
          </p:nvPr>
        </p:nvSpPr>
        <p:spPr/>
        <p:txBody>
          <a:bodyPr/>
          <a:lstStyle/>
          <a:p>
            <a:pPr fontAlgn="ctr"/>
            <a:r>
              <a:rPr lang="en-US" altLang="zh-CN" dirty="0">
                <a:latin typeface="Huawei Sans" panose="020C0503030203020204" pitchFamily="34" charset="0"/>
              </a:rPr>
              <a:t>Tang </a:t>
            </a:r>
            <a:r>
              <a:rPr lang="en-US" altLang="zh-CN" dirty="0" err="1">
                <a:latin typeface="Huawei Sans" panose="020C0503030203020204" pitchFamily="34" charset="0"/>
              </a:rPr>
              <a:t>Jiaojiao</a:t>
            </a:r>
            <a:r>
              <a:rPr lang="en-US" altLang="zh-CN" dirty="0">
                <a:latin typeface="Huawei Sans" panose="020C0503030203020204" pitchFamily="34" charset="0"/>
              </a:rPr>
              <a:t>/twx498299</a:t>
            </a:r>
          </a:p>
        </p:txBody>
      </p:sp>
      <p:sp>
        <p:nvSpPr>
          <p:cNvPr id="39" name="文本占位符 38"/>
          <p:cNvSpPr>
            <a:spLocks noGrp="1"/>
          </p:cNvSpPr>
          <p:nvPr>
            <p:ph type="body" sz="quarter" idx="22"/>
          </p:nvPr>
        </p:nvSpPr>
        <p:spPr/>
        <p:txBody>
          <a:bodyPr/>
          <a:lstStyle/>
          <a:p>
            <a:r>
              <a:rPr lang="en-US" altLang="zh-CN" dirty="0">
                <a:latin typeface="Huawei Sans" panose="020C0503030203020204" pitchFamily="34" charset="0"/>
              </a:rPr>
              <a:t>2020.07.06</a:t>
            </a:r>
          </a:p>
        </p:txBody>
      </p:sp>
      <p:sp>
        <p:nvSpPr>
          <p:cNvPr id="40" name="文本占位符 39"/>
          <p:cNvSpPr>
            <a:spLocks noGrp="1"/>
          </p:cNvSpPr>
          <p:nvPr>
            <p:ph type="body" sz="quarter" idx="23"/>
          </p:nvPr>
        </p:nvSpPr>
        <p:spPr/>
        <p:txBody>
          <a:bodyPr/>
          <a:lstStyle/>
          <a:p>
            <a:pPr fontAlgn="ctr"/>
            <a:r>
              <a:rPr lang="en-US" altLang="zh-CN" dirty="0">
                <a:latin typeface="Huawei Sans" panose="020C0503030203020204" pitchFamily="34" charset="0"/>
              </a:rPr>
              <a:t>Shui </a:t>
            </a:r>
            <a:r>
              <a:rPr lang="en-US" altLang="zh-CN" dirty="0" err="1">
                <a:latin typeface="Huawei Sans" panose="020C0503030203020204" pitchFamily="34" charset="0"/>
              </a:rPr>
              <a:t>Shaolan</a:t>
            </a:r>
            <a:r>
              <a:rPr lang="en-US" altLang="zh-CN" dirty="0">
                <a:latin typeface="Huawei Sans" panose="020C0503030203020204" pitchFamily="34" charset="0"/>
              </a:rPr>
              <a:t>/s00329529</a:t>
            </a:r>
          </a:p>
        </p:txBody>
      </p:sp>
      <p:sp>
        <p:nvSpPr>
          <p:cNvPr id="41" name="文本占位符 40"/>
          <p:cNvSpPr>
            <a:spLocks noGrp="1"/>
          </p:cNvSpPr>
          <p:nvPr>
            <p:ph type="body" sz="quarter" idx="24"/>
          </p:nvPr>
        </p:nvSpPr>
        <p:spPr/>
        <p:txBody>
          <a:bodyPr/>
          <a:lstStyle/>
          <a:p>
            <a:r>
              <a:rPr lang="en-US" altLang="zh-CN" dirty="0">
                <a:latin typeface="Huawei Sans" panose="020C0503030203020204" pitchFamily="34" charset="0"/>
              </a:rPr>
              <a:t>Update</a:t>
            </a:r>
          </a:p>
        </p:txBody>
      </p:sp>
      <p:sp>
        <p:nvSpPr>
          <p:cNvPr id="42" name="文本占位符 41"/>
          <p:cNvSpPr>
            <a:spLocks noGrp="1"/>
          </p:cNvSpPr>
          <p:nvPr>
            <p:ph type="body" sz="quarter" idx="25"/>
          </p:nvPr>
        </p:nvSpPr>
        <p:spPr/>
        <p:txBody>
          <a:bodyPr/>
          <a:lstStyle/>
          <a:p>
            <a:pPr fontAlgn="ctr"/>
            <a:r>
              <a:rPr lang="en-US" altLang="zh-CN" dirty="0">
                <a:latin typeface="Huawei Sans" panose="020C0503030203020204" pitchFamily="34" charset="0"/>
              </a:rPr>
              <a:t>Xu </a:t>
            </a:r>
            <a:r>
              <a:rPr lang="en-US" altLang="zh-CN" dirty="0" err="1">
                <a:latin typeface="Huawei Sans" panose="020C0503030203020204" pitchFamily="34" charset="0"/>
              </a:rPr>
              <a:t>Ningyang</a:t>
            </a:r>
            <a:r>
              <a:rPr lang="en-US" altLang="zh-CN" dirty="0">
                <a:latin typeface="Huawei Sans" panose="020C0503030203020204" pitchFamily="34" charset="0"/>
              </a:rPr>
              <a:t>/xwx1146004</a:t>
            </a:r>
          </a:p>
        </p:txBody>
      </p:sp>
      <p:sp>
        <p:nvSpPr>
          <p:cNvPr id="43" name="文本占位符 42"/>
          <p:cNvSpPr>
            <a:spLocks noGrp="1"/>
          </p:cNvSpPr>
          <p:nvPr>
            <p:ph type="body" sz="quarter" idx="26"/>
          </p:nvPr>
        </p:nvSpPr>
        <p:spPr/>
        <p:txBody>
          <a:bodyPr/>
          <a:lstStyle/>
          <a:p>
            <a:r>
              <a:rPr lang="en-US" altLang="zh-CN" dirty="0">
                <a:latin typeface="Huawei Sans" panose="020C0503030203020204" pitchFamily="34" charset="0"/>
              </a:rPr>
              <a:t>2020.07.23</a:t>
            </a:r>
          </a:p>
        </p:txBody>
      </p:sp>
      <p:sp>
        <p:nvSpPr>
          <p:cNvPr id="44" name="文本占位符 43"/>
          <p:cNvSpPr>
            <a:spLocks noGrp="1"/>
          </p:cNvSpPr>
          <p:nvPr>
            <p:ph type="body" sz="quarter" idx="27"/>
          </p:nvPr>
        </p:nvSpPr>
        <p:spPr/>
        <p:txBody>
          <a:bodyPr/>
          <a:lstStyle/>
          <a:p>
            <a:pPr fontAlgn="ctr"/>
            <a:r>
              <a:rPr lang="en-US" altLang="zh-CN" dirty="0">
                <a:latin typeface="Huawei Sans" panose="020C0503030203020204" pitchFamily="34" charset="0"/>
              </a:rPr>
              <a:t>Shui </a:t>
            </a:r>
            <a:r>
              <a:rPr lang="en-US" altLang="zh-CN" dirty="0" err="1">
                <a:latin typeface="Huawei Sans" panose="020C0503030203020204" pitchFamily="34" charset="0"/>
              </a:rPr>
              <a:t>Shaolan</a:t>
            </a:r>
            <a:r>
              <a:rPr lang="en-US" altLang="zh-CN" dirty="0">
                <a:latin typeface="Huawei Sans" panose="020C0503030203020204" pitchFamily="34" charset="0"/>
              </a:rPr>
              <a:t>/s00329529</a:t>
            </a:r>
          </a:p>
        </p:txBody>
      </p:sp>
      <p:sp>
        <p:nvSpPr>
          <p:cNvPr id="45" name="文本占位符 44"/>
          <p:cNvSpPr>
            <a:spLocks noGrp="1"/>
          </p:cNvSpPr>
          <p:nvPr>
            <p:ph type="body" sz="quarter" idx="28"/>
          </p:nvPr>
        </p:nvSpPr>
        <p:spPr/>
        <p:txBody>
          <a:bodyPr/>
          <a:lstStyle/>
          <a:p>
            <a:r>
              <a:rPr lang="en-US" altLang="zh-CN" dirty="0">
                <a:latin typeface="Huawei Sans" panose="020C0503030203020204" pitchFamily="34" charset="0"/>
              </a:rPr>
              <a:t>Update</a:t>
            </a:r>
          </a:p>
        </p:txBody>
      </p:sp>
      <p:sp>
        <p:nvSpPr>
          <p:cNvPr id="46" name="文本占位符 45"/>
          <p:cNvSpPr>
            <a:spLocks noGrp="1"/>
          </p:cNvSpPr>
          <p:nvPr>
            <p:ph type="body" sz="quarter" idx="29"/>
          </p:nvPr>
        </p:nvSpPr>
        <p:spPr/>
        <p:txBody>
          <a:bodyPr/>
          <a:lstStyle/>
          <a:p>
            <a:pPr fontAlgn="ctr"/>
            <a:r>
              <a:rPr lang="en-US" altLang="zh-CN" dirty="0">
                <a:latin typeface="Huawei Sans" panose="020C0503030203020204" pitchFamily="34" charset="0"/>
              </a:rPr>
              <a:t>Wang Xing/wwx921123</a:t>
            </a:r>
          </a:p>
        </p:txBody>
      </p:sp>
      <p:sp>
        <p:nvSpPr>
          <p:cNvPr id="47" name="文本占位符 46"/>
          <p:cNvSpPr>
            <a:spLocks noGrp="1"/>
          </p:cNvSpPr>
          <p:nvPr>
            <p:ph type="body" sz="quarter" idx="30"/>
          </p:nvPr>
        </p:nvSpPr>
        <p:spPr/>
        <p:txBody>
          <a:bodyPr/>
          <a:lstStyle/>
          <a:p>
            <a:r>
              <a:rPr lang="en-US" altLang="zh-CN" dirty="0">
                <a:latin typeface="Huawei Sans" panose="020C0503030203020204" pitchFamily="34" charset="0"/>
              </a:rPr>
              <a:t>2020.08.10</a:t>
            </a:r>
          </a:p>
        </p:txBody>
      </p:sp>
      <p:sp>
        <p:nvSpPr>
          <p:cNvPr id="48" name="文本占位符 47"/>
          <p:cNvSpPr>
            <a:spLocks noGrp="1"/>
          </p:cNvSpPr>
          <p:nvPr>
            <p:ph type="body" sz="quarter" idx="31"/>
          </p:nvPr>
        </p:nvSpPr>
        <p:spPr/>
        <p:txBody>
          <a:bodyPr/>
          <a:lstStyle/>
          <a:p>
            <a:pPr fontAlgn="ctr"/>
            <a:r>
              <a:rPr lang="en-US" altLang="zh-CN" dirty="0">
                <a:latin typeface="Huawei Sans" panose="020C0503030203020204" pitchFamily="34" charset="0"/>
              </a:rPr>
              <a:t>Shui </a:t>
            </a:r>
            <a:r>
              <a:rPr lang="en-US" altLang="zh-CN" dirty="0" err="1">
                <a:latin typeface="Huawei Sans" panose="020C0503030203020204" pitchFamily="34" charset="0"/>
              </a:rPr>
              <a:t>Shaolan</a:t>
            </a:r>
            <a:r>
              <a:rPr lang="en-US" altLang="zh-CN" dirty="0">
                <a:latin typeface="Huawei Sans" panose="020C0503030203020204" pitchFamily="34" charset="0"/>
              </a:rPr>
              <a:t>/s00329529</a:t>
            </a:r>
          </a:p>
        </p:txBody>
      </p:sp>
      <p:sp>
        <p:nvSpPr>
          <p:cNvPr id="49" name="文本占位符 48"/>
          <p:cNvSpPr>
            <a:spLocks noGrp="1"/>
          </p:cNvSpPr>
          <p:nvPr>
            <p:ph type="body" sz="quarter" idx="32"/>
          </p:nvPr>
        </p:nvSpPr>
        <p:spPr/>
        <p:txBody>
          <a:bodyPr/>
          <a:lstStyle/>
          <a:p>
            <a:r>
              <a:rPr lang="en-US" altLang="zh-CN" dirty="0">
                <a:latin typeface="Huawei Sans" panose="020C0503030203020204" pitchFamily="34" charset="0"/>
              </a:rPr>
              <a:t>Update</a:t>
            </a:r>
          </a:p>
        </p:txBody>
      </p:sp>
      <p:sp>
        <p:nvSpPr>
          <p:cNvPr id="50" name="文本占位符 49"/>
          <p:cNvSpPr>
            <a:spLocks noGrp="1"/>
          </p:cNvSpPr>
          <p:nvPr>
            <p:ph type="body" sz="quarter" idx="33"/>
          </p:nvPr>
        </p:nvSpPr>
        <p:spPr/>
        <p:txBody>
          <a:bodyPr/>
          <a:lstStyle/>
          <a:p>
            <a:pPr fontAlgn="ctr"/>
            <a:r>
              <a:rPr lang="en-US" altLang="zh-CN" dirty="0">
                <a:latin typeface="Huawei Sans" panose="020C0503030203020204" pitchFamily="34" charset="0"/>
              </a:rPr>
              <a:t>Liu </a:t>
            </a:r>
            <a:r>
              <a:rPr lang="en-US" altLang="zh-CN" dirty="0" err="1">
                <a:latin typeface="Huawei Sans" panose="020C0503030203020204" pitchFamily="34" charset="0"/>
              </a:rPr>
              <a:t>Dayong</a:t>
            </a:r>
            <a:r>
              <a:rPr lang="en-US" altLang="zh-CN" dirty="0">
                <a:latin typeface="Huawei Sans" panose="020C0503030203020204" pitchFamily="34" charset="0"/>
              </a:rPr>
              <a:t>/lwx696245</a:t>
            </a:r>
          </a:p>
        </p:txBody>
      </p:sp>
      <p:sp>
        <p:nvSpPr>
          <p:cNvPr id="51" name="文本占位符 50"/>
          <p:cNvSpPr>
            <a:spLocks noGrp="1"/>
          </p:cNvSpPr>
          <p:nvPr>
            <p:ph type="body" sz="quarter" idx="34"/>
          </p:nvPr>
        </p:nvSpPr>
        <p:spPr/>
        <p:txBody>
          <a:bodyPr/>
          <a:lstStyle/>
          <a:p>
            <a:r>
              <a:rPr lang="en-US" altLang="zh-CN" dirty="0">
                <a:latin typeface="Huawei Sans" panose="020C0503030203020204" pitchFamily="34" charset="0"/>
              </a:rPr>
              <a:t>2022.06.30</a:t>
            </a:r>
          </a:p>
        </p:txBody>
      </p:sp>
      <p:sp>
        <p:nvSpPr>
          <p:cNvPr id="52" name="文本占位符 51"/>
          <p:cNvSpPr>
            <a:spLocks noGrp="1"/>
          </p:cNvSpPr>
          <p:nvPr>
            <p:ph type="body" sz="quarter" idx="35"/>
          </p:nvPr>
        </p:nvSpPr>
        <p:spPr/>
        <p:txBody>
          <a:bodyPr/>
          <a:lstStyle/>
          <a:p>
            <a:pPr fontAlgn="ctr"/>
            <a:r>
              <a:rPr lang="en-US" altLang="zh-CN" dirty="0">
                <a:latin typeface="Huawei Sans" panose="020C0503030203020204" pitchFamily="34" charset="0"/>
              </a:rPr>
              <a:t>Liang Shuai/l00569373</a:t>
            </a:r>
          </a:p>
        </p:txBody>
      </p:sp>
      <p:sp>
        <p:nvSpPr>
          <p:cNvPr id="53" name="文本占位符 52"/>
          <p:cNvSpPr>
            <a:spLocks noGrp="1"/>
          </p:cNvSpPr>
          <p:nvPr>
            <p:ph type="body" sz="quarter" idx="36"/>
          </p:nvPr>
        </p:nvSpPr>
        <p:spPr/>
        <p:txBody>
          <a:bodyPr/>
          <a:lstStyle/>
          <a:p>
            <a:r>
              <a:rPr lang="en-US" altLang="zh-CN" dirty="0">
                <a:latin typeface="Huawei Sans" panose="020C0503030203020204" pitchFamily="34" charset="0"/>
              </a:rPr>
              <a:t>Update</a:t>
            </a:r>
          </a:p>
        </p:txBody>
      </p:sp>
    </p:spTree>
    <p:extLst>
      <p:ext uri="{BB962C8B-B14F-4D97-AF65-F5344CB8AC3E}">
        <p14:creationId xmlns:p14="http://schemas.microsoft.com/office/powerpoint/2010/main" val="180602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Controller Enclosure</a:t>
            </a:r>
            <a:endParaRPr lang="en-US" altLang="zh-CN" dirty="0">
              <a:latin typeface="Huawei Sans" panose="020C0503030203020204" pitchFamily="34" charset="0"/>
            </a:endParaRPr>
          </a:p>
        </p:txBody>
      </p:sp>
      <p:sp>
        <p:nvSpPr>
          <p:cNvPr id="22" name="文本占位符 21"/>
          <p:cNvSpPr>
            <a:spLocks noGrp="1"/>
          </p:cNvSpPr>
          <p:nvPr>
            <p:ph type="body" sz="quarter" idx="10"/>
          </p:nvPr>
        </p:nvSpPr>
        <p:spPr/>
        <p:txBody>
          <a:bodyPr wrap="square">
            <a:noAutofit/>
          </a:bodyPr>
          <a:lstStyle/>
          <a:p>
            <a:r>
              <a:rPr lang="en-US" sz="2000" dirty="0">
                <a:latin typeface="Huawei Sans" panose="020C0503030203020204" pitchFamily="34" charset="0"/>
              </a:rPr>
              <a:t>The controller enclosure uses a modular design and consists of a system </a:t>
            </a:r>
            <a:r>
              <a:rPr lang="en-US" sz="2000" dirty="0" err="1">
                <a:latin typeface="Huawei Sans" panose="020C0503030203020204" pitchFamily="34" charset="0"/>
              </a:rPr>
              <a:t>subrack</a:t>
            </a:r>
            <a:r>
              <a:rPr lang="en-US" sz="2000" dirty="0">
                <a:latin typeface="Huawei Sans" panose="020C0503030203020204" pitchFamily="34" charset="0"/>
              </a:rPr>
              <a:t>, controllers (with built-in fan modules), BBUs, power modules, management modules, and interface modules.</a:t>
            </a:r>
          </a:p>
          <a:p>
            <a:endParaRPr lang="en-US" altLang="zh-CN" sz="2000" dirty="0">
              <a:latin typeface="Huawei Sans" panose="020C0503030203020204" pitchFamily="34" charset="0"/>
            </a:endParaRPr>
          </a:p>
        </p:txBody>
      </p:sp>
      <p:grpSp>
        <p:nvGrpSpPr>
          <p:cNvPr id="5" name="组合 4"/>
          <p:cNvGrpSpPr/>
          <p:nvPr/>
        </p:nvGrpSpPr>
        <p:grpSpPr>
          <a:xfrm>
            <a:off x="2523066" y="2201333"/>
            <a:ext cx="6646332" cy="3726224"/>
            <a:chOff x="2961432" y="2122443"/>
            <a:chExt cx="6767492" cy="4095477"/>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2629" t="4775" r="2916" b="3887"/>
            <a:stretch/>
          </p:blipFill>
          <p:spPr>
            <a:xfrm>
              <a:off x="2961432" y="2367815"/>
              <a:ext cx="6112042" cy="3850105"/>
            </a:xfrm>
            <a:prstGeom prst="rect">
              <a:avLst/>
            </a:prstGeom>
          </p:spPr>
        </p:pic>
        <p:sp>
          <p:nvSpPr>
            <p:cNvPr id="15" name="文本框 14"/>
            <p:cNvSpPr txBox="1"/>
            <p:nvPr/>
          </p:nvSpPr>
          <p:spPr>
            <a:xfrm>
              <a:off x="3772049" y="4781729"/>
              <a:ext cx="1035698" cy="316906"/>
            </a:xfrm>
            <a:prstGeom prst="rect">
              <a:avLst/>
            </a:prstGeom>
            <a:solidFill>
              <a:schemeClr val="bg1"/>
            </a:solidFill>
            <a:ln w="12700">
              <a:solidFill>
                <a:srgbClr val="C00000"/>
              </a:solidFill>
            </a:ln>
          </p:spPr>
          <p:txBody>
            <a:bodyPr wrap="square" rtlCol="0">
              <a:noAutofit/>
            </a:bodyPr>
            <a:lstStyle/>
            <a:p>
              <a:pPr algn="ctr" fontAlgn="ctr"/>
              <a:r>
                <a:rPr lang="en-US" sz="1400" dirty="0">
                  <a:latin typeface="Huawei Sans" panose="020C0503030203020204" pitchFamily="34" charset="0"/>
                </a:rPr>
                <a:t>Controller</a:t>
              </a:r>
              <a:endParaRPr lang="en-US" altLang="zh-CN" sz="1400" dirty="0">
                <a:latin typeface="Huawei Sans" panose="020C0503030203020204" pitchFamily="34" charset="0"/>
              </a:endParaRPr>
            </a:p>
          </p:txBody>
        </p:sp>
        <p:sp>
          <p:nvSpPr>
            <p:cNvPr id="16" name="文本框 15"/>
            <p:cNvSpPr txBox="1"/>
            <p:nvPr/>
          </p:nvSpPr>
          <p:spPr>
            <a:xfrm>
              <a:off x="6004871" y="3459552"/>
              <a:ext cx="1550776" cy="307776"/>
            </a:xfrm>
            <a:prstGeom prst="rect">
              <a:avLst/>
            </a:prstGeom>
            <a:solidFill>
              <a:schemeClr val="bg1"/>
            </a:solidFill>
            <a:ln w="12700">
              <a:solidFill>
                <a:srgbClr val="C00000"/>
              </a:solidFill>
            </a:ln>
          </p:spPr>
          <p:txBody>
            <a:bodyPr wrap="square" rtlCol="0" anchor="ctr">
              <a:noAutofit/>
            </a:bodyPr>
            <a:lstStyle/>
            <a:p>
              <a:pPr fontAlgn="ctr"/>
              <a:r>
                <a:rPr lang="en-US" sz="1400" dirty="0">
                  <a:latin typeface="Huawei Sans" panose="020C0503030203020204" pitchFamily="34" charset="0"/>
                </a:rPr>
                <a:t>System </a:t>
              </a:r>
              <a:r>
                <a:rPr lang="en-US" sz="1400" dirty="0" err="1">
                  <a:latin typeface="Huawei Sans" panose="020C0503030203020204" pitchFamily="34" charset="0"/>
                </a:rPr>
                <a:t>subrack</a:t>
              </a:r>
              <a:endParaRPr lang="en-US" altLang="zh-CN" sz="1400" dirty="0">
                <a:latin typeface="Huawei Sans" panose="020C0503030203020204" pitchFamily="34" charset="0"/>
              </a:endParaRPr>
            </a:p>
          </p:txBody>
        </p:sp>
        <p:sp>
          <p:nvSpPr>
            <p:cNvPr id="20" name="文本框 19"/>
            <p:cNvSpPr txBox="1"/>
            <p:nvPr/>
          </p:nvSpPr>
          <p:spPr>
            <a:xfrm>
              <a:off x="8409542" y="2122443"/>
              <a:ext cx="1319382" cy="546615"/>
            </a:xfrm>
            <a:prstGeom prst="rect">
              <a:avLst/>
            </a:prstGeom>
            <a:solidFill>
              <a:schemeClr val="bg1"/>
            </a:solidFill>
            <a:ln w="12700">
              <a:solidFill>
                <a:srgbClr val="C00000"/>
              </a:solidFill>
            </a:ln>
          </p:spPr>
          <p:txBody>
            <a:bodyPr wrap="square" rtlCol="0" anchor="ctr">
              <a:noAutofit/>
            </a:bodyPr>
            <a:lstStyle/>
            <a:p>
              <a:pPr algn="ctr" fontAlgn="ctr"/>
              <a:r>
                <a:rPr lang="en-US" sz="1400" dirty="0">
                  <a:latin typeface="Huawei Sans" panose="020C0503030203020204" pitchFamily="34" charset="0"/>
                </a:rPr>
                <a:t>Management module</a:t>
              </a:r>
              <a:endParaRPr lang="en-US" altLang="zh-CN" sz="1400" dirty="0">
                <a:latin typeface="Huawei Sans" panose="020C0503030203020204" pitchFamily="34" charset="0"/>
              </a:endParaRPr>
            </a:p>
          </p:txBody>
        </p:sp>
        <p:cxnSp>
          <p:nvCxnSpPr>
            <p:cNvPr id="21" name="直接连接符 20"/>
            <p:cNvCxnSpPr/>
            <p:nvPr/>
          </p:nvCxnSpPr>
          <p:spPr>
            <a:xfrm>
              <a:off x="7849674" y="2487441"/>
              <a:ext cx="55986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7860019" y="2731049"/>
              <a:ext cx="1136119" cy="527153"/>
            </a:xfrm>
            <a:prstGeom prst="rect">
              <a:avLst/>
            </a:prstGeom>
            <a:solidFill>
              <a:schemeClr val="bg1"/>
            </a:solidFill>
            <a:ln w="12700">
              <a:solidFill>
                <a:srgbClr val="C00000"/>
              </a:solidFill>
            </a:ln>
          </p:spPr>
          <p:txBody>
            <a:bodyPr wrap="square" rtlCol="0" anchor="ctr">
              <a:noAutofit/>
            </a:bodyPr>
            <a:lstStyle/>
            <a:p>
              <a:pPr algn="ctr" fontAlgn="ctr"/>
              <a:r>
                <a:rPr lang="en-US" sz="1400" dirty="0">
                  <a:latin typeface="Huawei Sans" panose="020C0503030203020204" pitchFamily="34" charset="0"/>
                </a:rPr>
                <a:t>Interface module</a:t>
              </a:r>
              <a:endParaRPr lang="en-US" altLang="zh-CN" sz="1400" dirty="0">
                <a:latin typeface="Huawei Sans" panose="020C0503030203020204" pitchFamily="34" charset="0"/>
              </a:endParaRPr>
            </a:p>
          </p:txBody>
        </p:sp>
        <p:sp>
          <p:nvSpPr>
            <p:cNvPr id="24" name="文本框 23"/>
            <p:cNvSpPr txBox="1"/>
            <p:nvPr/>
          </p:nvSpPr>
          <p:spPr>
            <a:xfrm>
              <a:off x="6123458" y="2360087"/>
              <a:ext cx="1432189" cy="307776"/>
            </a:xfrm>
            <a:prstGeom prst="rect">
              <a:avLst/>
            </a:prstGeom>
            <a:solidFill>
              <a:schemeClr val="bg1"/>
            </a:solidFill>
            <a:ln w="12700">
              <a:solidFill>
                <a:srgbClr val="C00000"/>
              </a:solidFill>
            </a:ln>
          </p:spPr>
          <p:txBody>
            <a:bodyPr wrap="square" rtlCol="0" anchor="ctr">
              <a:noAutofit/>
            </a:bodyPr>
            <a:lstStyle/>
            <a:p>
              <a:pPr fontAlgn="ctr"/>
              <a:r>
                <a:rPr lang="en-US" sz="1400" dirty="0">
                  <a:latin typeface="Huawei Sans" panose="020C0503030203020204" pitchFamily="34" charset="0"/>
                </a:rPr>
                <a:t>Power module</a:t>
              </a:r>
              <a:endParaRPr lang="en-US" altLang="zh-CN" sz="1400" dirty="0">
                <a:latin typeface="Huawei Sans" panose="020C0503030203020204" pitchFamily="34" charset="0"/>
              </a:endParaRPr>
            </a:p>
          </p:txBody>
        </p:sp>
      </p:grpSp>
    </p:spTree>
    <p:extLst>
      <p:ext uri="{BB962C8B-B14F-4D97-AF65-F5344CB8AC3E}">
        <p14:creationId xmlns:p14="http://schemas.microsoft.com/office/powerpoint/2010/main" val="3461849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Front View of a Controller Enclosure</a:t>
            </a:r>
            <a:endParaRPr lang="en-US" altLang="zh-CN" dirty="0">
              <a:latin typeface="Huawei Sans" panose="020C0503030203020204" pitchFamily="34" charset="0"/>
            </a:endParaRPr>
          </a:p>
        </p:txBody>
      </p:sp>
      <p:pic>
        <p:nvPicPr>
          <p:cNvPr id="5" name="图片 4"/>
          <p:cNvPicPr>
            <a:picLocks noChangeAspect="1"/>
          </p:cNvPicPr>
          <p:nvPr/>
        </p:nvPicPr>
        <p:blipFill>
          <a:blip r:embed="rId3"/>
          <a:stretch>
            <a:fillRect/>
          </a:stretch>
        </p:blipFill>
        <p:spPr>
          <a:xfrm>
            <a:off x="1281545" y="1647995"/>
            <a:ext cx="4486874" cy="858668"/>
          </a:xfrm>
          <a:prstGeom prst="rect">
            <a:avLst/>
          </a:prstGeom>
        </p:spPr>
      </p:pic>
      <p:sp>
        <p:nvSpPr>
          <p:cNvPr id="6" name="文本框 5"/>
          <p:cNvSpPr txBox="1"/>
          <p:nvPr/>
        </p:nvSpPr>
        <p:spPr>
          <a:xfrm>
            <a:off x="666966" y="2564936"/>
            <a:ext cx="6282474" cy="369332"/>
          </a:xfrm>
          <a:prstGeom prst="rect">
            <a:avLst/>
          </a:prstGeom>
          <a:noFill/>
        </p:spPr>
        <p:txBody>
          <a:bodyPr wrap="square" rtlCol="0">
            <a:noAutofit/>
          </a:bodyPr>
          <a:lstStyle/>
          <a:p>
            <a:pPr fontAlgn="ctr"/>
            <a:r>
              <a:rPr lang="en-US" dirty="0">
                <a:latin typeface="Huawei Sans" panose="020C0503030203020204" pitchFamily="34" charset="0"/>
              </a:rPr>
              <a:t>2 U controller enclosure (disk and controller integration)</a:t>
            </a:r>
            <a:endParaRPr lang="en-US" altLang="zh-CN" dirty="0">
              <a:latin typeface="Huawei Sans" panose="020C0503030203020204" pitchFamily="34" charset="0"/>
            </a:endParaRPr>
          </a:p>
        </p:txBody>
      </p:sp>
      <p:grpSp>
        <p:nvGrpSpPr>
          <p:cNvPr id="8" name="组合 7"/>
          <p:cNvGrpSpPr/>
          <p:nvPr/>
        </p:nvGrpSpPr>
        <p:grpSpPr>
          <a:xfrm>
            <a:off x="7237932" y="1152398"/>
            <a:ext cx="4031606" cy="4213180"/>
            <a:chOff x="3791744" y="2716439"/>
            <a:chExt cx="4031606" cy="4213180"/>
          </a:xfrm>
        </p:grpSpPr>
        <p:graphicFrame>
          <p:nvGraphicFramePr>
            <p:cNvPr id="9" name="内容占位符 5"/>
            <p:cNvGraphicFramePr>
              <a:graphicFrameLocks/>
            </p:cNvGraphicFramePr>
            <p:nvPr>
              <p:extLst/>
            </p:nvPr>
          </p:nvGraphicFramePr>
          <p:xfrm>
            <a:off x="3791744" y="2716439"/>
            <a:ext cx="4031606" cy="4213180"/>
          </p:xfrm>
          <a:graphic>
            <a:graphicData uri="http://schemas.openxmlformats.org/drawingml/2006/table">
              <a:tbl>
                <a:tblPr firstRow="1" bandRow="1"/>
                <a:tblGrid>
                  <a:gridCol w="950235">
                    <a:extLst>
                      <a:ext uri="{9D8B030D-6E8A-4147-A177-3AD203B41FA5}">
                        <a16:colId xmlns:a16="http://schemas.microsoft.com/office/drawing/2014/main" val="20000"/>
                      </a:ext>
                    </a:extLst>
                  </a:gridCol>
                  <a:gridCol w="3081371">
                    <a:extLst>
                      <a:ext uri="{9D8B030D-6E8A-4147-A177-3AD203B41FA5}">
                        <a16:colId xmlns:a16="http://schemas.microsoft.com/office/drawing/2014/main" val="20001"/>
                      </a:ext>
                    </a:extLst>
                  </a:gridCol>
                </a:tblGrid>
                <a:tr h="381765">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sz="1400" dirty="0">
                            <a:solidFill>
                              <a:schemeClr val="tx1"/>
                            </a:solidFill>
                            <a:latin typeface="Huawei Sans" panose="020C0503030203020204" pitchFamily="34" charset="0"/>
                          </a:rPr>
                          <a:t>Icon</a:t>
                        </a:r>
                        <a:endParaRPr lang="zh-CN" altLang="en-US" sz="1400" dirty="0">
                          <a:solidFill>
                            <a:schemeClr val="tx1"/>
                          </a:solidFill>
                          <a:latin typeface="Huawei Sans" panose="020C0503030203020204" pitchFamily="34" charset="0"/>
                          <a:ea typeface="+mn-ea"/>
                          <a:cs typeface="Huawei Sans" panose="020C0503030203020204" pitchFamily="34" charset="0"/>
                        </a:endParaRPr>
                      </a:p>
                    </a:txBody>
                    <a:tcPr marL="121920" marR="121920" marT="60960" marB="6096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sz="1400">
                            <a:solidFill>
                              <a:schemeClr val="tx1"/>
                            </a:solidFill>
                            <a:latin typeface="Huawei Sans" panose="020C0503030203020204" pitchFamily="34" charset="0"/>
                          </a:rPr>
                          <a:t>Description</a:t>
                        </a:r>
                        <a:endParaRPr lang="zh-CN" altLang="en-US" sz="1400" dirty="0">
                          <a:solidFill>
                            <a:schemeClr val="tx1"/>
                          </a:solidFill>
                          <a:latin typeface="Huawei Sans" panose="020C0503030203020204" pitchFamily="34" charset="0"/>
                          <a:ea typeface="+mn-ea"/>
                          <a:cs typeface="Huawei Sans" panose="020C0503030203020204" pitchFamily="34" charset="0"/>
                        </a:endParaRPr>
                      </a:p>
                    </a:txBody>
                    <a:tcPr marL="121920" marR="121920" marT="60960" marB="6096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48126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Enclosure ID indicator</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Enclosure location indicator</a:t>
                        </a:r>
                        <a:endParaRPr lang="en-US" altLang="zh-CN" sz="1400" dirty="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Blinking blue: The controller enclosure is being located.</a:t>
                        </a:r>
                        <a:endParaRPr lang="en-US" altLang="zh-CN" sz="1400" dirty="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Off: The controller enclosure is not located.</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Enclosure alarm indicator</a:t>
                        </a:r>
                        <a:endParaRPr lang="en-US" altLang="zh-CN" sz="1400" dirty="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Steady amber: An alarm is reported by the controller enclosure.</a:t>
                        </a:r>
                        <a:endParaRPr lang="en-US" altLang="zh-CN" sz="1400" dirty="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Off: The controller enclosure is working properly.</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593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Power indicator/Power button</a:t>
                        </a:r>
                        <a:endParaRPr lang="en-US" altLang="zh-CN"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3"/>
            <p:cNvPicPr>
              <a:picLocks noChangeAspect="1" noChangeArrowheads="1"/>
            </p:cNvPicPr>
            <p:nvPr/>
          </p:nvPicPr>
          <p:blipFill>
            <a:blip r:embed="rId4" cstate="print"/>
            <a:srcRect/>
            <a:stretch>
              <a:fillRect/>
            </a:stretch>
          </p:blipFill>
          <p:spPr bwMode="auto">
            <a:xfrm>
              <a:off x="3971764" y="3144650"/>
              <a:ext cx="607220" cy="398483"/>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3941678" y="6364731"/>
              <a:ext cx="654565" cy="420347"/>
            </a:xfrm>
            <a:prstGeom prst="rect">
              <a:avLst/>
            </a:prstGeom>
            <a:noFill/>
            <a:ln w="9525">
              <a:noFill/>
              <a:miter lim="800000"/>
              <a:headEnd/>
              <a:tailEnd/>
            </a:ln>
          </p:spPr>
        </p:pic>
        <p:pic>
          <p:nvPicPr>
            <p:cNvPr id="12" name="Picture 7"/>
            <p:cNvPicPr>
              <a:picLocks noChangeAspect="1" noChangeArrowheads="1"/>
            </p:cNvPicPr>
            <p:nvPr/>
          </p:nvPicPr>
          <p:blipFill>
            <a:blip r:embed="rId6" cstate="print"/>
            <a:srcRect/>
            <a:stretch>
              <a:fillRect/>
            </a:stretch>
          </p:blipFill>
          <p:spPr bwMode="auto">
            <a:xfrm>
              <a:off x="3987713" y="3906273"/>
              <a:ext cx="550143" cy="453712"/>
            </a:xfrm>
            <a:prstGeom prst="rect">
              <a:avLst/>
            </a:prstGeom>
            <a:noFill/>
            <a:ln w="9525">
              <a:noFill/>
              <a:miter lim="800000"/>
              <a:headEnd/>
              <a:tailEnd/>
            </a:ln>
          </p:spPr>
        </p:pic>
        <p:pic>
          <p:nvPicPr>
            <p:cNvPr id="13" name="图片 12"/>
            <p:cNvPicPr>
              <a:picLocks noChangeAspect="1"/>
            </p:cNvPicPr>
            <p:nvPr/>
          </p:nvPicPr>
          <p:blipFill>
            <a:blip r:embed="rId7"/>
            <a:stretch>
              <a:fillRect/>
            </a:stretch>
          </p:blipFill>
          <p:spPr>
            <a:xfrm>
              <a:off x="3983274" y="5331790"/>
              <a:ext cx="584200" cy="281040"/>
            </a:xfrm>
            <a:prstGeom prst="rect">
              <a:avLst/>
            </a:prstGeom>
          </p:spPr>
        </p:pic>
      </p:grpSp>
      <p:pic>
        <p:nvPicPr>
          <p:cNvPr id="14" name="图片 13"/>
          <p:cNvPicPr>
            <a:picLocks noChangeAspect="1"/>
          </p:cNvPicPr>
          <p:nvPr/>
        </p:nvPicPr>
        <p:blipFill>
          <a:blip r:embed="rId8"/>
          <a:stretch>
            <a:fillRect/>
          </a:stretch>
        </p:blipFill>
        <p:spPr>
          <a:xfrm>
            <a:off x="1369615" y="3238248"/>
            <a:ext cx="4398804" cy="1529474"/>
          </a:xfrm>
          <a:prstGeom prst="rect">
            <a:avLst/>
          </a:prstGeom>
          <a:noFill/>
          <a:ln>
            <a:noFill/>
          </a:ln>
        </p:spPr>
      </p:pic>
      <p:sp>
        <p:nvSpPr>
          <p:cNvPr id="15" name="文本框 14"/>
          <p:cNvSpPr txBox="1"/>
          <p:nvPr/>
        </p:nvSpPr>
        <p:spPr>
          <a:xfrm>
            <a:off x="666966" y="4919694"/>
            <a:ext cx="6109365" cy="369332"/>
          </a:xfrm>
          <a:prstGeom prst="rect">
            <a:avLst/>
          </a:prstGeom>
          <a:noFill/>
        </p:spPr>
        <p:txBody>
          <a:bodyPr wrap="square" rtlCol="0">
            <a:noAutofit/>
          </a:bodyPr>
          <a:lstStyle/>
          <a:p>
            <a:pPr fontAlgn="ctr"/>
            <a:r>
              <a:rPr lang="en-US" dirty="0">
                <a:latin typeface="Huawei Sans" panose="020C0503030203020204" pitchFamily="34" charset="0"/>
              </a:rPr>
              <a:t>4 U controller enclosure (disk and controller separation)</a:t>
            </a:r>
            <a:endParaRPr lang="en-US" altLang="zh-CN" dirty="0">
              <a:latin typeface="Huawei Sans" panose="020C0503030203020204" pitchFamily="34" charset="0"/>
            </a:endParaRPr>
          </a:p>
        </p:txBody>
      </p:sp>
      <p:sp>
        <p:nvSpPr>
          <p:cNvPr id="3" name="文本框 2"/>
          <p:cNvSpPr txBox="1"/>
          <p:nvPr/>
        </p:nvSpPr>
        <p:spPr>
          <a:xfrm>
            <a:off x="666966" y="5716631"/>
            <a:ext cx="7241085" cy="369332"/>
          </a:xfrm>
          <a:prstGeom prst="rect">
            <a:avLst/>
          </a:prstGeom>
          <a:noFill/>
        </p:spPr>
        <p:txBody>
          <a:bodyPr wrap="square" rtlCol="0">
            <a:noAutofit/>
          </a:bodyPr>
          <a:lstStyle/>
          <a:p>
            <a:pPr fontAlgn="ctr"/>
            <a:r>
              <a:rPr lang="en-US" dirty="0">
                <a:latin typeface="Huawei Sans" panose="020C0503030203020204" pitchFamily="34" charset="0"/>
              </a:rPr>
              <a:t>Note: Huawei OceanStor Dorado </a:t>
            </a:r>
            <a:r>
              <a:rPr lang="en-US" altLang="zh-CN" dirty="0">
                <a:latin typeface="Huawei Sans" panose="020C0503030203020204" pitchFamily="34" charset="0"/>
              </a:rPr>
              <a:t>V6 is</a:t>
            </a:r>
            <a:r>
              <a:rPr lang="en-US" dirty="0">
                <a:latin typeface="Huawei Sans" panose="020C0503030203020204" pitchFamily="34" charset="0"/>
              </a:rPr>
              <a:t> used as </a:t>
            </a:r>
            <a:r>
              <a:rPr lang="en-US" altLang="zh-CN" dirty="0">
                <a:latin typeface="Huawei Sans" panose="020C0503030203020204" pitchFamily="34" charset="0"/>
              </a:rPr>
              <a:t>the </a:t>
            </a:r>
            <a:r>
              <a:rPr lang="en-US" dirty="0">
                <a:latin typeface="Huawei Sans" panose="020C0503030203020204" pitchFamily="34" charset="0"/>
              </a:rPr>
              <a:t>example.</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425665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wrap="square">
            <a:noAutofit/>
          </a:bodyPr>
          <a:lstStyle/>
          <a:p>
            <a:r>
              <a:rPr lang="en-US" dirty="0">
                <a:latin typeface="Huawei Sans" panose="020C0503030203020204" pitchFamily="34" charset="0"/>
              </a:rPr>
              <a:t>Rear View of a Controller Enclosure</a:t>
            </a:r>
            <a:endParaRPr lang="en-US" altLang="zh-CN" dirty="0">
              <a:latin typeface="Huawei Sans" panose="020C0503030203020204" pitchFamily="34" charset="0"/>
            </a:endParaRPr>
          </a:p>
        </p:txBody>
      </p:sp>
      <p:grpSp>
        <p:nvGrpSpPr>
          <p:cNvPr id="80" name="组合 79"/>
          <p:cNvGrpSpPr/>
          <p:nvPr/>
        </p:nvGrpSpPr>
        <p:grpSpPr>
          <a:xfrm>
            <a:off x="1294165" y="1276402"/>
            <a:ext cx="5665926" cy="1843113"/>
            <a:chOff x="1218337" y="1553406"/>
            <a:chExt cx="5665926" cy="1843113"/>
          </a:xfrm>
        </p:grpSpPr>
        <p:pic>
          <p:nvPicPr>
            <p:cNvPr id="6" name="图片 5"/>
            <p:cNvPicPr>
              <a:picLocks noChangeAspect="1"/>
            </p:cNvPicPr>
            <p:nvPr/>
          </p:nvPicPr>
          <p:blipFill>
            <a:blip r:embed="rId3"/>
            <a:stretch>
              <a:fillRect/>
            </a:stretch>
          </p:blipFill>
          <p:spPr>
            <a:xfrm>
              <a:off x="1218337" y="1968743"/>
              <a:ext cx="5665926" cy="1051408"/>
            </a:xfrm>
            <a:prstGeom prst="rect">
              <a:avLst/>
            </a:prstGeom>
            <a:solidFill>
              <a:schemeClr val="bg1"/>
            </a:solidFill>
            <a:ln>
              <a:noFill/>
            </a:ln>
          </p:spPr>
        </p:pic>
        <p:sp>
          <p:nvSpPr>
            <p:cNvPr id="8" name="矩形 7"/>
            <p:cNvSpPr/>
            <p:nvPr/>
          </p:nvSpPr>
          <p:spPr bwMode="auto">
            <a:xfrm>
              <a:off x="1739853" y="2517618"/>
              <a:ext cx="203021" cy="17191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0" name="矩形 9"/>
            <p:cNvSpPr/>
            <p:nvPr/>
          </p:nvSpPr>
          <p:spPr>
            <a:xfrm>
              <a:off x="1717913" y="1559999"/>
              <a:ext cx="264235" cy="277003"/>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1</a:t>
              </a:r>
              <a:endParaRPr lang="en-US" altLang="zh-CN" dirty="0">
                <a:solidFill>
                  <a:schemeClr val="tx1"/>
                </a:solidFill>
                <a:latin typeface="Huawei Sans" panose="020C0503030203020204" pitchFamily="34" charset="0"/>
              </a:endParaRPr>
            </a:p>
          </p:txBody>
        </p:sp>
        <p:cxnSp>
          <p:nvCxnSpPr>
            <p:cNvPr id="12" name="直接连接符 11"/>
            <p:cNvCxnSpPr>
              <a:stCxn id="10" idx="2"/>
              <a:endCxn id="8" idx="0"/>
            </p:cNvCxnSpPr>
            <p:nvPr/>
          </p:nvCxnSpPr>
          <p:spPr>
            <a:xfrm flipH="1">
              <a:off x="1841364" y="1837002"/>
              <a:ext cx="8667" cy="680616"/>
            </a:xfrm>
            <a:prstGeom prst="line">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cxnSp>
        <p:sp>
          <p:nvSpPr>
            <p:cNvPr id="13" name="矩形 12"/>
            <p:cNvSpPr/>
            <p:nvPr/>
          </p:nvSpPr>
          <p:spPr>
            <a:xfrm>
              <a:off x="2038178" y="1553406"/>
              <a:ext cx="275549" cy="277004"/>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2</a:t>
              </a:r>
              <a:endParaRPr lang="en-US" altLang="zh-CN" dirty="0">
                <a:solidFill>
                  <a:schemeClr val="tx1"/>
                </a:solidFill>
                <a:latin typeface="Huawei Sans" panose="020C0503030203020204" pitchFamily="34" charset="0"/>
              </a:endParaRPr>
            </a:p>
          </p:txBody>
        </p:sp>
        <p:cxnSp>
          <p:nvCxnSpPr>
            <p:cNvPr id="14" name="直接连接符 13"/>
            <p:cNvCxnSpPr>
              <a:stCxn id="13" idx="2"/>
              <a:endCxn id="18" idx="0"/>
            </p:cNvCxnSpPr>
            <p:nvPr/>
          </p:nvCxnSpPr>
          <p:spPr>
            <a:xfrm flipH="1">
              <a:off x="2088790" y="1830410"/>
              <a:ext cx="87163" cy="687209"/>
            </a:xfrm>
            <a:prstGeom prst="line">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cxnSp>
        <p:sp>
          <p:nvSpPr>
            <p:cNvPr id="18" name="矩形 17"/>
            <p:cNvSpPr/>
            <p:nvPr/>
          </p:nvSpPr>
          <p:spPr bwMode="auto">
            <a:xfrm>
              <a:off x="1982148" y="2517619"/>
              <a:ext cx="213284" cy="17191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2" name="矩形 21"/>
            <p:cNvSpPr/>
            <p:nvPr/>
          </p:nvSpPr>
          <p:spPr bwMode="auto">
            <a:xfrm>
              <a:off x="2234706" y="2515976"/>
              <a:ext cx="158043" cy="17355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5" name="矩形 24"/>
            <p:cNvSpPr/>
            <p:nvPr/>
          </p:nvSpPr>
          <p:spPr bwMode="auto">
            <a:xfrm>
              <a:off x="2121386" y="2753842"/>
              <a:ext cx="311333" cy="17191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7" name="矩形 36"/>
            <p:cNvSpPr/>
            <p:nvPr/>
          </p:nvSpPr>
          <p:spPr>
            <a:xfrm>
              <a:off x="2391674" y="1553406"/>
              <a:ext cx="275549" cy="277004"/>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3</a:t>
              </a:r>
              <a:endParaRPr lang="en-US" altLang="zh-CN" dirty="0">
                <a:solidFill>
                  <a:schemeClr val="tx1"/>
                </a:solidFill>
                <a:latin typeface="Huawei Sans" panose="020C0503030203020204" pitchFamily="34" charset="0"/>
              </a:endParaRPr>
            </a:p>
          </p:txBody>
        </p:sp>
        <p:cxnSp>
          <p:nvCxnSpPr>
            <p:cNvPr id="38" name="直接连接符 37"/>
            <p:cNvCxnSpPr>
              <a:stCxn id="37" idx="2"/>
              <a:endCxn id="22" idx="0"/>
            </p:cNvCxnSpPr>
            <p:nvPr/>
          </p:nvCxnSpPr>
          <p:spPr>
            <a:xfrm flipH="1">
              <a:off x="2313728" y="1830410"/>
              <a:ext cx="215721" cy="685566"/>
            </a:xfrm>
            <a:prstGeom prst="line">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cxnSp>
        <p:sp>
          <p:nvSpPr>
            <p:cNvPr id="41" name="矩形 40"/>
            <p:cNvSpPr/>
            <p:nvPr/>
          </p:nvSpPr>
          <p:spPr>
            <a:xfrm>
              <a:off x="2139277" y="3119515"/>
              <a:ext cx="275549" cy="277004"/>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6</a:t>
              </a:r>
              <a:endParaRPr lang="en-US" altLang="zh-CN" dirty="0">
                <a:solidFill>
                  <a:schemeClr val="tx1"/>
                </a:solidFill>
                <a:latin typeface="Huawei Sans" panose="020C0503030203020204" pitchFamily="34" charset="0"/>
              </a:endParaRPr>
            </a:p>
          </p:txBody>
        </p:sp>
        <p:cxnSp>
          <p:nvCxnSpPr>
            <p:cNvPr id="42" name="直接连接符 41"/>
            <p:cNvCxnSpPr>
              <a:stCxn id="25" idx="2"/>
              <a:endCxn id="41" idx="0"/>
            </p:cNvCxnSpPr>
            <p:nvPr/>
          </p:nvCxnSpPr>
          <p:spPr>
            <a:xfrm flipH="1">
              <a:off x="2277052" y="2925757"/>
              <a:ext cx="1" cy="193758"/>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882552" y="1553406"/>
              <a:ext cx="275549" cy="277004"/>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4</a:t>
              </a:r>
              <a:endParaRPr lang="en-US" altLang="zh-CN" dirty="0">
                <a:solidFill>
                  <a:schemeClr val="tx1"/>
                </a:solidFill>
                <a:latin typeface="Huawei Sans" panose="020C0503030203020204" pitchFamily="34" charset="0"/>
              </a:endParaRPr>
            </a:p>
          </p:txBody>
        </p:sp>
        <p:cxnSp>
          <p:nvCxnSpPr>
            <p:cNvPr id="47" name="直接连接符 46"/>
            <p:cNvCxnSpPr>
              <a:stCxn id="48" idx="0"/>
              <a:endCxn id="46" idx="2"/>
            </p:cNvCxnSpPr>
            <p:nvPr/>
          </p:nvCxnSpPr>
          <p:spPr>
            <a:xfrm flipV="1">
              <a:off x="4020327" y="1830410"/>
              <a:ext cx="0" cy="691946"/>
            </a:xfrm>
            <a:prstGeom prst="line">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cxnSp>
        <p:sp>
          <p:nvSpPr>
            <p:cNvPr id="48" name="矩形 47"/>
            <p:cNvSpPr/>
            <p:nvPr/>
          </p:nvSpPr>
          <p:spPr bwMode="auto">
            <a:xfrm>
              <a:off x="3618267" y="2522356"/>
              <a:ext cx="804120" cy="23148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2" name="矩形 51"/>
            <p:cNvSpPr/>
            <p:nvPr/>
          </p:nvSpPr>
          <p:spPr>
            <a:xfrm>
              <a:off x="5987577" y="1553406"/>
              <a:ext cx="275549" cy="277004"/>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5</a:t>
              </a:r>
              <a:endParaRPr lang="en-US" altLang="zh-CN" dirty="0">
                <a:solidFill>
                  <a:schemeClr val="tx1"/>
                </a:solidFill>
                <a:latin typeface="Huawei Sans" panose="020C0503030203020204" pitchFamily="34" charset="0"/>
              </a:endParaRPr>
            </a:p>
          </p:txBody>
        </p:sp>
        <p:cxnSp>
          <p:nvCxnSpPr>
            <p:cNvPr id="53" name="直接连接符 52"/>
            <p:cNvCxnSpPr>
              <a:stCxn id="54" idx="0"/>
              <a:endCxn id="52" idx="2"/>
            </p:cNvCxnSpPr>
            <p:nvPr/>
          </p:nvCxnSpPr>
          <p:spPr>
            <a:xfrm flipV="1">
              <a:off x="6125352" y="1830410"/>
              <a:ext cx="0" cy="152400"/>
            </a:xfrm>
            <a:prstGeom prst="line">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cxnSp>
        <p:sp>
          <p:nvSpPr>
            <p:cNvPr id="54" name="矩形 53"/>
            <p:cNvSpPr/>
            <p:nvPr/>
          </p:nvSpPr>
          <p:spPr bwMode="auto">
            <a:xfrm>
              <a:off x="5599467" y="1982810"/>
              <a:ext cx="1051770" cy="53954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grpSp>
        <p:nvGrpSpPr>
          <p:cNvPr id="81" name="组合 80"/>
          <p:cNvGrpSpPr/>
          <p:nvPr/>
        </p:nvGrpSpPr>
        <p:grpSpPr>
          <a:xfrm>
            <a:off x="1294165" y="2816582"/>
            <a:ext cx="5665926" cy="2978668"/>
            <a:chOff x="1218337" y="3290380"/>
            <a:chExt cx="5665926" cy="2978668"/>
          </a:xfrm>
        </p:grpSpPr>
        <p:pic>
          <p:nvPicPr>
            <p:cNvPr id="7" name="图片 6"/>
            <p:cNvPicPr>
              <a:picLocks noChangeAspect="1"/>
            </p:cNvPicPr>
            <p:nvPr/>
          </p:nvPicPr>
          <p:blipFill>
            <a:blip r:embed="rId4"/>
            <a:stretch>
              <a:fillRect/>
            </a:stretch>
          </p:blipFill>
          <p:spPr>
            <a:xfrm>
              <a:off x="1218337" y="3805250"/>
              <a:ext cx="5665926" cy="2052041"/>
            </a:xfrm>
            <a:prstGeom prst="rect">
              <a:avLst/>
            </a:prstGeom>
            <a:noFill/>
            <a:ln>
              <a:noFill/>
            </a:ln>
          </p:spPr>
        </p:pic>
        <p:sp>
          <p:nvSpPr>
            <p:cNvPr id="58" name="矩形 57"/>
            <p:cNvSpPr/>
            <p:nvPr/>
          </p:nvSpPr>
          <p:spPr bwMode="auto">
            <a:xfrm>
              <a:off x="1509608" y="3835692"/>
              <a:ext cx="3772146" cy="19441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9" name="矩形 58"/>
            <p:cNvSpPr/>
            <p:nvPr/>
          </p:nvSpPr>
          <p:spPr>
            <a:xfrm>
              <a:off x="3257906" y="3290380"/>
              <a:ext cx="275549" cy="277004"/>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7</a:t>
              </a:r>
              <a:endParaRPr lang="en-US" altLang="zh-CN" dirty="0">
                <a:solidFill>
                  <a:schemeClr val="tx1"/>
                </a:solidFill>
                <a:latin typeface="Huawei Sans" panose="020C0503030203020204" pitchFamily="34" charset="0"/>
              </a:endParaRPr>
            </a:p>
          </p:txBody>
        </p:sp>
        <p:cxnSp>
          <p:nvCxnSpPr>
            <p:cNvPr id="60" name="直接连接符 59"/>
            <p:cNvCxnSpPr>
              <a:stCxn id="58" idx="0"/>
              <a:endCxn id="59" idx="2"/>
            </p:cNvCxnSpPr>
            <p:nvPr/>
          </p:nvCxnSpPr>
          <p:spPr>
            <a:xfrm flipV="1">
              <a:off x="3395681" y="3567384"/>
              <a:ext cx="0" cy="268308"/>
            </a:xfrm>
            <a:prstGeom prst="line">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cxnSp>
        <p:sp>
          <p:nvSpPr>
            <p:cNvPr id="65" name="矩形 64"/>
            <p:cNvSpPr/>
            <p:nvPr/>
          </p:nvSpPr>
          <p:spPr>
            <a:xfrm>
              <a:off x="5368727" y="5992044"/>
              <a:ext cx="275549" cy="277004"/>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8</a:t>
              </a:r>
              <a:endParaRPr lang="en-US" altLang="zh-CN" dirty="0">
                <a:solidFill>
                  <a:schemeClr val="tx1"/>
                </a:solidFill>
                <a:latin typeface="Huawei Sans" panose="020C0503030203020204" pitchFamily="34" charset="0"/>
              </a:endParaRPr>
            </a:p>
          </p:txBody>
        </p:sp>
        <p:cxnSp>
          <p:nvCxnSpPr>
            <p:cNvPr id="66" name="直接连接符 65"/>
            <p:cNvCxnSpPr>
              <a:stCxn id="65" idx="0"/>
              <a:endCxn id="67" idx="2"/>
            </p:cNvCxnSpPr>
            <p:nvPr/>
          </p:nvCxnSpPr>
          <p:spPr>
            <a:xfrm flipV="1">
              <a:off x="5506502" y="5779867"/>
              <a:ext cx="9239" cy="212177"/>
            </a:xfrm>
            <a:prstGeom prst="line">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cxnSp>
        <p:sp>
          <p:nvSpPr>
            <p:cNvPr id="67" name="矩形 66"/>
            <p:cNvSpPr/>
            <p:nvPr/>
          </p:nvSpPr>
          <p:spPr bwMode="auto">
            <a:xfrm>
              <a:off x="5368727" y="4831270"/>
              <a:ext cx="294027" cy="94859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1" name="矩形 70"/>
            <p:cNvSpPr/>
            <p:nvPr/>
          </p:nvSpPr>
          <p:spPr>
            <a:xfrm>
              <a:off x="6062707" y="5966643"/>
              <a:ext cx="275549" cy="277004"/>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9</a:t>
              </a:r>
              <a:endParaRPr lang="en-US" altLang="zh-CN" dirty="0">
                <a:solidFill>
                  <a:schemeClr val="tx1"/>
                </a:solidFill>
                <a:latin typeface="Huawei Sans" panose="020C0503030203020204" pitchFamily="34" charset="0"/>
              </a:endParaRPr>
            </a:p>
          </p:txBody>
        </p:sp>
        <p:cxnSp>
          <p:nvCxnSpPr>
            <p:cNvPr id="72" name="直接连接符 71"/>
            <p:cNvCxnSpPr>
              <a:stCxn id="71" idx="0"/>
              <a:endCxn id="73" idx="2"/>
            </p:cNvCxnSpPr>
            <p:nvPr/>
          </p:nvCxnSpPr>
          <p:spPr>
            <a:xfrm flipV="1">
              <a:off x="6200482" y="5779867"/>
              <a:ext cx="0" cy="186776"/>
            </a:xfrm>
            <a:prstGeom prst="line">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cxnSp>
        <p:sp>
          <p:nvSpPr>
            <p:cNvPr id="73" name="矩形 72"/>
            <p:cNvSpPr/>
            <p:nvPr/>
          </p:nvSpPr>
          <p:spPr bwMode="auto">
            <a:xfrm>
              <a:off x="5749727" y="5314200"/>
              <a:ext cx="901510" cy="46566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graphicFrame>
        <p:nvGraphicFramePr>
          <p:cNvPr id="79" name="表格 78"/>
          <p:cNvGraphicFramePr>
            <a:graphicFrameLocks noGrp="1"/>
          </p:cNvGraphicFramePr>
          <p:nvPr>
            <p:extLst>
              <p:ext uri="{D42A27DB-BD31-4B8C-83A1-F6EECF244321}">
                <p14:modId xmlns:p14="http://schemas.microsoft.com/office/powerpoint/2010/main" val="2305200430"/>
              </p:ext>
            </p:extLst>
          </p:nvPr>
        </p:nvGraphicFramePr>
        <p:xfrm>
          <a:off x="7497819" y="1691739"/>
          <a:ext cx="3421108" cy="3708400"/>
        </p:xfrm>
        <a:graphic>
          <a:graphicData uri="http://schemas.openxmlformats.org/drawingml/2006/table">
            <a:tbl>
              <a:tblPr firstRow="1" bandRow="1"/>
              <a:tblGrid>
                <a:gridCol w="612909">
                  <a:extLst>
                    <a:ext uri="{9D8B030D-6E8A-4147-A177-3AD203B41FA5}">
                      <a16:colId xmlns:a16="http://schemas.microsoft.com/office/drawing/2014/main" val="20000"/>
                    </a:ext>
                  </a:extLst>
                </a:gridCol>
                <a:gridCol w="2808199">
                  <a:extLst>
                    <a:ext uri="{9D8B030D-6E8A-4147-A177-3AD203B41FA5}">
                      <a16:colId xmlns:a16="http://schemas.microsoft.com/office/drawing/2014/main" val="20001"/>
                    </a:ext>
                  </a:extLst>
                </a:gridCol>
              </a:tblGrid>
              <a:tr h="370840">
                <a:tc>
                  <a:txBody>
                    <a:bodyPr/>
                    <a:lstStyle/>
                    <a:p>
                      <a:pPr algn="ctr" fontAlgn="ctr"/>
                      <a:r>
                        <a:rPr lang="en-US" b="1" dirty="0">
                          <a:latin typeface="Huawei Sans" panose="020C0503030203020204" pitchFamily="34" charset="0"/>
                        </a:rPr>
                        <a:t>No.</a:t>
                      </a:r>
                      <a:endParaRPr lang="en-US" altLang="zh-CN" b="1"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l" fontAlgn="ctr"/>
                      <a:r>
                        <a:rPr lang="en-US" b="1" dirty="0">
                          <a:latin typeface="Huawei Sans" panose="020C0503030203020204" pitchFamily="34" charset="0"/>
                        </a:rPr>
                        <a:t>Description</a:t>
                      </a:r>
                      <a:endParaRPr lang="en-US" altLang="zh-CN" b="1"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0"/>
                  </a:ext>
                </a:extLst>
              </a:tr>
              <a:tr h="370840">
                <a:tc>
                  <a:txBody>
                    <a:bodyPr/>
                    <a:lstStyle/>
                    <a:p>
                      <a:pPr algn="ctr" fontAlgn="ctr"/>
                      <a:r>
                        <a:rPr lang="en-US" dirty="0">
                          <a:latin typeface="Huawei Sans" panose="020C0503030203020204" pitchFamily="34" charset="0"/>
                        </a:rPr>
                        <a:t>1</a:t>
                      </a: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a:latin typeface="Huawei Sans" panose="020C0503030203020204" pitchFamily="34" charset="0"/>
                        </a:rPr>
                        <a:t>Management port</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pPr algn="ctr" fontAlgn="ctr"/>
                      <a:r>
                        <a:rPr lang="en-US" dirty="0">
                          <a:latin typeface="Huawei Sans" panose="020C0503030203020204" pitchFamily="34" charset="0"/>
                        </a:rPr>
                        <a:t>2</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a:latin typeface="Huawei Sans" panose="020C0503030203020204" pitchFamily="34" charset="0"/>
                        </a:rPr>
                        <a:t>Maintenance port</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pPr algn="ctr" fontAlgn="ctr"/>
                      <a:r>
                        <a:rPr lang="en-US" dirty="0">
                          <a:latin typeface="Huawei Sans" panose="020C0503030203020204" pitchFamily="34" charset="0"/>
                        </a:rPr>
                        <a:t>3</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a:latin typeface="Huawei Sans" panose="020C0503030203020204" pitchFamily="34" charset="0"/>
                        </a:rPr>
                        <a:t>Serial port</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pPr algn="ctr" fontAlgn="ctr"/>
                      <a:r>
                        <a:rPr lang="en-US" dirty="0">
                          <a:latin typeface="Huawei Sans" panose="020C0503030203020204" pitchFamily="34" charset="0"/>
                        </a:rPr>
                        <a:t>4</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a:latin typeface="Huawei Sans" panose="020C0503030203020204" pitchFamily="34" charset="0"/>
                        </a:rPr>
                        <a:t>Interface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pPr algn="ctr" fontAlgn="ctr"/>
                      <a:r>
                        <a:rPr lang="en-US" dirty="0">
                          <a:latin typeface="Huawei Sans" panose="020C0503030203020204" pitchFamily="34" charset="0"/>
                        </a:rPr>
                        <a:t>5</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a:latin typeface="Huawei Sans" panose="020C0503030203020204" pitchFamily="34" charset="0"/>
                        </a:rPr>
                        <a:t>Power-BBU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pPr algn="ctr" fontAlgn="ctr"/>
                      <a:r>
                        <a:rPr lang="en-US" dirty="0">
                          <a:latin typeface="Huawei Sans" panose="020C0503030203020204" pitchFamily="34" charset="0"/>
                        </a:rPr>
                        <a:t>6</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a:latin typeface="Huawei Sans" panose="020C0503030203020204" pitchFamily="34" charset="0"/>
                        </a:rPr>
                        <a:t>SAS expansion port</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pPr algn="ctr" fontAlgn="ctr"/>
                      <a:r>
                        <a:rPr lang="en-US" dirty="0">
                          <a:latin typeface="Huawei Sans" panose="020C0503030203020204" pitchFamily="34" charset="0"/>
                        </a:rPr>
                        <a:t>7</a:t>
                      </a: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a:latin typeface="Huawei Sans" panose="020C0503030203020204" pitchFamily="34" charset="0"/>
                        </a:rPr>
                        <a:t>Interface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pPr algn="ctr" fontAlgn="ctr"/>
                      <a:r>
                        <a:rPr lang="en-US" dirty="0">
                          <a:latin typeface="Huawei Sans" panose="020C0503030203020204" pitchFamily="34" charset="0"/>
                        </a:rPr>
                        <a:t>8</a:t>
                      </a: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a:latin typeface="Huawei Sans" panose="020C0503030203020204" pitchFamily="34" charset="0"/>
                        </a:rPr>
                        <a:t>Management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pPr algn="ctr" fontAlgn="ctr"/>
                      <a:r>
                        <a:rPr lang="en-US" dirty="0">
                          <a:latin typeface="Huawei Sans" panose="020C0503030203020204" pitchFamily="34" charset="0"/>
                        </a:rPr>
                        <a:t>9</a:t>
                      </a: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l" fontAlgn="ctr"/>
                      <a:r>
                        <a:rPr lang="en-US" dirty="0">
                          <a:latin typeface="Huawei Sans" panose="020C0503030203020204" pitchFamily="34" charset="0"/>
                        </a:rPr>
                        <a:t>Power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44519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wrap="square">
            <a:noAutofit/>
          </a:bodyPr>
          <a:lstStyle/>
          <a:p>
            <a:r>
              <a:rPr lang="en-US" dirty="0">
                <a:latin typeface="Huawei Sans" panose="020C0503030203020204" pitchFamily="34" charset="0"/>
              </a:rPr>
              <a:t>Controller</a:t>
            </a:r>
            <a:endParaRPr lang="en-US" altLang="zh-CN" dirty="0">
              <a:latin typeface="Huawei Sans" panose="020C0503030203020204" pitchFamily="34" charset="0"/>
            </a:endParaRPr>
          </a:p>
        </p:txBody>
      </p:sp>
      <p:sp>
        <p:nvSpPr>
          <p:cNvPr id="8" name="文本占位符 7"/>
          <p:cNvSpPr>
            <a:spLocks noGrp="1"/>
          </p:cNvSpPr>
          <p:nvPr>
            <p:ph type="body" sz="quarter" idx="10"/>
          </p:nvPr>
        </p:nvSpPr>
        <p:spPr/>
        <p:txBody>
          <a:bodyPr wrap="square">
            <a:noAutofit/>
          </a:bodyPr>
          <a:lstStyle/>
          <a:p>
            <a:r>
              <a:rPr lang="en-US" dirty="0">
                <a:latin typeface="Huawei Sans" panose="020C0503030203020204" pitchFamily="34" charset="0"/>
              </a:rPr>
              <a:t>A controller is the core component of a storage system. It processes storage services, receives configuration management commands, saves configuration data, connects to disks, and saves critical data to coffer disks.</a:t>
            </a:r>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pic>
        <p:nvPicPr>
          <p:cNvPr id="4" name="图片 3"/>
          <p:cNvPicPr>
            <a:picLocks noChangeAspect="1"/>
          </p:cNvPicPr>
          <p:nvPr/>
        </p:nvPicPr>
        <p:blipFill>
          <a:blip r:embed="rId3"/>
          <a:stretch>
            <a:fillRect/>
          </a:stretch>
        </p:blipFill>
        <p:spPr>
          <a:xfrm>
            <a:off x="1182257" y="3003314"/>
            <a:ext cx="4889406" cy="2492483"/>
          </a:xfrm>
          <a:prstGeom prst="rect">
            <a:avLst/>
          </a:prstGeom>
        </p:spPr>
      </p:pic>
      <p:sp>
        <p:nvSpPr>
          <p:cNvPr id="7" name="矩形 6"/>
          <p:cNvSpPr/>
          <p:nvPr/>
        </p:nvSpPr>
        <p:spPr>
          <a:xfrm>
            <a:off x="7195214" y="5296963"/>
            <a:ext cx="3005646" cy="604472"/>
          </a:xfrm>
          <a:prstGeom prst="rect">
            <a:avLst/>
          </a:prstGeom>
          <a:noFill/>
          <a:ln w="3175" cap="flat" cmpd="sng" algn="ctr">
            <a:solidFill>
              <a:schemeClr val="bg1">
                <a:lumMod val="50000"/>
                <a:alpha val="30000"/>
              </a:schemeClr>
            </a:solidFill>
            <a:prstDash val="solid"/>
            <a:miter lim="800000"/>
          </a:ln>
          <a:effectLst/>
        </p:spPr>
        <p:txBody>
          <a:bodyPr wrap="square" rtlCol="0" anchor="t">
            <a:noAutofit/>
          </a:bodyPr>
          <a:lstStyle/>
          <a:p>
            <a:pPr defTabSz="914126" fontAlgn="ctr"/>
            <a:r>
              <a:rPr lang="en-US" sz="1200" b="1" dirty="0">
                <a:latin typeface="Huawei Sans" panose="020C0503030203020204" pitchFamily="34" charset="0"/>
              </a:rPr>
              <a:t>Disk </a:t>
            </a:r>
          </a:p>
          <a:p>
            <a:pPr defTabSz="914126" fontAlgn="ctr"/>
            <a:r>
              <a:rPr lang="en-US" sz="1200" b="1" dirty="0">
                <a:latin typeface="Huawei Sans" panose="020C0503030203020204" pitchFamily="34" charset="0"/>
              </a:rPr>
              <a:t>enclosure</a:t>
            </a:r>
            <a:endParaRPr lang="en-US" altLang="zh-CN" sz="1200" b="1" kern="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9" name="矩形 38"/>
          <p:cNvSpPr/>
          <p:nvPr/>
        </p:nvSpPr>
        <p:spPr>
          <a:xfrm>
            <a:off x="7195214" y="2948322"/>
            <a:ext cx="3005646" cy="2229863"/>
          </a:xfrm>
          <a:prstGeom prst="rect">
            <a:avLst/>
          </a:prstGeom>
          <a:noFill/>
          <a:ln w="3175" cap="flat" cmpd="sng" algn="ctr">
            <a:solidFill>
              <a:schemeClr val="bg1">
                <a:lumMod val="75000"/>
              </a:schemeClr>
            </a:solidFill>
            <a:prstDash val="solid"/>
            <a:miter lim="800000"/>
          </a:ln>
          <a:effectLst/>
        </p:spPr>
        <p:txBody>
          <a:bodyPr wrap="square" rtlCol="0" anchor="t">
            <a:noAutofit/>
          </a:bodyPr>
          <a:lstStyle/>
          <a:p>
            <a:pPr defTabSz="914126" fontAlgn="ctr"/>
            <a:r>
              <a:rPr lang="en-US" sz="1400" b="1" dirty="0">
                <a:latin typeface="Huawei Sans" panose="020C0503030203020204" pitchFamily="34" charset="0"/>
              </a:rPr>
              <a:t>Controller </a:t>
            </a:r>
          </a:p>
          <a:p>
            <a:pPr defTabSz="914126" fontAlgn="ctr"/>
            <a:r>
              <a:rPr lang="en-US" sz="1400" b="1" dirty="0">
                <a:latin typeface="Huawei Sans" panose="020C0503030203020204" pitchFamily="34" charset="0"/>
              </a:rPr>
              <a:t>enclosure</a:t>
            </a:r>
          </a:p>
        </p:txBody>
      </p:sp>
      <p:sp>
        <p:nvSpPr>
          <p:cNvPr id="40" name="矩形 39"/>
          <p:cNvSpPr/>
          <p:nvPr/>
        </p:nvSpPr>
        <p:spPr>
          <a:xfrm>
            <a:off x="7359029" y="3754141"/>
            <a:ext cx="1321438" cy="942995"/>
          </a:xfrm>
          <a:prstGeom prst="rect">
            <a:avLst/>
          </a:prstGeom>
          <a:solidFill>
            <a:srgbClr val="FFFFFF"/>
          </a:solidFill>
          <a:ln w="3175">
            <a:solidFill>
              <a:schemeClr val="tx1"/>
            </a:solidFill>
          </a:ln>
          <a:effectLst/>
        </p:spPr>
        <p:txBody>
          <a:bodyPr vert="horz" wrap="square" lIns="91476" tIns="18000" rIns="91476" bIns="45739" anchor="t" anchorCtr="0">
            <a:noAutofit/>
          </a:bodyPr>
          <a:lstStyle/>
          <a:p>
            <a:pPr fontAlgn="ctr">
              <a:buClr>
                <a:srgbClr val="CC9900"/>
              </a:buClr>
            </a:pPr>
            <a:r>
              <a:rPr lang="en-US" sz="1400" dirty="0">
                <a:solidFill>
                  <a:srgbClr val="C00000"/>
                </a:solidFill>
                <a:latin typeface="Huawei Sans" panose="020C0503030203020204" pitchFamily="34" charset="0"/>
              </a:rPr>
              <a:t>Controller</a:t>
            </a:r>
            <a:endParaRPr lang="en-US" altLang="zh-CN" sz="1400" b="1" dirty="0">
              <a:solidFill>
                <a:srgbClr val="C00000"/>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1" name="矩形 40"/>
          <p:cNvSpPr/>
          <p:nvPr/>
        </p:nvSpPr>
        <p:spPr>
          <a:xfrm>
            <a:off x="7966271" y="3429025"/>
            <a:ext cx="507693" cy="200265"/>
          </a:xfrm>
          <a:prstGeom prst="rect">
            <a:avLst/>
          </a:prstGeom>
          <a:solidFill>
            <a:schemeClr val="tx2">
              <a:lumMod val="60000"/>
              <a:lumOff val="40000"/>
            </a:schemeClr>
          </a:solidFill>
          <a:ln w="3175">
            <a:solidFill>
              <a:schemeClr val="bg1">
                <a:lumMod val="60000"/>
                <a:lumOff val="40000"/>
              </a:schemeClr>
            </a:solidFill>
          </a:ln>
          <a:effectLst/>
        </p:spPr>
        <p:txBody>
          <a:bodyPr wrap="square" lIns="91476" tIns="45739" rIns="91476" bIns="45739" anchor="ctr">
            <a:noAutofit/>
          </a:bodyPr>
          <a:lstStyle/>
          <a:p>
            <a:pPr algn="ctr" fontAlgn="ctr">
              <a:buClr>
                <a:srgbClr val="CC9900"/>
              </a:buClr>
            </a:pPr>
            <a:r>
              <a:rPr lang="en-US" sz="1400" dirty="0">
                <a:latin typeface="Huawei Sans" panose="020C0503030203020204" pitchFamily="34" charset="0"/>
              </a:rPr>
              <a:t>FE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cxnSp>
        <p:nvCxnSpPr>
          <p:cNvPr id="45" name="直接箭头连接符 44"/>
          <p:cNvCxnSpPr>
            <a:stCxn id="41" idx="2"/>
            <a:endCxn id="40" idx="0"/>
          </p:cNvCxnSpPr>
          <p:nvPr/>
        </p:nvCxnSpPr>
        <p:spPr>
          <a:xfrm flipH="1">
            <a:off x="8019748" y="3629290"/>
            <a:ext cx="200370" cy="124851"/>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46" name="直接箭头连接符 45"/>
          <p:cNvCxnSpPr>
            <a:stCxn id="41" idx="2"/>
            <a:endCxn id="349" idx="0"/>
          </p:cNvCxnSpPr>
          <p:nvPr/>
        </p:nvCxnSpPr>
        <p:spPr>
          <a:xfrm>
            <a:off x="8220118" y="3629290"/>
            <a:ext cx="1162838" cy="124851"/>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53" name="直接箭头连接符 52"/>
          <p:cNvCxnSpPr>
            <a:stCxn id="60" idx="2"/>
            <a:endCxn id="7" idx="0"/>
          </p:cNvCxnSpPr>
          <p:nvPr/>
        </p:nvCxnSpPr>
        <p:spPr>
          <a:xfrm>
            <a:off x="8068185" y="5117408"/>
            <a:ext cx="629853" cy="17955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54" name="直接箭头连接符 53"/>
          <p:cNvCxnSpPr>
            <a:stCxn id="349" idx="2"/>
            <a:endCxn id="60" idx="0"/>
          </p:cNvCxnSpPr>
          <p:nvPr/>
        </p:nvCxnSpPr>
        <p:spPr>
          <a:xfrm flipH="1">
            <a:off x="8068185" y="4697135"/>
            <a:ext cx="1314771" cy="220008"/>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57" name="直接箭头连接符 56"/>
          <p:cNvCxnSpPr>
            <a:stCxn id="41" idx="0"/>
          </p:cNvCxnSpPr>
          <p:nvPr/>
        </p:nvCxnSpPr>
        <p:spPr>
          <a:xfrm flipV="1">
            <a:off x="8220118" y="2826901"/>
            <a:ext cx="365482" cy="602124"/>
          </a:xfrm>
          <a:prstGeom prst="straightConnector1">
            <a:avLst/>
          </a:prstGeom>
          <a:noFill/>
          <a:ln w="3175" cap="flat" cmpd="sng" algn="ctr">
            <a:solidFill>
              <a:srgbClr val="C00000"/>
            </a:solidFill>
            <a:prstDash val="solid"/>
            <a:miter lim="800000"/>
            <a:headEnd type="arrow" w="med" len="med"/>
            <a:tailEnd type="arrow" w="med" len="med"/>
          </a:ln>
          <a:effectLst/>
        </p:spPr>
      </p:cxnSp>
      <p:sp>
        <p:nvSpPr>
          <p:cNvPr id="60" name="矩形 59"/>
          <p:cNvSpPr/>
          <p:nvPr/>
        </p:nvSpPr>
        <p:spPr>
          <a:xfrm>
            <a:off x="7814338" y="4917143"/>
            <a:ext cx="507693" cy="200265"/>
          </a:xfrm>
          <a:prstGeom prst="rect">
            <a:avLst/>
          </a:prstGeom>
          <a:solidFill>
            <a:srgbClr val="FFFFFF"/>
          </a:solidFill>
          <a:ln w="3175">
            <a:solidFill>
              <a:schemeClr val="tx1"/>
            </a:solidFill>
          </a:ln>
          <a:effectLst/>
        </p:spPr>
        <p:txBody>
          <a:bodyPr wrap="square" lIns="91476" tIns="45739" rIns="91476" bIns="45739" anchor="ctr">
            <a:noAutofit/>
          </a:bodyPr>
          <a:lstStyle/>
          <a:p>
            <a:pPr algn="ctr" fontAlgn="ctr">
              <a:buClr>
                <a:srgbClr val="CC9900"/>
              </a:buClr>
            </a:pPr>
            <a:r>
              <a:rPr lang="en-US" sz="1400" dirty="0">
                <a:latin typeface="Huawei Sans" panose="020C0503030203020204" pitchFamily="34" charset="0"/>
              </a:rPr>
              <a:t>BE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cxnSp>
        <p:nvCxnSpPr>
          <p:cNvPr id="67" name="直接箭头连接符 66"/>
          <p:cNvCxnSpPr>
            <a:stCxn id="40" idx="2"/>
            <a:endCxn id="60" idx="0"/>
          </p:cNvCxnSpPr>
          <p:nvPr/>
        </p:nvCxnSpPr>
        <p:spPr>
          <a:xfrm>
            <a:off x="8019748" y="4697135"/>
            <a:ext cx="48436" cy="220008"/>
          </a:xfrm>
          <a:prstGeom prst="straightConnector1">
            <a:avLst/>
          </a:prstGeom>
          <a:noFill/>
          <a:ln w="3175" cap="flat" cmpd="sng" algn="ctr">
            <a:solidFill>
              <a:srgbClr val="C00000"/>
            </a:solidFill>
            <a:prstDash val="solid"/>
            <a:miter lim="800000"/>
            <a:headEnd type="none" w="med" len="med"/>
            <a:tailEnd type="none" w="med" len="med"/>
          </a:ln>
          <a:effectLst/>
        </p:spPr>
      </p:cxnSp>
      <p:grpSp>
        <p:nvGrpSpPr>
          <p:cNvPr id="72" name="组合 71"/>
          <p:cNvGrpSpPr/>
          <p:nvPr/>
        </p:nvGrpSpPr>
        <p:grpSpPr>
          <a:xfrm>
            <a:off x="9306612" y="5437050"/>
            <a:ext cx="400219" cy="387600"/>
            <a:chOff x="5184772" y="4685574"/>
            <a:chExt cx="1156185" cy="1590440"/>
          </a:xfrm>
          <a:solidFill>
            <a:schemeClr val="tx2"/>
          </a:solidFill>
        </p:grpSpPr>
        <p:sp>
          <p:nvSpPr>
            <p:cNvPr id="195"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6"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7"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8"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9"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0"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1"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2"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3"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4"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5"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6"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7"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8"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9"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0"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1"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2"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3"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4"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5"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6"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7"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8"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9"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20"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grpSp>
        <p:nvGrpSpPr>
          <p:cNvPr id="73" name="组合 72"/>
          <p:cNvGrpSpPr/>
          <p:nvPr/>
        </p:nvGrpSpPr>
        <p:grpSpPr>
          <a:xfrm>
            <a:off x="8888133" y="5437050"/>
            <a:ext cx="400219" cy="387600"/>
            <a:chOff x="5184772" y="4685574"/>
            <a:chExt cx="1156185" cy="1590440"/>
          </a:xfrm>
          <a:solidFill>
            <a:schemeClr val="tx2"/>
          </a:solidFill>
        </p:grpSpPr>
        <p:sp>
          <p:nvSpPr>
            <p:cNvPr id="169"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0"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1"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2"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3"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4"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5"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6"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7"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8"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9"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0"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1"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2"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3"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4"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5"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6"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7"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8"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9"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0"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1"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2"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3"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4"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grpSp>
        <p:nvGrpSpPr>
          <p:cNvPr id="74" name="组合 73"/>
          <p:cNvGrpSpPr/>
          <p:nvPr/>
        </p:nvGrpSpPr>
        <p:grpSpPr>
          <a:xfrm>
            <a:off x="8470834" y="5437050"/>
            <a:ext cx="400219" cy="387600"/>
            <a:chOff x="5184772" y="4685574"/>
            <a:chExt cx="1156185" cy="1590440"/>
          </a:xfrm>
          <a:solidFill>
            <a:schemeClr val="tx2"/>
          </a:solidFill>
        </p:grpSpPr>
        <p:sp>
          <p:nvSpPr>
            <p:cNvPr id="143"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4"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5"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6"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7"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8"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9"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0"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1"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2"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3"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4"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5"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6"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7"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8"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9"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0"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1"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2"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3"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4"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5"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6"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7"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8"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grpSp>
        <p:nvGrpSpPr>
          <p:cNvPr id="75" name="组合 74"/>
          <p:cNvGrpSpPr/>
          <p:nvPr/>
        </p:nvGrpSpPr>
        <p:grpSpPr>
          <a:xfrm>
            <a:off x="8057900" y="5437050"/>
            <a:ext cx="400219" cy="387600"/>
            <a:chOff x="5184772" y="4685574"/>
            <a:chExt cx="1156185" cy="1590440"/>
          </a:xfrm>
          <a:solidFill>
            <a:schemeClr val="tx2"/>
          </a:solidFill>
        </p:grpSpPr>
        <p:sp>
          <p:nvSpPr>
            <p:cNvPr id="117"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8"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9"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0"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1"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2"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3"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4"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5"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6"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7"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8"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9"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0"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1"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2"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3"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4"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5"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6"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7"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8"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9"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0"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1"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2"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sp>
        <p:nvSpPr>
          <p:cNvPr id="78" name="菱形 77"/>
          <p:cNvSpPr/>
          <p:nvPr/>
        </p:nvSpPr>
        <p:spPr>
          <a:xfrm>
            <a:off x="8249249" y="4236475"/>
            <a:ext cx="129725" cy="107371"/>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80" name="菱形 79"/>
          <p:cNvSpPr/>
          <p:nvPr/>
        </p:nvSpPr>
        <p:spPr>
          <a:xfrm>
            <a:off x="8416035" y="4228893"/>
            <a:ext cx="129725" cy="107371"/>
          </a:xfrm>
          <a:prstGeom prst="diamond">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86" name="菱形 85"/>
          <p:cNvSpPr/>
          <p:nvPr/>
        </p:nvSpPr>
        <p:spPr>
          <a:xfrm>
            <a:off x="8088587" y="4230933"/>
            <a:ext cx="129725" cy="107371"/>
          </a:xfrm>
          <a:prstGeom prst="diamond">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grpSp>
        <p:nvGrpSpPr>
          <p:cNvPr id="88" name="组合 87"/>
          <p:cNvGrpSpPr/>
          <p:nvPr/>
        </p:nvGrpSpPr>
        <p:grpSpPr>
          <a:xfrm>
            <a:off x="8470354" y="2302002"/>
            <a:ext cx="457001" cy="459623"/>
            <a:chOff x="7445376" y="1757363"/>
            <a:chExt cx="401637" cy="430213"/>
          </a:xfrm>
          <a:solidFill>
            <a:schemeClr val="tx1">
              <a:alpha val="50000"/>
            </a:schemeClr>
          </a:solidFill>
        </p:grpSpPr>
        <p:sp>
          <p:nvSpPr>
            <p:cNvPr id="93" name="Freeform 964"/>
            <p:cNvSpPr>
              <a:spLocks noEditPoints="1"/>
            </p:cNvSpPr>
            <p:nvPr/>
          </p:nvSpPr>
          <p:spPr bwMode="auto">
            <a:xfrm>
              <a:off x="7445376" y="1757363"/>
              <a:ext cx="188913" cy="417513"/>
            </a:xfrm>
            <a:custGeom>
              <a:avLst/>
              <a:gdLst>
                <a:gd name="T0" fmla="*/ 25 w 221"/>
                <a:gd name="T1" fmla="*/ 466 h 490"/>
                <a:gd name="T2" fmla="*/ 25 w 221"/>
                <a:gd name="T3" fmla="*/ 466 h 490"/>
                <a:gd name="T4" fmla="*/ 196 w 221"/>
                <a:gd name="T5" fmla="*/ 466 h 490"/>
                <a:gd name="T6" fmla="*/ 196 w 221"/>
                <a:gd name="T7" fmla="*/ 25 h 490"/>
                <a:gd name="T8" fmla="*/ 25 w 221"/>
                <a:gd name="T9" fmla="*/ 25 h 490"/>
                <a:gd name="T10" fmla="*/ 25 w 221"/>
                <a:gd name="T11" fmla="*/ 466 h 490"/>
                <a:gd name="T12" fmla="*/ 208 w 221"/>
                <a:gd name="T13" fmla="*/ 490 h 490"/>
                <a:gd name="T14" fmla="*/ 208 w 221"/>
                <a:gd name="T15" fmla="*/ 490 h 490"/>
                <a:gd name="T16" fmla="*/ 12 w 221"/>
                <a:gd name="T17" fmla="*/ 490 h 490"/>
                <a:gd name="T18" fmla="*/ 0 w 221"/>
                <a:gd name="T19" fmla="*/ 478 h 490"/>
                <a:gd name="T20" fmla="*/ 0 w 221"/>
                <a:gd name="T21" fmla="*/ 12 h 490"/>
                <a:gd name="T22" fmla="*/ 12 w 221"/>
                <a:gd name="T23" fmla="*/ 0 h 490"/>
                <a:gd name="T24" fmla="*/ 208 w 221"/>
                <a:gd name="T25" fmla="*/ 0 h 490"/>
                <a:gd name="T26" fmla="*/ 221 w 221"/>
                <a:gd name="T27" fmla="*/ 12 h 490"/>
                <a:gd name="T28" fmla="*/ 221 w 221"/>
                <a:gd name="T29" fmla="*/ 478 h 490"/>
                <a:gd name="T30" fmla="*/ 208 w 221"/>
                <a:gd name="T31"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490">
                  <a:moveTo>
                    <a:pt x="25" y="466"/>
                  </a:moveTo>
                  <a:lnTo>
                    <a:pt x="25" y="466"/>
                  </a:lnTo>
                  <a:lnTo>
                    <a:pt x="196" y="466"/>
                  </a:lnTo>
                  <a:lnTo>
                    <a:pt x="196" y="25"/>
                  </a:lnTo>
                  <a:lnTo>
                    <a:pt x="25" y="25"/>
                  </a:lnTo>
                  <a:lnTo>
                    <a:pt x="25" y="466"/>
                  </a:lnTo>
                  <a:close/>
                  <a:moveTo>
                    <a:pt x="208" y="490"/>
                  </a:moveTo>
                  <a:lnTo>
                    <a:pt x="208" y="490"/>
                  </a:lnTo>
                  <a:lnTo>
                    <a:pt x="12" y="490"/>
                  </a:lnTo>
                  <a:cubicBezTo>
                    <a:pt x="5" y="490"/>
                    <a:pt x="0" y="485"/>
                    <a:pt x="0" y="478"/>
                  </a:cubicBezTo>
                  <a:lnTo>
                    <a:pt x="0" y="12"/>
                  </a:lnTo>
                  <a:cubicBezTo>
                    <a:pt x="0" y="6"/>
                    <a:pt x="5" y="0"/>
                    <a:pt x="12" y="0"/>
                  </a:cubicBezTo>
                  <a:lnTo>
                    <a:pt x="208" y="0"/>
                  </a:lnTo>
                  <a:cubicBezTo>
                    <a:pt x="215" y="0"/>
                    <a:pt x="221" y="6"/>
                    <a:pt x="221" y="12"/>
                  </a:cubicBezTo>
                  <a:lnTo>
                    <a:pt x="221" y="478"/>
                  </a:lnTo>
                  <a:cubicBezTo>
                    <a:pt x="221" y="485"/>
                    <a:pt x="215" y="490"/>
                    <a:pt x="208" y="49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4" name="Freeform 965"/>
            <p:cNvSpPr>
              <a:spLocks/>
            </p:cNvSpPr>
            <p:nvPr/>
          </p:nvSpPr>
          <p:spPr bwMode="auto">
            <a:xfrm>
              <a:off x="7659688" y="1757363"/>
              <a:ext cx="187325" cy="417513"/>
            </a:xfrm>
            <a:custGeom>
              <a:avLst/>
              <a:gdLst>
                <a:gd name="T0" fmla="*/ 209 w 221"/>
                <a:gd name="T1" fmla="*/ 490 h 490"/>
                <a:gd name="T2" fmla="*/ 209 w 221"/>
                <a:gd name="T3" fmla="*/ 490 h 490"/>
                <a:gd name="T4" fmla="*/ 167 w 221"/>
                <a:gd name="T5" fmla="*/ 490 h 490"/>
                <a:gd name="T6" fmla="*/ 167 w 221"/>
                <a:gd name="T7" fmla="*/ 466 h 490"/>
                <a:gd name="T8" fmla="*/ 197 w 221"/>
                <a:gd name="T9" fmla="*/ 466 h 490"/>
                <a:gd name="T10" fmla="*/ 197 w 221"/>
                <a:gd name="T11" fmla="*/ 25 h 490"/>
                <a:gd name="T12" fmla="*/ 25 w 221"/>
                <a:gd name="T13" fmla="*/ 25 h 490"/>
                <a:gd name="T14" fmla="*/ 25 w 221"/>
                <a:gd name="T15" fmla="*/ 466 h 490"/>
                <a:gd name="T16" fmla="*/ 83 w 221"/>
                <a:gd name="T17" fmla="*/ 466 h 490"/>
                <a:gd name="T18" fmla="*/ 83 w 221"/>
                <a:gd name="T19" fmla="*/ 490 h 490"/>
                <a:gd name="T20" fmla="*/ 13 w 221"/>
                <a:gd name="T21" fmla="*/ 490 h 490"/>
                <a:gd name="T22" fmla="*/ 0 w 221"/>
                <a:gd name="T23" fmla="*/ 478 h 490"/>
                <a:gd name="T24" fmla="*/ 0 w 221"/>
                <a:gd name="T25" fmla="*/ 12 h 490"/>
                <a:gd name="T26" fmla="*/ 13 w 221"/>
                <a:gd name="T27" fmla="*/ 0 h 490"/>
                <a:gd name="T28" fmla="*/ 209 w 221"/>
                <a:gd name="T29" fmla="*/ 0 h 490"/>
                <a:gd name="T30" fmla="*/ 221 w 221"/>
                <a:gd name="T31" fmla="*/ 12 h 490"/>
                <a:gd name="T32" fmla="*/ 221 w 221"/>
                <a:gd name="T33" fmla="*/ 478 h 490"/>
                <a:gd name="T34" fmla="*/ 209 w 221"/>
                <a:gd name="T35"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1" h="490">
                  <a:moveTo>
                    <a:pt x="209" y="490"/>
                  </a:moveTo>
                  <a:lnTo>
                    <a:pt x="209" y="490"/>
                  </a:lnTo>
                  <a:lnTo>
                    <a:pt x="167" y="490"/>
                  </a:lnTo>
                  <a:lnTo>
                    <a:pt x="167" y="466"/>
                  </a:lnTo>
                  <a:lnTo>
                    <a:pt x="197" y="466"/>
                  </a:lnTo>
                  <a:lnTo>
                    <a:pt x="197" y="25"/>
                  </a:lnTo>
                  <a:lnTo>
                    <a:pt x="25" y="25"/>
                  </a:lnTo>
                  <a:lnTo>
                    <a:pt x="25" y="466"/>
                  </a:lnTo>
                  <a:lnTo>
                    <a:pt x="83" y="466"/>
                  </a:lnTo>
                  <a:lnTo>
                    <a:pt x="83" y="490"/>
                  </a:lnTo>
                  <a:lnTo>
                    <a:pt x="13" y="490"/>
                  </a:lnTo>
                  <a:cubicBezTo>
                    <a:pt x="6" y="490"/>
                    <a:pt x="0" y="485"/>
                    <a:pt x="0" y="478"/>
                  </a:cubicBezTo>
                  <a:lnTo>
                    <a:pt x="0" y="12"/>
                  </a:lnTo>
                  <a:cubicBezTo>
                    <a:pt x="0" y="6"/>
                    <a:pt x="6" y="0"/>
                    <a:pt x="13" y="0"/>
                  </a:cubicBezTo>
                  <a:lnTo>
                    <a:pt x="209" y="0"/>
                  </a:lnTo>
                  <a:cubicBezTo>
                    <a:pt x="216" y="0"/>
                    <a:pt x="221" y="6"/>
                    <a:pt x="221" y="12"/>
                  </a:cubicBezTo>
                  <a:lnTo>
                    <a:pt x="221" y="478"/>
                  </a:lnTo>
                  <a:cubicBezTo>
                    <a:pt x="221" y="485"/>
                    <a:pt x="216" y="490"/>
                    <a:pt x="209" y="49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5" name="Freeform 966"/>
            <p:cNvSpPr>
              <a:spLocks noEditPoints="1"/>
            </p:cNvSpPr>
            <p:nvPr/>
          </p:nvSpPr>
          <p:spPr bwMode="auto">
            <a:xfrm>
              <a:off x="7488238" y="1792288"/>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6" name="Freeform 967"/>
            <p:cNvSpPr>
              <a:spLocks noEditPoints="1"/>
            </p:cNvSpPr>
            <p:nvPr/>
          </p:nvSpPr>
          <p:spPr bwMode="auto">
            <a:xfrm>
              <a:off x="7488238" y="1831976"/>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7" name="Freeform 968"/>
            <p:cNvSpPr>
              <a:spLocks noEditPoints="1"/>
            </p:cNvSpPr>
            <p:nvPr/>
          </p:nvSpPr>
          <p:spPr bwMode="auto">
            <a:xfrm>
              <a:off x="7488238" y="1887538"/>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8" name="Freeform 969"/>
            <p:cNvSpPr>
              <a:spLocks noEditPoints="1"/>
            </p:cNvSpPr>
            <p:nvPr/>
          </p:nvSpPr>
          <p:spPr bwMode="auto">
            <a:xfrm>
              <a:off x="7488238" y="1927226"/>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9" name="Freeform 970"/>
            <p:cNvSpPr>
              <a:spLocks noEditPoints="1"/>
            </p:cNvSpPr>
            <p:nvPr/>
          </p:nvSpPr>
          <p:spPr bwMode="auto">
            <a:xfrm>
              <a:off x="7488238" y="1978026"/>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0" name="Freeform 971"/>
            <p:cNvSpPr>
              <a:spLocks noEditPoints="1"/>
            </p:cNvSpPr>
            <p:nvPr/>
          </p:nvSpPr>
          <p:spPr bwMode="auto">
            <a:xfrm>
              <a:off x="7488238" y="2017713"/>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1" name="Freeform 972"/>
            <p:cNvSpPr>
              <a:spLocks noEditPoints="1"/>
            </p:cNvSpPr>
            <p:nvPr/>
          </p:nvSpPr>
          <p:spPr bwMode="auto">
            <a:xfrm>
              <a:off x="7700963" y="1792288"/>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2" name="Freeform 973"/>
            <p:cNvSpPr>
              <a:spLocks noEditPoints="1"/>
            </p:cNvSpPr>
            <p:nvPr/>
          </p:nvSpPr>
          <p:spPr bwMode="auto">
            <a:xfrm>
              <a:off x="7700963" y="1831976"/>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3" name="Freeform 974"/>
            <p:cNvSpPr>
              <a:spLocks noEditPoints="1"/>
            </p:cNvSpPr>
            <p:nvPr/>
          </p:nvSpPr>
          <p:spPr bwMode="auto">
            <a:xfrm>
              <a:off x="7700963" y="1887538"/>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4" name="Freeform 975"/>
            <p:cNvSpPr>
              <a:spLocks noEditPoints="1"/>
            </p:cNvSpPr>
            <p:nvPr/>
          </p:nvSpPr>
          <p:spPr bwMode="auto">
            <a:xfrm>
              <a:off x="7700963" y="1927226"/>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5" name="Freeform 976"/>
            <p:cNvSpPr>
              <a:spLocks noEditPoints="1"/>
            </p:cNvSpPr>
            <p:nvPr/>
          </p:nvSpPr>
          <p:spPr bwMode="auto">
            <a:xfrm>
              <a:off x="7700963" y="1978026"/>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6" name="Freeform 977"/>
            <p:cNvSpPr>
              <a:spLocks noEditPoints="1"/>
            </p:cNvSpPr>
            <p:nvPr/>
          </p:nvSpPr>
          <p:spPr bwMode="auto">
            <a:xfrm>
              <a:off x="7700963" y="2017713"/>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7" name="Freeform 978"/>
            <p:cNvSpPr>
              <a:spLocks/>
            </p:cNvSpPr>
            <p:nvPr/>
          </p:nvSpPr>
          <p:spPr bwMode="auto">
            <a:xfrm>
              <a:off x="7488238" y="2078038"/>
              <a:ext cx="103188" cy="17463"/>
            </a:xfrm>
            <a:custGeom>
              <a:avLst/>
              <a:gdLst>
                <a:gd name="T0" fmla="*/ 121 w 121"/>
                <a:gd name="T1" fmla="*/ 10 h 21"/>
                <a:gd name="T2" fmla="*/ 121 w 121"/>
                <a:gd name="T3" fmla="*/ 10 h 21"/>
                <a:gd name="T4" fmla="*/ 110 w 121"/>
                <a:gd name="T5" fmla="*/ 21 h 21"/>
                <a:gd name="T6" fmla="*/ 10 w 121"/>
                <a:gd name="T7" fmla="*/ 21 h 21"/>
                <a:gd name="T8" fmla="*/ 0 w 121"/>
                <a:gd name="T9" fmla="*/ 10 h 21"/>
                <a:gd name="T10" fmla="*/ 10 w 121"/>
                <a:gd name="T11" fmla="*/ 0 h 21"/>
                <a:gd name="T12" fmla="*/ 110 w 121"/>
                <a:gd name="T13" fmla="*/ 0 h 21"/>
                <a:gd name="T14" fmla="*/ 121 w 121"/>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1">
                  <a:moveTo>
                    <a:pt x="121" y="10"/>
                  </a:moveTo>
                  <a:lnTo>
                    <a:pt x="121" y="10"/>
                  </a:lnTo>
                  <a:cubicBezTo>
                    <a:pt x="121" y="16"/>
                    <a:pt x="116" y="21"/>
                    <a:pt x="110" y="21"/>
                  </a:cubicBezTo>
                  <a:lnTo>
                    <a:pt x="10" y="21"/>
                  </a:lnTo>
                  <a:cubicBezTo>
                    <a:pt x="4" y="21"/>
                    <a:pt x="0" y="16"/>
                    <a:pt x="0" y="10"/>
                  </a:cubicBezTo>
                  <a:cubicBezTo>
                    <a:pt x="0" y="5"/>
                    <a:pt x="4" y="0"/>
                    <a:pt x="10" y="0"/>
                  </a:cubicBezTo>
                  <a:lnTo>
                    <a:pt x="110" y="0"/>
                  </a:lnTo>
                  <a:cubicBezTo>
                    <a:pt x="116" y="0"/>
                    <a:pt x="121" y="5"/>
                    <a:pt x="121" y="1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8" name="Freeform 979"/>
            <p:cNvSpPr>
              <a:spLocks/>
            </p:cNvSpPr>
            <p:nvPr/>
          </p:nvSpPr>
          <p:spPr bwMode="auto">
            <a:xfrm>
              <a:off x="7702551" y="2078038"/>
              <a:ext cx="103188" cy="17463"/>
            </a:xfrm>
            <a:custGeom>
              <a:avLst/>
              <a:gdLst>
                <a:gd name="T0" fmla="*/ 121 w 121"/>
                <a:gd name="T1" fmla="*/ 10 h 21"/>
                <a:gd name="T2" fmla="*/ 121 w 121"/>
                <a:gd name="T3" fmla="*/ 10 h 21"/>
                <a:gd name="T4" fmla="*/ 111 w 121"/>
                <a:gd name="T5" fmla="*/ 21 h 21"/>
                <a:gd name="T6" fmla="*/ 11 w 121"/>
                <a:gd name="T7" fmla="*/ 21 h 21"/>
                <a:gd name="T8" fmla="*/ 0 w 121"/>
                <a:gd name="T9" fmla="*/ 10 h 21"/>
                <a:gd name="T10" fmla="*/ 11 w 121"/>
                <a:gd name="T11" fmla="*/ 0 h 21"/>
                <a:gd name="T12" fmla="*/ 111 w 121"/>
                <a:gd name="T13" fmla="*/ 0 h 21"/>
                <a:gd name="T14" fmla="*/ 121 w 121"/>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1">
                  <a:moveTo>
                    <a:pt x="121" y="10"/>
                  </a:moveTo>
                  <a:lnTo>
                    <a:pt x="121" y="10"/>
                  </a:lnTo>
                  <a:cubicBezTo>
                    <a:pt x="121" y="16"/>
                    <a:pt x="117" y="21"/>
                    <a:pt x="111" y="21"/>
                  </a:cubicBezTo>
                  <a:lnTo>
                    <a:pt x="11" y="21"/>
                  </a:lnTo>
                  <a:cubicBezTo>
                    <a:pt x="5" y="21"/>
                    <a:pt x="0" y="16"/>
                    <a:pt x="0" y="10"/>
                  </a:cubicBezTo>
                  <a:cubicBezTo>
                    <a:pt x="0" y="5"/>
                    <a:pt x="5" y="0"/>
                    <a:pt x="11" y="0"/>
                  </a:cubicBezTo>
                  <a:lnTo>
                    <a:pt x="111" y="0"/>
                  </a:lnTo>
                  <a:cubicBezTo>
                    <a:pt x="117" y="0"/>
                    <a:pt x="121" y="5"/>
                    <a:pt x="121" y="1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9" name="Freeform 980"/>
            <p:cNvSpPr>
              <a:spLocks/>
            </p:cNvSpPr>
            <p:nvPr/>
          </p:nvSpPr>
          <p:spPr bwMode="auto">
            <a:xfrm>
              <a:off x="7456488" y="1874838"/>
              <a:ext cx="166688" cy="4763"/>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0" name="Freeform 981"/>
            <p:cNvSpPr>
              <a:spLocks/>
            </p:cNvSpPr>
            <p:nvPr/>
          </p:nvSpPr>
          <p:spPr bwMode="auto">
            <a:xfrm>
              <a:off x="7456488" y="1966913"/>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1" name="Freeform 982"/>
            <p:cNvSpPr>
              <a:spLocks/>
            </p:cNvSpPr>
            <p:nvPr/>
          </p:nvSpPr>
          <p:spPr bwMode="auto">
            <a:xfrm>
              <a:off x="7456488" y="2058988"/>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2" name="Freeform 983"/>
            <p:cNvSpPr>
              <a:spLocks/>
            </p:cNvSpPr>
            <p:nvPr/>
          </p:nvSpPr>
          <p:spPr bwMode="auto">
            <a:xfrm>
              <a:off x="7670801" y="1874838"/>
              <a:ext cx="166688" cy="4763"/>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3" name="Freeform 984"/>
            <p:cNvSpPr>
              <a:spLocks/>
            </p:cNvSpPr>
            <p:nvPr/>
          </p:nvSpPr>
          <p:spPr bwMode="auto">
            <a:xfrm>
              <a:off x="7670801" y="1966913"/>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4" name="Freeform 985"/>
            <p:cNvSpPr>
              <a:spLocks/>
            </p:cNvSpPr>
            <p:nvPr/>
          </p:nvSpPr>
          <p:spPr bwMode="auto">
            <a:xfrm>
              <a:off x="7670801" y="2058988"/>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5" name="Freeform 986"/>
            <p:cNvSpPr>
              <a:spLocks/>
            </p:cNvSpPr>
            <p:nvPr/>
          </p:nvSpPr>
          <p:spPr bwMode="auto">
            <a:xfrm>
              <a:off x="7707313" y="2143126"/>
              <a:ext cx="44450" cy="44450"/>
            </a:xfrm>
            <a:custGeom>
              <a:avLst/>
              <a:gdLst>
                <a:gd name="T0" fmla="*/ 26 w 52"/>
                <a:gd name="T1" fmla="*/ 51 h 51"/>
                <a:gd name="T2" fmla="*/ 26 w 52"/>
                <a:gd name="T3" fmla="*/ 51 h 51"/>
                <a:gd name="T4" fmla="*/ 0 w 52"/>
                <a:gd name="T5" fmla="*/ 25 h 51"/>
                <a:gd name="T6" fmla="*/ 26 w 52"/>
                <a:gd name="T7" fmla="*/ 0 h 51"/>
                <a:gd name="T8" fmla="*/ 52 w 52"/>
                <a:gd name="T9" fmla="*/ 25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39"/>
                    <a:pt x="0" y="25"/>
                  </a:cubicBezTo>
                  <a:cubicBezTo>
                    <a:pt x="0" y="11"/>
                    <a:pt x="12" y="0"/>
                    <a:pt x="26" y="0"/>
                  </a:cubicBezTo>
                  <a:cubicBezTo>
                    <a:pt x="40" y="0"/>
                    <a:pt x="52" y="11"/>
                    <a:pt x="52" y="25"/>
                  </a:cubicBezTo>
                  <a:cubicBezTo>
                    <a:pt x="52" y="39"/>
                    <a:pt x="40" y="51"/>
                    <a:pt x="26" y="51"/>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6" name="Freeform 987"/>
            <p:cNvSpPr>
              <a:spLocks/>
            </p:cNvSpPr>
            <p:nvPr/>
          </p:nvSpPr>
          <p:spPr bwMode="auto">
            <a:xfrm>
              <a:off x="7775576" y="2143126"/>
              <a:ext cx="42863" cy="44450"/>
            </a:xfrm>
            <a:custGeom>
              <a:avLst/>
              <a:gdLst>
                <a:gd name="T0" fmla="*/ 25 w 51"/>
                <a:gd name="T1" fmla="*/ 52 h 52"/>
                <a:gd name="T2" fmla="*/ 25 w 51"/>
                <a:gd name="T3" fmla="*/ 52 h 52"/>
                <a:gd name="T4" fmla="*/ 0 w 51"/>
                <a:gd name="T5" fmla="*/ 26 h 52"/>
                <a:gd name="T6" fmla="*/ 25 w 51"/>
                <a:gd name="T7" fmla="*/ 0 h 52"/>
                <a:gd name="T8" fmla="*/ 51 w 51"/>
                <a:gd name="T9" fmla="*/ 26 h 52"/>
                <a:gd name="T10" fmla="*/ 25 w 51"/>
                <a:gd name="T11" fmla="*/ 52 h 52"/>
              </a:gdLst>
              <a:ahLst/>
              <a:cxnLst>
                <a:cxn ang="0">
                  <a:pos x="T0" y="T1"/>
                </a:cxn>
                <a:cxn ang="0">
                  <a:pos x="T2" y="T3"/>
                </a:cxn>
                <a:cxn ang="0">
                  <a:pos x="T4" y="T5"/>
                </a:cxn>
                <a:cxn ang="0">
                  <a:pos x="T6" y="T7"/>
                </a:cxn>
                <a:cxn ang="0">
                  <a:pos x="T8" y="T9"/>
                </a:cxn>
                <a:cxn ang="0">
                  <a:pos x="T10" y="T11"/>
                </a:cxn>
              </a:cxnLst>
              <a:rect l="0" t="0" r="r" b="b"/>
              <a:pathLst>
                <a:path w="51" h="52">
                  <a:moveTo>
                    <a:pt x="25" y="52"/>
                  </a:moveTo>
                  <a:lnTo>
                    <a:pt x="25" y="52"/>
                  </a:lnTo>
                  <a:cubicBezTo>
                    <a:pt x="11" y="52"/>
                    <a:pt x="0" y="40"/>
                    <a:pt x="0" y="26"/>
                  </a:cubicBezTo>
                  <a:cubicBezTo>
                    <a:pt x="0" y="12"/>
                    <a:pt x="11" y="0"/>
                    <a:pt x="25" y="0"/>
                  </a:cubicBezTo>
                  <a:cubicBezTo>
                    <a:pt x="39" y="0"/>
                    <a:pt x="51" y="12"/>
                    <a:pt x="51" y="26"/>
                  </a:cubicBezTo>
                  <a:cubicBezTo>
                    <a:pt x="51" y="40"/>
                    <a:pt x="39" y="52"/>
                    <a:pt x="25" y="52"/>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grpSp>
      <p:sp>
        <p:nvSpPr>
          <p:cNvPr id="341" name="矩形 340"/>
          <p:cNvSpPr/>
          <p:nvPr/>
        </p:nvSpPr>
        <p:spPr>
          <a:xfrm>
            <a:off x="7814339" y="4067288"/>
            <a:ext cx="748550" cy="295006"/>
          </a:xfrm>
          <a:prstGeom prst="rect">
            <a:avLst/>
          </a:prstGeom>
          <a:noFill/>
          <a:ln w="3175">
            <a:solidFill>
              <a:schemeClr val="tx1"/>
            </a:solidFill>
          </a:ln>
          <a:effectLst/>
        </p:spPr>
        <p:txBody>
          <a:bodyPr vert="horz" wrap="square" lIns="91476" tIns="0" rIns="91476" bIns="144000" anchor="ctr">
            <a:noAutofit/>
          </a:bodyPr>
          <a:lstStyle/>
          <a:p>
            <a:pPr algn="ctr" fontAlgn="ctr">
              <a:buClr>
                <a:srgbClr val="CC9900"/>
              </a:buClr>
            </a:pPr>
            <a:r>
              <a:rPr lang="en-US" sz="1400" dirty="0">
                <a:latin typeface="Huawei Sans" panose="020C0503030203020204" pitchFamily="34" charset="0"/>
              </a:rPr>
              <a:t>Cache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42" name="矩形 341"/>
          <p:cNvSpPr/>
          <p:nvPr/>
        </p:nvSpPr>
        <p:spPr>
          <a:xfrm>
            <a:off x="7814339" y="4445875"/>
            <a:ext cx="748549" cy="183062"/>
          </a:xfrm>
          <a:prstGeom prst="rect">
            <a:avLst/>
          </a:prstGeom>
          <a:noFill/>
          <a:ln w="3175">
            <a:solidFill>
              <a:schemeClr val="tx1"/>
            </a:solidFill>
          </a:ln>
          <a:effectLst/>
        </p:spPr>
        <p:txBody>
          <a:bodyPr vert="horz" wrap="square" lIns="91476" tIns="45739" rIns="91476" bIns="45739" anchor="ctr">
            <a:noAutofit/>
          </a:bodyPr>
          <a:lstStyle/>
          <a:p>
            <a:pPr algn="ctr" fontAlgn="ctr">
              <a:buClr>
                <a:srgbClr val="CC9900"/>
              </a:buClr>
            </a:pPr>
            <a:r>
              <a:rPr lang="en-US" sz="1400" dirty="0">
                <a:latin typeface="Huawei Sans" panose="020C0503030203020204" pitchFamily="34" charset="0"/>
              </a:rPr>
              <a:t>CPU</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49" name="矩形 348"/>
          <p:cNvSpPr/>
          <p:nvPr/>
        </p:nvSpPr>
        <p:spPr>
          <a:xfrm>
            <a:off x="8741377" y="3754141"/>
            <a:ext cx="1283157" cy="942995"/>
          </a:xfrm>
          <a:prstGeom prst="rect">
            <a:avLst/>
          </a:prstGeom>
          <a:solidFill>
            <a:srgbClr val="FFFFFF"/>
          </a:solidFill>
          <a:ln w="3175">
            <a:solidFill>
              <a:schemeClr val="tx1"/>
            </a:solidFill>
          </a:ln>
          <a:effectLst/>
        </p:spPr>
        <p:txBody>
          <a:bodyPr vert="horz" wrap="square" lIns="91476" tIns="18000" rIns="91476" bIns="45739" anchor="t" anchorCtr="0">
            <a:noAutofit/>
          </a:bodyPr>
          <a:lstStyle/>
          <a:p>
            <a:pPr fontAlgn="ctr">
              <a:buClr>
                <a:srgbClr val="CC9900"/>
              </a:buClr>
            </a:pPr>
            <a:r>
              <a:rPr lang="en-US" sz="1400" dirty="0">
                <a:solidFill>
                  <a:srgbClr val="C00000"/>
                </a:solidFill>
                <a:latin typeface="Huawei Sans" panose="020C0503030203020204" pitchFamily="34" charset="0"/>
              </a:rPr>
              <a:t>Controller</a:t>
            </a:r>
            <a:endParaRPr lang="en-US" altLang="zh-CN" sz="1400" b="1" dirty="0">
              <a:solidFill>
                <a:srgbClr val="C00000"/>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2" name="菱形 351"/>
          <p:cNvSpPr/>
          <p:nvPr/>
        </p:nvSpPr>
        <p:spPr>
          <a:xfrm>
            <a:off x="9582607" y="4236475"/>
            <a:ext cx="129725" cy="107371"/>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3" name="菱形 352"/>
          <p:cNvSpPr/>
          <p:nvPr/>
        </p:nvSpPr>
        <p:spPr>
          <a:xfrm>
            <a:off x="9749393" y="4228893"/>
            <a:ext cx="129725" cy="107371"/>
          </a:xfrm>
          <a:prstGeom prst="diamond">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4" name="菱形 353"/>
          <p:cNvSpPr/>
          <p:nvPr/>
        </p:nvSpPr>
        <p:spPr>
          <a:xfrm>
            <a:off x="9421945" y="4230933"/>
            <a:ext cx="129725" cy="107371"/>
          </a:xfrm>
          <a:prstGeom prst="diamond">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5" name="矩形 354"/>
          <p:cNvSpPr/>
          <p:nvPr/>
        </p:nvSpPr>
        <p:spPr>
          <a:xfrm>
            <a:off x="9167521" y="4074274"/>
            <a:ext cx="748444" cy="295006"/>
          </a:xfrm>
          <a:prstGeom prst="rect">
            <a:avLst/>
          </a:prstGeom>
          <a:noFill/>
          <a:ln w="3175">
            <a:solidFill>
              <a:schemeClr val="tx1"/>
            </a:solidFill>
          </a:ln>
          <a:effectLst/>
        </p:spPr>
        <p:txBody>
          <a:bodyPr vert="horz" wrap="square" lIns="91476" tIns="0" rIns="91476" bIns="144000" anchor="ctr">
            <a:noAutofit/>
          </a:bodyPr>
          <a:lstStyle/>
          <a:p>
            <a:pPr algn="ctr" fontAlgn="ctr">
              <a:buClr>
                <a:srgbClr val="CC9900"/>
              </a:buClr>
            </a:pPr>
            <a:r>
              <a:rPr lang="en-US" sz="1400" dirty="0">
                <a:latin typeface="Huawei Sans" panose="020C0503030203020204" pitchFamily="34" charset="0"/>
              </a:rPr>
              <a:t>Cache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6" name="矩形 355"/>
          <p:cNvSpPr/>
          <p:nvPr/>
        </p:nvSpPr>
        <p:spPr>
          <a:xfrm>
            <a:off x="9167521" y="4452860"/>
            <a:ext cx="748444" cy="183062"/>
          </a:xfrm>
          <a:prstGeom prst="rect">
            <a:avLst/>
          </a:prstGeom>
          <a:noFill/>
          <a:ln w="3175">
            <a:solidFill>
              <a:schemeClr val="tx1"/>
            </a:solidFill>
          </a:ln>
          <a:effectLst/>
        </p:spPr>
        <p:txBody>
          <a:bodyPr vert="horz" wrap="square" lIns="91476" tIns="45739" rIns="91476" bIns="45739" anchor="ctr">
            <a:noAutofit/>
          </a:bodyPr>
          <a:lstStyle/>
          <a:p>
            <a:pPr algn="ctr" fontAlgn="ctr">
              <a:buClr>
                <a:srgbClr val="CC9900"/>
              </a:buClr>
            </a:pPr>
            <a:r>
              <a:rPr lang="en-US" sz="1400" dirty="0">
                <a:latin typeface="Huawei Sans" panose="020C0503030203020204" pitchFamily="34" charset="0"/>
              </a:rPr>
              <a:t>CPU</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9" name="矩形 358"/>
          <p:cNvSpPr/>
          <p:nvPr/>
        </p:nvSpPr>
        <p:spPr>
          <a:xfrm>
            <a:off x="8962816" y="3426295"/>
            <a:ext cx="507693" cy="200265"/>
          </a:xfrm>
          <a:prstGeom prst="rect">
            <a:avLst/>
          </a:prstGeom>
          <a:solidFill>
            <a:schemeClr val="tx2">
              <a:lumMod val="60000"/>
              <a:lumOff val="40000"/>
            </a:schemeClr>
          </a:solidFill>
          <a:ln w="3175">
            <a:solidFill>
              <a:schemeClr val="bg1">
                <a:lumMod val="60000"/>
                <a:lumOff val="40000"/>
              </a:schemeClr>
            </a:solidFill>
          </a:ln>
          <a:effectLst/>
        </p:spPr>
        <p:txBody>
          <a:bodyPr wrap="square" lIns="91476" tIns="45739" rIns="91476" bIns="45739" anchor="ctr">
            <a:noAutofit/>
          </a:bodyPr>
          <a:lstStyle/>
          <a:p>
            <a:pPr algn="ctr" fontAlgn="ctr">
              <a:buClr>
                <a:srgbClr val="CC9900"/>
              </a:buClr>
            </a:pPr>
            <a:r>
              <a:rPr lang="en-US" sz="1400" dirty="0">
                <a:latin typeface="Huawei Sans" panose="020C0503030203020204" pitchFamily="34" charset="0"/>
              </a:rPr>
              <a:t>FE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cxnSp>
        <p:nvCxnSpPr>
          <p:cNvPr id="360" name="直接箭头连接符 359"/>
          <p:cNvCxnSpPr>
            <a:stCxn id="359" idx="2"/>
            <a:endCxn id="349" idx="0"/>
          </p:cNvCxnSpPr>
          <p:nvPr/>
        </p:nvCxnSpPr>
        <p:spPr>
          <a:xfrm>
            <a:off x="9216662" y="3626560"/>
            <a:ext cx="166293" cy="127580"/>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363" name="直接箭头连接符 362"/>
          <p:cNvCxnSpPr>
            <a:stCxn id="40" idx="0"/>
            <a:endCxn id="359" idx="2"/>
          </p:cNvCxnSpPr>
          <p:nvPr/>
        </p:nvCxnSpPr>
        <p:spPr>
          <a:xfrm flipV="1">
            <a:off x="8019748" y="3626560"/>
            <a:ext cx="1196914" cy="127580"/>
          </a:xfrm>
          <a:prstGeom prst="straightConnector1">
            <a:avLst/>
          </a:prstGeom>
          <a:noFill/>
          <a:ln w="3175" cap="flat" cmpd="sng" algn="ctr">
            <a:solidFill>
              <a:srgbClr val="C00000"/>
            </a:solidFill>
            <a:prstDash val="solid"/>
            <a:miter lim="800000"/>
            <a:headEnd type="none" w="med" len="med"/>
            <a:tailEnd type="none" w="med" len="med"/>
          </a:ln>
          <a:effectLst/>
        </p:spPr>
      </p:cxnSp>
      <p:sp>
        <p:nvSpPr>
          <p:cNvPr id="366" name="矩形 365"/>
          <p:cNvSpPr/>
          <p:nvPr/>
        </p:nvSpPr>
        <p:spPr>
          <a:xfrm>
            <a:off x="9085792" y="4917143"/>
            <a:ext cx="507693" cy="200265"/>
          </a:xfrm>
          <a:prstGeom prst="rect">
            <a:avLst/>
          </a:prstGeom>
          <a:solidFill>
            <a:srgbClr val="FFFFFF"/>
          </a:solidFill>
          <a:ln w="3175">
            <a:solidFill>
              <a:schemeClr val="tx1"/>
            </a:solidFill>
          </a:ln>
          <a:effectLst/>
        </p:spPr>
        <p:txBody>
          <a:bodyPr wrap="square" lIns="91476" tIns="45739" rIns="91476" bIns="45739" anchor="ctr">
            <a:noAutofit/>
          </a:bodyPr>
          <a:lstStyle/>
          <a:p>
            <a:pPr algn="ctr" fontAlgn="ctr">
              <a:buClr>
                <a:srgbClr val="CC9900"/>
              </a:buClr>
            </a:pPr>
            <a:r>
              <a:rPr lang="en-US" sz="1400" dirty="0">
                <a:latin typeface="Huawei Sans" panose="020C0503030203020204" pitchFamily="34" charset="0"/>
              </a:rPr>
              <a:t>BE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cxnSp>
        <p:nvCxnSpPr>
          <p:cNvPr id="370" name="直接箭头连接符 369"/>
          <p:cNvCxnSpPr>
            <a:stCxn id="349" idx="2"/>
            <a:endCxn id="366" idx="0"/>
          </p:cNvCxnSpPr>
          <p:nvPr/>
        </p:nvCxnSpPr>
        <p:spPr>
          <a:xfrm flipH="1">
            <a:off x="9339639" y="4697135"/>
            <a:ext cx="43316" cy="220008"/>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373" name="直接箭头连接符 372"/>
          <p:cNvCxnSpPr>
            <a:stCxn id="366" idx="0"/>
            <a:endCxn id="40" idx="2"/>
          </p:cNvCxnSpPr>
          <p:nvPr/>
        </p:nvCxnSpPr>
        <p:spPr>
          <a:xfrm flipH="1" flipV="1">
            <a:off x="8019748" y="4697135"/>
            <a:ext cx="1319891" cy="220008"/>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376" name="直接箭头连接符 375"/>
          <p:cNvCxnSpPr>
            <a:stCxn id="359" idx="0"/>
          </p:cNvCxnSpPr>
          <p:nvPr/>
        </p:nvCxnSpPr>
        <p:spPr>
          <a:xfrm flipH="1" flipV="1">
            <a:off x="8818975" y="2846993"/>
            <a:ext cx="397688" cy="579302"/>
          </a:xfrm>
          <a:prstGeom prst="straightConnector1">
            <a:avLst/>
          </a:prstGeom>
          <a:noFill/>
          <a:ln w="3175" cap="flat" cmpd="sng" algn="ctr">
            <a:solidFill>
              <a:srgbClr val="C00000"/>
            </a:solidFill>
            <a:prstDash val="solid"/>
            <a:miter lim="800000"/>
            <a:headEnd type="arrow" w="med" len="med"/>
            <a:tailEnd type="arrow" w="med" len="med"/>
          </a:ln>
          <a:effectLst/>
        </p:spPr>
      </p:cxnSp>
      <p:cxnSp>
        <p:nvCxnSpPr>
          <p:cNvPr id="379" name="直接箭头连接符 378"/>
          <p:cNvCxnSpPr>
            <a:stCxn id="366" idx="2"/>
            <a:endCxn id="7" idx="0"/>
          </p:cNvCxnSpPr>
          <p:nvPr/>
        </p:nvCxnSpPr>
        <p:spPr>
          <a:xfrm flipH="1">
            <a:off x="8698037" y="5117408"/>
            <a:ext cx="641601" cy="179555"/>
          </a:xfrm>
          <a:prstGeom prst="straightConnector1">
            <a:avLst/>
          </a:prstGeom>
          <a:noFill/>
          <a:ln w="3175" cap="flat" cmpd="sng" algn="ctr">
            <a:solidFill>
              <a:srgbClr val="C00000"/>
            </a:solidFill>
            <a:prstDash val="solid"/>
            <a:miter lim="800000"/>
            <a:headEnd type="none" w="med" len="med"/>
            <a:tailEnd type="none" w="med" len="med"/>
          </a:ln>
          <a:effectLst/>
        </p:spPr>
      </p:cxnSp>
      <p:grpSp>
        <p:nvGrpSpPr>
          <p:cNvPr id="413" name="组合 412"/>
          <p:cNvGrpSpPr/>
          <p:nvPr/>
        </p:nvGrpSpPr>
        <p:grpSpPr>
          <a:xfrm>
            <a:off x="10281323" y="5468396"/>
            <a:ext cx="1098378" cy="485906"/>
            <a:chOff x="4935513" y="5434107"/>
            <a:chExt cx="1098378" cy="485906"/>
          </a:xfrm>
        </p:grpSpPr>
        <p:sp>
          <p:nvSpPr>
            <p:cNvPr id="408" name="菱形 407"/>
            <p:cNvSpPr/>
            <p:nvPr/>
          </p:nvSpPr>
          <p:spPr>
            <a:xfrm>
              <a:off x="5414725" y="5443022"/>
              <a:ext cx="139955" cy="126252"/>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09" name="菱形 408"/>
            <p:cNvSpPr/>
            <p:nvPr/>
          </p:nvSpPr>
          <p:spPr>
            <a:xfrm>
              <a:off x="5594663" y="5434107"/>
              <a:ext cx="139955" cy="126252"/>
            </a:xfrm>
            <a:prstGeom prst="diamond">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10" name="菱形 409"/>
            <p:cNvSpPr/>
            <p:nvPr/>
          </p:nvSpPr>
          <p:spPr>
            <a:xfrm>
              <a:off x="5241393" y="5436506"/>
              <a:ext cx="139955" cy="126252"/>
            </a:xfrm>
            <a:prstGeom prst="diamond">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11" name="文本框 410"/>
            <p:cNvSpPr txBox="1"/>
            <p:nvPr/>
          </p:nvSpPr>
          <p:spPr>
            <a:xfrm>
              <a:off x="4935513" y="5612236"/>
              <a:ext cx="1098378" cy="307777"/>
            </a:xfrm>
            <a:prstGeom prst="rect">
              <a:avLst/>
            </a:prstGeom>
            <a:noFill/>
          </p:spPr>
          <p:txBody>
            <a:bodyPr wrap="square" rtlCol="0">
              <a:noAutofit/>
            </a:bodyPr>
            <a:lstStyle/>
            <a:p>
              <a:pPr fontAlgn="ctr"/>
              <a:r>
                <a:rPr lang="en-US" sz="1400" dirty="0">
                  <a:latin typeface="Huawei Sans" panose="020C0503030203020204" pitchFamily="34" charset="0"/>
                </a:rPr>
                <a:t>Cache data</a:t>
              </a:r>
              <a:endParaRPr lang="en-US" altLang="zh-CN" sz="1400" dirty="0">
                <a:latin typeface="Huawei Sans" panose="020C0503030203020204" pitchFamily="34" charset="0"/>
              </a:endParaRPr>
            </a:p>
          </p:txBody>
        </p:sp>
      </p:grpSp>
    </p:spTree>
    <p:extLst>
      <p:ext uri="{BB962C8B-B14F-4D97-AF65-F5344CB8AC3E}">
        <p14:creationId xmlns:p14="http://schemas.microsoft.com/office/powerpoint/2010/main" val="2494585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BBU and Fan Module</a:t>
            </a:r>
            <a:endParaRPr lang="en-US" altLang="zh-CN" dirty="0">
              <a:latin typeface="Huawei Sans" panose="020C0503030203020204" pitchFamily="34"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542" y="1310543"/>
            <a:ext cx="2578357" cy="2180155"/>
          </a:xfrm>
          <a:prstGeom prst="rect">
            <a:avLst/>
          </a:prstGeom>
        </p:spPr>
      </p:pic>
      <p:sp>
        <p:nvSpPr>
          <p:cNvPr id="5" name="文本框 4"/>
          <p:cNvSpPr txBox="1"/>
          <p:nvPr/>
        </p:nvSpPr>
        <p:spPr>
          <a:xfrm>
            <a:off x="3748791" y="2860755"/>
            <a:ext cx="1499128" cy="369332"/>
          </a:xfrm>
          <a:prstGeom prst="rect">
            <a:avLst/>
          </a:prstGeom>
          <a:noFill/>
        </p:spPr>
        <p:txBody>
          <a:bodyPr wrap="square" rtlCol="0">
            <a:noAutofit/>
          </a:bodyPr>
          <a:lstStyle/>
          <a:p>
            <a:pPr fontAlgn="ctr"/>
            <a:r>
              <a:rPr lang="en-US" b="1" dirty="0">
                <a:solidFill>
                  <a:srgbClr val="C00000"/>
                </a:solidFill>
                <a:latin typeface="Huawei Sans" panose="020C0503030203020204" pitchFamily="34" charset="0"/>
              </a:rPr>
              <a:t>Fan module</a:t>
            </a:r>
            <a:endParaRPr lang="en-US" altLang="zh-CN" b="1" dirty="0">
              <a:solidFill>
                <a:srgbClr val="C00000"/>
              </a:solidFill>
              <a:latin typeface="Huawei Sans" panose="020C0503030203020204" pitchFamily="34" charset="0"/>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t="11212" b="9608"/>
          <a:stretch/>
        </p:blipFill>
        <p:spPr>
          <a:xfrm>
            <a:off x="5568026" y="2205759"/>
            <a:ext cx="4651826" cy="265326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9221" y="3532389"/>
            <a:ext cx="3123452" cy="2073891"/>
          </a:xfrm>
          <a:prstGeom prst="rect">
            <a:avLst/>
          </a:prstGeom>
        </p:spPr>
      </p:pic>
      <p:sp>
        <p:nvSpPr>
          <p:cNvPr id="9" name="文本框 8"/>
          <p:cNvSpPr txBox="1"/>
          <p:nvPr/>
        </p:nvSpPr>
        <p:spPr>
          <a:xfrm>
            <a:off x="6013370" y="1867204"/>
            <a:ext cx="989373" cy="307777"/>
          </a:xfrm>
          <a:prstGeom prst="rect">
            <a:avLst/>
          </a:prstGeom>
          <a:noFill/>
        </p:spPr>
        <p:txBody>
          <a:bodyPr wrap="square" rtlCol="0">
            <a:noAutofit/>
          </a:bodyPr>
          <a:lstStyle/>
          <a:p>
            <a:pPr fontAlgn="ctr"/>
            <a:r>
              <a:rPr lang="en-US" sz="1400" dirty="0">
                <a:latin typeface="Huawei Sans" panose="020C0503030203020204" pitchFamily="34" charset="0"/>
              </a:rPr>
              <a:t>BBU latch</a:t>
            </a:r>
            <a:endParaRPr lang="en-US" altLang="zh-CN" sz="1400" dirty="0">
              <a:latin typeface="Huawei Sans" panose="020C0503030203020204" pitchFamily="34" charset="0"/>
            </a:endParaRPr>
          </a:p>
        </p:txBody>
      </p:sp>
      <p:sp>
        <p:nvSpPr>
          <p:cNvPr id="10" name="文本框 9"/>
          <p:cNvSpPr txBox="1"/>
          <p:nvPr/>
        </p:nvSpPr>
        <p:spPr>
          <a:xfrm>
            <a:off x="8188421" y="1851788"/>
            <a:ext cx="941283" cy="307777"/>
          </a:xfrm>
          <a:prstGeom prst="rect">
            <a:avLst/>
          </a:prstGeom>
          <a:noFill/>
        </p:spPr>
        <p:txBody>
          <a:bodyPr wrap="square" rtlCol="0">
            <a:noAutofit/>
          </a:bodyPr>
          <a:lstStyle/>
          <a:p>
            <a:pPr fontAlgn="ctr"/>
            <a:r>
              <a:rPr lang="en-US" sz="1400" dirty="0">
                <a:latin typeface="Huawei Sans" panose="020C0503030203020204" pitchFamily="34" charset="0"/>
              </a:rPr>
              <a:t>Fan latch</a:t>
            </a:r>
            <a:endParaRPr lang="en-US" altLang="zh-CN" sz="1400" dirty="0">
              <a:latin typeface="Huawei Sans" panose="020C0503030203020204" pitchFamily="34" charset="0"/>
            </a:endParaRPr>
          </a:p>
        </p:txBody>
      </p:sp>
      <p:sp>
        <p:nvSpPr>
          <p:cNvPr id="11" name="文本框 10"/>
          <p:cNvSpPr txBox="1"/>
          <p:nvPr/>
        </p:nvSpPr>
        <p:spPr>
          <a:xfrm>
            <a:off x="8409789" y="4861222"/>
            <a:ext cx="2143134" cy="307777"/>
          </a:xfrm>
          <a:prstGeom prst="rect">
            <a:avLst/>
          </a:prstGeom>
          <a:noFill/>
        </p:spPr>
        <p:txBody>
          <a:bodyPr wrap="square" rtlCol="0">
            <a:noAutofit/>
          </a:bodyPr>
          <a:lstStyle/>
          <a:p>
            <a:pPr algn="ctr" fontAlgn="ctr"/>
            <a:r>
              <a:rPr lang="en-US" sz="1400" dirty="0">
                <a:latin typeface="Huawei Sans" panose="020C0503030203020204" pitchFamily="34" charset="0"/>
              </a:rPr>
              <a:t>Running/Alarm indicator of the fan</a:t>
            </a:r>
            <a:endParaRPr lang="en-US" altLang="zh-CN" sz="1400" dirty="0">
              <a:latin typeface="Huawei Sans" panose="020C0503030203020204" pitchFamily="34" charset="0"/>
            </a:endParaRPr>
          </a:p>
        </p:txBody>
      </p:sp>
      <p:sp>
        <p:nvSpPr>
          <p:cNvPr id="12" name="文本框 11"/>
          <p:cNvSpPr txBox="1"/>
          <p:nvPr/>
        </p:nvSpPr>
        <p:spPr>
          <a:xfrm>
            <a:off x="5851971" y="4845778"/>
            <a:ext cx="1946857" cy="307777"/>
          </a:xfrm>
          <a:prstGeom prst="rect">
            <a:avLst/>
          </a:prstGeom>
          <a:noFill/>
        </p:spPr>
        <p:txBody>
          <a:bodyPr wrap="square" rtlCol="0">
            <a:noAutofit/>
          </a:bodyPr>
          <a:lstStyle/>
          <a:p>
            <a:pPr algn="ctr" fontAlgn="ctr"/>
            <a:r>
              <a:rPr lang="en-US" sz="1400" dirty="0">
                <a:latin typeface="Huawei Sans" panose="020C0503030203020204" pitchFamily="34" charset="0"/>
              </a:rPr>
              <a:t>Running/Alarm indicator of the BBU</a:t>
            </a:r>
            <a:endParaRPr lang="en-US" altLang="zh-CN" sz="1400" dirty="0">
              <a:latin typeface="Huawei Sans" panose="020C0503030203020204" pitchFamily="34" charset="0"/>
            </a:endParaRPr>
          </a:p>
        </p:txBody>
      </p:sp>
      <p:sp>
        <p:nvSpPr>
          <p:cNvPr id="13" name="文本框 12"/>
          <p:cNvSpPr txBox="1"/>
          <p:nvPr/>
        </p:nvSpPr>
        <p:spPr>
          <a:xfrm>
            <a:off x="7421922" y="5624464"/>
            <a:ext cx="1370888" cy="369332"/>
          </a:xfrm>
          <a:prstGeom prst="rect">
            <a:avLst/>
          </a:prstGeom>
          <a:noFill/>
        </p:spPr>
        <p:txBody>
          <a:bodyPr wrap="square" rtlCol="0">
            <a:noAutofit/>
          </a:bodyPr>
          <a:lstStyle/>
          <a:p>
            <a:pPr fontAlgn="ctr"/>
            <a:r>
              <a:rPr lang="en-US" b="1" dirty="0">
                <a:solidFill>
                  <a:srgbClr val="C00000"/>
                </a:solidFill>
                <a:latin typeface="Huawei Sans" panose="020C0503030203020204" pitchFamily="34" charset="0"/>
              </a:rPr>
              <a:t>Front view</a:t>
            </a:r>
            <a:endParaRPr lang="en-US" altLang="zh-CN" b="1" dirty="0">
              <a:solidFill>
                <a:srgbClr val="C00000"/>
              </a:solidFill>
              <a:latin typeface="Huawei Sans" panose="020C0503030203020204" pitchFamily="34" charset="0"/>
            </a:endParaRPr>
          </a:p>
        </p:txBody>
      </p:sp>
      <p:sp>
        <p:nvSpPr>
          <p:cNvPr id="6" name="文本框 5"/>
          <p:cNvSpPr txBox="1"/>
          <p:nvPr/>
        </p:nvSpPr>
        <p:spPr>
          <a:xfrm>
            <a:off x="3748791" y="5178929"/>
            <a:ext cx="644728" cy="369332"/>
          </a:xfrm>
          <a:prstGeom prst="rect">
            <a:avLst/>
          </a:prstGeom>
          <a:noFill/>
        </p:spPr>
        <p:txBody>
          <a:bodyPr wrap="square" rtlCol="0">
            <a:noAutofit/>
          </a:bodyPr>
          <a:lstStyle/>
          <a:p>
            <a:pPr fontAlgn="ctr"/>
            <a:r>
              <a:rPr lang="en-US" b="1" dirty="0">
                <a:solidFill>
                  <a:srgbClr val="C00000"/>
                </a:solidFill>
                <a:latin typeface="Huawei Sans" panose="020C0503030203020204" pitchFamily="34" charset="0"/>
              </a:rPr>
              <a:t>BBU</a:t>
            </a:r>
            <a:endParaRPr lang="en-US" altLang="zh-CN" b="1" dirty="0">
              <a:solidFill>
                <a:srgbClr val="C00000"/>
              </a:solidFill>
              <a:latin typeface="Huawei Sans" panose="020C0503030203020204" pitchFamily="34" charset="0"/>
            </a:endParaRPr>
          </a:p>
        </p:txBody>
      </p:sp>
    </p:spTree>
    <p:extLst>
      <p:ext uri="{BB962C8B-B14F-4D97-AF65-F5344CB8AC3E}">
        <p14:creationId xmlns:p14="http://schemas.microsoft.com/office/powerpoint/2010/main" val="2377809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Coffer Disk</a:t>
            </a:r>
            <a:endParaRPr lang="en-US" altLang="zh-CN" dirty="0">
              <a:latin typeface="Huawei Sans" panose="020C0503030203020204" pitchFamily="34" charset="0"/>
            </a:endParaRPr>
          </a:p>
        </p:txBody>
      </p:sp>
      <p:grpSp>
        <p:nvGrpSpPr>
          <p:cNvPr id="4" name="组合 3"/>
          <p:cNvGrpSpPr/>
          <p:nvPr/>
        </p:nvGrpSpPr>
        <p:grpSpPr bwMode="gray">
          <a:xfrm>
            <a:off x="721049" y="1391722"/>
            <a:ext cx="5071108" cy="4068118"/>
            <a:chOff x="487802" y="2220499"/>
            <a:chExt cx="5071108" cy="4068118"/>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889000" y="2220499"/>
              <a:ext cx="4669910" cy="4068118"/>
            </a:xfrm>
            <a:prstGeom prst="rect">
              <a:avLst/>
            </a:prstGeom>
          </p:spPr>
        </p:pic>
        <p:sp>
          <p:nvSpPr>
            <p:cNvPr id="9" name="文本框 8"/>
            <p:cNvSpPr txBox="1"/>
            <p:nvPr/>
          </p:nvSpPr>
          <p:spPr bwMode="gray">
            <a:xfrm>
              <a:off x="778929" y="3084183"/>
              <a:ext cx="2228495" cy="307777"/>
            </a:xfrm>
            <a:prstGeom prst="rect">
              <a:avLst/>
            </a:prstGeom>
            <a:solidFill>
              <a:schemeClr val="bg1"/>
            </a:solidFill>
            <a:ln>
              <a:noFill/>
            </a:ln>
          </p:spPr>
          <p:txBody>
            <a:bodyPr wrap="square" rtlCol="0">
              <a:noAutofit/>
            </a:bodyPr>
            <a:lstStyle/>
            <a:p>
              <a:pPr fontAlgn="ctr"/>
              <a:r>
                <a:rPr lang="en-US" sz="1400" dirty="0">
                  <a:latin typeface="Huawei Sans" panose="020C0503030203020204" pitchFamily="34" charset="0"/>
                </a:rPr>
                <a:t>Alarm/Location indicator</a:t>
              </a:r>
              <a:endParaRPr lang="en-US" altLang="zh-CN" sz="1400" dirty="0">
                <a:latin typeface="Huawei Sans" panose="020C0503030203020204" pitchFamily="34" charset="0"/>
              </a:endParaRPr>
            </a:p>
          </p:txBody>
        </p:sp>
        <p:sp>
          <p:nvSpPr>
            <p:cNvPr id="10" name="文本框 9"/>
            <p:cNvSpPr txBox="1"/>
            <p:nvPr/>
          </p:nvSpPr>
          <p:spPr bwMode="gray">
            <a:xfrm>
              <a:off x="487802" y="3381179"/>
              <a:ext cx="1790597" cy="258059"/>
            </a:xfrm>
            <a:prstGeom prst="rect">
              <a:avLst/>
            </a:prstGeom>
            <a:solidFill>
              <a:schemeClr val="bg1"/>
            </a:solidFill>
            <a:ln>
              <a:noFill/>
            </a:ln>
          </p:spPr>
          <p:txBody>
            <a:bodyPr wrap="square" rtlCol="0">
              <a:noAutofit/>
            </a:bodyPr>
            <a:lstStyle/>
            <a:p>
              <a:pPr algn="r" fontAlgn="ctr"/>
              <a:r>
                <a:rPr lang="en-US" sz="1400" dirty="0">
                  <a:latin typeface="Huawei Sans" panose="020C0503030203020204" pitchFamily="34" charset="0"/>
                </a:rPr>
                <a:t>Running indicator</a:t>
              </a:r>
              <a:endParaRPr lang="en-US" altLang="zh-CN" sz="1400" dirty="0">
                <a:latin typeface="Huawei Sans" panose="020C0503030203020204" pitchFamily="34" charset="0"/>
              </a:endParaRPr>
            </a:p>
          </p:txBody>
        </p:sp>
        <p:sp>
          <p:nvSpPr>
            <p:cNvPr id="7" name="文本框 6"/>
            <p:cNvSpPr txBox="1"/>
            <p:nvPr/>
          </p:nvSpPr>
          <p:spPr bwMode="gray">
            <a:xfrm>
              <a:off x="633014" y="4055747"/>
              <a:ext cx="1260162" cy="307777"/>
            </a:xfrm>
            <a:prstGeom prst="rect">
              <a:avLst/>
            </a:prstGeom>
            <a:solidFill>
              <a:schemeClr val="bg1"/>
            </a:solidFill>
            <a:ln>
              <a:noFill/>
            </a:ln>
          </p:spPr>
          <p:txBody>
            <a:bodyPr wrap="square" rtlCol="0">
              <a:noAutofit/>
            </a:bodyPr>
            <a:lstStyle/>
            <a:p>
              <a:pPr algn="r" fontAlgn="ctr"/>
              <a:r>
                <a:rPr lang="en-US" sz="1400" dirty="0">
                  <a:latin typeface="Huawei Sans" panose="020C0503030203020204" pitchFamily="34" charset="0"/>
                </a:rPr>
                <a:t>Latch</a:t>
              </a:r>
              <a:endParaRPr lang="en-US" altLang="zh-CN" sz="1400" dirty="0">
                <a:latin typeface="Huawei Sans" panose="020C0503030203020204" pitchFamily="34" charset="0"/>
              </a:endParaRPr>
            </a:p>
          </p:txBody>
        </p:sp>
        <p:sp>
          <p:nvSpPr>
            <p:cNvPr id="11" name="文本框 10"/>
            <p:cNvSpPr txBox="1"/>
            <p:nvPr/>
          </p:nvSpPr>
          <p:spPr bwMode="gray">
            <a:xfrm>
              <a:off x="743688" y="4837762"/>
              <a:ext cx="1260162" cy="307777"/>
            </a:xfrm>
            <a:prstGeom prst="rect">
              <a:avLst/>
            </a:prstGeom>
            <a:solidFill>
              <a:schemeClr val="bg1"/>
            </a:solidFill>
            <a:ln>
              <a:noFill/>
            </a:ln>
          </p:spPr>
          <p:txBody>
            <a:bodyPr wrap="square" rtlCol="0">
              <a:noAutofit/>
            </a:bodyPr>
            <a:lstStyle/>
            <a:p>
              <a:pPr algn="r" fontAlgn="ctr"/>
              <a:r>
                <a:rPr lang="en-US" sz="1400" dirty="0">
                  <a:latin typeface="Huawei Sans" panose="020C0503030203020204" pitchFamily="34" charset="0"/>
                </a:rPr>
                <a:t>Handle</a:t>
              </a:r>
              <a:endParaRPr lang="en-US" altLang="zh-CN" sz="1400" dirty="0">
                <a:latin typeface="Huawei Sans" panose="020C0503030203020204" pitchFamily="34" charset="0"/>
              </a:endParaRPr>
            </a:p>
          </p:txBody>
        </p:sp>
        <p:sp>
          <p:nvSpPr>
            <p:cNvPr id="12" name="文本框 11"/>
            <p:cNvSpPr txBox="1"/>
            <p:nvPr/>
          </p:nvSpPr>
          <p:spPr bwMode="gray">
            <a:xfrm>
              <a:off x="743688" y="5611312"/>
              <a:ext cx="1260162" cy="307777"/>
            </a:xfrm>
            <a:prstGeom prst="rect">
              <a:avLst/>
            </a:prstGeom>
            <a:solidFill>
              <a:schemeClr val="bg1"/>
            </a:solidFill>
            <a:ln>
              <a:noFill/>
            </a:ln>
          </p:spPr>
          <p:txBody>
            <a:bodyPr wrap="square" rtlCol="0">
              <a:noAutofit/>
            </a:bodyPr>
            <a:lstStyle/>
            <a:p>
              <a:pPr algn="r" fontAlgn="ctr"/>
              <a:r>
                <a:rPr lang="en-US" sz="1400" dirty="0">
                  <a:latin typeface="Huawei Sans" panose="020C0503030203020204" pitchFamily="34" charset="0"/>
                </a:rPr>
                <a:t>Label</a:t>
              </a:r>
              <a:endParaRPr lang="en-US" altLang="zh-CN" sz="1400" dirty="0">
                <a:latin typeface="Huawei Sans" panose="020C0503030203020204" pitchFamily="34" charset="0"/>
              </a:endParaRPr>
            </a:p>
          </p:txBody>
        </p:sp>
        <p:sp>
          <p:nvSpPr>
            <p:cNvPr id="13" name="文本框 12"/>
            <p:cNvSpPr txBox="1"/>
            <p:nvPr/>
          </p:nvSpPr>
          <p:spPr bwMode="gray">
            <a:xfrm>
              <a:off x="3911000" y="5302595"/>
              <a:ext cx="744127" cy="307777"/>
            </a:xfrm>
            <a:prstGeom prst="rect">
              <a:avLst/>
            </a:prstGeom>
            <a:solidFill>
              <a:schemeClr val="bg1"/>
            </a:solidFill>
            <a:ln>
              <a:noFill/>
            </a:ln>
          </p:spPr>
          <p:txBody>
            <a:bodyPr wrap="square" rtlCol="0">
              <a:noAutofit/>
            </a:bodyPr>
            <a:lstStyle/>
            <a:p>
              <a:pPr algn="ctr" fontAlgn="ctr"/>
              <a:r>
                <a:rPr lang="en-US" sz="1400" dirty="0">
                  <a:latin typeface="Huawei Sans" panose="020C0503030203020204" pitchFamily="34" charset="0"/>
                </a:rPr>
                <a:t>Disk</a:t>
              </a:r>
              <a:endParaRPr lang="en-US" altLang="zh-CN" sz="1400" dirty="0">
                <a:latin typeface="Huawei Sans" panose="020C0503030203020204" pitchFamily="34" charset="0"/>
              </a:endParaRPr>
            </a:p>
          </p:txBody>
        </p:sp>
      </p:grpSp>
      <p:sp>
        <p:nvSpPr>
          <p:cNvPr id="14" name="文本框 13"/>
          <p:cNvSpPr txBox="1"/>
          <p:nvPr/>
        </p:nvSpPr>
        <p:spPr>
          <a:xfrm>
            <a:off x="1623060" y="1691640"/>
            <a:ext cx="2484537" cy="435787"/>
          </a:xfrm>
          <a:prstGeom prst="rect">
            <a:avLst/>
          </a:prstGeom>
          <a:noFill/>
        </p:spPr>
        <p:txBody>
          <a:bodyPr wrap="square" rtlCol="0">
            <a:noAutofit/>
          </a:bodyPr>
          <a:lstStyle/>
          <a:p>
            <a:pPr algn="ctr" fontAlgn="ctr"/>
            <a:r>
              <a:rPr lang="en-US" b="1" dirty="0">
                <a:solidFill>
                  <a:srgbClr val="C00000"/>
                </a:solidFill>
                <a:latin typeface="Huawei Sans" panose="020C0503030203020204" pitchFamily="34" charset="0"/>
              </a:rPr>
              <a:t>2.5-inch coffer disk</a:t>
            </a:r>
            <a:endParaRPr lang="en-US" altLang="zh-CN" b="1" dirty="0">
              <a:solidFill>
                <a:srgbClr val="C00000"/>
              </a:solidFill>
              <a:latin typeface="Huawei Sans" panose="020C0503030203020204" pitchFamily="34" charset="0"/>
            </a:endParaRPr>
          </a:p>
        </p:txBody>
      </p:sp>
      <p:grpSp>
        <p:nvGrpSpPr>
          <p:cNvPr id="21" name="组合 20"/>
          <p:cNvGrpSpPr/>
          <p:nvPr/>
        </p:nvGrpSpPr>
        <p:grpSpPr bwMode="gray">
          <a:xfrm>
            <a:off x="6048143" y="1465947"/>
            <a:ext cx="5103062" cy="3699933"/>
            <a:chOff x="5802005" y="2463800"/>
            <a:chExt cx="5103062" cy="3699933"/>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5005" t="5890" r="4533" b="5237"/>
            <a:stretch/>
          </p:blipFill>
          <p:spPr bwMode="gray">
            <a:xfrm>
              <a:off x="7442200" y="2463800"/>
              <a:ext cx="3462867" cy="3699933"/>
            </a:xfrm>
            <a:prstGeom prst="rect">
              <a:avLst/>
            </a:prstGeom>
          </p:spPr>
        </p:pic>
        <p:sp>
          <p:nvSpPr>
            <p:cNvPr id="15" name="文本框 14"/>
            <p:cNvSpPr txBox="1"/>
            <p:nvPr/>
          </p:nvSpPr>
          <p:spPr bwMode="gray">
            <a:xfrm>
              <a:off x="6198873" y="3220510"/>
              <a:ext cx="2228495" cy="307777"/>
            </a:xfrm>
            <a:prstGeom prst="rect">
              <a:avLst/>
            </a:prstGeom>
            <a:solidFill>
              <a:schemeClr val="bg1"/>
            </a:solidFill>
          </p:spPr>
          <p:txBody>
            <a:bodyPr wrap="square" rtlCol="0">
              <a:noAutofit/>
            </a:bodyPr>
            <a:lstStyle/>
            <a:p>
              <a:pPr fontAlgn="ctr"/>
              <a:r>
                <a:rPr lang="en-US" sz="1400" dirty="0">
                  <a:latin typeface="Huawei Sans" panose="020C0503030203020204" pitchFamily="34" charset="0"/>
                </a:rPr>
                <a:t>Alarm/Location indicator</a:t>
              </a:r>
              <a:endParaRPr lang="en-US" altLang="zh-CN" sz="1400" dirty="0">
                <a:latin typeface="Huawei Sans" panose="020C0503030203020204" pitchFamily="34" charset="0"/>
              </a:endParaRPr>
            </a:p>
          </p:txBody>
        </p:sp>
        <p:sp>
          <p:nvSpPr>
            <p:cNvPr id="16" name="文本框 15"/>
            <p:cNvSpPr txBox="1"/>
            <p:nvPr/>
          </p:nvSpPr>
          <p:spPr bwMode="gray">
            <a:xfrm>
              <a:off x="5802005" y="3528288"/>
              <a:ext cx="1790597" cy="237652"/>
            </a:xfrm>
            <a:prstGeom prst="rect">
              <a:avLst/>
            </a:prstGeom>
            <a:solidFill>
              <a:schemeClr val="bg1"/>
            </a:solidFill>
          </p:spPr>
          <p:txBody>
            <a:bodyPr wrap="square" rtlCol="0">
              <a:noAutofit/>
            </a:bodyPr>
            <a:lstStyle/>
            <a:p>
              <a:pPr algn="r" fontAlgn="ctr"/>
              <a:r>
                <a:rPr lang="en-US" sz="1400" dirty="0">
                  <a:latin typeface="Huawei Sans" panose="020C0503030203020204" pitchFamily="34" charset="0"/>
                </a:rPr>
                <a:t>Running indicator</a:t>
              </a:r>
              <a:endParaRPr lang="en-US" altLang="zh-CN" sz="1400" dirty="0">
                <a:latin typeface="Huawei Sans" panose="020C0503030203020204" pitchFamily="34" charset="0"/>
              </a:endParaRPr>
            </a:p>
          </p:txBody>
        </p:sp>
        <p:sp>
          <p:nvSpPr>
            <p:cNvPr id="17" name="文本框 16"/>
            <p:cNvSpPr txBox="1"/>
            <p:nvPr/>
          </p:nvSpPr>
          <p:spPr bwMode="gray">
            <a:xfrm>
              <a:off x="6129158" y="4207501"/>
              <a:ext cx="1260162" cy="307777"/>
            </a:xfrm>
            <a:prstGeom prst="rect">
              <a:avLst/>
            </a:prstGeom>
            <a:solidFill>
              <a:schemeClr val="bg1"/>
            </a:solidFill>
          </p:spPr>
          <p:txBody>
            <a:bodyPr wrap="square" rtlCol="0">
              <a:noAutofit/>
            </a:bodyPr>
            <a:lstStyle/>
            <a:p>
              <a:pPr algn="r" fontAlgn="ctr"/>
              <a:r>
                <a:rPr lang="en-US" sz="1400" dirty="0">
                  <a:latin typeface="Huawei Sans" panose="020C0503030203020204" pitchFamily="34" charset="0"/>
                </a:rPr>
                <a:t>Latch</a:t>
              </a:r>
              <a:endParaRPr lang="en-US" altLang="zh-CN" sz="1400" dirty="0">
                <a:latin typeface="Huawei Sans" panose="020C0503030203020204" pitchFamily="34" charset="0"/>
              </a:endParaRPr>
            </a:p>
          </p:txBody>
        </p:sp>
        <p:sp>
          <p:nvSpPr>
            <p:cNvPr id="18" name="文本框 17"/>
            <p:cNvSpPr txBox="1"/>
            <p:nvPr/>
          </p:nvSpPr>
          <p:spPr bwMode="gray">
            <a:xfrm>
              <a:off x="6125229" y="5073154"/>
              <a:ext cx="1260162" cy="307777"/>
            </a:xfrm>
            <a:prstGeom prst="rect">
              <a:avLst/>
            </a:prstGeom>
            <a:solidFill>
              <a:schemeClr val="bg1"/>
            </a:solidFill>
          </p:spPr>
          <p:txBody>
            <a:bodyPr wrap="square" rtlCol="0">
              <a:noAutofit/>
            </a:bodyPr>
            <a:lstStyle/>
            <a:p>
              <a:pPr algn="r" fontAlgn="ctr"/>
              <a:r>
                <a:rPr lang="en-US" sz="1400" dirty="0">
                  <a:latin typeface="Huawei Sans" panose="020C0503030203020204" pitchFamily="34" charset="0"/>
                </a:rPr>
                <a:t>Handle</a:t>
              </a:r>
              <a:endParaRPr lang="en-US" altLang="zh-CN" sz="1400" dirty="0">
                <a:latin typeface="Huawei Sans" panose="020C0503030203020204" pitchFamily="34" charset="0"/>
              </a:endParaRPr>
            </a:p>
          </p:txBody>
        </p:sp>
        <p:sp>
          <p:nvSpPr>
            <p:cNvPr id="19" name="文本框 18"/>
            <p:cNvSpPr txBox="1"/>
            <p:nvPr/>
          </p:nvSpPr>
          <p:spPr bwMode="gray">
            <a:xfrm>
              <a:off x="6155553" y="5784918"/>
              <a:ext cx="1260162" cy="307777"/>
            </a:xfrm>
            <a:prstGeom prst="rect">
              <a:avLst/>
            </a:prstGeom>
            <a:solidFill>
              <a:schemeClr val="bg1"/>
            </a:solidFill>
          </p:spPr>
          <p:txBody>
            <a:bodyPr wrap="square" rtlCol="0">
              <a:noAutofit/>
            </a:bodyPr>
            <a:lstStyle/>
            <a:p>
              <a:pPr algn="r" fontAlgn="ctr"/>
              <a:r>
                <a:rPr lang="en-US" sz="1400" dirty="0">
                  <a:latin typeface="Huawei Sans" panose="020C0503030203020204" pitchFamily="34" charset="0"/>
                </a:rPr>
                <a:t>Label</a:t>
              </a:r>
              <a:endParaRPr lang="en-US" altLang="zh-CN" sz="1400" dirty="0">
                <a:latin typeface="Huawei Sans" panose="020C0503030203020204" pitchFamily="34" charset="0"/>
              </a:endParaRPr>
            </a:p>
          </p:txBody>
        </p:sp>
        <p:sp>
          <p:nvSpPr>
            <p:cNvPr id="20" name="文本框 19"/>
            <p:cNvSpPr txBox="1"/>
            <p:nvPr/>
          </p:nvSpPr>
          <p:spPr bwMode="gray">
            <a:xfrm>
              <a:off x="9283516" y="5385724"/>
              <a:ext cx="744127" cy="307777"/>
            </a:xfrm>
            <a:prstGeom prst="rect">
              <a:avLst/>
            </a:prstGeom>
            <a:solidFill>
              <a:schemeClr val="bg1"/>
            </a:solidFill>
          </p:spPr>
          <p:txBody>
            <a:bodyPr wrap="square" rtlCol="0">
              <a:noAutofit/>
            </a:bodyPr>
            <a:lstStyle/>
            <a:p>
              <a:pPr algn="ctr" fontAlgn="ctr"/>
              <a:r>
                <a:rPr lang="en-US" sz="1400" dirty="0">
                  <a:latin typeface="Huawei Sans" panose="020C0503030203020204" pitchFamily="34" charset="0"/>
                </a:rPr>
                <a:t>Disk</a:t>
              </a:r>
              <a:endParaRPr lang="en-US" altLang="zh-CN" sz="1400" dirty="0">
                <a:latin typeface="Huawei Sans" panose="020C0503030203020204" pitchFamily="34" charset="0"/>
              </a:endParaRPr>
            </a:p>
          </p:txBody>
        </p:sp>
      </p:grpSp>
      <p:sp>
        <p:nvSpPr>
          <p:cNvPr id="22" name="文本框 21"/>
          <p:cNvSpPr txBox="1"/>
          <p:nvPr/>
        </p:nvSpPr>
        <p:spPr>
          <a:xfrm>
            <a:off x="6240438" y="1664781"/>
            <a:ext cx="3803690" cy="435787"/>
          </a:xfrm>
          <a:prstGeom prst="rect">
            <a:avLst/>
          </a:prstGeom>
          <a:noFill/>
        </p:spPr>
        <p:txBody>
          <a:bodyPr wrap="square" rtlCol="0">
            <a:noAutofit/>
          </a:bodyPr>
          <a:lstStyle/>
          <a:p>
            <a:pPr algn="ctr" fontAlgn="ctr"/>
            <a:r>
              <a:rPr lang="en-US" b="1" dirty="0">
                <a:solidFill>
                  <a:srgbClr val="C00000"/>
                </a:solidFill>
                <a:latin typeface="Huawei Sans" panose="020C0503030203020204" pitchFamily="34" charset="0"/>
              </a:rPr>
              <a:t>Palm-sized </a:t>
            </a:r>
            <a:r>
              <a:rPr lang="en-US" b="1" dirty="0" err="1">
                <a:solidFill>
                  <a:srgbClr val="C00000"/>
                </a:solidFill>
                <a:latin typeface="Huawei Sans" panose="020C0503030203020204" pitchFamily="34" charset="0"/>
              </a:rPr>
              <a:t>NVMe</a:t>
            </a:r>
            <a:r>
              <a:rPr lang="en-US" b="1" dirty="0">
                <a:solidFill>
                  <a:srgbClr val="C00000"/>
                </a:solidFill>
                <a:latin typeface="Huawei Sans" panose="020C0503030203020204" pitchFamily="34" charset="0"/>
              </a:rPr>
              <a:t> coffer SSD</a:t>
            </a:r>
          </a:p>
        </p:txBody>
      </p:sp>
      <p:sp>
        <p:nvSpPr>
          <p:cNvPr id="5" name="文本框 4"/>
          <p:cNvSpPr txBox="1"/>
          <p:nvPr/>
        </p:nvSpPr>
        <p:spPr>
          <a:xfrm>
            <a:off x="765290" y="5760121"/>
            <a:ext cx="8246168" cy="369332"/>
          </a:xfrm>
          <a:prstGeom prst="rect">
            <a:avLst/>
          </a:prstGeom>
          <a:noFill/>
        </p:spPr>
        <p:txBody>
          <a:bodyPr wrap="square" rtlCol="0">
            <a:noAutofit/>
          </a:bodyPr>
          <a:lstStyle/>
          <a:p>
            <a:pPr fontAlgn="ctr"/>
            <a:r>
              <a:rPr lang="en-US" dirty="0">
                <a:latin typeface="Huawei Sans" panose="020C0503030203020204" pitchFamily="34" charset="0"/>
              </a:rPr>
              <a:t>Note: Huawei OceanStor Dorado V6 is used as the example.</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369812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Power Module</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pPr algn="l"/>
            <a:r>
              <a:rPr lang="en-US" dirty="0">
                <a:latin typeface="Huawei Sans" panose="020C0503030203020204" pitchFamily="34" charset="0"/>
              </a:rPr>
              <a:t>The AC power module supplies power to the controller enclosure, allowing the enclosure to operate normally at maximum power.</a:t>
            </a:r>
            <a:endParaRPr lang="en-US" altLang="zh-CN" dirty="0">
              <a:latin typeface="Huawei Sans" panose="020C050303020302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966" y="2321678"/>
            <a:ext cx="3539173" cy="2416629"/>
          </a:xfrm>
          <a:prstGeom prst="rect">
            <a:avLst/>
          </a:prstGeom>
        </p:spPr>
      </p:pic>
      <p:grpSp>
        <p:nvGrpSpPr>
          <p:cNvPr id="11" name="组合 10"/>
          <p:cNvGrpSpPr/>
          <p:nvPr/>
        </p:nvGrpSpPr>
        <p:grpSpPr>
          <a:xfrm>
            <a:off x="6825344" y="1823675"/>
            <a:ext cx="4147456" cy="3480171"/>
            <a:chOff x="6825344" y="2248220"/>
            <a:chExt cx="4147456" cy="3480171"/>
          </a:xfrm>
        </p:grpSpPr>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11551" b="10126"/>
            <a:stretch/>
          </p:blipFill>
          <p:spPr>
            <a:xfrm>
              <a:off x="6825344" y="2969377"/>
              <a:ext cx="4147456" cy="2432957"/>
            </a:xfrm>
            <a:prstGeom prst="rect">
              <a:avLst/>
            </a:prstGeom>
          </p:spPr>
        </p:pic>
        <p:sp>
          <p:nvSpPr>
            <p:cNvPr id="6" name="文本框 5"/>
            <p:cNvSpPr txBox="1"/>
            <p:nvPr/>
          </p:nvSpPr>
          <p:spPr>
            <a:xfrm>
              <a:off x="7536801" y="2661600"/>
              <a:ext cx="771365" cy="307777"/>
            </a:xfrm>
            <a:prstGeom prst="rect">
              <a:avLst/>
            </a:prstGeom>
            <a:noFill/>
          </p:spPr>
          <p:txBody>
            <a:bodyPr wrap="square" rtlCol="0">
              <a:noAutofit/>
            </a:bodyPr>
            <a:lstStyle/>
            <a:p>
              <a:pPr fontAlgn="ctr"/>
              <a:r>
                <a:rPr lang="en-US" sz="1400" dirty="0">
                  <a:latin typeface="Huawei Sans" panose="020C0503030203020204" pitchFamily="34" charset="0"/>
                </a:rPr>
                <a:t>Handle</a:t>
              </a:r>
              <a:endParaRPr lang="en-US" altLang="zh-CN" sz="1400" dirty="0">
                <a:latin typeface="Huawei Sans" panose="020C0503030203020204" pitchFamily="34" charset="0"/>
              </a:endParaRPr>
            </a:p>
          </p:txBody>
        </p:sp>
        <p:sp>
          <p:nvSpPr>
            <p:cNvPr id="7" name="文本框 6"/>
            <p:cNvSpPr txBox="1"/>
            <p:nvPr/>
          </p:nvSpPr>
          <p:spPr>
            <a:xfrm>
              <a:off x="9102233" y="2248220"/>
              <a:ext cx="1207532" cy="523220"/>
            </a:xfrm>
            <a:prstGeom prst="rect">
              <a:avLst/>
            </a:prstGeom>
            <a:noFill/>
          </p:spPr>
          <p:txBody>
            <a:bodyPr wrap="square" rtlCol="0">
              <a:noAutofit/>
            </a:bodyPr>
            <a:lstStyle/>
            <a:p>
              <a:pPr algn="ctr" fontAlgn="ctr"/>
              <a:r>
                <a:rPr lang="en-US" sz="1400" dirty="0">
                  <a:latin typeface="Huawei Sans" panose="020C0503030203020204" pitchFamily="34" charset="0"/>
                </a:rPr>
                <a:t>Running/</a:t>
              </a:r>
            </a:p>
            <a:p>
              <a:pPr algn="ctr" fontAlgn="ctr"/>
              <a:r>
                <a:rPr lang="en-US" sz="1400" dirty="0">
                  <a:latin typeface="Huawei Sans" panose="020C0503030203020204" pitchFamily="34" charset="0"/>
                </a:rPr>
                <a:t>Alarm indicator</a:t>
              </a:r>
              <a:endParaRPr lang="en-US" altLang="zh-CN" sz="1400" dirty="0">
                <a:latin typeface="Huawei Sans" panose="020C0503030203020204" pitchFamily="34" charset="0"/>
              </a:endParaRPr>
            </a:p>
          </p:txBody>
        </p:sp>
        <p:sp>
          <p:nvSpPr>
            <p:cNvPr id="8" name="文本框 7"/>
            <p:cNvSpPr txBox="1"/>
            <p:nvPr/>
          </p:nvSpPr>
          <p:spPr>
            <a:xfrm>
              <a:off x="10123713" y="2656712"/>
              <a:ext cx="628698" cy="307777"/>
            </a:xfrm>
            <a:prstGeom prst="rect">
              <a:avLst/>
            </a:prstGeom>
            <a:noFill/>
          </p:spPr>
          <p:txBody>
            <a:bodyPr wrap="square" rtlCol="0">
              <a:noAutofit/>
            </a:bodyPr>
            <a:lstStyle/>
            <a:p>
              <a:pPr fontAlgn="ctr"/>
              <a:r>
                <a:rPr lang="en-US" sz="1400" dirty="0">
                  <a:latin typeface="Huawei Sans" panose="020C0503030203020204" pitchFamily="34" charset="0"/>
                </a:rPr>
                <a:t>Latch</a:t>
              </a:r>
              <a:endParaRPr lang="en-US" altLang="zh-CN" sz="1400" dirty="0">
                <a:latin typeface="Huawei Sans" panose="020C0503030203020204" pitchFamily="34" charset="0"/>
              </a:endParaRPr>
            </a:p>
          </p:txBody>
        </p:sp>
        <p:sp>
          <p:nvSpPr>
            <p:cNvPr id="9" name="文本框 8"/>
            <p:cNvSpPr txBox="1"/>
            <p:nvPr/>
          </p:nvSpPr>
          <p:spPr>
            <a:xfrm>
              <a:off x="9157097" y="5420614"/>
              <a:ext cx="1261884" cy="307777"/>
            </a:xfrm>
            <a:prstGeom prst="rect">
              <a:avLst/>
            </a:prstGeom>
            <a:noFill/>
          </p:spPr>
          <p:txBody>
            <a:bodyPr wrap="square" rtlCol="0">
              <a:noAutofit/>
            </a:bodyPr>
            <a:lstStyle/>
            <a:p>
              <a:pPr fontAlgn="ctr"/>
              <a:r>
                <a:rPr lang="en-US" sz="1400" dirty="0">
                  <a:latin typeface="Huawei Sans" panose="020C0503030203020204" pitchFamily="34" charset="0"/>
                </a:rPr>
                <a:t>Power socket</a:t>
              </a:r>
              <a:endParaRPr lang="en-US" altLang="zh-CN" sz="1400" dirty="0">
                <a:latin typeface="Huawei Sans" panose="020C0503030203020204" pitchFamily="34" charset="0"/>
              </a:endParaRPr>
            </a:p>
          </p:txBody>
        </p:sp>
      </p:grpSp>
      <p:sp>
        <p:nvSpPr>
          <p:cNvPr id="10" name="文本框 9"/>
          <p:cNvSpPr txBox="1"/>
          <p:nvPr/>
        </p:nvSpPr>
        <p:spPr>
          <a:xfrm>
            <a:off x="739992" y="5712109"/>
            <a:ext cx="8246168" cy="369332"/>
          </a:xfrm>
          <a:prstGeom prst="rect">
            <a:avLst/>
          </a:prstGeom>
          <a:noFill/>
        </p:spPr>
        <p:txBody>
          <a:bodyPr wrap="square" rtlCol="0">
            <a:noAutofit/>
          </a:bodyPr>
          <a:lstStyle/>
          <a:p>
            <a:pPr fontAlgn="ctr"/>
            <a:r>
              <a:rPr lang="en-US" dirty="0">
                <a:latin typeface="Huawei Sans" panose="020C0503030203020204" pitchFamily="34" charset="0"/>
              </a:rPr>
              <a:t>Note: Huawei OceanStor Dorado V6 is used as the example.</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172112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pPr marL="457200" indent="-457200">
              <a:buNone/>
            </a:pPr>
            <a:r>
              <a:rPr lang="en-US" b="1" dirty="0">
                <a:latin typeface="Huawei Sans" panose="020C0503030203020204" pitchFamily="34" charset="0"/>
              </a:rPr>
              <a:t>2. </a:t>
            </a:r>
            <a:r>
              <a:rPr lang="en-US" altLang="zh-CN" b="1" dirty="0">
                <a:latin typeface="Huawei Sans" panose="020C0503030203020204" pitchFamily="34" charset="0"/>
              </a:rPr>
              <a:t>Intelligent Data Storage Components</a:t>
            </a:r>
            <a:endParaRPr lang="en-US" b="1"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Controller enclosure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latin typeface="Huawei Sans" panose="020C0503030203020204" pitchFamily="34" charset="0"/>
              </a:rPr>
              <a:t>Disk enclosure</a:t>
            </a:r>
            <a:endParaRPr lang="en-US" altLang="zh-CN" sz="2000" dirty="0">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Expansion module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Disk</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Interface module</a:t>
            </a:r>
            <a:endParaRPr lang="en-US" altLang="zh-CN" sz="2000" dirty="0">
              <a:solidFill>
                <a:schemeClr val="bg1">
                  <a:lumMod val="50000"/>
                </a:schemeClr>
              </a:solidFill>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4143000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Disk Enclosure</a:t>
            </a:r>
            <a:endParaRPr lang="en-US" altLang="zh-CN" dirty="0">
              <a:latin typeface="Huawei Sans" panose="020C0503030203020204" pitchFamily="34" charset="0"/>
            </a:endParaRPr>
          </a:p>
        </p:txBody>
      </p:sp>
      <p:sp>
        <p:nvSpPr>
          <p:cNvPr id="8" name="文本占位符 7"/>
          <p:cNvSpPr>
            <a:spLocks noGrp="1"/>
          </p:cNvSpPr>
          <p:nvPr>
            <p:ph type="body" sz="quarter" idx="10"/>
          </p:nvPr>
        </p:nvSpPr>
        <p:spPr/>
        <p:txBody>
          <a:bodyPr wrap="square">
            <a:noAutofit/>
          </a:bodyPr>
          <a:lstStyle/>
          <a:p>
            <a:r>
              <a:rPr lang="en-US" dirty="0">
                <a:latin typeface="Huawei Sans" panose="020C0503030203020204" pitchFamily="34" charset="0"/>
              </a:rPr>
              <a:t>The disk enclosure uses a modular design and consists of a system </a:t>
            </a:r>
            <a:r>
              <a:rPr lang="en-US" dirty="0" err="1">
                <a:latin typeface="Huawei Sans" panose="020C0503030203020204" pitchFamily="34" charset="0"/>
              </a:rPr>
              <a:t>subrack</a:t>
            </a:r>
            <a:r>
              <a:rPr lang="en-US" dirty="0">
                <a:latin typeface="Huawei Sans" panose="020C0503030203020204" pitchFamily="34" charset="0"/>
              </a:rPr>
              <a:t>, expansion modules, power modules, and disks.</a:t>
            </a:r>
            <a:endParaRPr lang="en-US" altLang="zh-CN" dirty="0">
              <a:latin typeface="Huawei Sans" panose="020C0503030203020204" pitchFamily="34" charset="0"/>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243" t="4903" r="2826" b="4510"/>
          <a:stretch/>
        </p:blipFill>
        <p:spPr>
          <a:xfrm>
            <a:off x="3379412" y="2013836"/>
            <a:ext cx="6129867" cy="3869267"/>
          </a:xfrm>
          <a:prstGeom prst="rect">
            <a:avLst/>
          </a:prstGeom>
        </p:spPr>
      </p:pic>
      <p:sp>
        <p:nvSpPr>
          <p:cNvPr id="15" name="文本框 14"/>
          <p:cNvSpPr txBox="1"/>
          <p:nvPr/>
        </p:nvSpPr>
        <p:spPr>
          <a:xfrm>
            <a:off x="5682839" y="3576324"/>
            <a:ext cx="1523012" cy="280027"/>
          </a:xfrm>
          <a:prstGeom prst="rect">
            <a:avLst/>
          </a:prstGeom>
          <a:solidFill>
            <a:schemeClr val="bg1"/>
          </a:solidFill>
          <a:ln w="12700">
            <a:solidFill>
              <a:srgbClr val="C00000"/>
            </a:solidFill>
          </a:ln>
        </p:spPr>
        <p:txBody>
          <a:bodyPr wrap="square" lIns="0" tIns="0" rIns="0" bIns="0" rtlCol="0" anchor="ctr">
            <a:noAutofit/>
          </a:bodyPr>
          <a:lstStyle/>
          <a:p>
            <a:pPr algn="ctr" fontAlgn="ctr"/>
            <a:r>
              <a:rPr lang="en-US" altLang="zh-CN" sz="1400" dirty="0">
                <a:latin typeface="Huawei Sans" panose="020C0503030203020204" pitchFamily="34" charset="0"/>
              </a:rPr>
              <a:t>System </a:t>
            </a:r>
            <a:r>
              <a:rPr lang="en-US" altLang="zh-CN" sz="1400" dirty="0" err="1">
                <a:latin typeface="Huawei Sans" panose="020C0503030203020204" pitchFamily="34" charset="0"/>
              </a:rPr>
              <a:t>subrack</a:t>
            </a:r>
            <a:endParaRPr lang="en-US" altLang="zh-CN" sz="1400" dirty="0">
              <a:latin typeface="Huawei Sans" panose="020C0503030203020204" pitchFamily="34" charset="0"/>
            </a:endParaRPr>
          </a:p>
        </p:txBody>
      </p:sp>
      <p:sp>
        <p:nvSpPr>
          <p:cNvPr id="16" name="文本框 15"/>
          <p:cNvSpPr txBox="1"/>
          <p:nvPr/>
        </p:nvSpPr>
        <p:spPr>
          <a:xfrm>
            <a:off x="7869779" y="2665734"/>
            <a:ext cx="1239931" cy="504000"/>
          </a:xfrm>
          <a:prstGeom prst="rect">
            <a:avLst/>
          </a:prstGeom>
          <a:solidFill>
            <a:schemeClr val="bg1"/>
          </a:solidFill>
          <a:ln w="12700">
            <a:solidFill>
              <a:srgbClr val="C00000"/>
            </a:solidFill>
          </a:ln>
        </p:spPr>
        <p:txBody>
          <a:bodyPr wrap="square" lIns="0" tIns="0" rIns="0" bIns="0" rtlCol="0" anchor="ctr">
            <a:noAutofit/>
          </a:bodyPr>
          <a:lstStyle/>
          <a:p>
            <a:pPr algn="ctr" fontAlgn="ctr"/>
            <a:r>
              <a:rPr lang="en-US" altLang="zh-CN" sz="1400" dirty="0">
                <a:latin typeface="Huawei Sans" panose="020C0503030203020204" pitchFamily="34" charset="0"/>
              </a:rPr>
              <a:t>Expansion module</a:t>
            </a:r>
          </a:p>
        </p:txBody>
      </p:sp>
      <p:sp>
        <p:nvSpPr>
          <p:cNvPr id="18" name="文本框 17"/>
          <p:cNvSpPr txBox="1"/>
          <p:nvPr/>
        </p:nvSpPr>
        <p:spPr>
          <a:xfrm>
            <a:off x="6444345" y="2098495"/>
            <a:ext cx="1239931" cy="504000"/>
          </a:xfrm>
          <a:prstGeom prst="rect">
            <a:avLst/>
          </a:prstGeom>
          <a:solidFill>
            <a:schemeClr val="bg1"/>
          </a:solidFill>
          <a:ln w="12700">
            <a:solidFill>
              <a:srgbClr val="C00000"/>
            </a:solidFill>
          </a:ln>
        </p:spPr>
        <p:txBody>
          <a:bodyPr wrap="square" lIns="0" tIns="0" rIns="0" bIns="0" rtlCol="0" anchor="ctr">
            <a:noAutofit/>
          </a:bodyPr>
          <a:lstStyle/>
          <a:p>
            <a:pPr algn="ctr" fontAlgn="ctr"/>
            <a:r>
              <a:rPr lang="en-US" altLang="zh-CN" sz="1400" dirty="0">
                <a:latin typeface="Huawei Sans" panose="020C0503030203020204" pitchFamily="34" charset="0"/>
              </a:rPr>
              <a:t>Power module</a:t>
            </a:r>
          </a:p>
        </p:txBody>
      </p:sp>
      <p:sp>
        <p:nvSpPr>
          <p:cNvPr id="19" name="文本框 18"/>
          <p:cNvSpPr txBox="1"/>
          <p:nvPr/>
        </p:nvSpPr>
        <p:spPr>
          <a:xfrm>
            <a:off x="3906885" y="4491457"/>
            <a:ext cx="1239931" cy="504000"/>
          </a:xfrm>
          <a:prstGeom prst="rect">
            <a:avLst/>
          </a:prstGeom>
          <a:solidFill>
            <a:schemeClr val="bg1"/>
          </a:solidFill>
          <a:ln w="12700">
            <a:solidFill>
              <a:srgbClr val="C00000"/>
            </a:solidFill>
          </a:ln>
        </p:spPr>
        <p:txBody>
          <a:bodyPr wrap="square" lIns="0" tIns="0" rIns="0" bIns="0" rtlCol="0" anchor="ctr">
            <a:noAutofit/>
          </a:bodyPr>
          <a:lstStyle/>
          <a:p>
            <a:pPr algn="ctr" fontAlgn="ctr"/>
            <a:r>
              <a:rPr lang="en-US" altLang="zh-CN" sz="1400" dirty="0">
                <a:latin typeface="Huawei Sans" panose="020C0503030203020204" pitchFamily="34" charset="0"/>
              </a:rPr>
              <a:t>Disk drive module</a:t>
            </a:r>
          </a:p>
        </p:txBody>
      </p:sp>
    </p:spTree>
    <p:extLst>
      <p:ext uri="{BB962C8B-B14F-4D97-AF65-F5344CB8AC3E}">
        <p14:creationId xmlns:p14="http://schemas.microsoft.com/office/powerpoint/2010/main" val="3355186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Front View of a Disk Enclosure</a:t>
            </a:r>
            <a:endParaRPr lang="en-US" altLang="zh-CN" dirty="0">
              <a:latin typeface="Huawei Sans" panose="020C0503030203020204" pitchFamily="34" charset="0"/>
            </a:endParaRPr>
          </a:p>
        </p:txBody>
      </p:sp>
      <p:sp>
        <p:nvSpPr>
          <p:cNvPr id="108" name="文本框 107"/>
          <p:cNvSpPr txBox="1"/>
          <p:nvPr/>
        </p:nvSpPr>
        <p:spPr>
          <a:xfrm>
            <a:off x="1565991" y="2531195"/>
            <a:ext cx="4094145" cy="369332"/>
          </a:xfrm>
          <a:prstGeom prst="rect">
            <a:avLst/>
          </a:prstGeom>
          <a:noFill/>
        </p:spPr>
        <p:txBody>
          <a:bodyPr wrap="square" rtlCol="0">
            <a:noAutofit/>
          </a:bodyPr>
          <a:lstStyle/>
          <a:p>
            <a:pPr fontAlgn="ctr"/>
            <a:r>
              <a:rPr lang="en-US" dirty="0">
                <a:solidFill>
                  <a:srgbClr val="C00000"/>
                </a:solidFill>
                <a:latin typeface="Huawei Sans" panose="020C0503030203020204" pitchFamily="34" charset="0"/>
              </a:rPr>
              <a:t>2 U 25-slot smart SAS disk enclosure</a:t>
            </a:r>
            <a:endParaRPr lang="en-US" altLang="zh-CN" dirty="0">
              <a:solidFill>
                <a:srgbClr val="C00000"/>
              </a:solidFill>
              <a:latin typeface="Huawei Sans" panose="020C0503030203020204" pitchFamily="34" charset="0"/>
            </a:endParaRPr>
          </a:p>
        </p:txBody>
      </p:sp>
      <p:sp>
        <p:nvSpPr>
          <p:cNvPr id="110" name="文本框 109"/>
          <p:cNvSpPr txBox="1"/>
          <p:nvPr/>
        </p:nvSpPr>
        <p:spPr>
          <a:xfrm>
            <a:off x="1222104" y="4143031"/>
            <a:ext cx="4317207" cy="369332"/>
          </a:xfrm>
          <a:prstGeom prst="rect">
            <a:avLst/>
          </a:prstGeom>
          <a:noFill/>
        </p:spPr>
        <p:txBody>
          <a:bodyPr wrap="square" rtlCol="0">
            <a:noAutofit/>
          </a:bodyPr>
          <a:lstStyle/>
          <a:p>
            <a:pPr fontAlgn="ctr"/>
            <a:r>
              <a:rPr lang="en-US" dirty="0">
                <a:solidFill>
                  <a:srgbClr val="C00000"/>
                </a:solidFill>
                <a:latin typeface="Huawei Sans" panose="020C0503030203020204" pitchFamily="34" charset="0"/>
              </a:rPr>
              <a:t>2 U 36-slot smart </a:t>
            </a:r>
            <a:r>
              <a:rPr lang="en-US" dirty="0" err="1">
                <a:solidFill>
                  <a:srgbClr val="C00000"/>
                </a:solidFill>
                <a:latin typeface="Huawei Sans" panose="020C0503030203020204" pitchFamily="34" charset="0"/>
              </a:rPr>
              <a:t>NVMe</a:t>
            </a:r>
            <a:r>
              <a:rPr lang="en-US" dirty="0">
                <a:solidFill>
                  <a:srgbClr val="C00000"/>
                </a:solidFill>
                <a:latin typeface="Huawei Sans" panose="020C0503030203020204" pitchFamily="34" charset="0"/>
              </a:rPr>
              <a:t> disk enclosure</a:t>
            </a:r>
            <a:endParaRPr lang="en-US" altLang="zh-CN" dirty="0">
              <a:solidFill>
                <a:srgbClr val="C00000"/>
              </a:solidFill>
              <a:latin typeface="Huawei Sans" panose="020C050303020302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158" y="1589685"/>
            <a:ext cx="4781696" cy="86939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05" y="3180965"/>
            <a:ext cx="4787906" cy="866294"/>
          </a:xfrm>
          <a:prstGeom prst="rect">
            <a:avLst/>
          </a:prstGeom>
        </p:spPr>
      </p:pic>
      <p:grpSp>
        <p:nvGrpSpPr>
          <p:cNvPr id="21" name="组合 20"/>
          <p:cNvGrpSpPr/>
          <p:nvPr/>
        </p:nvGrpSpPr>
        <p:grpSpPr>
          <a:xfrm>
            <a:off x="5929503" y="1441620"/>
            <a:ext cx="5649913" cy="4622757"/>
            <a:chOff x="6095999" y="1358202"/>
            <a:chExt cx="5649913" cy="4622757"/>
          </a:xfrm>
        </p:grpSpPr>
        <p:grpSp>
          <p:nvGrpSpPr>
            <p:cNvPr id="69" name="组合 68"/>
            <p:cNvGrpSpPr/>
            <p:nvPr/>
          </p:nvGrpSpPr>
          <p:grpSpPr>
            <a:xfrm>
              <a:off x="6095999" y="1358202"/>
              <a:ext cx="5649913" cy="4622757"/>
              <a:chOff x="3511313" y="2716439"/>
              <a:chExt cx="5649913" cy="4622757"/>
            </a:xfrm>
          </p:grpSpPr>
          <p:graphicFrame>
            <p:nvGraphicFramePr>
              <p:cNvPr id="70" name="内容占位符 5"/>
              <p:cNvGraphicFramePr>
                <a:graphicFrameLocks/>
              </p:cNvGraphicFramePr>
              <p:nvPr>
                <p:extLst>
                  <p:ext uri="{D42A27DB-BD31-4B8C-83A1-F6EECF244321}">
                    <p14:modId xmlns:p14="http://schemas.microsoft.com/office/powerpoint/2010/main" val="2848310712"/>
                  </p:ext>
                </p:extLst>
              </p:nvPr>
            </p:nvGraphicFramePr>
            <p:xfrm>
              <a:off x="3511313" y="2716439"/>
              <a:ext cx="5649913" cy="4622757"/>
            </p:xfrm>
            <a:graphic>
              <a:graphicData uri="http://schemas.openxmlformats.org/drawingml/2006/table">
                <a:tbl>
                  <a:tblPr firstRow="1" bandRow="1"/>
                  <a:tblGrid>
                    <a:gridCol w="1064064">
                      <a:extLst>
                        <a:ext uri="{9D8B030D-6E8A-4147-A177-3AD203B41FA5}">
                          <a16:colId xmlns:a16="http://schemas.microsoft.com/office/drawing/2014/main" val="20000"/>
                        </a:ext>
                      </a:extLst>
                    </a:gridCol>
                    <a:gridCol w="4585849">
                      <a:extLst>
                        <a:ext uri="{9D8B030D-6E8A-4147-A177-3AD203B41FA5}">
                          <a16:colId xmlns:a16="http://schemas.microsoft.com/office/drawing/2014/main" val="20001"/>
                        </a:ext>
                      </a:extLst>
                    </a:gridCol>
                  </a:tblGrid>
                  <a:tr h="381765">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sz="1400" dirty="0">
                              <a:solidFill>
                                <a:schemeClr val="tx1"/>
                              </a:solidFill>
                              <a:latin typeface="Huawei Sans" panose="020C0503030203020204" pitchFamily="34" charset="0"/>
                            </a:rPr>
                            <a:t>Icon</a:t>
                          </a:r>
                          <a:endParaRPr lang="zh-CN" altLang="en-US" sz="1400" dirty="0">
                            <a:solidFill>
                              <a:schemeClr val="tx1"/>
                            </a:solidFill>
                            <a:latin typeface="Huawei Sans" panose="020C0503030203020204" pitchFamily="34" charset="0"/>
                            <a:ea typeface="+mn-ea"/>
                            <a:cs typeface="Huawei Sans" panose="020C0503030203020204" pitchFamily="34" charset="0"/>
                          </a:endParaRPr>
                        </a:p>
                      </a:txBody>
                      <a:tcPr marL="121920" marR="121920" marT="60960" marB="6096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sz="1400">
                              <a:solidFill>
                                <a:schemeClr val="tx1"/>
                              </a:solidFill>
                              <a:latin typeface="Huawei Sans" panose="020C0503030203020204" pitchFamily="34" charset="0"/>
                            </a:rPr>
                            <a:t>Description</a:t>
                          </a:r>
                          <a:endParaRPr lang="zh-CN" altLang="en-US" sz="1400" dirty="0">
                            <a:solidFill>
                              <a:schemeClr val="tx1"/>
                            </a:solidFill>
                            <a:latin typeface="Huawei Sans" panose="020C0503030203020204" pitchFamily="34" charset="0"/>
                            <a:ea typeface="+mn-ea"/>
                            <a:cs typeface="Huawei Sans" panose="020C0503030203020204" pitchFamily="34" charset="0"/>
                          </a:endParaRPr>
                        </a:p>
                      </a:txBody>
                      <a:tcPr marL="121920" marR="121920" marT="60960" marB="6096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48126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ID indicator of the disk enclosure</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3364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Location indicator of the disk enclosure</a:t>
                          </a:r>
                          <a:endParaRPr lang="en-US" altLang="zh-CN" sz="1400" dirty="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Blinking blue: The disk enclosure is being located.</a:t>
                          </a:r>
                          <a:endParaRPr lang="en-US" altLang="zh-CN" sz="1400" dirty="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Off: The disk enclosure is not located.</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Alarm indicator of the disk enclosure</a:t>
                          </a:r>
                          <a:endParaRPr lang="en-US" altLang="zh-CN" sz="1400" dirty="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Steady yellow: An alarm is reported by the disk enclosure.</a:t>
                          </a:r>
                          <a:endParaRPr lang="en-US" altLang="zh-CN" sz="1400" dirty="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Off: The disk enclosure is working properly.</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593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Power indicator of the disk enclosure</a:t>
                          </a:r>
                          <a:endParaRPr lang="en-US" altLang="zh-CN" sz="1400" dirty="0">
                            <a:latin typeface="Huawei Sans" panose="020C0503030203020204" pitchFamily="34" charset="0"/>
                            <a:ea typeface="+mn-ea"/>
                            <a:cs typeface="Huawei Sans" panose="020C0503030203020204" pitchFamily="34" charset="0"/>
                          </a:endParaRPr>
                        </a:p>
                        <a:p>
                          <a:pPr marL="228600" indent="-228600" algn="l" defTabSz="914400" rtl="0" eaLnBrk="1" latinLnBrk="0" hangingPunct="1">
                            <a:lnSpc>
                              <a:spcPct val="100000"/>
                            </a:lnSpc>
                            <a:buFont typeface="+mj-lt"/>
                            <a:buAutoNum type="arabicPeriod"/>
                          </a:pPr>
                          <a:r>
                            <a:rPr sz="1400" dirty="0">
                              <a:solidFill>
                                <a:schemeClr val="dk1"/>
                              </a:solidFill>
                              <a:latin typeface="Huawei Sans" panose="020C0503030203020204" pitchFamily="34" charset="0"/>
                            </a:rPr>
                            <a:t>Steady green: The disk enclosure is powered on.</a:t>
                          </a:r>
                          <a:endParaRPr lang="en-US" altLang="zh-CN" sz="1400" kern="1200" dirty="0">
                            <a:solidFill>
                              <a:schemeClr val="dk1"/>
                            </a:solidFill>
                            <a:latin typeface="Huawei Sans" panose="020C0503030203020204" pitchFamily="34" charset="0"/>
                            <a:ea typeface="+mn-ea"/>
                            <a:cs typeface="Huawei Sans" panose="020C0503030203020204" pitchFamily="34" charset="0"/>
                          </a:endParaRPr>
                        </a:p>
                        <a:p>
                          <a:pPr marL="228600" indent="-228600" algn="l" defTabSz="914400" rtl="0" eaLnBrk="1" latinLnBrk="0" hangingPunct="1">
                            <a:lnSpc>
                              <a:spcPct val="100000"/>
                            </a:lnSpc>
                            <a:buFont typeface="+mj-lt"/>
                            <a:buAutoNum type="arabicPeriod"/>
                          </a:pPr>
                          <a:r>
                            <a:rPr sz="1400" dirty="0">
                              <a:solidFill>
                                <a:schemeClr val="dk1"/>
                              </a:solidFill>
                              <a:latin typeface="Huawei Sans" panose="020C0503030203020204" pitchFamily="34" charset="0"/>
                            </a:rPr>
                            <a:t>Off: The disk enclosure is powered off.</a:t>
                          </a:r>
                          <a:endParaRPr lang="en-US" altLang="zh-CN" sz="1400" kern="1200" dirty="0">
                            <a:solidFill>
                              <a:schemeClr val="dk1"/>
                            </a:solidFill>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59352">
                    <a:tc>
                      <a:txBody>
                        <a:body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lnSpc>
                              <a:spcPct val="100000"/>
                            </a:lnSpc>
                            <a:buFont typeface="+mj-lt"/>
                            <a:buNone/>
                          </a:pPr>
                          <a:r>
                            <a:rPr sz="1400" dirty="0">
                              <a:solidFill>
                                <a:schemeClr val="dk1"/>
                              </a:solidFill>
                              <a:latin typeface="Huawei Sans" panose="020C0503030203020204" pitchFamily="34" charset="0"/>
                            </a:rPr>
                            <a:t>Power indicator/Power button</a:t>
                          </a:r>
                          <a:endParaRPr lang="en-US" altLang="zh-CN" sz="1400" kern="1200" dirty="0">
                            <a:solidFill>
                              <a:schemeClr val="dk1"/>
                            </a:solidFill>
                            <a:latin typeface="Huawei Sans" panose="020C0503030203020204" pitchFamily="34" charset="0"/>
                            <a:ea typeface="+mn-ea"/>
                            <a:cs typeface="Huawei Sans" panose="020C0503030203020204" pitchFamily="34" charset="0"/>
                          </a:endParaRPr>
                        </a:p>
                        <a:p>
                          <a:pPr marL="228600" indent="-228600" algn="l" defTabSz="914400" rtl="0" eaLnBrk="1" latinLnBrk="0" hangingPunct="1">
                            <a:lnSpc>
                              <a:spcPct val="100000"/>
                            </a:lnSpc>
                            <a:buFont typeface="+mj-lt"/>
                            <a:buAutoNum type="arabicPeriod"/>
                          </a:pPr>
                          <a:r>
                            <a:rPr sz="1400" dirty="0">
                              <a:solidFill>
                                <a:schemeClr val="dk1"/>
                              </a:solidFill>
                              <a:latin typeface="Huawei Sans" panose="020C0503030203020204" pitchFamily="34" charset="0"/>
                            </a:rPr>
                            <a:t>The disk enclosure is powered on and off with the controller enclosure. The power button on the disk enclosure is invalid and cannot be used to power on or off the disk enclosure separately.</a:t>
                          </a:r>
                          <a:endParaRPr lang="en-US" altLang="zh-CN" sz="1400" kern="1200" dirty="0">
                            <a:solidFill>
                              <a:schemeClr val="dk1"/>
                            </a:solidFill>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71" name="Picture 3"/>
              <p:cNvPicPr>
                <a:picLocks noChangeAspect="1" noChangeArrowheads="1"/>
              </p:cNvPicPr>
              <p:nvPr/>
            </p:nvPicPr>
            <p:blipFill>
              <a:blip r:embed="rId5" cstate="print"/>
              <a:srcRect/>
              <a:stretch>
                <a:fillRect/>
              </a:stretch>
            </p:blipFill>
            <p:spPr bwMode="auto">
              <a:xfrm>
                <a:off x="3757539" y="3135125"/>
                <a:ext cx="607220" cy="398483"/>
              </a:xfrm>
              <a:prstGeom prst="rect">
                <a:avLst/>
              </a:prstGeom>
              <a:noFill/>
              <a:ln w="9525">
                <a:noFill/>
                <a:miter lim="800000"/>
                <a:headEnd/>
                <a:tailEnd/>
              </a:ln>
            </p:spPr>
          </p:pic>
          <p:pic>
            <p:nvPicPr>
              <p:cNvPr id="72" name="Picture 6"/>
              <p:cNvPicPr>
                <a:picLocks noChangeAspect="1" noChangeArrowheads="1"/>
              </p:cNvPicPr>
              <p:nvPr/>
            </p:nvPicPr>
            <p:blipFill rotWithShape="1">
              <a:blip r:embed="rId6" cstate="print"/>
              <a:srcRect l="11185" t="8737" r="13147" b="7170"/>
              <a:stretch/>
            </p:blipFill>
            <p:spPr bwMode="auto">
              <a:xfrm>
                <a:off x="3813499" y="6532097"/>
                <a:ext cx="495300" cy="353483"/>
              </a:xfrm>
              <a:prstGeom prst="rect">
                <a:avLst/>
              </a:prstGeom>
              <a:noFill/>
              <a:ln w="9525">
                <a:noFill/>
                <a:miter lim="800000"/>
                <a:headEnd/>
                <a:tailEnd/>
              </a:ln>
            </p:spPr>
          </p:pic>
          <p:pic>
            <p:nvPicPr>
              <p:cNvPr id="77" name="Picture 7"/>
              <p:cNvPicPr>
                <a:picLocks noChangeAspect="1" noChangeArrowheads="1"/>
              </p:cNvPicPr>
              <p:nvPr/>
            </p:nvPicPr>
            <p:blipFill>
              <a:blip r:embed="rId7" cstate="print"/>
              <a:srcRect/>
              <a:stretch>
                <a:fillRect/>
              </a:stretch>
            </p:blipFill>
            <p:spPr bwMode="auto">
              <a:xfrm>
                <a:off x="3773488" y="3758064"/>
                <a:ext cx="550143" cy="453712"/>
              </a:xfrm>
              <a:prstGeom prst="rect">
                <a:avLst/>
              </a:prstGeom>
              <a:noFill/>
              <a:ln w="9525">
                <a:noFill/>
                <a:miter lim="800000"/>
                <a:headEnd/>
                <a:tailEnd/>
              </a:ln>
            </p:spPr>
          </p:pic>
          <p:pic>
            <p:nvPicPr>
              <p:cNvPr id="79" name="图片 78"/>
              <p:cNvPicPr>
                <a:picLocks noChangeAspect="1"/>
              </p:cNvPicPr>
              <p:nvPr/>
            </p:nvPicPr>
            <p:blipFill>
              <a:blip r:embed="rId8"/>
              <a:stretch>
                <a:fillRect/>
              </a:stretch>
            </p:blipFill>
            <p:spPr>
              <a:xfrm>
                <a:off x="3769049" y="4743555"/>
                <a:ext cx="584200" cy="281040"/>
              </a:xfrm>
              <a:prstGeom prst="rect">
                <a:avLst/>
              </a:prstGeom>
            </p:spPr>
          </p:pic>
        </p:grpSp>
        <p:pic>
          <p:nvPicPr>
            <p:cNvPr id="19" name="图片 18"/>
            <p:cNvPicPr>
              <a:picLocks noChangeAspect="1"/>
            </p:cNvPicPr>
            <p:nvPr/>
          </p:nvPicPr>
          <p:blipFill>
            <a:blip r:embed="rId9"/>
            <a:stretch>
              <a:fillRect/>
            </a:stretch>
          </p:blipFill>
          <p:spPr>
            <a:xfrm>
              <a:off x="6398185" y="4192612"/>
              <a:ext cx="480876" cy="480876"/>
            </a:xfrm>
            <a:prstGeom prst="rect">
              <a:avLst/>
            </a:prstGeom>
          </p:spPr>
        </p:pic>
      </p:grpSp>
      <p:sp>
        <p:nvSpPr>
          <p:cNvPr id="3" name="文本框 2"/>
          <p:cNvSpPr txBox="1"/>
          <p:nvPr/>
        </p:nvSpPr>
        <p:spPr>
          <a:xfrm>
            <a:off x="701185" y="5142046"/>
            <a:ext cx="4958951" cy="923330"/>
          </a:xfrm>
          <a:prstGeom prst="rect">
            <a:avLst/>
          </a:prstGeom>
          <a:noFill/>
        </p:spPr>
        <p:txBody>
          <a:bodyPr wrap="square" rtlCol="0">
            <a:noAutofit/>
          </a:bodyPr>
          <a:lstStyle/>
          <a:p>
            <a:pPr fontAlgn="ctr"/>
            <a:r>
              <a:rPr lang="en-US" sz="1600" dirty="0">
                <a:latin typeface="Huawei Sans" panose="020C0503030203020204" pitchFamily="34" charset="0"/>
              </a:rPr>
              <a:t>Note: This slide shows the front views of a 2 U SAS disk enclosure and a 2 U smart NVMe disk enclosure of Huawei OceanStor Dorado V6.</a:t>
            </a:r>
            <a:endParaRPr lang="en-US" altLang="zh-CN" sz="1600" dirty="0">
              <a:latin typeface="Huawei Sans" panose="020C0503030203020204" pitchFamily="34" charset="0"/>
            </a:endParaRPr>
          </a:p>
        </p:txBody>
      </p:sp>
    </p:spTree>
    <p:extLst>
      <p:ext uri="{BB962C8B-B14F-4D97-AF65-F5344CB8AC3E}">
        <p14:creationId xmlns:p14="http://schemas.microsoft.com/office/powerpoint/2010/main" val="4150361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ctrTitle"/>
          </p:nvPr>
        </p:nvSpPr>
        <p:spPr/>
        <p:txBody>
          <a:bodyPr wrap="square">
            <a:noAutofit/>
          </a:bodyPr>
          <a:lstStyle/>
          <a:p>
            <a:r>
              <a:rPr lang="en-US" dirty="0">
                <a:latin typeface="Huawei Sans" panose="020C0503030203020204" pitchFamily="34" charset="0"/>
              </a:rPr>
              <a:t>Intelligent Data Storage System</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1302283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Rear View of a Disk Enclosure</a:t>
            </a:r>
            <a:endParaRPr lang="en-US" altLang="zh-CN" dirty="0">
              <a:latin typeface="Huawei Sans" panose="020C0503030203020204" pitchFamily="34" charset="0"/>
            </a:endParaRPr>
          </a:p>
        </p:txBody>
      </p:sp>
      <p:sp>
        <p:nvSpPr>
          <p:cNvPr id="109" name="文本框 108"/>
          <p:cNvSpPr txBox="1"/>
          <p:nvPr/>
        </p:nvSpPr>
        <p:spPr>
          <a:xfrm>
            <a:off x="2786812" y="3386272"/>
            <a:ext cx="3498692" cy="369332"/>
          </a:xfrm>
          <a:prstGeom prst="rect">
            <a:avLst/>
          </a:prstGeom>
          <a:noFill/>
        </p:spPr>
        <p:txBody>
          <a:bodyPr wrap="square" rtlCol="0">
            <a:noAutofit/>
          </a:bodyPr>
          <a:lstStyle/>
          <a:p>
            <a:pPr fontAlgn="ctr"/>
            <a:r>
              <a:rPr lang="en-US" dirty="0">
                <a:solidFill>
                  <a:srgbClr val="C00000"/>
                </a:solidFill>
                <a:latin typeface="Huawei Sans" panose="020C0503030203020204" pitchFamily="34" charset="0"/>
              </a:rPr>
              <a:t>2 U smart SAS disk enclosure</a:t>
            </a:r>
            <a:endParaRPr lang="en-US" altLang="zh-CN" dirty="0">
              <a:solidFill>
                <a:srgbClr val="C00000"/>
              </a:solidFill>
              <a:latin typeface="Huawei Sans" panose="020C0503030203020204" pitchFamily="34" charset="0"/>
            </a:endParaRPr>
          </a:p>
        </p:txBody>
      </p:sp>
      <p:sp>
        <p:nvSpPr>
          <p:cNvPr id="111" name="文本框 110"/>
          <p:cNvSpPr txBox="1"/>
          <p:nvPr/>
        </p:nvSpPr>
        <p:spPr>
          <a:xfrm>
            <a:off x="2399161" y="5558984"/>
            <a:ext cx="3517310" cy="369332"/>
          </a:xfrm>
          <a:prstGeom prst="rect">
            <a:avLst/>
          </a:prstGeom>
          <a:noFill/>
        </p:spPr>
        <p:txBody>
          <a:bodyPr wrap="square" rtlCol="0">
            <a:noAutofit/>
          </a:bodyPr>
          <a:lstStyle/>
          <a:p>
            <a:pPr fontAlgn="ctr"/>
            <a:r>
              <a:rPr lang="en-US" dirty="0">
                <a:solidFill>
                  <a:srgbClr val="C00000"/>
                </a:solidFill>
                <a:latin typeface="Huawei Sans" panose="020C0503030203020204" pitchFamily="34" charset="0"/>
              </a:rPr>
              <a:t>2 U smart </a:t>
            </a:r>
            <a:r>
              <a:rPr lang="en-US" dirty="0" err="1">
                <a:solidFill>
                  <a:srgbClr val="C00000"/>
                </a:solidFill>
                <a:latin typeface="Huawei Sans" panose="020C0503030203020204" pitchFamily="34" charset="0"/>
              </a:rPr>
              <a:t>NVMe</a:t>
            </a:r>
            <a:r>
              <a:rPr lang="en-US" dirty="0">
                <a:solidFill>
                  <a:srgbClr val="C00000"/>
                </a:solidFill>
                <a:latin typeface="Huawei Sans" panose="020C0503030203020204" pitchFamily="34" charset="0"/>
              </a:rPr>
              <a:t> disk enclosure</a:t>
            </a:r>
            <a:endParaRPr lang="en-US" altLang="zh-CN" dirty="0">
              <a:solidFill>
                <a:srgbClr val="C00000"/>
              </a:solidFill>
              <a:latin typeface="Huawei Sans" panose="020C0503030203020204" pitchFamily="34" charset="0"/>
            </a:endParaRPr>
          </a:p>
        </p:txBody>
      </p:sp>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t="1" b="29049"/>
          <a:stretch/>
        </p:blipFill>
        <p:spPr>
          <a:xfrm>
            <a:off x="828173" y="1469687"/>
            <a:ext cx="6581732" cy="1237370"/>
          </a:xfrm>
          <a:prstGeom prst="rect">
            <a:avLst/>
          </a:prstGeom>
        </p:spPr>
      </p:pic>
      <p:cxnSp>
        <p:nvCxnSpPr>
          <p:cNvPr id="39" name="直接连接符 38"/>
          <p:cNvCxnSpPr>
            <a:endCxn id="3" idx="0"/>
          </p:cNvCxnSpPr>
          <p:nvPr/>
        </p:nvCxnSpPr>
        <p:spPr>
          <a:xfrm>
            <a:off x="3299455" y="2431554"/>
            <a:ext cx="0" cy="4559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110066" y="2887491"/>
            <a:ext cx="378778" cy="378778"/>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1</a:t>
            </a:r>
            <a:endParaRPr lang="en-US" altLang="zh-CN" dirty="0">
              <a:solidFill>
                <a:schemeClr val="tx1"/>
              </a:solidFill>
              <a:latin typeface="Huawei Sans" panose="020C0503030203020204" pitchFamily="34" charset="0"/>
            </a:endParaRPr>
          </a:p>
        </p:txBody>
      </p:sp>
      <p:cxnSp>
        <p:nvCxnSpPr>
          <p:cNvPr id="69" name="直接连接符 68"/>
          <p:cNvCxnSpPr>
            <a:endCxn id="70" idx="0"/>
          </p:cNvCxnSpPr>
          <p:nvPr/>
        </p:nvCxnSpPr>
        <p:spPr>
          <a:xfrm>
            <a:off x="4347205" y="2528878"/>
            <a:ext cx="0" cy="3615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4157816" y="2890440"/>
            <a:ext cx="378778" cy="378778"/>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2</a:t>
            </a:r>
            <a:endParaRPr lang="en-US" altLang="zh-CN" dirty="0">
              <a:solidFill>
                <a:schemeClr val="tx1"/>
              </a:solidFill>
              <a:latin typeface="Huawei Sans" panose="020C0503030203020204" pitchFamily="34" charset="0"/>
            </a:endParaRPr>
          </a:p>
        </p:txBody>
      </p:sp>
      <p:cxnSp>
        <p:nvCxnSpPr>
          <p:cNvPr id="71" name="直接连接符 70"/>
          <p:cNvCxnSpPr/>
          <p:nvPr/>
        </p:nvCxnSpPr>
        <p:spPr>
          <a:xfrm>
            <a:off x="4903927" y="2528878"/>
            <a:ext cx="0" cy="358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4697627" y="2890440"/>
            <a:ext cx="378778" cy="378778"/>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3</a:t>
            </a:r>
            <a:endParaRPr lang="en-US" altLang="zh-CN" dirty="0">
              <a:solidFill>
                <a:schemeClr val="tx1"/>
              </a:solidFill>
              <a:latin typeface="Huawei Sans" panose="020C0503030203020204" pitchFamily="34" charset="0"/>
            </a:endParaRPr>
          </a:p>
        </p:txBody>
      </p:sp>
      <p:sp>
        <p:nvSpPr>
          <p:cNvPr id="24" name="矩形 23"/>
          <p:cNvSpPr/>
          <p:nvPr/>
        </p:nvSpPr>
        <p:spPr>
          <a:xfrm>
            <a:off x="5755977" y="1433463"/>
            <a:ext cx="1323928" cy="1295166"/>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tx1"/>
              </a:solidFill>
              <a:latin typeface="Huawei Sans" panose="020C0503030203020204" pitchFamily="34" charset="0"/>
            </a:endParaRPr>
          </a:p>
        </p:txBody>
      </p:sp>
      <p:sp>
        <p:nvSpPr>
          <p:cNvPr id="79" name="矩形 78"/>
          <p:cNvSpPr/>
          <p:nvPr/>
        </p:nvSpPr>
        <p:spPr>
          <a:xfrm>
            <a:off x="2541824" y="1577643"/>
            <a:ext cx="2996375" cy="531998"/>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tx1"/>
              </a:solidFill>
              <a:latin typeface="Huawei Sans" panose="020C0503030203020204" pitchFamily="34" charset="0"/>
            </a:endParaRPr>
          </a:p>
        </p:txBody>
      </p:sp>
      <p:cxnSp>
        <p:nvCxnSpPr>
          <p:cNvPr id="82" name="直接连接符 81"/>
          <p:cNvCxnSpPr>
            <a:stCxn id="83" idx="2"/>
            <a:endCxn id="79" idx="0"/>
          </p:cNvCxnSpPr>
          <p:nvPr/>
        </p:nvCxnSpPr>
        <p:spPr>
          <a:xfrm>
            <a:off x="4040012" y="1421507"/>
            <a:ext cx="0" cy="1561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3850623" y="1042729"/>
            <a:ext cx="378778" cy="378778"/>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4</a:t>
            </a:r>
            <a:endParaRPr lang="en-US" altLang="zh-CN" dirty="0">
              <a:solidFill>
                <a:schemeClr val="tx1"/>
              </a:solidFill>
              <a:latin typeface="Huawei Sans" panose="020C0503030203020204" pitchFamily="34" charset="0"/>
            </a:endParaRPr>
          </a:p>
        </p:txBody>
      </p:sp>
      <p:sp>
        <p:nvSpPr>
          <p:cNvPr id="88" name="矩形 87"/>
          <p:cNvSpPr/>
          <p:nvPr/>
        </p:nvSpPr>
        <p:spPr>
          <a:xfrm>
            <a:off x="6228552" y="2887491"/>
            <a:ext cx="378778" cy="378778"/>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5</a:t>
            </a:r>
            <a:endParaRPr lang="en-US" altLang="zh-CN" dirty="0">
              <a:solidFill>
                <a:schemeClr val="tx1"/>
              </a:solidFill>
              <a:latin typeface="Huawei Sans" panose="020C0503030203020204" pitchFamily="34" charset="0"/>
            </a:endParaRPr>
          </a:p>
        </p:txBody>
      </p:sp>
      <p:cxnSp>
        <p:nvCxnSpPr>
          <p:cNvPr id="91" name="直接连接符 90"/>
          <p:cNvCxnSpPr>
            <a:stCxn id="24" idx="2"/>
            <a:endCxn id="88" idx="0"/>
          </p:cNvCxnSpPr>
          <p:nvPr/>
        </p:nvCxnSpPr>
        <p:spPr>
          <a:xfrm>
            <a:off x="6417941" y="2728629"/>
            <a:ext cx="0" cy="1588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94" name="Picture 60"/>
          <p:cNvPicPr>
            <a:picLocks noChangeAspect="1" noChangeArrowheads="1"/>
          </p:cNvPicPr>
          <p:nvPr/>
        </p:nvPicPr>
        <p:blipFill rotWithShape="1">
          <a:blip r:embed="rId4">
            <a:extLst>
              <a:ext uri="{28A0092B-C50C-407E-A947-70E740481C1C}">
                <a14:useLocalDpi xmlns:a14="http://schemas.microsoft.com/office/drawing/2010/main" val="0"/>
              </a:ext>
            </a:extLst>
          </a:blip>
          <a:srcRect l="557"/>
          <a:stretch/>
        </p:blipFill>
        <p:spPr bwMode="auto">
          <a:xfrm>
            <a:off x="797560" y="3886506"/>
            <a:ext cx="6623232" cy="105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矩形 94"/>
          <p:cNvSpPr/>
          <p:nvPr/>
        </p:nvSpPr>
        <p:spPr>
          <a:xfrm>
            <a:off x="3081514" y="5047189"/>
            <a:ext cx="378778" cy="378778"/>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6</a:t>
            </a:r>
            <a:endParaRPr lang="en-US" altLang="zh-CN" dirty="0">
              <a:solidFill>
                <a:schemeClr val="tx1"/>
              </a:solidFill>
              <a:latin typeface="Huawei Sans" panose="020C0503030203020204" pitchFamily="34" charset="0"/>
            </a:endParaRPr>
          </a:p>
        </p:txBody>
      </p:sp>
      <p:cxnSp>
        <p:nvCxnSpPr>
          <p:cNvPr id="98" name="直接连接符 97"/>
          <p:cNvCxnSpPr>
            <a:endCxn id="95" idx="0"/>
          </p:cNvCxnSpPr>
          <p:nvPr/>
        </p:nvCxnSpPr>
        <p:spPr>
          <a:xfrm>
            <a:off x="2491255" y="4812265"/>
            <a:ext cx="779648"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endCxn id="95" idx="0"/>
          </p:cNvCxnSpPr>
          <p:nvPr/>
        </p:nvCxnSpPr>
        <p:spPr>
          <a:xfrm>
            <a:off x="2915858" y="4812265"/>
            <a:ext cx="355045"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endCxn id="95" idx="0"/>
          </p:cNvCxnSpPr>
          <p:nvPr/>
        </p:nvCxnSpPr>
        <p:spPr>
          <a:xfrm flipH="1">
            <a:off x="3270903" y="4812265"/>
            <a:ext cx="779648"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endCxn id="95" idx="0"/>
          </p:cNvCxnSpPr>
          <p:nvPr/>
        </p:nvCxnSpPr>
        <p:spPr>
          <a:xfrm flipH="1">
            <a:off x="3270903" y="4812265"/>
            <a:ext cx="355045"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3" name="矩形 112"/>
          <p:cNvSpPr/>
          <p:nvPr/>
        </p:nvSpPr>
        <p:spPr>
          <a:xfrm>
            <a:off x="4622878" y="5047189"/>
            <a:ext cx="378778" cy="378778"/>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7</a:t>
            </a:r>
            <a:endParaRPr lang="en-US" altLang="zh-CN" dirty="0">
              <a:solidFill>
                <a:schemeClr val="tx1"/>
              </a:solidFill>
              <a:latin typeface="Huawei Sans" panose="020C0503030203020204" pitchFamily="34" charset="0"/>
            </a:endParaRPr>
          </a:p>
        </p:txBody>
      </p:sp>
      <p:cxnSp>
        <p:nvCxnSpPr>
          <p:cNvPr id="114" name="直接连接符 113"/>
          <p:cNvCxnSpPr>
            <a:endCxn id="113" idx="0"/>
          </p:cNvCxnSpPr>
          <p:nvPr/>
        </p:nvCxnSpPr>
        <p:spPr>
          <a:xfrm>
            <a:off x="4433489" y="4812265"/>
            <a:ext cx="378778"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endCxn id="113" idx="0"/>
          </p:cNvCxnSpPr>
          <p:nvPr/>
        </p:nvCxnSpPr>
        <p:spPr>
          <a:xfrm>
            <a:off x="4708513" y="4812265"/>
            <a:ext cx="103754"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endCxn id="113" idx="0"/>
          </p:cNvCxnSpPr>
          <p:nvPr/>
        </p:nvCxnSpPr>
        <p:spPr>
          <a:xfrm flipH="1">
            <a:off x="4812267" y="4812265"/>
            <a:ext cx="275024"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8" name="矩形 117"/>
          <p:cNvSpPr/>
          <p:nvPr/>
        </p:nvSpPr>
        <p:spPr>
          <a:xfrm>
            <a:off x="6558265" y="5049295"/>
            <a:ext cx="378778" cy="378778"/>
          </a:xfrm>
          <a:prstGeom prst="rect">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uawei Sans" panose="020C0503030203020204" pitchFamily="34" charset="0"/>
              </a:rPr>
              <a:t>8</a:t>
            </a:r>
            <a:endParaRPr lang="en-US" altLang="zh-CN" dirty="0">
              <a:solidFill>
                <a:schemeClr val="tx1"/>
              </a:solidFill>
              <a:latin typeface="Huawei Sans" panose="020C0503030203020204" pitchFamily="34" charset="0"/>
            </a:endParaRPr>
          </a:p>
        </p:txBody>
      </p:sp>
      <p:cxnSp>
        <p:nvCxnSpPr>
          <p:cNvPr id="119" name="直接连接符 118"/>
          <p:cNvCxnSpPr>
            <a:endCxn id="118" idx="0"/>
          </p:cNvCxnSpPr>
          <p:nvPr/>
        </p:nvCxnSpPr>
        <p:spPr>
          <a:xfrm>
            <a:off x="6723921" y="4727197"/>
            <a:ext cx="23733" cy="3220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25" name="表格 124"/>
          <p:cNvGraphicFramePr>
            <a:graphicFrameLocks noGrp="1"/>
          </p:cNvGraphicFramePr>
          <p:nvPr>
            <p:extLst>
              <p:ext uri="{D42A27DB-BD31-4B8C-83A1-F6EECF244321}">
                <p14:modId xmlns:p14="http://schemas.microsoft.com/office/powerpoint/2010/main" val="497131000"/>
              </p:ext>
            </p:extLst>
          </p:nvPr>
        </p:nvGraphicFramePr>
        <p:xfrm>
          <a:off x="7821387" y="1175784"/>
          <a:ext cx="3498692" cy="3337560"/>
        </p:xfrm>
        <a:graphic>
          <a:graphicData uri="http://schemas.openxmlformats.org/drawingml/2006/table">
            <a:tbl>
              <a:tblPr firstRow="1" bandRow="1"/>
              <a:tblGrid>
                <a:gridCol w="545373">
                  <a:extLst>
                    <a:ext uri="{9D8B030D-6E8A-4147-A177-3AD203B41FA5}">
                      <a16:colId xmlns:a16="http://schemas.microsoft.com/office/drawing/2014/main" val="20000"/>
                    </a:ext>
                  </a:extLst>
                </a:gridCol>
                <a:gridCol w="2953319">
                  <a:extLst>
                    <a:ext uri="{9D8B030D-6E8A-4147-A177-3AD203B41FA5}">
                      <a16:colId xmlns:a16="http://schemas.microsoft.com/office/drawing/2014/main" val="20001"/>
                    </a:ext>
                  </a:extLst>
                </a:gridCol>
              </a:tblGrid>
              <a:tr h="370840">
                <a:tc>
                  <a:txBody>
                    <a:bodyPr/>
                    <a:lstStyle/>
                    <a:p>
                      <a:pPr algn="ctr" fontAlgn="ctr"/>
                      <a:r>
                        <a:rPr lang="en-US" sz="1600" b="1" dirty="0">
                          <a:latin typeface="Huawei Sans" panose="020C0503030203020204" pitchFamily="34" charset="0"/>
                        </a:rPr>
                        <a:t>No.</a:t>
                      </a:r>
                      <a:endParaRPr lang="en-US" altLang="zh-CN" sz="1600" b="1"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l" fontAlgn="ctr"/>
                      <a:r>
                        <a:rPr lang="en-US" sz="1600" b="1" dirty="0">
                          <a:latin typeface="Huawei Sans" panose="020C0503030203020204" pitchFamily="34" charset="0"/>
                        </a:rPr>
                        <a:t>Description</a:t>
                      </a:r>
                      <a:endParaRPr lang="en-US" altLang="zh-CN" sz="1600" b="1"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0"/>
                  </a:ext>
                </a:extLst>
              </a:tr>
              <a:tr h="370840">
                <a:tc>
                  <a:txBody>
                    <a:bodyPr/>
                    <a:lstStyle/>
                    <a:p>
                      <a:pPr algn="ctr" fontAlgn="ctr"/>
                      <a:r>
                        <a:rPr lang="en-US" sz="1600" dirty="0">
                          <a:latin typeface="Huawei Sans" panose="020C0503030203020204" pitchFamily="34" charset="0"/>
                        </a:rPr>
                        <a:t>1</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a:latin typeface="Huawei Sans" panose="020C0503030203020204" pitchFamily="34" charset="0"/>
                        </a:rPr>
                        <a:t>Serial port</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pPr algn="ctr" fontAlgn="ctr"/>
                      <a:r>
                        <a:rPr lang="en-US" sz="1600" dirty="0">
                          <a:latin typeface="Huawei Sans" panose="020C0503030203020204" pitchFamily="34" charset="0"/>
                        </a:rPr>
                        <a:t>2</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a:latin typeface="Huawei Sans" panose="020C0503030203020204" pitchFamily="34" charset="0"/>
                        </a:rPr>
                        <a:t>Mini SAS HD expansion port</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pPr algn="ctr" fontAlgn="ctr"/>
                      <a:r>
                        <a:rPr lang="en-US" sz="1600" dirty="0">
                          <a:latin typeface="Huawei Sans" panose="020C0503030203020204" pitchFamily="34" charset="0"/>
                        </a:rPr>
                        <a:t>3</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a:latin typeface="Huawei Sans" panose="020C0503030203020204" pitchFamily="34" charset="0"/>
                        </a:rPr>
                        <a:t>ID display</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pPr algn="ctr" fontAlgn="ctr"/>
                      <a:r>
                        <a:rPr lang="en-US" sz="1600" dirty="0">
                          <a:latin typeface="Huawei Sans" panose="020C0503030203020204" pitchFamily="34" charset="0"/>
                        </a:rPr>
                        <a:t>4</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a:latin typeface="Huawei Sans" panose="020C0503030203020204" pitchFamily="34" charset="0"/>
                        </a:rPr>
                        <a:t>Expansion module</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pPr algn="ctr" fontAlgn="ctr"/>
                      <a:r>
                        <a:rPr lang="en-US" sz="1600" dirty="0">
                          <a:latin typeface="Huawei Sans" panose="020C0503030203020204" pitchFamily="34" charset="0"/>
                        </a:rPr>
                        <a:t>5</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a:latin typeface="Huawei Sans" panose="020C0503030203020204" pitchFamily="34" charset="0"/>
                        </a:rPr>
                        <a:t>Power module</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pPr algn="ctr" fontAlgn="ctr"/>
                      <a:r>
                        <a:rPr lang="en-US" sz="1600" dirty="0">
                          <a:latin typeface="Huawei Sans" panose="020C0503030203020204" pitchFamily="34" charset="0"/>
                        </a:rPr>
                        <a:t>6</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a:latin typeface="Huawei Sans" panose="020C0503030203020204" pitchFamily="34" charset="0"/>
                        </a:rPr>
                        <a:t>Onboard expansion port</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pPr algn="ctr" fontAlgn="ctr"/>
                      <a:r>
                        <a:rPr lang="en-US" sz="1600" dirty="0">
                          <a:latin typeface="Huawei Sans" panose="020C0503030203020204" pitchFamily="34" charset="0"/>
                        </a:rPr>
                        <a:t>7</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a:latin typeface="Huawei Sans" panose="020C0503030203020204" pitchFamily="34" charset="0"/>
                        </a:rPr>
                        <a:t>Onboard management port</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pPr algn="ctr" fontAlgn="ctr"/>
                      <a:r>
                        <a:rPr lang="en-US" sz="1600" dirty="0">
                          <a:latin typeface="Huawei Sans" panose="020C0503030203020204" pitchFamily="34" charset="0"/>
                        </a:rPr>
                        <a:t>8</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l" fontAlgn="ctr"/>
                      <a:r>
                        <a:rPr lang="en-US" sz="1600" dirty="0">
                          <a:latin typeface="Huawei Sans" panose="020C0503030203020204" pitchFamily="34" charset="0"/>
                        </a:rPr>
                        <a:t>Power module</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文本框 3"/>
          <p:cNvSpPr txBox="1"/>
          <p:nvPr/>
        </p:nvSpPr>
        <p:spPr>
          <a:xfrm>
            <a:off x="7821387" y="4709766"/>
            <a:ext cx="3498692" cy="1046141"/>
          </a:xfrm>
          <a:prstGeom prst="rect">
            <a:avLst/>
          </a:prstGeom>
          <a:noFill/>
          <a:ln>
            <a:solidFill>
              <a:schemeClr val="tx1"/>
            </a:solidFill>
          </a:ln>
        </p:spPr>
        <p:txBody>
          <a:bodyPr wrap="square" rtlCol="0">
            <a:noAutofit/>
          </a:bodyPr>
          <a:lstStyle/>
          <a:p>
            <a:pPr fontAlgn="ctr"/>
            <a:r>
              <a:rPr lang="en-US" sz="1600" dirty="0">
                <a:latin typeface="Huawei Sans" panose="020C0503030203020204" pitchFamily="34" charset="0"/>
              </a:rPr>
              <a:t>Note: This slide shows the rear views of the 2 U smart SAS and smart NVMe disk enclosures of </a:t>
            </a:r>
            <a:r>
              <a:rPr lang="en-US" altLang="zh-CN" sz="1600" dirty="0">
                <a:latin typeface="Huawei Sans" panose="020C0503030203020204" pitchFamily="34" charset="0"/>
              </a:rPr>
              <a:t>Huawei</a:t>
            </a:r>
            <a:r>
              <a:rPr lang="en-US" sz="1600" dirty="0">
                <a:latin typeface="Huawei Sans" panose="020C0503030203020204" pitchFamily="34" charset="0"/>
              </a:rPr>
              <a:t> OceanStor Dorado V6.</a:t>
            </a:r>
            <a:endParaRPr lang="en-US" altLang="zh-CN" sz="1600" dirty="0">
              <a:latin typeface="Huawei Sans" panose="020C0503030203020204" pitchFamily="34" charset="0"/>
            </a:endParaRPr>
          </a:p>
        </p:txBody>
      </p:sp>
    </p:spTree>
    <p:extLst>
      <p:ext uri="{BB962C8B-B14F-4D97-AF65-F5344CB8AC3E}">
        <p14:creationId xmlns:p14="http://schemas.microsoft.com/office/powerpoint/2010/main" val="652392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pPr marL="457200" indent="-457200">
              <a:buNone/>
            </a:pPr>
            <a:r>
              <a:rPr lang="en-US" b="1" dirty="0">
                <a:latin typeface="Huawei Sans" panose="020C0503030203020204" pitchFamily="34" charset="0"/>
              </a:rPr>
              <a:t>2. </a:t>
            </a:r>
            <a:r>
              <a:rPr lang="en-US" altLang="zh-CN" b="1" dirty="0">
                <a:latin typeface="Huawei Sans" panose="020C0503030203020204" pitchFamily="34" charset="0"/>
              </a:rPr>
              <a:t>Intelligent Data Storage Components</a:t>
            </a:r>
            <a:endParaRPr lang="en-US" b="1"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Controller enclosure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Disk enclosure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latin typeface="Huawei Sans" panose="020C0503030203020204" pitchFamily="34" charset="0"/>
              </a:rPr>
              <a:t>Expansion module</a:t>
            </a:r>
            <a:endParaRPr lang="en-US" altLang="zh-CN" sz="2000" dirty="0">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Disk</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Interface module</a:t>
            </a:r>
            <a:endParaRPr lang="en-US" altLang="zh-CN" sz="2000" dirty="0">
              <a:solidFill>
                <a:schemeClr val="bg1">
                  <a:lumMod val="50000"/>
                </a:schemeClr>
              </a:solidFill>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809109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Expansion Module</a:t>
            </a:r>
            <a:endParaRPr lang="en-US" altLang="zh-CN" dirty="0">
              <a:latin typeface="Huawei Sans" panose="020C0503030203020204"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462" y="1754811"/>
            <a:ext cx="5172538" cy="184659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295307"/>
            <a:ext cx="5416204" cy="2794761"/>
          </a:xfrm>
          <a:prstGeom prst="rect">
            <a:avLst/>
          </a:prstGeom>
        </p:spPr>
      </p:pic>
      <p:sp>
        <p:nvSpPr>
          <p:cNvPr id="6" name="文本框 5"/>
          <p:cNvSpPr txBox="1"/>
          <p:nvPr/>
        </p:nvSpPr>
        <p:spPr>
          <a:xfrm>
            <a:off x="731838" y="3692688"/>
            <a:ext cx="6423553" cy="646331"/>
          </a:xfrm>
          <a:prstGeom prst="rect">
            <a:avLst/>
          </a:prstGeom>
          <a:noFill/>
        </p:spPr>
        <p:txBody>
          <a:bodyPr wrap="square" rtlCol="0">
            <a:noAutofit/>
          </a:bodyPr>
          <a:lstStyle/>
          <a:p>
            <a:pPr fontAlgn="ctr"/>
            <a:r>
              <a:rPr lang="en-US" sz="1600" dirty="0">
                <a:solidFill>
                  <a:srgbClr val="C00000"/>
                </a:solidFill>
                <a:latin typeface="Huawei Sans" panose="020C0503030203020204" pitchFamily="34" charset="0"/>
              </a:rPr>
              <a:t>Expansion module of a 2 U SAS disk enclosure</a:t>
            </a:r>
            <a:endParaRPr lang="en-US" altLang="zh-CN" sz="1600" dirty="0">
              <a:solidFill>
                <a:srgbClr val="C00000"/>
              </a:solidFill>
              <a:latin typeface="Huawei Sans" panose="020C0503030203020204" pitchFamily="34" charset="0"/>
            </a:endParaRPr>
          </a:p>
          <a:p>
            <a:pPr fontAlgn="ctr"/>
            <a:r>
              <a:rPr lang="en-US" sz="1600" dirty="0">
                <a:solidFill>
                  <a:srgbClr val="C00000"/>
                </a:solidFill>
                <a:latin typeface="Huawei Sans" panose="020C0503030203020204" pitchFamily="34" charset="0"/>
              </a:rPr>
              <a:t>Connects to a controller enclosure through expansion ports</a:t>
            </a:r>
            <a:endParaRPr lang="en-US" altLang="zh-CN" sz="1600" dirty="0">
              <a:solidFill>
                <a:srgbClr val="C00000"/>
              </a:solidFill>
              <a:latin typeface="Huawei Sans" panose="020C0503030203020204" pitchFamily="34" charset="0"/>
            </a:endParaRPr>
          </a:p>
        </p:txBody>
      </p:sp>
      <p:sp>
        <p:nvSpPr>
          <p:cNvPr id="7" name="文本框 6"/>
          <p:cNvSpPr txBox="1"/>
          <p:nvPr/>
        </p:nvSpPr>
        <p:spPr>
          <a:xfrm>
            <a:off x="5768447" y="5279370"/>
            <a:ext cx="6423553" cy="646331"/>
          </a:xfrm>
          <a:prstGeom prst="rect">
            <a:avLst/>
          </a:prstGeom>
          <a:noFill/>
        </p:spPr>
        <p:txBody>
          <a:bodyPr wrap="square" rtlCol="0">
            <a:noAutofit/>
          </a:bodyPr>
          <a:lstStyle/>
          <a:p>
            <a:pPr fontAlgn="ctr"/>
            <a:r>
              <a:rPr lang="en-US" sz="1600" dirty="0">
                <a:solidFill>
                  <a:srgbClr val="C00000"/>
                </a:solidFill>
                <a:latin typeface="Huawei Sans" panose="020C0503030203020204" pitchFamily="34" charset="0"/>
              </a:rPr>
              <a:t>Expansion module of a 2 U smart </a:t>
            </a:r>
            <a:r>
              <a:rPr lang="en-US" sz="1600" dirty="0" err="1">
                <a:solidFill>
                  <a:srgbClr val="C00000"/>
                </a:solidFill>
                <a:latin typeface="Huawei Sans" panose="020C0503030203020204" pitchFamily="34" charset="0"/>
              </a:rPr>
              <a:t>NVMe</a:t>
            </a:r>
            <a:r>
              <a:rPr lang="en-US" sz="1600" dirty="0">
                <a:solidFill>
                  <a:srgbClr val="C00000"/>
                </a:solidFill>
                <a:latin typeface="Huawei Sans" panose="020C0503030203020204" pitchFamily="34" charset="0"/>
              </a:rPr>
              <a:t> disk enclosure</a:t>
            </a:r>
            <a:endParaRPr lang="en-US" altLang="zh-CN" sz="1600" dirty="0">
              <a:solidFill>
                <a:srgbClr val="C00000"/>
              </a:solidFill>
              <a:latin typeface="Huawei Sans" panose="020C0503030203020204" pitchFamily="34" charset="0"/>
            </a:endParaRPr>
          </a:p>
          <a:p>
            <a:pPr fontAlgn="ctr"/>
            <a:r>
              <a:rPr lang="en-US" sz="1600" dirty="0">
                <a:solidFill>
                  <a:srgbClr val="C00000"/>
                </a:solidFill>
                <a:latin typeface="Huawei Sans" panose="020C0503030203020204" pitchFamily="34" charset="0"/>
              </a:rPr>
              <a:t>Connects to a controller enclosure through expansion ports</a:t>
            </a:r>
            <a:endParaRPr lang="en-US" altLang="zh-CN" sz="1600" dirty="0">
              <a:solidFill>
                <a:srgbClr val="C00000"/>
              </a:solidFill>
              <a:latin typeface="Huawei Sans" panose="020C0503030203020204" pitchFamily="34" charset="0"/>
            </a:endParaRPr>
          </a:p>
        </p:txBody>
      </p:sp>
    </p:spTree>
    <p:extLst>
      <p:ext uri="{BB962C8B-B14F-4D97-AF65-F5344CB8AC3E}">
        <p14:creationId xmlns:p14="http://schemas.microsoft.com/office/powerpoint/2010/main" val="243426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CE Switch</a:t>
            </a:r>
            <a:endParaRPr lang="en-US" altLang="zh-CN" dirty="0">
              <a:latin typeface="Huawei Sans" panose="020C0503030203020204" pitchFamily="34" charset="0"/>
            </a:endParaRPr>
          </a:p>
        </p:txBody>
      </p:sp>
      <p:sp>
        <p:nvSpPr>
          <p:cNvPr id="3" name="左大括号 2"/>
          <p:cNvSpPr/>
          <p:nvPr/>
        </p:nvSpPr>
        <p:spPr bwMode="auto">
          <a:xfrm rot="16200000">
            <a:off x="5468033" y="-400083"/>
            <a:ext cx="329316" cy="5463122"/>
          </a:xfrm>
          <a:prstGeom prst="leftBrace">
            <a:avLst/>
          </a:prstGeom>
          <a:noFill/>
          <a:ln w="19050">
            <a:solidFill>
              <a:srgbClr val="C7000B"/>
            </a:solidFill>
          </a:ln>
          <a:extLst/>
        </p:spPr>
        <p:txBody>
          <a:bodyPr rtlCol="0" anchor="ctr"/>
          <a:lstStyle/>
          <a:p>
            <a:pPr algn="ctr"/>
            <a:endParaRPr lang="en-US" altLang="zh-CN" sz="1200" dirty="0">
              <a:latin typeface="Huawei Sans" panose="020C0503030203020204" pitchFamily="34" charset="0"/>
            </a:endParaRPr>
          </a:p>
        </p:txBody>
      </p:sp>
      <p:sp>
        <p:nvSpPr>
          <p:cNvPr id="4" name="矩形 3"/>
          <p:cNvSpPr/>
          <p:nvPr/>
        </p:nvSpPr>
        <p:spPr>
          <a:xfrm>
            <a:off x="4642618" y="2541093"/>
            <a:ext cx="1973617" cy="276999"/>
          </a:xfrm>
          <a:prstGeom prst="rect">
            <a:avLst/>
          </a:prstGeom>
          <a:noFill/>
          <a:ln w="19050">
            <a:solidFill>
              <a:srgbClr val="C7000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a:latin typeface="Huawei Sans" panose="020C0503030203020204" pitchFamily="34" charset="0"/>
              </a:rPr>
              <a:t>48 x 10GE electrical ports</a:t>
            </a:r>
          </a:p>
        </p:txBody>
      </p:sp>
      <p:cxnSp>
        <p:nvCxnSpPr>
          <p:cNvPr id="5" name="直接连接符 4"/>
          <p:cNvCxnSpPr>
            <a:endCxn id="6" idx="0"/>
          </p:cNvCxnSpPr>
          <p:nvPr/>
        </p:nvCxnSpPr>
        <p:spPr bwMode="auto">
          <a:xfrm>
            <a:off x="9309843" y="2166820"/>
            <a:ext cx="0" cy="396045"/>
          </a:xfrm>
          <a:prstGeom prst="line">
            <a:avLst/>
          </a:prstGeom>
          <a:noFill/>
          <a:ln w="19050">
            <a:solidFill>
              <a:srgbClr val="C7000B"/>
            </a:solidFill>
          </a:ln>
          <a:extLst/>
        </p:spPr>
      </p:cxnSp>
      <p:sp>
        <p:nvSpPr>
          <p:cNvPr id="6" name="矩形 5"/>
          <p:cNvSpPr/>
          <p:nvPr/>
        </p:nvSpPr>
        <p:spPr>
          <a:xfrm>
            <a:off x="8309408" y="2562865"/>
            <a:ext cx="2000869" cy="276999"/>
          </a:xfrm>
          <a:prstGeom prst="rect">
            <a:avLst/>
          </a:prstGeom>
          <a:noFill/>
          <a:ln w="19050">
            <a:solidFill>
              <a:srgbClr val="C7000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a:latin typeface="Huawei Sans" panose="020C0503030203020204" pitchFamily="34" charset="0"/>
              </a:rPr>
              <a:t>4 x 60 </a:t>
            </a:r>
            <a:r>
              <a:rPr lang="en-US" sz="1200" dirty="0" err="1">
                <a:latin typeface="Huawei Sans" panose="020C0503030203020204" pitchFamily="34" charset="0"/>
              </a:rPr>
              <a:t>Gbit</a:t>
            </a:r>
            <a:r>
              <a:rPr lang="en-US" sz="1200" dirty="0">
                <a:latin typeface="Huawei Sans" panose="020C0503030203020204" pitchFamily="34" charset="0"/>
              </a:rPr>
              <a:t>/s optical ports</a:t>
            </a:r>
          </a:p>
        </p:txBody>
      </p:sp>
      <p:sp>
        <p:nvSpPr>
          <p:cNvPr id="7" name="矩形 6"/>
          <p:cNvSpPr/>
          <p:nvPr/>
        </p:nvSpPr>
        <p:spPr>
          <a:xfrm>
            <a:off x="7860196" y="4732396"/>
            <a:ext cx="603050" cy="276999"/>
          </a:xfrm>
          <a:prstGeom prst="rect">
            <a:avLst/>
          </a:prstGeom>
          <a:noFill/>
          <a:ln w="19050">
            <a:solidFill>
              <a:srgbClr val="C7000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a:latin typeface="Huawei Sans" panose="020C0503030203020204" pitchFamily="34" charset="0"/>
              </a:rPr>
              <a:t>PWR1</a:t>
            </a:r>
            <a:endParaRPr lang="en-US" altLang="zh-CN" sz="1200" dirty="0">
              <a:latin typeface="Huawei Sans" panose="020C0503030203020204" pitchFamily="34" charset="0"/>
            </a:endParaRPr>
          </a:p>
        </p:txBody>
      </p:sp>
      <p:sp>
        <p:nvSpPr>
          <p:cNvPr id="8" name="矩形 7"/>
          <p:cNvSpPr/>
          <p:nvPr/>
        </p:nvSpPr>
        <p:spPr>
          <a:xfrm>
            <a:off x="4835860" y="4696392"/>
            <a:ext cx="570990" cy="276999"/>
          </a:xfrm>
          <a:prstGeom prst="rect">
            <a:avLst/>
          </a:prstGeom>
          <a:noFill/>
          <a:ln w="19050">
            <a:solidFill>
              <a:srgbClr val="C7000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a:latin typeface="Huawei Sans" panose="020C0503030203020204" pitchFamily="34" charset="0"/>
              </a:rPr>
              <a:t>FAN1</a:t>
            </a:r>
            <a:endParaRPr lang="en-US" altLang="zh-CN" sz="1200" dirty="0">
              <a:latin typeface="Huawei Sans" panose="020C0503030203020204" pitchFamily="34" charset="0"/>
            </a:endParaRPr>
          </a:p>
        </p:txBody>
      </p:sp>
      <p:sp>
        <p:nvSpPr>
          <p:cNvPr id="9" name="矩形 8"/>
          <p:cNvSpPr/>
          <p:nvPr/>
        </p:nvSpPr>
        <p:spPr>
          <a:xfrm>
            <a:off x="8904312" y="4732396"/>
            <a:ext cx="603050" cy="276999"/>
          </a:xfrm>
          <a:prstGeom prst="rect">
            <a:avLst/>
          </a:prstGeom>
          <a:noFill/>
          <a:ln w="19050">
            <a:solidFill>
              <a:srgbClr val="C7000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a:latin typeface="Huawei Sans" panose="020C0503030203020204" pitchFamily="34" charset="0"/>
              </a:rPr>
              <a:t>PWR2</a:t>
            </a:r>
            <a:endParaRPr lang="en-US" altLang="zh-CN" sz="1200" dirty="0">
              <a:latin typeface="Huawei Sans" panose="020C0503030203020204" pitchFamily="34" charset="0"/>
            </a:endParaRPr>
          </a:p>
        </p:txBody>
      </p:sp>
      <p:sp>
        <p:nvSpPr>
          <p:cNvPr id="10" name="矩形 9"/>
          <p:cNvSpPr/>
          <p:nvPr/>
        </p:nvSpPr>
        <p:spPr>
          <a:xfrm>
            <a:off x="6528048" y="4696392"/>
            <a:ext cx="570990" cy="276999"/>
          </a:xfrm>
          <a:prstGeom prst="rect">
            <a:avLst/>
          </a:prstGeom>
          <a:noFill/>
          <a:ln w="19050">
            <a:solidFill>
              <a:srgbClr val="C7000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a:latin typeface="Huawei Sans" panose="020C0503030203020204" pitchFamily="34" charset="0"/>
              </a:rPr>
              <a:t>FAN2</a:t>
            </a:r>
            <a:endParaRPr lang="en-US" altLang="zh-CN" sz="1200" dirty="0">
              <a:latin typeface="Huawei Sans" panose="020C0503030203020204" pitchFamily="34" charset="0"/>
            </a:endParaRPr>
          </a:p>
        </p:txBody>
      </p:sp>
      <p:sp>
        <p:nvSpPr>
          <p:cNvPr id="11" name="矩形 10"/>
          <p:cNvSpPr/>
          <p:nvPr/>
        </p:nvSpPr>
        <p:spPr>
          <a:xfrm>
            <a:off x="5671226" y="1040244"/>
            <a:ext cx="981359" cy="307777"/>
          </a:xfrm>
          <a:prstGeom prst="rect">
            <a:avLst/>
          </a:prstGeom>
        </p:spPr>
        <p:txBody>
          <a:bodyPr wrap="square">
            <a:noAutofit/>
          </a:bodyPr>
          <a:lstStyle/>
          <a:p>
            <a:pPr fontAlgn="ctr"/>
            <a:r>
              <a:rPr lang="en-US" sz="1400" dirty="0">
                <a:latin typeface="Huawei Sans" panose="020C0503030203020204" pitchFamily="34" charset="0"/>
              </a:rPr>
              <a:t>Rear view</a:t>
            </a:r>
          </a:p>
        </p:txBody>
      </p:sp>
      <p:sp>
        <p:nvSpPr>
          <p:cNvPr id="12" name="矩形 11"/>
          <p:cNvSpPr/>
          <p:nvPr/>
        </p:nvSpPr>
        <p:spPr>
          <a:xfrm>
            <a:off x="5671226" y="3499548"/>
            <a:ext cx="1047082" cy="307777"/>
          </a:xfrm>
          <a:prstGeom prst="rect">
            <a:avLst/>
          </a:prstGeom>
        </p:spPr>
        <p:txBody>
          <a:bodyPr wrap="square">
            <a:noAutofit/>
          </a:bodyPr>
          <a:lstStyle/>
          <a:p>
            <a:pPr fontAlgn="ctr"/>
            <a:r>
              <a:rPr lang="en-US" sz="1400" dirty="0">
                <a:latin typeface="Huawei Sans" panose="020C0503030203020204" pitchFamily="34" charset="0"/>
              </a:rPr>
              <a:t>Front view</a:t>
            </a:r>
          </a:p>
        </p:txBody>
      </p:sp>
      <p:sp>
        <p:nvSpPr>
          <p:cNvPr id="13" name="矩形 12"/>
          <p:cNvSpPr/>
          <p:nvPr/>
        </p:nvSpPr>
        <p:spPr>
          <a:xfrm>
            <a:off x="1919536" y="5064595"/>
            <a:ext cx="3164649" cy="276999"/>
          </a:xfrm>
          <a:prstGeom prst="rect">
            <a:avLst/>
          </a:prstGeom>
          <a:noFill/>
          <a:ln w="19050">
            <a:solidFill>
              <a:srgbClr val="C7000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a:latin typeface="Huawei Sans" panose="020C0503030203020204" pitchFamily="34" charset="0"/>
              </a:rPr>
              <a:t>Two Ethernet management ports (combo)</a:t>
            </a:r>
          </a:p>
        </p:txBody>
      </p:sp>
      <p:cxnSp>
        <p:nvCxnSpPr>
          <p:cNvPr id="14" name="直接连接符 13"/>
          <p:cNvCxnSpPr>
            <a:endCxn id="13" idx="0"/>
          </p:cNvCxnSpPr>
          <p:nvPr/>
        </p:nvCxnSpPr>
        <p:spPr bwMode="auto">
          <a:xfrm>
            <a:off x="3287688" y="4552376"/>
            <a:ext cx="214173" cy="512219"/>
          </a:xfrm>
          <a:prstGeom prst="line">
            <a:avLst/>
          </a:prstGeom>
          <a:noFill/>
          <a:ln w="19050">
            <a:solidFill>
              <a:srgbClr val="C7000B"/>
            </a:solidFill>
          </a:ln>
          <a:extLst/>
        </p:spPr>
      </p:cxnSp>
      <p:sp>
        <p:nvSpPr>
          <p:cNvPr id="15" name="矩形 14"/>
          <p:cNvSpPr/>
          <p:nvPr/>
        </p:nvSpPr>
        <p:spPr>
          <a:xfrm>
            <a:off x="3359696" y="3220228"/>
            <a:ext cx="734496" cy="276999"/>
          </a:xfrm>
          <a:prstGeom prst="rect">
            <a:avLst/>
          </a:prstGeom>
          <a:noFill/>
          <a:ln w="19050">
            <a:solidFill>
              <a:srgbClr val="C7000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a:latin typeface="Huawei Sans" panose="020C0503030203020204" pitchFamily="34" charset="0"/>
              </a:rPr>
              <a:t>Console</a:t>
            </a:r>
            <a:endParaRPr lang="en-US" altLang="zh-CN" sz="1200" dirty="0">
              <a:latin typeface="Huawei Sans" panose="020C0503030203020204" pitchFamily="34" charset="0"/>
            </a:endParaRPr>
          </a:p>
        </p:txBody>
      </p:sp>
      <p:sp>
        <p:nvSpPr>
          <p:cNvPr id="17" name="矩形 16"/>
          <p:cNvSpPr/>
          <p:nvPr/>
        </p:nvSpPr>
        <p:spPr>
          <a:xfrm>
            <a:off x="3768329" y="4704916"/>
            <a:ext cx="809837" cy="276999"/>
          </a:xfrm>
          <a:prstGeom prst="rect">
            <a:avLst/>
          </a:prstGeom>
          <a:noFill/>
          <a:ln w="19050">
            <a:solidFill>
              <a:srgbClr val="C7000B"/>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a:latin typeface="Huawei Sans" panose="020C0503030203020204" pitchFamily="34" charset="0"/>
              </a:rPr>
              <a:t>USB port</a:t>
            </a:r>
          </a:p>
        </p:txBody>
      </p:sp>
      <p:pic>
        <p:nvPicPr>
          <p:cNvPr id="18" name="图片 17"/>
          <p:cNvPicPr>
            <a:picLocks noChangeAspect="1"/>
          </p:cNvPicPr>
          <p:nvPr/>
        </p:nvPicPr>
        <p:blipFill>
          <a:blip r:embed="rId3"/>
          <a:stretch>
            <a:fillRect/>
          </a:stretch>
        </p:blipFill>
        <p:spPr>
          <a:xfrm>
            <a:off x="2675620" y="1420028"/>
            <a:ext cx="7100771" cy="677416"/>
          </a:xfrm>
          <a:prstGeom prst="rect">
            <a:avLst/>
          </a:prstGeom>
        </p:spPr>
      </p:pic>
      <p:pic>
        <p:nvPicPr>
          <p:cNvPr id="19" name="图片 18"/>
          <p:cNvPicPr>
            <a:picLocks noChangeAspect="1"/>
          </p:cNvPicPr>
          <p:nvPr/>
        </p:nvPicPr>
        <p:blipFill>
          <a:blip r:embed="rId4"/>
          <a:stretch>
            <a:fillRect/>
          </a:stretch>
        </p:blipFill>
        <p:spPr>
          <a:xfrm>
            <a:off x="2711624" y="3901375"/>
            <a:ext cx="7128792" cy="714253"/>
          </a:xfrm>
          <a:prstGeom prst="rect">
            <a:avLst/>
          </a:prstGeom>
        </p:spPr>
      </p:pic>
      <p:cxnSp>
        <p:nvCxnSpPr>
          <p:cNvPr id="20" name="直接连接符 19"/>
          <p:cNvCxnSpPr>
            <a:stCxn id="15" idx="2"/>
          </p:cNvCxnSpPr>
          <p:nvPr/>
        </p:nvCxnSpPr>
        <p:spPr bwMode="auto">
          <a:xfrm flipH="1">
            <a:off x="3719737" y="3497227"/>
            <a:ext cx="7207" cy="623101"/>
          </a:xfrm>
          <a:prstGeom prst="lin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文本框 20"/>
          <p:cNvSpPr txBox="1"/>
          <p:nvPr/>
        </p:nvSpPr>
        <p:spPr>
          <a:xfrm>
            <a:off x="700817" y="5836201"/>
            <a:ext cx="6708888" cy="369332"/>
          </a:xfrm>
          <a:prstGeom prst="rect">
            <a:avLst/>
          </a:prstGeom>
          <a:noFill/>
        </p:spPr>
        <p:txBody>
          <a:bodyPr wrap="square" rtlCol="0">
            <a:noAutofit/>
          </a:bodyPr>
          <a:lstStyle/>
          <a:p>
            <a:pPr fontAlgn="ctr"/>
            <a:r>
              <a:rPr lang="en-US" sz="1600" dirty="0">
                <a:latin typeface="Huawei Sans" panose="020C0503030203020204" pitchFamily="34" charset="0"/>
              </a:rPr>
              <a:t>Note: Huawei CE6800 series switches are used as an example.</a:t>
            </a:r>
            <a:endParaRPr lang="en-US" altLang="zh-CN" sz="1600" dirty="0">
              <a:latin typeface="Huawei Sans" panose="020C0503030203020204" pitchFamily="34" charset="0"/>
            </a:endParaRPr>
          </a:p>
        </p:txBody>
      </p:sp>
      <p:cxnSp>
        <p:nvCxnSpPr>
          <p:cNvPr id="16" name="直接连接符 15"/>
          <p:cNvCxnSpPr>
            <a:stCxn id="17" idx="0"/>
          </p:cNvCxnSpPr>
          <p:nvPr/>
        </p:nvCxnSpPr>
        <p:spPr bwMode="auto">
          <a:xfrm flipH="1" flipV="1">
            <a:off x="3726945" y="4468530"/>
            <a:ext cx="446303" cy="236386"/>
          </a:xfrm>
          <a:prstGeom prst="line">
            <a:avLst/>
          </a:prstGeom>
          <a:noFill/>
          <a:ln w="19050">
            <a:solidFill>
              <a:srgbClr val="C7000B"/>
            </a:solidFill>
          </a:ln>
          <a:extLst/>
        </p:spPr>
      </p:cxnSp>
    </p:spTree>
    <p:extLst>
      <p:ext uri="{BB962C8B-B14F-4D97-AF65-F5344CB8AC3E}">
        <p14:creationId xmlns:p14="http://schemas.microsoft.com/office/powerpoint/2010/main" val="2965340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err="1">
                <a:latin typeface="Huawei Sans" panose="020C0503030203020204" pitchFamily="34" charset="0"/>
              </a:rPr>
              <a:t>Fibre</a:t>
            </a:r>
            <a:r>
              <a:rPr lang="en-US" dirty="0">
                <a:latin typeface="Huawei Sans" panose="020C0503030203020204" pitchFamily="34" charset="0"/>
              </a:rPr>
              <a:t> Channel Switch</a:t>
            </a:r>
            <a:endParaRPr lang="en-US" altLang="zh-CN" dirty="0">
              <a:latin typeface="Huawei Sans" panose="020C0503030203020204"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2392726" y="2203533"/>
            <a:ext cx="6966585" cy="1038416"/>
          </a:xfrm>
          <a:prstGeom prst="rect">
            <a:avLst/>
          </a:prstGeom>
          <a:noFill/>
          <a:ln w="9525">
            <a:noFill/>
            <a:miter lim="800000"/>
            <a:headEnd/>
            <a:tailEnd/>
          </a:ln>
        </p:spPr>
      </p:pic>
      <p:sp>
        <p:nvSpPr>
          <p:cNvPr id="8" name="椭圆 7"/>
          <p:cNvSpPr/>
          <p:nvPr/>
        </p:nvSpPr>
        <p:spPr bwMode="auto">
          <a:xfrm>
            <a:off x="3832886" y="2593877"/>
            <a:ext cx="720080" cy="432048"/>
          </a:xfrm>
          <a:prstGeom prst="ellipse">
            <a:avLst/>
          </a:prstGeom>
          <a:noFill/>
          <a:ln w="19050">
            <a:solidFill>
              <a:srgbClr val="C7000B"/>
            </a:solidFill>
          </a:ln>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a:ln>
                <a:noFill/>
              </a:ln>
              <a:effectLst/>
              <a:latin typeface="Huawei Sans" panose="020C0503030203020204" pitchFamily="34" charset="0"/>
              <a:ea typeface="宋体" charset="-122"/>
            </a:endParaRPr>
          </a:p>
        </p:txBody>
      </p:sp>
      <p:cxnSp>
        <p:nvCxnSpPr>
          <p:cNvPr id="9" name="直接连接符 8"/>
          <p:cNvCxnSpPr>
            <a:stCxn id="8" idx="0"/>
          </p:cNvCxnSpPr>
          <p:nvPr/>
        </p:nvCxnSpPr>
        <p:spPr bwMode="auto">
          <a:xfrm flipH="1" flipV="1">
            <a:off x="3976902" y="2161829"/>
            <a:ext cx="216024" cy="432048"/>
          </a:xfrm>
          <a:prstGeom prst="line">
            <a:avLst/>
          </a:prstGeom>
          <a:noFill/>
          <a:ln w="19050">
            <a:solidFill>
              <a:srgbClr val="C7000B"/>
            </a:solidFill>
          </a:ln>
          <a:extLst/>
        </p:spPr>
      </p:cxnSp>
      <p:sp>
        <p:nvSpPr>
          <p:cNvPr id="10" name="TextBox 48"/>
          <p:cNvSpPr txBox="1"/>
          <p:nvPr/>
        </p:nvSpPr>
        <p:spPr>
          <a:xfrm>
            <a:off x="2706046" y="1425393"/>
            <a:ext cx="1846920" cy="954107"/>
          </a:xfrm>
          <a:prstGeom prst="rect">
            <a:avLst/>
          </a:prstGeom>
          <a:noFill/>
        </p:spPr>
        <p:txBody>
          <a:bodyPr wrap="square" rtlCol="0">
            <a:noAutofit/>
          </a:bodyPr>
          <a:lstStyle/>
          <a:p>
            <a:pPr algn="ctr" fontAlgn="ctr"/>
            <a:r>
              <a:rPr lang="en-US" sz="1400" dirty="0">
                <a:latin typeface="Huawei Sans" panose="020C0503030203020204" pitchFamily="34" charset="0"/>
              </a:rPr>
              <a:t>Management ports (serial port and Ethernet port)</a:t>
            </a:r>
            <a:endParaRPr lang="en-US" altLang="zh-CN" sz="1400" dirty="0">
              <a:latin typeface="Huawei Sans" panose="020C0503030203020204" pitchFamily="34" charset="0"/>
              <a:ea typeface="黑体" pitchFamily="49" charset="-122"/>
            </a:endParaRPr>
          </a:p>
        </p:txBody>
      </p:sp>
      <p:sp>
        <p:nvSpPr>
          <p:cNvPr id="11" name="TextBox 49"/>
          <p:cNvSpPr txBox="1"/>
          <p:nvPr/>
        </p:nvSpPr>
        <p:spPr>
          <a:xfrm>
            <a:off x="4291557" y="1846697"/>
            <a:ext cx="1149458" cy="523220"/>
          </a:xfrm>
          <a:prstGeom prst="rect">
            <a:avLst/>
          </a:prstGeom>
          <a:noFill/>
        </p:spPr>
        <p:txBody>
          <a:bodyPr wrap="square" rtlCol="0">
            <a:noAutofit/>
          </a:bodyPr>
          <a:lstStyle/>
          <a:p>
            <a:pPr algn="ctr" fontAlgn="ctr"/>
            <a:r>
              <a:rPr lang="en-US" sz="1400" dirty="0">
                <a:latin typeface="Huawei Sans" panose="020C0503030203020204" pitchFamily="34" charset="0"/>
              </a:rPr>
              <a:t>USB port</a:t>
            </a:r>
            <a:endParaRPr lang="en-US" altLang="zh-CN" sz="1400" dirty="0">
              <a:latin typeface="Huawei Sans" panose="020C0503030203020204" pitchFamily="34" charset="0"/>
              <a:ea typeface="黑体" pitchFamily="49" charset="-122"/>
              <a:cs typeface="Arial" pitchFamily="34" charset="0"/>
            </a:endParaRPr>
          </a:p>
        </p:txBody>
      </p:sp>
      <p:sp>
        <p:nvSpPr>
          <p:cNvPr id="12" name="左中括号 11"/>
          <p:cNvSpPr/>
          <p:nvPr/>
        </p:nvSpPr>
        <p:spPr bwMode="auto">
          <a:xfrm rot="5400000">
            <a:off x="6245154" y="1117713"/>
            <a:ext cx="216024" cy="3024336"/>
          </a:xfrm>
          <a:prstGeom prst="leftBracket">
            <a:avLst/>
          </a:prstGeom>
          <a:noFill/>
          <a:ln w="19050">
            <a:solidFill>
              <a:srgbClr val="C7000B"/>
            </a:solidFill>
          </a:ln>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a:ln>
                <a:noFill/>
              </a:ln>
              <a:effectLst/>
              <a:latin typeface="Huawei Sans" panose="020C0503030203020204" pitchFamily="34" charset="0"/>
              <a:ea typeface="宋体" charset="-122"/>
            </a:endParaRPr>
          </a:p>
        </p:txBody>
      </p:sp>
      <p:cxnSp>
        <p:nvCxnSpPr>
          <p:cNvPr id="13" name="直接连接符 12"/>
          <p:cNvCxnSpPr>
            <a:stCxn id="12" idx="1"/>
          </p:cNvCxnSpPr>
          <p:nvPr/>
        </p:nvCxnSpPr>
        <p:spPr bwMode="auto">
          <a:xfrm flipV="1">
            <a:off x="6353166" y="2161829"/>
            <a:ext cx="0" cy="360040"/>
          </a:xfrm>
          <a:prstGeom prst="line">
            <a:avLst/>
          </a:prstGeom>
          <a:noFill/>
          <a:ln w="19050">
            <a:solidFill>
              <a:srgbClr val="C7000B"/>
            </a:solidFill>
          </a:ln>
          <a:extLst/>
        </p:spPr>
      </p:cxnSp>
      <p:sp>
        <p:nvSpPr>
          <p:cNvPr id="14" name="TextBox 52"/>
          <p:cNvSpPr txBox="1"/>
          <p:nvPr/>
        </p:nvSpPr>
        <p:spPr>
          <a:xfrm>
            <a:off x="5439112" y="1873797"/>
            <a:ext cx="2137033" cy="523220"/>
          </a:xfrm>
          <a:prstGeom prst="rect">
            <a:avLst/>
          </a:prstGeom>
          <a:noFill/>
        </p:spPr>
        <p:txBody>
          <a:bodyPr wrap="square" rtlCol="0">
            <a:noAutofit/>
          </a:bodyPr>
          <a:lstStyle/>
          <a:p>
            <a:pPr algn="ctr" fontAlgn="ctr"/>
            <a:r>
              <a:rPr lang="en-US" sz="1400" dirty="0">
                <a:latin typeface="Huawei Sans" panose="020C0503030203020204" pitchFamily="34" charset="0"/>
              </a:rPr>
              <a:t>24 </a:t>
            </a:r>
            <a:r>
              <a:rPr lang="en-US" sz="1400" dirty="0" err="1">
                <a:latin typeface="Huawei Sans" panose="020C0503030203020204" pitchFamily="34" charset="0"/>
              </a:rPr>
              <a:t>Fibre</a:t>
            </a:r>
            <a:r>
              <a:rPr lang="en-US" sz="1400" dirty="0">
                <a:latin typeface="Huawei Sans" panose="020C0503030203020204" pitchFamily="34" charset="0"/>
              </a:rPr>
              <a:t> Channel ports</a:t>
            </a:r>
            <a:endParaRPr lang="en-US" altLang="zh-CN" sz="1400" dirty="0">
              <a:latin typeface="Huawei Sans" panose="020C0503030203020204" pitchFamily="34" charset="0"/>
              <a:ea typeface="黑体" pitchFamily="49" charset="-122"/>
              <a:cs typeface="Arial" pitchFamily="34" charset="0"/>
            </a:endParaRPr>
          </a:p>
        </p:txBody>
      </p:sp>
      <p:sp>
        <p:nvSpPr>
          <p:cNvPr id="15" name="椭圆 14"/>
          <p:cNvSpPr/>
          <p:nvPr/>
        </p:nvSpPr>
        <p:spPr bwMode="auto">
          <a:xfrm>
            <a:off x="8153366" y="2593877"/>
            <a:ext cx="864096" cy="504056"/>
          </a:xfrm>
          <a:prstGeom prst="ellipse">
            <a:avLst/>
          </a:prstGeom>
          <a:noFill/>
          <a:ln w="19050">
            <a:solidFill>
              <a:srgbClr val="C7000B"/>
            </a:solidFill>
          </a:ln>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a:ln>
                <a:noFill/>
              </a:ln>
              <a:effectLst/>
              <a:latin typeface="Huawei Sans" panose="020C0503030203020204" pitchFamily="34" charset="0"/>
              <a:ea typeface="宋体" charset="-122"/>
            </a:endParaRPr>
          </a:p>
        </p:txBody>
      </p:sp>
      <p:cxnSp>
        <p:nvCxnSpPr>
          <p:cNvPr id="16" name="直接连接符 15"/>
          <p:cNvCxnSpPr>
            <a:stCxn id="15" idx="0"/>
          </p:cNvCxnSpPr>
          <p:nvPr/>
        </p:nvCxnSpPr>
        <p:spPr bwMode="auto">
          <a:xfrm flipV="1">
            <a:off x="8585414" y="2161829"/>
            <a:ext cx="0" cy="432048"/>
          </a:xfrm>
          <a:prstGeom prst="line">
            <a:avLst/>
          </a:prstGeom>
          <a:noFill/>
          <a:ln w="19050">
            <a:solidFill>
              <a:srgbClr val="C7000B"/>
            </a:solidFill>
          </a:ln>
          <a:extLst/>
        </p:spPr>
      </p:cxnSp>
      <p:sp>
        <p:nvSpPr>
          <p:cNvPr id="17" name="TextBox 55"/>
          <p:cNvSpPr txBox="1"/>
          <p:nvPr/>
        </p:nvSpPr>
        <p:spPr>
          <a:xfrm>
            <a:off x="7768602" y="1856255"/>
            <a:ext cx="1590709" cy="523220"/>
          </a:xfrm>
          <a:prstGeom prst="rect">
            <a:avLst/>
          </a:prstGeom>
          <a:noFill/>
        </p:spPr>
        <p:txBody>
          <a:bodyPr wrap="square" rtlCol="0">
            <a:noAutofit/>
          </a:bodyPr>
          <a:lstStyle/>
          <a:p>
            <a:pPr algn="ctr" fontAlgn="ctr"/>
            <a:r>
              <a:rPr lang="en-US" sz="1400" dirty="0">
                <a:latin typeface="Huawei Sans" panose="020C0503030203020204" pitchFamily="34" charset="0"/>
              </a:rPr>
              <a:t>Power socket</a:t>
            </a:r>
            <a:endParaRPr lang="en-US" altLang="zh-CN" sz="1400" dirty="0">
              <a:latin typeface="Huawei Sans" panose="020C0503030203020204" pitchFamily="34" charset="0"/>
              <a:ea typeface="黑体" pitchFamily="49" charset="-122"/>
            </a:endParaRPr>
          </a:p>
        </p:txBody>
      </p:sp>
      <p:cxnSp>
        <p:nvCxnSpPr>
          <p:cNvPr id="18" name="直接连接符 17"/>
          <p:cNvCxnSpPr/>
          <p:nvPr/>
        </p:nvCxnSpPr>
        <p:spPr bwMode="auto">
          <a:xfrm flipV="1">
            <a:off x="4624974" y="2161829"/>
            <a:ext cx="0" cy="576066"/>
          </a:xfrm>
          <a:prstGeom prst="line">
            <a:avLst/>
          </a:prstGeom>
          <a:noFill/>
          <a:ln w="19050">
            <a:solidFill>
              <a:srgbClr val="C7000B"/>
            </a:solidFill>
          </a:ln>
          <a:extLst/>
        </p:spPr>
      </p:cxnSp>
      <p:sp>
        <p:nvSpPr>
          <p:cNvPr id="20" name="文本框 19"/>
          <p:cNvSpPr txBox="1"/>
          <p:nvPr/>
        </p:nvSpPr>
        <p:spPr>
          <a:xfrm>
            <a:off x="677190" y="5696499"/>
            <a:ext cx="5073825" cy="369332"/>
          </a:xfrm>
          <a:prstGeom prst="rect">
            <a:avLst/>
          </a:prstGeom>
          <a:noFill/>
        </p:spPr>
        <p:txBody>
          <a:bodyPr wrap="square" rtlCol="0">
            <a:noAutofit/>
          </a:bodyPr>
          <a:lstStyle/>
          <a:p>
            <a:pPr fontAlgn="ctr"/>
            <a:r>
              <a:rPr lang="en-US" dirty="0">
                <a:latin typeface="Huawei Sans" panose="020C0503030203020204" pitchFamily="34" charset="0"/>
              </a:rPr>
              <a:t>Note: Huawei SNS2124 is used as an example.</a:t>
            </a:r>
            <a:endParaRPr lang="en-US" altLang="zh-CN" dirty="0">
              <a:latin typeface="Huawei Sans" panose="020C0503030203020204" pitchFamily="34" charset="0"/>
            </a:endParaRPr>
          </a:p>
        </p:txBody>
      </p:sp>
      <p:pic>
        <p:nvPicPr>
          <p:cNvPr id="39" name="Picture 2"/>
          <p:cNvPicPr>
            <a:picLocks noChangeAspect="1" noChangeArrowheads="1"/>
          </p:cNvPicPr>
          <p:nvPr/>
        </p:nvPicPr>
        <p:blipFill>
          <a:blip r:embed="rId4" cstate="print"/>
          <a:srcRect/>
          <a:stretch>
            <a:fillRect/>
          </a:stretch>
        </p:blipFill>
        <p:spPr bwMode="auto">
          <a:xfrm>
            <a:off x="2392726" y="4416517"/>
            <a:ext cx="7624763" cy="847725"/>
          </a:xfrm>
          <a:prstGeom prst="rect">
            <a:avLst/>
          </a:prstGeom>
          <a:noFill/>
          <a:ln w="9525">
            <a:noFill/>
            <a:miter lim="800000"/>
            <a:headEnd/>
            <a:tailEnd/>
          </a:ln>
        </p:spPr>
      </p:pic>
      <p:sp>
        <p:nvSpPr>
          <p:cNvPr id="40" name="矩形 39"/>
          <p:cNvSpPr/>
          <p:nvPr/>
        </p:nvSpPr>
        <p:spPr bwMode="auto">
          <a:xfrm>
            <a:off x="4904921" y="4616170"/>
            <a:ext cx="1080120" cy="504056"/>
          </a:xfrm>
          <a:prstGeom prst="rect">
            <a:avLst/>
          </a:prstGeom>
          <a:noFill/>
          <a:ln w="28575">
            <a:solidFill>
              <a:srgbClr val="99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a:ln>
                <a:noFill/>
              </a:ln>
              <a:solidFill>
                <a:schemeClr val="tx1"/>
              </a:solidFill>
              <a:effectLst/>
              <a:latin typeface="Huawei Sans" panose="020C0503030203020204" pitchFamily="34" charset="0"/>
              <a:ea typeface="宋体" charset="-122"/>
            </a:endParaRPr>
          </a:p>
        </p:txBody>
      </p:sp>
      <p:sp>
        <p:nvSpPr>
          <p:cNvPr id="41" name="矩形 40"/>
          <p:cNvSpPr/>
          <p:nvPr/>
        </p:nvSpPr>
        <p:spPr bwMode="auto">
          <a:xfrm>
            <a:off x="6057049" y="4616170"/>
            <a:ext cx="1080120" cy="504056"/>
          </a:xfrm>
          <a:prstGeom prst="rect">
            <a:avLst/>
          </a:prstGeom>
          <a:noFill/>
          <a:ln w="19050">
            <a:solidFill>
              <a:srgbClr val="C7000B"/>
            </a:solidFill>
          </a:ln>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a:ln>
                <a:noFill/>
              </a:ln>
              <a:solidFill>
                <a:schemeClr val="tx1"/>
              </a:solidFill>
              <a:effectLst/>
              <a:latin typeface="Huawei Sans" panose="020C0503030203020204" pitchFamily="34" charset="0"/>
              <a:ea typeface="宋体" charset="-122"/>
            </a:endParaRPr>
          </a:p>
        </p:txBody>
      </p:sp>
      <p:sp>
        <p:nvSpPr>
          <p:cNvPr id="42" name="矩形 41"/>
          <p:cNvSpPr/>
          <p:nvPr/>
        </p:nvSpPr>
        <p:spPr bwMode="auto">
          <a:xfrm>
            <a:off x="7209177" y="4616170"/>
            <a:ext cx="1080120" cy="504056"/>
          </a:xfrm>
          <a:prstGeom prst="rect">
            <a:avLst/>
          </a:prstGeom>
          <a:noFill/>
          <a:ln w="19050">
            <a:solidFill>
              <a:srgbClr val="C7000B"/>
            </a:solidFill>
          </a:ln>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a:ln>
                <a:noFill/>
              </a:ln>
              <a:solidFill>
                <a:schemeClr val="tx1"/>
              </a:solidFill>
              <a:effectLst/>
              <a:latin typeface="Huawei Sans" panose="020C0503030203020204" pitchFamily="34" charset="0"/>
              <a:ea typeface="宋体" charset="-122"/>
            </a:endParaRPr>
          </a:p>
        </p:txBody>
      </p:sp>
      <p:cxnSp>
        <p:nvCxnSpPr>
          <p:cNvPr id="43" name="直接连接符 42"/>
          <p:cNvCxnSpPr>
            <a:stCxn id="40" idx="0"/>
          </p:cNvCxnSpPr>
          <p:nvPr/>
        </p:nvCxnSpPr>
        <p:spPr bwMode="auto">
          <a:xfrm flipV="1">
            <a:off x="5444981" y="4184122"/>
            <a:ext cx="612068" cy="432048"/>
          </a:xfrm>
          <a:prstGeom prst="line">
            <a:avLst/>
          </a:prstGeom>
          <a:noFill/>
          <a:ln w="19050">
            <a:solidFill>
              <a:srgbClr val="C7000B"/>
            </a:solidFill>
          </a:ln>
          <a:extLst/>
        </p:spPr>
      </p:cxnSp>
      <p:cxnSp>
        <p:nvCxnSpPr>
          <p:cNvPr id="44" name="直接连接符 43"/>
          <p:cNvCxnSpPr/>
          <p:nvPr/>
        </p:nvCxnSpPr>
        <p:spPr bwMode="auto">
          <a:xfrm flipV="1">
            <a:off x="6561105" y="4184122"/>
            <a:ext cx="0" cy="432048"/>
          </a:xfrm>
          <a:prstGeom prst="line">
            <a:avLst/>
          </a:prstGeom>
          <a:noFill/>
          <a:ln w="19050">
            <a:solidFill>
              <a:srgbClr val="C7000B"/>
            </a:solidFill>
          </a:ln>
          <a:extLst/>
        </p:spPr>
      </p:cxnSp>
      <p:cxnSp>
        <p:nvCxnSpPr>
          <p:cNvPr id="45" name="直接连接符 44"/>
          <p:cNvCxnSpPr>
            <a:stCxn id="42" idx="0"/>
          </p:cNvCxnSpPr>
          <p:nvPr/>
        </p:nvCxnSpPr>
        <p:spPr bwMode="auto">
          <a:xfrm flipH="1" flipV="1">
            <a:off x="7065161" y="4184122"/>
            <a:ext cx="684076" cy="432048"/>
          </a:xfrm>
          <a:prstGeom prst="line">
            <a:avLst/>
          </a:prstGeom>
          <a:noFill/>
          <a:ln w="19050">
            <a:solidFill>
              <a:srgbClr val="C7000B"/>
            </a:solidFill>
          </a:ln>
          <a:extLst/>
        </p:spPr>
      </p:cxnSp>
      <p:sp>
        <p:nvSpPr>
          <p:cNvPr id="46" name="TextBox 11"/>
          <p:cNvSpPr txBox="1"/>
          <p:nvPr/>
        </p:nvSpPr>
        <p:spPr>
          <a:xfrm>
            <a:off x="5632647" y="3578027"/>
            <a:ext cx="1928051" cy="738664"/>
          </a:xfrm>
          <a:prstGeom prst="rect">
            <a:avLst/>
          </a:prstGeom>
          <a:noFill/>
        </p:spPr>
        <p:txBody>
          <a:bodyPr wrap="square" rtlCol="0">
            <a:noAutofit/>
          </a:bodyPr>
          <a:lstStyle/>
          <a:p>
            <a:pPr algn="ctr" fontAlgn="ctr"/>
            <a:r>
              <a:rPr lang="en-US" sz="1400" dirty="0">
                <a:latin typeface="Huawei Sans" panose="020C0503030203020204" pitchFamily="34" charset="0"/>
              </a:rPr>
              <a:t>Three link aggregation groups</a:t>
            </a:r>
            <a:endParaRPr lang="en-US" altLang="zh-CN" sz="1400" dirty="0">
              <a:latin typeface="Huawei Sans" panose="020C0503030203020204" pitchFamily="34" charset="0"/>
              <a:ea typeface="黑体" pitchFamily="49" charset="-122"/>
            </a:endParaRPr>
          </a:p>
        </p:txBody>
      </p:sp>
    </p:spTree>
    <p:extLst>
      <p:ext uri="{BB962C8B-B14F-4D97-AF65-F5344CB8AC3E}">
        <p14:creationId xmlns:p14="http://schemas.microsoft.com/office/powerpoint/2010/main" val="1217424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2209968" y="1882368"/>
            <a:ext cx="1098249" cy="115409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7019" y="1694656"/>
            <a:ext cx="1056750" cy="1421043"/>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790" y="4092200"/>
            <a:ext cx="1768167" cy="1106078"/>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5720" y="1775716"/>
            <a:ext cx="1266617" cy="133757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0182" y="4308421"/>
            <a:ext cx="1402064" cy="1072166"/>
          </a:xfrm>
          <a:prstGeom prst="rect">
            <a:avLst/>
          </a:prstGeom>
        </p:spPr>
      </p:pic>
      <p:pic>
        <p:nvPicPr>
          <p:cNvPr id="29" name="图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5545" y="4288434"/>
            <a:ext cx="1075402" cy="1141192"/>
          </a:xfrm>
          <a:prstGeom prst="rect">
            <a:avLst/>
          </a:prstGeom>
        </p:spPr>
      </p:pic>
      <p:pic>
        <p:nvPicPr>
          <p:cNvPr id="31" name="图片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7613" y="4294628"/>
            <a:ext cx="1357891" cy="1070760"/>
          </a:xfrm>
          <a:prstGeom prst="rect">
            <a:avLst/>
          </a:prstGeom>
        </p:spPr>
      </p:pic>
      <p:sp>
        <p:nvSpPr>
          <p:cNvPr id="22" name="标题 1">
            <a:extLst>
              <a:ext uri="{FF2B5EF4-FFF2-40B4-BE49-F238E27FC236}">
                <a16:creationId xmlns:a16="http://schemas.microsoft.com/office/drawing/2014/main" id="{F6CFF958-3D3F-475C-9FFB-8D6E6DFE4883}"/>
              </a:ext>
            </a:extLst>
          </p:cNvPr>
          <p:cNvSpPr>
            <a:spLocks noGrp="1"/>
          </p:cNvSpPr>
          <p:nvPr>
            <p:ph type="title"/>
          </p:nvPr>
        </p:nvSpPr>
        <p:spPr/>
        <p:txBody>
          <a:bodyPr wrap="square">
            <a:noAutofit/>
          </a:bodyPr>
          <a:lstStyle/>
          <a:p>
            <a:r>
              <a:rPr lang="en-US" dirty="0">
                <a:latin typeface="Huawei Sans" panose="020C0503030203020204" pitchFamily="34" charset="0"/>
              </a:rPr>
              <a:t>Device Cables</a:t>
            </a:r>
            <a:endParaRPr lang="en-US" altLang="zh-CN" dirty="0">
              <a:latin typeface="Huawei Sans" panose="020C0503030203020204" pitchFamily="34" charset="0"/>
            </a:endParaRPr>
          </a:p>
        </p:txBody>
      </p:sp>
      <p:sp>
        <p:nvSpPr>
          <p:cNvPr id="23" name="文本框 22">
            <a:extLst>
              <a:ext uri="{FF2B5EF4-FFF2-40B4-BE49-F238E27FC236}">
                <a16:creationId xmlns:a16="http://schemas.microsoft.com/office/drawing/2014/main" id="{311A4114-6193-4C6E-823B-14F97E7745F7}"/>
              </a:ext>
            </a:extLst>
          </p:cNvPr>
          <p:cNvSpPr txBox="1"/>
          <p:nvPr/>
        </p:nvSpPr>
        <p:spPr>
          <a:xfrm>
            <a:off x="2012400" y="3103200"/>
            <a:ext cx="1645002" cy="369332"/>
          </a:xfrm>
          <a:prstGeom prst="rect">
            <a:avLst/>
          </a:prstGeom>
          <a:noFill/>
        </p:spPr>
        <p:txBody>
          <a:bodyPr wrap="square" rtlCol="0">
            <a:noAutofit/>
          </a:bodyPr>
          <a:lstStyle/>
          <a:p>
            <a:pPr fontAlgn="ctr"/>
            <a:r>
              <a:rPr lang="en-US" dirty="0">
                <a:latin typeface="Huawei Sans" panose="020C0503030203020204" pitchFamily="34" charset="0"/>
              </a:rPr>
              <a:t>1. Serial cable</a:t>
            </a:r>
            <a:endParaRPr lang="en-US" altLang="zh-CN" dirty="0">
              <a:latin typeface="Huawei Sans" panose="020C0503030203020204" pitchFamily="34" charset="0"/>
            </a:endParaRPr>
          </a:p>
        </p:txBody>
      </p:sp>
      <p:sp>
        <p:nvSpPr>
          <p:cNvPr id="26" name="文本框 25">
            <a:extLst>
              <a:ext uri="{FF2B5EF4-FFF2-40B4-BE49-F238E27FC236}">
                <a16:creationId xmlns:a16="http://schemas.microsoft.com/office/drawing/2014/main" id="{7AFA6B5A-E614-4A3A-BC8E-7ECDFABC2513}"/>
              </a:ext>
            </a:extLst>
          </p:cNvPr>
          <p:cNvSpPr txBox="1"/>
          <p:nvPr/>
        </p:nvSpPr>
        <p:spPr>
          <a:xfrm>
            <a:off x="5054400" y="3114000"/>
            <a:ext cx="2173883" cy="369332"/>
          </a:xfrm>
          <a:prstGeom prst="rect">
            <a:avLst/>
          </a:prstGeom>
          <a:noFill/>
        </p:spPr>
        <p:txBody>
          <a:bodyPr wrap="square" rtlCol="0">
            <a:noAutofit/>
          </a:bodyPr>
          <a:lstStyle/>
          <a:p>
            <a:pPr algn="ctr" fontAlgn="ctr"/>
            <a:r>
              <a:rPr lang="en-US" dirty="0">
                <a:latin typeface="Huawei Sans" panose="020C0503030203020204" pitchFamily="34" charset="0"/>
              </a:rPr>
              <a:t>2. Mini SAS HD electrical cable</a:t>
            </a:r>
            <a:endParaRPr lang="en-US" altLang="zh-CN" dirty="0">
              <a:latin typeface="Huawei Sans" panose="020C0503030203020204" pitchFamily="34" charset="0"/>
            </a:endParaRPr>
          </a:p>
        </p:txBody>
      </p:sp>
      <p:sp>
        <p:nvSpPr>
          <p:cNvPr id="27" name="文本框 26">
            <a:extLst>
              <a:ext uri="{FF2B5EF4-FFF2-40B4-BE49-F238E27FC236}">
                <a16:creationId xmlns:a16="http://schemas.microsoft.com/office/drawing/2014/main" id="{DC646966-15ED-4190-BFDA-32067984DF5C}"/>
              </a:ext>
            </a:extLst>
          </p:cNvPr>
          <p:cNvSpPr txBox="1"/>
          <p:nvPr/>
        </p:nvSpPr>
        <p:spPr>
          <a:xfrm>
            <a:off x="8571600" y="3063600"/>
            <a:ext cx="2213016" cy="369332"/>
          </a:xfrm>
          <a:prstGeom prst="rect">
            <a:avLst/>
          </a:prstGeom>
          <a:noFill/>
        </p:spPr>
        <p:txBody>
          <a:bodyPr wrap="square" rtlCol="0">
            <a:noAutofit/>
          </a:bodyPr>
          <a:lstStyle/>
          <a:p>
            <a:pPr algn="ctr" fontAlgn="ctr"/>
            <a:r>
              <a:rPr lang="en-US" dirty="0">
                <a:latin typeface="Huawei Sans" panose="020C0503030203020204" pitchFamily="34" charset="0"/>
              </a:rPr>
              <a:t>3. Mini SAS HD optical cable</a:t>
            </a:r>
            <a:endParaRPr lang="en-US" altLang="zh-CN" dirty="0">
              <a:latin typeface="Huawei Sans" panose="020C0503030203020204" pitchFamily="34" charset="0"/>
            </a:endParaRPr>
          </a:p>
        </p:txBody>
      </p:sp>
      <p:sp>
        <p:nvSpPr>
          <p:cNvPr id="28" name="文本框 27">
            <a:extLst>
              <a:ext uri="{FF2B5EF4-FFF2-40B4-BE49-F238E27FC236}">
                <a16:creationId xmlns:a16="http://schemas.microsoft.com/office/drawing/2014/main" id="{73E3D84E-FEB6-493D-9CA0-74915271BE69}"/>
              </a:ext>
            </a:extLst>
          </p:cNvPr>
          <p:cNvSpPr txBox="1"/>
          <p:nvPr/>
        </p:nvSpPr>
        <p:spPr>
          <a:xfrm>
            <a:off x="1036800" y="5428800"/>
            <a:ext cx="1815119" cy="369332"/>
          </a:xfrm>
          <a:prstGeom prst="rect">
            <a:avLst/>
          </a:prstGeom>
          <a:noFill/>
        </p:spPr>
        <p:txBody>
          <a:bodyPr wrap="square" rtlCol="0">
            <a:noAutofit/>
          </a:bodyPr>
          <a:lstStyle/>
          <a:p>
            <a:pPr algn="ctr" fontAlgn="ctr"/>
            <a:r>
              <a:rPr lang="en-US" dirty="0">
                <a:latin typeface="Huawei Sans" panose="020C0503030203020204" pitchFamily="34" charset="0"/>
              </a:rPr>
              <a:t>4. 100G QSFP28 cable</a:t>
            </a:r>
            <a:endParaRPr lang="en-US" altLang="zh-CN" dirty="0">
              <a:latin typeface="Huawei Sans" panose="020C0503030203020204" pitchFamily="34" charset="0"/>
            </a:endParaRPr>
          </a:p>
        </p:txBody>
      </p:sp>
      <p:sp>
        <p:nvSpPr>
          <p:cNvPr id="32" name="文本框 31">
            <a:extLst>
              <a:ext uri="{FF2B5EF4-FFF2-40B4-BE49-F238E27FC236}">
                <a16:creationId xmlns:a16="http://schemas.microsoft.com/office/drawing/2014/main" id="{7F45D872-256A-4830-8C66-30A7FC93B1F9}"/>
              </a:ext>
            </a:extLst>
          </p:cNvPr>
          <p:cNvSpPr txBox="1"/>
          <p:nvPr/>
        </p:nvSpPr>
        <p:spPr>
          <a:xfrm>
            <a:off x="3725080" y="5607956"/>
            <a:ext cx="2456496" cy="646331"/>
          </a:xfrm>
          <a:prstGeom prst="rect">
            <a:avLst/>
          </a:prstGeom>
          <a:noFill/>
        </p:spPr>
        <p:txBody>
          <a:bodyPr wrap="square" rtlCol="0">
            <a:noAutofit/>
          </a:bodyPr>
          <a:lstStyle/>
          <a:p>
            <a:pPr algn="ctr" fontAlgn="ctr"/>
            <a:r>
              <a:rPr lang="en-US" dirty="0">
                <a:latin typeface="Huawei Sans" panose="020C0503030203020204" pitchFamily="34" charset="0"/>
              </a:rPr>
              <a:t>5. 25G SFP28 cable</a:t>
            </a:r>
            <a:endParaRPr lang="en-US" altLang="zh-CN" dirty="0">
              <a:latin typeface="Huawei Sans" panose="020C0503030203020204" pitchFamily="34" charset="0"/>
            </a:endParaRPr>
          </a:p>
        </p:txBody>
      </p:sp>
      <p:sp>
        <p:nvSpPr>
          <p:cNvPr id="33" name="文本框 32">
            <a:extLst>
              <a:ext uri="{FF2B5EF4-FFF2-40B4-BE49-F238E27FC236}">
                <a16:creationId xmlns:a16="http://schemas.microsoft.com/office/drawing/2014/main" id="{EA2F1D2F-926B-4835-9BED-B9FD5E77F6DA}"/>
              </a:ext>
            </a:extLst>
          </p:cNvPr>
          <p:cNvSpPr txBox="1"/>
          <p:nvPr/>
        </p:nvSpPr>
        <p:spPr>
          <a:xfrm>
            <a:off x="7187612" y="5428800"/>
            <a:ext cx="2026752" cy="369332"/>
          </a:xfrm>
          <a:prstGeom prst="rect">
            <a:avLst/>
          </a:prstGeom>
          <a:noFill/>
        </p:spPr>
        <p:txBody>
          <a:bodyPr wrap="square" rtlCol="0">
            <a:noAutofit/>
          </a:bodyPr>
          <a:lstStyle/>
          <a:p>
            <a:pPr algn="ctr" fontAlgn="ctr"/>
            <a:r>
              <a:rPr lang="en-US" dirty="0">
                <a:latin typeface="Huawei Sans" panose="020C0503030203020204" pitchFamily="34" charset="0"/>
              </a:rPr>
              <a:t>6. MPO-4*DLC optical fiber</a:t>
            </a:r>
            <a:endParaRPr lang="en-US" altLang="zh-CN" dirty="0">
              <a:latin typeface="Huawei Sans" panose="020C0503030203020204" pitchFamily="34" charset="0"/>
            </a:endParaRPr>
          </a:p>
        </p:txBody>
      </p:sp>
      <p:sp>
        <p:nvSpPr>
          <p:cNvPr id="35" name="文本框 34">
            <a:extLst>
              <a:ext uri="{FF2B5EF4-FFF2-40B4-BE49-F238E27FC236}">
                <a16:creationId xmlns:a16="http://schemas.microsoft.com/office/drawing/2014/main" id="{C1E16769-8367-4CA3-8BF0-75A82BF8A0D6}"/>
              </a:ext>
            </a:extLst>
          </p:cNvPr>
          <p:cNvSpPr txBox="1"/>
          <p:nvPr/>
        </p:nvSpPr>
        <p:spPr>
          <a:xfrm>
            <a:off x="9807613" y="5432434"/>
            <a:ext cx="1745991" cy="369332"/>
          </a:xfrm>
          <a:prstGeom prst="rect">
            <a:avLst/>
          </a:prstGeom>
          <a:noFill/>
        </p:spPr>
        <p:txBody>
          <a:bodyPr wrap="square" rtlCol="0">
            <a:noAutofit/>
          </a:bodyPr>
          <a:lstStyle/>
          <a:p>
            <a:pPr fontAlgn="ctr"/>
            <a:r>
              <a:rPr lang="en-US" dirty="0">
                <a:latin typeface="Huawei Sans" panose="020C0503030203020204" pitchFamily="34" charset="0"/>
              </a:rPr>
              <a:t>7. Optical fiber</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3283378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pPr marL="457200" indent="-457200">
              <a:buNone/>
            </a:pPr>
            <a:r>
              <a:rPr lang="en-US" b="1" dirty="0">
                <a:latin typeface="Huawei Sans" panose="020C0503030203020204" pitchFamily="34" charset="0"/>
              </a:rPr>
              <a:t>2. </a:t>
            </a:r>
            <a:r>
              <a:rPr lang="en-US" altLang="zh-CN" b="1" dirty="0">
                <a:latin typeface="Huawei Sans" panose="020C0503030203020204" pitchFamily="34" charset="0"/>
              </a:rPr>
              <a:t>Intelligent Data Storage Components</a:t>
            </a:r>
            <a:endParaRPr lang="en-US" b="1"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Controller enclosure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Disk enclosure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Expansion module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latin typeface="Huawei Sans" panose="020C0503030203020204" pitchFamily="34" charset="0"/>
              </a:rPr>
              <a:t>Disk</a:t>
            </a:r>
          </a:p>
          <a:p>
            <a:pPr marL="1004400" lvl="1" indent="-201600">
              <a:spcBef>
                <a:spcPts val="648"/>
              </a:spcBef>
              <a:buFont typeface="Huawei Sans" panose="020C0503030203020204" pitchFamily="34" charset="0"/>
              <a:buChar char="▪"/>
            </a:pPr>
            <a:r>
              <a:rPr lang="en-US" altLang="zh-CN" sz="1800" dirty="0">
                <a:latin typeface="Huawei Sans" panose="020C0503030203020204" pitchFamily="34" charset="0"/>
              </a:rPr>
              <a:t>HDD</a:t>
            </a:r>
          </a:p>
          <a:p>
            <a:pPr marL="1004400" lvl="1" indent="-201600">
              <a:spcBef>
                <a:spcPts val="648"/>
              </a:spcBef>
              <a:buFont typeface="Huawei Sans" panose="020C0503030203020204" pitchFamily="34" charset="0"/>
              <a:buChar char="▪"/>
            </a:pPr>
            <a:r>
              <a:rPr lang="en-US" altLang="zh-CN" sz="1800" dirty="0">
                <a:solidFill>
                  <a:schemeClr val="bg1">
                    <a:lumMod val="50000"/>
                  </a:schemeClr>
                </a:solidFill>
                <a:latin typeface="Huawei Sans" panose="020C0503030203020204" pitchFamily="34" charset="0"/>
              </a:rPr>
              <a:t>SSD</a:t>
            </a:r>
            <a:endParaRPr lang="en-US" altLang="zh-CN" sz="1800" b="1" dirty="0">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Interface module</a:t>
            </a:r>
            <a:endParaRPr lang="en-US" altLang="zh-CN" sz="2000" dirty="0">
              <a:solidFill>
                <a:schemeClr val="bg1">
                  <a:lumMod val="50000"/>
                </a:schemeClr>
              </a:solidFill>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4124395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Disk Type</a:t>
            </a:r>
            <a:endParaRPr lang="en-US" altLang="zh-CN" dirty="0">
              <a:latin typeface="Huawei Sans" panose="020C0503030203020204" pitchFamily="34" charset="0"/>
            </a:endParaRP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16846" r="3927"/>
          <a:stretch/>
        </p:blipFill>
        <p:spPr>
          <a:xfrm>
            <a:off x="5215750" y="3669601"/>
            <a:ext cx="1754810" cy="2214890"/>
          </a:xfrm>
          <a:prstGeom prst="rect">
            <a:avLst/>
          </a:prstGeom>
        </p:spPr>
      </p:pic>
      <p:sp>
        <p:nvSpPr>
          <p:cNvPr id="8" name="文本框 7"/>
          <p:cNvSpPr txBox="1"/>
          <p:nvPr/>
        </p:nvSpPr>
        <p:spPr>
          <a:xfrm>
            <a:off x="3906362" y="3189015"/>
            <a:ext cx="4436940" cy="396063"/>
          </a:xfrm>
          <a:prstGeom prst="rect">
            <a:avLst/>
          </a:prstGeom>
          <a:noFill/>
        </p:spPr>
        <p:txBody>
          <a:bodyPr wrap="square" rtlCol="0">
            <a:noAutofit/>
          </a:bodyPr>
          <a:lstStyle/>
          <a:p>
            <a:pPr algn="ctr" fontAlgn="ctr"/>
            <a:r>
              <a:rPr lang="en-US" sz="2000" b="1" dirty="0">
                <a:solidFill>
                  <a:srgbClr val="C00000"/>
                </a:solidFill>
                <a:latin typeface="Huawei Sans" panose="020C0503030203020204" pitchFamily="34" charset="0"/>
              </a:rPr>
              <a:t>What are the types of disks?</a:t>
            </a:r>
            <a:endParaRPr lang="en-US" altLang="zh-CN" sz="2000" b="1" dirty="0">
              <a:solidFill>
                <a:srgbClr val="C00000"/>
              </a:solidFill>
              <a:latin typeface="Huawei Sans" panose="020C0503030203020204" pitchFamily="34" charset="0"/>
            </a:endParaRPr>
          </a:p>
        </p:txBody>
      </p:sp>
      <p:sp>
        <p:nvSpPr>
          <p:cNvPr id="14" name="椭圆 13"/>
          <p:cNvSpPr/>
          <p:nvPr/>
        </p:nvSpPr>
        <p:spPr>
          <a:xfrm>
            <a:off x="8231992" y="4225873"/>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a:t>
            </a:r>
            <a:endParaRPr lang="en-US" altLang="zh-CN" dirty="0">
              <a:solidFill>
                <a:schemeClr val="tx1"/>
              </a:solidFill>
              <a:latin typeface="Huawei Sans" panose="020C0503030203020204" pitchFamily="34" charset="0"/>
            </a:endParaRPr>
          </a:p>
        </p:txBody>
      </p:sp>
      <p:grpSp>
        <p:nvGrpSpPr>
          <p:cNvPr id="20" name="组合 19"/>
          <p:cNvGrpSpPr/>
          <p:nvPr/>
        </p:nvGrpSpPr>
        <p:grpSpPr>
          <a:xfrm>
            <a:off x="2176876" y="3974530"/>
            <a:ext cx="2089183" cy="1149023"/>
            <a:chOff x="2403057" y="3934632"/>
            <a:chExt cx="2089183" cy="1149023"/>
          </a:xfrm>
        </p:grpSpPr>
        <p:sp>
          <p:nvSpPr>
            <p:cNvPr id="7" name="椭圆 6"/>
            <p:cNvSpPr/>
            <p:nvPr/>
          </p:nvSpPr>
          <p:spPr>
            <a:xfrm>
              <a:off x="3343217" y="3934632"/>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lang="en-US" sz="1400" dirty="0">
                  <a:solidFill>
                    <a:schemeClr val="tx1"/>
                  </a:solidFill>
                  <a:latin typeface="Huawei Sans" panose="020C0503030203020204" pitchFamily="34" charset="0"/>
                </a:rPr>
                <a:t>Structure</a:t>
              </a:r>
              <a:endParaRPr lang="en-US" altLang="zh-CN" sz="1400" dirty="0">
                <a:solidFill>
                  <a:schemeClr val="tx1"/>
                </a:solidFill>
                <a:latin typeface="Huawei Sans" panose="020C0503030203020204" pitchFamily="34" charset="0"/>
              </a:endParaRPr>
            </a:p>
          </p:txBody>
        </p:sp>
        <p:sp>
          <p:nvSpPr>
            <p:cNvPr id="15" name="文本框 14"/>
            <p:cNvSpPr txBox="1"/>
            <p:nvPr/>
          </p:nvSpPr>
          <p:spPr>
            <a:xfrm>
              <a:off x="2403057" y="4124239"/>
              <a:ext cx="692818" cy="646331"/>
            </a:xfrm>
            <a:prstGeom prst="rect">
              <a:avLst/>
            </a:prstGeom>
            <a:noFill/>
          </p:spPr>
          <p:txBody>
            <a:bodyPr wrap="square" lIns="0" rIns="0" rtlCol="0">
              <a:noAutofit/>
            </a:bodyPr>
            <a:lstStyle/>
            <a:p>
              <a:pPr fontAlgn="ctr"/>
              <a:r>
                <a:rPr lang="en-US" dirty="0">
                  <a:latin typeface="Huawei Sans" panose="020C0503030203020204" pitchFamily="34" charset="0"/>
                </a:rPr>
                <a:t>HDD</a:t>
              </a:r>
            </a:p>
            <a:p>
              <a:pPr fontAlgn="ctr"/>
              <a:r>
                <a:rPr lang="en-US" dirty="0">
                  <a:latin typeface="Huawei Sans" panose="020C0503030203020204" pitchFamily="34" charset="0"/>
                </a:rPr>
                <a:t>SSD</a:t>
              </a:r>
              <a:endParaRPr lang="en-US" altLang="zh-CN" dirty="0">
                <a:latin typeface="Huawei Sans" panose="020C0503030203020204" pitchFamily="34" charset="0"/>
              </a:endParaRPr>
            </a:p>
          </p:txBody>
        </p:sp>
        <p:pic>
          <p:nvPicPr>
            <p:cNvPr id="16" name="Picture 15" descr="未标题-52"/>
            <p:cNvPicPr>
              <a:picLocks noChangeAspect="1" noChangeArrowheads="1"/>
            </p:cNvPicPr>
            <p:nvPr/>
          </p:nvPicPr>
          <p:blipFill>
            <a:blip r:embed="rId4" cstate="print"/>
            <a:srcRect/>
            <a:stretch>
              <a:fillRect/>
            </a:stretch>
          </p:blipFill>
          <p:spPr bwMode="auto">
            <a:xfrm flipH="1">
              <a:off x="3178322" y="4366507"/>
              <a:ext cx="295469" cy="257871"/>
            </a:xfrm>
            <a:prstGeom prst="rect">
              <a:avLst/>
            </a:prstGeom>
            <a:noFill/>
            <a:ln w="9525">
              <a:noFill/>
              <a:miter lim="800000"/>
              <a:headEnd/>
              <a:tailEnd/>
            </a:ln>
          </p:spPr>
        </p:pic>
      </p:grpSp>
      <p:grpSp>
        <p:nvGrpSpPr>
          <p:cNvPr id="21" name="组合 20"/>
          <p:cNvGrpSpPr/>
          <p:nvPr/>
        </p:nvGrpSpPr>
        <p:grpSpPr>
          <a:xfrm>
            <a:off x="1882114" y="1793944"/>
            <a:ext cx="2598760" cy="1477328"/>
            <a:chOff x="2302488" y="2057552"/>
            <a:chExt cx="2598760" cy="1477328"/>
          </a:xfrm>
        </p:grpSpPr>
        <p:sp>
          <p:nvSpPr>
            <p:cNvPr id="10" name="椭圆 9"/>
            <p:cNvSpPr/>
            <p:nvPr/>
          </p:nvSpPr>
          <p:spPr>
            <a:xfrm>
              <a:off x="3752225" y="2304293"/>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fontAlgn="ctr"/>
              <a:r>
                <a:rPr lang="en-US" sz="1400" dirty="0">
                  <a:solidFill>
                    <a:schemeClr val="tx1"/>
                  </a:solidFill>
                  <a:latin typeface="Huawei Sans" panose="020C0503030203020204" pitchFamily="34" charset="0"/>
                </a:rPr>
                <a:t>Dimensions</a:t>
              </a:r>
              <a:endParaRPr lang="en-US" altLang="zh-CN" sz="1400" dirty="0">
                <a:solidFill>
                  <a:schemeClr val="tx1"/>
                </a:solidFill>
                <a:latin typeface="Huawei Sans" panose="020C0503030203020204" pitchFamily="34" charset="0"/>
              </a:endParaRPr>
            </a:p>
          </p:txBody>
        </p:sp>
        <p:pic>
          <p:nvPicPr>
            <p:cNvPr id="17" name="Picture 15" descr="未标题-52"/>
            <p:cNvPicPr>
              <a:picLocks noChangeAspect="1" noChangeArrowheads="1"/>
            </p:cNvPicPr>
            <p:nvPr/>
          </p:nvPicPr>
          <p:blipFill>
            <a:blip r:embed="rId4" cstate="print"/>
            <a:srcRect/>
            <a:stretch>
              <a:fillRect/>
            </a:stretch>
          </p:blipFill>
          <p:spPr bwMode="auto">
            <a:xfrm flipH="1">
              <a:off x="3475573" y="2667280"/>
              <a:ext cx="295469" cy="257871"/>
            </a:xfrm>
            <a:prstGeom prst="rect">
              <a:avLst/>
            </a:prstGeom>
            <a:noFill/>
            <a:ln w="9525">
              <a:noFill/>
              <a:miter lim="800000"/>
              <a:headEnd/>
              <a:tailEnd/>
            </a:ln>
          </p:spPr>
        </p:pic>
        <p:sp>
          <p:nvSpPr>
            <p:cNvPr id="18" name="文本框 17"/>
            <p:cNvSpPr txBox="1"/>
            <p:nvPr/>
          </p:nvSpPr>
          <p:spPr>
            <a:xfrm>
              <a:off x="2302488" y="2057552"/>
              <a:ext cx="1160895" cy="1477328"/>
            </a:xfrm>
            <a:prstGeom prst="rect">
              <a:avLst/>
            </a:prstGeom>
            <a:noFill/>
          </p:spPr>
          <p:txBody>
            <a:bodyPr wrap="square" lIns="0" rIns="0" rtlCol="0">
              <a:noAutofit/>
            </a:bodyPr>
            <a:lstStyle/>
            <a:p>
              <a:pPr fontAlgn="ctr"/>
              <a:r>
                <a:rPr lang="en-US" dirty="0">
                  <a:latin typeface="Huawei Sans" panose="020C0503030203020204" pitchFamily="34" charset="0"/>
                </a:rPr>
                <a:t>1.8-inch</a:t>
              </a:r>
              <a:endParaRPr lang="en-US" altLang="zh-CN" dirty="0">
                <a:latin typeface="Huawei Sans" panose="020C0503030203020204" pitchFamily="34" charset="0"/>
              </a:endParaRPr>
            </a:p>
            <a:p>
              <a:pPr fontAlgn="ctr"/>
              <a:r>
                <a:rPr lang="en-US" dirty="0">
                  <a:latin typeface="Huawei Sans" panose="020C0503030203020204" pitchFamily="34" charset="0"/>
                </a:rPr>
                <a:t>2.5-inch</a:t>
              </a:r>
            </a:p>
            <a:p>
              <a:pPr fontAlgn="ctr"/>
              <a:r>
                <a:rPr lang="en-US" dirty="0">
                  <a:latin typeface="Huawei Sans" panose="020C0503030203020204" pitchFamily="34" charset="0"/>
                </a:rPr>
                <a:t>3.5-inch</a:t>
              </a:r>
            </a:p>
            <a:p>
              <a:pPr fontAlgn="ctr"/>
              <a:r>
                <a:rPr lang="en-US" dirty="0">
                  <a:latin typeface="Huawei Sans" panose="020C0503030203020204" pitchFamily="34" charset="0"/>
                </a:rPr>
                <a:t>5.25-inch</a:t>
              </a:r>
            </a:p>
            <a:p>
              <a:pPr fontAlgn="ctr"/>
              <a:r>
                <a:rPr lang="en-US" dirty="0">
                  <a:latin typeface="Huawei Sans" panose="020C0503030203020204" pitchFamily="34" charset="0"/>
                </a:rPr>
                <a:t>...</a:t>
              </a:r>
              <a:endParaRPr lang="en-US" altLang="zh-CN" dirty="0">
                <a:latin typeface="Huawei Sans" panose="020C0503030203020204" pitchFamily="34" charset="0"/>
              </a:endParaRPr>
            </a:p>
          </p:txBody>
        </p:sp>
      </p:grpSp>
      <p:grpSp>
        <p:nvGrpSpPr>
          <p:cNvPr id="23" name="组合 22"/>
          <p:cNvGrpSpPr/>
          <p:nvPr/>
        </p:nvGrpSpPr>
        <p:grpSpPr>
          <a:xfrm>
            <a:off x="5215750" y="944228"/>
            <a:ext cx="2230592" cy="2308324"/>
            <a:chOff x="5530641" y="1348006"/>
            <a:chExt cx="2230592" cy="2308324"/>
          </a:xfrm>
        </p:grpSpPr>
        <p:sp>
          <p:nvSpPr>
            <p:cNvPr id="9" name="椭圆 8"/>
            <p:cNvSpPr/>
            <p:nvPr/>
          </p:nvSpPr>
          <p:spPr>
            <a:xfrm>
              <a:off x="6612210" y="1964313"/>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lang="en-US" sz="1400" dirty="0">
                  <a:solidFill>
                    <a:schemeClr val="tx1"/>
                  </a:solidFill>
                  <a:latin typeface="Huawei Sans" panose="020C0503030203020204" pitchFamily="34" charset="0"/>
                </a:rPr>
                <a:t>Interface type</a:t>
              </a:r>
              <a:endParaRPr lang="en-US" altLang="zh-CN" sz="1400" dirty="0">
                <a:solidFill>
                  <a:schemeClr val="tx1"/>
                </a:solidFill>
                <a:latin typeface="Huawei Sans" panose="020C0503030203020204" pitchFamily="34" charset="0"/>
              </a:endParaRPr>
            </a:p>
          </p:txBody>
        </p:sp>
        <p:pic>
          <p:nvPicPr>
            <p:cNvPr id="19" name="Picture 15" descr="未标题-52"/>
            <p:cNvPicPr>
              <a:picLocks noChangeAspect="1" noChangeArrowheads="1"/>
            </p:cNvPicPr>
            <p:nvPr/>
          </p:nvPicPr>
          <p:blipFill>
            <a:blip r:embed="rId4" cstate="print"/>
            <a:srcRect/>
            <a:stretch>
              <a:fillRect/>
            </a:stretch>
          </p:blipFill>
          <p:spPr bwMode="auto">
            <a:xfrm flipH="1">
              <a:off x="6464475" y="2433354"/>
              <a:ext cx="295469" cy="257871"/>
            </a:xfrm>
            <a:prstGeom prst="rect">
              <a:avLst/>
            </a:prstGeom>
            <a:noFill/>
            <a:ln w="9525">
              <a:noFill/>
              <a:miter lim="800000"/>
              <a:headEnd/>
              <a:tailEnd/>
            </a:ln>
          </p:spPr>
        </p:pic>
        <p:sp>
          <p:nvSpPr>
            <p:cNvPr id="22" name="文本框 21"/>
            <p:cNvSpPr txBox="1"/>
            <p:nvPr/>
          </p:nvSpPr>
          <p:spPr>
            <a:xfrm>
              <a:off x="5530641" y="1348006"/>
              <a:ext cx="843501" cy="2308324"/>
            </a:xfrm>
            <a:prstGeom prst="rect">
              <a:avLst/>
            </a:prstGeom>
            <a:noFill/>
          </p:spPr>
          <p:txBody>
            <a:bodyPr wrap="square" lIns="0" rIns="0" rtlCol="0">
              <a:noAutofit/>
            </a:bodyPr>
            <a:lstStyle/>
            <a:p>
              <a:pPr fontAlgn="ctr"/>
              <a:r>
                <a:rPr lang="en-US" dirty="0">
                  <a:latin typeface="Huawei Sans" panose="020C0503030203020204" pitchFamily="34" charset="0"/>
                </a:rPr>
                <a:t>IDE</a:t>
              </a:r>
            </a:p>
            <a:p>
              <a:pPr fontAlgn="ctr"/>
              <a:r>
                <a:rPr lang="en-US" dirty="0">
                  <a:latin typeface="Huawei Sans" panose="020C0503030203020204" pitchFamily="34" charset="0"/>
                </a:rPr>
                <a:t>SCSI</a:t>
              </a:r>
            </a:p>
            <a:p>
              <a:pPr fontAlgn="ctr"/>
              <a:r>
                <a:rPr lang="en-US" dirty="0">
                  <a:latin typeface="Huawei Sans" panose="020C0503030203020204" pitchFamily="34" charset="0"/>
                </a:rPr>
                <a:t>SATA</a:t>
              </a:r>
            </a:p>
            <a:p>
              <a:pPr fontAlgn="ctr"/>
              <a:r>
                <a:rPr lang="en-US" dirty="0">
                  <a:latin typeface="Huawei Sans" panose="020C0503030203020204" pitchFamily="34" charset="0"/>
                </a:rPr>
                <a:t>SAS</a:t>
              </a:r>
            </a:p>
            <a:p>
              <a:pPr fontAlgn="ctr"/>
              <a:r>
                <a:rPr lang="en-US" dirty="0">
                  <a:latin typeface="Huawei Sans" panose="020C0503030203020204" pitchFamily="34" charset="0"/>
                </a:rPr>
                <a:t>FC</a:t>
              </a:r>
            </a:p>
            <a:p>
              <a:pPr fontAlgn="ctr"/>
              <a:r>
                <a:rPr lang="en-US" dirty="0" err="1">
                  <a:latin typeface="Huawei Sans" panose="020C0503030203020204" pitchFamily="34" charset="0"/>
                </a:rPr>
                <a:t>NVMe</a:t>
              </a:r>
              <a:endParaRPr lang="en-US" altLang="zh-CN" dirty="0">
                <a:latin typeface="Huawei Sans" panose="020C0503030203020204" pitchFamily="34" charset="0"/>
              </a:endParaRPr>
            </a:p>
            <a:p>
              <a:pPr fontAlgn="ctr"/>
              <a:r>
                <a:rPr lang="en-US" dirty="0">
                  <a:latin typeface="Huawei Sans" panose="020C0503030203020204" pitchFamily="34" charset="0"/>
                </a:rPr>
                <a:t>...</a:t>
              </a:r>
              <a:endParaRPr lang="en-US" altLang="zh-CN" dirty="0">
                <a:latin typeface="Huawei Sans" panose="020C0503030203020204" pitchFamily="34" charset="0"/>
              </a:endParaRPr>
            </a:p>
            <a:p>
              <a:pPr fontAlgn="ctr"/>
              <a:endParaRPr lang="en-US" altLang="zh-CN" dirty="0">
                <a:latin typeface="Huawei Sans" panose="020C0503030203020204" pitchFamily="34" charset="0"/>
              </a:endParaRPr>
            </a:p>
          </p:txBody>
        </p:sp>
      </p:grpSp>
      <p:grpSp>
        <p:nvGrpSpPr>
          <p:cNvPr id="28" name="组合 27"/>
          <p:cNvGrpSpPr/>
          <p:nvPr/>
        </p:nvGrpSpPr>
        <p:grpSpPr>
          <a:xfrm>
            <a:off x="8277975" y="2388165"/>
            <a:ext cx="3353173" cy="1149023"/>
            <a:chOff x="8565288" y="2813625"/>
            <a:chExt cx="3353173" cy="1149023"/>
          </a:xfrm>
        </p:grpSpPr>
        <p:sp>
          <p:nvSpPr>
            <p:cNvPr id="11" name="椭圆 10"/>
            <p:cNvSpPr/>
            <p:nvPr/>
          </p:nvSpPr>
          <p:spPr>
            <a:xfrm>
              <a:off x="8565288" y="2813625"/>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fontAlgn="ctr"/>
              <a:r>
                <a:rPr lang="en-US" sz="1400" dirty="0">
                  <a:solidFill>
                    <a:schemeClr val="tx1"/>
                  </a:solidFill>
                  <a:latin typeface="Huawei Sans" panose="020C0503030203020204" pitchFamily="34" charset="0"/>
                </a:rPr>
                <a:t>Application</a:t>
              </a:r>
            </a:p>
            <a:p>
              <a:pPr algn="ctr" fontAlgn="ctr"/>
              <a:r>
                <a:rPr lang="en-US" sz="1400" dirty="0">
                  <a:solidFill>
                    <a:schemeClr val="tx1"/>
                  </a:solidFill>
                  <a:latin typeface="Huawei Sans" panose="020C0503030203020204" pitchFamily="34" charset="0"/>
                </a:rPr>
                <a:t>scenario</a:t>
              </a:r>
              <a:endParaRPr lang="en-US" altLang="zh-CN" sz="1400" dirty="0">
                <a:solidFill>
                  <a:schemeClr val="tx1"/>
                </a:solidFill>
                <a:latin typeface="Huawei Sans" panose="020C0503030203020204" pitchFamily="34" charset="0"/>
              </a:endParaRPr>
            </a:p>
          </p:txBody>
        </p:sp>
        <p:pic>
          <p:nvPicPr>
            <p:cNvPr id="25" name="Picture 15" descr="未标题-52"/>
            <p:cNvPicPr>
              <a:picLocks noChangeAspect="1" noChangeArrowheads="1"/>
            </p:cNvPicPr>
            <p:nvPr/>
          </p:nvPicPr>
          <p:blipFill>
            <a:blip r:embed="rId4" cstate="print"/>
            <a:srcRect/>
            <a:stretch>
              <a:fillRect/>
            </a:stretch>
          </p:blipFill>
          <p:spPr bwMode="auto">
            <a:xfrm>
              <a:off x="9652457" y="3280870"/>
              <a:ext cx="331455" cy="289277"/>
            </a:xfrm>
            <a:prstGeom prst="rect">
              <a:avLst/>
            </a:prstGeom>
            <a:noFill/>
            <a:ln w="9525">
              <a:noFill/>
              <a:miter lim="800000"/>
              <a:headEnd/>
              <a:tailEnd/>
            </a:ln>
          </p:spPr>
        </p:pic>
        <p:sp>
          <p:nvSpPr>
            <p:cNvPr id="27" name="文本框 26"/>
            <p:cNvSpPr txBox="1"/>
            <p:nvPr/>
          </p:nvSpPr>
          <p:spPr>
            <a:xfrm>
              <a:off x="10098732" y="2936385"/>
              <a:ext cx="1819729" cy="923330"/>
            </a:xfrm>
            <a:prstGeom prst="rect">
              <a:avLst/>
            </a:prstGeom>
            <a:noFill/>
          </p:spPr>
          <p:txBody>
            <a:bodyPr wrap="square" lIns="0" rIns="0" rtlCol="0">
              <a:noAutofit/>
            </a:bodyPr>
            <a:lstStyle/>
            <a:p>
              <a:pPr fontAlgn="ctr"/>
              <a:r>
                <a:rPr lang="en-US" dirty="0">
                  <a:latin typeface="Huawei Sans" panose="020C0503030203020204" pitchFamily="34" charset="0"/>
                </a:rPr>
                <a:t>Enterprise-class</a:t>
              </a:r>
              <a:endParaRPr lang="en-US" altLang="zh-CN" dirty="0">
                <a:latin typeface="Huawei Sans" panose="020C0503030203020204" pitchFamily="34" charset="0"/>
              </a:endParaRPr>
            </a:p>
            <a:p>
              <a:pPr fontAlgn="ctr"/>
              <a:r>
                <a:rPr lang="en-US" dirty="0">
                  <a:latin typeface="Huawei Sans" panose="020C0503030203020204" pitchFamily="34" charset="0"/>
                </a:rPr>
                <a:t>Desktop-class</a:t>
              </a:r>
              <a:endParaRPr lang="en-US" altLang="zh-CN" dirty="0">
                <a:latin typeface="Huawei Sans" panose="020C0503030203020204" pitchFamily="34" charset="0"/>
              </a:endParaRPr>
            </a:p>
            <a:p>
              <a:pPr fontAlgn="ctr"/>
              <a:r>
                <a:rPr lang="en-US" dirty="0">
                  <a:latin typeface="Huawei Sans" panose="020C0503030203020204" pitchFamily="34" charset="0"/>
                </a:rPr>
                <a:t>...</a:t>
              </a: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3618377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wrap="square">
            <a:noAutofit/>
          </a:bodyPr>
          <a:lstStyle/>
          <a:p>
            <a:r>
              <a:rPr lang="en-US" dirty="0">
                <a:latin typeface="Huawei Sans" panose="020C0503030203020204" pitchFamily="34" charset="0"/>
              </a:rPr>
              <a:t>HDD Structure</a:t>
            </a:r>
            <a:endParaRPr lang="en-US" altLang="zh-CN" dirty="0">
              <a:latin typeface="Huawei Sans" panose="020C0503030203020204" pitchFamily="34" charset="0"/>
            </a:endParaRPr>
          </a:p>
        </p:txBody>
      </p:sp>
      <p:sp>
        <p:nvSpPr>
          <p:cNvPr id="2" name="文本占位符 1"/>
          <p:cNvSpPr>
            <a:spLocks noGrp="1"/>
          </p:cNvSpPr>
          <p:nvPr>
            <p:ph type="body" sz="quarter" idx="10"/>
          </p:nvPr>
        </p:nvSpPr>
        <p:spPr/>
        <p:txBody>
          <a:bodyPr wrap="square">
            <a:noAutofit/>
          </a:bodyPr>
          <a:lstStyle/>
          <a:p>
            <a:r>
              <a:rPr lang="en-US" dirty="0">
                <a:latin typeface="Huawei Sans" panose="020C0503030203020204" pitchFamily="34" charset="0"/>
              </a:rPr>
              <a:t>An HDD consists of platters, an actuator arm, read/write heads, a spindle, a port, and control circuits.</a:t>
            </a:r>
            <a:endParaRPr lang="en-US" altLang="zh-CN" dirty="0">
              <a:latin typeface="Huawei Sans" panose="020C0503030203020204" pitchFamily="34" charset="0"/>
            </a:endParaRPr>
          </a:p>
        </p:txBody>
      </p:sp>
      <p:grpSp>
        <p:nvGrpSpPr>
          <p:cNvPr id="5" name="组合 4"/>
          <p:cNvGrpSpPr/>
          <p:nvPr/>
        </p:nvGrpSpPr>
        <p:grpSpPr>
          <a:xfrm>
            <a:off x="1754028" y="2148136"/>
            <a:ext cx="8694406" cy="3578527"/>
            <a:chOff x="1511494" y="2075116"/>
            <a:chExt cx="9396760" cy="3867610"/>
          </a:xfrm>
        </p:grpSpPr>
        <p:pic>
          <p:nvPicPr>
            <p:cNvPr id="3" name="Picture 5" descr="硬盘"/>
            <p:cNvPicPr>
              <a:picLocks noChangeAspect="1" noChangeArrowheads="1"/>
            </p:cNvPicPr>
            <p:nvPr/>
          </p:nvPicPr>
          <p:blipFill>
            <a:blip r:embed="rId3" cstate="print"/>
            <a:srcRect/>
            <a:stretch>
              <a:fillRect/>
            </a:stretch>
          </p:blipFill>
          <p:spPr bwMode="auto">
            <a:xfrm>
              <a:off x="3782626" y="2224805"/>
              <a:ext cx="4401778" cy="3140121"/>
            </a:xfrm>
            <a:prstGeom prst="rect">
              <a:avLst/>
            </a:prstGeom>
            <a:noFill/>
            <a:ln w="9525">
              <a:noFill/>
              <a:miter lim="800000"/>
              <a:headEnd/>
              <a:tailEnd/>
            </a:ln>
          </p:spPr>
        </p:pic>
        <p:sp>
          <p:nvSpPr>
            <p:cNvPr id="4" name="线形标注 2(带边框和强调线) 3"/>
            <p:cNvSpPr/>
            <p:nvPr/>
          </p:nvSpPr>
          <p:spPr>
            <a:xfrm>
              <a:off x="8496047" y="2075116"/>
              <a:ext cx="1709853" cy="408878"/>
            </a:xfrm>
            <a:prstGeom prst="accentBorderCallout2">
              <a:avLst>
                <a:gd name="adj1" fmla="val 18750"/>
                <a:gd name="adj2" fmla="val -8333"/>
                <a:gd name="adj3" fmla="val 18750"/>
                <a:gd name="adj4" fmla="val -16667"/>
                <a:gd name="adj5" fmla="val 157954"/>
                <a:gd name="adj6" fmla="val -101015"/>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Platter</a:t>
              </a:r>
              <a:endParaRPr lang="en-US" altLang="zh-CN" dirty="0">
                <a:solidFill>
                  <a:schemeClr val="tx1"/>
                </a:solidFill>
                <a:latin typeface="Huawei Sans" panose="020C0503030203020204" pitchFamily="34" charset="0"/>
              </a:endParaRPr>
            </a:p>
          </p:txBody>
        </p:sp>
        <p:sp>
          <p:nvSpPr>
            <p:cNvPr id="6" name="线形标注 2(带边框和强调线) 5"/>
            <p:cNvSpPr/>
            <p:nvPr/>
          </p:nvSpPr>
          <p:spPr>
            <a:xfrm>
              <a:off x="8414271" y="3284545"/>
              <a:ext cx="1709853" cy="408878"/>
            </a:xfrm>
            <a:prstGeom prst="accentBorderCallout2">
              <a:avLst>
                <a:gd name="adj1" fmla="val 18750"/>
                <a:gd name="adj2" fmla="val -8333"/>
                <a:gd name="adj3" fmla="val 18750"/>
                <a:gd name="adj4" fmla="val -16667"/>
                <a:gd name="adj5" fmla="val 87046"/>
                <a:gd name="adj6" fmla="val -101884"/>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Spindle</a:t>
              </a:r>
              <a:endParaRPr lang="en-US" altLang="zh-CN" dirty="0">
                <a:solidFill>
                  <a:schemeClr val="tx1"/>
                </a:solidFill>
                <a:latin typeface="Huawei Sans" panose="020C0503030203020204" pitchFamily="34" charset="0"/>
              </a:endParaRPr>
            </a:p>
          </p:txBody>
        </p:sp>
        <p:sp>
          <p:nvSpPr>
            <p:cNvPr id="7" name="线形标注 2(带边框和强调线) 6"/>
            <p:cNvSpPr/>
            <p:nvPr/>
          </p:nvSpPr>
          <p:spPr>
            <a:xfrm flipH="1">
              <a:off x="2683368" y="5533848"/>
              <a:ext cx="2139949" cy="408878"/>
            </a:xfrm>
            <a:prstGeom prst="accentBorderCallout2">
              <a:avLst>
                <a:gd name="adj1" fmla="val 18750"/>
                <a:gd name="adj2" fmla="val -8333"/>
                <a:gd name="adj3" fmla="val 18750"/>
                <a:gd name="adj4" fmla="val -16667"/>
                <a:gd name="adj5" fmla="val -315978"/>
                <a:gd name="adj6" fmla="val -42895"/>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Read/write head</a:t>
              </a:r>
              <a:endParaRPr lang="en-US" altLang="zh-CN" dirty="0">
                <a:solidFill>
                  <a:schemeClr val="tx1"/>
                </a:solidFill>
                <a:latin typeface="Huawei Sans" panose="020C0503030203020204" pitchFamily="34" charset="0"/>
              </a:endParaRPr>
            </a:p>
          </p:txBody>
        </p:sp>
        <p:sp>
          <p:nvSpPr>
            <p:cNvPr id="8" name="线形标注 2(带边框和强调线) 7"/>
            <p:cNvSpPr/>
            <p:nvPr/>
          </p:nvSpPr>
          <p:spPr>
            <a:xfrm flipH="1">
              <a:off x="1761130" y="2454941"/>
              <a:ext cx="1709853" cy="408878"/>
            </a:xfrm>
            <a:prstGeom prst="accentBorderCallout2">
              <a:avLst>
                <a:gd name="adj1" fmla="val 18750"/>
                <a:gd name="adj2" fmla="val -8333"/>
                <a:gd name="adj3" fmla="val 18750"/>
                <a:gd name="adj4" fmla="val -16667"/>
                <a:gd name="adj5" fmla="val 245227"/>
                <a:gd name="adj6" fmla="val -93623"/>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Actuator arm</a:t>
              </a:r>
              <a:endParaRPr lang="en-US" altLang="zh-CN" dirty="0">
                <a:solidFill>
                  <a:schemeClr val="tx1"/>
                </a:solidFill>
                <a:latin typeface="Huawei Sans" panose="020C0503030203020204" pitchFamily="34" charset="0"/>
              </a:endParaRPr>
            </a:p>
          </p:txBody>
        </p:sp>
        <p:sp>
          <p:nvSpPr>
            <p:cNvPr id="11" name="线形标注 2(带边框和强调线) 10"/>
            <p:cNvSpPr/>
            <p:nvPr/>
          </p:nvSpPr>
          <p:spPr>
            <a:xfrm>
              <a:off x="9198401" y="5341248"/>
              <a:ext cx="1709853" cy="408878"/>
            </a:xfrm>
            <a:prstGeom prst="accentBorderCallout2">
              <a:avLst>
                <a:gd name="adj1" fmla="val 18750"/>
                <a:gd name="adj2" fmla="val -8333"/>
                <a:gd name="adj3" fmla="val 18750"/>
                <a:gd name="adj4" fmla="val -16667"/>
                <a:gd name="adj5" fmla="val -272955"/>
                <a:gd name="adj6" fmla="val -75797"/>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Port</a:t>
              </a:r>
            </a:p>
          </p:txBody>
        </p:sp>
        <p:sp>
          <p:nvSpPr>
            <p:cNvPr id="12" name="线形标注 2(带边框和强调线) 11"/>
            <p:cNvSpPr/>
            <p:nvPr/>
          </p:nvSpPr>
          <p:spPr>
            <a:xfrm flipH="1">
              <a:off x="1511494" y="3850656"/>
              <a:ext cx="1945408" cy="408878"/>
            </a:xfrm>
            <a:prstGeom prst="accentBorderCallout2">
              <a:avLst>
                <a:gd name="adj1" fmla="val 18750"/>
                <a:gd name="adj2" fmla="val -8333"/>
                <a:gd name="adj3" fmla="val 18750"/>
                <a:gd name="adj4" fmla="val -16667"/>
                <a:gd name="adj5" fmla="val 125226"/>
                <a:gd name="adj6" fmla="val -61015"/>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Control circuit</a:t>
              </a:r>
            </a:p>
          </p:txBody>
        </p:sp>
      </p:grpSp>
    </p:spTree>
    <p:extLst>
      <p:ext uri="{BB962C8B-B14F-4D97-AF65-F5344CB8AC3E}">
        <p14:creationId xmlns:p14="http://schemas.microsoft.com/office/powerpoint/2010/main" val="3562043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HDD Working Principles</a:t>
            </a:r>
            <a:endParaRPr lang="en-US" altLang="zh-CN" dirty="0">
              <a:latin typeface="Huawei Sans" panose="020C0503030203020204" pitchFamily="34" charset="0"/>
            </a:endParaRPr>
          </a:p>
        </p:txBody>
      </p:sp>
      <p:grpSp>
        <p:nvGrpSpPr>
          <p:cNvPr id="72" name="组合 71"/>
          <p:cNvGrpSpPr/>
          <p:nvPr/>
        </p:nvGrpSpPr>
        <p:grpSpPr>
          <a:xfrm>
            <a:off x="2662216" y="1368003"/>
            <a:ext cx="6861540" cy="4301455"/>
            <a:chOff x="5794049" y="1717010"/>
            <a:chExt cx="6861540" cy="4301455"/>
          </a:xfrm>
        </p:grpSpPr>
        <p:sp>
          <p:nvSpPr>
            <p:cNvPr id="6" name="椭圆 5"/>
            <p:cNvSpPr/>
            <p:nvPr/>
          </p:nvSpPr>
          <p:spPr>
            <a:xfrm>
              <a:off x="5967962" y="2658595"/>
              <a:ext cx="4876800" cy="2356624"/>
            </a:xfrm>
            <a:prstGeom prst="ellipse">
              <a:avLst/>
            </a:prstGeom>
            <a:solidFill>
              <a:srgbClr val="BDD7EE"/>
            </a:solidFill>
            <a:ln>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4" name="文本框 23"/>
            <p:cNvSpPr txBox="1"/>
            <p:nvPr/>
          </p:nvSpPr>
          <p:spPr>
            <a:xfrm>
              <a:off x="6414063" y="2681910"/>
              <a:ext cx="881973" cy="369332"/>
            </a:xfrm>
            <a:prstGeom prst="rect">
              <a:avLst/>
            </a:prstGeom>
            <a:noFill/>
          </p:spPr>
          <p:txBody>
            <a:bodyPr wrap="square" rtlCol="0">
              <a:noAutofit/>
            </a:bodyPr>
            <a:lstStyle/>
            <a:p>
              <a:pPr fontAlgn="ctr"/>
              <a:r>
                <a:rPr lang="en-US" dirty="0">
                  <a:solidFill>
                    <a:srgbClr val="C7000B"/>
                  </a:solidFill>
                  <a:latin typeface="Huawei Sans" panose="020C0503030203020204" pitchFamily="34" charset="0"/>
                </a:rPr>
                <a:t>Platter</a:t>
              </a:r>
              <a:endParaRPr lang="en-US" altLang="zh-CN" dirty="0">
                <a:solidFill>
                  <a:srgbClr val="C7000B"/>
                </a:solidFill>
                <a:latin typeface="Huawei Sans" panose="020C0503030203020204" pitchFamily="34" charset="0"/>
              </a:endParaRPr>
            </a:p>
          </p:txBody>
        </p:sp>
        <p:cxnSp>
          <p:nvCxnSpPr>
            <p:cNvPr id="26" name="直接箭头连接符 25"/>
            <p:cNvCxnSpPr>
              <a:stCxn id="24" idx="2"/>
            </p:cNvCxnSpPr>
            <p:nvPr/>
          </p:nvCxnSpPr>
          <p:spPr>
            <a:xfrm>
              <a:off x="6855050" y="3051242"/>
              <a:ext cx="48891" cy="288758"/>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29" name="等腰三角形 28"/>
            <p:cNvSpPr/>
            <p:nvPr/>
          </p:nvSpPr>
          <p:spPr>
            <a:xfrm rot="3764139">
              <a:off x="6801759" y="3890070"/>
              <a:ext cx="365992" cy="1719653"/>
            </a:xfrm>
            <a:prstGeom prst="triangle">
              <a:avLst/>
            </a:prstGeom>
            <a:solidFill>
              <a:schemeClr val="bg1">
                <a:lumMod val="65000"/>
              </a:schemeClr>
            </a:solidFill>
            <a:ln>
              <a:solidFill>
                <a:schemeClr val="bg1">
                  <a:lumMod val="75000"/>
                </a:schemeClr>
              </a:solidFill>
            </a:ln>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3" name="文本框 32"/>
            <p:cNvSpPr txBox="1"/>
            <p:nvPr/>
          </p:nvSpPr>
          <p:spPr>
            <a:xfrm>
              <a:off x="5794049" y="3979088"/>
              <a:ext cx="1268296" cy="369332"/>
            </a:xfrm>
            <a:prstGeom prst="rect">
              <a:avLst/>
            </a:prstGeom>
            <a:noFill/>
          </p:spPr>
          <p:txBody>
            <a:bodyPr wrap="square" rtlCol="0">
              <a:noAutofit/>
            </a:bodyPr>
            <a:lstStyle/>
            <a:p>
              <a:pPr fontAlgn="ctr"/>
              <a:r>
                <a:rPr lang="en-US" dirty="0">
                  <a:solidFill>
                    <a:srgbClr val="C7000B"/>
                  </a:solidFill>
                  <a:latin typeface="Huawei Sans" panose="020C0503030203020204" pitchFamily="34" charset="0"/>
                </a:rPr>
                <a:t>R/W Head</a:t>
              </a:r>
              <a:endParaRPr lang="en-US" altLang="zh-CN" dirty="0">
                <a:solidFill>
                  <a:srgbClr val="C7000B"/>
                </a:solidFill>
                <a:latin typeface="Huawei Sans" panose="020C0503030203020204" pitchFamily="34" charset="0"/>
              </a:endParaRPr>
            </a:p>
          </p:txBody>
        </p:sp>
        <p:cxnSp>
          <p:nvCxnSpPr>
            <p:cNvPr id="34" name="直接箭头连接符 33"/>
            <p:cNvCxnSpPr>
              <a:stCxn id="33" idx="3"/>
            </p:cNvCxnSpPr>
            <p:nvPr/>
          </p:nvCxnSpPr>
          <p:spPr>
            <a:xfrm>
              <a:off x="7062345" y="4163754"/>
              <a:ext cx="306305" cy="68217"/>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6903942" y="5095135"/>
              <a:ext cx="1862344" cy="641995"/>
            </a:xfrm>
            <a:prstGeom prst="rect">
              <a:avLst/>
            </a:prstGeom>
            <a:noFill/>
          </p:spPr>
          <p:txBody>
            <a:bodyPr wrap="square" rtlCol="0">
              <a:noAutofit/>
            </a:bodyPr>
            <a:lstStyle/>
            <a:p>
              <a:pPr algn="ctr" fontAlgn="ctr"/>
              <a:r>
                <a:rPr lang="en-US" dirty="0">
                  <a:solidFill>
                    <a:srgbClr val="C7000B"/>
                  </a:solidFill>
                  <a:latin typeface="Huawei Sans" panose="020C0503030203020204" pitchFamily="34" charset="0"/>
                </a:rPr>
                <a:t>The head flies over the platter.</a:t>
              </a:r>
              <a:endParaRPr lang="en-US" altLang="zh-CN" dirty="0">
                <a:solidFill>
                  <a:srgbClr val="C7000B"/>
                </a:solidFill>
                <a:latin typeface="Huawei Sans" panose="020C0503030203020204" pitchFamily="34" charset="0"/>
              </a:endParaRPr>
            </a:p>
          </p:txBody>
        </p:sp>
        <p:cxnSp>
          <p:nvCxnSpPr>
            <p:cNvPr id="44" name="直接箭头连接符 43"/>
            <p:cNvCxnSpPr/>
            <p:nvPr/>
          </p:nvCxnSpPr>
          <p:spPr>
            <a:xfrm flipH="1" flipV="1">
              <a:off x="7811310" y="4589627"/>
              <a:ext cx="10742" cy="458037"/>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H="1" flipV="1">
              <a:off x="7698125" y="4629042"/>
              <a:ext cx="10742" cy="458037"/>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9496739" y="4818136"/>
              <a:ext cx="3158850" cy="1200329"/>
            </a:xfrm>
            <a:prstGeom prst="rect">
              <a:avLst/>
            </a:prstGeom>
            <a:noFill/>
          </p:spPr>
          <p:txBody>
            <a:bodyPr wrap="square" rtlCol="0">
              <a:noAutofit/>
            </a:bodyPr>
            <a:lstStyle/>
            <a:p>
              <a:pPr algn="ctr" fontAlgn="ctr"/>
              <a:r>
                <a:rPr lang="en-US" dirty="0">
                  <a:latin typeface="Huawei Sans" panose="020C0503030203020204" pitchFamily="34" charset="0"/>
                </a:rPr>
                <a:t>The distance between the head and the disk is small.</a:t>
              </a:r>
              <a:endParaRPr lang="en-US" altLang="zh-CN" dirty="0">
                <a:latin typeface="Huawei Sans" panose="020C0503030203020204" pitchFamily="34" charset="0"/>
              </a:endParaRPr>
            </a:p>
          </p:txBody>
        </p:sp>
        <p:sp>
          <p:nvSpPr>
            <p:cNvPr id="48" name="文本框 47"/>
            <p:cNvSpPr txBox="1"/>
            <p:nvPr/>
          </p:nvSpPr>
          <p:spPr>
            <a:xfrm>
              <a:off x="6928995" y="1717010"/>
              <a:ext cx="2954734" cy="496282"/>
            </a:xfrm>
            <a:prstGeom prst="rect">
              <a:avLst/>
            </a:prstGeom>
            <a:noFill/>
          </p:spPr>
          <p:txBody>
            <a:bodyPr wrap="square" rtlCol="0">
              <a:noAutofit/>
            </a:bodyPr>
            <a:lstStyle/>
            <a:p>
              <a:pPr algn="ctr" fontAlgn="ctr"/>
              <a:r>
                <a:rPr lang="en-US" sz="2800" dirty="0">
                  <a:solidFill>
                    <a:srgbClr val="C7000B"/>
                  </a:solidFill>
                  <a:latin typeface="Huawei Sans" panose="020C0503030203020204" pitchFamily="34" charset="0"/>
                </a:rPr>
                <a:t>Basic operation</a:t>
              </a:r>
              <a:endParaRPr lang="en-US" altLang="zh-CN" sz="2800" dirty="0">
                <a:solidFill>
                  <a:srgbClr val="C7000B"/>
                </a:solidFill>
                <a:latin typeface="Huawei Sans" panose="020C0503030203020204" pitchFamily="34" charset="0"/>
              </a:endParaRPr>
            </a:p>
          </p:txBody>
        </p:sp>
        <p:sp>
          <p:nvSpPr>
            <p:cNvPr id="49" name="文本框 48"/>
            <p:cNvSpPr txBox="1"/>
            <p:nvPr/>
          </p:nvSpPr>
          <p:spPr>
            <a:xfrm>
              <a:off x="9549859" y="2066628"/>
              <a:ext cx="2247314" cy="726677"/>
            </a:xfrm>
            <a:prstGeom prst="rect">
              <a:avLst/>
            </a:prstGeom>
            <a:noFill/>
          </p:spPr>
          <p:txBody>
            <a:bodyPr wrap="square" rtlCol="0">
              <a:noAutofit/>
            </a:bodyPr>
            <a:lstStyle/>
            <a:p>
              <a:pPr algn="ctr" fontAlgn="ctr"/>
              <a:r>
                <a:rPr lang="en-US" dirty="0">
                  <a:latin typeface="Huawei Sans" panose="020C0503030203020204" pitchFamily="34" charset="0"/>
                </a:rPr>
                <a:t>The platter is driven by a motor.</a:t>
              </a:r>
              <a:endParaRPr lang="en-US" altLang="zh-CN" dirty="0">
                <a:latin typeface="Huawei Sans" panose="020C0503030203020204" pitchFamily="34" charset="0"/>
              </a:endParaRPr>
            </a:p>
          </p:txBody>
        </p:sp>
        <p:sp>
          <p:nvSpPr>
            <p:cNvPr id="50" name="右弧形箭头 49"/>
            <p:cNvSpPr/>
            <p:nvPr/>
          </p:nvSpPr>
          <p:spPr>
            <a:xfrm>
              <a:off x="10605552" y="2826753"/>
              <a:ext cx="735086" cy="2017869"/>
            </a:xfrm>
            <a:prstGeom prst="curved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52" name="任意多边形 51"/>
            <p:cNvSpPr/>
            <p:nvPr/>
          </p:nvSpPr>
          <p:spPr>
            <a:xfrm rot="21264372">
              <a:off x="8075662" y="4242603"/>
              <a:ext cx="1196427" cy="159312"/>
            </a:xfrm>
            <a:custGeom>
              <a:avLst/>
              <a:gdLst>
                <a:gd name="connsiteX0" fmla="*/ 0 w 1250830"/>
                <a:gd name="connsiteY0" fmla="*/ 207034 h 255832"/>
                <a:gd name="connsiteX1" fmla="*/ 983411 w 1250830"/>
                <a:gd name="connsiteY1" fmla="*/ 241540 h 255832"/>
                <a:gd name="connsiteX2" fmla="*/ 1250830 w 1250830"/>
                <a:gd name="connsiteY2" fmla="*/ 0 h 255832"/>
                <a:gd name="connsiteX0" fmla="*/ 0 w 1328468"/>
                <a:gd name="connsiteY0" fmla="*/ 181155 h 228060"/>
                <a:gd name="connsiteX1" fmla="*/ 983411 w 1328468"/>
                <a:gd name="connsiteY1" fmla="*/ 215661 h 228060"/>
                <a:gd name="connsiteX2" fmla="*/ 1328468 w 1328468"/>
                <a:gd name="connsiteY2" fmla="*/ 0 h 228060"/>
                <a:gd name="connsiteX0" fmla="*/ 0 w 1328468"/>
                <a:gd name="connsiteY0" fmla="*/ 181155 h 228060"/>
                <a:gd name="connsiteX1" fmla="*/ 983411 w 1328468"/>
                <a:gd name="connsiteY1" fmla="*/ 215661 h 228060"/>
                <a:gd name="connsiteX2" fmla="*/ 1328468 w 1328468"/>
                <a:gd name="connsiteY2" fmla="*/ 0 h 228060"/>
                <a:gd name="connsiteX0" fmla="*/ 0 w 1209291"/>
                <a:gd name="connsiteY0" fmla="*/ 114819 h 156906"/>
                <a:gd name="connsiteX1" fmla="*/ 983411 w 1209291"/>
                <a:gd name="connsiteY1" fmla="*/ 149325 h 156906"/>
                <a:gd name="connsiteX2" fmla="*/ 1209291 w 1209291"/>
                <a:gd name="connsiteY2" fmla="*/ 0 h 156906"/>
              </a:gdLst>
              <a:ahLst/>
              <a:cxnLst>
                <a:cxn ang="0">
                  <a:pos x="connsiteX0" y="connsiteY0"/>
                </a:cxn>
                <a:cxn ang="0">
                  <a:pos x="connsiteX1" y="connsiteY1"/>
                </a:cxn>
                <a:cxn ang="0">
                  <a:pos x="connsiteX2" y="connsiteY2"/>
                </a:cxn>
              </a:cxnLst>
              <a:rect l="l" t="t" r="r" b="b"/>
              <a:pathLst>
                <a:path w="1209291" h="156906">
                  <a:moveTo>
                    <a:pt x="0" y="114819"/>
                  </a:moveTo>
                  <a:cubicBezTo>
                    <a:pt x="387469" y="149325"/>
                    <a:pt x="781863" y="168461"/>
                    <a:pt x="983411" y="149325"/>
                  </a:cubicBezTo>
                  <a:cubicBezTo>
                    <a:pt x="1184959" y="130189"/>
                    <a:pt x="1136685" y="103517"/>
                    <a:pt x="1209291"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3" name="文本框 52"/>
            <p:cNvSpPr txBox="1"/>
            <p:nvPr/>
          </p:nvSpPr>
          <p:spPr>
            <a:xfrm>
              <a:off x="9135066" y="3605835"/>
              <a:ext cx="1710725" cy="369332"/>
            </a:xfrm>
            <a:prstGeom prst="rect">
              <a:avLst/>
            </a:prstGeom>
            <a:noFill/>
          </p:spPr>
          <p:txBody>
            <a:bodyPr wrap="square" rtlCol="0">
              <a:noAutofit/>
            </a:bodyPr>
            <a:lstStyle/>
            <a:p>
              <a:pPr fontAlgn="ctr"/>
              <a:r>
                <a:rPr lang="en-US" dirty="0">
                  <a:solidFill>
                    <a:srgbClr val="C7000B"/>
                  </a:solidFill>
                  <a:latin typeface="Huawei Sans" panose="020C0503030203020204" pitchFamily="34" charset="0"/>
                </a:rPr>
                <a:t>Magnetic data</a:t>
              </a:r>
              <a:endParaRPr lang="en-US" altLang="zh-CN" dirty="0">
                <a:solidFill>
                  <a:srgbClr val="C7000B"/>
                </a:solidFill>
                <a:latin typeface="Huawei Sans" panose="020C0503030203020204" pitchFamily="34" charset="0"/>
              </a:endParaRPr>
            </a:p>
          </p:txBody>
        </p:sp>
        <p:cxnSp>
          <p:nvCxnSpPr>
            <p:cNvPr id="54" name="直接箭头连接符 53"/>
            <p:cNvCxnSpPr/>
            <p:nvPr/>
          </p:nvCxnSpPr>
          <p:spPr>
            <a:xfrm flipH="1">
              <a:off x="9164343" y="3944158"/>
              <a:ext cx="84209" cy="362032"/>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66" name="椭圆 65"/>
            <p:cNvSpPr/>
            <p:nvPr/>
          </p:nvSpPr>
          <p:spPr>
            <a:xfrm>
              <a:off x="7721860" y="3511943"/>
              <a:ext cx="1349825" cy="6373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 name="椭圆 6"/>
            <p:cNvSpPr/>
            <p:nvPr/>
          </p:nvSpPr>
          <p:spPr>
            <a:xfrm>
              <a:off x="7813354" y="3547308"/>
              <a:ext cx="1186016" cy="542536"/>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8" name="文本框 67"/>
            <p:cNvSpPr txBox="1"/>
            <p:nvPr/>
          </p:nvSpPr>
          <p:spPr>
            <a:xfrm>
              <a:off x="7969432" y="2886353"/>
              <a:ext cx="1593706" cy="369332"/>
            </a:xfrm>
            <a:prstGeom prst="rect">
              <a:avLst/>
            </a:prstGeom>
            <a:noFill/>
          </p:spPr>
          <p:txBody>
            <a:bodyPr wrap="square" rtlCol="0">
              <a:noAutofit/>
            </a:bodyPr>
            <a:lstStyle/>
            <a:p>
              <a:pPr fontAlgn="ctr"/>
              <a:r>
                <a:rPr lang="en-US" dirty="0">
                  <a:solidFill>
                    <a:srgbClr val="C7000B"/>
                  </a:solidFill>
                  <a:latin typeface="Huawei Sans" panose="020C0503030203020204" pitchFamily="34" charset="0"/>
                </a:rPr>
                <a:t>Landing zone</a:t>
              </a:r>
              <a:endParaRPr lang="en-US" altLang="zh-CN" dirty="0">
                <a:solidFill>
                  <a:srgbClr val="C7000B"/>
                </a:solidFill>
                <a:latin typeface="Huawei Sans" panose="020C0503030203020204" pitchFamily="34" charset="0"/>
              </a:endParaRPr>
            </a:p>
          </p:txBody>
        </p:sp>
        <p:cxnSp>
          <p:nvCxnSpPr>
            <p:cNvPr id="69" name="直接箭头连接符 68"/>
            <p:cNvCxnSpPr>
              <a:stCxn id="68" idx="2"/>
              <a:endCxn id="66" idx="0"/>
            </p:cNvCxnSpPr>
            <p:nvPr/>
          </p:nvCxnSpPr>
          <p:spPr>
            <a:xfrm flipH="1">
              <a:off x="8396773" y="3255685"/>
              <a:ext cx="369512" cy="256258"/>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71" name="文本框 70"/>
            <p:cNvSpPr txBox="1"/>
            <p:nvPr/>
          </p:nvSpPr>
          <p:spPr>
            <a:xfrm>
              <a:off x="7957055" y="3608495"/>
              <a:ext cx="952505" cy="369332"/>
            </a:xfrm>
            <a:prstGeom prst="rect">
              <a:avLst/>
            </a:prstGeom>
            <a:noFill/>
          </p:spPr>
          <p:txBody>
            <a:bodyPr wrap="square" rtlCol="0">
              <a:noAutofit/>
            </a:bodyPr>
            <a:lstStyle/>
            <a:p>
              <a:pPr fontAlgn="ctr"/>
              <a:r>
                <a:rPr lang="en-US" dirty="0">
                  <a:solidFill>
                    <a:srgbClr val="C7000B"/>
                  </a:solidFill>
                  <a:latin typeface="Huawei Sans" panose="020C0503030203020204" pitchFamily="34" charset="0"/>
                </a:rPr>
                <a:t>Spindle</a:t>
              </a:r>
              <a:endParaRPr lang="en-US" altLang="zh-CN" dirty="0">
                <a:solidFill>
                  <a:srgbClr val="C7000B"/>
                </a:solidFill>
                <a:latin typeface="Huawei Sans" panose="020C0503030203020204" pitchFamily="34" charset="0"/>
              </a:endParaRPr>
            </a:p>
          </p:txBody>
        </p:sp>
        <p:sp>
          <p:nvSpPr>
            <p:cNvPr id="32" name="立方体 31"/>
            <p:cNvSpPr/>
            <p:nvPr/>
          </p:nvSpPr>
          <p:spPr>
            <a:xfrm rot="1280853">
              <a:off x="7367670" y="4223392"/>
              <a:ext cx="692843" cy="228600"/>
            </a:xfrm>
            <a:prstGeom prst="cube">
              <a:avLst>
                <a:gd name="adj" fmla="val 842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3121108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p:txBody>
          <a:bodyPr/>
          <a:lstStyle/>
          <a:p>
            <a:r>
              <a:rPr lang="en-US" u="none" dirty="0">
                <a:latin typeface="Huawei Sans" panose="020C0503030203020204" pitchFamily="34" charset="0"/>
              </a:rPr>
              <a:t>This course describes the components of the storage system, including the controller enclosure, disk enclosure, disks, and interface modules, the expansion methods of the storage system, and the working principles of the storage media and the components.</a:t>
            </a:r>
          </a:p>
        </p:txBody>
      </p:sp>
    </p:spTree>
    <p:extLst>
      <p:ext uri="{BB962C8B-B14F-4D97-AF65-F5344CB8AC3E}">
        <p14:creationId xmlns:p14="http://schemas.microsoft.com/office/powerpoint/2010/main" val="3107727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Data Organization on a Disk</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endParaRPr lang="en-US" altLang="zh-CN" sz="1800" dirty="0">
              <a:latin typeface="Huawei Sans" panose="020C0503030203020204" pitchFamily="34" charset="0"/>
            </a:endParaRPr>
          </a:p>
          <a:p>
            <a:pPr lvl="1"/>
            <a:endParaRPr lang="en-US" altLang="zh-CN" sz="1800" dirty="0">
              <a:latin typeface="Huawei Sans" panose="020C0503030203020204" pitchFamily="34" charset="0"/>
            </a:endParaRPr>
          </a:p>
          <a:p>
            <a:endParaRPr lang="en-US" altLang="zh-CN" sz="2000" dirty="0">
              <a:latin typeface="Huawei Sans" panose="020C0503030203020204" pitchFamily="34" charset="0"/>
            </a:endParaRPr>
          </a:p>
        </p:txBody>
      </p:sp>
      <p:grpSp>
        <p:nvGrpSpPr>
          <p:cNvPr id="4" name="Groep 53"/>
          <p:cNvGrpSpPr/>
          <p:nvPr/>
        </p:nvGrpSpPr>
        <p:grpSpPr>
          <a:xfrm>
            <a:off x="4121764" y="4894882"/>
            <a:ext cx="1901668" cy="1184857"/>
            <a:chOff x="3755653" y="5016405"/>
            <a:chExt cx="1901668" cy="1184857"/>
          </a:xfrm>
        </p:grpSpPr>
        <p:sp>
          <p:nvSpPr>
            <p:cNvPr id="5" name="Cilinder 309"/>
            <p:cNvSpPr/>
            <p:nvPr/>
          </p:nvSpPr>
          <p:spPr bwMode="auto">
            <a:xfrm>
              <a:off x="3755653" y="5370047"/>
              <a:ext cx="1901668" cy="831215"/>
            </a:xfrm>
            <a:prstGeom prst="can">
              <a:avLst>
                <a:gd name="adj" fmla="val 5000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cs typeface="Arial" panose="020B0604020202020204" pitchFamily="34" charset="0"/>
              </a:endParaRPr>
            </a:p>
          </p:txBody>
        </p:sp>
        <p:sp>
          <p:nvSpPr>
            <p:cNvPr id="6" name="Cilinder 313"/>
            <p:cNvSpPr/>
            <p:nvPr/>
          </p:nvSpPr>
          <p:spPr bwMode="auto">
            <a:xfrm>
              <a:off x="3977460" y="5073741"/>
              <a:ext cx="1458054" cy="567700"/>
            </a:xfrm>
            <a:prstGeom prst="can">
              <a:avLst>
                <a:gd name="adj" fmla="val 5000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cs typeface="Arial" panose="020B0604020202020204" pitchFamily="34" charset="0"/>
              </a:endParaRPr>
            </a:p>
          </p:txBody>
        </p:sp>
        <p:grpSp>
          <p:nvGrpSpPr>
            <p:cNvPr id="7" name="Groep 323"/>
            <p:cNvGrpSpPr/>
            <p:nvPr/>
          </p:nvGrpSpPr>
          <p:grpSpPr>
            <a:xfrm>
              <a:off x="4497908" y="5016405"/>
              <a:ext cx="417158" cy="268140"/>
              <a:chOff x="4380260" y="2009848"/>
              <a:chExt cx="417158" cy="629248"/>
            </a:xfrm>
          </p:grpSpPr>
          <p:sp>
            <p:nvSpPr>
              <p:cNvPr id="8" name="Oval 20"/>
              <p:cNvSpPr>
                <a:spLocks noChangeArrowheads="1"/>
              </p:cNvSpPr>
              <p:nvPr/>
            </p:nvSpPr>
            <p:spPr bwMode="auto">
              <a:xfrm>
                <a:off x="4380260" y="2009848"/>
                <a:ext cx="415753" cy="183276"/>
              </a:xfrm>
              <a:prstGeom prst="ellipse">
                <a:avLst/>
              </a:prstGeom>
              <a:solidFill>
                <a:schemeClr val="bg1">
                  <a:lumMod val="85000"/>
                </a:schemeClr>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9" name="Oval 21"/>
              <p:cNvSpPr>
                <a:spLocks noChangeArrowheads="1"/>
              </p:cNvSpPr>
              <p:nvPr/>
            </p:nvSpPr>
            <p:spPr bwMode="auto">
              <a:xfrm>
                <a:off x="4380260" y="2455820"/>
                <a:ext cx="415753" cy="183276"/>
              </a:xfrm>
              <a:prstGeom prst="arc">
                <a:avLst>
                  <a:gd name="adj1" fmla="val 134257"/>
                  <a:gd name="adj2" fmla="val 10673556"/>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10" name="Line 22"/>
              <p:cNvSpPr>
                <a:spLocks noChangeShapeType="1"/>
              </p:cNvSpPr>
              <p:nvPr/>
            </p:nvSpPr>
            <p:spPr bwMode="auto">
              <a:xfrm>
                <a:off x="4380260" y="2093849"/>
                <a:ext cx="0" cy="4702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11" name="Line 23"/>
              <p:cNvSpPr>
                <a:spLocks noChangeShapeType="1"/>
              </p:cNvSpPr>
              <p:nvPr/>
            </p:nvSpPr>
            <p:spPr bwMode="auto">
              <a:xfrm>
                <a:off x="4797418" y="2089267"/>
                <a:ext cx="0" cy="4681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grpSp>
      <p:grpSp>
        <p:nvGrpSpPr>
          <p:cNvPr id="12" name="Groep 312"/>
          <p:cNvGrpSpPr/>
          <p:nvPr/>
        </p:nvGrpSpPr>
        <p:grpSpPr>
          <a:xfrm>
            <a:off x="6044347" y="5344879"/>
            <a:ext cx="1219703" cy="241972"/>
            <a:chOff x="5187311" y="5437114"/>
            <a:chExt cx="1134517" cy="350411"/>
          </a:xfrm>
        </p:grpSpPr>
        <p:sp>
          <p:nvSpPr>
            <p:cNvPr id="13" name="Freeform 146"/>
            <p:cNvSpPr>
              <a:spLocks/>
            </p:cNvSpPr>
            <p:nvPr/>
          </p:nvSpPr>
          <p:spPr bwMode="auto">
            <a:xfrm>
              <a:off x="5215026" y="5520249"/>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14" name="Freeform 146"/>
            <p:cNvSpPr>
              <a:spLocks/>
            </p:cNvSpPr>
            <p:nvPr/>
          </p:nvSpPr>
          <p:spPr bwMode="auto">
            <a:xfrm>
              <a:off x="5187311" y="5437114"/>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sp>
        <p:nvSpPr>
          <p:cNvPr id="15" name="Text Box 147"/>
          <p:cNvSpPr txBox="1">
            <a:spLocks noChangeArrowheads="1"/>
          </p:cNvSpPr>
          <p:nvPr/>
        </p:nvSpPr>
        <p:spPr bwMode="auto">
          <a:xfrm>
            <a:off x="4545507" y="5690824"/>
            <a:ext cx="1051607" cy="33855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fontAlgn="ctr"/>
            <a:r>
              <a:rPr lang="en-US" sz="1600" dirty="0">
                <a:latin typeface="Huawei Sans" panose="020C0503030203020204" pitchFamily="34" charset="0"/>
              </a:rPr>
              <a:t>Motor</a:t>
            </a:r>
            <a:endParaRPr lang="en-US" altLang="nl-NL" sz="1600" dirty="0">
              <a:latin typeface="Huawei Sans" panose="020C0503030203020204" pitchFamily="34" charset="0"/>
            </a:endParaRPr>
          </a:p>
        </p:txBody>
      </p:sp>
      <p:sp>
        <p:nvSpPr>
          <p:cNvPr id="16" name="Kubus 35"/>
          <p:cNvSpPr/>
          <p:nvPr/>
        </p:nvSpPr>
        <p:spPr bwMode="auto">
          <a:xfrm rot="1206916">
            <a:off x="5822769" y="4106732"/>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137976 w 475322"/>
              <a:gd name="connsiteY1" fmla="*/ 100686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238415 w 475322"/>
              <a:gd name="connsiteY1" fmla="*/ 42126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101152 w 475322"/>
              <a:gd name="connsiteY1" fmla="*/ 138986 h 266912"/>
              <a:gd name="connsiteX2" fmla="*/ 238415 w 475322"/>
              <a:gd name="connsiteY2" fmla="*/ 42126 h 266912"/>
              <a:gd name="connsiteX3" fmla="*/ 455514 w 475322"/>
              <a:gd name="connsiteY3" fmla="*/ 0 h 266912"/>
              <a:gd name="connsiteX4" fmla="*/ 475322 w 475322"/>
              <a:gd name="connsiteY4" fmla="*/ 43805 h 266912"/>
              <a:gd name="connsiteX5" fmla="*/ 471715 w 475322"/>
              <a:gd name="connsiteY5" fmla="*/ 47194 h 266912"/>
              <a:gd name="connsiteX6" fmla="*/ 391077 w 475322"/>
              <a:gd name="connsiteY6" fmla="*/ 262426 h 266912"/>
              <a:gd name="connsiteX7" fmla="*/ 25945 w 475322"/>
              <a:gd name="connsiteY7" fmla="*/ 266912 h 266912"/>
              <a:gd name="connsiteX8" fmla="*/ 0 w 475322"/>
              <a:gd name="connsiteY8" fmla="*/ 214959 h 266912"/>
              <a:gd name="connsiteX9" fmla="*/ 3403 w 475322"/>
              <a:gd name="connsiteY9" fmla="*/ 216379 h 266912"/>
              <a:gd name="connsiteX10" fmla="*/ 360817 w 475322"/>
              <a:gd name="connsiteY10" fmla="*/ 206809 h 266912"/>
              <a:gd name="connsiteX11" fmla="*/ 450534 w 475322"/>
              <a:gd name="connsiteY11" fmla="*/ 1645 h 266912"/>
              <a:gd name="connsiteX12" fmla="*/ 364217 w 475322"/>
              <a:gd name="connsiteY12" fmla="*/ 208231 h 266912"/>
              <a:gd name="connsiteX13" fmla="*/ 365898 w 475322"/>
              <a:gd name="connsiteY13" fmla="*/ 208749 h 266912"/>
              <a:gd name="connsiteX14" fmla="*/ 0 w 475322"/>
              <a:gd name="connsiteY14" fmla="*/ 214959 h 266912"/>
              <a:gd name="connsiteX15" fmla="*/ 364217 w 475322"/>
              <a:gd name="connsiteY15"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36905 w 475322"/>
              <a:gd name="connsiteY1" fmla="*/ 175437 h 266912"/>
              <a:gd name="connsiteX2" fmla="*/ 101152 w 475322"/>
              <a:gd name="connsiteY2" fmla="*/ 138986 h 266912"/>
              <a:gd name="connsiteX3" fmla="*/ 238415 w 475322"/>
              <a:gd name="connsiteY3" fmla="*/ 42126 h 266912"/>
              <a:gd name="connsiteX4" fmla="*/ 455514 w 475322"/>
              <a:gd name="connsiteY4" fmla="*/ 0 h 266912"/>
              <a:gd name="connsiteX5" fmla="*/ 475322 w 475322"/>
              <a:gd name="connsiteY5" fmla="*/ 43805 h 266912"/>
              <a:gd name="connsiteX6" fmla="*/ 471715 w 475322"/>
              <a:gd name="connsiteY6" fmla="*/ 47194 h 266912"/>
              <a:gd name="connsiteX7" fmla="*/ 391077 w 475322"/>
              <a:gd name="connsiteY7" fmla="*/ 262426 h 266912"/>
              <a:gd name="connsiteX8" fmla="*/ 25945 w 475322"/>
              <a:gd name="connsiteY8" fmla="*/ 266912 h 266912"/>
              <a:gd name="connsiteX9" fmla="*/ 0 w 475322"/>
              <a:gd name="connsiteY9" fmla="*/ 214959 h 266912"/>
              <a:gd name="connsiteX10" fmla="*/ 3403 w 475322"/>
              <a:gd name="connsiteY10" fmla="*/ 216379 h 266912"/>
              <a:gd name="connsiteX11" fmla="*/ 360817 w 475322"/>
              <a:gd name="connsiteY11" fmla="*/ 206809 h 266912"/>
              <a:gd name="connsiteX12" fmla="*/ 450534 w 475322"/>
              <a:gd name="connsiteY12" fmla="*/ 1645 h 266912"/>
              <a:gd name="connsiteX13" fmla="*/ 364217 w 475322"/>
              <a:gd name="connsiteY13" fmla="*/ 208231 h 266912"/>
              <a:gd name="connsiteX14" fmla="*/ 365898 w 475322"/>
              <a:gd name="connsiteY14" fmla="*/ 208749 h 266912"/>
              <a:gd name="connsiteX15" fmla="*/ 0 w 475322"/>
              <a:gd name="connsiteY15" fmla="*/ 214959 h 266912"/>
              <a:gd name="connsiteX16" fmla="*/ 364217 w 475322"/>
              <a:gd name="connsiteY16"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36905" y="175437"/>
                </a:lnTo>
                <a:lnTo>
                  <a:pt x="101152" y="138986"/>
                </a:lnTo>
                <a:lnTo>
                  <a:pt x="238415" y="42126"/>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a:glow>
              <a:schemeClr val="bg1"/>
            </a:glow>
            <a:outerShdw blurRad="50800" dist="50800" dir="5400000" algn="ctr" rotWithShape="0">
              <a:srgbClr val="000000">
                <a:alpha val="0"/>
              </a:srgbClr>
            </a:outerShdw>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sp>
        <p:nvSpPr>
          <p:cNvPr id="17" name="Kubus 35"/>
          <p:cNvSpPr/>
          <p:nvPr/>
        </p:nvSpPr>
        <p:spPr bwMode="auto">
          <a:xfrm rot="1206916">
            <a:off x="5812609" y="3507292"/>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89858" y="65694"/>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sp>
        <p:nvSpPr>
          <p:cNvPr id="18" name="Oval 16"/>
          <p:cNvSpPr>
            <a:spLocks noChangeArrowheads="1"/>
          </p:cNvSpPr>
          <p:nvPr/>
        </p:nvSpPr>
        <p:spPr bwMode="auto">
          <a:xfrm>
            <a:off x="3493480" y="2457925"/>
            <a:ext cx="3157476" cy="1234062"/>
          </a:xfrm>
          <a:prstGeom prst="arc">
            <a:avLst>
              <a:gd name="adj1" fmla="val 20859127"/>
              <a:gd name="adj2" fmla="val 11550592"/>
            </a:avLst>
          </a:prstGeom>
          <a:solidFill>
            <a:schemeClr val="bg1"/>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19" name="Kubus 35"/>
          <p:cNvSpPr/>
          <p:nvPr/>
        </p:nvSpPr>
        <p:spPr bwMode="auto">
          <a:xfrm rot="1206916">
            <a:off x="5822769" y="2907852"/>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89858" y="65694"/>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sp>
        <p:nvSpPr>
          <p:cNvPr id="20" name="Oval 16"/>
          <p:cNvSpPr>
            <a:spLocks noChangeArrowheads="1"/>
          </p:cNvSpPr>
          <p:nvPr/>
        </p:nvSpPr>
        <p:spPr bwMode="auto">
          <a:xfrm>
            <a:off x="3493758" y="1854852"/>
            <a:ext cx="3157476" cy="1234062"/>
          </a:xfrm>
          <a:prstGeom prst="ellipse">
            <a:avLst/>
          </a:prstGeom>
          <a:solidFill>
            <a:schemeClr val="bg1"/>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21" name="Oval 14"/>
          <p:cNvSpPr>
            <a:spLocks noChangeArrowheads="1"/>
          </p:cNvSpPr>
          <p:nvPr/>
        </p:nvSpPr>
        <p:spPr bwMode="auto">
          <a:xfrm>
            <a:off x="3707217" y="1924980"/>
            <a:ext cx="2743200" cy="100584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22" name="Oval 15"/>
          <p:cNvSpPr>
            <a:spLocks noChangeArrowheads="1"/>
          </p:cNvSpPr>
          <p:nvPr/>
        </p:nvSpPr>
        <p:spPr bwMode="auto">
          <a:xfrm>
            <a:off x="3845604" y="2010509"/>
            <a:ext cx="2466427" cy="82296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23" name="Line 105"/>
          <p:cNvSpPr>
            <a:spLocks noChangeShapeType="1"/>
          </p:cNvSpPr>
          <p:nvPr/>
        </p:nvSpPr>
        <p:spPr bwMode="auto">
          <a:xfrm>
            <a:off x="4230456" y="1701157"/>
            <a:ext cx="685431" cy="1246280"/>
          </a:xfrm>
          <a:prstGeom prst="line">
            <a:avLst/>
          </a:prstGeom>
          <a:noFill/>
          <a:ln>
            <a:solidFill>
              <a:schemeClr val="tx1"/>
            </a:solidFil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24" name="Text Box 112"/>
          <p:cNvSpPr txBox="1">
            <a:spLocks noChangeArrowheads="1"/>
          </p:cNvSpPr>
          <p:nvPr/>
        </p:nvSpPr>
        <p:spPr bwMode="auto">
          <a:xfrm>
            <a:off x="3269637" y="4887672"/>
            <a:ext cx="8082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dirty="0">
                <a:latin typeface="Huawei Sans" panose="020C0503030203020204" pitchFamily="34" charset="0"/>
              </a:rPr>
              <a:t>Platter</a:t>
            </a:r>
            <a:endParaRPr lang="en-US" altLang="nl-NL" sz="1600" dirty="0">
              <a:latin typeface="Huawei Sans" panose="020C0503030203020204" pitchFamily="34" charset="0"/>
            </a:endParaRPr>
          </a:p>
        </p:txBody>
      </p:sp>
      <p:sp>
        <p:nvSpPr>
          <p:cNvPr id="26" name="Lijntoelichting 2 (rand en accentlijn) 147"/>
          <p:cNvSpPr/>
          <p:nvPr/>
        </p:nvSpPr>
        <p:spPr bwMode="auto">
          <a:xfrm flipH="1">
            <a:off x="1958616" y="3985262"/>
            <a:ext cx="912018" cy="438156"/>
          </a:xfrm>
          <a:prstGeom prst="accentBorderCallout2">
            <a:avLst>
              <a:gd name="adj1" fmla="val 18750"/>
              <a:gd name="adj2" fmla="val -8333"/>
              <a:gd name="adj3" fmla="val 18750"/>
              <a:gd name="adj4" fmla="val -16667"/>
              <a:gd name="adj5" fmla="val 65070"/>
              <a:gd name="adj6" fmla="val -88873"/>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ctr"/>
            <a:endParaRPr lang="en-US" sz="1600" dirty="0">
              <a:latin typeface="Huawei Sans" panose="020C0503030203020204" pitchFamily="34" charset="0"/>
              <a:cs typeface="Arial" panose="020B0604020202020204" pitchFamily="34" charset="0"/>
            </a:endParaRPr>
          </a:p>
        </p:txBody>
      </p:sp>
      <p:sp>
        <p:nvSpPr>
          <p:cNvPr id="27" name="Lijntoelichting 2 (rand en accentlijn) 148"/>
          <p:cNvSpPr/>
          <p:nvPr/>
        </p:nvSpPr>
        <p:spPr bwMode="auto">
          <a:xfrm flipH="1">
            <a:off x="3291150" y="1314975"/>
            <a:ext cx="797213" cy="414498"/>
          </a:xfrm>
          <a:prstGeom prst="accentBorderCallout2">
            <a:avLst>
              <a:gd name="adj1" fmla="val 18750"/>
              <a:gd name="adj2" fmla="val -8333"/>
              <a:gd name="adj3" fmla="val 18750"/>
              <a:gd name="adj4" fmla="val -16667"/>
              <a:gd name="adj5" fmla="val 376877"/>
              <a:gd name="adj6" fmla="val -113270"/>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cs typeface="Arial" panose="020B0604020202020204" pitchFamily="34" charset="0"/>
            </a:endParaRPr>
          </a:p>
        </p:txBody>
      </p:sp>
      <p:sp>
        <p:nvSpPr>
          <p:cNvPr id="28" name="Lijntoelichting 2 (rand en accentlijn) 149"/>
          <p:cNvSpPr/>
          <p:nvPr/>
        </p:nvSpPr>
        <p:spPr bwMode="auto">
          <a:xfrm rot="5400000" flipH="1">
            <a:off x="5550848" y="1087264"/>
            <a:ext cx="350892" cy="670475"/>
          </a:xfrm>
          <a:prstGeom prst="accentBorderCallout2">
            <a:avLst>
              <a:gd name="adj1" fmla="val 18750"/>
              <a:gd name="adj2" fmla="val -23031"/>
              <a:gd name="adj3" fmla="val 16684"/>
              <a:gd name="adj4" fmla="val -20342"/>
              <a:gd name="adj5" fmla="val 39104"/>
              <a:gd name="adj6" fmla="val -121919"/>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ctr"/>
            <a:endParaRPr lang="en-US" sz="1600" dirty="0">
              <a:latin typeface="Huawei Sans" panose="020C0503030203020204" pitchFamily="34" charset="0"/>
              <a:cs typeface="Arial" panose="020B0604020202020204" pitchFamily="34" charset="0"/>
            </a:endParaRPr>
          </a:p>
        </p:txBody>
      </p:sp>
      <p:sp>
        <p:nvSpPr>
          <p:cNvPr id="29" name="Lijntoelichting 2 (rand en accentlijn) 150"/>
          <p:cNvSpPr/>
          <p:nvPr/>
        </p:nvSpPr>
        <p:spPr bwMode="auto">
          <a:xfrm>
            <a:off x="7199246" y="1505151"/>
            <a:ext cx="1636178" cy="438156"/>
          </a:xfrm>
          <a:prstGeom prst="accentBorderCallout2">
            <a:avLst>
              <a:gd name="adj1" fmla="val 25074"/>
              <a:gd name="adj2" fmla="val -4099"/>
              <a:gd name="adj3" fmla="val 25272"/>
              <a:gd name="adj4" fmla="val -18413"/>
              <a:gd name="adj5" fmla="val 208151"/>
              <a:gd name="adj6" fmla="val -74310"/>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ctr"/>
            <a:endParaRPr lang="en-US" sz="1600" dirty="0">
              <a:latin typeface="Huawei Sans" panose="020C0503030203020204" pitchFamily="34" charset="0"/>
              <a:cs typeface="Arial" panose="020B0604020202020204" pitchFamily="34" charset="0"/>
            </a:endParaRPr>
          </a:p>
        </p:txBody>
      </p:sp>
      <p:sp>
        <p:nvSpPr>
          <p:cNvPr id="30" name="Tekstvak 2"/>
          <p:cNvSpPr txBox="1"/>
          <p:nvPr/>
        </p:nvSpPr>
        <p:spPr>
          <a:xfrm>
            <a:off x="1942760" y="4019821"/>
            <a:ext cx="965976" cy="584775"/>
          </a:xfrm>
          <a:prstGeom prst="rect">
            <a:avLst/>
          </a:prstGeom>
          <a:noFill/>
          <a:ln>
            <a:noFill/>
          </a:ln>
        </p:spPr>
        <p:txBody>
          <a:bodyPr wrap="square" rtlCol="0">
            <a:noAutofit/>
          </a:bodyPr>
          <a:lstStyle/>
          <a:p>
            <a:pPr algn="ctr" fontAlgn="ctr"/>
            <a:r>
              <a:rPr lang="en-US" sz="1600" dirty="0">
                <a:solidFill>
                  <a:srgbClr val="C00000"/>
                </a:solidFill>
                <a:latin typeface="Huawei Sans" panose="020C0503030203020204" pitchFamily="34" charset="0"/>
              </a:rPr>
              <a:t>Cylinder</a:t>
            </a:r>
            <a:endParaRPr lang="en-US" sz="1600" b="1" dirty="0">
              <a:solidFill>
                <a:srgbClr val="C00000"/>
              </a:solidFill>
              <a:latin typeface="Huawei Sans" panose="020C0503030203020204" pitchFamily="34" charset="0"/>
            </a:endParaRPr>
          </a:p>
        </p:txBody>
      </p:sp>
      <p:sp>
        <p:nvSpPr>
          <p:cNvPr id="31" name="Tekstvak 152"/>
          <p:cNvSpPr txBox="1"/>
          <p:nvPr/>
        </p:nvSpPr>
        <p:spPr>
          <a:xfrm>
            <a:off x="3323657" y="1358707"/>
            <a:ext cx="781415" cy="338554"/>
          </a:xfrm>
          <a:prstGeom prst="rect">
            <a:avLst/>
          </a:prstGeom>
          <a:noFill/>
          <a:ln>
            <a:noFill/>
          </a:ln>
        </p:spPr>
        <p:txBody>
          <a:bodyPr wrap="square" rtlCol="0">
            <a:noAutofit/>
          </a:bodyPr>
          <a:lstStyle/>
          <a:p>
            <a:pPr algn="ctr" fontAlgn="ctr"/>
            <a:r>
              <a:rPr lang="en-US" sz="1600" dirty="0">
                <a:solidFill>
                  <a:srgbClr val="C00000"/>
                </a:solidFill>
                <a:latin typeface="Huawei Sans" panose="020C0503030203020204" pitchFamily="34" charset="0"/>
              </a:rPr>
              <a:t>Sector</a:t>
            </a:r>
            <a:endParaRPr lang="en-US" sz="1600" b="1" dirty="0">
              <a:solidFill>
                <a:srgbClr val="C00000"/>
              </a:solidFill>
              <a:latin typeface="Huawei Sans" panose="020C0503030203020204" pitchFamily="34" charset="0"/>
            </a:endParaRPr>
          </a:p>
        </p:txBody>
      </p:sp>
      <p:sp>
        <p:nvSpPr>
          <p:cNvPr id="32" name="Tekstvak 153"/>
          <p:cNvSpPr txBox="1"/>
          <p:nvPr/>
        </p:nvSpPr>
        <p:spPr>
          <a:xfrm>
            <a:off x="5378802" y="1259693"/>
            <a:ext cx="699639" cy="338554"/>
          </a:xfrm>
          <a:prstGeom prst="rect">
            <a:avLst/>
          </a:prstGeom>
          <a:noFill/>
          <a:ln>
            <a:noFill/>
          </a:ln>
        </p:spPr>
        <p:txBody>
          <a:bodyPr wrap="square" rtlCol="0">
            <a:noAutofit/>
          </a:bodyPr>
          <a:lstStyle/>
          <a:p>
            <a:pPr algn="ctr" fontAlgn="ctr"/>
            <a:r>
              <a:rPr lang="en-US" sz="1600" dirty="0">
                <a:solidFill>
                  <a:srgbClr val="C00000"/>
                </a:solidFill>
                <a:latin typeface="Huawei Sans" panose="020C0503030203020204" pitchFamily="34" charset="0"/>
              </a:rPr>
              <a:t>Track</a:t>
            </a:r>
            <a:endParaRPr lang="en-US" sz="1600" b="1" dirty="0">
              <a:solidFill>
                <a:srgbClr val="C00000"/>
              </a:solidFill>
              <a:latin typeface="Huawei Sans" panose="020C0503030203020204" pitchFamily="34" charset="0"/>
            </a:endParaRPr>
          </a:p>
        </p:txBody>
      </p:sp>
      <p:sp>
        <p:nvSpPr>
          <p:cNvPr id="33" name="Tekstvak 154"/>
          <p:cNvSpPr txBox="1"/>
          <p:nvPr/>
        </p:nvSpPr>
        <p:spPr>
          <a:xfrm>
            <a:off x="7209019" y="1570340"/>
            <a:ext cx="1622493" cy="338554"/>
          </a:xfrm>
          <a:prstGeom prst="rect">
            <a:avLst/>
          </a:prstGeom>
          <a:noFill/>
          <a:ln>
            <a:noFill/>
          </a:ln>
        </p:spPr>
        <p:txBody>
          <a:bodyPr wrap="square" rtlCol="0">
            <a:noAutofit/>
          </a:bodyPr>
          <a:lstStyle/>
          <a:p>
            <a:pPr algn="ctr" fontAlgn="ctr"/>
            <a:r>
              <a:rPr lang="en-US" sz="1600" dirty="0">
                <a:latin typeface="Huawei Sans" panose="020C0503030203020204" pitchFamily="34" charset="0"/>
              </a:rPr>
              <a:t>Head</a:t>
            </a:r>
          </a:p>
        </p:txBody>
      </p:sp>
      <p:grpSp>
        <p:nvGrpSpPr>
          <p:cNvPr id="34" name="Groep 6"/>
          <p:cNvGrpSpPr/>
          <p:nvPr/>
        </p:nvGrpSpPr>
        <p:grpSpPr>
          <a:xfrm>
            <a:off x="4863917" y="2249433"/>
            <a:ext cx="417158" cy="268140"/>
            <a:chOff x="4380260" y="2009848"/>
            <a:chExt cx="417158" cy="629248"/>
          </a:xfrm>
        </p:grpSpPr>
        <p:sp>
          <p:nvSpPr>
            <p:cNvPr id="35" name="Oval 20"/>
            <p:cNvSpPr>
              <a:spLocks noChangeArrowheads="1"/>
            </p:cNvSpPr>
            <p:nvPr/>
          </p:nvSpPr>
          <p:spPr bwMode="auto">
            <a:xfrm>
              <a:off x="4380260" y="2009848"/>
              <a:ext cx="415753" cy="183276"/>
            </a:xfrm>
            <a:prstGeom prst="ellipse">
              <a:avLst/>
            </a:prstGeom>
            <a:solidFill>
              <a:schemeClr val="bg1">
                <a:lumMod val="85000"/>
              </a:schemeClr>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36" name="Oval 21"/>
            <p:cNvSpPr>
              <a:spLocks noChangeArrowheads="1"/>
            </p:cNvSpPr>
            <p:nvPr/>
          </p:nvSpPr>
          <p:spPr bwMode="auto">
            <a:xfrm>
              <a:off x="4380260" y="2455820"/>
              <a:ext cx="415753" cy="183276"/>
            </a:xfrm>
            <a:prstGeom prst="arc">
              <a:avLst>
                <a:gd name="adj1" fmla="val 134257"/>
                <a:gd name="adj2" fmla="val 10673556"/>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37" name="Line 22"/>
            <p:cNvSpPr>
              <a:spLocks noChangeShapeType="1"/>
            </p:cNvSpPr>
            <p:nvPr/>
          </p:nvSpPr>
          <p:spPr bwMode="auto">
            <a:xfrm>
              <a:off x="4380260" y="2093849"/>
              <a:ext cx="0" cy="4702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38" name="Line 23"/>
            <p:cNvSpPr>
              <a:spLocks noChangeShapeType="1"/>
            </p:cNvSpPr>
            <p:nvPr/>
          </p:nvSpPr>
          <p:spPr bwMode="auto">
            <a:xfrm>
              <a:off x="4797418" y="2089267"/>
              <a:ext cx="0" cy="4681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grpSp>
        <p:nvGrpSpPr>
          <p:cNvPr id="39" name="Groep 43"/>
          <p:cNvGrpSpPr/>
          <p:nvPr/>
        </p:nvGrpSpPr>
        <p:grpSpPr>
          <a:xfrm>
            <a:off x="5803783" y="2322069"/>
            <a:ext cx="1981904" cy="450785"/>
            <a:chOff x="5268762" y="2284836"/>
            <a:chExt cx="1981904" cy="450785"/>
          </a:xfrm>
        </p:grpSpPr>
        <p:sp>
          <p:nvSpPr>
            <p:cNvPr id="40" name="Kubus 35"/>
            <p:cNvSpPr/>
            <p:nvPr/>
          </p:nvSpPr>
          <p:spPr bwMode="auto">
            <a:xfrm rot="1206916">
              <a:off x="5268762" y="2284836"/>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89858" y="65694"/>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sp>
          <p:nvSpPr>
            <p:cNvPr id="41" name="Trapezium 36"/>
            <p:cNvSpPr/>
            <p:nvPr/>
          </p:nvSpPr>
          <p:spPr bwMode="auto">
            <a:xfrm rot="16940315">
              <a:off x="6326825" y="1809806"/>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sp>
          <p:nvSpPr>
            <p:cNvPr id="42" name="Rechthoek 39"/>
            <p:cNvSpPr/>
            <p:nvPr/>
          </p:nvSpPr>
          <p:spPr bwMode="auto">
            <a:xfrm rot="840000">
              <a:off x="5580551" y="2692606"/>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grpSp>
      <p:sp>
        <p:nvSpPr>
          <p:cNvPr id="43" name="Trapezium 3"/>
          <p:cNvSpPr/>
          <p:nvPr/>
        </p:nvSpPr>
        <p:spPr bwMode="auto">
          <a:xfrm>
            <a:off x="4820684" y="2826360"/>
            <a:ext cx="509631" cy="114236"/>
          </a:xfrm>
          <a:custGeom>
            <a:avLst/>
            <a:gdLst>
              <a:gd name="connsiteX0" fmla="*/ 0 w 587722"/>
              <a:gd name="connsiteY0" fmla="*/ 206626 h 206626"/>
              <a:gd name="connsiteX1" fmla="*/ 51657 w 587722"/>
              <a:gd name="connsiteY1" fmla="*/ 0 h 206626"/>
              <a:gd name="connsiteX2" fmla="*/ 536066 w 587722"/>
              <a:gd name="connsiteY2" fmla="*/ 0 h 206626"/>
              <a:gd name="connsiteX3" fmla="*/ 587722 w 587722"/>
              <a:gd name="connsiteY3" fmla="*/ 206626 h 206626"/>
              <a:gd name="connsiteX4" fmla="*/ 0 w 587722"/>
              <a:gd name="connsiteY4" fmla="*/ 206626 h 206626"/>
              <a:gd name="connsiteX0" fmla="*/ 0 w 587722"/>
              <a:gd name="connsiteY0" fmla="*/ 206626 h 249660"/>
              <a:gd name="connsiteX1" fmla="*/ 51657 w 587722"/>
              <a:gd name="connsiteY1" fmla="*/ 0 h 249660"/>
              <a:gd name="connsiteX2" fmla="*/ 536066 w 587722"/>
              <a:gd name="connsiteY2" fmla="*/ 0 h 249660"/>
              <a:gd name="connsiteX3" fmla="*/ 587722 w 587722"/>
              <a:gd name="connsiteY3" fmla="*/ 206626 h 249660"/>
              <a:gd name="connsiteX4" fmla="*/ 292500 w 587722"/>
              <a:gd name="connsiteY4" fmla="*/ 249468 h 249660"/>
              <a:gd name="connsiteX5" fmla="*/ 0 w 587722"/>
              <a:gd name="connsiteY5" fmla="*/ 206626 h 249660"/>
              <a:gd name="connsiteX0" fmla="*/ 0 w 560589"/>
              <a:gd name="connsiteY0" fmla="*/ 219705 h 249660"/>
              <a:gd name="connsiteX1" fmla="*/ 24524 w 560589"/>
              <a:gd name="connsiteY1" fmla="*/ 0 h 249660"/>
              <a:gd name="connsiteX2" fmla="*/ 508933 w 560589"/>
              <a:gd name="connsiteY2" fmla="*/ 0 h 249660"/>
              <a:gd name="connsiteX3" fmla="*/ 560589 w 560589"/>
              <a:gd name="connsiteY3" fmla="*/ 206626 h 249660"/>
              <a:gd name="connsiteX4" fmla="*/ 265367 w 560589"/>
              <a:gd name="connsiteY4" fmla="*/ 249468 h 249660"/>
              <a:gd name="connsiteX5" fmla="*/ 0 w 560589"/>
              <a:gd name="connsiteY5" fmla="*/ 219705 h 249660"/>
              <a:gd name="connsiteX0" fmla="*/ 0 w 549071"/>
              <a:gd name="connsiteY0" fmla="*/ 219705 h 249767"/>
              <a:gd name="connsiteX1" fmla="*/ 24524 w 549071"/>
              <a:gd name="connsiteY1" fmla="*/ 0 h 249767"/>
              <a:gd name="connsiteX2" fmla="*/ 508933 w 549071"/>
              <a:gd name="connsiteY2" fmla="*/ 0 h 249767"/>
              <a:gd name="connsiteX3" fmla="*/ 549071 w 549071"/>
              <a:gd name="connsiteY3" fmla="*/ 225316 h 249767"/>
              <a:gd name="connsiteX4" fmla="*/ 265367 w 549071"/>
              <a:gd name="connsiteY4" fmla="*/ 249468 h 249767"/>
              <a:gd name="connsiteX5" fmla="*/ 0 w 549071"/>
              <a:gd name="connsiteY5" fmla="*/ 219705 h 249767"/>
              <a:gd name="connsiteX0" fmla="*/ 0 w 549071"/>
              <a:gd name="connsiteY0" fmla="*/ 219705 h 249955"/>
              <a:gd name="connsiteX1" fmla="*/ 24524 w 549071"/>
              <a:gd name="connsiteY1" fmla="*/ 0 h 249955"/>
              <a:gd name="connsiteX2" fmla="*/ 508933 w 549071"/>
              <a:gd name="connsiteY2" fmla="*/ 0 h 249955"/>
              <a:gd name="connsiteX3" fmla="*/ 549071 w 549071"/>
              <a:gd name="connsiteY3" fmla="*/ 225316 h 249955"/>
              <a:gd name="connsiteX4" fmla="*/ 265367 w 549071"/>
              <a:gd name="connsiteY4" fmla="*/ 249468 h 249955"/>
              <a:gd name="connsiteX5" fmla="*/ 0 w 549071"/>
              <a:gd name="connsiteY5" fmla="*/ 219705 h 249955"/>
              <a:gd name="connsiteX0" fmla="*/ 0 w 549071"/>
              <a:gd name="connsiteY0" fmla="*/ 219705 h 249955"/>
              <a:gd name="connsiteX1" fmla="*/ 24524 w 549071"/>
              <a:gd name="connsiteY1" fmla="*/ 0 h 249955"/>
              <a:gd name="connsiteX2" fmla="*/ 508933 w 549071"/>
              <a:gd name="connsiteY2" fmla="*/ 0 h 249955"/>
              <a:gd name="connsiteX3" fmla="*/ 549071 w 549071"/>
              <a:gd name="connsiteY3" fmla="*/ 225316 h 249955"/>
              <a:gd name="connsiteX4" fmla="*/ 265367 w 549071"/>
              <a:gd name="connsiteY4" fmla="*/ 249468 h 249955"/>
              <a:gd name="connsiteX5" fmla="*/ 110276 w 549071"/>
              <a:gd name="connsiteY5" fmla="*/ 238238 h 249955"/>
              <a:gd name="connsiteX6" fmla="*/ 0 w 549071"/>
              <a:gd name="connsiteY6" fmla="*/ 219705 h 249955"/>
              <a:gd name="connsiteX0" fmla="*/ 0 w 552341"/>
              <a:gd name="connsiteY0" fmla="*/ 226488 h 249955"/>
              <a:gd name="connsiteX1" fmla="*/ 27794 w 552341"/>
              <a:gd name="connsiteY1" fmla="*/ 0 h 249955"/>
              <a:gd name="connsiteX2" fmla="*/ 512203 w 552341"/>
              <a:gd name="connsiteY2" fmla="*/ 0 h 249955"/>
              <a:gd name="connsiteX3" fmla="*/ 552341 w 552341"/>
              <a:gd name="connsiteY3" fmla="*/ 225316 h 249955"/>
              <a:gd name="connsiteX4" fmla="*/ 268637 w 552341"/>
              <a:gd name="connsiteY4" fmla="*/ 249468 h 249955"/>
              <a:gd name="connsiteX5" fmla="*/ 113546 w 552341"/>
              <a:gd name="connsiteY5" fmla="*/ 238238 h 249955"/>
              <a:gd name="connsiteX6" fmla="*/ 0 w 552341"/>
              <a:gd name="connsiteY6" fmla="*/ 226488 h 249955"/>
              <a:gd name="connsiteX0" fmla="*/ 0 w 552341"/>
              <a:gd name="connsiteY0" fmla="*/ 226601 h 250068"/>
              <a:gd name="connsiteX1" fmla="*/ 27794 w 552341"/>
              <a:gd name="connsiteY1" fmla="*/ 113 h 250068"/>
              <a:gd name="connsiteX2" fmla="*/ 280258 w 552341"/>
              <a:gd name="connsiteY2" fmla="*/ 5237 h 250068"/>
              <a:gd name="connsiteX3" fmla="*/ 512203 w 552341"/>
              <a:gd name="connsiteY3" fmla="*/ 113 h 250068"/>
              <a:gd name="connsiteX4" fmla="*/ 552341 w 552341"/>
              <a:gd name="connsiteY4" fmla="*/ 225429 h 250068"/>
              <a:gd name="connsiteX5" fmla="*/ 268637 w 552341"/>
              <a:gd name="connsiteY5" fmla="*/ 249581 h 250068"/>
              <a:gd name="connsiteX6" fmla="*/ 113546 w 552341"/>
              <a:gd name="connsiteY6" fmla="*/ 238351 h 250068"/>
              <a:gd name="connsiteX7" fmla="*/ 0 w 552341"/>
              <a:gd name="connsiteY7" fmla="*/ 226601 h 250068"/>
              <a:gd name="connsiteX0" fmla="*/ 0 w 552341"/>
              <a:gd name="connsiteY0" fmla="*/ 228099 h 251566"/>
              <a:gd name="connsiteX1" fmla="*/ 27794 w 552341"/>
              <a:gd name="connsiteY1" fmla="*/ 1611 h 251566"/>
              <a:gd name="connsiteX2" fmla="*/ 280258 w 552341"/>
              <a:gd name="connsiteY2" fmla="*/ 6735 h 251566"/>
              <a:gd name="connsiteX3" fmla="*/ 507128 w 552341"/>
              <a:gd name="connsiteY3" fmla="*/ 0 h 251566"/>
              <a:gd name="connsiteX4" fmla="*/ 552341 w 552341"/>
              <a:gd name="connsiteY4" fmla="*/ 226927 h 251566"/>
              <a:gd name="connsiteX5" fmla="*/ 268637 w 552341"/>
              <a:gd name="connsiteY5" fmla="*/ 251079 h 251566"/>
              <a:gd name="connsiteX6" fmla="*/ 113546 w 552341"/>
              <a:gd name="connsiteY6" fmla="*/ 239849 h 251566"/>
              <a:gd name="connsiteX7" fmla="*/ 0 w 552341"/>
              <a:gd name="connsiteY7" fmla="*/ 228099 h 251566"/>
              <a:gd name="connsiteX0" fmla="*/ 0 w 552341"/>
              <a:gd name="connsiteY0" fmla="*/ 228099 h 251566"/>
              <a:gd name="connsiteX1" fmla="*/ 27794 w 552341"/>
              <a:gd name="connsiteY1" fmla="*/ 1611 h 251566"/>
              <a:gd name="connsiteX2" fmla="*/ 280258 w 552341"/>
              <a:gd name="connsiteY2" fmla="*/ 6735 h 251566"/>
              <a:gd name="connsiteX3" fmla="*/ 507128 w 552341"/>
              <a:gd name="connsiteY3" fmla="*/ 0 h 251566"/>
              <a:gd name="connsiteX4" fmla="*/ 552341 w 552341"/>
              <a:gd name="connsiteY4" fmla="*/ 226927 h 251566"/>
              <a:gd name="connsiteX5" fmla="*/ 268637 w 552341"/>
              <a:gd name="connsiteY5" fmla="*/ 251079 h 251566"/>
              <a:gd name="connsiteX6" fmla="*/ 113546 w 552341"/>
              <a:gd name="connsiteY6" fmla="*/ 239849 h 251566"/>
              <a:gd name="connsiteX7" fmla="*/ 0 w 552341"/>
              <a:gd name="connsiteY7" fmla="*/ 228099 h 251566"/>
              <a:gd name="connsiteX0" fmla="*/ 0 w 552341"/>
              <a:gd name="connsiteY0" fmla="*/ 228099 h 251566"/>
              <a:gd name="connsiteX1" fmla="*/ 27794 w 552341"/>
              <a:gd name="connsiteY1" fmla="*/ 1611 h 251566"/>
              <a:gd name="connsiteX2" fmla="*/ 280258 w 552341"/>
              <a:gd name="connsiteY2" fmla="*/ 6735 h 251566"/>
              <a:gd name="connsiteX3" fmla="*/ 507128 w 552341"/>
              <a:gd name="connsiteY3" fmla="*/ 0 h 251566"/>
              <a:gd name="connsiteX4" fmla="*/ 552341 w 552341"/>
              <a:gd name="connsiteY4" fmla="*/ 226927 h 251566"/>
              <a:gd name="connsiteX5" fmla="*/ 268637 w 552341"/>
              <a:gd name="connsiteY5" fmla="*/ 251079 h 251566"/>
              <a:gd name="connsiteX6" fmla="*/ 113546 w 552341"/>
              <a:gd name="connsiteY6" fmla="*/ 239849 h 251566"/>
              <a:gd name="connsiteX7" fmla="*/ 0 w 552341"/>
              <a:gd name="connsiteY7" fmla="*/ 228099 h 251566"/>
              <a:gd name="connsiteX0" fmla="*/ 0 w 552341"/>
              <a:gd name="connsiteY0" fmla="*/ 231564 h 255031"/>
              <a:gd name="connsiteX1" fmla="*/ 27794 w 552341"/>
              <a:gd name="connsiteY1" fmla="*/ 5076 h 255031"/>
              <a:gd name="connsiteX2" fmla="*/ 280258 w 552341"/>
              <a:gd name="connsiteY2" fmla="*/ 10200 h 255031"/>
              <a:gd name="connsiteX3" fmla="*/ 513814 w 552341"/>
              <a:gd name="connsiteY3" fmla="*/ 0 h 255031"/>
              <a:gd name="connsiteX4" fmla="*/ 552341 w 552341"/>
              <a:gd name="connsiteY4" fmla="*/ 230392 h 255031"/>
              <a:gd name="connsiteX5" fmla="*/ 268637 w 552341"/>
              <a:gd name="connsiteY5" fmla="*/ 254544 h 255031"/>
              <a:gd name="connsiteX6" fmla="*/ 113546 w 552341"/>
              <a:gd name="connsiteY6" fmla="*/ 243314 h 255031"/>
              <a:gd name="connsiteX7" fmla="*/ 0 w 552341"/>
              <a:gd name="connsiteY7" fmla="*/ 231564 h 255031"/>
              <a:gd name="connsiteX0" fmla="*/ 0 w 552341"/>
              <a:gd name="connsiteY0" fmla="*/ 231564 h 255999"/>
              <a:gd name="connsiteX1" fmla="*/ 27794 w 552341"/>
              <a:gd name="connsiteY1" fmla="*/ 5076 h 255999"/>
              <a:gd name="connsiteX2" fmla="*/ 280258 w 552341"/>
              <a:gd name="connsiteY2" fmla="*/ 10200 h 255999"/>
              <a:gd name="connsiteX3" fmla="*/ 513814 w 552341"/>
              <a:gd name="connsiteY3" fmla="*/ 0 h 255999"/>
              <a:gd name="connsiteX4" fmla="*/ 552341 w 552341"/>
              <a:gd name="connsiteY4" fmla="*/ 230392 h 255999"/>
              <a:gd name="connsiteX5" fmla="*/ 268637 w 552341"/>
              <a:gd name="connsiteY5" fmla="*/ 254544 h 255999"/>
              <a:gd name="connsiteX6" fmla="*/ 113546 w 552341"/>
              <a:gd name="connsiteY6" fmla="*/ 243314 h 255999"/>
              <a:gd name="connsiteX7" fmla="*/ 0 w 552341"/>
              <a:gd name="connsiteY7" fmla="*/ 231564 h 255999"/>
              <a:gd name="connsiteX0" fmla="*/ 0 w 552341"/>
              <a:gd name="connsiteY0" fmla="*/ 231564 h 256754"/>
              <a:gd name="connsiteX1" fmla="*/ 27794 w 552341"/>
              <a:gd name="connsiteY1" fmla="*/ 5076 h 256754"/>
              <a:gd name="connsiteX2" fmla="*/ 280258 w 552341"/>
              <a:gd name="connsiteY2" fmla="*/ 10200 h 256754"/>
              <a:gd name="connsiteX3" fmla="*/ 513814 w 552341"/>
              <a:gd name="connsiteY3" fmla="*/ 0 h 256754"/>
              <a:gd name="connsiteX4" fmla="*/ 552341 w 552341"/>
              <a:gd name="connsiteY4" fmla="*/ 230392 h 256754"/>
              <a:gd name="connsiteX5" fmla="*/ 268637 w 552341"/>
              <a:gd name="connsiteY5" fmla="*/ 254544 h 256754"/>
              <a:gd name="connsiteX6" fmla="*/ 108568 w 552341"/>
              <a:gd name="connsiteY6" fmla="*/ 248438 h 256754"/>
              <a:gd name="connsiteX7" fmla="*/ 0 w 552341"/>
              <a:gd name="connsiteY7" fmla="*/ 231564 h 256754"/>
              <a:gd name="connsiteX0" fmla="*/ 0 w 552341"/>
              <a:gd name="connsiteY0" fmla="*/ 231564 h 255503"/>
              <a:gd name="connsiteX1" fmla="*/ 27794 w 552341"/>
              <a:gd name="connsiteY1" fmla="*/ 5076 h 255503"/>
              <a:gd name="connsiteX2" fmla="*/ 280258 w 552341"/>
              <a:gd name="connsiteY2" fmla="*/ 10200 h 255503"/>
              <a:gd name="connsiteX3" fmla="*/ 513814 w 552341"/>
              <a:gd name="connsiteY3" fmla="*/ 0 h 255503"/>
              <a:gd name="connsiteX4" fmla="*/ 552341 w 552341"/>
              <a:gd name="connsiteY4" fmla="*/ 230392 h 255503"/>
              <a:gd name="connsiteX5" fmla="*/ 266929 w 552341"/>
              <a:gd name="connsiteY5" fmla="*/ 252885 h 255503"/>
              <a:gd name="connsiteX6" fmla="*/ 108568 w 552341"/>
              <a:gd name="connsiteY6" fmla="*/ 248438 h 255503"/>
              <a:gd name="connsiteX7" fmla="*/ 0 w 552341"/>
              <a:gd name="connsiteY7" fmla="*/ 231564 h 255503"/>
              <a:gd name="connsiteX0" fmla="*/ 0 w 552341"/>
              <a:gd name="connsiteY0" fmla="*/ 231564 h 253413"/>
              <a:gd name="connsiteX1" fmla="*/ 27794 w 552341"/>
              <a:gd name="connsiteY1" fmla="*/ 5076 h 253413"/>
              <a:gd name="connsiteX2" fmla="*/ 280258 w 552341"/>
              <a:gd name="connsiteY2" fmla="*/ 10200 h 253413"/>
              <a:gd name="connsiteX3" fmla="*/ 513814 w 552341"/>
              <a:gd name="connsiteY3" fmla="*/ 0 h 253413"/>
              <a:gd name="connsiteX4" fmla="*/ 552341 w 552341"/>
              <a:gd name="connsiteY4" fmla="*/ 230392 h 253413"/>
              <a:gd name="connsiteX5" fmla="*/ 266929 w 552341"/>
              <a:gd name="connsiteY5" fmla="*/ 252885 h 253413"/>
              <a:gd name="connsiteX6" fmla="*/ 108568 w 552341"/>
              <a:gd name="connsiteY6" fmla="*/ 248438 h 253413"/>
              <a:gd name="connsiteX7" fmla="*/ 0 w 552341"/>
              <a:gd name="connsiteY7" fmla="*/ 231564 h 253413"/>
              <a:gd name="connsiteX0" fmla="*/ 0 w 552341"/>
              <a:gd name="connsiteY0" fmla="*/ 231564 h 253413"/>
              <a:gd name="connsiteX1" fmla="*/ 27794 w 552341"/>
              <a:gd name="connsiteY1" fmla="*/ 5076 h 253413"/>
              <a:gd name="connsiteX2" fmla="*/ 280258 w 552341"/>
              <a:gd name="connsiteY2" fmla="*/ 10200 h 253413"/>
              <a:gd name="connsiteX3" fmla="*/ 513814 w 552341"/>
              <a:gd name="connsiteY3" fmla="*/ 0 h 253413"/>
              <a:gd name="connsiteX4" fmla="*/ 552341 w 552341"/>
              <a:gd name="connsiteY4" fmla="*/ 230392 h 253413"/>
              <a:gd name="connsiteX5" fmla="*/ 266929 w 552341"/>
              <a:gd name="connsiteY5" fmla="*/ 252885 h 253413"/>
              <a:gd name="connsiteX6" fmla="*/ 106811 w 552341"/>
              <a:gd name="connsiteY6" fmla="*/ 243412 h 253413"/>
              <a:gd name="connsiteX7" fmla="*/ 0 w 552341"/>
              <a:gd name="connsiteY7" fmla="*/ 231564 h 253413"/>
              <a:gd name="connsiteX0" fmla="*/ 0 w 552341"/>
              <a:gd name="connsiteY0" fmla="*/ 231564 h 253413"/>
              <a:gd name="connsiteX1" fmla="*/ 27794 w 552341"/>
              <a:gd name="connsiteY1" fmla="*/ 5076 h 253413"/>
              <a:gd name="connsiteX2" fmla="*/ 280258 w 552341"/>
              <a:gd name="connsiteY2" fmla="*/ 10200 h 253413"/>
              <a:gd name="connsiteX3" fmla="*/ 513814 w 552341"/>
              <a:gd name="connsiteY3" fmla="*/ 0 h 253413"/>
              <a:gd name="connsiteX4" fmla="*/ 552341 w 552341"/>
              <a:gd name="connsiteY4" fmla="*/ 230392 h 253413"/>
              <a:gd name="connsiteX5" fmla="*/ 266929 w 552341"/>
              <a:gd name="connsiteY5" fmla="*/ 252885 h 253413"/>
              <a:gd name="connsiteX6" fmla="*/ 108568 w 552341"/>
              <a:gd name="connsiteY6" fmla="*/ 248438 h 253413"/>
              <a:gd name="connsiteX7" fmla="*/ 0 w 552341"/>
              <a:gd name="connsiteY7" fmla="*/ 231564 h 253413"/>
              <a:gd name="connsiteX0" fmla="*/ 0 w 552341"/>
              <a:gd name="connsiteY0" fmla="*/ 231319 h 253168"/>
              <a:gd name="connsiteX1" fmla="*/ 27794 w 552341"/>
              <a:gd name="connsiteY1" fmla="*/ 4831 h 253168"/>
              <a:gd name="connsiteX2" fmla="*/ 280258 w 552341"/>
              <a:gd name="connsiteY2" fmla="*/ 9955 h 253168"/>
              <a:gd name="connsiteX3" fmla="*/ 486355 w 552341"/>
              <a:gd name="connsiteY3" fmla="*/ 0 h 253168"/>
              <a:gd name="connsiteX4" fmla="*/ 552341 w 552341"/>
              <a:gd name="connsiteY4" fmla="*/ 230147 h 253168"/>
              <a:gd name="connsiteX5" fmla="*/ 266929 w 552341"/>
              <a:gd name="connsiteY5" fmla="*/ 252640 h 253168"/>
              <a:gd name="connsiteX6" fmla="*/ 108568 w 552341"/>
              <a:gd name="connsiteY6" fmla="*/ 248193 h 253168"/>
              <a:gd name="connsiteX7" fmla="*/ 0 w 552341"/>
              <a:gd name="connsiteY7" fmla="*/ 231319 h 253168"/>
              <a:gd name="connsiteX0" fmla="*/ 0 w 563403"/>
              <a:gd name="connsiteY0" fmla="*/ 228005 h 253168"/>
              <a:gd name="connsiteX1" fmla="*/ 38856 w 563403"/>
              <a:gd name="connsiteY1" fmla="*/ 4831 h 253168"/>
              <a:gd name="connsiteX2" fmla="*/ 291320 w 563403"/>
              <a:gd name="connsiteY2" fmla="*/ 9955 h 253168"/>
              <a:gd name="connsiteX3" fmla="*/ 497417 w 563403"/>
              <a:gd name="connsiteY3" fmla="*/ 0 h 253168"/>
              <a:gd name="connsiteX4" fmla="*/ 563403 w 563403"/>
              <a:gd name="connsiteY4" fmla="*/ 230147 h 253168"/>
              <a:gd name="connsiteX5" fmla="*/ 277991 w 563403"/>
              <a:gd name="connsiteY5" fmla="*/ 252640 h 253168"/>
              <a:gd name="connsiteX6" fmla="*/ 119630 w 563403"/>
              <a:gd name="connsiteY6" fmla="*/ 248193 h 253168"/>
              <a:gd name="connsiteX7" fmla="*/ 0 w 563403"/>
              <a:gd name="connsiteY7" fmla="*/ 228005 h 253168"/>
              <a:gd name="connsiteX0" fmla="*/ 0 w 563403"/>
              <a:gd name="connsiteY0" fmla="*/ 228367 h 253530"/>
              <a:gd name="connsiteX1" fmla="*/ 46973 w 563403"/>
              <a:gd name="connsiteY1" fmla="*/ 0 h 253530"/>
              <a:gd name="connsiteX2" fmla="*/ 291320 w 563403"/>
              <a:gd name="connsiteY2" fmla="*/ 10317 h 253530"/>
              <a:gd name="connsiteX3" fmla="*/ 497417 w 563403"/>
              <a:gd name="connsiteY3" fmla="*/ 362 h 253530"/>
              <a:gd name="connsiteX4" fmla="*/ 563403 w 563403"/>
              <a:gd name="connsiteY4" fmla="*/ 230509 h 253530"/>
              <a:gd name="connsiteX5" fmla="*/ 277991 w 563403"/>
              <a:gd name="connsiteY5" fmla="*/ 253002 h 253530"/>
              <a:gd name="connsiteX6" fmla="*/ 119630 w 563403"/>
              <a:gd name="connsiteY6" fmla="*/ 248555 h 253530"/>
              <a:gd name="connsiteX7" fmla="*/ 0 w 563403"/>
              <a:gd name="connsiteY7" fmla="*/ 228367 h 253530"/>
              <a:gd name="connsiteX0" fmla="*/ 0 w 563403"/>
              <a:gd name="connsiteY0" fmla="*/ 228367 h 253530"/>
              <a:gd name="connsiteX1" fmla="*/ 46973 w 563403"/>
              <a:gd name="connsiteY1" fmla="*/ 0 h 253530"/>
              <a:gd name="connsiteX2" fmla="*/ 291320 w 563403"/>
              <a:gd name="connsiteY2" fmla="*/ 10317 h 253530"/>
              <a:gd name="connsiteX3" fmla="*/ 497417 w 563403"/>
              <a:gd name="connsiteY3" fmla="*/ 362 h 253530"/>
              <a:gd name="connsiteX4" fmla="*/ 563403 w 563403"/>
              <a:gd name="connsiteY4" fmla="*/ 230509 h 253530"/>
              <a:gd name="connsiteX5" fmla="*/ 277991 w 563403"/>
              <a:gd name="connsiteY5" fmla="*/ 253002 h 253530"/>
              <a:gd name="connsiteX6" fmla="*/ 122336 w 563403"/>
              <a:gd name="connsiteY6" fmla="*/ 246824 h 253530"/>
              <a:gd name="connsiteX7" fmla="*/ 0 w 563403"/>
              <a:gd name="connsiteY7" fmla="*/ 228367 h 253530"/>
              <a:gd name="connsiteX0" fmla="*/ 0 w 563403"/>
              <a:gd name="connsiteY0" fmla="*/ 228367 h 248031"/>
              <a:gd name="connsiteX1" fmla="*/ 46973 w 563403"/>
              <a:gd name="connsiteY1" fmla="*/ 0 h 248031"/>
              <a:gd name="connsiteX2" fmla="*/ 291320 w 563403"/>
              <a:gd name="connsiteY2" fmla="*/ 10317 h 248031"/>
              <a:gd name="connsiteX3" fmla="*/ 497417 w 563403"/>
              <a:gd name="connsiteY3" fmla="*/ 362 h 248031"/>
              <a:gd name="connsiteX4" fmla="*/ 563403 w 563403"/>
              <a:gd name="connsiteY4" fmla="*/ 230509 h 248031"/>
              <a:gd name="connsiteX5" fmla="*/ 280220 w 563403"/>
              <a:gd name="connsiteY5" fmla="*/ 230792 h 248031"/>
              <a:gd name="connsiteX6" fmla="*/ 122336 w 563403"/>
              <a:gd name="connsiteY6" fmla="*/ 246824 h 248031"/>
              <a:gd name="connsiteX7" fmla="*/ 0 w 563403"/>
              <a:gd name="connsiteY7" fmla="*/ 228367 h 248031"/>
              <a:gd name="connsiteX0" fmla="*/ 0 w 540882"/>
              <a:gd name="connsiteY0" fmla="*/ 228367 h 248031"/>
              <a:gd name="connsiteX1" fmla="*/ 46973 w 540882"/>
              <a:gd name="connsiteY1" fmla="*/ 0 h 248031"/>
              <a:gd name="connsiteX2" fmla="*/ 291320 w 540882"/>
              <a:gd name="connsiteY2" fmla="*/ 10317 h 248031"/>
              <a:gd name="connsiteX3" fmla="*/ 497417 w 540882"/>
              <a:gd name="connsiteY3" fmla="*/ 362 h 248031"/>
              <a:gd name="connsiteX4" fmla="*/ 540882 w 540882"/>
              <a:gd name="connsiteY4" fmla="*/ 206816 h 248031"/>
              <a:gd name="connsiteX5" fmla="*/ 280220 w 540882"/>
              <a:gd name="connsiteY5" fmla="*/ 230792 h 248031"/>
              <a:gd name="connsiteX6" fmla="*/ 122336 w 540882"/>
              <a:gd name="connsiteY6" fmla="*/ 246824 h 248031"/>
              <a:gd name="connsiteX7" fmla="*/ 0 w 540882"/>
              <a:gd name="connsiteY7" fmla="*/ 228367 h 248031"/>
              <a:gd name="connsiteX0" fmla="*/ 1 w 535949"/>
              <a:gd name="connsiteY0" fmla="*/ 204426 h 248031"/>
              <a:gd name="connsiteX1" fmla="*/ 42040 w 535949"/>
              <a:gd name="connsiteY1" fmla="*/ 0 h 248031"/>
              <a:gd name="connsiteX2" fmla="*/ 286387 w 535949"/>
              <a:gd name="connsiteY2" fmla="*/ 10317 h 248031"/>
              <a:gd name="connsiteX3" fmla="*/ 492484 w 535949"/>
              <a:gd name="connsiteY3" fmla="*/ 362 h 248031"/>
              <a:gd name="connsiteX4" fmla="*/ 535949 w 535949"/>
              <a:gd name="connsiteY4" fmla="*/ 206816 h 248031"/>
              <a:gd name="connsiteX5" fmla="*/ 275287 w 535949"/>
              <a:gd name="connsiteY5" fmla="*/ 230792 h 248031"/>
              <a:gd name="connsiteX6" fmla="*/ 117403 w 535949"/>
              <a:gd name="connsiteY6" fmla="*/ 246824 h 248031"/>
              <a:gd name="connsiteX7" fmla="*/ 1 w 535949"/>
              <a:gd name="connsiteY7" fmla="*/ 204426 h 248031"/>
              <a:gd name="connsiteX0" fmla="*/ -1 w 560619"/>
              <a:gd name="connsiteY0" fmla="*/ 204426 h 248031"/>
              <a:gd name="connsiteX1" fmla="*/ 42038 w 560619"/>
              <a:gd name="connsiteY1" fmla="*/ 0 h 248031"/>
              <a:gd name="connsiteX2" fmla="*/ 286385 w 560619"/>
              <a:gd name="connsiteY2" fmla="*/ 10317 h 248031"/>
              <a:gd name="connsiteX3" fmla="*/ 492482 w 560619"/>
              <a:gd name="connsiteY3" fmla="*/ 362 h 248031"/>
              <a:gd name="connsiteX4" fmla="*/ 560619 w 560619"/>
              <a:gd name="connsiteY4" fmla="*/ 204888 h 248031"/>
              <a:gd name="connsiteX5" fmla="*/ 275285 w 560619"/>
              <a:gd name="connsiteY5" fmla="*/ 230792 h 248031"/>
              <a:gd name="connsiteX6" fmla="*/ 117401 w 560619"/>
              <a:gd name="connsiteY6" fmla="*/ 246824 h 248031"/>
              <a:gd name="connsiteX7" fmla="*/ -1 w 560619"/>
              <a:gd name="connsiteY7" fmla="*/ 204426 h 248031"/>
              <a:gd name="connsiteX0" fmla="*/ 1 w 560621"/>
              <a:gd name="connsiteY0" fmla="*/ 204426 h 236941"/>
              <a:gd name="connsiteX1" fmla="*/ 42040 w 560621"/>
              <a:gd name="connsiteY1" fmla="*/ 0 h 236941"/>
              <a:gd name="connsiteX2" fmla="*/ 286387 w 560621"/>
              <a:gd name="connsiteY2" fmla="*/ 10317 h 236941"/>
              <a:gd name="connsiteX3" fmla="*/ 492484 w 560621"/>
              <a:gd name="connsiteY3" fmla="*/ 362 h 236941"/>
              <a:gd name="connsiteX4" fmla="*/ 560621 w 560621"/>
              <a:gd name="connsiteY4" fmla="*/ 204888 h 236941"/>
              <a:gd name="connsiteX5" fmla="*/ 275287 w 560621"/>
              <a:gd name="connsiteY5" fmla="*/ 230792 h 236941"/>
              <a:gd name="connsiteX6" fmla="*/ 130855 w 560621"/>
              <a:gd name="connsiteY6" fmla="*/ 234755 h 236941"/>
              <a:gd name="connsiteX7" fmla="*/ 1 w 560621"/>
              <a:gd name="connsiteY7" fmla="*/ 204426 h 236941"/>
              <a:gd name="connsiteX0" fmla="*/ -1 w 560619"/>
              <a:gd name="connsiteY0" fmla="*/ 204426 h 243055"/>
              <a:gd name="connsiteX1" fmla="*/ 42038 w 560619"/>
              <a:gd name="connsiteY1" fmla="*/ 0 h 243055"/>
              <a:gd name="connsiteX2" fmla="*/ 286385 w 560619"/>
              <a:gd name="connsiteY2" fmla="*/ 10317 h 243055"/>
              <a:gd name="connsiteX3" fmla="*/ 492482 w 560619"/>
              <a:gd name="connsiteY3" fmla="*/ 362 h 243055"/>
              <a:gd name="connsiteX4" fmla="*/ 560619 w 560619"/>
              <a:gd name="connsiteY4" fmla="*/ 204888 h 243055"/>
              <a:gd name="connsiteX5" fmla="*/ 272817 w 560619"/>
              <a:gd name="connsiteY5" fmla="*/ 242761 h 243055"/>
              <a:gd name="connsiteX6" fmla="*/ 130853 w 560619"/>
              <a:gd name="connsiteY6" fmla="*/ 234755 h 243055"/>
              <a:gd name="connsiteX7" fmla="*/ -1 w 560619"/>
              <a:gd name="connsiteY7" fmla="*/ 204426 h 243055"/>
              <a:gd name="connsiteX0" fmla="*/ 1 w 560621"/>
              <a:gd name="connsiteY0" fmla="*/ 204426 h 243055"/>
              <a:gd name="connsiteX1" fmla="*/ 42040 w 560621"/>
              <a:gd name="connsiteY1" fmla="*/ 0 h 243055"/>
              <a:gd name="connsiteX2" fmla="*/ 286387 w 560621"/>
              <a:gd name="connsiteY2" fmla="*/ 10317 h 243055"/>
              <a:gd name="connsiteX3" fmla="*/ 492484 w 560621"/>
              <a:gd name="connsiteY3" fmla="*/ 362 h 243055"/>
              <a:gd name="connsiteX4" fmla="*/ 560621 w 560621"/>
              <a:gd name="connsiteY4" fmla="*/ 204888 h 243055"/>
              <a:gd name="connsiteX5" fmla="*/ 272819 w 560621"/>
              <a:gd name="connsiteY5" fmla="*/ 242761 h 243055"/>
              <a:gd name="connsiteX6" fmla="*/ 122659 w 560621"/>
              <a:gd name="connsiteY6" fmla="*/ 236534 h 243055"/>
              <a:gd name="connsiteX7" fmla="*/ 1 w 560621"/>
              <a:gd name="connsiteY7" fmla="*/ 204426 h 243055"/>
              <a:gd name="connsiteX0" fmla="*/ -1 w 560619"/>
              <a:gd name="connsiteY0" fmla="*/ 204426 h 243055"/>
              <a:gd name="connsiteX1" fmla="*/ 42038 w 560619"/>
              <a:gd name="connsiteY1" fmla="*/ 0 h 243055"/>
              <a:gd name="connsiteX2" fmla="*/ 286385 w 560619"/>
              <a:gd name="connsiteY2" fmla="*/ 10317 h 243055"/>
              <a:gd name="connsiteX3" fmla="*/ 492482 w 560619"/>
              <a:gd name="connsiteY3" fmla="*/ 362 h 243055"/>
              <a:gd name="connsiteX4" fmla="*/ 560619 w 560619"/>
              <a:gd name="connsiteY4" fmla="*/ 204888 h 243055"/>
              <a:gd name="connsiteX5" fmla="*/ 272817 w 560619"/>
              <a:gd name="connsiteY5" fmla="*/ 242761 h 243055"/>
              <a:gd name="connsiteX6" fmla="*/ 122657 w 560619"/>
              <a:gd name="connsiteY6" fmla="*/ 236534 h 243055"/>
              <a:gd name="connsiteX7" fmla="*/ -1 w 560619"/>
              <a:gd name="connsiteY7" fmla="*/ 204426 h 243055"/>
              <a:gd name="connsiteX0" fmla="*/ 1 w 560621"/>
              <a:gd name="connsiteY0" fmla="*/ 204426 h 243055"/>
              <a:gd name="connsiteX1" fmla="*/ 42040 w 560621"/>
              <a:gd name="connsiteY1" fmla="*/ 0 h 243055"/>
              <a:gd name="connsiteX2" fmla="*/ 286387 w 560621"/>
              <a:gd name="connsiteY2" fmla="*/ 10317 h 243055"/>
              <a:gd name="connsiteX3" fmla="*/ 492484 w 560621"/>
              <a:gd name="connsiteY3" fmla="*/ 362 h 243055"/>
              <a:gd name="connsiteX4" fmla="*/ 560621 w 560621"/>
              <a:gd name="connsiteY4" fmla="*/ 204888 h 243055"/>
              <a:gd name="connsiteX5" fmla="*/ 272819 w 560621"/>
              <a:gd name="connsiteY5" fmla="*/ 242761 h 243055"/>
              <a:gd name="connsiteX6" fmla="*/ 122659 w 560621"/>
              <a:gd name="connsiteY6" fmla="*/ 236534 h 243055"/>
              <a:gd name="connsiteX7" fmla="*/ 1 w 560621"/>
              <a:gd name="connsiteY7" fmla="*/ 204426 h 243055"/>
              <a:gd name="connsiteX0" fmla="*/ 0 w 562849"/>
              <a:gd name="connsiteY0" fmla="*/ 226634 h 243055"/>
              <a:gd name="connsiteX1" fmla="*/ 44268 w 562849"/>
              <a:gd name="connsiteY1" fmla="*/ 0 h 243055"/>
              <a:gd name="connsiteX2" fmla="*/ 288615 w 562849"/>
              <a:gd name="connsiteY2" fmla="*/ 10317 h 243055"/>
              <a:gd name="connsiteX3" fmla="*/ 494712 w 562849"/>
              <a:gd name="connsiteY3" fmla="*/ 362 h 243055"/>
              <a:gd name="connsiteX4" fmla="*/ 562849 w 562849"/>
              <a:gd name="connsiteY4" fmla="*/ 204888 h 243055"/>
              <a:gd name="connsiteX5" fmla="*/ 275047 w 562849"/>
              <a:gd name="connsiteY5" fmla="*/ 242761 h 243055"/>
              <a:gd name="connsiteX6" fmla="*/ 124887 w 562849"/>
              <a:gd name="connsiteY6" fmla="*/ 236534 h 243055"/>
              <a:gd name="connsiteX7" fmla="*/ 0 w 562849"/>
              <a:gd name="connsiteY7" fmla="*/ 226634 h 243055"/>
              <a:gd name="connsiteX0" fmla="*/ 0 w 562849"/>
              <a:gd name="connsiteY0" fmla="*/ 226634 h 242828"/>
              <a:gd name="connsiteX1" fmla="*/ 44268 w 562849"/>
              <a:gd name="connsiteY1" fmla="*/ 0 h 242828"/>
              <a:gd name="connsiteX2" fmla="*/ 288615 w 562849"/>
              <a:gd name="connsiteY2" fmla="*/ 10317 h 242828"/>
              <a:gd name="connsiteX3" fmla="*/ 494712 w 562849"/>
              <a:gd name="connsiteY3" fmla="*/ 362 h 242828"/>
              <a:gd name="connsiteX4" fmla="*/ 562849 w 562849"/>
              <a:gd name="connsiteY4" fmla="*/ 204888 h 242828"/>
              <a:gd name="connsiteX5" fmla="*/ 427756 w 562849"/>
              <a:gd name="connsiteY5" fmla="*/ 235132 h 242828"/>
              <a:gd name="connsiteX6" fmla="*/ 275047 w 562849"/>
              <a:gd name="connsiteY6" fmla="*/ 242761 h 242828"/>
              <a:gd name="connsiteX7" fmla="*/ 124887 w 562849"/>
              <a:gd name="connsiteY7" fmla="*/ 236534 h 242828"/>
              <a:gd name="connsiteX8" fmla="*/ 0 w 562849"/>
              <a:gd name="connsiteY8" fmla="*/ 226634 h 242828"/>
              <a:gd name="connsiteX0" fmla="*/ 0 w 560541"/>
              <a:gd name="connsiteY0" fmla="*/ 226634 h 242828"/>
              <a:gd name="connsiteX1" fmla="*/ 44268 w 560541"/>
              <a:gd name="connsiteY1" fmla="*/ 0 h 242828"/>
              <a:gd name="connsiteX2" fmla="*/ 288615 w 560541"/>
              <a:gd name="connsiteY2" fmla="*/ 10317 h 242828"/>
              <a:gd name="connsiteX3" fmla="*/ 494712 w 560541"/>
              <a:gd name="connsiteY3" fmla="*/ 362 h 242828"/>
              <a:gd name="connsiteX4" fmla="*/ 560542 w 560541"/>
              <a:gd name="connsiteY4" fmla="*/ 223685 h 242828"/>
              <a:gd name="connsiteX5" fmla="*/ 427756 w 560541"/>
              <a:gd name="connsiteY5" fmla="*/ 235132 h 242828"/>
              <a:gd name="connsiteX6" fmla="*/ 275047 w 560541"/>
              <a:gd name="connsiteY6" fmla="*/ 242761 h 242828"/>
              <a:gd name="connsiteX7" fmla="*/ 124887 w 560541"/>
              <a:gd name="connsiteY7" fmla="*/ 236534 h 242828"/>
              <a:gd name="connsiteX8" fmla="*/ 0 w 560541"/>
              <a:gd name="connsiteY8" fmla="*/ 226634 h 242828"/>
              <a:gd name="connsiteX0" fmla="*/ 0 w 560543"/>
              <a:gd name="connsiteY0" fmla="*/ 226634 h 242828"/>
              <a:gd name="connsiteX1" fmla="*/ 44268 w 560543"/>
              <a:gd name="connsiteY1" fmla="*/ 0 h 242828"/>
              <a:gd name="connsiteX2" fmla="*/ 288615 w 560543"/>
              <a:gd name="connsiteY2" fmla="*/ 10317 h 242828"/>
              <a:gd name="connsiteX3" fmla="*/ 494712 w 560543"/>
              <a:gd name="connsiteY3" fmla="*/ 362 h 242828"/>
              <a:gd name="connsiteX4" fmla="*/ 560542 w 560543"/>
              <a:gd name="connsiteY4" fmla="*/ 223685 h 242828"/>
              <a:gd name="connsiteX5" fmla="*/ 427756 w 560543"/>
              <a:gd name="connsiteY5" fmla="*/ 235132 h 242828"/>
              <a:gd name="connsiteX6" fmla="*/ 275047 w 560543"/>
              <a:gd name="connsiteY6" fmla="*/ 242761 h 242828"/>
              <a:gd name="connsiteX7" fmla="*/ 124887 w 560543"/>
              <a:gd name="connsiteY7" fmla="*/ 236534 h 242828"/>
              <a:gd name="connsiteX8" fmla="*/ 0 w 560543"/>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27756 w 560701"/>
              <a:gd name="connsiteY5" fmla="*/ 235132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27756 w 560701"/>
              <a:gd name="connsiteY5" fmla="*/ 235132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27756 w 560701"/>
              <a:gd name="connsiteY5" fmla="*/ 235132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767"/>
              <a:gd name="connsiteX1" fmla="*/ 44268 w 560701"/>
              <a:gd name="connsiteY1" fmla="*/ 0 h 242767"/>
              <a:gd name="connsiteX2" fmla="*/ 288615 w 560701"/>
              <a:gd name="connsiteY2" fmla="*/ 10317 h 242767"/>
              <a:gd name="connsiteX3" fmla="*/ 494712 w 560701"/>
              <a:gd name="connsiteY3" fmla="*/ 362 h 242767"/>
              <a:gd name="connsiteX4" fmla="*/ 560701 w 560701"/>
              <a:gd name="connsiteY4" fmla="*/ 230511 h 242767"/>
              <a:gd name="connsiteX5" fmla="*/ 430540 w 560701"/>
              <a:gd name="connsiteY5" fmla="*/ 236815 h 242767"/>
              <a:gd name="connsiteX6" fmla="*/ 275047 w 560701"/>
              <a:gd name="connsiteY6" fmla="*/ 242761 h 242767"/>
              <a:gd name="connsiteX7" fmla="*/ 124887 w 560701"/>
              <a:gd name="connsiteY7" fmla="*/ 236534 h 242767"/>
              <a:gd name="connsiteX8" fmla="*/ 0 w 560701"/>
              <a:gd name="connsiteY8" fmla="*/ 226634 h 242767"/>
              <a:gd name="connsiteX0" fmla="*/ 0 w 560701"/>
              <a:gd name="connsiteY0" fmla="*/ 226634 h 245430"/>
              <a:gd name="connsiteX1" fmla="*/ 44268 w 560701"/>
              <a:gd name="connsiteY1" fmla="*/ 0 h 245430"/>
              <a:gd name="connsiteX2" fmla="*/ 288615 w 560701"/>
              <a:gd name="connsiteY2" fmla="*/ 10317 h 245430"/>
              <a:gd name="connsiteX3" fmla="*/ 494712 w 560701"/>
              <a:gd name="connsiteY3" fmla="*/ 362 h 245430"/>
              <a:gd name="connsiteX4" fmla="*/ 560701 w 560701"/>
              <a:gd name="connsiteY4" fmla="*/ 230511 h 245430"/>
              <a:gd name="connsiteX5" fmla="*/ 430540 w 560701"/>
              <a:gd name="connsiteY5" fmla="*/ 236815 h 245430"/>
              <a:gd name="connsiteX6" fmla="*/ 275047 w 560701"/>
              <a:gd name="connsiteY6" fmla="*/ 242761 h 245430"/>
              <a:gd name="connsiteX7" fmla="*/ 122341 w 560701"/>
              <a:gd name="connsiteY7" fmla="*/ 245092 h 245430"/>
              <a:gd name="connsiteX8" fmla="*/ 0 w 560701"/>
              <a:gd name="connsiteY8" fmla="*/ 226634 h 245430"/>
              <a:gd name="connsiteX0" fmla="*/ 0 w 560701"/>
              <a:gd name="connsiteY0" fmla="*/ 226634 h 245430"/>
              <a:gd name="connsiteX1" fmla="*/ 44268 w 560701"/>
              <a:gd name="connsiteY1" fmla="*/ 0 h 245430"/>
              <a:gd name="connsiteX2" fmla="*/ 288615 w 560701"/>
              <a:gd name="connsiteY2" fmla="*/ 10317 h 245430"/>
              <a:gd name="connsiteX3" fmla="*/ 494712 w 560701"/>
              <a:gd name="connsiteY3" fmla="*/ 362 h 245430"/>
              <a:gd name="connsiteX4" fmla="*/ 560701 w 560701"/>
              <a:gd name="connsiteY4" fmla="*/ 230511 h 245430"/>
              <a:gd name="connsiteX5" fmla="*/ 430540 w 560701"/>
              <a:gd name="connsiteY5" fmla="*/ 236815 h 245430"/>
              <a:gd name="connsiteX6" fmla="*/ 275047 w 560701"/>
              <a:gd name="connsiteY6" fmla="*/ 242761 h 245430"/>
              <a:gd name="connsiteX7" fmla="*/ 122341 w 560701"/>
              <a:gd name="connsiteY7" fmla="*/ 245092 h 245430"/>
              <a:gd name="connsiteX8" fmla="*/ 0 w 560701"/>
              <a:gd name="connsiteY8" fmla="*/ 226634 h 245430"/>
              <a:gd name="connsiteX0" fmla="*/ 0 w 560701"/>
              <a:gd name="connsiteY0" fmla="*/ 226634 h 245431"/>
              <a:gd name="connsiteX1" fmla="*/ 44268 w 560701"/>
              <a:gd name="connsiteY1" fmla="*/ 0 h 245431"/>
              <a:gd name="connsiteX2" fmla="*/ 288615 w 560701"/>
              <a:gd name="connsiteY2" fmla="*/ 10317 h 245431"/>
              <a:gd name="connsiteX3" fmla="*/ 494712 w 560701"/>
              <a:gd name="connsiteY3" fmla="*/ 362 h 245431"/>
              <a:gd name="connsiteX4" fmla="*/ 560701 w 560701"/>
              <a:gd name="connsiteY4" fmla="*/ 230511 h 245431"/>
              <a:gd name="connsiteX5" fmla="*/ 430540 w 560701"/>
              <a:gd name="connsiteY5" fmla="*/ 236815 h 245431"/>
              <a:gd name="connsiteX6" fmla="*/ 275047 w 560701"/>
              <a:gd name="connsiteY6" fmla="*/ 242761 h 245431"/>
              <a:gd name="connsiteX7" fmla="*/ 122341 w 560701"/>
              <a:gd name="connsiteY7" fmla="*/ 245093 h 245431"/>
              <a:gd name="connsiteX8" fmla="*/ 0 w 560701"/>
              <a:gd name="connsiteY8" fmla="*/ 226634 h 245431"/>
              <a:gd name="connsiteX0" fmla="*/ 0 w 560701"/>
              <a:gd name="connsiteY0" fmla="*/ 226634 h 242765"/>
              <a:gd name="connsiteX1" fmla="*/ 44268 w 560701"/>
              <a:gd name="connsiteY1" fmla="*/ 0 h 242765"/>
              <a:gd name="connsiteX2" fmla="*/ 288615 w 560701"/>
              <a:gd name="connsiteY2" fmla="*/ 10317 h 242765"/>
              <a:gd name="connsiteX3" fmla="*/ 494712 w 560701"/>
              <a:gd name="connsiteY3" fmla="*/ 362 h 242765"/>
              <a:gd name="connsiteX4" fmla="*/ 560701 w 560701"/>
              <a:gd name="connsiteY4" fmla="*/ 230511 h 242765"/>
              <a:gd name="connsiteX5" fmla="*/ 430540 w 560701"/>
              <a:gd name="connsiteY5" fmla="*/ 236815 h 242765"/>
              <a:gd name="connsiteX6" fmla="*/ 275047 w 560701"/>
              <a:gd name="connsiteY6" fmla="*/ 242761 h 242765"/>
              <a:gd name="connsiteX7" fmla="*/ 127594 w 560701"/>
              <a:gd name="connsiteY7" fmla="*/ 234804 h 242765"/>
              <a:gd name="connsiteX8" fmla="*/ 0 w 560701"/>
              <a:gd name="connsiteY8" fmla="*/ 226634 h 242765"/>
              <a:gd name="connsiteX0" fmla="*/ 0 w 560701"/>
              <a:gd name="connsiteY0" fmla="*/ 226634 h 243013"/>
              <a:gd name="connsiteX1" fmla="*/ 44268 w 560701"/>
              <a:gd name="connsiteY1" fmla="*/ 0 h 243013"/>
              <a:gd name="connsiteX2" fmla="*/ 288615 w 560701"/>
              <a:gd name="connsiteY2" fmla="*/ 10317 h 243013"/>
              <a:gd name="connsiteX3" fmla="*/ 494712 w 560701"/>
              <a:gd name="connsiteY3" fmla="*/ 362 h 243013"/>
              <a:gd name="connsiteX4" fmla="*/ 560701 w 560701"/>
              <a:gd name="connsiteY4" fmla="*/ 230511 h 243013"/>
              <a:gd name="connsiteX5" fmla="*/ 430540 w 560701"/>
              <a:gd name="connsiteY5" fmla="*/ 236815 h 243013"/>
              <a:gd name="connsiteX6" fmla="*/ 275047 w 560701"/>
              <a:gd name="connsiteY6" fmla="*/ 242761 h 243013"/>
              <a:gd name="connsiteX7" fmla="*/ 127594 w 560701"/>
              <a:gd name="connsiteY7" fmla="*/ 234804 h 243013"/>
              <a:gd name="connsiteX8" fmla="*/ 0 w 560701"/>
              <a:gd name="connsiteY8" fmla="*/ 226634 h 243013"/>
              <a:gd name="connsiteX0" fmla="*/ 0 w 560701"/>
              <a:gd name="connsiteY0" fmla="*/ 226634 h 243013"/>
              <a:gd name="connsiteX1" fmla="*/ 44268 w 560701"/>
              <a:gd name="connsiteY1" fmla="*/ 0 h 243013"/>
              <a:gd name="connsiteX2" fmla="*/ 288615 w 560701"/>
              <a:gd name="connsiteY2" fmla="*/ 10317 h 243013"/>
              <a:gd name="connsiteX3" fmla="*/ 494712 w 560701"/>
              <a:gd name="connsiteY3" fmla="*/ 362 h 243013"/>
              <a:gd name="connsiteX4" fmla="*/ 560701 w 560701"/>
              <a:gd name="connsiteY4" fmla="*/ 230511 h 243013"/>
              <a:gd name="connsiteX5" fmla="*/ 430540 w 560701"/>
              <a:gd name="connsiteY5" fmla="*/ 236815 h 243013"/>
              <a:gd name="connsiteX6" fmla="*/ 275047 w 560701"/>
              <a:gd name="connsiteY6" fmla="*/ 242761 h 243013"/>
              <a:gd name="connsiteX7" fmla="*/ 127594 w 560701"/>
              <a:gd name="connsiteY7" fmla="*/ 234804 h 243013"/>
              <a:gd name="connsiteX8" fmla="*/ 0 w 560701"/>
              <a:gd name="connsiteY8" fmla="*/ 226634 h 243013"/>
              <a:gd name="connsiteX0" fmla="*/ 0 w 560701"/>
              <a:gd name="connsiteY0" fmla="*/ 226634 h 243003"/>
              <a:gd name="connsiteX1" fmla="*/ 44268 w 560701"/>
              <a:gd name="connsiteY1" fmla="*/ 0 h 243003"/>
              <a:gd name="connsiteX2" fmla="*/ 288615 w 560701"/>
              <a:gd name="connsiteY2" fmla="*/ 10317 h 243003"/>
              <a:gd name="connsiteX3" fmla="*/ 494712 w 560701"/>
              <a:gd name="connsiteY3" fmla="*/ 362 h 243003"/>
              <a:gd name="connsiteX4" fmla="*/ 560701 w 560701"/>
              <a:gd name="connsiteY4" fmla="*/ 230511 h 243003"/>
              <a:gd name="connsiteX5" fmla="*/ 430540 w 560701"/>
              <a:gd name="connsiteY5" fmla="*/ 236815 h 243003"/>
              <a:gd name="connsiteX6" fmla="*/ 275047 w 560701"/>
              <a:gd name="connsiteY6" fmla="*/ 242761 h 243003"/>
              <a:gd name="connsiteX7" fmla="*/ 133084 w 560701"/>
              <a:gd name="connsiteY7" fmla="*/ 234755 h 243003"/>
              <a:gd name="connsiteX8" fmla="*/ 0 w 560701"/>
              <a:gd name="connsiteY8" fmla="*/ 226634 h 243003"/>
              <a:gd name="connsiteX0" fmla="*/ 0 w 560701"/>
              <a:gd name="connsiteY0" fmla="*/ 226634 h 247634"/>
              <a:gd name="connsiteX1" fmla="*/ 44268 w 560701"/>
              <a:gd name="connsiteY1" fmla="*/ 0 h 247634"/>
              <a:gd name="connsiteX2" fmla="*/ 288615 w 560701"/>
              <a:gd name="connsiteY2" fmla="*/ 10317 h 247634"/>
              <a:gd name="connsiteX3" fmla="*/ 494712 w 560701"/>
              <a:gd name="connsiteY3" fmla="*/ 362 h 247634"/>
              <a:gd name="connsiteX4" fmla="*/ 560701 w 560701"/>
              <a:gd name="connsiteY4" fmla="*/ 230511 h 247634"/>
              <a:gd name="connsiteX5" fmla="*/ 430540 w 560701"/>
              <a:gd name="connsiteY5" fmla="*/ 236815 h 247634"/>
              <a:gd name="connsiteX6" fmla="*/ 275047 w 560701"/>
              <a:gd name="connsiteY6" fmla="*/ 242761 h 247634"/>
              <a:gd name="connsiteX7" fmla="*/ 130536 w 560701"/>
              <a:gd name="connsiteY7" fmla="*/ 243312 h 247634"/>
              <a:gd name="connsiteX8" fmla="*/ 0 w 560701"/>
              <a:gd name="connsiteY8" fmla="*/ 226634 h 247634"/>
              <a:gd name="connsiteX0" fmla="*/ 0 w 560701"/>
              <a:gd name="connsiteY0" fmla="*/ 226634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226634 h 243864"/>
              <a:gd name="connsiteX0" fmla="*/ 0 w 560701"/>
              <a:gd name="connsiteY0" fmla="*/ 226634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226634 h 243864"/>
              <a:gd name="connsiteX0" fmla="*/ 0 w 560701"/>
              <a:gd name="connsiteY0" fmla="*/ 226634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226634 h 243864"/>
              <a:gd name="connsiteX0" fmla="*/ 0 w 560701"/>
              <a:gd name="connsiteY0" fmla="*/ 97867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97867 h 243864"/>
              <a:gd name="connsiteX0" fmla="*/ 0 w 537255"/>
              <a:gd name="connsiteY0" fmla="*/ 97867 h 243864"/>
              <a:gd name="connsiteX1" fmla="*/ 44268 w 537255"/>
              <a:gd name="connsiteY1" fmla="*/ 0 h 243864"/>
              <a:gd name="connsiteX2" fmla="*/ 288615 w 537255"/>
              <a:gd name="connsiteY2" fmla="*/ 10317 h 243864"/>
              <a:gd name="connsiteX3" fmla="*/ 494712 w 537255"/>
              <a:gd name="connsiteY3" fmla="*/ 362 h 243864"/>
              <a:gd name="connsiteX4" fmla="*/ 537255 w 537255"/>
              <a:gd name="connsiteY4" fmla="*/ 112043 h 243864"/>
              <a:gd name="connsiteX5" fmla="*/ 430540 w 537255"/>
              <a:gd name="connsiteY5" fmla="*/ 236815 h 243864"/>
              <a:gd name="connsiteX6" fmla="*/ 275047 w 537255"/>
              <a:gd name="connsiteY6" fmla="*/ 242761 h 243864"/>
              <a:gd name="connsiteX7" fmla="*/ 130536 w 537255"/>
              <a:gd name="connsiteY7" fmla="*/ 243312 h 243864"/>
              <a:gd name="connsiteX8" fmla="*/ 0 w 537255"/>
              <a:gd name="connsiteY8" fmla="*/ 97867 h 243864"/>
              <a:gd name="connsiteX0" fmla="*/ 0 w 523858"/>
              <a:gd name="connsiteY0" fmla="*/ 97867 h 243864"/>
              <a:gd name="connsiteX1" fmla="*/ 44268 w 523858"/>
              <a:gd name="connsiteY1" fmla="*/ 0 h 243864"/>
              <a:gd name="connsiteX2" fmla="*/ 288615 w 523858"/>
              <a:gd name="connsiteY2" fmla="*/ 10317 h 243864"/>
              <a:gd name="connsiteX3" fmla="*/ 494712 w 523858"/>
              <a:gd name="connsiteY3" fmla="*/ 362 h 243864"/>
              <a:gd name="connsiteX4" fmla="*/ 523858 w 523858"/>
              <a:gd name="connsiteY4" fmla="*/ 122345 h 243864"/>
              <a:gd name="connsiteX5" fmla="*/ 430540 w 523858"/>
              <a:gd name="connsiteY5" fmla="*/ 236815 h 243864"/>
              <a:gd name="connsiteX6" fmla="*/ 275047 w 523858"/>
              <a:gd name="connsiteY6" fmla="*/ 242761 h 243864"/>
              <a:gd name="connsiteX7" fmla="*/ 130536 w 523858"/>
              <a:gd name="connsiteY7" fmla="*/ 243312 h 243864"/>
              <a:gd name="connsiteX8" fmla="*/ 0 w 523858"/>
              <a:gd name="connsiteY8" fmla="*/ 97867 h 243864"/>
              <a:gd name="connsiteX0" fmla="*/ 0 w 523858"/>
              <a:gd name="connsiteY0" fmla="*/ 97867 h 242761"/>
              <a:gd name="connsiteX1" fmla="*/ 44268 w 523858"/>
              <a:gd name="connsiteY1" fmla="*/ 0 h 242761"/>
              <a:gd name="connsiteX2" fmla="*/ 288615 w 523858"/>
              <a:gd name="connsiteY2" fmla="*/ 10317 h 242761"/>
              <a:gd name="connsiteX3" fmla="*/ 494712 w 523858"/>
              <a:gd name="connsiteY3" fmla="*/ 362 h 242761"/>
              <a:gd name="connsiteX4" fmla="*/ 523858 w 523858"/>
              <a:gd name="connsiteY4" fmla="*/ 122345 h 242761"/>
              <a:gd name="connsiteX5" fmla="*/ 430540 w 523858"/>
              <a:gd name="connsiteY5" fmla="*/ 236815 h 242761"/>
              <a:gd name="connsiteX6" fmla="*/ 275047 w 523858"/>
              <a:gd name="connsiteY6" fmla="*/ 242761 h 242761"/>
              <a:gd name="connsiteX7" fmla="*/ 153981 w 523858"/>
              <a:gd name="connsiteY7" fmla="*/ 111969 h 242761"/>
              <a:gd name="connsiteX8" fmla="*/ 0 w 523858"/>
              <a:gd name="connsiteY8" fmla="*/ 97867 h 242761"/>
              <a:gd name="connsiteX0" fmla="*/ 0 w 523858"/>
              <a:gd name="connsiteY0" fmla="*/ 97867 h 236946"/>
              <a:gd name="connsiteX1" fmla="*/ 44268 w 523858"/>
              <a:gd name="connsiteY1" fmla="*/ 0 h 236946"/>
              <a:gd name="connsiteX2" fmla="*/ 288615 w 523858"/>
              <a:gd name="connsiteY2" fmla="*/ 10317 h 236946"/>
              <a:gd name="connsiteX3" fmla="*/ 494712 w 523858"/>
              <a:gd name="connsiteY3" fmla="*/ 362 h 236946"/>
              <a:gd name="connsiteX4" fmla="*/ 523858 w 523858"/>
              <a:gd name="connsiteY4" fmla="*/ 122345 h 236946"/>
              <a:gd name="connsiteX5" fmla="*/ 430540 w 523858"/>
              <a:gd name="connsiteY5" fmla="*/ 236815 h 236946"/>
              <a:gd name="connsiteX6" fmla="*/ 275046 w 523858"/>
              <a:gd name="connsiteY6" fmla="*/ 121718 h 236946"/>
              <a:gd name="connsiteX7" fmla="*/ 153981 w 523858"/>
              <a:gd name="connsiteY7" fmla="*/ 111969 h 236946"/>
              <a:gd name="connsiteX8" fmla="*/ 0 w 523858"/>
              <a:gd name="connsiteY8" fmla="*/ 97867 h 236946"/>
              <a:gd name="connsiteX0" fmla="*/ 0 w 523858"/>
              <a:gd name="connsiteY0" fmla="*/ 97867 h 124906"/>
              <a:gd name="connsiteX1" fmla="*/ 44268 w 523858"/>
              <a:gd name="connsiteY1" fmla="*/ 0 h 124906"/>
              <a:gd name="connsiteX2" fmla="*/ 288615 w 523858"/>
              <a:gd name="connsiteY2" fmla="*/ 10317 h 124906"/>
              <a:gd name="connsiteX3" fmla="*/ 494712 w 523858"/>
              <a:gd name="connsiteY3" fmla="*/ 362 h 124906"/>
              <a:gd name="connsiteX4" fmla="*/ 523858 w 523858"/>
              <a:gd name="connsiteY4" fmla="*/ 122345 h 124906"/>
              <a:gd name="connsiteX5" fmla="*/ 423841 w 523858"/>
              <a:gd name="connsiteY5" fmla="*/ 123499 h 124906"/>
              <a:gd name="connsiteX6" fmla="*/ 275046 w 523858"/>
              <a:gd name="connsiteY6" fmla="*/ 121718 h 124906"/>
              <a:gd name="connsiteX7" fmla="*/ 153981 w 523858"/>
              <a:gd name="connsiteY7" fmla="*/ 111969 h 124906"/>
              <a:gd name="connsiteX8" fmla="*/ 0 w 523858"/>
              <a:gd name="connsiteY8" fmla="*/ 97867 h 124906"/>
              <a:gd name="connsiteX0" fmla="*/ 0 w 523858"/>
              <a:gd name="connsiteY0" fmla="*/ 97867 h 124906"/>
              <a:gd name="connsiteX1" fmla="*/ 44268 w 523858"/>
              <a:gd name="connsiteY1" fmla="*/ 0 h 124906"/>
              <a:gd name="connsiteX2" fmla="*/ 288615 w 523858"/>
              <a:gd name="connsiteY2" fmla="*/ 10317 h 124906"/>
              <a:gd name="connsiteX3" fmla="*/ 494711 w 523858"/>
              <a:gd name="connsiteY3" fmla="*/ 8089 h 124906"/>
              <a:gd name="connsiteX4" fmla="*/ 523858 w 523858"/>
              <a:gd name="connsiteY4" fmla="*/ 122345 h 124906"/>
              <a:gd name="connsiteX5" fmla="*/ 423841 w 523858"/>
              <a:gd name="connsiteY5" fmla="*/ 123499 h 124906"/>
              <a:gd name="connsiteX6" fmla="*/ 275046 w 523858"/>
              <a:gd name="connsiteY6" fmla="*/ 121718 h 124906"/>
              <a:gd name="connsiteX7" fmla="*/ 153981 w 523858"/>
              <a:gd name="connsiteY7" fmla="*/ 111969 h 124906"/>
              <a:gd name="connsiteX8" fmla="*/ 0 w 523858"/>
              <a:gd name="connsiteY8" fmla="*/ 97867 h 124906"/>
              <a:gd name="connsiteX0" fmla="*/ 0 w 523858"/>
              <a:gd name="connsiteY0" fmla="*/ 97867 h 124343"/>
              <a:gd name="connsiteX1" fmla="*/ 44268 w 523858"/>
              <a:gd name="connsiteY1" fmla="*/ 0 h 124343"/>
              <a:gd name="connsiteX2" fmla="*/ 288615 w 523858"/>
              <a:gd name="connsiteY2" fmla="*/ 10317 h 124343"/>
              <a:gd name="connsiteX3" fmla="*/ 494711 w 523858"/>
              <a:gd name="connsiteY3" fmla="*/ 8089 h 124343"/>
              <a:gd name="connsiteX4" fmla="*/ 523858 w 523858"/>
              <a:gd name="connsiteY4" fmla="*/ 122345 h 124343"/>
              <a:gd name="connsiteX5" fmla="*/ 423841 w 523858"/>
              <a:gd name="connsiteY5" fmla="*/ 123499 h 124343"/>
              <a:gd name="connsiteX6" fmla="*/ 275046 w 523858"/>
              <a:gd name="connsiteY6" fmla="*/ 113992 h 124343"/>
              <a:gd name="connsiteX7" fmla="*/ 153981 w 523858"/>
              <a:gd name="connsiteY7" fmla="*/ 111969 h 124343"/>
              <a:gd name="connsiteX8" fmla="*/ 0 w 523858"/>
              <a:gd name="connsiteY8" fmla="*/ 97867 h 124343"/>
              <a:gd name="connsiteX0" fmla="*/ 0 w 523858"/>
              <a:gd name="connsiteY0" fmla="*/ 97867 h 124649"/>
              <a:gd name="connsiteX1" fmla="*/ 44268 w 523858"/>
              <a:gd name="connsiteY1" fmla="*/ 0 h 124649"/>
              <a:gd name="connsiteX2" fmla="*/ 288615 w 523858"/>
              <a:gd name="connsiteY2" fmla="*/ 10317 h 124649"/>
              <a:gd name="connsiteX3" fmla="*/ 494711 w 523858"/>
              <a:gd name="connsiteY3" fmla="*/ 8089 h 124649"/>
              <a:gd name="connsiteX4" fmla="*/ 523858 w 523858"/>
              <a:gd name="connsiteY4" fmla="*/ 122345 h 124649"/>
              <a:gd name="connsiteX5" fmla="*/ 423841 w 523858"/>
              <a:gd name="connsiteY5" fmla="*/ 123499 h 124649"/>
              <a:gd name="connsiteX6" fmla="*/ 281744 w 523858"/>
              <a:gd name="connsiteY6" fmla="*/ 119142 h 124649"/>
              <a:gd name="connsiteX7" fmla="*/ 153981 w 523858"/>
              <a:gd name="connsiteY7" fmla="*/ 111969 h 124649"/>
              <a:gd name="connsiteX8" fmla="*/ 0 w 523858"/>
              <a:gd name="connsiteY8" fmla="*/ 97867 h 124649"/>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37234 w 523858"/>
              <a:gd name="connsiteY7" fmla="*/ 114544 h 122345"/>
              <a:gd name="connsiteX8" fmla="*/ 0 w 523858"/>
              <a:gd name="connsiteY8" fmla="*/ 97867 h 122345"/>
              <a:gd name="connsiteX0" fmla="*/ 0 w 536697"/>
              <a:gd name="connsiteY0" fmla="*/ 97867 h 120164"/>
              <a:gd name="connsiteX1" fmla="*/ 44268 w 536697"/>
              <a:gd name="connsiteY1" fmla="*/ 0 h 120164"/>
              <a:gd name="connsiteX2" fmla="*/ 288615 w 536697"/>
              <a:gd name="connsiteY2" fmla="*/ 10317 h 120164"/>
              <a:gd name="connsiteX3" fmla="*/ 494711 w 536697"/>
              <a:gd name="connsiteY3" fmla="*/ 8089 h 120164"/>
              <a:gd name="connsiteX4" fmla="*/ 536697 w 536697"/>
              <a:gd name="connsiteY4" fmla="*/ 112243 h 120164"/>
              <a:gd name="connsiteX5" fmla="*/ 423841 w 536697"/>
              <a:gd name="connsiteY5" fmla="*/ 118348 h 120164"/>
              <a:gd name="connsiteX6" fmla="*/ 281744 w 536697"/>
              <a:gd name="connsiteY6" fmla="*/ 119142 h 120164"/>
              <a:gd name="connsiteX7" fmla="*/ 137234 w 536697"/>
              <a:gd name="connsiteY7" fmla="*/ 114544 h 120164"/>
              <a:gd name="connsiteX8" fmla="*/ 0 w 536697"/>
              <a:gd name="connsiteY8" fmla="*/ 97867 h 120164"/>
              <a:gd name="connsiteX0" fmla="*/ 0 w 541832"/>
              <a:gd name="connsiteY0" fmla="*/ 107969 h 120164"/>
              <a:gd name="connsiteX1" fmla="*/ 49403 w 541832"/>
              <a:gd name="connsiteY1" fmla="*/ 0 h 120164"/>
              <a:gd name="connsiteX2" fmla="*/ 293750 w 541832"/>
              <a:gd name="connsiteY2" fmla="*/ 10317 h 120164"/>
              <a:gd name="connsiteX3" fmla="*/ 499846 w 541832"/>
              <a:gd name="connsiteY3" fmla="*/ 8089 h 120164"/>
              <a:gd name="connsiteX4" fmla="*/ 541832 w 541832"/>
              <a:gd name="connsiteY4" fmla="*/ 112243 h 120164"/>
              <a:gd name="connsiteX5" fmla="*/ 428976 w 541832"/>
              <a:gd name="connsiteY5" fmla="*/ 118348 h 120164"/>
              <a:gd name="connsiteX6" fmla="*/ 286879 w 541832"/>
              <a:gd name="connsiteY6" fmla="*/ 119142 h 120164"/>
              <a:gd name="connsiteX7" fmla="*/ 142369 w 541832"/>
              <a:gd name="connsiteY7" fmla="*/ 114544 h 120164"/>
              <a:gd name="connsiteX8" fmla="*/ 0 w 541832"/>
              <a:gd name="connsiteY8" fmla="*/ 107969 h 120164"/>
              <a:gd name="connsiteX0" fmla="*/ 0 w 541832"/>
              <a:gd name="connsiteY0" fmla="*/ 107969 h 120164"/>
              <a:gd name="connsiteX1" fmla="*/ 49403 w 541832"/>
              <a:gd name="connsiteY1" fmla="*/ 0 h 120164"/>
              <a:gd name="connsiteX2" fmla="*/ 293750 w 541832"/>
              <a:gd name="connsiteY2" fmla="*/ 10317 h 120164"/>
              <a:gd name="connsiteX3" fmla="*/ 499846 w 541832"/>
              <a:gd name="connsiteY3" fmla="*/ 8089 h 120164"/>
              <a:gd name="connsiteX4" fmla="*/ 541832 w 541832"/>
              <a:gd name="connsiteY4" fmla="*/ 112243 h 120164"/>
              <a:gd name="connsiteX5" fmla="*/ 428976 w 541832"/>
              <a:gd name="connsiteY5" fmla="*/ 118348 h 120164"/>
              <a:gd name="connsiteX6" fmla="*/ 286879 w 541832"/>
              <a:gd name="connsiteY6" fmla="*/ 119142 h 120164"/>
              <a:gd name="connsiteX7" fmla="*/ 142369 w 541832"/>
              <a:gd name="connsiteY7" fmla="*/ 114544 h 120164"/>
              <a:gd name="connsiteX8" fmla="*/ 0 w 541832"/>
              <a:gd name="connsiteY8" fmla="*/ 107969 h 120164"/>
              <a:gd name="connsiteX0" fmla="*/ 0 w 541832"/>
              <a:gd name="connsiteY0" fmla="*/ 102919 h 115114"/>
              <a:gd name="connsiteX1" fmla="*/ 41700 w 541832"/>
              <a:gd name="connsiteY1" fmla="*/ 0 h 115114"/>
              <a:gd name="connsiteX2" fmla="*/ 293750 w 541832"/>
              <a:gd name="connsiteY2" fmla="*/ 5267 h 115114"/>
              <a:gd name="connsiteX3" fmla="*/ 499846 w 541832"/>
              <a:gd name="connsiteY3" fmla="*/ 3039 h 115114"/>
              <a:gd name="connsiteX4" fmla="*/ 541832 w 541832"/>
              <a:gd name="connsiteY4" fmla="*/ 107193 h 115114"/>
              <a:gd name="connsiteX5" fmla="*/ 428976 w 541832"/>
              <a:gd name="connsiteY5" fmla="*/ 113298 h 115114"/>
              <a:gd name="connsiteX6" fmla="*/ 286879 w 541832"/>
              <a:gd name="connsiteY6" fmla="*/ 114092 h 115114"/>
              <a:gd name="connsiteX7" fmla="*/ 142369 w 541832"/>
              <a:gd name="connsiteY7" fmla="*/ 109494 h 115114"/>
              <a:gd name="connsiteX8" fmla="*/ 0 w 541832"/>
              <a:gd name="connsiteY8" fmla="*/ 102919 h 115114"/>
              <a:gd name="connsiteX0" fmla="*/ 0 w 541832"/>
              <a:gd name="connsiteY0" fmla="*/ 102919 h 115114"/>
              <a:gd name="connsiteX1" fmla="*/ 41700 w 541832"/>
              <a:gd name="connsiteY1" fmla="*/ 0 h 115114"/>
              <a:gd name="connsiteX2" fmla="*/ 293750 w 541832"/>
              <a:gd name="connsiteY2" fmla="*/ 5267 h 115114"/>
              <a:gd name="connsiteX3" fmla="*/ 492144 w 541832"/>
              <a:gd name="connsiteY3" fmla="*/ 3039 h 115114"/>
              <a:gd name="connsiteX4" fmla="*/ 541832 w 541832"/>
              <a:gd name="connsiteY4" fmla="*/ 107193 h 115114"/>
              <a:gd name="connsiteX5" fmla="*/ 428976 w 541832"/>
              <a:gd name="connsiteY5" fmla="*/ 113298 h 115114"/>
              <a:gd name="connsiteX6" fmla="*/ 286879 w 541832"/>
              <a:gd name="connsiteY6" fmla="*/ 114092 h 115114"/>
              <a:gd name="connsiteX7" fmla="*/ 142369 w 541832"/>
              <a:gd name="connsiteY7" fmla="*/ 109494 h 115114"/>
              <a:gd name="connsiteX8" fmla="*/ 0 w 541832"/>
              <a:gd name="connsiteY8" fmla="*/ 102919 h 115114"/>
              <a:gd name="connsiteX0" fmla="*/ 0 w 541832"/>
              <a:gd name="connsiteY0" fmla="*/ 102919 h 115114"/>
              <a:gd name="connsiteX1" fmla="*/ 41700 w 541832"/>
              <a:gd name="connsiteY1" fmla="*/ 0 h 115114"/>
              <a:gd name="connsiteX2" fmla="*/ 293750 w 541832"/>
              <a:gd name="connsiteY2" fmla="*/ 5267 h 115114"/>
              <a:gd name="connsiteX3" fmla="*/ 492144 w 541832"/>
              <a:gd name="connsiteY3" fmla="*/ 3039 h 115114"/>
              <a:gd name="connsiteX4" fmla="*/ 541832 w 541832"/>
              <a:gd name="connsiteY4" fmla="*/ 107193 h 115114"/>
              <a:gd name="connsiteX5" fmla="*/ 428976 w 541832"/>
              <a:gd name="connsiteY5" fmla="*/ 113298 h 115114"/>
              <a:gd name="connsiteX6" fmla="*/ 286879 w 541832"/>
              <a:gd name="connsiteY6" fmla="*/ 114092 h 115114"/>
              <a:gd name="connsiteX7" fmla="*/ 142369 w 541832"/>
              <a:gd name="connsiteY7" fmla="*/ 109494 h 115114"/>
              <a:gd name="connsiteX8" fmla="*/ 0 w 541832"/>
              <a:gd name="connsiteY8" fmla="*/ 102919 h 115114"/>
              <a:gd name="connsiteX0" fmla="*/ 0 w 541832"/>
              <a:gd name="connsiteY0" fmla="*/ 109982 h 122177"/>
              <a:gd name="connsiteX1" fmla="*/ 41700 w 541832"/>
              <a:gd name="connsiteY1" fmla="*/ 7063 h 122177"/>
              <a:gd name="connsiteX2" fmla="*/ 293750 w 541832"/>
              <a:gd name="connsiteY2" fmla="*/ 12330 h 122177"/>
              <a:gd name="connsiteX3" fmla="*/ 492144 w 541832"/>
              <a:gd name="connsiteY3" fmla="*/ 0 h 122177"/>
              <a:gd name="connsiteX4" fmla="*/ 541832 w 541832"/>
              <a:gd name="connsiteY4" fmla="*/ 114256 h 122177"/>
              <a:gd name="connsiteX5" fmla="*/ 428976 w 541832"/>
              <a:gd name="connsiteY5" fmla="*/ 120361 h 122177"/>
              <a:gd name="connsiteX6" fmla="*/ 286879 w 541832"/>
              <a:gd name="connsiteY6" fmla="*/ 121155 h 122177"/>
              <a:gd name="connsiteX7" fmla="*/ 142369 w 541832"/>
              <a:gd name="connsiteY7" fmla="*/ 116557 h 122177"/>
              <a:gd name="connsiteX8" fmla="*/ 0 w 541832"/>
              <a:gd name="connsiteY8" fmla="*/ 109982 h 122177"/>
              <a:gd name="connsiteX0" fmla="*/ 0 w 541832"/>
              <a:gd name="connsiteY0" fmla="*/ 109982 h 122177"/>
              <a:gd name="connsiteX1" fmla="*/ 39132 w 541832"/>
              <a:gd name="connsiteY1" fmla="*/ 4537 h 122177"/>
              <a:gd name="connsiteX2" fmla="*/ 293750 w 541832"/>
              <a:gd name="connsiteY2" fmla="*/ 12330 h 122177"/>
              <a:gd name="connsiteX3" fmla="*/ 492144 w 541832"/>
              <a:gd name="connsiteY3" fmla="*/ 0 h 122177"/>
              <a:gd name="connsiteX4" fmla="*/ 541832 w 541832"/>
              <a:gd name="connsiteY4" fmla="*/ 114256 h 122177"/>
              <a:gd name="connsiteX5" fmla="*/ 428976 w 541832"/>
              <a:gd name="connsiteY5" fmla="*/ 120361 h 122177"/>
              <a:gd name="connsiteX6" fmla="*/ 286879 w 541832"/>
              <a:gd name="connsiteY6" fmla="*/ 121155 h 122177"/>
              <a:gd name="connsiteX7" fmla="*/ 142369 w 541832"/>
              <a:gd name="connsiteY7" fmla="*/ 116557 h 122177"/>
              <a:gd name="connsiteX8" fmla="*/ 0 w 541832"/>
              <a:gd name="connsiteY8" fmla="*/ 109982 h 122177"/>
              <a:gd name="connsiteX0" fmla="*/ 0 w 541832"/>
              <a:gd name="connsiteY0" fmla="*/ 107456 h 122177"/>
              <a:gd name="connsiteX1" fmla="*/ 39132 w 541832"/>
              <a:gd name="connsiteY1" fmla="*/ 4537 h 122177"/>
              <a:gd name="connsiteX2" fmla="*/ 293750 w 541832"/>
              <a:gd name="connsiteY2" fmla="*/ 12330 h 122177"/>
              <a:gd name="connsiteX3" fmla="*/ 492144 w 541832"/>
              <a:gd name="connsiteY3" fmla="*/ 0 h 122177"/>
              <a:gd name="connsiteX4" fmla="*/ 541832 w 541832"/>
              <a:gd name="connsiteY4" fmla="*/ 114256 h 122177"/>
              <a:gd name="connsiteX5" fmla="*/ 428976 w 541832"/>
              <a:gd name="connsiteY5" fmla="*/ 120361 h 122177"/>
              <a:gd name="connsiteX6" fmla="*/ 286879 w 541832"/>
              <a:gd name="connsiteY6" fmla="*/ 121155 h 122177"/>
              <a:gd name="connsiteX7" fmla="*/ 142369 w 541832"/>
              <a:gd name="connsiteY7" fmla="*/ 116557 h 122177"/>
              <a:gd name="connsiteX8" fmla="*/ 0 w 541832"/>
              <a:gd name="connsiteY8" fmla="*/ 107456 h 122177"/>
              <a:gd name="connsiteX0" fmla="*/ 0 w 546968"/>
              <a:gd name="connsiteY0" fmla="*/ 107456 h 122177"/>
              <a:gd name="connsiteX1" fmla="*/ 39132 w 546968"/>
              <a:gd name="connsiteY1" fmla="*/ 4537 h 122177"/>
              <a:gd name="connsiteX2" fmla="*/ 293750 w 546968"/>
              <a:gd name="connsiteY2" fmla="*/ 12330 h 122177"/>
              <a:gd name="connsiteX3" fmla="*/ 492144 w 546968"/>
              <a:gd name="connsiteY3" fmla="*/ 0 h 122177"/>
              <a:gd name="connsiteX4" fmla="*/ 546968 w 546968"/>
              <a:gd name="connsiteY4" fmla="*/ 116781 h 122177"/>
              <a:gd name="connsiteX5" fmla="*/ 428976 w 546968"/>
              <a:gd name="connsiteY5" fmla="*/ 120361 h 122177"/>
              <a:gd name="connsiteX6" fmla="*/ 286879 w 546968"/>
              <a:gd name="connsiteY6" fmla="*/ 121155 h 122177"/>
              <a:gd name="connsiteX7" fmla="*/ 142369 w 546968"/>
              <a:gd name="connsiteY7" fmla="*/ 116557 h 122177"/>
              <a:gd name="connsiteX8" fmla="*/ 0 w 546968"/>
              <a:gd name="connsiteY8" fmla="*/ 107456 h 122177"/>
              <a:gd name="connsiteX0" fmla="*/ 0 w 546968"/>
              <a:gd name="connsiteY0" fmla="*/ 107456 h 122177"/>
              <a:gd name="connsiteX1" fmla="*/ 39132 w 546968"/>
              <a:gd name="connsiteY1" fmla="*/ 4537 h 122177"/>
              <a:gd name="connsiteX2" fmla="*/ 293750 w 546968"/>
              <a:gd name="connsiteY2" fmla="*/ 12330 h 122177"/>
              <a:gd name="connsiteX3" fmla="*/ 492144 w 546968"/>
              <a:gd name="connsiteY3" fmla="*/ 0 h 122177"/>
              <a:gd name="connsiteX4" fmla="*/ 546968 w 546968"/>
              <a:gd name="connsiteY4" fmla="*/ 114255 h 122177"/>
              <a:gd name="connsiteX5" fmla="*/ 428976 w 546968"/>
              <a:gd name="connsiteY5" fmla="*/ 120361 h 122177"/>
              <a:gd name="connsiteX6" fmla="*/ 286879 w 546968"/>
              <a:gd name="connsiteY6" fmla="*/ 121155 h 122177"/>
              <a:gd name="connsiteX7" fmla="*/ 142369 w 546968"/>
              <a:gd name="connsiteY7" fmla="*/ 116557 h 122177"/>
              <a:gd name="connsiteX8" fmla="*/ 0 w 546968"/>
              <a:gd name="connsiteY8" fmla="*/ 107456 h 122177"/>
              <a:gd name="connsiteX0" fmla="*/ 0 w 546968"/>
              <a:gd name="connsiteY0" fmla="*/ 107456 h 121155"/>
              <a:gd name="connsiteX1" fmla="*/ 39132 w 546968"/>
              <a:gd name="connsiteY1" fmla="*/ 4537 h 121155"/>
              <a:gd name="connsiteX2" fmla="*/ 293750 w 546968"/>
              <a:gd name="connsiteY2" fmla="*/ 12330 h 121155"/>
              <a:gd name="connsiteX3" fmla="*/ 492144 w 546968"/>
              <a:gd name="connsiteY3" fmla="*/ 0 h 121155"/>
              <a:gd name="connsiteX4" fmla="*/ 546968 w 546968"/>
              <a:gd name="connsiteY4" fmla="*/ 114255 h 121155"/>
              <a:gd name="connsiteX5" fmla="*/ 431545 w 546968"/>
              <a:gd name="connsiteY5" fmla="*/ 117836 h 121155"/>
              <a:gd name="connsiteX6" fmla="*/ 286879 w 546968"/>
              <a:gd name="connsiteY6" fmla="*/ 121155 h 121155"/>
              <a:gd name="connsiteX7" fmla="*/ 142369 w 546968"/>
              <a:gd name="connsiteY7" fmla="*/ 116557 h 121155"/>
              <a:gd name="connsiteX8" fmla="*/ 0 w 546968"/>
              <a:gd name="connsiteY8" fmla="*/ 107456 h 121155"/>
              <a:gd name="connsiteX0" fmla="*/ 0 w 549535"/>
              <a:gd name="connsiteY0" fmla="*/ 107456 h 121155"/>
              <a:gd name="connsiteX1" fmla="*/ 39132 w 549535"/>
              <a:gd name="connsiteY1" fmla="*/ 4537 h 121155"/>
              <a:gd name="connsiteX2" fmla="*/ 293750 w 549535"/>
              <a:gd name="connsiteY2" fmla="*/ 12330 h 121155"/>
              <a:gd name="connsiteX3" fmla="*/ 492144 w 549535"/>
              <a:gd name="connsiteY3" fmla="*/ 0 h 121155"/>
              <a:gd name="connsiteX4" fmla="*/ 549535 w 549535"/>
              <a:gd name="connsiteY4" fmla="*/ 109203 h 121155"/>
              <a:gd name="connsiteX5" fmla="*/ 431545 w 549535"/>
              <a:gd name="connsiteY5" fmla="*/ 117836 h 121155"/>
              <a:gd name="connsiteX6" fmla="*/ 286879 w 549535"/>
              <a:gd name="connsiteY6" fmla="*/ 121155 h 121155"/>
              <a:gd name="connsiteX7" fmla="*/ 142369 w 549535"/>
              <a:gd name="connsiteY7" fmla="*/ 116557 h 121155"/>
              <a:gd name="connsiteX8" fmla="*/ 0 w 549535"/>
              <a:gd name="connsiteY8" fmla="*/ 107456 h 12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35" h="121155">
                <a:moveTo>
                  <a:pt x="0" y="107456"/>
                </a:moveTo>
                <a:lnTo>
                  <a:pt x="39132" y="4537"/>
                </a:lnTo>
                <a:cubicBezTo>
                  <a:pt x="118878" y="11922"/>
                  <a:pt x="209075" y="13436"/>
                  <a:pt x="293750" y="12330"/>
                </a:cubicBezTo>
                <a:cubicBezTo>
                  <a:pt x="369373" y="10085"/>
                  <a:pt x="412451" y="4027"/>
                  <a:pt x="492144" y="0"/>
                </a:cubicBezTo>
                <a:lnTo>
                  <a:pt x="549535" y="109203"/>
                </a:lnTo>
                <a:cubicBezTo>
                  <a:pt x="545115" y="103607"/>
                  <a:pt x="474181" y="118401"/>
                  <a:pt x="431545" y="117836"/>
                </a:cubicBezTo>
                <a:cubicBezTo>
                  <a:pt x="375301" y="122516"/>
                  <a:pt x="336853" y="118935"/>
                  <a:pt x="286879" y="121155"/>
                </a:cubicBezTo>
                <a:lnTo>
                  <a:pt x="142369" y="116557"/>
                </a:lnTo>
                <a:cubicBezTo>
                  <a:pt x="82381" y="111143"/>
                  <a:pt x="40886" y="113107"/>
                  <a:pt x="0" y="107456"/>
                </a:cubicBezTo>
                <a:close/>
              </a:path>
            </a:pathLst>
          </a:custGeom>
          <a:solidFill>
            <a:srgbClr val="99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sp>
        <p:nvSpPr>
          <p:cNvPr id="44" name="Line 83"/>
          <p:cNvSpPr>
            <a:spLocks noChangeShapeType="1"/>
          </p:cNvSpPr>
          <p:nvPr/>
        </p:nvSpPr>
        <p:spPr bwMode="auto">
          <a:xfrm rot="1549073">
            <a:off x="5078857" y="2587342"/>
            <a:ext cx="328955" cy="2836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45" name="Line 83"/>
          <p:cNvSpPr>
            <a:spLocks noChangeShapeType="1"/>
          </p:cNvSpPr>
          <p:nvPr/>
        </p:nvSpPr>
        <p:spPr bwMode="auto">
          <a:xfrm rot="1549073">
            <a:off x="4888954" y="2501925"/>
            <a:ext cx="28509" cy="4379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nvGrpSpPr>
          <p:cNvPr id="46" name="Groep 26"/>
          <p:cNvGrpSpPr/>
          <p:nvPr/>
        </p:nvGrpSpPr>
        <p:grpSpPr>
          <a:xfrm>
            <a:off x="3629536" y="2281353"/>
            <a:ext cx="327334" cy="338554"/>
            <a:chOff x="3206275" y="2402876"/>
            <a:chExt cx="327334" cy="338554"/>
          </a:xfrm>
        </p:grpSpPr>
        <p:sp>
          <p:nvSpPr>
            <p:cNvPr id="47" name="Line 85"/>
            <p:cNvSpPr>
              <a:spLocks noChangeShapeType="1"/>
            </p:cNvSpPr>
            <p:nvPr/>
          </p:nvSpPr>
          <p:spPr bwMode="auto">
            <a:xfrm rot="-240000">
              <a:off x="3296788" y="2470329"/>
              <a:ext cx="139600" cy="22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48" name="Text Box 93"/>
            <p:cNvSpPr txBox="1">
              <a:spLocks noChangeArrowheads="1"/>
            </p:cNvSpPr>
            <p:nvPr/>
          </p:nvSpPr>
          <p:spPr bwMode="auto">
            <a:xfrm rot="21060000">
              <a:off x="3206275" y="2402876"/>
              <a:ext cx="327334" cy="338554"/>
            </a:xfrm>
            <a:prstGeom prst="rect">
              <a:avLst/>
            </a:prstGeom>
            <a:noFill/>
            <a:ln>
              <a:solidFill>
                <a:schemeClr val="tx1"/>
              </a:solidFill>
            </a:ln>
            <a:effectLst/>
            <a:scene3d>
              <a:camera prst="orthographicFront">
                <a:rot lat="2400000" lon="600000" rev="60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b="1" dirty="0">
                  <a:latin typeface="Huawei Sans" panose="020C0503030203020204" pitchFamily="34" charset="0"/>
                </a:rPr>
                <a:t>A</a:t>
              </a:r>
            </a:p>
          </p:txBody>
        </p:sp>
        <p:cxnSp>
          <p:nvCxnSpPr>
            <p:cNvPr id="49" name="Rechte verbindingslijn 18"/>
            <p:cNvCxnSpPr/>
            <p:nvPr/>
          </p:nvCxnSpPr>
          <p:spPr bwMode="auto">
            <a:xfrm rot="120000" flipH="1">
              <a:off x="3370411" y="2686840"/>
              <a:ext cx="137476" cy="357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0" name="Groep 175"/>
          <p:cNvGrpSpPr/>
          <p:nvPr/>
        </p:nvGrpSpPr>
        <p:grpSpPr>
          <a:xfrm>
            <a:off x="3630940" y="2887813"/>
            <a:ext cx="312906" cy="338554"/>
            <a:chOff x="3218251" y="2402876"/>
            <a:chExt cx="312906" cy="338554"/>
          </a:xfrm>
        </p:grpSpPr>
        <p:sp>
          <p:nvSpPr>
            <p:cNvPr id="51" name="Line 85"/>
            <p:cNvSpPr>
              <a:spLocks noChangeShapeType="1"/>
            </p:cNvSpPr>
            <p:nvPr/>
          </p:nvSpPr>
          <p:spPr bwMode="auto">
            <a:xfrm rot="21360000">
              <a:off x="3307130" y="2476867"/>
              <a:ext cx="129485" cy="152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52" name="Text Box 93"/>
            <p:cNvSpPr txBox="1">
              <a:spLocks noChangeArrowheads="1"/>
            </p:cNvSpPr>
            <p:nvPr/>
          </p:nvSpPr>
          <p:spPr bwMode="auto">
            <a:xfrm rot="21060000">
              <a:off x="3218251" y="2402876"/>
              <a:ext cx="312906" cy="338554"/>
            </a:xfrm>
            <a:prstGeom prst="rect">
              <a:avLst/>
            </a:prstGeom>
            <a:noFill/>
            <a:ln>
              <a:solidFill>
                <a:schemeClr val="tx1"/>
              </a:solidFill>
            </a:ln>
            <a:effectLst/>
            <a:scene3d>
              <a:camera prst="orthographicFront">
                <a:rot lat="2400000" lon="600000" rev="84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b="1" dirty="0">
                  <a:latin typeface="Huawei Sans" panose="020C0503030203020204" pitchFamily="34" charset="0"/>
                </a:rPr>
                <a:t>B</a:t>
              </a:r>
              <a:endParaRPr lang="en-US" altLang="nl-NL" sz="1600" b="1" dirty="0">
                <a:latin typeface="Huawei Sans" panose="020C0503030203020204" pitchFamily="34" charset="0"/>
              </a:endParaRPr>
            </a:p>
          </p:txBody>
        </p:sp>
        <p:cxnSp>
          <p:nvCxnSpPr>
            <p:cNvPr id="53" name="Rechte verbindingslijn 178"/>
            <p:cNvCxnSpPr/>
            <p:nvPr/>
          </p:nvCxnSpPr>
          <p:spPr bwMode="auto">
            <a:xfrm flipH="1">
              <a:off x="3369828" y="2687850"/>
              <a:ext cx="149214" cy="3236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54" name="Oval 15"/>
          <p:cNvSpPr>
            <a:spLocks noChangeArrowheads="1"/>
          </p:cNvSpPr>
          <p:nvPr/>
        </p:nvSpPr>
        <p:spPr bwMode="auto">
          <a:xfrm>
            <a:off x="3894300" y="2610631"/>
            <a:ext cx="2416999" cy="771231"/>
          </a:xfrm>
          <a:prstGeom prst="arc">
            <a:avLst>
              <a:gd name="adj1" fmla="val 21285021"/>
              <a:gd name="adj2" fmla="val 275794"/>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55" name="Rechthoek 39"/>
          <p:cNvSpPr/>
          <p:nvPr/>
        </p:nvSpPr>
        <p:spPr bwMode="auto">
          <a:xfrm rot="840000">
            <a:off x="6134558" y="3315622"/>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grpSp>
        <p:nvGrpSpPr>
          <p:cNvPr id="56" name="Groep 285"/>
          <p:cNvGrpSpPr/>
          <p:nvPr/>
        </p:nvGrpSpPr>
        <p:grpSpPr>
          <a:xfrm>
            <a:off x="3619978" y="3487253"/>
            <a:ext cx="314510" cy="338554"/>
            <a:chOff x="3217449" y="2402876"/>
            <a:chExt cx="314510" cy="338554"/>
          </a:xfrm>
        </p:grpSpPr>
        <p:sp>
          <p:nvSpPr>
            <p:cNvPr id="57" name="Line 85"/>
            <p:cNvSpPr>
              <a:spLocks noChangeShapeType="1"/>
            </p:cNvSpPr>
            <p:nvPr/>
          </p:nvSpPr>
          <p:spPr bwMode="auto">
            <a:xfrm rot="21360000">
              <a:off x="3307130" y="2476867"/>
              <a:ext cx="129485" cy="152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58" name="Text Box 93"/>
            <p:cNvSpPr txBox="1">
              <a:spLocks noChangeArrowheads="1"/>
            </p:cNvSpPr>
            <p:nvPr/>
          </p:nvSpPr>
          <p:spPr bwMode="auto">
            <a:xfrm rot="21060000">
              <a:off x="3217449" y="2402876"/>
              <a:ext cx="314510" cy="338554"/>
            </a:xfrm>
            <a:prstGeom prst="rect">
              <a:avLst/>
            </a:prstGeom>
            <a:noFill/>
            <a:ln>
              <a:solidFill>
                <a:schemeClr val="tx1"/>
              </a:solidFill>
            </a:ln>
            <a:effectLst/>
            <a:scene3d>
              <a:camera prst="orthographicFront">
                <a:rot lat="2400000" lon="600000" rev="84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b="1" dirty="0">
                  <a:latin typeface="Huawei Sans" panose="020C0503030203020204" pitchFamily="34" charset="0"/>
                </a:rPr>
                <a:t>C</a:t>
              </a:r>
              <a:endParaRPr lang="en-US" altLang="nl-NL" sz="1600" b="1" dirty="0">
                <a:latin typeface="Huawei Sans" panose="020C0503030203020204" pitchFamily="34" charset="0"/>
              </a:endParaRPr>
            </a:p>
          </p:txBody>
        </p:sp>
        <p:cxnSp>
          <p:nvCxnSpPr>
            <p:cNvPr id="59" name="Rechte verbindingslijn 293"/>
            <p:cNvCxnSpPr/>
            <p:nvPr/>
          </p:nvCxnSpPr>
          <p:spPr bwMode="auto">
            <a:xfrm flipH="1">
              <a:off x="3369828" y="2687850"/>
              <a:ext cx="149214" cy="3236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60" name="Oval 15"/>
          <p:cNvSpPr>
            <a:spLocks noChangeArrowheads="1"/>
          </p:cNvSpPr>
          <p:nvPr/>
        </p:nvSpPr>
        <p:spPr bwMode="auto">
          <a:xfrm>
            <a:off x="3884140" y="3210071"/>
            <a:ext cx="2416999" cy="771231"/>
          </a:xfrm>
          <a:prstGeom prst="arc">
            <a:avLst>
              <a:gd name="adj1" fmla="val 21285021"/>
              <a:gd name="adj2" fmla="val 275794"/>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61" name="Rechthoek 39"/>
          <p:cNvSpPr/>
          <p:nvPr/>
        </p:nvSpPr>
        <p:spPr bwMode="auto">
          <a:xfrm rot="840000">
            <a:off x="6124398" y="3915062"/>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grpSp>
        <p:nvGrpSpPr>
          <p:cNvPr id="62" name="Groep 298"/>
          <p:cNvGrpSpPr/>
          <p:nvPr/>
        </p:nvGrpSpPr>
        <p:grpSpPr>
          <a:xfrm>
            <a:off x="3618917" y="4086693"/>
            <a:ext cx="336952" cy="338554"/>
            <a:chOff x="3206228" y="2402876"/>
            <a:chExt cx="336952" cy="338554"/>
          </a:xfrm>
        </p:grpSpPr>
        <p:sp>
          <p:nvSpPr>
            <p:cNvPr id="63" name="Line 85"/>
            <p:cNvSpPr>
              <a:spLocks noChangeShapeType="1"/>
            </p:cNvSpPr>
            <p:nvPr/>
          </p:nvSpPr>
          <p:spPr bwMode="auto">
            <a:xfrm rot="21360000">
              <a:off x="3307130" y="2476867"/>
              <a:ext cx="129485" cy="152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64" name="Text Box 93"/>
            <p:cNvSpPr txBox="1">
              <a:spLocks noChangeArrowheads="1"/>
            </p:cNvSpPr>
            <p:nvPr/>
          </p:nvSpPr>
          <p:spPr bwMode="auto">
            <a:xfrm rot="21060000">
              <a:off x="3206228" y="2402876"/>
              <a:ext cx="336952" cy="338554"/>
            </a:xfrm>
            <a:prstGeom prst="rect">
              <a:avLst/>
            </a:prstGeom>
            <a:noFill/>
            <a:ln>
              <a:solidFill>
                <a:schemeClr val="tx1"/>
              </a:solidFill>
            </a:ln>
            <a:effectLst/>
            <a:scene3d>
              <a:camera prst="orthographicFront">
                <a:rot lat="2400000" lon="600000" rev="84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b="1" dirty="0">
                  <a:latin typeface="Huawei Sans" panose="020C0503030203020204" pitchFamily="34" charset="0"/>
                </a:rPr>
                <a:t>D</a:t>
              </a:r>
              <a:endParaRPr lang="en-US" altLang="nl-NL" sz="1600" b="1" dirty="0">
                <a:latin typeface="Huawei Sans" panose="020C0503030203020204" pitchFamily="34" charset="0"/>
              </a:endParaRPr>
            </a:p>
          </p:txBody>
        </p:sp>
        <p:cxnSp>
          <p:nvCxnSpPr>
            <p:cNvPr id="65" name="Rechte verbindingslijn 306"/>
            <p:cNvCxnSpPr/>
            <p:nvPr/>
          </p:nvCxnSpPr>
          <p:spPr bwMode="auto">
            <a:xfrm flipH="1">
              <a:off x="3369828" y="2687850"/>
              <a:ext cx="149214" cy="3236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66" name="Oval 15"/>
          <p:cNvSpPr>
            <a:spLocks noChangeArrowheads="1"/>
          </p:cNvSpPr>
          <p:nvPr/>
        </p:nvSpPr>
        <p:spPr bwMode="auto">
          <a:xfrm>
            <a:off x="3894300" y="3809511"/>
            <a:ext cx="2416999" cy="771231"/>
          </a:xfrm>
          <a:prstGeom prst="arc">
            <a:avLst>
              <a:gd name="adj1" fmla="val 21285021"/>
              <a:gd name="adj2" fmla="val 275794"/>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67" name="Rechthoek 39"/>
          <p:cNvSpPr/>
          <p:nvPr/>
        </p:nvSpPr>
        <p:spPr bwMode="auto">
          <a:xfrm rot="840000">
            <a:off x="6134558" y="4514502"/>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sp>
        <p:nvSpPr>
          <p:cNvPr id="68" name="Oval 14"/>
          <p:cNvSpPr>
            <a:spLocks noChangeArrowheads="1"/>
          </p:cNvSpPr>
          <p:nvPr/>
        </p:nvSpPr>
        <p:spPr bwMode="auto">
          <a:xfrm>
            <a:off x="3704623" y="2529865"/>
            <a:ext cx="2739437" cy="1005840"/>
          </a:xfrm>
          <a:prstGeom prst="arc">
            <a:avLst>
              <a:gd name="adj1" fmla="val 21089903"/>
              <a:gd name="adj2" fmla="val 1132944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69" name="Oval 15"/>
          <p:cNvSpPr>
            <a:spLocks noChangeArrowheads="1"/>
          </p:cNvSpPr>
          <p:nvPr/>
        </p:nvSpPr>
        <p:spPr bwMode="auto">
          <a:xfrm>
            <a:off x="3839560" y="2601105"/>
            <a:ext cx="2471739" cy="822960"/>
          </a:xfrm>
          <a:prstGeom prst="arc">
            <a:avLst>
              <a:gd name="adj1" fmla="val 562007"/>
              <a:gd name="adj2" fmla="val 1115607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0" name="Trapezium 36"/>
          <p:cNvSpPr/>
          <p:nvPr/>
        </p:nvSpPr>
        <p:spPr bwMode="auto">
          <a:xfrm rot="16940315">
            <a:off x="6880832" y="2432822"/>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sp>
        <p:nvSpPr>
          <p:cNvPr id="71" name="Oval 15"/>
          <p:cNvSpPr>
            <a:spLocks noChangeArrowheads="1"/>
          </p:cNvSpPr>
          <p:nvPr/>
        </p:nvSpPr>
        <p:spPr bwMode="auto">
          <a:xfrm>
            <a:off x="3839560" y="3799985"/>
            <a:ext cx="2471739" cy="822960"/>
          </a:xfrm>
          <a:prstGeom prst="arc">
            <a:avLst>
              <a:gd name="adj1" fmla="val 562007"/>
              <a:gd name="adj2" fmla="val 1115607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2" name="Oval 14"/>
          <p:cNvSpPr>
            <a:spLocks noChangeArrowheads="1"/>
          </p:cNvSpPr>
          <p:nvPr/>
        </p:nvSpPr>
        <p:spPr bwMode="auto">
          <a:xfrm>
            <a:off x="3704623" y="3728745"/>
            <a:ext cx="2739437" cy="1005840"/>
          </a:xfrm>
          <a:prstGeom prst="arc">
            <a:avLst>
              <a:gd name="adj1" fmla="val 21089903"/>
              <a:gd name="adj2" fmla="val 1132944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3" name="Oval 16"/>
          <p:cNvSpPr>
            <a:spLocks noChangeArrowheads="1"/>
          </p:cNvSpPr>
          <p:nvPr/>
        </p:nvSpPr>
        <p:spPr bwMode="auto">
          <a:xfrm>
            <a:off x="3483320" y="3057365"/>
            <a:ext cx="3157476" cy="1234062"/>
          </a:xfrm>
          <a:prstGeom prst="arc">
            <a:avLst>
              <a:gd name="adj1" fmla="val 20859127"/>
              <a:gd name="adj2" fmla="val 11550592"/>
            </a:avLst>
          </a:prstGeom>
          <a:no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74" name="Oval 15"/>
          <p:cNvSpPr>
            <a:spLocks noChangeArrowheads="1"/>
          </p:cNvSpPr>
          <p:nvPr/>
        </p:nvSpPr>
        <p:spPr bwMode="auto">
          <a:xfrm>
            <a:off x="3829400" y="3200545"/>
            <a:ext cx="2471739" cy="822960"/>
          </a:xfrm>
          <a:prstGeom prst="arc">
            <a:avLst>
              <a:gd name="adj1" fmla="val 562007"/>
              <a:gd name="adj2" fmla="val 1115607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5" name="Oval 14"/>
          <p:cNvSpPr>
            <a:spLocks noChangeArrowheads="1"/>
          </p:cNvSpPr>
          <p:nvPr/>
        </p:nvSpPr>
        <p:spPr bwMode="auto">
          <a:xfrm>
            <a:off x="3694463" y="3129305"/>
            <a:ext cx="2739437" cy="1005840"/>
          </a:xfrm>
          <a:prstGeom prst="arc">
            <a:avLst>
              <a:gd name="adj1" fmla="val 21089903"/>
              <a:gd name="adj2" fmla="val 1132944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6" name="Trapezium 36"/>
          <p:cNvSpPr/>
          <p:nvPr/>
        </p:nvSpPr>
        <p:spPr bwMode="auto">
          <a:xfrm rot="16940315">
            <a:off x="6880832" y="3631702"/>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sp>
        <p:nvSpPr>
          <p:cNvPr id="77" name="Trapezium 36"/>
          <p:cNvSpPr/>
          <p:nvPr/>
        </p:nvSpPr>
        <p:spPr bwMode="auto">
          <a:xfrm rot="16940315">
            <a:off x="6870672" y="3032262"/>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endParaRPr>
          </a:p>
        </p:txBody>
      </p:sp>
      <p:grpSp>
        <p:nvGrpSpPr>
          <p:cNvPr id="78" name="Groep 42"/>
          <p:cNvGrpSpPr/>
          <p:nvPr/>
        </p:nvGrpSpPr>
        <p:grpSpPr>
          <a:xfrm>
            <a:off x="5998265" y="2139239"/>
            <a:ext cx="2968489" cy="3617041"/>
            <a:chOff x="5575004" y="2260762"/>
            <a:chExt cx="2968489" cy="3617041"/>
          </a:xfrm>
        </p:grpSpPr>
        <p:sp>
          <p:nvSpPr>
            <p:cNvPr id="79" name="Cilinder 206"/>
            <p:cNvSpPr/>
            <p:nvPr/>
          </p:nvSpPr>
          <p:spPr bwMode="auto">
            <a:xfrm>
              <a:off x="6912398" y="5119823"/>
              <a:ext cx="848175" cy="407894"/>
            </a:xfrm>
            <a:prstGeom prst="can">
              <a:avLst>
                <a:gd name="adj" fmla="val 50000"/>
              </a:avLst>
            </a:prstGeom>
            <a:solidFill>
              <a:srgbClr val="006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cs typeface="Arial" panose="020B0604020202020204" pitchFamily="34" charset="0"/>
              </a:endParaRPr>
            </a:p>
          </p:txBody>
        </p:sp>
        <p:sp>
          <p:nvSpPr>
            <p:cNvPr id="80" name="Text Box 111"/>
            <p:cNvSpPr txBox="1">
              <a:spLocks noChangeArrowheads="1"/>
            </p:cNvSpPr>
            <p:nvPr/>
          </p:nvSpPr>
          <p:spPr bwMode="auto">
            <a:xfrm>
              <a:off x="5575004" y="4793097"/>
              <a:ext cx="15163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fontAlgn="ctr"/>
              <a:r>
                <a:rPr lang="en-US" sz="1600" dirty="0">
                  <a:latin typeface="Huawei Sans" panose="020C0503030203020204" pitchFamily="34" charset="0"/>
                </a:rPr>
                <a:t>Actuator arm</a:t>
              </a:r>
              <a:endParaRPr lang="en-US" altLang="nl-NL" sz="1600" dirty="0">
                <a:latin typeface="Huawei Sans" panose="020C0503030203020204" pitchFamily="34" charset="0"/>
              </a:endParaRPr>
            </a:p>
          </p:txBody>
        </p:sp>
        <p:sp>
          <p:nvSpPr>
            <p:cNvPr id="81" name="Rectangle 114"/>
            <p:cNvSpPr>
              <a:spLocks noChangeArrowheads="1"/>
            </p:cNvSpPr>
            <p:nvPr/>
          </p:nvSpPr>
          <p:spPr bwMode="auto">
            <a:xfrm>
              <a:off x="7227326" y="4836888"/>
              <a:ext cx="234563" cy="8400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grpSp>
          <p:nvGrpSpPr>
            <p:cNvPr id="82" name="Groep 158"/>
            <p:cNvGrpSpPr/>
            <p:nvPr/>
          </p:nvGrpSpPr>
          <p:grpSpPr>
            <a:xfrm>
              <a:off x="7743847" y="5058923"/>
              <a:ext cx="799646" cy="241972"/>
              <a:chOff x="5187311" y="5437114"/>
              <a:chExt cx="1134517" cy="350411"/>
            </a:xfrm>
          </p:grpSpPr>
          <p:sp>
            <p:nvSpPr>
              <p:cNvPr id="86" name="Freeform 146"/>
              <p:cNvSpPr>
                <a:spLocks/>
              </p:cNvSpPr>
              <p:nvPr/>
            </p:nvSpPr>
            <p:spPr bwMode="auto">
              <a:xfrm>
                <a:off x="5215026" y="5520249"/>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87" name="Freeform 146"/>
              <p:cNvSpPr>
                <a:spLocks/>
              </p:cNvSpPr>
              <p:nvPr/>
            </p:nvSpPr>
            <p:spPr bwMode="auto">
              <a:xfrm>
                <a:off x="5187311" y="5437114"/>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sp>
          <p:nvSpPr>
            <p:cNvPr id="83" name="Cilinder 205"/>
            <p:cNvSpPr/>
            <p:nvPr/>
          </p:nvSpPr>
          <p:spPr bwMode="auto">
            <a:xfrm>
              <a:off x="7011327" y="4935179"/>
              <a:ext cx="650316" cy="273434"/>
            </a:xfrm>
            <a:prstGeom prst="can">
              <a:avLst>
                <a:gd name="adj" fmla="val 50000"/>
              </a:avLst>
            </a:prstGeom>
            <a:solidFill>
              <a:srgbClr val="006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cs typeface="Arial" panose="020B0604020202020204" pitchFamily="34" charset="0"/>
              </a:endParaRPr>
            </a:p>
          </p:txBody>
        </p:sp>
        <p:sp>
          <p:nvSpPr>
            <p:cNvPr id="84" name="Cilinder 40"/>
            <p:cNvSpPr/>
            <p:nvPr/>
          </p:nvSpPr>
          <p:spPr bwMode="auto">
            <a:xfrm>
              <a:off x="7207967" y="2260762"/>
              <a:ext cx="257036" cy="2745658"/>
            </a:xfrm>
            <a:prstGeom prst="can">
              <a:avLst>
                <a:gd name="adj" fmla="val 23147"/>
              </a:avLst>
            </a:prstGeom>
            <a:solidFill>
              <a:srgbClr val="006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Huawei Sans" panose="020C0503030203020204" pitchFamily="34" charset="0"/>
                <a:cs typeface="Arial" panose="020B0604020202020204" pitchFamily="34" charset="0"/>
              </a:endParaRPr>
            </a:p>
          </p:txBody>
        </p:sp>
        <p:sp>
          <p:nvSpPr>
            <p:cNvPr id="85" name="Text Box 147"/>
            <p:cNvSpPr txBox="1">
              <a:spLocks noChangeArrowheads="1"/>
            </p:cNvSpPr>
            <p:nvPr/>
          </p:nvSpPr>
          <p:spPr bwMode="auto">
            <a:xfrm>
              <a:off x="6983045" y="5539249"/>
              <a:ext cx="764953" cy="33855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r>
                <a:rPr lang="en-US" sz="1600" dirty="0">
                  <a:latin typeface="Huawei Sans" panose="020C0503030203020204" pitchFamily="34" charset="0"/>
                </a:rPr>
                <a:t>Motor</a:t>
              </a:r>
              <a:endParaRPr lang="en-US" altLang="nl-NL" sz="1600" dirty="0">
                <a:latin typeface="Huawei Sans" panose="020C0503030203020204" pitchFamily="34" charset="0"/>
              </a:endParaRPr>
            </a:p>
          </p:txBody>
        </p:sp>
      </p:grpSp>
      <p:sp>
        <p:nvSpPr>
          <p:cNvPr id="88" name="Oval 16"/>
          <p:cNvSpPr>
            <a:spLocks noChangeArrowheads="1"/>
          </p:cNvSpPr>
          <p:nvPr/>
        </p:nvSpPr>
        <p:spPr bwMode="auto">
          <a:xfrm>
            <a:off x="3493480" y="3656805"/>
            <a:ext cx="3157476" cy="1234062"/>
          </a:xfrm>
          <a:prstGeom prst="arc">
            <a:avLst>
              <a:gd name="adj1" fmla="val 20859127"/>
              <a:gd name="adj2" fmla="val 11550592"/>
            </a:avLst>
          </a:prstGeom>
          <a:no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Tree>
    <p:extLst>
      <p:ext uri="{BB962C8B-B14F-4D97-AF65-F5344CB8AC3E}">
        <p14:creationId xmlns:p14="http://schemas.microsoft.com/office/powerpoint/2010/main" val="3610370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Disk Capacity and Cache</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latin typeface="Huawei Sans" panose="020C0503030203020204" pitchFamily="34" charset="0"/>
              </a:rPr>
              <a:t>Disk capacity</a:t>
            </a:r>
            <a:endParaRPr lang="en-US" altLang="zh-CN" dirty="0">
              <a:latin typeface="Huawei Sans" panose="020C0503030203020204" pitchFamily="34" charset="0"/>
            </a:endParaRPr>
          </a:p>
          <a:p>
            <a:pPr lvl="1"/>
            <a:r>
              <a:rPr lang="en-US" dirty="0">
                <a:latin typeface="Huawei Sans" panose="020C0503030203020204" pitchFamily="34" charset="0"/>
              </a:rPr>
              <a:t>Disk capacity = Number of cylinders x Number of heads x Number of sectors x 512 bytes. The unit is MB or GB. The disk capacity is determined by the </a:t>
            </a:r>
            <a:r>
              <a:rPr lang="en-US" b="1" dirty="0">
                <a:solidFill>
                  <a:srgbClr val="C7000B"/>
                </a:solidFill>
                <a:latin typeface="Huawei Sans" panose="020C0503030203020204" pitchFamily="34" charset="0"/>
              </a:rPr>
              <a:t>capacity of a single platter </a:t>
            </a:r>
            <a:r>
              <a:rPr lang="en-US" dirty="0">
                <a:latin typeface="Huawei Sans" panose="020C0503030203020204" pitchFamily="34" charset="0"/>
              </a:rPr>
              <a:t>and the </a:t>
            </a:r>
            <a:r>
              <a:rPr lang="en-US" b="1" dirty="0">
                <a:solidFill>
                  <a:srgbClr val="C7000B"/>
                </a:solidFill>
                <a:latin typeface="Huawei Sans" panose="020C0503030203020204" pitchFamily="34" charset="0"/>
              </a:rPr>
              <a:t>number of platters</a:t>
            </a:r>
            <a:r>
              <a:rPr lang="en-US" dirty="0">
                <a:latin typeface="Huawei Sans" panose="020C0503030203020204" pitchFamily="34" charset="0"/>
              </a:rPr>
              <a:t>.</a:t>
            </a:r>
            <a:endParaRPr lang="en-US" altLang="zh-CN" dirty="0">
              <a:latin typeface="Huawei Sans" panose="020C0503030203020204" pitchFamily="34" charset="0"/>
            </a:endParaRPr>
          </a:p>
          <a:p>
            <a:r>
              <a:rPr lang="en-US" dirty="0">
                <a:latin typeface="Huawei Sans" panose="020C0503030203020204" pitchFamily="34" charset="0"/>
              </a:rPr>
              <a:t>Cache</a:t>
            </a:r>
          </a:p>
          <a:p>
            <a:pPr lvl="1"/>
            <a:r>
              <a:rPr lang="en-US" dirty="0">
                <a:latin typeface="Huawei Sans" panose="020C0503030203020204" pitchFamily="34" charset="0"/>
              </a:rPr>
              <a:t>Because the processing speed of a CPU is much faster than that of a disk, the CPU must wait until the disk completes a read/write operation before issuing a new command. To solve this problem, a cache is added to the disk to improve the read/write speed.</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1467663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Factors Relevant to Disk Performance</a:t>
            </a:r>
            <a:endParaRPr lang="en-US" altLang="zh-CN" dirty="0">
              <a:latin typeface="Huawei Sans" panose="020C0503030203020204" pitchFamily="34" charset="0"/>
            </a:endParaRPr>
          </a:p>
        </p:txBody>
      </p:sp>
      <p:pic>
        <p:nvPicPr>
          <p:cNvPr id="4" name="Picture 5" descr="硬盘"/>
          <p:cNvPicPr>
            <a:picLocks noChangeAspect="1" noChangeArrowheads="1"/>
          </p:cNvPicPr>
          <p:nvPr/>
        </p:nvPicPr>
        <p:blipFill>
          <a:blip r:embed="rId3" cstate="print"/>
          <a:srcRect/>
          <a:stretch>
            <a:fillRect/>
          </a:stretch>
        </p:blipFill>
        <p:spPr bwMode="auto">
          <a:xfrm rot="16200000">
            <a:off x="1048359" y="2765606"/>
            <a:ext cx="2057335" cy="1741517"/>
          </a:xfrm>
          <a:prstGeom prst="rect">
            <a:avLst/>
          </a:prstGeom>
          <a:noFill/>
          <a:ln w="9525">
            <a:noFill/>
            <a:miter lim="800000"/>
            <a:headEnd/>
            <a:tailEnd/>
          </a:ln>
        </p:spPr>
      </p:pic>
      <p:sp>
        <p:nvSpPr>
          <p:cNvPr id="5" name="圆角矩形 4"/>
          <p:cNvSpPr/>
          <p:nvPr/>
        </p:nvSpPr>
        <p:spPr>
          <a:xfrm>
            <a:off x="3319922" y="3738028"/>
            <a:ext cx="2407857" cy="767369"/>
          </a:xfrm>
          <a:prstGeom prst="roundRect">
            <a:avLst/>
          </a:prstGeom>
          <a:noFill/>
          <a:ln w="28575">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uawei Sans" panose="020C0503030203020204" pitchFamily="34" charset="0"/>
              </a:rPr>
              <a:t>Single platter capacity</a:t>
            </a:r>
            <a:endParaRPr lang="en-US" altLang="zh-CN" sz="2400" dirty="0">
              <a:solidFill>
                <a:schemeClr val="tx1"/>
              </a:solidFill>
              <a:latin typeface="Huawei Sans" panose="020C0503030203020204" pitchFamily="34" charset="0"/>
            </a:endParaRPr>
          </a:p>
        </p:txBody>
      </p:sp>
      <p:sp>
        <p:nvSpPr>
          <p:cNvPr id="6" name="圆角矩形 5"/>
          <p:cNvSpPr/>
          <p:nvPr/>
        </p:nvSpPr>
        <p:spPr>
          <a:xfrm>
            <a:off x="3319924" y="1496816"/>
            <a:ext cx="2407857" cy="767369"/>
          </a:xfrm>
          <a:prstGeom prst="roundRect">
            <a:avLst/>
          </a:prstGeom>
          <a:noFill/>
          <a:ln w="28575">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uawei Sans" panose="020C0503030203020204" pitchFamily="34" charset="0"/>
              </a:rPr>
              <a:t>Rotation speed</a:t>
            </a:r>
            <a:endParaRPr lang="en-US" altLang="zh-CN" sz="2400" dirty="0">
              <a:solidFill>
                <a:schemeClr val="tx1"/>
              </a:solidFill>
              <a:latin typeface="Huawei Sans" panose="020C0503030203020204" pitchFamily="34" charset="0"/>
            </a:endParaRPr>
          </a:p>
        </p:txBody>
      </p:sp>
      <p:sp>
        <p:nvSpPr>
          <p:cNvPr id="7" name="圆角矩形 6"/>
          <p:cNvSpPr/>
          <p:nvPr/>
        </p:nvSpPr>
        <p:spPr>
          <a:xfrm>
            <a:off x="3319923" y="2617422"/>
            <a:ext cx="2407857" cy="767369"/>
          </a:xfrm>
          <a:prstGeom prst="roundRect">
            <a:avLst/>
          </a:prstGeom>
          <a:noFill/>
          <a:ln w="28575">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uawei Sans" panose="020C0503030203020204" pitchFamily="34" charset="0"/>
              </a:rPr>
              <a:t>Seek speed</a:t>
            </a:r>
            <a:endParaRPr lang="en-US" altLang="zh-CN" sz="2400" dirty="0">
              <a:solidFill>
                <a:schemeClr val="tx1"/>
              </a:solidFill>
              <a:latin typeface="Huawei Sans" panose="020C0503030203020204" pitchFamily="34" charset="0"/>
            </a:endParaRPr>
          </a:p>
        </p:txBody>
      </p:sp>
      <p:sp>
        <p:nvSpPr>
          <p:cNvPr id="8" name="圆角矩形 7"/>
          <p:cNvSpPr/>
          <p:nvPr/>
        </p:nvSpPr>
        <p:spPr>
          <a:xfrm>
            <a:off x="3319925" y="4858634"/>
            <a:ext cx="2407857" cy="767369"/>
          </a:xfrm>
          <a:prstGeom prst="roundRect">
            <a:avLst/>
          </a:prstGeom>
          <a:noFill/>
          <a:ln w="28575">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uawei Sans" panose="020C0503030203020204" pitchFamily="34" charset="0"/>
              </a:rPr>
              <a:t>Port speed</a:t>
            </a:r>
            <a:endParaRPr lang="en-US" altLang="zh-CN" sz="2400" dirty="0">
              <a:solidFill>
                <a:schemeClr val="tx1"/>
              </a:solidFill>
              <a:latin typeface="Huawei Sans" panose="020C0503030203020204" pitchFamily="34" charset="0"/>
            </a:endParaRPr>
          </a:p>
        </p:txBody>
      </p:sp>
      <p:sp>
        <p:nvSpPr>
          <p:cNvPr id="3" name="文本框 2"/>
          <p:cNvSpPr txBox="1"/>
          <p:nvPr/>
        </p:nvSpPr>
        <p:spPr>
          <a:xfrm>
            <a:off x="6096000" y="1487092"/>
            <a:ext cx="5341345" cy="701950"/>
          </a:xfrm>
          <a:prstGeom prst="rect">
            <a:avLst/>
          </a:prstGeom>
          <a:noFill/>
          <a:ln w="12700">
            <a:noFill/>
            <a:prstDash val="sysDot"/>
          </a:ln>
        </p:spPr>
        <p:txBody>
          <a:bodyPr wrap="square" rtlCol="0">
            <a:noAutofit/>
          </a:bodyPr>
          <a:lstStyle/>
          <a:p>
            <a:pPr fontAlgn="ctr"/>
            <a:r>
              <a:rPr lang="en-US" sz="2000" dirty="0">
                <a:latin typeface="Huawei Sans" panose="020C0503030203020204" pitchFamily="34" charset="0"/>
              </a:rPr>
              <a:t>Primary factor that determines the throughput in the case of sequential I/</a:t>
            </a:r>
            <a:r>
              <a:rPr lang="en-US" sz="2000" dirty="0" err="1">
                <a:latin typeface="Huawei Sans" panose="020C0503030203020204" pitchFamily="34" charset="0"/>
              </a:rPr>
              <a:t>Os</a:t>
            </a:r>
            <a:endParaRPr lang="en-US" altLang="zh-CN" sz="2000" dirty="0">
              <a:latin typeface="Huawei Sans" panose="020C0503030203020204" pitchFamily="34" charset="0"/>
            </a:endParaRPr>
          </a:p>
        </p:txBody>
      </p:sp>
      <p:sp>
        <p:nvSpPr>
          <p:cNvPr id="12" name="文本框 11"/>
          <p:cNvSpPr txBox="1"/>
          <p:nvPr/>
        </p:nvSpPr>
        <p:spPr>
          <a:xfrm>
            <a:off x="6099917" y="2607698"/>
            <a:ext cx="5333511" cy="707886"/>
          </a:xfrm>
          <a:prstGeom prst="rect">
            <a:avLst/>
          </a:prstGeom>
          <a:noFill/>
          <a:ln w="12700">
            <a:noFill/>
            <a:prstDash val="sysDot"/>
          </a:ln>
        </p:spPr>
        <p:txBody>
          <a:bodyPr wrap="square" rtlCol="0">
            <a:noAutofit/>
          </a:bodyPr>
          <a:lstStyle/>
          <a:p>
            <a:pPr fontAlgn="ctr"/>
            <a:r>
              <a:rPr lang="en-US" sz="2000" dirty="0">
                <a:latin typeface="Huawei Sans" panose="020C0503030203020204" pitchFamily="34" charset="0"/>
              </a:rPr>
              <a:t>Primary factor that affects the random I/O performance</a:t>
            </a:r>
            <a:endParaRPr lang="en-US" altLang="zh-CN" sz="2000" dirty="0">
              <a:latin typeface="Huawei Sans" panose="020C0503030203020204" pitchFamily="34" charset="0"/>
            </a:endParaRPr>
          </a:p>
        </p:txBody>
      </p:sp>
      <p:sp>
        <p:nvSpPr>
          <p:cNvPr id="13" name="文本框 12"/>
          <p:cNvSpPr txBox="1"/>
          <p:nvPr/>
        </p:nvSpPr>
        <p:spPr>
          <a:xfrm>
            <a:off x="6099917" y="3921657"/>
            <a:ext cx="5333511" cy="400110"/>
          </a:xfrm>
          <a:prstGeom prst="rect">
            <a:avLst/>
          </a:prstGeom>
          <a:noFill/>
          <a:ln w="12700">
            <a:noFill/>
            <a:prstDash val="sysDot"/>
          </a:ln>
        </p:spPr>
        <p:txBody>
          <a:bodyPr wrap="square" rtlCol="0">
            <a:noAutofit/>
          </a:bodyPr>
          <a:lstStyle/>
          <a:p>
            <a:pPr fontAlgn="ctr"/>
            <a:r>
              <a:rPr lang="en-US" sz="2000" dirty="0">
                <a:latin typeface="Huawei Sans" panose="020C0503030203020204" pitchFamily="34" charset="0"/>
              </a:rPr>
              <a:t>Indirect factor for disk performance</a:t>
            </a:r>
            <a:endParaRPr lang="en-US" altLang="zh-CN" sz="2000" dirty="0">
              <a:latin typeface="Huawei Sans" panose="020C0503030203020204" pitchFamily="34" charset="0"/>
            </a:endParaRPr>
          </a:p>
        </p:txBody>
      </p:sp>
      <p:sp>
        <p:nvSpPr>
          <p:cNvPr id="14" name="文本框 13"/>
          <p:cNvSpPr txBox="1"/>
          <p:nvPr/>
        </p:nvSpPr>
        <p:spPr>
          <a:xfrm>
            <a:off x="6099917" y="4888375"/>
            <a:ext cx="5337428" cy="707886"/>
          </a:xfrm>
          <a:prstGeom prst="rect">
            <a:avLst/>
          </a:prstGeom>
          <a:noFill/>
          <a:ln w="12700">
            <a:noFill/>
            <a:prstDash val="sysDot"/>
          </a:ln>
        </p:spPr>
        <p:txBody>
          <a:bodyPr wrap="square" rtlCol="0">
            <a:noAutofit/>
          </a:bodyPr>
          <a:lstStyle/>
          <a:p>
            <a:pPr fontAlgn="ctr"/>
            <a:r>
              <a:rPr lang="en-US" sz="2000" dirty="0">
                <a:latin typeface="Huawei Sans" panose="020C0503030203020204" pitchFamily="34" charset="0"/>
              </a:rPr>
              <a:t>The least important factor for disk performance</a:t>
            </a:r>
            <a:endParaRPr lang="en-US" altLang="zh-CN" sz="2000" dirty="0">
              <a:latin typeface="Huawei Sans" panose="020C0503030203020204" pitchFamily="34" charset="0"/>
            </a:endParaRPr>
          </a:p>
        </p:txBody>
      </p:sp>
    </p:spTree>
    <p:extLst>
      <p:ext uri="{BB962C8B-B14F-4D97-AF65-F5344CB8AC3E}">
        <p14:creationId xmlns:p14="http://schemas.microsoft.com/office/powerpoint/2010/main" val="2941014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Average Access Time</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latin typeface="Huawei Sans" panose="020C0503030203020204" pitchFamily="34" charset="0"/>
              </a:rPr>
              <a:t>The average access time is determined by:</a:t>
            </a:r>
            <a:endParaRPr lang="en-US" altLang="zh-CN" dirty="0">
              <a:latin typeface="Huawei Sans" panose="020C0503030203020204" pitchFamily="34" charset="0"/>
            </a:endParaRPr>
          </a:p>
          <a:p>
            <a:pPr lvl="1"/>
            <a:r>
              <a:rPr lang="en-US" dirty="0">
                <a:latin typeface="Huawei Sans" panose="020C0503030203020204" pitchFamily="34" charset="0"/>
              </a:rPr>
              <a:t>Average seek time</a:t>
            </a:r>
            <a:endParaRPr lang="en-US" altLang="zh-CN" dirty="0">
              <a:latin typeface="Huawei Sans" panose="020C0503030203020204" pitchFamily="34" charset="0"/>
            </a:endParaRPr>
          </a:p>
          <a:p>
            <a:pPr lvl="1"/>
            <a:r>
              <a:rPr lang="en-US" dirty="0">
                <a:latin typeface="Huawei Sans" panose="020C0503030203020204" pitchFamily="34" charset="0"/>
              </a:rPr>
              <a:t>Average latency time</a:t>
            </a:r>
            <a:endParaRPr lang="en-US" altLang="zh-CN" dirty="0">
              <a:latin typeface="Huawei Sans" panose="020C0503030203020204" pitchFamily="34" charset="0"/>
            </a:endParaRPr>
          </a:p>
        </p:txBody>
      </p:sp>
      <p:grpSp>
        <p:nvGrpSpPr>
          <p:cNvPr id="100" name="组合 99"/>
          <p:cNvGrpSpPr/>
          <p:nvPr/>
        </p:nvGrpSpPr>
        <p:grpSpPr>
          <a:xfrm>
            <a:off x="2088981" y="3135612"/>
            <a:ext cx="3142709" cy="2391189"/>
            <a:chOff x="3307903" y="3811787"/>
            <a:chExt cx="3142709" cy="2391189"/>
          </a:xfrm>
        </p:grpSpPr>
        <p:sp>
          <p:nvSpPr>
            <p:cNvPr id="5" name="Rectangle 5"/>
            <p:cNvSpPr>
              <a:spLocks noChangeArrowheads="1"/>
            </p:cNvSpPr>
            <p:nvPr/>
          </p:nvSpPr>
          <p:spPr bwMode="auto">
            <a:xfrm>
              <a:off x="5463161" y="3811787"/>
              <a:ext cx="987451" cy="3052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Seek time</a:t>
              </a:r>
              <a:endParaRPr lang="en-US" altLang="zh-CN" sz="1400" dirty="0">
                <a:latin typeface="Huawei Sans" panose="020C0503030203020204" pitchFamily="34" charset="0"/>
              </a:endParaRPr>
            </a:p>
          </p:txBody>
        </p:sp>
        <p:sp>
          <p:nvSpPr>
            <p:cNvPr id="18" name="Rectangle 22"/>
            <p:cNvSpPr>
              <a:spLocks noChangeArrowheads="1"/>
            </p:cNvSpPr>
            <p:nvPr/>
          </p:nvSpPr>
          <p:spPr bwMode="auto">
            <a:xfrm>
              <a:off x="5708505" y="4191359"/>
              <a:ext cx="516052" cy="304931"/>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Disc</a:t>
              </a:r>
            </a:p>
          </p:txBody>
        </p:sp>
        <p:sp>
          <p:nvSpPr>
            <p:cNvPr id="19" name="Rectangle 23"/>
            <p:cNvSpPr>
              <a:spLocks noChangeArrowheads="1"/>
            </p:cNvSpPr>
            <p:nvPr/>
          </p:nvSpPr>
          <p:spPr bwMode="auto">
            <a:xfrm>
              <a:off x="5415528" y="5898045"/>
              <a:ext cx="702101" cy="304931"/>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Tracks</a:t>
              </a:r>
            </a:p>
          </p:txBody>
        </p:sp>
        <p:sp>
          <p:nvSpPr>
            <p:cNvPr id="23" name="Rectangle 27"/>
            <p:cNvSpPr>
              <a:spLocks noChangeArrowheads="1"/>
            </p:cNvSpPr>
            <p:nvPr/>
          </p:nvSpPr>
          <p:spPr bwMode="auto">
            <a:xfrm>
              <a:off x="3307903" y="5066182"/>
              <a:ext cx="666294" cy="3052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Seek</a:t>
              </a:r>
            </a:p>
          </p:txBody>
        </p:sp>
        <p:sp>
          <p:nvSpPr>
            <p:cNvPr id="52" name="椭圆 51"/>
            <p:cNvSpPr/>
            <p:nvPr/>
          </p:nvSpPr>
          <p:spPr>
            <a:xfrm>
              <a:off x="3861771" y="3878228"/>
              <a:ext cx="1999387" cy="1999387"/>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84" name="椭圆 83"/>
            <p:cNvSpPr/>
            <p:nvPr/>
          </p:nvSpPr>
          <p:spPr>
            <a:xfrm>
              <a:off x="3956348" y="3963869"/>
              <a:ext cx="1810231" cy="1810231"/>
            </a:xfrm>
            <a:prstGeom prst="ellipse">
              <a:avLst/>
            </a:prstGeom>
            <a:solidFill>
              <a:srgbClr val="0070C0"/>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椭圆 50"/>
            <p:cNvSpPr/>
            <p:nvPr/>
          </p:nvSpPr>
          <p:spPr>
            <a:xfrm>
              <a:off x="4059208" y="4075664"/>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3" name="椭圆 62"/>
            <p:cNvSpPr/>
            <p:nvPr/>
          </p:nvSpPr>
          <p:spPr>
            <a:xfrm>
              <a:off x="4181717" y="4183159"/>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4" name="椭圆 63"/>
            <p:cNvSpPr/>
            <p:nvPr/>
          </p:nvSpPr>
          <p:spPr>
            <a:xfrm>
              <a:off x="4427027" y="4440752"/>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97" name="椭圆 96"/>
            <p:cNvSpPr/>
            <p:nvPr/>
          </p:nvSpPr>
          <p:spPr>
            <a:xfrm>
              <a:off x="4574344" y="4589044"/>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9" name="椭圆 68"/>
            <p:cNvSpPr/>
            <p:nvPr/>
          </p:nvSpPr>
          <p:spPr>
            <a:xfrm>
              <a:off x="4790111" y="4804808"/>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1" name="Freeform 9"/>
            <p:cNvSpPr>
              <a:spLocks/>
            </p:cNvSpPr>
            <p:nvPr/>
          </p:nvSpPr>
          <p:spPr bwMode="auto">
            <a:xfrm rot="515683">
              <a:off x="3973841" y="4798441"/>
              <a:ext cx="540498" cy="1266684"/>
            </a:xfrm>
            <a:custGeom>
              <a:avLst/>
              <a:gdLst/>
              <a:ahLst/>
              <a:cxnLst>
                <a:cxn ang="0">
                  <a:pos x="363" y="0"/>
                </a:cxn>
                <a:cxn ang="0">
                  <a:pos x="0" y="798"/>
                </a:cxn>
                <a:cxn ang="0">
                  <a:pos x="186" y="852"/>
                </a:cxn>
                <a:cxn ang="0">
                  <a:pos x="363" y="0"/>
                </a:cxn>
              </a:cxnLst>
              <a:rect l="0" t="0" r="r" b="b"/>
              <a:pathLst>
                <a:path w="364" h="853">
                  <a:moveTo>
                    <a:pt x="363" y="0"/>
                  </a:moveTo>
                  <a:lnTo>
                    <a:pt x="0" y="798"/>
                  </a:lnTo>
                  <a:lnTo>
                    <a:pt x="186" y="852"/>
                  </a:lnTo>
                  <a:lnTo>
                    <a:pt x="363" y="0"/>
                  </a:lnTo>
                </a:path>
              </a:pathLst>
            </a:custGeom>
            <a:solidFill>
              <a:srgbClr val="AFD89C"/>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grpSp>
          <p:nvGrpSpPr>
            <p:cNvPr id="72" name="Group 12"/>
            <p:cNvGrpSpPr>
              <a:grpSpLocks/>
            </p:cNvGrpSpPr>
            <p:nvPr/>
          </p:nvGrpSpPr>
          <p:grpSpPr bwMode="auto">
            <a:xfrm>
              <a:off x="3816093" y="4646223"/>
              <a:ext cx="396580" cy="1401210"/>
              <a:chOff x="978" y="2006"/>
              <a:chExt cx="235" cy="929"/>
            </a:xfrm>
          </p:grpSpPr>
          <p:sp>
            <p:nvSpPr>
              <p:cNvPr id="75" name="Freeform 14"/>
              <p:cNvSpPr>
                <a:spLocks/>
              </p:cNvSpPr>
              <p:nvPr/>
            </p:nvSpPr>
            <p:spPr bwMode="auto">
              <a:xfrm>
                <a:off x="978" y="2006"/>
                <a:ext cx="235" cy="929"/>
              </a:xfrm>
              <a:custGeom>
                <a:avLst/>
                <a:gdLst/>
                <a:ahLst/>
                <a:cxnLst>
                  <a:cxn ang="0">
                    <a:pos x="117" y="0"/>
                  </a:cxn>
                  <a:cxn ang="0">
                    <a:pos x="0" y="928"/>
                  </a:cxn>
                  <a:cxn ang="0">
                    <a:pos x="234" y="928"/>
                  </a:cxn>
                  <a:cxn ang="0">
                    <a:pos x="117" y="0"/>
                  </a:cxn>
                </a:cxnLst>
                <a:rect l="0" t="0" r="r" b="b"/>
                <a:pathLst>
                  <a:path w="235" h="929">
                    <a:moveTo>
                      <a:pt x="117" y="0"/>
                    </a:moveTo>
                    <a:lnTo>
                      <a:pt x="0" y="928"/>
                    </a:lnTo>
                    <a:lnTo>
                      <a:pt x="234" y="928"/>
                    </a:lnTo>
                    <a:lnTo>
                      <a:pt x="117" y="0"/>
                    </a:lnTo>
                  </a:path>
                </a:pathLst>
              </a:custGeom>
              <a:solidFill>
                <a:srgbClr val="62B230"/>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solidFill>
                    <a:srgbClr val="62B230"/>
                  </a:solidFill>
                  <a:latin typeface="Huawei Sans" panose="020C0503030203020204" pitchFamily="34" charset="0"/>
                </a:endParaRPr>
              </a:p>
            </p:txBody>
          </p:sp>
          <p:sp>
            <p:nvSpPr>
              <p:cNvPr id="74" name="Oval 16"/>
              <p:cNvSpPr>
                <a:spLocks noChangeArrowheads="1"/>
              </p:cNvSpPr>
              <p:nvPr/>
            </p:nvSpPr>
            <p:spPr bwMode="auto">
              <a:xfrm>
                <a:off x="1068" y="2814"/>
                <a:ext cx="60" cy="66"/>
              </a:xfrm>
              <a:prstGeom prst="ellipse">
                <a:avLst/>
              </a:prstGeom>
              <a:solidFill>
                <a:schemeClr val="tx1"/>
              </a:solidFill>
              <a:ln w="25400">
                <a:noFill/>
                <a:round/>
                <a:headEnd/>
                <a:tailEnd/>
              </a:ln>
              <a:effectLst/>
            </p:spPr>
            <p:txBody>
              <a:bodyPr wrap="square" anchor="ctr">
                <a:noAutofit/>
              </a:bodyPr>
              <a:lstStyle/>
              <a:p>
                <a:pPr fontAlgn="ctr"/>
                <a:endParaRPr lang="en-US" altLang="zh-CN" sz="1400" dirty="0">
                  <a:latin typeface="Huawei Sans" panose="020C0503030203020204" pitchFamily="34" charset="0"/>
                </a:endParaRPr>
              </a:p>
            </p:txBody>
          </p:sp>
        </p:grpSp>
        <p:sp>
          <p:nvSpPr>
            <p:cNvPr id="81" name="矩形 80"/>
            <p:cNvSpPr/>
            <p:nvPr/>
          </p:nvSpPr>
          <p:spPr>
            <a:xfrm rot="1520004">
              <a:off x="4514553" y="4786686"/>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82" name="矩形 81"/>
            <p:cNvSpPr/>
            <p:nvPr/>
          </p:nvSpPr>
          <p:spPr>
            <a:xfrm>
              <a:off x="3948024" y="4626667"/>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94" name="任意多边形 93"/>
            <p:cNvSpPr/>
            <p:nvPr/>
          </p:nvSpPr>
          <p:spPr>
            <a:xfrm>
              <a:off x="4024831" y="4692117"/>
              <a:ext cx="577923" cy="210017"/>
            </a:xfrm>
            <a:custGeom>
              <a:avLst/>
              <a:gdLst>
                <a:gd name="connsiteX0" fmla="*/ 0 w 603250"/>
                <a:gd name="connsiteY0" fmla="*/ 0 h 185738"/>
                <a:gd name="connsiteX1" fmla="*/ 434975 w 603250"/>
                <a:gd name="connsiteY1" fmla="*/ 52388 h 185738"/>
                <a:gd name="connsiteX2" fmla="*/ 603250 w 603250"/>
                <a:gd name="connsiteY2" fmla="*/ 185738 h 185738"/>
              </a:gdLst>
              <a:ahLst/>
              <a:cxnLst>
                <a:cxn ang="0">
                  <a:pos x="connsiteX0" y="connsiteY0"/>
                </a:cxn>
                <a:cxn ang="0">
                  <a:pos x="connsiteX1" y="connsiteY1"/>
                </a:cxn>
                <a:cxn ang="0">
                  <a:pos x="connsiteX2" y="connsiteY2"/>
                </a:cxn>
              </a:cxnLst>
              <a:rect l="l" t="t" r="r" b="b"/>
              <a:pathLst>
                <a:path w="603250" h="185738">
                  <a:moveTo>
                    <a:pt x="0" y="0"/>
                  </a:moveTo>
                  <a:cubicBezTo>
                    <a:pt x="167216" y="10716"/>
                    <a:pt x="334433" y="21432"/>
                    <a:pt x="434975" y="52388"/>
                  </a:cubicBezTo>
                  <a:cubicBezTo>
                    <a:pt x="535517" y="83344"/>
                    <a:pt x="569383" y="134541"/>
                    <a:pt x="603250" y="185738"/>
                  </a:cubicBezTo>
                </a:path>
              </a:pathLst>
            </a:custGeom>
            <a:noFill/>
            <a:ln w="31750">
              <a:solidFill>
                <a:srgbClr val="C0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99" name="肘形连接符 98"/>
            <p:cNvCxnSpPr>
              <a:stCxn id="97" idx="4"/>
              <a:endCxn id="19" idx="1"/>
            </p:cNvCxnSpPr>
            <p:nvPr/>
          </p:nvCxnSpPr>
          <p:spPr>
            <a:xfrm rot="16200000" flipH="1">
              <a:off x="4694880" y="5329862"/>
              <a:ext cx="887231" cy="554066"/>
            </a:xfrm>
            <a:prstGeom prst="bentConnector2">
              <a:avLst/>
            </a:prstGeom>
            <a:ln w="19050">
              <a:solidFill>
                <a:srgbClr val="151515"/>
              </a:solidFill>
            </a:ln>
          </p:spPr>
          <p:style>
            <a:lnRef idx="1">
              <a:schemeClr val="accent1"/>
            </a:lnRef>
            <a:fillRef idx="0">
              <a:schemeClr val="accent1"/>
            </a:fillRef>
            <a:effectRef idx="0">
              <a:schemeClr val="accent1"/>
            </a:effectRef>
            <a:fontRef idx="minor">
              <a:schemeClr val="tx1"/>
            </a:fontRef>
          </p:style>
        </p:cxnSp>
      </p:grpSp>
      <p:grpSp>
        <p:nvGrpSpPr>
          <p:cNvPr id="151" name="组合 150"/>
          <p:cNvGrpSpPr/>
          <p:nvPr/>
        </p:nvGrpSpPr>
        <p:grpSpPr>
          <a:xfrm>
            <a:off x="6554535" y="3088875"/>
            <a:ext cx="3607472" cy="2497757"/>
            <a:chOff x="7006766" y="3429530"/>
            <a:chExt cx="3607472" cy="2497757"/>
          </a:xfrm>
        </p:grpSpPr>
        <p:sp>
          <p:nvSpPr>
            <p:cNvPr id="131" name="Rectangle 5"/>
            <p:cNvSpPr>
              <a:spLocks noChangeArrowheads="1"/>
            </p:cNvSpPr>
            <p:nvPr/>
          </p:nvSpPr>
          <p:spPr bwMode="auto">
            <a:xfrm>
              <a:off x="9207718" y="3429530"/>
              <a:ext cx="993863" cy="3052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Wait time</a:t>
              </a:r>
              <a:endParaRPr lang="en-US" altLang="zh-CN" sz="1400" dirty="0">
                <a:latin typeface="Huawei Sans" panose="020C0503030203020204" pitchFamily="34" charset="0"/>
              </a:endParaRPr>
            </a:p>
          </p:txBody>
        </p:sp>
        <p:sp>
          <p:nvSpPr>
            <p:cNvPr id="132" name="椭圆 131"/>
            <p:cNvSpPr/>
            <p:nvPr/>
          </p:nvSpPr>
          <p:spPr>
            <a:xfrm>
              <a:off x="7483292" y="3681462"/>
              <a:ext cx="1999387" cy="1999387"/>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3" name="椭圆 132"/>
            <p:cNvSpPr/>
            <p:nvPr/>
          </p:nvSpPr>
          <p:spPr>
            <a:xfrm>
              <a:off x="7577869" y="3767103"/>
              <a:ext cx="1810231" cy="1810231"/>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4" name="椭圆 133"/>
            <p:cNvSpPr/>
            <p:nvPr/>
          </p:nvSpPr>
          <p:spPr>
            <a:xfrm>
              <a:off x="7680729" y="3878898"/>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5" name="椭圆 134"/>
            <p:cNvSpPr/>
            <p:nvPr/>
          </p:nvSpPr>
          <p:spPr>
            <a:xfrm>
              <a:off x="7803238" y="3986393"/>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6" name="椭圆 135"/>
            <p:cNvSpPr/>
            <p:nvPr/>
          </p:nvSpPr>
          <p:spPr>
            <a:xfrm>
              <a:off x="8048548" y="4243986"/>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7" name="椭圆 136"/>
            <p:cNvSpPr/>
            <p:nvPr/>
          </p:nvSpPr>
          <p:spPr>
            <a:xfrm>
              <a:off x="8195865" y="4392278"/>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8" name="椭圆 137"/>
            <p:cNvSpPr/>
            <p:nvPr/>
          </p:nvSpPr>
          <p:spPr>
            <a:xfrm>
              <a:off x="8411632" y="4608042"/>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139" name="Group 12"/>
            <p:cNvGrpSpPr>
              <a:grpSpLocks/>
            </p:cNvGrpSpPr>
            <p:nvPr/>
          </p:nvGrpSpPr>
          <p:grpSpPr bwMode="auto">
            <a:xfrm>
              <a:off x="7437614" y="4449457"/>
              <a:ext cx="396580" cy="1401210"/>
              <a:chOff x="978" y="2006"/>
              <a:chExt cx="235" cy="929"/>
            </a:xfrm>
          </p:grpSpPr>
          <p:sp>
            <p:nvSpPr>
              <p:cNvPr id="140" name="Freeform 14"/>
              <p:cNvSpPr>
                <a:spLocks/>
              </p:cNvSpPr>
              <p:nvPr/>
            </p:nvSpPr>
            <p:spPr bwMode="auto">
              <a:xfrm>
                <a:off x="978" y="2006"/>
                <a:ext cx="235" cy="929"/>
              </a:xfrm>
              <a:custGeom>
                <a:avLst/>
                <a:gdLst/>
                <a:ahLst/>
                <a:cxnLst>
                  <a:cxn ang="0">
                    <a:pos x="117" y="0"/>
                  </a:cxn>
                  <a:cxn ang="0">
                    <a:pos x="0" y="928"/>
                  </a:cxn>
                  <a:cxn ang="0">
                    <a:pos x="234" y="928"/>
                  </a:cxn>
                  <a:cxn ang="0">
                    <a:pos x="117" y="0"/>
                  </a:cxn>
                </a:cxnLst>
                <a:rect l="0" t="0" r="r" b="b"/>
                <a:pathLst>
                  <a:path w="235" h="929">
                    <a:moveTo>
                      <a:pt x="117" y="0"/>
                    </a:moveTo>
                    <a:lnTo>
                      <a:pt x="0" y="928"/>
                    </a:lnTo>
                    <a:lnTo>
                      <a:pt x="234" y="928"/>
                    </a:lnTo>
                    <a:lnTo>
                      <a:pt x="117" y="0"/>
                    </a:lnTo>
                  </a:path>
                </a:pathLst>
              </a:custGeom>
              <a:solidFill>
                <a:srgbClr val="62B230"/>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sp>
            <p:nvSpPr>
              <p:cNvPr id="141" name="Oval 16"/>
              <p:cNvSpPr>
                <a:spLocks noChangeArrowheads="1"/>
              </p:cNvSpPr>
              <p:nvPr/>
            </p:nvSpPr>
            <p:spPr bwMode="auto">
              <a:xfrm>
                <a:off x="1068" y="2814"/>
                <a:ext cx="60" cy="66"/>
              </a:xfrm>
              <a:prstGeom prst="ellipse">
                <a:avLst/>
              </a:prstGeom>
              <a:solidFill>
                <a:schemeClr val="tx1"/>
              </a:solidFill>
              <a:ln w="25400">
                <a:noFill/>
                <a:round/>
                <a:headEnd/>
                <a:tailEnd/>
              </a:ln>
              <a:effectLst/>
            </p:spPr>
            <p:txBody>
              <a:bodyPr wrap="square" anchor="ctr">
                <a:noAutofit/>
              </a:bodyPr>
              <a:lstStyle/>
              <a:p>
                <a:pPr fontAlgn="ctr"/>
                <a:endParaRPr lang="en-US" altLang="zh-CN" sz="1400" dirty="0">
                  <a:latin typeface="Huawei Sans" panose="020C0503030203020204" pitchFamily="34" charset="0"/>
                </a:endParaRPr>
              </a:p>
            </p:txBody>
          </p:sp>
        </p:grpSp>
        <p:sp>
          <p:nvSpPr>
            <p:cNvPr id="142" name="矩形 141"/>
            <p:cNvSpPr/>
            <p:nvPr/>
          </p:nvSpPr>
          <p:spPr>
            <a:xfrm>
              <a:off x="7569545" y="4429901"/>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143" name="直接连接符 142"/>
            <p:cNvCxnSpPr>
              <a:stCxn id="138" idx="2"/>
            </p:cNvCxnSpPr>
            <p:nvPr/>
          </p:nvCxnSpPr>
          <p:spPr>
            <a:xfrm flipH="1" flipV="1">
              <a:off x="7182016" y="4293716"/>
              <a:ext cx="1229616" cy="3856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38" idx="7"/>
            </p:cNvCxnSpPr>
            <p:nvPr/>
          </p:nvCxnSpPr>
          <p:spPr>
            <a:xfrm flipV="1">
              <a:off x="8533441" y="3716338"/>
              <a:ext cx="862983" cy="9126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空心弧 144"/>
            <p:cNvSpPr/>
            <p:nvPr/>
          </p:nvSpPr>
          <p:spPr>
            <a:xfrm rot="21421851">
              <a:off x="7634728" y="3763341"/>
              <a:ext cx="1761696" cy="1893955"/>
            </a:xfrm>
            <a:prstGeom prst="blockArc">
              <a:avLst>
                <a:gd name="adj1" fmla="val 18828427"/>
                <a:gd name="adj2" fmla="val 21426228"/>
                <a:gd name="adj3" fmla="val 626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146" name="Rectangle 49"/>
            <p:cNvSpPr>
              <a:spLocks noChangeArrowheads="1"/>
            </p:cNvSpPr>
            <p:nvPr/>
          </p:nvSpPr>
          <p:spPr bwMode="auto">
            <a:xfrm>
              <a:off x="9543611" y="4230462"/>
              <a:ext cx="1070627" cy="305115"/>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Data Block</a:t>
              </a:r>
            </a:p>
          </p:txBody>
        </p:sp>
        <p:sp>
          <p:nvSpPr>
            <p:cNvPr id="147" name="Rectangle 50"/>
            <p:cNvSpPr>
              <a:spLocks noChangeArrowheads="1"/>
            </p:cNvSpPr>
            <p:nvPr/>
          </p:nvSpPr>
          <p:spPr bwMode="auto">
            <a:xfrm>
              <a:off x="7006766" y="3465812"/>
              <a:ext cx="807773" cy="305115"/>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Latency</a:t>
              </a:r>
            </a:p>
          </p:txBody>
        </p:sp>
        <p:grpSp>
          <p:nvGrpSpPr>
            <p:cNvPr id="148" name="组合 147"/>
            <p:cNvGrpSpPr/>
            <p:nvPr/>
          </p:nvGrpSpPr>
          <p:grpSpPr bwMode="gray">
            <a:xfrm>
              <a:off x="7266015" y="3493350"/>
              <a:ext cx="2433937" cy="2433937"/>
              <a:chOff x="7266015" y="3493350"/>
              <a:chExt cx="2433937" cy="2433937"/>
            </a:xfrm>
          </p:grpSpPr>
          <p:sp>
            <p:nvSpPr>
              <p:cNvPr id="149" name="下箭头 148"/>
              <p:cNvSpPr/>
              <p:nvPr/>
            </p:nvSpPr>
            <p:spPr bwMode="gray">
              <a:xfrm rot="1659502">
                <a:off x="7318910" y="4162671"/>
                <a:ext cx="144695" cy="17717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50" name="空心弧 149"/>
              <p:cNvSpPr/>
              <p:nvPr/>
            </p:nvSpPr>
            <p:spPr bwMode="gray">
              <a:xfrm rot="19056320">
                <a:off x="7266015" y="3493350"/>
                <a:ext cx="2433937" cy="2433937"/>
              </a:xfrm>
              <a:prstGeom prst="blockArc">
                <a:avLst>
                  <a:gd name="adj1" fmla="val 14657428"/>
                  <a:gd name="adj2" fmla="val 21300794"/>
                  <a:gd name="adj3" fmla="val 295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grpSp>
      </p:grpSp>
    </p:spTree>
    <p:extLst>
      <p:ext uri="{BB962C8B-B14F-4D97-AF65-F5344CB8AC3E}">
        <p14:creationId xmlns:p14="http://schemas.microsoft.com/office/powerpoint/2010/main" val="1300948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7"/>
          <p:cNvSpPr>
            <a:spLocks noGrp="1"/>
          </p:cNvSpPr>
          <p:nvPr>
            <p:ph type="title"/>
          </p:nvPr>
        </p:nvSpPr>
        <p:spPr/>
        <p:txBody>
          <a:bodyPr wrap="square">
            <a:noAutofit/>
          </a:bodyPr>
          <a:lstStyle/>
          <a:p>
            <a:r>
              <a:rPr lang="en-US" dirty="0">
                <a:latin typeface="Huawei Sans" panose="020C0503030203020204" pitchFamily="34" charset="0"/>
              </a:rPr>
              <a:t>Data Transfer Rate</a:t>
            </a:r>
            <a:endParaRPr lang="en-US" altLang="zh-CN" dirty="0">
              <a:latin typeface="Huawei Sans" panose="020C0503030203020204" pitchFamily="34" charset="0"/>
            </a:endParaRPr>
          </a:p>
        </p:txBody>
      </p:sp>
      <p:sp>
        <p:nvSpPr>
          <p:cNvPr id="44" name="文本占位符 43"/>
          <p:cNvSpPr>
            <a:spLocks noGrp="1"/>
          </p:cNvSpPr>
          <p:nvPr>
            <p:ph type="body" sz="quarter" idx="10"/>
          </p:nvPr>
        </p:nvSpPr>
        <p:spPr/>
        <p:txBody>
          <a:bodyPr wrap="square">
            <a:noAutofit/>
          </a:bodyPr>
          <a:lstStyle/>
          <a:p>
            <a:r>
              <a:rPr lang="en-US" dirty="0">
                <a:latin typeface="Huawei Sans" panose="020C0503030203020204" pitchFamily="34" charset="0"/>
              </a:rPr>
              <a:t>The date transfer rate is determined by:</a:t>
            </a:r>
            <a:endParaRPr lang="en-US" altLang="zh-CN" dirty="0">
              <a:latin typeface="Huawei Sans" panose="020C0503030203020204" pitchFamily="34" charset="0"/>
            </a:endParaRPr>
          </a:p>
          <a:p>
            <a:pPr lvl="1"/>
            <a:r>
              <a:rPr lang="en-US" dirty="0">
                <a:latin typeface="Huawei Sans" panose="020C0503030203020204" pitchFamily="34" charset="0"/>
              </a:rPr>
              <a:t>Internal transfer rate</a:t>
            </a:r>
            <a:endParaRPr lang="en-US" altLang="zh-CN" dirty="0">
              <a:latin typeface="Huawei Sans" panose="020C0503030203020204" pitchFamily="34" charset="0"/>
            </a:endParaRPr>
          </a:p>
          <a:p>
            <a:pPr lvl="1"/>
            <a:r>
              <a:rPr lang="en-US" dirty="0">
                <a:latin typeface="Huawei Sans" panose="020C0503030203020204" pitchFamily="34" charset="0"/>
              </a:rPr>
              <a:t>External transfer rate/Interface transfer rate</a:t>
            </a:r>
            <a:endParaRPr lang="en-US" altLang="zh-CN" dirty="0">
              <a:latin typeface="Huawei Sans" panose="020C0503030203020204" pitchFamily="34" charset="0"/>
            </a:endParaRPr>
          </a:p>
        </p:txBody>
      </p:sp>
      <p:grpSp>
        <p:nvGrpSpPr>
          <p:cNvPr id="83" name="组合 82"/>
          <p:cNvGrpSpPr/>
          <p:nvPr/>
        </p:nvGrpSpPr>
        <p:grpSpPr>
          <a:xfrm>
            <a:off x="2291530" y="2812523"/>
            <a:ext cx="8599078" cy="3282214"/>
            <a:chOff x="3014064" y="2909351"/>
            <a:chExt cx="8599078" cy="3282214"/>
          </a:xfrm>
        </p:grpSpPr>
        <p:grpSp>
          <p:nvGrpSpPr>
            <p:cNvPr id="45" name="组合 44"/>
            <p:cNvGrpSpPr/>
            <p:nvPr/>
          </p:nvGrpSpPr>
          <p:grpSpPr>
            <a:xfrm>
              <a:off x="8229743" y="3209898"/>
              <a:ext cx="2868787" cy="2324748"/>
              <a:chOff x="3307903" y="3878228"/>
              <a:chExt cx="2868787" cy="2324748"/>
            </a:xfrm>
          </p:grpSpPr>
          <p:sp>
            <p:nvSpPr>
              <p:cNvPr id="47" name="Rectangle 22"/>
              <p:cNvSpPr>
                <a:spLocks noChangeArrowheads="1"/>
              </p:cNvSpPr>
              <p:nvPr/>
            </p:nvSpPr>
            <p:spPr bwMode="auto">
              <a:xfrm>
                <a:off x="5660638" y="3946030"/>
                <a:ext cx="516052" cy="304931"/>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Disc</a:t>
                </a:r>
              </a:p>
            </p:txBody>
          </p:sp>
          <p:sp>
            <p:nvSpPr>
              <p:cNvPr id="48" name="Rectangle 23"/>
              <p:cNvSpPr>
                <a:spLocks noChangeArrowheads="1"/>
              </p:cNvSpPr>
              <p:nvPr/>
            </p:nvSpPr>
            <p:spPr bwMode="auto">
              <a:xfrm>
                <a:off x="5415528" y="5898045"/>
                <a:ext cx="702101" cy="304931"/>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Tracks</a:t>
                </a:r>
              </a:p>
            </p:txBody>
          </p:sp>
          <p:sp>
            <p:nvSpPr>
              <p:cNvPr id="49" name="Rectangle 27"/>
              <p:cNvSpPr>
                <a:spLocks noChangeArrowheads="1"/>
              </p:cNvSpPr>
              <p:nvPr/>
            </p:nvSpPr>
            <p:spPr bwMode="auto">
              <a:xfrm>
                <a:off x="3307903" y="5066182"/>
                <a:ext cx="666294" cy="3052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Seek</a:t>
                </a:r>
              </a:p>
            </p:txBody>
          </p:sp>
          <p:sp>
            <p:nvSpPr>
              <p:cNvPr id="50" name="椭圆 49"/>
              <p:cNvSpPr/>
              <p:nvPr/>
            </p:nvSpPr>
            <p:spPr>
              <a:xfrm>
                <a:off x="3861771" y="3878228"/>
                <a:ext cx="1999387" cy="1999387"/>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椭圆 50"/>
              <p:cNvSpPr/>
              <p:nvPr/>
            </p:nvSpPr>
            <p:spPr>
              <a:xfrm>
                <a:off x="3956348" y="3963869"/>
                <a:ext cx="1810231" cy="1810231"/>
              </a:xfrm>
              <a:prstGeom prst="ellipse">
                <a:avLst/>
              </a:prstGeom>
              <a:solidFill>
                <a:srgbClr val="0070C0"/>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2" name="椭圆 51"/>
              <p:cNvSpPr/>
              <p:nvPr/>
            </p:nvSpPr>
            <p:spPr>
              <a:xfrm>
                <a:off x="4059208" y="4075664"/>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3" name="椭圆 52"/>
              <p:cNvSpPr/>
              <p:nvPr/>
            </p:nvSpPr>
            <p:spPr>
              <a:xfrm>
                <a:off x="4181717" y="4183159"/>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4" name="椭圆 53"/>
              <p:cNvSpPr/>
              <p:nvPr/>
            </p:nvSpPr>
            <p:spPr>
              <a:xfrm>
                <a:off x="4427027" y="4440752"/>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5" name="椭圆 54"/>
              <p:cNvSpPr/>
              <p:nvPr/>
            </p:nvSpPr>
            <p:spPr>
              <a:xfrm>
                <a:off x="4574344" y="4589044"/>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6" name="椭圆 55"/>
              <p:cNvSpPr/>
              <p:nvPr/>
            </p:nvSpPr>
            <p:spPr>
              <a:xfrm>
                <a:off x="4790111" y="4804808"/>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7" name="Freeform 9"/>
              <p:cNvSpPr>
                <a:spLocks/>
              </p:cNvSpPr>
              <p:nvPr/>
            </p:nvSpPr>
            <p:spPr bwMode="auto">
              <a:xfrm rot="515683">
                <a:off x="3973841" y="4798441"/>
                <a:ext cx="540498" cy="1266684"/>
              </a:xfrm>
              <a:custGeom>
                <a:avLst/>
                <a:gdLst/>
                <a:ahLst/>
                <a:cxnLst>
                  <a:cxn ang="0">
                    <a:pos x="363" y="0"/>
                  </a:cxn>
                  <a:cxn ang="0">
                    <a:pos x="0" y="798"/>
                  </a:cxn>
                  <a:cxn ang="0">
                    <a:pos x="186" y="852"/>
                  </a:cxn>
                  <a:cxn ang="0">
                    <a:pos x="363" y="0"/>
                  </a:cxn>
                </a:cxnLst>
                <a:rect l="0" t="0" r="r" b="b"/>
                <a:pathLst>
                  <a:path w="364" h="853">
                    <a:moveTo>
                      <a:pt x="363" y="0"/>
                    </a:moveTo>
                    <a:lnTo>
                      <a:pt x="0" y="798"/>
                    </a:lnTo>
                    <a:lnTo>
                      <a:pt x="186" y="852"/>
                    </a:lnTo>
                    <a:lnTo>
                      <a:pt x="363" y="0"/>
                    </a:lnTo>
                  </a:path>
                </a:pathLst>
              </a:custGeom>
              <a:solidFill>
                <a:srgbClr val="AFD89C"/>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grpSp>
            <p:nvGrpSpPr>
              <p:cNvPr id="58" name="Group 12"/>
              <p:cNvGrpSpPr>
                <a:grpSpLocks/>
              </p:cNvGrpSpPr>
              <p:nvPr/>
            </p:nvGrpSpPr>
            <p:grpSpPr bwMode="auto">
              <a:xfrm>
                <a:off x="3816093" y="4646223"/>
                <a:ext cx="396580" cy="1401210"/>
                <a:chOff x="978" y="2006"/>
                <a:chExt cx="235" cy="929"/>
              </a:xfrm>
            </p:grpSpPr>
            <p:sp>
              <p:nvSpPr>
                <p:cNvPr id="63" name="Freeform 14"/>
                <p:cNvSpPr>
                  <a:spLocks/>
                </p:cNvSpPr>
                <p:nvPr/>
              </p:nvSpPr>
              <p:spPr bwMode="auto">
                <a:xfrm>
                  <a:off x="978" y="2006"/>
                  <a:ext cx="235" cy="929"/>
                </a:xfrm>
                <a:custGeom>
                  <a:avLst/>
                  <a:gdLst/>
                  <a:ahLst/>
                  <a:cxnLst>
                    <a:cxn ang="0">
                      <a:pos x="117" y="0"/>
                    </a:cxn>
                    <a:cxn ang="0">
                      <a:pos x="0" y="928"/>
                    </a:cxn>
                    <a:cxn ang="0">
                      <a:pos x="234" y="928"/>
                    </a:cxn>
                    <a:cxn ang="0">
                      <a:pos x="117" y="0"/>
                    </a:cxn>
                  </a:cxnLst>
                  <a:rect l="0" t="0" r="r" b="b"/>
                  <a:pathLst>
                    <a:path w="235" h="929">
                      <a:moveTo>
                        <a:pt x="117" y="0"/>
                      </a:moveTo>
                      <a:lnTo>
                        <a:pt x="0" y="928"/>
                      </a:lnTo>
                      <a:lnTo>
                        <a:pt x="234" y="928"/>
                      </a:lnTo>
                      <a:lnTo>
                        <a:pt x="117" y="0"/>
                      </a:lnTo>
                    </a:path>
                  </a:pathLst>
                </a:custGeom>
                <a:solidFill>
                  <a:srgbClr val="62B230"/>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sp>
              <p:nvSpPr>
                <p:cNvPr id="64" name="Oval 16"/>
                <p:cNvSpPr>
                  <a:spLocks noChangeArrowheads="1"/>
                </p:cNvSpPr>
                <p:nvPr/>
              </p:nvSpPr>
              <p:spPr bwMode="auto">
                <a:xfrm>
                  <a:off x="1068" y="2814"/>
                  <a:ext cx="60" cy="66"/>
                </a:xfrm>
                <a:prstGeom prst="ellipse">
                  <a:avLst/>
                </a:prstGeom>
                <a:solidFill>
                  <a:schemeClr val="tx1"/>
                </a:solidFill>
                <a:ln w="25400">
                  <a:noFill/>
                  <a:round/>
                  <a:headEnd/>
                  <a:tailEnd/>
                </a:ln>
                <a:effectLst/>
              </p:spPr>
              <p:txBody>
                <a:bodyPr wrap="square" anchor="ctr">
                  <a:noAutofit/>
                </a:bodyPr>
                <a:lstStyle/>
                <a:p>
                  <a:pPr fontAlgn="ctr"/>
                  <a:endParaRPr lang="en-US" altLang="zh-CN" sz="1400" dirty="0">
                    <a:latin typeface="Huawei Sans" panose="020C0503030203020204" pitchFamily="34" charset="0"/>
                  </a:endParaRPr>
                </a:p>
              </p:txBody>
            </p:sp>
          </p:grpSp>
          <p:sp>
            <p:nvSpPr>
              <p:cNvPr id="59" name="矩形 58"/>
              <p:cNvSpPr/>
              <p:nvPr/>
            </p:nvSpPr>
            <p:spPr>
              <a:xfrm rot="1520004">
                <a:off x="4514553" y="4786686"/>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0" name="矩形 59"/>
              <p:cNvSpPr/>
              <p:nvPr/>
            </p:nvSpPr>
            <p:spPr>
              <a:xfrm>
                <a:off x="3948024" y="4626667"/>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1" name="任意多边形 60"/>
              <p:cNvSpPr/>
              <p:nvPr/>
            </p:nvSpPr>
            <p:spPr>
              <a:xfrm>
                <a:off x="4024831" y="4692117"/>
                <a:ext cx="577923" cy="210017"/>
              </a:xfrm>
              <a:custGeom>
                <a:avLst/>
                <a:gdLst>
                  <a:gd name="connsiteX0" fmla="*/ 0 w 603250"/>
                  <a:gd name="connsiteY0" fmla="*/ 0 h 185738"/>
                  <a:gd name="connsiteX1" fmla="*/ 434975 w 603250"/>
                  <a:gd name="connsiteY1" fmla="*/ 52388 h 185738"/>
                  <a:gd name="connsiteX2" fmla="*/ 603250 w 603250"/>
                  <a:gd name="connsiteY2" fmla="*/ 185738 h 185738"/>
                </a:gdLst>
                <a:ahLst/>
                <a:cxnLst>
                  <a:cxn ang="0">
                    <a:pos x="connsiteX0" y="connsiteY0"/>
                  </a:cxn>
                  <a:cxn ang="0">
                    <a:pos x="connsiteX1" y="connsiteY1"/>
                  </a:cxn>
                  <a:cxn ang="0">
                    <a:pos x="connsiteX2" y="connsiteY2"/>
                  </a:cxn>
                </a:cxnLst>
                <a:rect l="l" t="t" r="r" b="b"/>
                <a:pathLst>
                  <a:path w="603250" h="185738">
                    <a:moveTo>
                      <a:pt x="0" y="0"/>
                    </a:moveTo>
                    <a:cubicBezTo>
                      <a:pt x="167216" y="10716"/>
                      <a:pt x="334433" y="21432"/>
                      <a:pt x="434975" y="52388"/>
                    </a:cubicBezTo>
                    <a:cubicBezTo>
                      <a:pt x="535517" y="83344"/>
                      <a:pt x="569383" y="134541"/>
                      <a:pt x="603250" y="185738"/>
                    </a:cubicBezTo>
                  </a:path>
                </a:pathLst>
              </a:custGeom>
              <a:noFill/>
              <a:ln w="3175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62" name="肘形连接符 61"/>
              <p:cNvCxnSpPr>
                <a:stCxn id="55" idx="4"/>
                <a:endCxn id="48" idx="1"/>
              </p:cNvCxnSpPr>
              <p:nvPr/>
            </p:nvCxnSpPr>
            <p:spPr>
              <a:xfrm rot="16200000" flipH="1">
                <a:off x="4694880" y="5329862"/>
                <a:ext cx="887231" cy="554066"/>
              </a:xfrm>
              <a:prstGeom prst="bentConnector2">
                <a:avLst/>
              </a:prstGeom>
              <a:ln w="19050">
                <a:solidFill>
                  <a:srgbClr val="151515"/>
                </a:solidFill>
              </a:ln>
            </p:spPr>
            <p:style>
              <a:lnRef idx="1">
                <a:schemeClr val="accent1"/>
              </a:lnRef>
              <a:fillRef idx="0">
                <a:schemeClr val="accent1"/>
              </a:fillRef>
              <a:effectRef idx="0">
                <a:schemeClr val="accent1"/>
              </a:effectRef>
              <a:fontRef idx="minor">
                <a:schemeClr val="tx1"/>
              </a:fontRef>
            </p:style>
          </p:cxnSp>
        </p:grpSp>
        <p:sp>
          <p:nvSpPr>
            <p:cNvPr id="65" name="圆角矩形 64"/>
            <p:cNvSpPr/>
            <p:nvPr/>
          </p:nvSpPr>
          <p:spPr>
            <a:xfrm>
              <a:off x="6368996" y="2909351"/>
              <a:ext cx="5244146" cy="3282214"/>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8" name="文本框 67"/>
            <p:cNvSpPr txBox="1"/>
            <p:nvPr/>
          </p:nvSpPr>
          <p:spPr>
            <a:xfrm>
              <a:off x="6649880" y="3110873"/>
              <a:ext cx="819455" cy="461665"/>
            </a:xfrm>
            <a:prstGeom prst="rect">
              <a:avLst/>
            </a:prstGeom>
            <a:noFill/>
          </p:spPr>
          <p:txBody>
            <a:bodyPr wrap="square" rtlCol="0">
              <a:noAutofit/>
            </a:bodyPr>
            <a:lstStyle/>
            <a:p>
              <a:pPr fontAlgn="ctr"/>
              <a:r>
                <a:rPr lang="en-US" sz="2400" b="1" dirty="0">
                  <a:latin typeface="Huawei Sans" panose="020C0503030203020204" pitchFamily="34" charset="0"/>
                </a:rPr>
                <a:t>Disk</a:t>
              </a:r>
              <a:endParaRPr lang="en-US" altLang="zh-CN" sz="2400" b="1" dirty="0">
                <a:latin typeface="Huawei Sans" panose="020C0503030203020204" pitchFamily="34" charset="0"/>
              </a:endParaRPr>
            </a:p>
          </p:txBody>
        </p:sp>
        <p:sp>
          <p:nvSpPr>
            <p:cNvPr id="69" name="文本框 68"/>
            <p:cNvSpPr txBox="1"/>
            <p:nvPr/>
          </p:nvSpPr>
          <p:spPr>
            <a:xfrm>
              <a:off x="9711951" y="5640022"/>
              <a:ext cx="1276311" cy="461665"/>
            </a:xfrm>
            <a:prstGeom prst="rect">
              <a:avLst/>
            </a:prstGeom>
            <a:noFill/>
          </p:spPr>
          <p:txBody>
            <a:bodyPr wrap="square" rtlCol="0">
              <a:noAutofit/>
            </a:bodyPr>
            <a:lstStyle/>
            <a:p>
              <a:pPr fontAlgn="ctr"/>
              <a:r>
                <a:rPr lang="en-US" sz="2400" dirty="0">
                  <a:latin typeface="Huawei Sans" panose="020C0503030203020204" pitchFamily="34" charset="0"/>
                </a:rPr>
                <a:t>Internal</a:t>
              </a:r>
              <a:endParaRPr lang="en-US" altLang="zh-CN" sz="2400" dirty="0">
                <a:latin typeface="Huawei Sans" panose="020C0503030203020204" pitchFamily="34" charset="0"/>
              </a:endParaRPr>
            </a:p>
          </p:txBody>
        </p:sp>
        <p:pic>
          <p:nvPicPr>
            <p:cNvPr id="70" name="图片 69" descr="CACHE.jpg"/>
            <p:cNvPicPr>
              <a:picLocks noChangeAspect="1"/>
            </p:cNvPicPr>
            <p:nvPr/>
          </p:nvPicPr>
          <p:blipFill>
            <a:blip r:embed="rId3" cstate="print"/>
            <a:stretch>
              <a:fillRect/>
            </a:stretch>
          </p:blipFill>
          <p:spPr>
            <a:xfrm>
              <a:off x="6656732" y="5011848"/>
              <a:ext cx="1253364" cy="991467"/>
            </a:xfrm>
            <a:prstGeom prst="rect">
              <a:avLst/>
            </a:prstGeom>
          </p:spPr>
        </p:pic>
        <p:sp>
          <p:nvSpPr>
            <p:cNvPr id="71" name="Freeform 10"/>
            <p:cNvSpPr>
              <a:spLocks/>
            </p:cNvSpPr>
            <p:nvPr/>
          </p:nvSpPr>
          <p:spPr bwMode="auto">
            <a:xfrm rot="17382607">
              <a:off x="8047078" y="4508484"/>
              <a:ext cx="1575381" cy="1400056"/>
            </a:xfrm>
            <a:custGeom>
              <a:avLst/>
              <a:gdLst/>
              <a:ahLst/>
              <a:cxnLst>
                <a:cxn ang="0">
                  <a:pos x="464" y="966"/>
                </a:cxn>
                <a:cxn ang="0">
                  <a:pos x="378" y="822"/>
                </a:cxn>
                <a:cxn ang="0">
                  <a:pos x="310" y="690"/>
                </a:cxn>
                <a:cxn ang="0">
                  <a:pos x="256" y="572"/>
                </a:cxn>
                <a:cxn ang="0">
                  <a:pos x="214" y="472"/>
                </a:cxn>
                <a:cxn ang="0">
                  <a:pos x="166" y="328"/>
                </a:cxn>
                <a:cxn ang="0">
                  <a:pos x="152" y="276"/>
                </a:cxn>
                <a:cxn ang="0">
                  <a:pos x="34" y="0"/>
                </a:cxn>
                <a:cxn ang="0">
                  <a:pos x="82" y="294"/>
                </a:cxn>
                <a:cxn ang="0">
                  <a:pos x="86" y="308"/>
                </a:cxn>
                <a:cxn ang="0">
                  <a:pos x="120" y="414"/>
                </a:cxn>
                <a:cxn ang="0">
                  <a:pos x="174" y="550"/>
                </a:cxn>
                <a:cxn ang="0">
                  <a:pos x="228" y="662"/>
                </a:cxn>
                <a:cxn ang="0">
                  <a:pos x="296" y="788"/>
                </a:cxn>
                <a:cxn ang="0">
                  <a:pos x="382" y="926"/>
                </a:cxn>
                <a:cxn ang="0">
                  <a:pos x="430" y="998"/>
                </a:cxn>
                <a:cxn ang="0">
                  <a:pos x="514" y="1104"/>
                </a:cxn>
                <a:cxn ang="0">
                  <a:pos x="602" y="1196"/>
                </a:cxn>
                <a:cxn ang="0">
                  <a:pos x="696" y="1278"/>
                </a:cxn>
                <a:cxn ang="0">
                  <a:pos x="794" y="1348"/>
                </a:cxn>
                <a:cxn ang="0">
                  <a:pos x="892" y="1408"/>
                </a:cxn>
                <a:cxn ang="0">
                  <a:pos x="990" y="1458"/>
                </a:cxn>
                <a:cxn ang="0">
                  <a:pos x="1086" y="1500"/>
                </a:cxn>
                <a:cxn ang="0">
                  <a:pos x="1180" y="1534"/>
                </a:cxn>
                <a:cxn ang="0">
                  <a:pos x="1268" y="1560"/>
                </a:cxn>
                <a:cxn ang="0">
                  <a:pos x="1424" y="1596"/>
                </a:cxn>
                <a:cxn ang="0">
                  <a:pos x="1540" y="1612"/>
                </a:cxn>
                <a:cxn ang="0">
                  <a:pos x="1612" y="1618"/>
                </a:cxn>
                <a:cxn ang="0">
                  <a:pos x="1580" y="1616"/>
                </a:cxn>
                <a:cxn ang="0">
                  <a:pos x="1488" y="1606"/>
                </a:cxn>
                <a:cxn ang="0">
                  <a:pos x="1354" y="1578"/>
                </a:cxn>
                <a:cxn ang="0">
                  <a:pos x="1230" y="1544"/>
                </a:cxn>
                <a:cxn ang="0">
                  <a:pos x="1142" y="1512"/>
                </a:cxn>
                <a:cxn ang="0">
                  <a:pos x="1048" y="1474"/>
                </a:cxn>
                <a:cxn ang="0">
                  <a:pos x="954" y="1426"/>
                </a:cxn>
                <a:cxn ang="0">
                  <a:pos x="858" y="1368"/>
                </a:cxn>
                <a:cxn ang="0">
                  <a:pos x="764" y="1300"/>
                </a:cxn>
                <a:cxn ang="0">
                  <a:pos x="672" y="1220"/>
                </a:cxn>
                <a:cxn ang="0">
                  <a:pos x="584" y="1128"/>
                </a:cxn>
                <a:cxn ang="0">
                  <a:pos x="502" y="1024"/>
                </a:cxn>
                <a:cxn ang="0">
                  <a:pos x="464" y="966"/>
                </a:cxn>
              </a:cxnLst>
              <a:rect l="0" t="0" r="r" b="b"/>
              <a:pathLst>
                <a:path w="1612" h="1618">
                  <a:moveTo>
                    <a:pt x="464" y="966"/>
                  </a:moveTo>
                  <a:lnTo>
                    <a:pt x="464" y="966"/>
                  </a:lnTo>
                  <a:lnTo>
                    <a:pt x="418" y="892"/>
                  </a:lnTo>
                  <a:lnTo>
                    <a:pt x="378" y="822"/>
                  </a:lnTo>
                  <a:lnTo>
                    <a:pt x="342" y="754"/>
                  </a:lnTo>
                  <a:lnTo>
                    <a:pt x="310" y="690"/>
                  </a:lnTo>
                  <a:lnTo>
                    <a:pt x="280" y="630"/>
                  </a:lnTo>
                  <a:lnTo>
                    <a:pt x="256" y="572"/>
                  </a:lnTo>
                  <a:lnTo>
                    <a:pt x="234" y="520"/>
                  </a:lnTo>
                  <a:lnTo>
                    <a:pt x="214" y="472"/>
                  </a:lnTo>
                  <a:lnTo>
                    <a:pt x="184" y="390"/>
                  </a:lnTo>
                  <a:lnTo>
                    <a:pt x="166" y="328"/>
                  </a:lnTo>
                  <a:lnTo>
                    <a:pt x="156" y="290"/>
                  </a:lnTo>
                  <a:lnTo>
                    <a:pt x="152" y="276"/>
                  </a:lnTo>
                  <a:lnTo>
                    <a:pt x="244" y="300"/>
                  </a:lnTo>
                  <a:lnTo>
                    <a:pt x="34" y="0"/>
                  </a:lnTo>
                  <a:lnTo>
                    <a:pt x="0" y="396"/>
                  </a:lnTo>
                  <a:lnTo>
                    <a:pt x="82" y="294"/>
                  </a:lnTo>
                  <a:lnTo>
                    <a:pt x="82" y="294"/>
                  </a:lnTo>
                  <a:lnTo>
                    <a:pt x="86" y="308"/>
                  </a:lnTo>
                  <a:lnTo>
                    <a:pt x="98" y="350"/>
                  </a:lnTo>
                  <a:lnTo>
                    <a:pt x="120" y="414"/>
                  </a:lnTo>
                  <a:lnTo>
                    <a:pt x="152" y="500"/>
                  </a:lnTo>
                  <a:lnTo>
                    <a:pt x="174" y="550"/>
                  </a:lnTo>
                  <a:lnTo>
                    <a:pt x="200" y="604"/>
                  </a:lnTo>
                  <a:lnTo>
                    <a:pt x="228" y="662"/>
                  </a:lnTo>
                  <a:lnTo>
                    <a:pt x="260" y="722"/>
                  </a:lnTo>
                  <a:lnTo>
                    <a:pt x="296" y="788"/>
                  </a:lnTo>
                  <a:lnTo>
                    <a:pt x="336" y="856"/>
                  </a:lnTo>
                  <a:lnTo>
                    <a:pt x="382" y="926"/>
                  </a:lnTo>
                  <a:lnTo>
                    <a:pt x="430" y="998"/>
                  </a:lnTo>
                  <a:lnTo>
                    <a:pt x="430" y="998"/>
                  </a:lnTo>
                  <a:lnTo>
                    <a:pt x="472" y="1052"/>
                  </a:lnTo>
                  <a:lnTo>
                    <a:pt x="514" y="1104"/>
                  </a:lnTo>
                  <a:lnTo>
                    <a:pt x="558" y="1152"/>
                  </a:lnTo>
                  <a:lnTo>
                    <a:pt x="602" y="1196"/>
                  </a:lnTo>
                  <a:lnTo>
                    <a:pt x="650" y="1238"/>
                  </a:lnTo>
                  <a:lnTo>
                    <a:pt x="696" y="1278"/>
                  </a:lnTo>
                  <a:lnTo>
                    <a:pt x="744" y="1314"/>
                  </a:lnTo>
                  <a:lnTo>
                    <a:pt x="794" y="1348"/>
                  </a:lnTo>
                  <a:lnTo>
                    <a:pt x="842" y="1380"/>
                  </a:lnTo>
                  <a:lnTo>
                    <a:pt x="892" y="1408"/>
                  </a:lnTo>
                  <a:lnTo>
                    <a:pt x="942" y="1434"/>
                  </a:lnTo>
                  <a:lnTo>
                    <a:pt x="990" y="1458"/>
                  </a:lnTo>
                  <a:lnTo>
                    <a:pt x="1038" y="1480"/>
                  </a:lnTo>
                  <a:lnTo>
                    <a:pt x="1086" y="1500"/>
                  </a:lnTo>
                  <a:lnTo>
                    <a:pt x="1134" y="1518"/>
                  </a:lnTo>
                  <a:lnTo>
                    <a:pt x="1180" y="1534"/>
                  </a:lnTo>
                  <a:lnTo>
                    <a:pt x="1224" y="1548"/>
                  </a:lnTo>
                  <a:lnTo>
                    <a:pt x="1268" y="1560"/>
                  </a:lnTo>
                  <a:lnTo>
                    <a:pt x="1350" y="1580"/>
                  </a:lnTo>
                  <a:lnTo>
                    <a:pt x="1424" y="1596"/>
                  </a:lnTo>
                  <a:lnTo>
                    <a:pt x="1486" y="1606"/>
                  </a:lnTo>
                  <a:lnTo>
                    <a:pt x="1540" y="1612"/>
                  </a:lnTo>
                  <a:lnTo>
                    <a:pt x="1578" y="1616"/>
                  </a:lnTo>
                  <a:lnTo>
                    <a:pt x="1612" y="1618"/>
                  </a:lnTo>
                  <a:lnTo>
                    <a:pt x="1612" y="1618"/>
                  </a:lnTo>
                  <a:lnTo>
                    <a:pt x="1580" y="1616"/>
                  </a:lnTo>
                  <a:lnTo>
                    <a:pt x="1540" y="1612"/>
                  </a:lnTo>
                  <a:lnTo>
                    <a:pt x="1488" y="1606"/>
                  </a:lnTo>
                  <a:lnTo>
                    <a:pt x="1426" y="1594"/>
                  </a:lnTo>
                  <a:lnTo>
                    <a:pt x="1354" y="1578"/>
                  </a:lnTo>
                  <a:lnTo>
                    <a:pt x="1274" y="1558"/>
                  </a:lnTo>
                  <a:lnTo>
                    <a:pt x="1230" y="1544"/>
                  </a:lnTo>
                  <a:lnTo>
                    <a:pt x="1186" y="1530"/>
                  </a:lnTo>
                  <a:lnTo>
                    <a:pt x="1142" y="1512"/>
                  </a:lnTo>
                  <a:lnTo>
                    <a:pt x="1096" y="1494"/>
                  </a:lnTo>
                  <a:lnTo>
                    <a:pt x="1048" y="1474"/>
                  </a:lnTo>
                  <a:lnTo>
                    <a:pt x="1002" y="1450"/>
                  </a:lnTo>
                  <a:lnTo>
                    <a:pt x="954" y="1426"/>
                  </a:lnTo>
                  <a:lnTo>
                    <a:pt x="906" y="1398"/>
                  </a:lnTo>
                  <a:lnTo>
                    <a:pt x="858" y="1368"/>
                  </a:lnTo>
                  <a:lnTo>
                    <a:pt x="810" y="1336"/>
                  </a:lnTo>
                  <a:lnTo>
                    <a:pt x="764" y="1300"/>
                  </a:lnTo>
                  <a:lnTo>
                    <a:pt x="718" y="1262"/>
                  </a:lnTo>
                  <a:lnTo>
                    <a:pt x="672" y="1220"/>
                  </a:lnTo>
                  <a:lnTo>
                    <a:pt x="626" y="1176"/>
                  </a:lnTo>
                  <a:lnTo>
                    <a:pt x="584" y="1128"/>
                  </a:lnTo>
                  <a:lnTo>
                    <a:pt x="542" y="1078"/>
                  </a:lnTo>
                  <a:lnTo>
                    <a:pt x="502" y="1024"/>
                  </a:lnTo>
                  <a:lnTo>
                    <a:pt x="464" y="966"/>
                  </a:lnTo>
                  <a:lnTo>
                    <a:pt x="464" y="966"/>
                  </a:lnTo>
                  <a:close/>
                </a:path>
              </a:pathLst>
            </a:custGeom>
            <a:solidFill>
              <a:srgbClr val="601986"/>
            </a:solidFill>
            <a:ln w="9525">
              <a:no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2" name="Freeform 10"/>
            <p:cNvSpPr>
              <a:spLocks/>
            </p:cNvSpPr>
            <p:nvPr/>
          </p:nvSpPr>
          <p:spPr bwMode="auto">
            <a:xfrm rot="20265962">
              <a:off x="5218746" y="4358872"/>
              <a:ext cx="1347327" cy="1675456"/>
            </a:xfrm>
            <a:custGeom>
              <a:avLst/>
              <a:gdLst/>
              <a:ahLst/>
              <a:cxnLst>
                <a:cxn ang="0">
                  <a:pos x="464" y="966"/>
                </a:cxn>
                <a:cxn ang="0">
                  <a:pos x="378" y="822"/>
                </a:cxn>
                <a:cxn ang="0">
                  <a:pos x="310" y="690"/>
                </a:cxn>
                <a:cxn ang="0">
                  <a:pos x="256" y="572"/>
                </a:cxn>
                <a:cxn ang="0">
                  <a:pos x="214" y="472"/>
                </a:cxn>
                <a:cxn ang="0">
                  <a:pos x="166" y="328"/>
                </a:cxn>
                <a:cxn ang="0">
                  <a:pos x="152" y="276"/>
                </a:cxn>
                <a:cxn ang="0">
                  <a:pos x="34" y="0"/>
                </a:cxn>
                <a:cxn ang="0">
                  <a:pos x="82" y="294"/>
                </a:cxn>
                <a:cxn ang="0">
                  <a:pos x="86" y="308"/>
                </a:cxn>
                <a:cxn ang="0">
                  <a:pos x="120" y="414"/>
                </a:cxn>
                <a:cxn ang="0">
                  <a:pos x="174" y="550"/>
                </a:cxn>
                <a:cxn ang="0">
                  <a:pos x="228" y="662"/>
                </a:cxn>
                <a:cxn ang="0">
                  <a:pos x="296" y="788"/>
                </a:cxn>
                <a:cxn ang="0">
                  <a:pos x="382" y="926"/>
                </a:cxn>
                <a:cxn ang="0">
                  <a:pos x="430" y="998"/>
                </a:cxn>
                <a:cxn ang="0">
                  <a:pos x="514" y="1104"/>
                </a:cxn>
                <a:cxn ang="0">
                  <a:pos x="602" y="1196"/>
                </a:cxn>
                <a:cxn ang="0">
                  <a:pos x="696" y="1278"/>
                </a:cxn>
                <a:cxn ang="0">
                  <a:pos x="794" y="1348"/>
                </a:cxn>
                <a:cxn ang="0">
                  <a:pos x="892" y="1408"/>
                </a:cxn>
                <a:cxn ang="0">
                  <a:pos x="990" y="1458"/>
                </a:cxn>
                <a:cxn ang="0">
                  <a:pos x="1086" y="1500"/>
                </a:cxn>
                <a:cxn ang="0">
                  <a:pos x="1180" y="1534"/>
                </a:cxn>
                <a:cxn ang="0">
                  <a:pos x="1268" y="1560"/>
                </a:cxn>
                <a:cxn ang="0">
                  <a:pos x="1424" y="1596"/>
                </a:cxn>
                <a:cxn ang="0">
                  <a:pos x="1540" y="1612"/>
                </a:cxn>
                <a:cxn ang="0">
                  <a:pos x="1612" y="1618"/>
                </a:cxn>
                <a:cxn ang="0">
                  <a:pos x="1580" y="1616"/>
                </a:cxn>
                <a:cxn ang="0">
                  <a:pos x="1488" y="1606"/>
                </a:cxn>
                <a:cxn ang="0">
                  <a:pos x="1354" y="1578"/>
                </a:cxn>
                <a:cxn ang="0">
                  <a:pos x="1230" y="1544"/>
                </a:cxn>
                <a:cxn ang="0">
                  <a:pos x="1142" y="1512"/>
                </a:cxn>
                <a:cxn ang="0">
                  <a:pos x="1048" y="1474"/>
                </a:cxn>
                <a:cxn ang="0">
                  <a:pos x="954" y="1426"/>
                </a:cxn>
                <a:cxn ang="0">
                  <a:pos x="858" y="1368"/>
                </a:cxn>
                <a:cxn ang="0">
                  <a:pos x="764" y="1300"/>
                </a:cxn>
                <a:cxn ang="0">
                  <a:pos x="672" y="1220"/>
                </a:cxn>
                <a:cxn ang="0">
                  <a:pos x="584" y="1128"/>
                </a:cxn>
                <a:cxn ang="0">
                  <a:pos x="502" y="1024"/>
                </a:cxn>
                <a:cxn ang="0">
                  <a:pos x="464" y="966"/>
                </a:cxn>
              </a:cxnLst>
              <a:rect l="0" t="0" r="r" b="b"/>
              <a:pathLst>
                <a:path w="1612" h="1618">
                  <a:moveTo>
                    <a:pt x="464" y="966"/>
                  </a:moveTo>
                  <a:lnTo>
                    <a:pt x="464" y="966"/>
                  </a:lnTo>
                  <a:lnTo>
                    <a:pt x="418" y="892"/>
                  </a:lnTo>
                  <a:lnTo>
                    <a:pt x="378" y="822"/>
                  </a:lnTo>
                  <a:lnTo>
                    <a:pt x="342" y="754"/>
                  </a:lnTo>
                  <a:lnTo>
                    <a:pt x="310" y="690"/>
                  </a:lnTo>
                  <a:lnTo>
                    <a:pt x="280" y="630"/>
                  </a:lnTo>
                  <a:lnTo>
                    <a:pt x="256" y="572"/>
                  </a:lnTo>
                  <a:lnTo>
                    <a:pt x="234" y="520"/>
                  </a:lnTo>
                  <a:lnTo>
                    <a:pt x="214" y="472"/>
                  </a:lnTo>
                  <a:lnTo>
                    <a:pt x="184" y="390"/>
                  </a:lnTo>
                  <a:lnTo>
                    <a:pt x="166" y="328"/>
                  </a:lnTo>
                  <a:lnTo>
                    <a:pt x="156" y="290"/>
                  </a:lnTo>
                  <a:lnTo>
                    <a:pt x="152" y="276"/>
                  </a:lnTo>
                  <a:lnTo>
                    <a:pt x="244" y="300"/>
                  </a:lnTo>
                  <a:lnTo>
                    <a:pt x="34" y="0"/>
                  </a:lnTo>
                  <a:lnTo>
                    <a:pt x="0" y="396"/>
                  </a:lnTo>
                  <a:lnTo>
                    <a:pt x="82" y="294"/>
                  </a:lnTo>
                  <a:lnTo>
                    <a:pt x="82" y="294"/>
                  </a:lnTo>
                  <a:lnTo>
                    <a:pt x="86" y="308"/>
                  </a:lnTo>
                  <a:lnTo>
                    <a:pt x="98" y="350"/>
                  </a:lnTo>
                  <a:lnTo>
                    <a:pt x="120" y="414"/>
                  </a:lnTo>
                  <a:lnTo>
                    <a:pt x="152" y="500"/>
                  </a:lnTo>
                  <a:lnTo>
                    <a:pt x="174" y="550"/>
                  </a:lnTo>
                  <a:lnTo>
                    <a:pt x="200" y="604"/>
                  </a:lnTo>
                  <a:lnTo>
                    <a:pt x="228" y="662"/>
                  </a:lnTo>
                  <a:lnTo>
                    <a:pt x="260" y="722"/>
                  </a:lnTo>
                  <a:lnTo>
                    <a:pt x="296" y="788"/>
                  </a:lnTo>
                  <a:lnTo>
                    <a:pt x="336" y="856"/>
                  </a:lnTo>
                  <a:lnTo>
                    <a:pt x="382" y="926"/>
                  </a:lnTo>
                  <a:lnTo>
                    <a:pt x="430" y="998"/>
                  </a:lnTo>
                  <a:lnTo>
                    <a:pt x="430" y="998"/>
                  </a:lnTo>
                  <a:lnTo>
                    <a:pt x="472" y="1052"/>
                  </a:lnTo>
                  <a:lnTo>
                    <a:pt x="514" y="1104"/>
                  </a:lnTo>
                  <a:lnTo>
                    <a:pt x="558" y="1152"/>
                  </a:lnTo>
                  <a:lnTo>
                    <a:pt x="602" y="1196"/>
                  </a:lnTo>
                  <a:lnTo>
                    <a:pt x="650" y="1238"/>
                  </a:lnTo>
                  <a:lnTo>
                    <a:pt x="696" y="1278"/>
                  </a:lnTo>
                  <a:lnTo>
                    <a:pt x="744" y="1314"/>
                  </a:lnTo>
                  <a:lnTo>
                    <a:pt x="794" y="1348"/>
                  </a:lnTo>
                  <a:lnTo>
                    <a:pt x="842" y="1380"/>
                  </a:lnTo>
                  <a:lnTo>
                    <a:pt x="892" y="1408"/>
                  </a:lnTo>
                  <a:lnTo>
                    <a:pt x="942" y="1434"/>
                  </a:lnTo>
                  <a:lnTo>
                    <a:pt x="990" y="1458"/>
                  </a:lnTo>
                  <a:lnTo>
                    <a:pt x="1038" y="1480"/>
                  </a:lnTo>
                  <a:lnTo>
                    <a:pt x="1086" y="1500"/>
                  </a:lnTo>
                  <a:lnTo>
                    <a:pt x="1134" y="1518"/>
                  </a:lnTo>
                  <a:lnTo>
                    <a:pt x="1180" y="1534"/>
                  </a:lnTo>
                  <a:lnTo>
                    <a:pt x="1224" y="1548"/>
                  </a:lnTo>
                  <a:lnTo>
                    <a:pt x="1268" y="1560"/>
                  </a:lnTo>
                  <a:lnTo>
                    <a:pt x="1350" y="1580"/>
                  </a:lnTo>
                  <a:lnTo>
                    <a:pt x="1424" y="1596"/>
                  </a:lnTo>
                  <a:lnTo>
                    <a:pt x="1486" y="1606"/>
                  </a:lnTo>
                  <a:lnTo>
                    <a:pt x="1540" y="1612"/>
                  </a:lnTo>
                  <a:lnTo>
                    <a:pt x="1578" y="1616"/>
                  </a:lnTo>
                  <a:lnTo>
                    <a:pt x="1612" y="1618"/>
                  </a:lnTo>
                  <a:lnTo>
                    <a:pt x="1612" y="1618"/>
                  </a:lnTo>
                  <a:lnTo>
                    <a:pt x="1580" y="1616"/>
                  </a:lnTo>
                  <a:lnTo>
                    <a:pt x="1540" y="1612"/>
                  </a:lnTo>
                  <a:lnTo>
                    <a:pt x="1488" y="1606"/>
                  </a:lnTo>
                  <a:lnTo>
                    <a:pt x="1426" y="1594"/>
                  </a:lnTo>
                  <a:lnTo>
                    <a:pt x="1354" y="1578"/>
                  </a:lnTo>
                  <a:lnTo>
                    <a:pt x="1274" y="1558"/>
                  </a:lnTo>
                  <a:lnTo>
                    <a:pt x="1230" y="1544"/>
                  </a:lnTo>
                  <a:lnTo>
                    <a:pt x="1186" y="1530"/>
                  </a:lnTo>
                  <a:lnTo>
                    <a:pt x="1142" y="1512"/>
                  </a:lnTo>
                  <a:lnTo>
                    <a:pt x="1096" y="1494"/>
                  </a:lnTo>
                  <a:lnTo>
                    <a:pt x="1048" y="1474"/>
                  </a:lnTo>
                  <a:lnTo>
                    <a:pt x="1002" y="1450"/>
                  </a:lnTo>
                  <a:lnTo>
                    <a:pt x="954" y="1426"/>
                  </a:lnTo>
                  <a:lnTo>
                    <a:pt x="906" y="1398"/>
                  </a:lnTo>
                  <a:lnTo>
                    <a:pt x="858" y="1368"/>
                  </a:lnTo>
                  <a:lnTo>
                    <a:pt x="810" y="1336"/>
                  </a:lnTo>
                  <a:lnTo>
                    <a:pt x="764" y="1300"/>
                  </a:lnTo>
                  <a:lnTo>
                    <a:pt x="718" y="1262"/>
                  </a:lnTo>
                  <a:lnTo>
                    <a:pt x="672" y="1220"/>
                  </a:lnTo>
                  <a:lnTo>
                    <a:pt x="626" y="1176"/>
                  </a:lnTo>
                  <a:lnTo>
                    <a:pt x="584" y="1128"/>
                  </a:lnTo>
                  <a:lnTo>
                    <a:pt x="542" y="1078"/>
                  </a:lnTo>
                  <a:lnTo>
                    <a:pt x="502" y="1024"/>
                  </a:lnTo>
                  <a:lnTo>
                    <a:pt x="464" y="966"/>
                  </a:lnTo>
                  <a:lnTo>
                    <a:pt x="464" y="966"/>
                  </a:lnTo>
                  <a:close/>
                </a:path>
              </a:pathLst>
            </a:custGeom>
            <a:solidFill>
              <a:srgbClr val="601986"/>
            </a:solidFill>
            <a:ln w="9525">
              <a:no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3" name="文本框 72"/>
            <p:cNvSpPr txBox="1"/>
            <p:nvPr/>
          </p:nvSpPr>
          <p:spPr>
            <a:xfrm>
              <a:off x="3869173" y="5407934"/>
              <a:ext cx="1326004" cy="461665"/>
            </a:xfrm>
            <a:prstGeom prst="rect">
              <a:avLst/>
            </a:prstGeom>
            <a:noFill/>
          </p:spPr>
          <p:txBody>
            <a:bodyPr wrap="square" rtlCol="0">
              <a:noAutofit/>
            </a:bodyPr>
            <a:lstStyle/>
            <a:p>
              <a:pPr fontAlgn="ctr"/>
              <a:r>
                <a:rPr lang="en-US" sz="2400" dirty="0">
                  <a:latin typeface="Huawei Sans" panose="020C0503030203020204" pitchFamily="34" charset="0"/>
                </a:rPr>
                <a:t>External</a:t>
              </a:r>
              <a:endParaRPr lang="en-US" altLang="zh-CN" sz="2400" dirty="0">
                <a:latin typeface="Huawei Sans" panose="020C0503030203020204" pitchFamily="34" charset="0"/>
              </a:endParaRPr>
            </a:p>
          </p:txBody>
        </p:sp>
        <p:grpSp>
          <p:nvGrpSpPr>
            <p:cNvPr id="74" name="组合 227"/>
            <p:cNvGrpSpPr>
              <a:grpSpLocks/>
            </p:cNvGrpSpPr>
            <p:nvPr/>
          </p:nvGrpSpPr>
          <p:grpSpPr bwMode="auto">
            <a:xfrm>
              <a:off x="3014064" y="3277700"/>
              <a:ext cx="1761400" cy="1650154"/>
              <a:chOff x="4933950" y="3770313"/>
              <a:chExt cx="536576" cy="504825"/>
            </a:xfrm>
            <a:solidFill>
              <a:srgbClr val="0070C0"/>
            </a:solidFill>
          </p:grpSpPr>
          <p:sp>
            <p:nvSpPr>
              <p:cNvPr id="75" name="Freeform 125"/>
              <p:cNvSpPr>
                <a:spLocks noEditPoints="1"/>
              </p:cNvSpPr>
              <p:nvPr/>
            </p:nvSpPr>
            <p:spPr bwMode="auto">
              <a:xfrm>
                <a:off x="5153025" y="3770313"/>
                <a:ext cx="230188" cy="228600"/>
              </a:xfrm>
              <a:custGeom>
                <a:avLst/>
                <a:gdLst>
                  <a:gd name="T0" fmla="*/ 2147483647 w 547"/>
                  <a:gd name="T1" fmla="*/ 2147483647 h 547"/>
                  <a:gd name="T2" fmla="*/ 2147483647 w 547"/>
                  <a:gd name="T3" fmla="*/ 2147483647 h 547"/>
                  <a:gd name="T4" fmla="*/ 2147483647 w 547"/>
                  <a:gd name="T5" fmla="*/ 2147483647 h 547"/>
                  <a:gd name="T6" fmla="*/ 2147483647 w 547"/>
                  <a:gd name="T7" fmla="*/ 2147483647 h 547"/>
                  <a:gd name="T8" fmla="*/ 2147483647 w 547"/>
                  <a:gd name="T9" fmla="*/ 2147483647 h 547"/>
                  <a:gd name="T10" fmla="*/ 2147483647 w 547"/>
                  <a:gd name="T11" fmla="*/ 2147483647 h 547"/>
                  <a:gd name="T12" fmla="*/ 2147483647 w 547"/>
                  <a:gd name="T13" fmla="*/ 2147483647 h 547"/>
                  <a:gd name="T14" fmla="*/ 2147483647 w 547"/>
                  <a:gd name="T15" fmla="*/ 2147483647 h 547"/>
                  <a:gd name="T16" fmla="*/ 0 w 547"/>
                  <a:gd name="T17" fmla="*/ 2147483647 h 547"/>
                  <a:gd name="T18" fmla="*/ 2147483647 w 547"/>
                  <a:gd name="T19" fmla="*/ 0 h 547"/>
                  <a:gd name="T20" fmla="*/ 2147483647 w 547"/>
                  <a:gd name="T21" fmla="*/ 2147483647 h 547"/>
                  <a:gd name="T22" fmla="*/ 2147483647 w 547"/>
                  <a:gd name="T23" fmla="*/ 2147483647 h 5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7"/>
                  <a:gd name="T37" fmla="*/ 0 h 547"/>
                  <a:gd name="T38" fmla="*/ 547 w 547"/>
                  <a:gd name="T39" fmla="*/ 547 h 5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7" h="547">
                    <a:moveTo>
                      <a:pt x="274" y="66"/>
                    </a:moveTo>
                    <a:lnTo>
                      <a:pt x="274" y="66"/>
                    </a:lnTo>
                    <a:cubicBezTo>
                      <a:pt x="160" y="66"/>
                      <a:pt x="67" y="159"/>
                      <a:pt x="67" y="273"/>
                    </a:cubicBezTo>
                    <a:cubicBezTo>
                      <a:pt x="67" y="387"/>
                      <a:pt x="160" y="480"/>
                      <a:pt x="274" y="480"/>
                    </a:cubicBezTo>
                    <a:cubicBezTo>
                      <a:pt x="388" y="480"/>
                      <a:pt x="481" y="387"/>
                      <a:pt x="481" y="273"/>
                    </a:cubicBezTo>
                    <a:cubicBezTo>
                      <a:pt x="481" y="159"/>
                      <a:pt x="388" y="66"/>
                      <a:pt x="274" y="66"/>
                    </a:cubicBezTo>
                    <a:close/>
                    <a:moveTo>
                      <a:pt x="274" y="547"/>
                    </a:moveTo>
                    <a:lnTo>
                      <a:pt x="274" y="547"/>
                    </a:lnTo>
                    <a:cubicBezTo>
                      <a:pt x="123" y="547"/>
                      <a:pt x="0" y="424"/>
                      <a:pt x="0" y="273"/>
                    </a:cubicBezTo>
                    <a:cubicBezTo>
                      <a:pt x="0" y="122"/>
                      <a:pt x="123" y="0"/>
                      <a:pt x="274" y="0"/>
                    </a:cubicBezTo>
                    <a:cubicBezTo>
                      <a:pt x="425" y="0"/>
                      <a:pt x="547" y="122"/>
                      <a:pt x="547" y="273"/>
                    </a:cubicBezTo>
                    <a:cubicBezTo>
                      <a:pt x="547" y="424"/>
                      <a:pt x="425" y="547"/>
                      <a:pt x="274" y="547"/>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6" name="Freeform 126"/>
              <p:cNvSpPr>
                <a:spLocks noEditPoints="1"/>
              </p:cNvSpPr>
              <p:nvPr/>
            </p:nvSpPr>
            <p:spPr bwMode="auto">
              <a:xfrm>
                <a:off x="4948238" y="4030663"/>
                <a:ext cx="215900" cy="155575"/>
              </a:xfrm>
              <a:custGeom>
                <a:avLst/>
                <a:gdLst>
                  <a:gd name="T0" fmla="*/ 2147483647 w 515"/>
                  <a:gd name="T1" fmla="*/ 2147483647 h 369"/>
                  <a:gd name="T2" fmla="*/ 2147483647 w 515"/>
                  <a:gd name="T3" fmla="*/ 2147483647 h 369"/>
                  <a:gd name="T4" fmla="*/ 2147483647 w 515"/>
                  <a:gd name="T5" fmla="*/ 2147483647 h 369"/>
                  <a:gd name="T6" fmla="*/ 2147483647 w 515"/>
                  <a:gd name="T7" fmla="*/ 2147483647 h 369"/>
                  <a:gd name="T8" fmla="*/ 2147483647 w 515"/>
                  <a:gd name="T9" fmla="*/ 2147483647 h 369"/>
                  <a:gd name="T10" fmla="*/ 2147483647 w 515"/>
                  <a:gd name="T11" fmla="*/ 2147483647 h 369"/>
                  <a:gd name="T12" fmla="*/ 2147483647 w 515"/>
                  <a:gd name="T13" fmla="*/ 2147483647 h 369"/>
                  <a:gd name="T14" fmla="*/ 2147483647 w 515"/>
                  <a:gd name="T15" fmla="*/ 2147483647 h 369"/>
                  <a:gd name="T16" fmla="*/ 2147483647 w 515"/>
                  <a:gd name="T17" fmla="*/ 2147483647 h 369"/>
                  <a:gd name="T18" fmla="*/ 0 w 515"/>
                  <a:gd name="T19" fmla="*/ 2147483647 h 369"/>
                  <a:gd name="T20" fmla="*/ 0 w 515"/>
                  <a:gd name="T21" fmla="*/ 2147483647 h 369"/>
                  <a:gd name="T22" fmla="*/ 2147483647 w 515"/>
                  <a:gd name="T23" fmla="*/ 0 h 369"/>
                  <a:gd name="T24" fmla="*/ 2147483647 w 515"/>
                  <a:gd name="T25" fmla="*/ 0 h 369"/>
                  <a:gd name="T26" fmla="*/ 2147483647 w 515"/>
                  <a:gd name="T27" fmla="*/ 2147483647 h 369"/>
                  <a:gd name="T28" fmla="*/ 2147483647 w 515"/>
                  <a:gd name="T29" fmla="*/ 2147483647 h 369"/>
                  <a:gd name="T30" fmla="*/ 2147483647 w 515"/>
                  <a:gd name="T31" fmla="*/ 2147483647 h 3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5"/>
                  <a:gd name="T49" fmla="*/ 0 h 369"/>
                  <a:gd name="T50" fmla="*/ 515 w 515"/>
                  <a:gd name="T51" fmla="*/ 369 h 3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5" h="369">
                    <a:moveTo>
                      <a:pt x="53" y="316"/>
                    </a:moveTo>
                    <a:lnTo>
                      <a:pt x="53" y="316"/>
                    </a:lnTo>
                    <a:lnTo>
                      <a:pt x="461" y="316"/>
                    </a:lnTo>
                    <a:lnTo>
                      <a:pt x="461" y="53"/>
                    </a:lnTo>
                    <a:lnTo>
                      <a:pt x="53" y="53"/>
                    </a:lnTo>
                    <a:lnTo>
                      <a:pt x="53" y="316"/>
                    </a:lnTo>
                    <a:close/>
                    <a:moveTo>
                      <a:pt x="488" y="369"/>
                    </a:moveTo>
                    <a:lnTo>
                      <a:pt x="488" y="369"/>
                    </a:lnTo>
                    <a:lnTo>
                      <a:pt x="27" y="369"/>
                    </a:lnTo>
                    <a:cubicBezTo>
                      <a:pt x="12" y="369"/>
                      <a:pt x="0" y="357"/>
                      <a:pt x="0" y="343"/>
                    </a:cubicBezTo>
                    <a:lnTo>
                      <a:pt x="0" y="26"/>
                    </a:lnTo>
                    <a:cubicBezTo>
                      <a:pt x="0" y="12"/>
                      <a:pt x="12" y="0"/>
                      <a:pt x="27" y="0"/>
                    </a:cubicBezTo>
                    <a:lnTo>
                      <a:pt x="488" y="0"/>
                    </a:lnTo>
                    <a:cubicBezTo>
                      <a:pt x="503" y="0"/>
                      <a:pt x="515" y="12"/>
                      <a:pt x="515" y="26"/>
                    </a:cubicBezTo>
                    <a:lnTo>
                      <a:pt x="515" y="343"/>
                    </a:lnTo>
                    <a:cubicBezTo>
                      <a:pt x="515" y="357"/>
                      <a:pt x="503" y="369"/>
                      <a:pt x="488" y="369"/>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7" name="Freeform 127"/>
              <p:cNvSpPr>
                <a:spLocks/>
              </p:cNvSpPr>
              <p:nvPr/>
            </p:nvSpPr>
            <p:spPr bwMode="auto">
              <a:xfrm>
                <a:off x="4933950" y="4194175"/>
                <a:ext cx="244475" cy="30163"/>
              </a:xfrm>
              <a:custGeom>
                <a:avLst/>
                <a:gdLst>
                  <a:gd name="T0" fmla="*/ 2147483647 w 581"/>
                  <a:gd name="T1" fmla="*/ 0 h 71"/>
                  <a:gd name="T2" fmla="*/ 2147483647 w 581"/>
                  <a:gd name="T3" fmla="*/ 0 h 71"/>
                  <a:gd name="T4" fmla="*/ 2147483647 w 581"/>
                  <a:gd name="T5" fmla="*/ 0 h 71"/>
                  <a:gd name="T6" fmla="*/ 0 w 581"/>
                  <a:gd name="T7" fmla="*/ 2147483647 h 71"/>
                  <a:gd name="T8" fmla="*/ 0 w 581"/>
                  <a:gd name="T9" fmla="*/ 2147483647 h 71"/>
                  <a:gd name="T10" fmla="*/ 2147483647 w 581"/>
                  <a:gd name="T11" fmla="*/ 2147483647 h 71"/>
                  <a:gd name="T12" fmla="*/ 2147483647 w 581"/>
                  <a:gd name="T13" fmla="*/ 2147483647 h 71"/>
                  <a:gd name="T14" fmla="*/ 2147483647 w 581"/>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581"/>
                  <a:gd name="T25" fmla="*/ 0 h 71"/>
                  <a:gd name="T26" fmla="*/ 581 w 581"/>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1" h="71">
                    <a:moveTo>
                      <a:pt x="521" y="0"/>
                    </a:moveTo>
                    <a:lnTo>
                      <a:pt x="521" y="0"/>
                    </a:lnTo>
                    <a:lnTo>
                      <a:pt x="40" y="0"/>
                    </a:lnTo>
                    <a:lnTo>
                      <a:pt x="0" y="37"/>
                    </a:lnTo>
                    <a:lnTo>
                      <a:pt x="0" y="71"/>
                    </a:lnTo>
                    <a:lnTo>
                      <a:pt x="581" y="71"/>
                    </a:lnTo>
                    <a:lnTo>
                      <a:pt x="581" y="37"/>
                    </a:lnTo>
                    <a:lnTo>
                      <a:pt x="521" y="0"/>
                    </a:ln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8" name="Freeform 128"/>
              <p:cNvSpPr>
                <a:spLocks/>
              </p:cNvSpPr>
              <p:nvPr/>
            </p:nvSpPr>
            <p:spPr bwMode="auto">
              <a:xfrm>
                <a:off x="5070475" y="4216400"/>
                <a:ext cx="219075" cy="47625"/>
              </a:xfrm>
              <a:custGeom>
                <a:avLst/>
                <a:gdLst>
                  <a:gd name="T0" fmla="*/ 2147483647 w 522"/>
                  <a:gd name="T1" fmla="*/ 2147483647 h 110"/>
                  <a:gd name="T2" fmla="*/ 2147483647 w 522"/>
                  <a:gd name="T3" fmla="*/ 2147483647 h 110"/>
                  <a:gd name="T4" fmla="*/ 2147483647 w 522"/>
                  <a:gd name="T5" fmla="*/ 2147483647 h 110"/>
                  <a:gd name="T6" fmla="*/ 0 w 522"/>
                  <a:gd name="T7" fmla="*/ 2147483647 h 110"/>
                  <a:gd name="T8" fmla="*/ 0 w 522"/>
                  <a:gd name="T9" fmla="*/ 0 h 110"/>
                  <a:gd name="T10" fmla="*/ 2147483647 w 522"/>
                  <a:gd name="T11" fmla="*/ 0 h 110"/>
                  <a:gd name="T12" fmla="*/ 2147483647 w 522"/>
                  <a:gd name="T13" fmla="*/ 2147483647 h 110"/>
                  <a:gd name="T14" fmla="*/ 2147483647 w 522"/>
                  <a:gd name="T15" fmla="*/ 2147483647 h 110"/>
                  <a:gd name="T16" fmla="*/ 2147483647 w 522"/>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2"/>
                  <a:gd name="T28" fmla="*/ 0 h 110"/>
                  <a:gd name="T29" fmla="*/ 522 w 522"/>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2" h="110">
                    <a:moveTo>
                      <a:pt x="522" y="110"/>
                    </a:moveTo>
                    <a:lnTo>
                      <a:pt x="522" y="110"/>
                    </a:lnTo>
                    <a:lnTo>
                      <a:pt x="33" y="110"/>
                    </a:lnTo>
                    <a:cubicBezTo>
                      <a:pt x="15" y="110"/>
                      <a:pt x="0" y="95"/>
                      <a:pt x="0" y="77"/>
                    </a:cubicBezTo>
                    <a:lnTo>
                      <a:pt x="0" y="0"/>
                    </a:lnTo>
                    <a:lnTo>
                      <a:pt x="66" y="0"/>
                    </a:lnTo>
                    <a:lnTo>
                      <a:pt x="66" y="43"/>
                    </a:lnTo>
                    <a:lnTo>
                      <a:pt x="522" y="43"/>
                    </a:lnTo>
                    <a:lnTo>
                      <a:pt x="522" y="110"/>
                    </a:ln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9" name="Freeform 129"/>
              <p:cNvSpPr>
                <a:spLocks/>
              </p:cNvSpPr>
              <p:nvPr/>
            </p:nvSpPr>
            <p:spPr bwMode="auto">
              <a:xfrm>
                <a:off x="5091113" y="3986213"/>
                <a:ext cx="379413" cy="277813"/>
              </a:xfrm>
              <a:custGeom>
                <a:avLst/>
                <a:gdLst>
                  <a:gd name="T0" fmla="*/ 2147483647 w 905"/>
                  <a:gd name="T1" fmla="*/ 2147483647 h 658"/>
                  <a:gd name="T2" fmla="*/ 2147483647 w 905"/>
                  <a:gd name="T3" fmla="*/ 2147483647 h 658"/>
                  <a:gd name="T4" fmla="*/ 2147483647 w 905"/>
                  <a:gd name="T5" fmla="*/ 2147483647 h 658"/>
                  <a:gd name="T6" fmla="*/ 2147483647 w 905"/>
                  <a:gd name="T7" fmla="*/ 2147483647 h 658"/>
                  <a:gd name="T8" fmla="*/ 2147483647 w 905"/>
                  <a:gd name="T9" fmla="*/ 2147483647 h 658"/>
                  <a:gd name="T10" fmla="*/ 2147483647 w 905"/>
                  <a:gd name="T11" fmla="*/ 2147483647 h 658"/>
                  <a:gd name="T12" fmla="*/ 2147483647 w 905"/>
                  <a:gd name="T13" fmla="*/ 2147483647 h 658"/>
                  <a:gd name="T14" fmla="*/ 2147483647 w 905"/>
                  <a:gd name="T15" fmla="*/ 2147483647 h 658"/>
                  <a:gd name="T16" fmla="*/ 2147483647 w 905"/>
                  <a:gd name="T17" fmla="*/ 2147483647 h 658"/>
                  <a:gd name="T18" fmla="*/ 2147483647 w 905"/>
                  <a:gd name="T19" fmla="*/ 2147483647 h 658"/>
                  <a:gd name="T20" fmla="*/ 2147483647 w 905"/>
                  <a:gd name="T21" fmla="*/ 2147483647 h 658"/>
                  <a:gd name="T22" fmla="*/ 2147483647 w 905"/>
                  <a:gd name="T23" fmla="*/ 2147483647 h 658"/>
                  <a:gd name="T24" fmla="*/ 2147483647 w 905"/>
                  <a:gd name="T25" fmla="*/ 2147483647 h 658"/>
                  <a:gd name="T26" fmla="*/ 2147483647 w 905"/>
                  <a:gd name="T27" fmla="*/ 2147483647 h 658"/>
                  <a:gd name="T28" fmla="*/ 2147483647 w 905"/>
                  <a:gd name="T29" fmla="*/ 2147483647 h 658"/>
                  <a:gd name="T30" fmla="*/ 0 w 905"/>
                  <a:gd name="T31" fmla="*/ 2147483647 h 658"/>
                  <a:gd name="T32" fmla="*/ 2147483647 w 905"/>
                  <a:gd name="T33" fmla="*/ 2147483647 h 658"/>
                  <a:gd name="T34" fmla="*/ 2147483647 w 905"/>
                  <a:gd name="T35" fmla="*/ 2147483647 h 658"/>
                  <a:gd name="T36" fmla="*/ 2147483647 w 905"/>
                  <a:gd name="T37" fmla="*/ 2147483647 h 658"/>
                  <a:gd name="T38" fmla="*/ 2147483647 w 905"/>
                  <a:gd name="T39" fmla="*/ 2147483647 h 658"/>
                  <a:gd name="T40" fmla="*/ 2147483647 w 905"/>
                  <a:gd name="T41" fmla="*/ 2147483647 h 658"/>
                  <a:gd name="T42" fmla="*/ 2147483647 w 905"/>
                  <a:gd name="T43" fmla="*/ 2147483647 h 658"/>
                  <a:gd name="T44" fmla="*/ 2147483647 w 905"/>
                  <a:gd name="T45" fmla="*/ 2147483647 h 658"/>
                  <a:gd name="T46" fmla="*/ 2147483647 w 905"/>
                  <a:gd name="T47" fmla="*/ 2147483647 h 658"/>
                  <a:gd name="T48" fmla="*/ 2147483647 w 905"/>
                  <a:gd name="T49" fmla="*/ 2147483647 h 658"/>
                  <a:gd name="T50" fmla="*/ 2147483647 w 905"/>
                  <a:gd name="T51" fmla="*/ 2147483647 h 658"/>
                  <a:gd name="T52" fmla="*/ 2147483647 w 905"/>
                  <a:gd name="T53" fmla="*/ 2147483647 h 658"/>
                  <a:gd name="T54" fmla="*/ 2147483647 w 905"/>
                  <a:gd name="T55" fmla="*/ 2147483647 h 658"/>
                  <a:gd name="T56" fmla="*/ 2147483647 w 905"/>
                  <a:gd name="T57" fmla="*/ 2147483647 h 658"/>
                  <a:gd name="T58" fmla="*/ 2147483647 w 905"/>
                  <a:gd name="T59" fmla="*/ 2147483647 h 6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5"/>
                  <a:gd name="T91" fmla="*/ 0 h 658"/>
                  <a:gd name="T92" fmla="*/ 905 w 905"/>
                  <a:gd name="T93" fmla="*/ 658 h 6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5" h="658">
                    <a:moveTo>
                      <a:pt x="872" y="658"/>
                    </a:moveTo>
                    <a:lnTo>
                      <a:pt x="872" y="658"/>
                    </a:lnTo>
                    <a:lnTo>
                      <a:pt x="705" y="658"/>
                    </a:lnTo>
                    <a:lnTo>
                      <a:pt x="705" y="591"/>
                    </a:lnTo>
                    <a:lnTo>
                      <a:pt x="839" y="591"/>
                    </a:lnTo>
                    <a:lnTo>
                      <a:pt x="839" y="168"/>
                    </a:lnTo>
                    <a:cubicBezTo>
                      <a:pt x="802" y="144"/>
                      <a:pt x="728" y="103"/>
                      <a:pt x="683" y="78"/>
                    </a:cubicBezTo>
                    <a:lnTo>
                      <a:pt x="577" y="192"/>
                    </a:lnTo>
                    <a:cubicBezTo>
                      <a:pt x="565" y="205"/>
                      <a:pt x="546" y="207"/>
                      <a:pt x="532" y="197"/>
                    </a:cubicBezTo>
                    <a:lnTo>
                      <a:pt x="463" y="146"/>
                    </a:lnTo>
                    <a:lnTo>
                      <a:pt x="375" y="146"/>
                    </a:lnTo>
                    <a:lnTo>
                      <a:pt x="308" y="198"/>
                    </a:lnTo>
                    <a:cubicBezTo>
                      <a:pt x="294" y="209"/>
                      <a:pt x="274" y="207"/>
                      <a:pt x="263" y="194"/>
                    </a:cubicBezTo>
                    <a:lnTo>
                      <a:pt x="158" y="80"/>
                    </a:lnTo>
                    <a:lnTo>
                      <a:pt x="36" y="159"/>
                    </a:lnTo>
                    <a:lnTo>
                      <a:pt x="0" y="103"/>
                    </a:lnTo>
                    <a:lnTo>
                      <a:pt x="146" y="9"/>
                    </a:lnTo>
                    <a:cubicBezTo>
                      <a:pt x="159" y="0"/>
                      <a:pt x="178" y="2"/>
                      <a:pt x="189" y="14"/>
                    </a:cubicBezTo>
                    <a:lnTo>
                      <a:pt x="291" y="126"/>
                    </a:lnTo>
                    <a:lnTo>
                      <a:pt x="343" y="86"/>
                    </a:lnTo>
                    <a:cubicBezTo>
                      <a:pt x="348" y="82"/>
                      <a:pt x="356" y="79"/>
                      <a:pt x="363" y="79"/>
                    </a:cubicBezTo>
                    <a:lnTo>
                      <a:pt x="474" y="79"/>
                    </a:lnTo>
                    <a:cubicBezTo>
                      <a:pt x="481" y="79"/>
                      <a:pt x="488" y="81"/>
                      <a:pt x="493" y="86"/>
                    </a:cubicBezTo>
                    <a:lnTo>
                      <a:pt x="548" y="125"/>
                    </a:lnTo>
                    <a:lnTo>
                      <a:pt x="652" y="14"/>
                    </a:lnTo>
                    <a:cubicBezTo>
                      <a:pt x="662" y="3"/>
                      <a:pt x="678" y="0"/>
                      <a:pt x="692" y="7"/>
                    </a:cubicBezTo>
                    <a:cubicBezTo>
                      <a:pt x="698" y="11"/>
                      <a:pt x="847" y="91"/>
                      <a:pt x="892" y="124"/>
                    </a:cubicBezTo>
                    <a:cubicBezTo>
                      <a:pt x="900" y="130"/>
                      <a:pt x="905" y="140"/>
                      <a:pt x="905" y="150"/>
                    </a:cubicBezTo>
                    <a:lnTo>
                      <a:pt x="905" y="625"/>
                    </a:lnTo>
                    <a:cubicBezTo>
                      <a:pt x="905" y="643"/>
                      <a:pt x="890" y="658"/>
                      <a:pt x="872" y="658"/>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80" name="Freeform 130"/>
              <p:cNvSpPr>
                <a:spLocks/>
              </p:cNvSpPr>
              <p:nvPr/>
            </p:nvSpPr>
            <p:spPr bwMode="auto">
              <a:xfrm>
                <a:off x="5251450" y="4217988"/>
                <a:ext cx="58738" cy="57150"/>
              </a:xfrm>
              <a:custGeom>
                <a:avLst/>
                <a:gdLst>
                  <a:gd name="T0" fmla="*/ 2147483647 w 139"/>
                  <a:gd name="T1" fmla="*/ 2147483647 h 138"/>
                  <a:gd name="T2" fmla="*/ 2147483647 w 139"/>
                  <a:gd name="T3" fmla="*/ 2147483647 h 138"/>
                  <a:gd name="T4" fmla="*/ 0 w 139"/>
                  <a:gd name="T5" fmla="*/ 2147483647 h 138"/>
                  <a:gd name="T6" fmla="*/ 2147483647 w 139"/>
                  <a:gd name="T7" fmla="*/ 0 h 138"/>
                  <a:gd name="T8" fmla="*/ 2147483647 w 139"/>
                  <a:gd name="T9" fmla="*/ 2147483647 h 138"/>
                  <a:gd name="T10" fmla="*/ 2147483647 w 139"/>
                  <a:gd name="T11" fmla="*/ 2147483647 h 138"/>
                  <a:gd name="T12" fmla="*/ 0 60000 65536"/>
                  <a:gd name="T13" fmla="*/ 0 60000 65536"/>
                  <a:gd name="T14" fmla="*/ 0 60000 65536"/>
                  <a:gd name="T15" fmla="*/ 0 60000 65536"/>
                  <a:gd name="T16" fmla="*/ 0 60000 65536"/>
                  <a:gd name="T17" fmla="*/ 0 60000 65536"/>
                  <a:gd name="T18" fmla="*/ 0 w 139"/>
                  <a:gd name="T19" fmla="*/ 0 h 138"/>
                  <a:gd name="T20" fmla="*/ 139 w 139"/>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139" h="138">
                    <a:moveTo>
                      <a:pt x="69" y="138"/>
                    </a:moveTo>
                    <a:lnTo>
                      <a:pt x="69" y="138"/>
                    </a:lnTo>
                    <a:cubicBezTo>
                      <a:pt x="31" y="138"/>
                      <a:pt x="0" y="107"/>
                      <a:pt x="0" y="69"/>
                    </a:cubicBezTo>
                    <a:cubicBezTo>
                      <a:pt x="0" y="31"/>
                      <a:pt x="31" y="0"/>
                      <a:pt x="69" y="0"/>
                    </a:cubicBezTo>
                    <a:cubicBezTo>
                      <a:pt x="108" y="0"/>
                      <a:pt x="139" y="31"/>
                      <a:pt x="139" y="69"/>
                    </a:cubicBezTo>
                    <a:cubicBezTo>
                      <a:pt x="139" y="107"/>
                      <a:pt x="108" y="138"/>
                      <a:pt x="69" y="138"/>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81" name="Freeform 131"/>
              <p:cNvSpPr>
                <a:spLocks/>
              </p:cNvSpPr>
              <p:nvPr/>
            </p:nvSpPr>
            <p:spPr bwMode="auto">
              <a:xfrm>
                <a:off x="5341938" y="4216400"/>
                <a:ext cx="57150" cy="5873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7"/>
                      <a:pt x="0" y="69"/>
                    </a:cubicBezTo>
                    <a:cubicBezTo>
                      <a:pt x="0" y="31"/>
                      <a:pt x="30" y="0"/>
                      <a:pt x="69" y="0"/>
                    </a:cubicBezTo>
                    <a:cubicBezTo>
                      <a:pt x="107" y="0"/>
                      <a:pt x="138" y="31"/>
                      <a:pt x="138" y="69"/>
                    </a:cubicBezTo>
                    <a:cubicBezTo>
                      <a:pt x="138" y="107"/>
                      <a:pt x="107" y="139"/>
                      <a:pt x="69" y="139"/>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82" name="Freeform 132"/>
              <p:cNvSpPr>
                <a:spLocks/>
              </p:cNvSpPr>
              <p:nvPr/>
            </p:nvSpPr>
            <p:spPr bwMode="auto">
              <a:xfrm>
                <a:off x="5235575" y="4033838"/>
                <a:ext cx="66675" cy="160338"/>
              </a:xfrm>
              <a:custGeom>
                <a:avLst/>
                <a:gdLst>
                  <a:gd name="T0" fmla="*/ 2147483647 w 160"/>
                  <a:gd name="T1" fmla="*/ 0 h 381"/>
                  <a:gd name="T2" fmla="*/ 2147483647 w 160"/>
                  <a:gd name="T3" fmla="*/ 0 h 381"/>
                  <a:gd name="T4" fmla="*/ 2147483647 w 160"/>
                  <a:gd name="T5" fmla="*/ 2147483647 h 381"/>
                  <a:gd name="T6" fmla="*/ 0 w 160"/>
                  <a:gd name="T7" fmla="*/ 2147483647 h 381"/>
                  <a:gd name="T8" fmla="*/ 2147483647 w 160"/>
                  <a:gd name="T9" fmla="*/ 2147483647 h 381"/>
                  <a:gd name="T10" fmla="*/ 2147483647 w 160"/>
                  <a:gd name="T11" fmla="*/ 2147483647 h 381"/>
                  <a:gd name="T12" fmla="*/ 2147483647 w 160"/>
                  <a:gd name="T13" fmla="*/ 2147483647 h 381"/>
                  <a:gd name="T14" fmla="*/ 2147483647 w 160"/>
                  <a:gd name="T15" fmla="*/ 0 h 381"/>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381"/>
                  <a:gd name="T26" fmla="*/ 160 w 16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381">
                    <a:moveTo>
                      <a:pt x="11" y="0"/>
                    </a:moveTo>
                    <a:lnTo>
                      <a:pt x="11" y="0"/>
                    </a:lnTo>
                    <a:lnTo>
                      <a:pt x="33" y="78"/>
                    </a:lnTo>
                    <a:lnTo>
                      <a:pt x="0" y="293"/>
                    </a:lnTo>
                    <a:lnTo>
                      <a:pt x="82" y="381"/>
                    </a:lnTo>
                    <a:lnTo>
                      <a:pt x="160" y="293"/>
                    </a:lnTo>
                    <a:lnTo>
                      <a:pt x="118" y="80"/>
                    </a:lnTo>
                    <a:lnTo>
                      <a:pt x="136" y="0"/>
                    </a:lnTo>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grpSp>
      </p:grpSp>
    </p:spTree>
    <p:extLst>
      <p:ext uri="{BB962C8B-B14F-4D97-AF65-F5344CB8AC3E}">
        <p14:creationId xmlns:p14="http://schemas.microsoft.com/office/powerpoint/2010/main" val="2150921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Disk IOPS and Transmission Bandwidth</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latin typeface="Huawei Sans" panose="020C0503030203020204" pitchFamily="34" charset="0"/>
              </a:rPr>
              <a:t>IOPS</a:t>
            </a:r>
          </a:p>
          <a:p>
            <a:pPr lvl="1"/>
            <a:r>
              <a:rPr lang="en-US" dirty="0" err="1">
                <a:latin typeface="Huawei Sans" panose="020C0503030203020204" pitchFamily="34" charset="0"/>
              </a:rPr>
              <a:t>Input/Output</a:t>
            </a:r>
            <a:r>
              <a:rPr lang="en-US" dirty="0">
                <a:latin typeface="Huawei Sans" panose="020C0503030203020204" pitchFamily="34" charset="0"/>
              </a:rPr>
              <a:t> operations per second (IOPS) is a key indicator to measure disk performance.</a:t>
            </a:r>
            <a:endParaRPr lang="en-US" altLang="zh-CN" dirty="0">
              <a:latin typeface="Huawei Sans" panose="020C0503030203020204" pitchFamily="34" charset="0"/>
            </a:endParaRPr>
          </a:p>
          <a:p>
            <a:pPr lvl="1"/>
            <a:r>
              <a:rPr lang="en-US" dirty="0">
                <a:latin typeface="Huawei Sans" panose="020C0503030203020204" pitchFamily="34" charset="0"/>
              </a:rPr>
              <a:t>IOPS is calculated by the seek time, rotation latency, and data transmission time.</a:t>
            </a:r>
            <a:endParaRPr lang="en-US" altLang="zh-CN" dirty="0">
              <a:latin typeface="Huawei Sans" panose="020C0503030203020204" pitchFamily="34" charset="0"/>
            </a:endParaRPr>
          </a:p>
          <a:p>
            <a:r>
              <a:rPr lang="en-US" dirty="0">
                <a:latin typeface="Huawei Sans" panose="020C0503030203020204" pitchFamily="34" charset="0"/>
              </a:rPr>
              <a:t>Transmission bandwidth (throughput)</a:t>
            </a:r>
            <a:endParaRPr lang="en-US" altLang="zh-CN" dirty="0">
              <a:latin typeface="Huawei Sans" panose="020C0503030203020204" pitchFamily="34" charset="0"/>
            </a:endParaRPr>
          </a:p>
          <a:p>
            <a:pPr lvl="1"/>
            <a:r>
              <a:rPr lang="en-US" dirty="0">
                <a:latin typeface="Huawei Sans" panose="020C0503030203020204" pitchFamily="34" charset="0"/>
              </a:rPr>
              <a:t>Indicates the amount of data that is successfully transmitted in a unit time, that is, the speed at which data streams are transmitted. For example, if it takes 10s to write 10,000 files of 1 KB size, the transmission bandwidth is only 1 MB/s; if it takes 0.1s to write a 10 MB file, the transmission bandwidth is 100 MB/s.</a:t>
            </a:r>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872698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Parallel and Serial Transmission</a:t>
            </a:r>
            <a:endParaRPr lang="en-US" altLang="zh-CN" dirty="0">
              <a:latin typeface="Huawei Sans" panose="020C0503030203020204" pitchFamily="34" charset="0"/>
            </a:endParaRPr>
          </a:p>
        </p:txBody>
      </p:sp>
      <p:sp>
        <p:nvSpPr>
          <p:cNvPr id="4" name="文本占位符 3"/>
          <p:cNvSpPr>
            <a:spLocks noGrp="1"/>
          </p:cNvSpPr>
          <p:nvPr>
            <p:ph type="body" sz="quarter" idx="10"/>
          </p:nvPr>
        </p:nvSpPr>
        <p:spPr/>
        <p:txBody>
          <a:bodyPr wrap="square">
            <a:noAutofit/>
          </a:bodyPr>
          <a:lstStyle/>
          <a:p>
            <a:r>
              <a:rPr lang="en-US" dirty="0">
                <a:latin typeface="Huawei Sans" panose="020C0503030203020204" pitchFamily="34" charset="0"/>
              </a:rPr>
              <a:t>For example, the methods for transmitting numbers 1 to 8 are as follows:</a:t>
            </a:r>
            <a:endParaRPr lang="en-US" altLang="zh-CN" dirty="0">
              <a:latin typeface="Huawei Sans" panose="020C0503030203020204" pitchFamily="34" charset="0"/>
            </a:endParaRPr>
          </a:p>
        </p:txBody>
      </p:sp>
      <p:grpSp>
        <p:nvGrpSpPr>
          <p:cNvPr id="28" name="组合 27"/>
          <p:cNvGrpSpPr/>
          <p:nvPr/>
        </p:nvGrpSpPr>
        <p:grpSpPr>
          <a:xfrm>
            <a:off x="1156482" y="2467504"/>
            <a:ext cx="4278191" cy="2497667"/>
            <a:chOff x="1156482" y="2467504"/>
            <a:chExt cx="4278191" cy="2497667"/>
          </a:xfrm>
        </p:grpSpPr>
        <p:sp>
          <p:nvSpPr>
            <p:cNvPr id="5" name="圆角矩形 4"/>
            <p:cNvSpPr/>
            <p:nvPr/>
          </p:nvSpPr>
          <p:spPr>
            <a:xfrm>
              <a:off x="1156482" y="2467504"/>
              <a:ext cx="1184967" cy="2497666"/>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fontAlgn="ctr"/>
              <a:r>
                <a:rPr lang="en-US" sz="1600" b="1" dirty="0">
                  <a:solidFill>
                    <a:schemeClr val="tx1"/>
                  </a:solidFill>
                  <a:latin typeface="Huawei Sans" panose="020C0503030203020204" pitchFamily="34" charset="0"/>
                </a:rPr>
                <a:t>Transmit end</a:t>
              </a:r>
              <a:endParaRPr lang="en-US" altLang="zh-CN" sz="1600" b="1" dirty="0">
                <a:solidFill>
                  <a:schemeClr val="tx1"/>
                </a:solidFill>
                <a:latin typeface="Huawei Sans" panose="020C0503030203020204" pitchFamily="34" charset="0"/>
              </a:endParaRPr>
            </a:p>
          </p:txBody>
        </p:sp>
        <p:sp>
          <p:nvSpPr>
            <p:cNvPr id="6" name="圆角矩形 5"/>
            <p:cNvSpPr/>
            <p:nvPr/>
          </p:nvSpPr>
          <p:spPr>
            <a:xfrm>
              <a:off x="4356517" y="2467505"/>
              <a:ext cx="1078156" cy="2497666"/>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fontAlgn="ctr"/>
              <a:r>
                <a:rPr lang="en-US" sz="1600" b="1" dirty="0">
                  <a:solidFill>
                    <a:schemeClr val="tx1"/>
                  </a:solidFill>
                  <a:latin typeface="Huawei Sans" panose="020C0503030203020204" pitchFamily="34" charset="0"/>
                </a:rPr>
                <a:t>Receive end</a:t>
              </a:r>
              <a:endParaRPr lang="en-US" altLang="zh-CN" sz="1600" b="1" dirty="0">
                <a:solidFill>
                  <a:schemeClr val="tx1"/>
                </a:solidFill>
                <a:latin typeface="Huawei Sans" panose="020C0503030203020204" pitchFamily="34" charset="0"/>
              </a:endParaRPr>
            </a:p>
          </p:txBody>
        </p:sp>
        <p:cxnSp>
          <p:nvCxnSpPr>
            <p:cNvPr id="8" name="直接连接符 7"/>
            <p:cNvCxnSpPr/>
            <p:nvPr/>
          </p:nvCxnSpPr>
          <p:spPr>
            <a:xfrm>
              <a:off x="2341449" y="3667384"/>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341449" y="3921383"/>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341449" y="3413384"/>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41449" y="3167850"/>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341449" y="2913851"/>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341449" y="4175382"/>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341449" y="4429379"/>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341449" y="4674911"/>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447177" y="268327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1</a:t>
              </a:r>
              <a:endParaRPr lang="en-US" altLang="zh-CN" b="1" dirty="0">
                <a:solidFill>
                  <a:schemeClr val="tx1"/>
                </a:solidFill>
                <a:latin typeface="Huawei Sans" panose="020C0503030203020204" pitchFamily="34" charset="0"/>
              </a:endParaRPr>
            </a:p>
          </p:txBody>
        </p:sp>
        <p:sp>
          <p:nvSpPr>
            <p:cNvPr id="19" name="矩形 18"/>
            <p:cNvSpPr/>
            <p:nvPr/>
          </p:nvSpPr>
          <p:spPr>
            <a:xfrm>
              <a:off x="2447177" y="294402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2</a:t>
              </a:r>
              <a:endParaRPr lang="en-US" altLang="zh-CN" b="1" dirty="0">
                <a:solidFill>
                  <a:schemeClr val="tx1"/>
                </a:solidFill>
                <a:latin typeface="Huawei Sans" panose="020C0503030203020204" pitchFamily="34" charset="0"/>
              </a:endParaRPr>
            </a:p>
          </p:txBody>
        </p:sp>
        <p:sp>
          <p:nvSpPr>
            <p:cNvPr id="20" name="矩形 19"/>
            <p:cNvSpPr/>
            <p:nvPr/>
          </p:nvSpPr>
          <p:spPr>
            <a:xfrm>
              <a:off x="2447177" y="318977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3</a:t>
              </a:r>
              <a:endParaRPr lang="en-US" altLang="zh-CN" b="1" dirty="0">
                <a:solidFill>
                  <a:schemeClr val="tx1"/>
                </a:solidFill>
                <a:latin typeface="Huawei Sans" panose="020C0503030203020204" pitchFamily="34" charset="0"/>
              </a:endParaRPr>
            </a:p>
          </p:txBody>
        </p:sp>
        <p:sp>
          <p:nvSpPr>
            <p:cNvPr id="21" name="矩形 20"/>
            <p:cNvSpPr/>
            <p:nvPr/>
          </p:nvSpPr>
          <p:spPr>
            <a:xfrm>
              <a:off x="2447177" y="3435309"/>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4</a:t>
              </a:r>
              <a:endParaRPr lang="en-US" altLang="zh-CN" b="1" dirty="0">
                <a:solidFill>
                  <a:schemeClr val="tx1"/>
                </a:solidFill>
                <a:latin typeface="Huawei Sans" panose="020C0503030203020204" pitchFamily="34" charset="0"/>
              </a:endParaRPr>
            </a:p>
          </p:txBody>
        </p:sp>
        <p:sp>
          <p:nvSpPr>
            <p:cNvPr id="22" name="矩形 21"/>
            <p:cNvSpPr/>
            <p:nvPr/>
          </p:nvSpPr>
          <p:spPr>
            <a:xfrm>
              <a:off x="2447177" y="3698831"/>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5</a:t>
              </a:r>
              <a:endParaRPr lang="en-US" altLang="zh-CN" b="1" dirty="0">
                <a:solidFill>
                  <a:schemeClr val="tx1"/>
                </a:solidFill>
                <a:latin typeface="Huawei Sans" panose="020C0503030203020204" pitchFamily="34" charset="0"/>
              </a:endParaRPr>
            </a:p>
          </p:txBody>
        </p:sp>
        <p:sp>
          <p:nvSpPr>
            <p:cNvPr id="23" name="矩形 22"/>
            <p:cNvSpPr/>
            <p:nvPr/>
          </p:nvSpPr>
          <p:spPr>
            <a:xfrm>
              <a:off x="2447177" y="3952829"/>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6</a:t>
              </a:r>
              <a:endParaRPr lang="en-US" altLang="zh-CN" b="1" dirty="0">
                <a:solidFill>
                  <a:schemeClr val="tx1"/>
                </a:solidFill>
                <a:latin typeface="Huawei Sans" panose="020C0503030203020204" pitchFamily="34" charset="0"/>
              </a:endParaRPr>
            </a:p>
          </p:txBody>
        </p:sp>
        <p:sp>
          <p:nvSpPr>
            <p:cNvPr id="24" name="矩形 23"/>
            <p:cNvSpPr/>
            <p:nvPr/>
          </p:nvSpPr>
          <p:spPr>
            <a:xfrm>
              <a:off x="2447177" y="4205634"/>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7</a:t>
              </a:r>
              <a:endParaRPr lang="en-US" altLang="zh-CN" b="1" dirty="0">
                <a:solidFill>
                  <a:schemeClr val="tx1"/>
                </a:solidFill>
                <a:latin typeface="Huawei Sans" panose="020C0503030203020204" pitchFamily="34" charset="0"/>
              </a:endParaRPr>
            </a:p>
          </p:txBody>
        </p:sp>
        <p:sp>
          <p:nvSpPr>
            <p:cNvPr id="25" name="矩形 24"/>
            <p:cNvSpPr/>
            <p:nvPr/>
          </p:nvSpPr>
          <p:spPr>
            <a:xfrm>
              <a:off x="2447177" y="445074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8</a:t>
              </a:r>
              <a:endParaRPr lang="en-US" altLang="zh-CN" b="1" dirty="0">
                <a:solidFill>
                  <a:schemeClr val="tx1"/>
                </a:solidFill>
                <a:latin typeface="Huawei Sans" panose="020C0503030203020204" pitchFamily="34" charset="0"/>
              </a:endParaRPr>
            </a:p>
          </p:txBody>
        </p:sp>
        <p:cxnSp>
          <p:nvCxnSpPr>
            <p:cNvPr id="30" name="直接箭头连接符 29"/>
            <p:cNvCxnSpPr>
              <a:stCxn id="16" idx="3"/>
            </p:cNvCxnSpPr>
            <p:nvPr/>
          </p:nvCxnSpPr>
          <p:spPr>
            <a:xfrm flipV="1">
              <a:off x="2663182" y="2783476"/>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19" idx="3"/>
            </p:cNvCxnSpPr>
            <p:nvPr/>
          </p:nvCxnSpPr>
          <p:spPr>
            <a:xfrm>
              <a:off x="2663182" y="3044227"/>
              <a:ext cx="347135"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20" idx="3"/>
            </p:cNvCxnSpPr>
            <p:nvPr/>
          </p:nvCxnSpPr>
          <p:spPr>
            <a:xfrm flipV="1">
              <a:off x="2663182" y="3289975"/>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21" idx="3"/>
            </p:cNvCxnSpPr>
            <p:nvPr/>
          </p:nvCxnSpPr>
          <p:spPr>
            <a:xfrm>
              <a:off x="2663182" y="3535509"/>
              <a:ext cx="347135"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stCxn id="22" idx="3"/>
            </p:cNvCxnSpPr>
            <p:nvPr/>
          </p:nvCxnSpPr>
          <p:spPr>
            <a:xfrm flipV="1">
              <a:off x="2663182" y="3799030"/>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2663182" y="4055932"/>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2663182" y="4301464"/>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2663182" y="4565573"/>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文本框 51"/>
          <p:cNvSpPr txBox="1"/>
          <p:nvPr/>
        </p:nvSpPr>
        <p:spPr>
          <a:xfrm>
            <a:off x="1726011" y="1759711"/>
            <a:ext cx="3570208" cy="523220"/>
          </a:xfrm>
          <a:prstGeom prst="rect">
            <a:avLst/>
          </a:prstGeom>
          <a:noFill/>
        </p:spPr>
        <p:txBody>
          <a:bodyPr wrap="square" rtlCol="0">
            <a:noAutofit/>
          </a:bodyPr>
          <a:lstStyle/>
          <a:p>
            <a:pPr fontAlgn="ctr"/>
            <a:r>
              <a:rPr lang="en-US" sz="2800" dirty="0">
                <a:solidFill>
                  <a:srgbClr val="C00000"/>
                </a:solidFill>
                <a:latin typeface="Huawei Sans" panose="020C0503030203020204" pitchFamily="34" charset="0"/>
              </a:rPr>
              <a:t>Parallel transmission</a:t>
            </a:r>
            <a:endParaRPr lang="en-US" altLang="zh-CN" sz="2800" dirty="0">
              <a:solidFill>
                <a:srgbClr val="C00000"/>
              </a:solidFill>
              <a:latin typeface="Huawei Sans" panose="020C0503030203020204" pitchFamily="34" charset="0"/>
            </a:endParaRPr>
          </a:p>
        </p:txBody>
      </p:sp>
      <p:grpSp>
        <p:nvGrpSpPr>
          <p:cNvPr id="29" name="组合 28"/>
          <p:cNvGrpSpPr/>
          <p:nvPr/>
        </p:nvGrpSpPr>
        <p:grpSpPr>
          <a:xfrm>
            <a:off x="6476214" y="2465989"/>
            <a:ext cx="4456578" cy="2499182"/>
            <a:chOff x="6476214" y="2465989"/>
            <a:chExt cx="4456578" cy="2499182"/>
          </a:xfrm>
        </p:grpSpPr>
        <p:sp>
          <p:nvSpPr>
            <p:cNvPr id="56" name="圆角矩形 55"/>
            <p:cNvSpPr/>
            <p:nvPr/>
          </p:nvSpPr>
          <p:spPr>
            <a:xfrm>
              <a:off x="6593427" y="2467506"/>
              <a:ext cx="1184967" cy="2497665"/>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fontAlgn="ctr"/>
              <a:r>
                <a:rPr lang="en-US" sz="1600" b="1" dirty="0">
                  <a:solidFill>
                    <a:schemeClr val="tx1"/>
                  </a:solidFill>
                  <a:latin typeface="Huawei Sans" panose="020C0503030203020204" pitchFamily="34" charset="0"/>
                </a:rPr>
                <a:t>Transmit end</a:t>
              </a:r>
              <a:endParaRPr lang="en-US" altLang="zh-CN" sz="1600" b="1" dirty="0">
                <a:solidFill>
                  <a:schemeClr val="tx1"/>
                </a:solidFill>
                <a:latin typeface="Huawei Sans" panose="020C0503030203020204" pitchFamily="34" charset="0"/>
              </a:endParaRPr>
            </a:p>
          </p:txBody>
        </p:sp>
        <p:sp>
          <p:nvSpPr>
            <p:cNvPr id="57" name="圆角矩形 56"/>
            <p:cNvSpPr/>
            <p:nvPr/>
          </p:nvSpPr>
          <p:spPr>
            <a:xfrm>
              <a:off x="9854636" y="2465989"/>
              <a:ext cx="1078156" cy="2497666"/>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fontAlgn="ctr"/>
              <a:r>
                <a:rPr lang="en-US" sz="1600" b="1" dirty="0">
                  <a:solidFill>
                    <a:schemeClr val="tx1"/>
                  </a:solidFill>
                  <a:latin typeface="Huawei Sans" panose="020C0503030203020204" pitchFamily="34" charset="0"/>
                </a:rPr>
                <a:t>Receive end</a:t>
              </a:r>
              <a:endParaRPr lang="en-US" altLang="zh-CN" sz="1600" b="1" dirty="0">
                <a:solidFill>
                  <a:schemeClr val="tx1"/>
                </a:solidFill>
                <a:latin typeface="Huawei Sans" panose="020C0503030203020204" pitchFamily="34" charset="0"/>
              </a:endParaRPr>
            </a:p>
          </p:txBody>
        </p:sp>
        <p:cxnSp>
          <p:nvCxnSpPr>
            <p:cNvPr id="65" name="直接连接符 64"/>
            <p:cNvCxnSpPr>
              <a:stCxn id="56" idx="3"/>
              <a:endCxn id="57" idx="1"/>
            </p:cNvCxnSpPr>
            <p:nvPr/>
          </p:nvCxnSpPr>
          <p:spPr>
            <a:xfrm flipV="1">
              <a:off x="7778394" y="3714822"/>
              <a:ext cx="2076242" cy="15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8228098" y="325094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1</a:t>
              </a:r>
              <a:endParaRPr lang="en-US" altLang="zh-CN" b="1" dirty="0">
                <a:solidFill>
                  <a:schemeClr val="tx1"/>
                </a:solidFill>
                <a:latin typeface="Huawei Sans" panose="020C0503030203020204" pitchFamily="34" charset="0"/>
              </a:endParaRPr>
            </a:p>
          </p:txBody>
        </p:sp>
        <p:sp>
          <p:nvSpPr>
            <p:cNvPr id="68" name="矩形 67"/>
            <p:cNvSpPr/>
            <p:nvPr/>
          </p:nvSpPr>
          <p:spPr>
            <a:xfrm>
              <a:off x="7964413" y="324750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2</a:t>
              </a:r>
              <a:endParaRPr lang="en-US" altLang="zh-CN" b="1" dirty="0">
                <a:solidFill>
                  <a:schemeClr val="tx1"/>
                </a:solidFill>
                <a:latin typeface="Huawei Sans" panose="020C0503030203020204" pitchFamily="34" charset="0"/>
              </a:endParaRPr>
            </a:p>
          </p:txBody>
        </p:sp>
        <p:sp>
          <p:nvSpPr>
            <p:cNvPr id="69" name="矩形 68"/>
            <p:cNvSpPr/>
            <p:nvPr/>
          </p:nvSpPr>
          <p:spPr>
            <a:xfrm>
              <a:off x="7716711" y="3243918"/>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3</a:t>
              </a:r>
              <a:endParaRPr lang="en-US" altLang="zh-CN" b="1" dirty="0">
                <a:solidFill>
                  <a:schemeClr val="tx1"/>
                </a:solidFill>
                <a:latin typeface="Huawei Sans" panose="020C0503030203020204" pitchFamily="34" charset="0"/>
              </a:endParaRPr>
            </a:p>
          </p:txBody>
        </p:sp>
        <p:sp>
          <p:nvSpPr>
            <p:cNvPr id="70" name="矩形 69"/>
            <p:cNvSpPr/>
            <p:nvPr/>
          </p:nvSpPr>
          <p:spPr>
            <a:xfrm>
              <a:off x="7468795" y="324395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4</a:t>
              </a:r>
              <a:endParaRPr lang="en-US" altLang="zh-CN" b="1" dirty="0">
                <a:solidFill>
                  <a:schemeClr val="tx1"/>
                </a:solidFill>
                <a:latin typeface="Huawei Sans" panose="020C0503030203020204" pitchFamily="34" charset="0"/>
              </a:endParaRPr>
            </a:p>
          </p:txBody>
        </p:sp>
        <p:sp>
          <p:nvSpPr>
            <p:cNvPr id="71" name="矩形 70"/>
            <p:cNvSpPr/>
            <p:nvPr/>
          </p:nvSpPr>
          <p:spPr>
            <a:xfrm>
              <a:off x="7220986" y="3241833"/>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5</a:t>
              </a:r>
              <a:endParaRPr lang="en-US" altLang="zh-CN" b="1" dirty="0">
                <a:solidFill>
                  <a:schemeClr val="tx1"/>
                </a:solidFill>
                <a:latin typeface="Huawei Sans" panose="020C0503030203020204" pitchFamily="34" charset="0"/>
              </a:endParaRPr>
            </a:p>
          </p:txBody>
        </p:sp>
        <p:sp>
          <p:nvSpPr>
            <p:cNvPr id="72" name="矩形 71"/>
            <p:cNvSpPr/>
            <p:nvPr/>
          </p:nvSpPr>
          <p:spPr>
            <a:xfrm>
              <a:off x="6973177" y="3241831"/>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6</a:t>
              </a:r>
              <a:endParaRPr lang="en-US" altLang="zh-CN" b="1" dirty="0">
                <a:solidFill>
                  <a:schemeClr val="tx1"/>
                </a:solidFill>
                <a:latin typeface="Huawei Sans" panose="020C0503030203020204" pitchFamily="34" charset="0"/>
              </a:endParaRPr>
            </a:p>
          </p:txBody>
        </p:sp>
        <p:sp>
          <p:nvSpPr>
            <p:cNvPr id="73" name="矩形 72"/>
            <p:cNvSpPr/>
            <p:nvPr/>
          </p:nvSpPr>
          <p:spPr>
            <a:xfrm>
              <a:off x="6725368" y="324395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7</a:t>
              </a:r>
              <a:endParaRPr lang="en-US" altLang="zh-CN" b="1" dirty="0">
                <a:solidFill>
                  <a:schemeClr val="tx1"/>
                </a:solidFill>
                <a:latin typeface="Huawei Sans" panose="020C0503030203020204" pitchFamily="34" charset="0"/>
              </a:endParaRPr>
            </a:p>
          </p:txBody>
        </p:sp>
        <p:sp>
          <p:nvSpPr>
            <p:cNvPr id="74" name="矩形 73"/>
            <p:cNvSpPr/>
            <p:nvPr/>
          </p:nvSpPr>
          <p:spPr>
            <a:xfrm>
              <a:off x="6476214" y="3243955"/>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a:solidFill>
                    <a:schemeClr val="tx1"/>
                  </a:solidFill>
                  <a:latin typeface="Huawei Sans" panose="020C0503030203020204" pitchFamily="34" charset="0"/>
                </a:rPr>
                <a:t>8</a:t>
              </a:r>
              <a:endParaRPr lang="en-US" altLang="zh-CN" b="1" dirty="0">
                <a:solidFill>
                  <a:schemeClr val="tx1"/>
                </a:solidFill>
                <a:latin typeface="Huawei Sans" panose="020C0503030203020204" pitchFamily="34" charset="0"/>
              </a:endParaRPr>
            </a:p>
          </p:txBody>
        </p:sp>
        <p:cxnSp>
          <p:nvCxnSpPr>
            <p:cNvPr id="75" name="直接箭头连接符 74"/>
            <p:cNvCxnSpPr/>
            <p:nvPr/>
          </p:nvCxnSpPr>
          <p:spPr>
            <a:xfrm flipV="1">
              <a:off x="8055046" y="3598976"/>
              <a:ext cx="781128"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文本框 84"/>
          <p:cNvSpPr txBox="1"/>
          <p:nvPr/>
        </p:nvSpPr>
        <p:spPr>
          <a:xfrm>
            <a:off x="7102114" y="1759711"/>
            <a:ext cx="3256020" cy="523220"/>
          </a:xfrm>
          <a:prstGeom prst="rect">
            <a:avLst/>
          </a:prstGeom>
          <a:noFill/>
        </p:spPr>
        <p:txBody>
          <a:bodyPr wrap="square" rtlCol="0">
            <a:noAutofit/>
          </a:bodyPr>
          <a:lstStyle/>
          <a:p>
            <a:pPr fontAlgn="ctr"/>
            <a:r>
              <a:rPr lang="en-US" sz="2800" dirty="0">
                <a:solidFill>
                  <a:srgbClr val="C00000"/>
                </a:solidFill>
                <a:latin typeface="Huawei Sans" panose="020C0503030203020204" pitchFamily="34" charset="0"/>
              </a:rPr>
              <a:t>Serial transmission</a:t>
            </a:r>
            <a:endParaRPr lang="en-US" altLang="zh-CN" sz="2800" dirty="0">
              <a:solidFill>
                <a:srgbClr val="C00000"/>
              </a:solidFill>
              <a:latin typeface="Huawei Sans" panose="020C0503030203020204" pitchFamily="34" charset="0"/>
            </a:endParaRPr>
          </a:p>
        </p:txBody>
      </p:sp>
      <p:sp>
        <p:nvSpPr>
          <p:cNvPr id="100" name="文本框 99"/>
          <p:cNvSpPr txBox="1"/>
          <p:nvPr/>
        </p:nvSpPr>
        <p:spPr>
          <a:xfrm>
            <a:off x="1083664" y="5219166"/>
            <a:ext cx="4683617" cy="338554"/>
          </a:xfrm>
          <a:prstGeom prst="rect">
            <a:avLst/>
          </a:prstGeom>
          <a:noFill/>
          <a:ln>
            <a:noFill/>
          </a:ln>
        </p:spPr>
        <p:txBody>
          <a:bodyPr wrap="square" rtlCol="0">
            <a:noAutofit/>
          </a:bodyPr>
          <a:lstStyle/>
          <a:p>
            <a:pPr fontAlgn="ctr"/>
            <a:r>
              <a:rPr lang="en-US" sz="1600" dirty="0">
                <a:latin typeface="Huawei Sans" panose="020C0503030203020204" pitchFamily="34" charset="0"/>
              </a:rPr>
              <a:t>Multiple lines are connected between two ends, and one number is transmitted on each line.</a:t>
            </a:r>
            <a:endParaRPr lang="en-US" altLang="zh-CN" sz="1600" dirty="0">
              <a:latin typeface="Huawei Sans" panose="020C0503030203020204" pitchFamily="34" charset="0"/>
            </a:endParaRPr>
          </a:p>
        </p:txBody>
      </p:sp>
      <p:sp>
        <p:nvSpPr>
          <p:cNvPr id="101" name="文本框 100"/>
          <p:cNvSpPr txBox="1"/>
          <p:nvPr/>
        </p:nvSpPr>
        <p:spPr>
          <a:xfrm>
            <a:off x="6172867" y="5122802"/>
            <a:ext cx="5287296" cy="1077218"/>
          </a:xfrm>
          <a:prstGeom prst="rect">
            <a:avLst/>
          </a:prstGeom>
          <a:noFill/>
          <a:ln>
            <a:noFill/>
          </a:ln>
        </p:spPr>
        <p:txBody>
          <a:bodyPr wrap="square" rtlCol="0">
            <a:noAutofit/>
          </a:bodyPr>
          <a:lstStyle/>
          <a:p>
            <a:pPr fontAlgn="ctr"/>
            <a:r>
              <a:rPr lang="en-US" sz="1600" dirty="0">
                <a:latin typeface="Huawei Sans" panose="020C0503030203020204" pitchFamily="34" charset="0"/>
              </a:rPr>
              <a:t>Only one line is connected between two ends. Eight numbers are sent on this line in sequence. The receive end has all numbers after eight transmissions.</a:t>
            </a:r>
          </a:p>
        </p:txBody>
      </p:sp>
    </p:spTree>
    <p:extLst>
      <p:ext uri="{BB962C8B-B14F-4D97-AF65-F5344CB8AC3E}">
        <p14:creationId xmlns:p14="http://schemas.microsoft.com/office/powerpoint/2010/main" val="1946345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altLang="zh-CN" dirty="0">
                <a:latin typeface="Huawei Sans" panose="020C0503030203020204" pitchFamily="34" charset="0"/>
              </a:rPr>
              <a:t>HDD</a:t>
            </a:r>
            <a:r>
              <a:rPr lang="en-US" dirty="0">
                <a:latin typeface="Huawei Sans" panose="020C0503030203020204" pitchFamily="34" charset="0"/>
              </a:rPr>
              <a:t> Port Technology</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latin typeface="Huawei Sans" panose="020C0503030203020204" pitchFamily="34" charset="0"/>
              </a:rPr>
              <a:t>A disk must provide a simple port for users to access its data. Generally, disks provide the following physical ports:</a:t>
            </a:r>
            <a:endParaRPr lang="en-US" altLang="zh-CN" dirty="0">
              <a:latin typeface="Huawei Sans" panose="020C0503030203020204" pitchFamily="34" charset="0"/>
            </a:endParaRPr>
          </a:p>
        </p:txBody>
      </p:sp>
      <p:grpSp>
        <p:nvGrpSpPr>
          <p:cNvPr id="14" name="组合 13"/>
          <p:cNvGrpSpPr/>
          <p:nvPr/>
        </p:nvGrpSpPr>
        <p:grpSpPr>
          <a:xfrm>
            <a:off x="2413735" y="2162557"/>
            <a:ext cx="7364530" cy="3348205"/>
            <a:chOff x="1785257" y="2407785"/>
            <a:chExt cx="7364530" cy="3348205"/>
          </a:xfrm>
        </p:grpSpPr>
        <p:sp>
          <p:nvSpPr>
            <p:cNvPr id="4" name="圆角矩形 3"/>
            <p:cNvSpPr/>
            <p:nvPr/>
          </p:nvSpPr>
          <p:spPr>
            <a:xfrm>
              <a:off x="3616314" y="2686316"/>
              <a:ext cx="2238703" cy="66215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Used for the ATA instruction system</a:t>
              </a:r>
              <a:endParaRPr lang="en-US" altLang="zh-CN" dirty="0">
                <a:solidFill>
                  <a:schemeClr val="tx1"/>
                </a:solidFill>
                <a:latin typeface="Huawei Sans" panose="020C0503030203020204" pitchFamily="34" charset="0"/>
              </a:endParaRPr>
            </a:p>
          </p:txBody>
        </p:sp>
        <p:sp>
          <p:nvSpPr>
            <p:cNvPr id="5" name="圆角矩形 4"/>
            <p:cNvSpPr/>
            <p:nvPr/>
          </p:nvSpPr>
          <p:spPr>
            <a:xfrm>
              <a:off x="3616314" y="4517081"/>
              <a:ext cx="2238703" cy="66215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Used for the SCSI instruction system</a:t>
              </a:r>
              <a:endParaRPr lang="en-US" altLang="zh-CN" dirty="0">
                <a:solidFill>
                  <a:schemeClr val="tx1"/>
                </a:solidFill>
                <a:latin typeface="Huawei Sans" panose="020C0503030203020204" pitchFamily="34" charset="0"/>
              </a:endParaRPr>
            </a:p>
          </p:txBody>
        </p:sp>
        <p:sp>
          <p:nvSpPr>
            <p:cNvPr id="7" name="圆角矩形 6"/>
            <p:cNvSpPr/>
            <p:nvPr/>
          </p:nvSpPr>
          <p:spPr>
            <a:xfrm>
              <a:off x="6858532" y="2407785"/>
              <a:ext cx="1384740" cy="48347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a:solidFill>
                    <a:schemeClr val="tx1"/>
                  </a:solidFill>
                  <a:latin typeface="Huawei Sans" panose="020C0503030203020204" pitchFamily="34" charset="0"/>
                </a:rPr>
                <a:t>IDE port</a:t>
              </a:r>
              <a:endParaRPr lang="en-US" altLang="zh-CN" sz="1600" dirty="0">
                <a:solidFill>
                  <a:schemeClr val="tx1"/>
                </a:solidFill>
                <a:latin typeface="Huawei Sans" panose="020C0503030203020204" pitchFamily="34" charset="0"/>
              </a:endParaRPr>
            </a:p>
          </p:txBody>
        </p:sp>
        <p:sp>
          <p:nvSpPr>
            <p:cNvPr id="8" name="圆角矩形 7"/>
            <p:cNvSpPr/>
            <p:nvPr/>
          </p:nvSpPr>
          <p:spPr>
            <a:xfrm>
              <a:off x="6858532" y="3196066"/>
              <a:ext cx="1384740" cy="48347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a:solidFill>
                    <a:schemeClr val="tx1"/>
                  </a:solidFill>
                  <a:latin typeface="Huawei Sans" panose="020C0503030203020204" pitchFamily="34" charset="0"/>
                </a:rPr>
                <a:t>SATA port</a:t>
              </a:r>
              <a:endParaRPr lang="en-US" altLang="zh-CN" sz="1600" dirty="0">
                <a:solidFill>
                  <a:schemeClr val="tx1"/>
                </a:solidFill>
                <a:latin typeface="Huawei Sans" panose="020C0503030203020204" pitchFamily="34" charset="0"/>
              </a:endParaRPr>
            </a:p>
          </p:txBody>
        </p:sp>
        <p:sp>
          <p:nvSpPr>
            <p:cNvPr id="9" name="圆角矩形 8"/>
            <p:cNvSpPr/>
            <p:nvPr/>
          </p:nvSpPr>
          <p:spPr>
            <a:xfrm>
              <a:off x="6856128" y="3949966"/>
              <a:ext cx="2291255" cy="48347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a:solidFill>
                    <a:schemeClr val="tx1"/>
                  </a:solidFill>
                  <a:latin typeface="Huawei Sans" panose="020C0503030203020204" pitchFamily="34" charset="0"/>
                </a:rPr>
                <a:t>Parallel SCSI port</a:t>
              </a:r>
              <a:endParaRPr lang="en-US" altLang="zh-CN" sz="1600" dirty="0">
                <a:solidFill>
                  <a:schemeClr val="tx1"/>
                </a:solidFill>
                <a:latin typeface="Huawei Sans" panose="020C0503030203020204" pitchFamily="34" charset="0"/>
              </a:endParaRPr>
            </a:p>
          </p:txBody>
        </p:sp>
        <p:sp>
          <p:nvSpPr>
            <p:cNvPr id="10" name="圆角矩形 9"/>
            <p:cNvSpPr/>
            <p:nvPr/>
          </p:nvSpPr>
          <p:spPr>
            <a:xfrm>
              <a:off x="6856129" y="4602926"/>
              <a:ext cx="2291255" cy="49045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a:solidFill>
                    <a:schemeClr val="tx1"/>
                  </a:solidFill>
                  <a:latin typeface="Huawei Sans" panose="020C0503030203020204" pitchFamily="34" charset="0"/>
                </a:rPr>
                <a:t>Serial SCSI (SAS) port</a:t>
              </a:r>
              <a:endParaRPr lang="en-US" altLang="zh-CN" sz="1600" dirty="0">
                <a:solidFill>
                  <a:schemeClr val="tx1"/>
                </a:solidFill>
                <a:latin typeface="Huawei Sans" panose="020C0503030203020204" pitchFamily="34" charset="0"/>
              </a:endParaRPr>
            </a:p>
          </p:txBody>
        </p:sp>
        <p:sp>
          <p:nvSpPr>
            <p:cNvPr id="11" name="圆角矩形 10"/>
            <p:cNvSpPr/>
            <p:nvPr/>
          </p:nvSpPr>
          <p:spPr>
            <a:xfrm>
              <a:off x="6858532" y="5265532"/>
              <a:ext cx="2291255" cy="49045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err="1">
                  <a:solidFill>
                    <a:schemeClr val="tx1"/>
                  </a:solidFill>
                  <a:latin typeface="Huawei Sans" panose="020C0503030203020204" pitchFamily="34" charset="0"/>
                </a:rPr>
                <a:t>Fibre</a:t>
              </a:r>
              <a:r>
                <a:rPr lang="en-US" sz="1600" dirty="0">
                  <a:solidFill>
                    <a:schemeClr val="tx1"/>
                  </a:solidFill>
                  <a:latin typeface="Huawei Sans" panose="020C0503030203020204" pitchFamily="34" charset="0"/>
                </a:rPr>
                <a:t> Channel port</a:t>
              </a:r>
              <a:endParaRPr lang="en-US" altLang="zh-CN" sz="1600" dirty="0">
                <a:solidFill>
                  <a:schemeClr val="tx1"/>
                </a:solidFill>
                <a:latin typeface="Huawei Sans" panose="020C0503030203020204" pitchFamily="34" charset="0"/>
              </a:endParaRPr>
            </a:p>
          </p:txBody>
        </p:sp>
        <p:cxnSp>
          <p:nvCxnSpPr>
            <p:cNvPr id="13" name="肘形连接符 12"/>
            <p:cNvCxnSpPr>
              <a:stCxn id="7" idx="1"/>
              <a:endCxn id="4" idx="3"/>
            </p:cNvCxnSpPr>
            <p:nvPr/>
          </p:nvCxnSpPr>
          <p:spPr>
            <a:xfrm rot="10800000" flipV="1">
              <a:off x="5855018" y="2649522"/>
              <a:ext cx="1003515" cy="367869"/>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肘形连接符 14"/>
            <p:cNvCxnSpPr>
              <a:stCxn id="8" idx="1"/>
              <a:endCxn id="4" idx="3"/>
            </p:cNvCxnSpPr>
            <p:nvPr/>
          </p:nvCxnSpPr>
          <p:spPr>
            <a:xfrm rot="10800000">
              <a:off x="5855018" y="3017392"/>
              <a:ext cx="1003515" cy="42041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9" idx="1"/>
              <a:endCxn id="5" idx="3"/>
            </p:cNvCxnSpPr>
            <p:nvPr/>
          </p:nvCxnSpPr>
          <p:spPr>
            <a:xfrm rot="10800000" flipV="1">
              <a:off x="5855018" y="4191703"/>
              <a:ext cx="1001111" cy="656453"/>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肘形连接符 24"/>
            <p:cNvCxnSpPr>
              <a:stCxn id="10" idx="1"/>
              <a:endCxn id="5" idx="3"/>
            </p:cNvCxnSpPr>
            <p:nvPr/>
          </p:nvCxnSpPr>
          <p:spPr>
            <a:xfrm rot="10800000" flipV="1">
              <a:off x="5855017" y="4848155"/>
              <a:ext cx="1001112" cy="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肘形连接符 27"/>
            <p:cNvCxnSpPr>
              <a:stCxn id="11" idx="1"/>
              <a:endCxn id="5" idx="3"/>
            </p:cNvCxnSpPr>
            <p:nvPr/>
          </p:nvCxnSpPr>
          <p:spPr>
            <a:xfrm rot="10800000">
              <a:off x="5855018" y="4848157"/>
              <a:ext cx="1003515" cy="66260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左大括号 33"/>
            <p:cNvSpPr/>
            <p:nvPr/>
          </p:nvSpPr>
          <p:spPr>
            <a:xfrm>
              <a:off x="3167745" y="2696474"/>
              <a:ext cx="283026" cy="2504531"/>
            </a:xfrm>
            <a:prstGeom prst="leftBrace">
              <a:avLst>
                <a:gd name="adj1" fmla="val 7248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9" name="圆角矩形 18"/>
            <p:cNvSpPr/>
            <p:nvPr/>
          </p:nvSpPr>
          <p:spPr>
            <a:xfrm>
              <a:off x="1785257" y="3617663"/>
              <a:ext cx="1230950" cy="66215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Disk ports</a:t>
              </a:r>
              <a:endParaRPr lang="en-US" altLang="zh-CN" dirty="0">
                <a:solidFill>
                  <a:schemeClr val="tx1"/>
                </a:solidFill>
                <a:latin typeface="Huawei Sans" panose="020C0503030203020204" pitchFamily="34" charset="0"/>
              </a:endParaRPr>
            </a:p>
          </p:txBody>
        </p:sp>
      </p:grpSp>
    </p:spTree>
    <p:extLst>
      <p:ext uri="{BB962C8B-B14F-4D97-AF65-F5344CB8AC3E}">
        <p14:creationId xmlns:p14="http://schemas.microsoft.com/office/powerpoint/2010/main" val="2359881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IDE Disk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latin typeface="Huawei Sans" panose="020C0503030203020204" pitchFamily="34" charset="0"/>
              </a:rPr>
              <a:t>The integrated drive electronics (IDE) port is also called the parallel ATA port.</a:t>
            </a:r>
            <a:endParaRPr lang="en-US" altLang="zh-CN" dirty="0">
              <a:latin typeface="Huawei Sans" panose="020C0503030203020204" pitchFamily="34" charset="0"/>
            </a:endParaRPr>
          </a:p>
          <a:p>
            <a:pPr lvl="1"/>
            <a:r>
              <a:rPr lang="en-US" dirty="0">
                <a:latin typeface="Huawei Sans" panose="020C0503030203020204" pitchFamily="34" charset="0"/>
              </a:rPr>
              <a:t>ATA stands for Advanced Technology Attachment.</a:t>
            </a:r>
          </a:p>
          <a:p>
            <a:pPr lvl="1"/>
            <a:r>
              <a:rPr lang="en-US" dirty="0">
                <a:latin typeface="Huawei Sans" panose="020C0503030203020204" pitchFamily="34" charset="0"/>
              </a:rPr>
              <a:t>The ATA disk is also called the IDE disk.</a:t>
            </a:r>
          </a:p>
          <a:p>
            <a:pPr lvl="1"/>
            <a:r>
              <a:rPr lang="en-US" dirty="0">
                <a:latin typeface="Huawei Sans" panose="020C0503030203020204" pitchFamily="34" charset="0"/>
              </a:rPr>
              <a:t>The ATA port uses the parallel ATA technology.</a:t>
            </a:r>
          </a:p>
          <a:p>
            <a:endParaRPr lang="en-US" altLang="zh-CN" dirty="0">
              <a:latin typeface="Huawei Sans" panose="020C0503030203020204" pitchFamily="34" charset="0"/>
            </a:endParaRPr>
          </a:p>
        </p:txBody>
      </p:sp>
      <p:graphicFrame>
        <p:nvGraphicFramePr>
          <p:cNvPr id="4" name="Object 2"/>
          <p:cNvGraphicFramePr>
            <a:graphicFrameLocks noChangeAspect="1"/>
          </p:cNvGraphicFramePr>
          <p:nvPr>
            <p:extLst/>
          </p:nvPr>
        </p:nvGraphicFramePr>
        <p:xfrm>
          <a:off x="1209167" y="3444195"/>
          <a:ext cx="4606342" cy="1966913"/>
        </p:xfrm>
        <a:graphic>
          <a:graphicData uri="http://schemas.openxmlformats.org/presentationml/2006/ole">
            <mc:AlternateContent xmlns:mc="http://schemas.openxmlformats.org/markup-compatibility/2006">
              <mc:Choice xmlns:v="urn:schemas-microsoft-com:vml" Requires="v">
                <p:oleObj spid="_x0000_s1111" name="點陣圖影像" r:id="rId4" imgW="4295619" imgH="1600221" progId="">
                  <p:embed/>
                </p:oleObj>
              </mc:Choice>
              <mc:Fallback>
                <p:oleObj name="點陣圖影像" r:id="rId4" imgW="4295619" imgH="1600221" progId="">
                  <p:embed/>
                  <p:pic>
                    <p:nvPicPr>
                      <p:cNvPr id="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167" y="3444195"/>
                        <a:ext cx="4606342" cy="1966913"/>
                      </a:xfrm>
                      <a:prstGeom prst="rect">
                        <a:avLst/>
                      </a:prstGeom>
                      <a:noFill/>
                      <a:ln>
                        <a:noFill/>
                      </a:ln>
                      <a:effectLst/>
                      <a:extLst/>
                    </p:spPr>
                  </p:pic>
                </p:oleObj>
              </mc:Fallback>
            </mc:AlternateContent>
          </a:graphicData>
        </a:graphic>
      </p:graphicFrame>
      <p:pic>
        <p:nvPicPr>
          <p:cNvPr id="5" name="Picture 3"/>
          <p:cNvPicPr>
            <a:picLocks noChangeAspect="1" noChangeArrowheads="1"/>
          </p:cNvPicPr>
          <p:nvPr/>
        </p:nvPicPr>
        <p:blipFill>
          <a:blip r:embed="rId6" cstate="print"/>
          <a:srcRect/>
          <a:stretch>
            <a:fillRect/>
          </a:stretch>
        </p:blipFill>
        <p:spPr bwMode="auto">
          <a:xfrm>
            <a:off x="7589373" y="3978638"/>
            <a:ext cx="2420878" cy="1296120"/>
          </a:xfrm>
          <a:prstGeom prst="rect">
            <a:avLst/>
          </a:prstGeom>
          <a:noFill/>
          <a:ln w="9525">
            <a:noFill/>
            <a:miter lim="800000"/>
            <a:headEnd/>
            <a:tailEnd/>
          </a:ln>
        </p:spPr>
      </p:pic>
    </p:spTree>
    <p:extLst>
      <p:ext uri="{BB962C8B-B14F-4D97-AF65-F5344CB8AC3E}">
        <p14:creationId xmlns:p14="http://schemas.microsoft.com/office/powerpoint/2010/main" val="380083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SATA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latin typeface="Huawei Sans" panose="020C0503030203020204" pitchFamily="34" charset="0"/>
              </a:rPr>
              <a:t>SATA is short for serial ATA.</a:t>
            </a:r>
          </a:p>
          <a:p>
            <a:pPr lvl="1"/>
            <a:r>
              <a:rPr lang="en-US" dirty="0">
                <a:latin typeface="Huawei Sans" panose="020C0503030203020204" pitchFamily="34" charset="0"/>
              </a:rPr>
              <a:t>SATA ports use serial transmission and provide a higher rate than IDE ports.</a:t>
            </a:r>
            <a:endParaRPr lang="en-US" altLang="zh-CN" dirty="0">
              <a:solidFill>
                <a:schemeClr val="bg1">
                  <a:lumMod val="50000"/>
                </a:schemeClr>
              </a:solidFill>
              <a:latin typeface="Huawei Sans" panose="020C0503030203020204" pitchFamily="34" charset="0"/>
            </a:endParaRPr>
          </a:p>
          <a:p>
            <a:pPr lvl="1"/>
            <a:r>
              <a:rPr lang="en-US" dirty="0">
                <a:latin typeface="Huawei Sans" panose="020C0503030203020204" pitchFamily="34" charset="0"/>
              </a:rPr>
              <a:t>SATA uses a point-to-point architecture and supports hot swap.</a:t>
            </a:r>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774291088"/>
              </p:ext>
            </p:extLst>
          </p:nvPr>
        </p:nvGraphicFramePr>
        <p:xfrm>
          <a:off x="5313238" y="3372591"/>
          <a:ext cx="6108700" cy="1447800"/>
        </p:xfrm>
        <a:graphic>
          <a:graphicData uri="http://schemas.openxmlformats.org/drawingml/2006/table">
            <a:tbl>
              <a:tblPr firstRow="1" bandRow="1"/>
              <a:tblGrid>
                <a:gridCol w="1499296">
                  <a:extLst>
                    <a:ext uri="{9D8B030D-6E8A-4147-A177-3AD203B41FA5}">
                      <a16:colId xmlns:a16="http://schemas.microsoft.com/office/drawing/2014/main" val="20000"/>
                    </a:ext>
                  </a:extLst>
                </a:gridCol>
                <a:gridCol w="1313432">
                  <a:extLst>
                    <a:ext uri="{9D8B030D-6E8A-4147-A177-3AD203B41FA5}">
                      <a16:colId xmlns:a16="http://schemas.microsoft.com/office/drawing/2014/main" val="20001"/>
                    </a:ext>
                  </a:extLst>
                </a:gridCol>
                <a:gridCol w="1598423">
                  <a:extLst>
                    <a:ext uri="{9D8B030D-6E8A-4147-A177-3AD203B41FA5}">
                      <a16:colId xmlns:a16="http://schemas.microsoft.com/office/drawing/2014/main" val="20002"/>
                    </a:ext>
                  </a:extLst>
                </a:gridCol>
                <a:gridCol w="1697549">
                  <a:extLst>
                    <a:ext uri="{9D8B030D-6E8A-4147-A177-3AD203B41FA5}">
                      <a16:colId xmlns:a16="http://schemas.microsoft.com/office/drawing/2014/main" val="20003"/>
                    </a:ext>
                  </a:extLst>
                </a:gridCol>
              </a:tblGrid>
              <a:tr h="226906">
                <a:tc>
                  <a:txBody>
                    <a:bodyPr/>
                    <a:lstStyle/>
                    <a:p>
                      <a:pPr algn="ctr" fontAlgn="ctr"/>
                      <a:r>
                        <a:rPr lang="en-US" sz="1600" b="1" dirty="0">
                          <a:latin typeface="Huawei Sans" panose="020C0503030203020204" pitchFamily="34" charset="0"/>
                        </a:rPr>
                        <a:t>SATA Version</a:t>
                      </a:r>
                      <a:endParaRPr lang="en-US" altLang="zh-CN" sz="1600" b="1" dirty="0">
                        <a:latin typeface="Huawei Sans" panose="020C0503030203020204" pitchFamily="34" charset="0"/>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sz="1600" b="1" dirty="0">
                          <a:latin typeface="Huawei Sans" panose="020C0503030203020204" pitchFamily="34" charset="0"/>
                        </a:rPr>
                        <a:t>Line Code</a:t>
                      </a:r>
                      <a:endParaRPr lang="en-US" altLang="zh-CN" sz="1600" b="1" dirty="0">
                        <a:latin typeface="Huawei Sans" panose="020C0503030203020204" pitchFamily="34" charset="0"/>
                      </a:endParaRPr>
                    </a:p>
                  </a:txBody>
                  <a:tcP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sz="1600" b="1" dirty="0">
                          <a:latin typeface="Huawei Sans" panose="020C0503030203020204" pitchFamily="34" charset="0"/>
                        </a:rPr>
                        <a:t>Transfer Rate</a:t>
                      </a:r>
                    </a:p>
                  </a:txBody>
                  <a:tcP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sz="1600" b="1" dirty="0">
                          <a:latin typeface="Huawei Sans" panose="020C0503030203020204" pitchFamily="34" charset="0"/>
                        </a:rPr>
                        <a:t>Throughput</a:t>
                      </a:r>
                      <a:endParaRPr lang="en-US" altLang="zh-CN" sz="1600" b="1" dirty="0">
                        <a:latin typeface="Huawei Sans" panose="020C0503030203020204" pitchFamily="34" charset="0"/>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0"/>
                  </a:ext>
                </a:extLst>
              </a:tr>
              <a:tr h="370840">
                <a:tc>
                  <a:txBody>
                    <a:bodyPr/>
                    <a:lstStyle/>
                    <a:p>
                      <a:pPr algn="ctr" fontAlgn="ctr"/>
                      <a:r>
                        <a:rPr lang="en-US" sz="1600" dirty="0">
                          <a:latin typeface="Huawei Sans" panose="020C0503030203020204" pitchFamily="34" charset="0"/>
                        </a:rPr>
                        <a:t>1.0</a:t>
                      </a:r>
                      <a:endParaRPr lang="en-US" altLang="zh-CN" sz="1600" dirty="0">
                        <a:latin typeface="Huawei Sans" panose="020C0503030203020204" pitchFamily="34" charset="0"/>
                      </a:endParaRPr>
                    </a:p>
                  </a:txBody>
                  <a:tcPr>
                    <a:lnL w="28575" cap="flat" cmpd="sng" algn="ctr">
                      <a:solidFill>
                        <a:schemeClr val="tx1"/>
                      </a:solidFill>
                      <a:prstDash val="solid"/>
                      <a:round/>
                      <a:headEnd type="none" w="med" len="med"/>
                      <a:tailEnd type="none" w="med" len="med"/>
                    </a:lnL>
                  </a:tcPr>
                </a:tc>
                <a:tc>
                  <a:txBody>
                    <a:bodyPr/>
                    <a:lstStyle/>
                    <a:p>
                      <a:pPr algn="ctr" fontAlgn="ctr"/>
                      <a:r>
                        <a:rPr lang="en-US" sz="1600" dirty="0">
                          <a:latin typeface="Huawei Sans" panose="020C0503030203020204" pitchFamily="34" charset="0"/>
                        </a:rPr>
                        <a:t>8b/10b</a:t>
                      </a:r>
                      <a:endParaRPr lang="en-US" altLang="zh-CN" sz="1600" dirty="0">
                        <a:latin typeface="Huawei Sans" panose="020C0503030203020204" pitchFamily="34" charset="0"/>
                      </a:endParaRPr>
                    </a:p>
                  </a:txBody>
                  <a:tcPr/>
                </a:tc>
                <a:tc>
                  <a:txBody>
                    <a:bodyPr/>
                    <a:lstStyle/>
                    <a:p>
                      <a:pPr algn="ctr" fontAlgn="ctr"/>
                      <a:r>
                        <a:rPr lang="en-US" sz="1600" dirty="0">
                          <a:latin typeface="Huawei Sans" panose="020C0503030203020204" pitchFamily="34" charset="0"/>
                        </a:rPr>
                        <a:t>1.5 </a:t>
                      </a:r>
                      <a:r>
                        <a:rPr lang="en-US" sz="1600" dirty="0" err="1">
                          <a:latin typeface="Huawei Sans" panose="020C0503030203020204" pitchFamily="34" charset="0"/>
                        </a:rPr>
                        <a:t>Gbit</a:t>
                      </a:r>
                      <a:r>
                        <a:rPr lang="en-US" sz="1600" dirty="0">
                          <a:latin typeface="Huawei Sans" panose="020C0503030203020204" pitchFamily="34" charset="0"/>
                        </a:rPr>
                        <a:t>/s</a:t>
                      </a:r>
                      <a:endParaRPr lang="en-US" altLang="zh-CN" sz="1600" dirty="0">
                        <a:latin typeface="Huawei Sans" panose="020C0503030203020204" pitchFamily="34" charset="0"/>
                      </a:endParaRPr>
                    </a:p>
                  </a:txBody>
                  <a:tcPr/>
                </a:tc>
                <a:tc>
                  <a:txBody>
                    <a:bodyPr/>
                    <a:lstStyle/>
                    <a:p>
                      <a:pPr algn="ctr" fontAlgn="ctr"/>
                      <a:r>
                        <a:rPr lang="en-US" sz="1600" dirty="0">
                          <a:latin typeface="Huawei Sans" panose="020C0503030203020204" pitchFamily="34" charset="0"/>
                        </a:rPr>
                        <a:t>150 MB/s</a:t>
                      </a:r>
                    </a:p>
                  </a:txBody>
                  <a:tcP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pPr algn="ctr" fontAlgn="ctr"/>
                      <a:r>
                        <a:rPr lang="en-US" sz="1600" dirty="0">
                          <a:latin typeface="Huawei Sans" panose="020C0503030203020204" pitchFamily="34" charset="0"/>
                        </a:rPr>
                        <a:t>2.0</a:t>
                      </a:r>
                      <a:endParaRPr lang="en-US" altLang="zh-CN" sz="1600" dirty="0">
                        <a:latin typeface="Huawei Sans" panose="020C0503030203020204" pitchFamily="34" charset="0"/>
                      </a:endParaRPr>
                    </a:p>
                  </a:txBody>
                  <a:tcPr>
                    <a:lnL w="28575" cap="flat" cmpd="sng" algn="ctr">
                      <a:solidFill>
                        <a:schemeClr val="tx1"/>
                      </a:solidFill>
                      <a:prstDash val="solid"/>
                      <a:round/>
                      <a:headEnd type="none" w="med" len="med"/>
                      <a:tailEnd type="none" w="med" len="med"/>
                    </a:lnL>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en-US" sz="1600" dirty="0">
                          <a:latin typeface="Huawei Sans" panose="020C0503030203020204" pitchFamily="34" charset="0"/>
                        </a:rPr>
                        <a:t>8b/10b</a:t>
                      </a:r>
                      <a:endParaRPr lang="en-US" altLang="zh-CN" sz="1600" dirty="0">
                        <a:latin typeface="Huawei Sans" panose="020C0503030203020204" pitchFamily="34" charset="0"/>
                      </a:endParaRPr>
                    </a:p>
                  </a:txBody>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en-US" sz="1600" dirty="0">
                          <a:latin typeface="Huawei Sans" panose="020C0503030203020204" pitchFamily="34" charset="0"/>
                        </a:rPr>
                        <a:t>3 </a:t>
                      </a:r>
                      <a:r>
                        <a:rPr lang="en-US" sz="1600" dirty="0" err="1">
                          <a:latin typeface="Huawei Sans" panose="020C0503030203020204" pitchFamily="34" charset="0"/>
                        </a:rPr>
                        <a:t>Gbit</a:t>
                      </a:r>
                      <a:r>
                        <a:rPr lang="en-US" sz="1600" dirty="0">
                          <a:latin typeface="Huawei Sans" panose="020C0503030203020204" pitchFamily="34" charset="0"/>
                        </a:rPr>
                        <a:t>/s</a:t>
                      </a:r>
                      <a:endParaRPr lang="en-US" altLang="zh-CN" sz="1600" dirty="0">
                        <a:latin typeface="Huawei Sans" panose="020C0503030203020204" pitchFamily="34" charset="0"/>
                      </a:endParaRPr>
                    </a:p>
                  </a:txBody>
                  <a:tcPr/>
                </a:tc>
                <a:tc>
                  <a:txBody>
                    <a:bodyPr/>
                    <a:lstStyle/>
                    <a:p>
                      <a:pPr algn="ctr" fontAlgn="ctr"/>
                      <a:r>
                        <a:rPr lang="en-US" sz="1600" dirty="0">
                          <a:latin typeface="Huawei Sans" panose="020C0503030203020204" pitchFamily="34" charset="0"/>
                        </a:rPr>
                        <a:t>300 MB/s</a:t>
                      </a:r>
                    </a:p>
                  </a:txBody>
                  <a:tcP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pPr algn="ctr" fontAlgn="ctr"/>
                      <a:r>
                        <a:rPr lang="en-US" sz="1600" dirty="0">
                          <a:latin typeface="Huawei Sans" panose="020C0503030203020204" pitchFamily="34" charset="0"/>
                        </a:rPr>
                        <a:t>3.0</a:t>
                      </a:r>
                      <a:endParaRPr lang="en-US" altLang="zh-CN" sz="1600" dirty="0">
                        <a:latin typeface="Huawei Sans" panose="020C0503030203020204" pitchFamily="34" charset="0"/>
                      </a:endParaRP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en-US" sz="1600" dirty="0">
                          <a:latin typeface="Huawei Sans" panose="020C0503030203020204" pitchFamily="34" charset="0"/>
                        </a:rPr>
                        <a:t>8b/10b</a:t>
                      </a:r>
                      <a:endParaRPr lang="en-US" altLang="zh-CN" sz="1600" dirty="0">
                        <a:latin typeface="Huawei Sans" panose="020C0503030203020204" pitchFamily="34" charset="0"/>
                      </a:endParaRPr>
                    </a:p>
                  </a:txBody>
                  <a:tcPr>
                    <a:lnB w="28575" cap="flat" cmpd="sng" algn="ctr">
                      <a:solidFill>
                        <a:schemeClr val="tx1"/>
                      </a:solidFill>
                      <a:prstDash val="solid"/>
                      <a:round/>
                      <a:headEnd type="none" w="med" len="med"/>
                      <a:tailEnd type="none" w="med" len="med"/>
                    </a:lnB>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en-US" sz="1600" dirty="0">
                          <a:latin typeface="Huawei Sans" panose="020C0503030203020204" pitchFamily="34" charset="0"/>
                        </a:rPr>
                        <a:t>6 </a:t>
                      </a:r>
                      <a:r>
                        <a:rPr lang="en-US" sz="1600" dirty="0" err="1">
                          <a:latin typeface="Huawei Sans" panose="020C0503030203020204" pitchFamily="34" charset="0"/>
                        </a:rPr>
                        <a:t>Gbit</a:t>
                      </a:r>
                      <a:r>
                        <a:rPr lang="en-US" sz="1600" dirty="0">
                          <a:latin typeface="Huawei Sans" panose="020C0503030203020204" pitchFamily="34" charset="0"/>
                        </a:rPr>
                        <a:t>/s</a:t>
                      </a:r>
                      <a:endParaRPr lang="en-US" altLang="zh-CN" sz="1600" dirty="0">
                        <a:latin typeface="Huawei Sans" panose="020C0503030203020204" pitchFamily="34" charset="0"/>
                      </a:endParaRPr>
                    </a:p>
                  </a:txBody>
                  <a:tcPr>
                    <a:lnB w="28575" cap="flat" cmpd="sng" algn="ctr">
                      <a:solidFill>
                        <a:schemeClr val="tx1"/>
                      </a:solidFill>
                      <a:prstDash val="solid"/>
                      <a:round/>
                      <a:headEnd type="none" w="med" len="med"/>
                      <a:tailEnd type="none" w="med" len="med"/>
                    </a:lnB>
                  </a:tcPr>
                </a:tc>
                <a:tc>
                  <a:txBody>
                    <a:bodyPr/>
                    <a:lstStyle/>
                    <a:p>
                      <a:pPr algn="ctr" fontAlgn="ctr"/>
                      <a:r>
                        <a:rPr lang="en-US" sz="1600" dirty="0">
                          <a:latin typeface="Huawei Sans" panose="020C0503030203020204" pitchFamily="34" charset="0"/>
                        </a:rPr>
                        <a:t>600 MB/s</a:t>
                      </a:r>
                      <a:endParaRPr lang="en-US" altLang="zh-CN" sz="1600" dirty="0">
                        <a:latin typeface="Huawei Sans" panose="020C0503030203020204" pitchFamily="34" charset="0"/>
                      </a:endParaRP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7" name="图片 6"/>
          <p:cNvPicPr>
            <a:picLocks noChangeAspect="1"/>
          </p:cNvPicPr>
          <p:nvPr/>
        </p:nvPicPr>
        <p:blipFill rotWithShape="1">
          <a:blip r:embed="rId3"/>
          <a:srcRect r="6838" b="3555"/>
          <a:stretch/>
        </p:blipFill>
        <p:spPr>
          <a:xfrm>
            <a:off x="1132399" y="3158041"/>
            <a:ext cx="3454400" cy="1952344"/>
          </a:xfrm>
          <a:prstGeom prst="rect">
            <a:avLst/>
          </a:prstGeom>
        </p:spPr>
      </p:pic>
      <p:sp>
        <p:nvSpPr>
          <p:cNvPr id="4" name="文本框 3"/>
          <p:cNvSpPr txBox="1"/>
          <p:nvPr/>
        </p:nvSpPr>
        <p:spPr>
          <a:xfrm>
            <a:off x="3624866" y="4852008"/>
            <a:ext cx="1245854" cy="369332"/>
          </a:xfrm>
          <a:prstGeom prst="rect">
            <a:avLst/>
          </a:prstGeom>
          <a:noFill/>
        </p:spPr>
        <p:txBody>
          <a:bodyPr wrap="square" rtlCol="0">
            <a:noAutofit/>
          </a:bodyPr>
          <a:lstStyle/>
          <a:p>
            <a:pPr fontAlgn="ctr"/>
            <a:r>
              <a:rPr lang="en-US" dirty="0">
                <a:latin typeface="Huawei Sans" panose="020C0503030203020204" pitchFamily="34" charset="0"/>
              </a:rPr>
              <a:t>SATA port</a:t>
            </a:r>
            <a:endParaRPr lang="en-US" altLang="zh-CN" dirty="0">
              <a:latin typeface="Huawei Sans" panose="020C0503030203020204" pitchFamily="34" charset="0"/>
            </a:endParaRPr>
          </a:p>
        </p:txBody>
      </p:sp>
      <p:sp>
        <p:nvSpPr>
          <p:cNvPr id="8" name="文本框 7"/>
          <p:cNvSpPr txBox="1"/>
          <p:nvPr/>
        </p:nvSpPr>
        <p:spPr>
          <a:xfrm>
            <a:off x="4474547" y="4457922"/>
            <a:ext cx="838691" cy="369332"/>
          </a:xfrm>
          <a:prstGeom prst="rect">
            <a:avLst/>
          </a:prstGeom>
          <a:noFill/>
        </p:spPr>
        <p:txBody>
          <a:bodyPr wrap="square" rtlCol="0">
            <a:noAutofit/>
          </a:bodyPr>
          <a:lstStyle/>
          <a:p>
            <a:pPr fontAlgn="ctr"/>
            <a:r>
              <a:rPr lang="en-US" dirty="0">
                <a:latin typeface="Huawei Sans" panose="020C0503030203020204" pitchFamily="34" charset="0"/>
              </a:rPr>
              <a:t>Power</a:t>
            </a:r>
            <a:endParaRPr lang="en-US" altLang="zh-CN" dirty="0">
              <a:latin typeface="Huawei Sans" panose="020C0503030203020204" pitchFamily="34" charset="0"/>
            </a:endParaRPr>
          </a:p>
        </p:txBody>
      </p:sp>
      <p:cxnSp>
        <p:nvCxnSpPr>
          <p:cNvPr id="9" name="直接连接符 8"/>
          <p:cNvCxnSpPr/>
          <p:nvPr/>
        </p:nvCxnSpPr>
        <p:spPr>
          <a:xfrm flipH="1" flipV="1">
            <a:off x="3776353" y="4134213"/>
            <a:ext cx="698194" cy="5086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4" idx="1"/>
          </p:cNvCxnSpPr>
          <p:nvPr/>
        </p:nvCxnSpPr>
        <p:spPr>
          <a:xfrm flipH="1" flipV="1">
            <a:off x="3049914" y="4404169"/>
            <a:ext cx="574952" cy="63250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92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p:txBody>
          <a:bodyPr/>
          <a:lstStyle/>
          <a:p>
            <a:r>
              <a:rPr lang="en-US" u="none" dirty="0">
                <a:latin typeface="Huawei Sans" panose="020C0503030203020204" pitchFamily="34" charset="0"/>
              </a:rPr>
              <a:t>Upon completion of this course, you will understand:</a:t>
            </a:r>
            <a:endParaRPr lang="en-US" altLang="zh-CN" dirty="0">
              <a:latin typeface="Huawei Sans" panose="020C0503030203020204" pitchFamily="34" charset="0"/>
            </a:endParaRPr>
          </a:p>
          <a:p>
            <a:pPr lvl="1"/>
            <a:r>
              <a:rPr lang="en-US" u="none" dirty="0">
                <a:latin typeface="Huawei Sans" panose="020C0503030203020204" pitchFamily="34" charset="0"/>
              </a:rPr>
              <a:t>Storage product forms</a:t>
            </a:r>
            <a:endParaRPr lang="en-US" altLang="zh-CN" dirty="0">
              <a:latin typeface="Huawei Sans" panose="020C0503030203020204" pitchFamily="34" charset="0"/>
            </a:endParaRPr>
          </a:p>
          <a:p>
            <a:pPr lvl="1"/>
            <a:r>
              <a:rPr lang="en-US" u="none" dirty="0">
                <a:latin typeface="Huawei Sans" panose="020C0503030203020204" pitchFamily="34" charset="0"/>
              </a:rPr>
              <a:t>Functions and components of controller enclosures and disk enclosures</a:t>
            </a:r>
            <a:endParaRPr lang="en-US" altLang="zh-CN" dirty="0">
              <a:latin typeface="Huawei Sans" panose="020C0503030203020204" pitchFamily="34" charset="0"/>
            </a:endParaRPr>
          </a:p>
          <a:p>
            <a:pPr lvl="1"/>
            <a:r>
              <a:rPr lang="en-US" u="none" dirty="0">
                <a:latin typeface="Huawei Sans" panose="020C0503030203020204" pitchFamily="34" charset="0"/>
              </a:rPr>
              <a:t>Working principles of HDDs and SSDs</a:t>
            </a:r>
            <a:endParaRPr lang="en-US" altLang="zh-CN" dirty="0">
              <a:latin typeface="Huawei Sans" panose="020C0503030203020204" pitchFamily="34" charset="0"/>
            </a:endParaRPr>
          </a:p>
          <a:p>
            <a:pPr lvl="1"/>
            <a:r>
              <a:rPr lang="en-US" u="none" dirty="0">
                <a:latin typeface="Huawei Sans" panose="020C0503030203020204" pitchFamily="34" charset="0"/>
              </a:rPr>
              <a:t>Concepts of scale-up and scale-out, and related cables and interface modules</a:t>
            </a:r>
          </a:p>
        </p:txBody>
      </p:sp>
    </p:spTree>
    <p:extLst>
      <p:ext uri="{BB962C8B-B14F-4D97-AF65-F5344CB8AC3E}">
        <p14:creationId xmlns:p14="http://schemas.microsoft.com/office/powerpoint/2010/main" val="4048267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SCSI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latin typeface="Huawei Sans" panose="020C0503030203020204" pitchFamily="34" charset="0"/>
              </a:rPr>
              <a:t>SCSI is short for Small Computer System Interface.</a:t>
            </a:r>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pic>
        <p:nvPicPr>
          <p:cNvPr id="4" name="Picture 5"/>
          <p:cNvPicPr>
            <a:picLocks noChangeAspect="1" noChangeArrowheads="1"/>
          </p:cNvPicPr>
          <p:nvPr/>
        </p:nvPicPr>
        <p:blipFill>
          <a:blip r:embed="rId3" cstate="print"/>
          <a:srcRect/>
          <a:stretch>
            <a:fillRect/>
          </a:stretch>
        </p:blipFill>
        <p:spPr bwMode="auto">
          <a:xfrm>
            <a:off x="873865" y="2672353"/>
            <a:ext cx="3600450" cy="1870897"/>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4756981" y="2702926"/>
            <a:ext cx="3019425" cy="1809750"/>
          </a:xfrm>
          <a:prstGeom prst="rect">
            <a:avLst/>
          </a:prstGeom>
          <a:noFill/>
          <a:ln w="9525">
            <a:noFill/>
            <a:miter lim="800000"/>
            <a:headEnd/>
            <a:tailEnd/>
          </a:ln>
        </p:spPr>
      </p:pic>
      <p:pic>
        <p:nvPicPr>
          <p:cNvPr id="6" name="图片 5"/>
          <p:cNvPicPr>
            <a:picLocks noChangeAspect="1"/>
          </p:cNvPicPr>
          <p:nvPr/>
        </p:nvPicPr>
        <p:blipFill>
          <a:blip r:embed="rId5"/>
          <a:stretch>
            <a:fillRect/>
          </a:stretch>
        </p:blipFill>
        <p:spPr>
          <a:xfrm>
            <a:off x="8059072" y="2205397"/>
            <a:ext cx="3326631" cy="2804807"/>
          </a:xfrm>
          <a:prstGeom prst="rect">
            <a:avLst/>
          </a:prstGeom>
        </p:spPr>
      </p:pic>
    </p:spTree>
    <p:extLst>
      <p:ext uri="{BB962C8B-B14F-4D97-AF65-F5344CB8AC3E}">
        <p14:creationId xmlns:p14="http://schemas.microsoft.com/office/powerpoint/2010/main" val="466576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SAS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a:xfrm>
            <a:off x="455612" y="1061658"/>
            <a:ext cx="11293476" cy="4875042"/>
          </a:xfrm>
        </p:spPr>
        <p:txBody>
          <a:bodyPr wrap="square">
            <a:noAutofit/>
          </a:bodyPr>
          <a:lstStyle/>
          <a:p>
            <a:r>
              <a:rPr lang="en-US" dirty="0">
                <a:latin typeface="Huawei Sans" panose="020C0503030203020204" pitchFamily="34" charset="0"/>
              </a:rPr>
              <a:t>SAS is short for Serial Attached SCSI.</a:t>
            </a:r>
          </a:p>
          <a:p>
            <a:pPr lvl="1"/>
            <a:r>
              <a:rPr lang="en-US" dirty="0">
                <a:latin typeface="Huawei Sans" panose="020C0503030203020204" pitchFamily="34" charset="0"/>
              </a:rPr>
              <a:t>SAS is a point-to-point, full-duplex, and dual-port interface.</a:t>
            </a:r>
          </a:p>
          <a:p>
            <a:pPr lvl="1"/>
            <a:r>
              <a:rPr lang="en-US" dirty="0">
                <a:latin typeface="Huawei Sans" panose="020C0503030203020204" pitchFamily="34" charset="0"/>
              </a:rPr>
              <a:t>SAS is backward compatible with SATA.</a:t>
            </a:r>
            <a:endParaRPr lang="en-US" altLang="zh-CN" dirty="0">
              <a:latin typeface="Huawei Sans" panose="020C0503030203020204" pitchFamily="34" charset="0"/>
            </a:endParaRPr>
          </a:p>
          <a:p>
            <a:pPr lvl="1"/>
            <a:r>
              <a:rPr lang="en-US" dirty="0">
                <a:latin typeface="Huawei Sans" panose="020C0503030203020204" pitchFamily="34" charset="0"/>
              </a:rPr>
              <a:t>Rate: 600 Mbit/s per channel</a:t>
            </a:r>
          </a:p>
          <a:p>
            <a:pPr lvl="1"/>
            <a:r>
              <a:rPr lang="en-US" dirty="0">
                <a:latin typeface="Huawei Sans" panose="020C0503030203020204" pitchFamily="34" charset="0"/>
              </a:rPr>
              <a:t>SAS features high performance, high reliability, and powerful scalability.</a:t>
            </a:r>
          </a:p>
          <a:p>
            <a:endParaRPr lang="en-US" altLang="zh-CN" dirty="0">
              <a:latin typeface="Huawei Sans" panose="020C0503030203020204" pitchFamily="34" charset="0"/>
            </a:endParaRPr>
          </a:p>
        </p:txBody>
      </p:sp>
      <p:pic>
        <p:nvPicPr>
          <p:cNvPr id="4" name="Picture 4" descr="未标题-1 拷贝"/>
          <p:cNvPicPr>
            <a:picLocks noChangeAspect="1" noChangeArrowheads="1"/>
          </p:cNvPicPr>
          <p:nvPr/>
        </p:nvPicPr>
        <p:blipFill>
          <a:blip r:embed="rId3" cstate="print"/>
          <a:srcRect/>
          <a:stretch>
            <a:fillRect/>
          </a:stretch>
        </p:blipFill>
        <p:spPr bwMode="auto">
          <a:xfrm>
            <a:off x="7177035" y="4052116"/>
            <a:ext cx="3080506" cy="1692560"/>
          </a:xfrm>
          <a:prstGeom prst="rect">
            <a:avLst/>
          </a:prstGeom>
          <a:noFill/>
        </p:spPr>
      </p:pic>
    </p:spTree>
    <p:extLst>
      <p:ext uri="{BB962C8B-B14F-4D97-AF65-F5344CB8AC3E}">
        <p14:creationId xmlns:p14="http://schemas.microsoft.com/office/powerpoint/2010/main" val="2043716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err="1">
                <a:latin typeface="Huawei Sans" panose="020C0503030203020204" pitchFamily="34" charset="0"/>
              </a:rPr>
              <a:t>Fibre</a:t>
            </a:r>
            <a:r>
              <a:rPr lang="en-US" dirty="0">
                <a:latin typeface="Huawei Sans" panose="020C0503030203020204" pitchFamily="34" charset="0"/>
              </a:rPr>
              <a:t> Channel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sz="2000" dirty="0" err="1">
                <a:latin typeface="Huawei Sans" panose="020C0503030203020204" pitchFamily="34" charset="0"/>
              </a:rPr>
              <a:t>Fibre</a:t>
            </a:r>
            <a:r>
              <a:rPr lang="en-US" sz="2000" dirty="0">
                <a:latin typeface="Huawei Sans" panose="020C0503030203020204" pitchFamily="34" charset="0"/>
              </a:rPr>
              <a:t> Channel disks use the </a:t>
            </a:r>
            <a:r>
              <a:rPr lang="en-US" sz="2000" dirty="0" err="1">
                <a:latin typeface="Huawei Sans" panose="020C0503030203020204" pitchFamily="34" charset="0"/>
              </a:rPr>
              <a:t>Fibre</a:t>
            </a:r>
            <a:r>
              <a:rPr lang="en-US" sz="2000" dirty="0">
                <a:latin typeface="Huawei Sans" panose="020C0503030203020204" pitchFamily="34" charset="0"/>
              </a:rPr>
              <a:t> Channel arbitrated loop (FC-AL).</a:t>
            </a:r>
          </a:p>
          <a:p>
            <a:pPr lvl="1"/>
            <a:r>
              <a:rPr lang="en-US" sz="1800" dirty="0">
                <a:latin typeface="Huawei Sans" panose="020C0503030203020204" pitchFamily="34" charset="0"/>
              </a:rPr>
              <a:t>FC-AL is a dual-port serial storage interface based on the SCSI protocol.</a:t>
            </a:r>
          </a:p>
          <a:p>
            <a:pPr lvl="1"/>
            <a:r>
              <a:rPr lang="en-US" sz="1800" dirty="0">
                <a:latin typeface="Huawei Sans" panose="020C0503030203020204" pitchFamily="34" charset="0"/>
              </a:rPr>
              <a:t>FC-AL supports full-duplex mode.</a:t>
            </a:r>
          </a:p>
          <a:p>
            <a:pPr lvl="1"/>
            <a:r>
              <a:rPr lang="en-US" sz="1800" dirty="0" err="1">
                <a:latin typeface="Huawei Sans" panose="020C0503030203020204" pitchFamily="34" charset="0"/>
              </a:rPr>
              <a:t>Fibre</a:t>
            </a:r>
            <a:r>
              <a:rPr lang="en-US" sz="1800" dirty="0">
                <a:latin typeface="Huawei Sans" panose="020C0503030203020204" pitchFamily="34" charset="0"/>
              </a:rPr>
              <a:t> Channel provides a universal hardware transmission platform for upper-layer protocols (SCSI and IP). It is a serial data transmission interface that features high speed, high reliability, low latency, and high throughput.</a:t>
            </a:r>
            <a:endParaRPr lang="en-US" altLang="zh-CN" sz="1800" dirty="0">
              <a:latin typeface="Huawei Sans" panose="020C0503030203020204"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8240527" y="3725772"/>
            <a:ext cx="3135605" cy="2154680"/>
          </a:xfrm>
          <a:prstGeom prst="rect">
            <a:avLst/>
          </a:prstGeom>
          <a:noFill/>
          <a:ln w="9525">
            <a:noFill/>
            <a:miter lim="800000"/>
            <a:headEnd/>
            <a:tailEnd/>
          </a:ln>
        </p:spPr>
      </p:pic>
      <p:pic>
        <p:nvPicPr>
          <p:cNvPr id="6" name="Picture 4" descr="FC_pic"/>
          <p:cNvPicPr>
            <a:picLocks noChangeAspect="1" noChangeArrowheads="1"/>
          </p:cNvPicPr>
          <p:nvPr/>
        </p:nvPicPr>
        <p:blipFill>
          <a:blip r:embed="rId5" cstate="print"/>
          <a:srcRect/>
          <a:stretch>
            <a:fillRect/>
          </a:stretch>
        </p:blipFill>
        <p:spPr bwMode="auto">
          <a:xfrm>
            <a:off x="4861424" y="3792541"/>
            <a:ext cx="3203137" cy="1771212"/>
          </a:xfrm>
          <a:prstGeom prst="rect">
            <a:avLst/>
          </a:prstGeom>
          <a:noFill/>
        </p:spPr>
      </p:pic>
      <p:sp>
        <p:nvSpPr>
          <p:cNvPr id="7" name="Text Box 5"/>
          <p:cNvSpPr txBox="1">
            <a:spLocks noChangeArrowheads="1"/>
          </p:cNvSpPr>
          <p:nvPr/>
        </p:nvSpPr>
        <p:spPr bwMode="auto">
          <a:xfrm>
            <a:off x="2109790" y="5724076"/>
            <a:ext cx="5108277" cy="646331"/>
          </a:xfrm>
          <a:prstGeom prst="rect">
            <a:avLst/>
          </a:prstGeom>
          <a:noFill/>
          <a:ln w="12700">
            <a:noFill/>
            <a:miter lim="800000"/>
            <a:headEnd type="none" w="sm" len="sm"/>
            <a:tailEnd type="none" w="sm" len="sm"/>
          </a:ln>
          <a:effectLst/>
        </p:spPr>
        <p:txBody>
          <a:bodyPr wrap="square">
            <a:noAutofit/>
          </a:bodyPr>
          <a:lstStyle/>
          <a:p>
            <a:pPr algn="ctr" fontAlgn="ctr"/>
            <a:r>
              <a:rPr lang="en-US" sz="1600" dirty="0">
                <a:latin typeface="Huawei Sans" panose="020C0503030203020204" pitchFamily="34" charset="0"/>
              </a:rPr>
              <a:t>40-pin Male FC-SCA II Connector</a:t>
            </a:r>
          </a:p>
        </p:txBody>
      </p:sp>
      <p:sp>
        <p:nvSpPr>
          <p:cNvPr id="8" name="Line 6"/>
          <p:cNvSpPr>
            <a:spLocks noChangeShapeType="1"/>
          </p:cNvSpPr>
          <p:nvPr/>
        </p:nvSpPr>
        <p:spPr bwMode="auto">
          <a:xfrm flipV="1">
            <a:off x="5115510" y="4588445"/>
            <a:ext cx="1080098" cy="1161060"/>
          </a:xfrm>
          <a:prstGeom prst="line">
            <a:avLst/>
          </a:prstGeom>
          <a:noFill/>
          <a:ln w="57150">
            <a:solidFill>
              <a:srgbClr val="C00000"/>
            </a:solidFill>
            <a:round/>
            <a:headEnd type="none" w="sm" len="sm"/>
            <a:tailEnd type="triangle" w="sm" len="sm"/>
          </a:ln>
          <a:effectLst/>
        </p:spPr>
        <p:txBody>
          <a:bodyPr wrap="square" anchor="ctr">
            <a:noAutofit/>
          </a:bodyPr>
          <a:lstStyle/>
          <a:p>
            <a:pPr fontAlgn="ctr"/>
            <a:endParaRPr lang="en-US" altLang="zh-CN" dirty="0">
              <a:ln>
                <a:solidFill>
                  <a:srgbClr val="C00000"/>
                </a:solidFill>
              </a:ln>
              <a:latin typeface="Huawei Sans" panose="020C0503030203020204" pitchFamily="34" charset="0"/>
            </a:endParaRPr>
          </a:p>
        </p:txBody>
      </p:sp>
      <p:graphicFrame>
        <p:nvGraphicFramePr>
          <p:cNvPr id="9" name="Object 7"/>
          <p:cNvGraphicFramePr>
            <a:graphicFrameLocks noChangeAspect="1"/>
          </p:cNvGraphicFramePr>
          <p:nvPr>
            <p:extLst/>
          </p:nvPr>
        </p:nvGraphicFramePr>
        <p:xfrm>
          <a:off x="1480013" y="4053075"/>
          <a:ext cx="3077117" cy="988777"/>
        </p:xfrm>
        <a:graphic>
          <a:graphicData uri="http://schemas.openxmlformats.org/presentationml/2006/ole">
            <mc:AlternateContent xmlns:mc="http://schemas.openxmlformats.org/markup-compatibility/2006">
              <mc:Choice xmlns:v="urn:schemas-microsoft-com:vml" Requires="v">
                <p:oleObj spid="_x0000_s2135" name="位图图像" r:id="rId6" imgW="2371429" imgH="762106" progId="Paint.Picture">
                  <p:embed/>
                </p:oleObj>
              </mc:Choice>
              <mc:Fallback>
                <p:oleObj name="位图图像" r:id="rId6" imgW="2371429" imgH="762106" progId="Paint.Picture">
                  <p:embed/>
                  <p:pic>
                    <p:nvPicPr>
                      <p:cNvPr id="9" name="Object 7"/>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0013" y="4053075"/>
                        <a:ext cx="3077117" cy="988777"/>
                      </a:xfrm>
                      <a:prstGeom prst="rect">
                        <a:avLst/>
                      </a:prstGeom>
                      <a:noFill/>
                      <a:ln>
                        <a:noFill/>
                      </a:ln>
                      <a:effectLst/>
                    </p:spPr>
                  </p:pic>
                </p:oleObj>
              </mc:Fallback>
            </mc:AlternateContent>
          </a:graphicData>
        </a:graphic>
      </p:graphicFrame>
      <p:sp>
        <p:nvSpPr>
          <p:cNvPr id="10" name="Line 8"/>
          <p:cNvSpPr>
            <a:spLocks noChangeShapeType="1"/>
          </p:cNvSpPr>
          <p:nvPr/>
        </p:nvSpPr>
        <p:spPr bwMode="auto">
          <a:xfrm flipH="1" flipV="1">
            <a:off x="3121828" y="4652454"/>
            <a:ext cx="1431965" cy="1067144"/>
          </a:xfrm>
          <a:prstGeom prst="line">
            <a:avLst/>
          </a:prstGeom>
          <a:noFill/>
          <a:ln w="57150">
            <a:solidFill>
              <a:srgbClr val="C00000"/>
            </a:solidFill>
            <a:round/>
            <a:headEnd type="none" w="sm" len="sm"/>
            <a:tailEnd type="triangle" w="sm" len="sm"/>
          </a:ln>
          <a:effectLst/>
        </p:spPr>
        <p:txBody>
          <a:bodyPr wrap="square" anchor="ctr">
            <a:noAutofit/>
          </a:bodyPr>
          <a:lstStyle/>
          <a:p>
            <a:pPr fontAlgn="ctr"/>
            <a:endParaRPr lang="en-US" altLang="zh-CN" dirty="0">
              <a:ln>
                <a:solidFill>
                  <a:srgbClr val="C00000"/>
                </a:solidFill>
              </a:ln>
              <a:latin typeface="Huawei Sans" panose="020C0503030203020204" pitchFamily="34" charset="0"/>
            </a:endParaRPr>
          </a:p>
        </p:txBody>
      </p:sp>
    </p:spTree>
    <p:extLst>
      <p:ext uri="{BB962C8B-B14F-4D97-AF65-F5344CB8AC3E}">
        <p14:creationId xmlns:p14="http://schemas.microsoft.com/office/powerpoint/2010/main" val="1198334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pPr marL="457200" indent="-457200">
              <a:buNone/>
            </a:pPr>
            <a:r>
              <a:rPr lang="en-US" b="1" dirty="0">
                <a:latin typeface="Huawei Sans" panose="020C0503030203020204" pitchFamily="34" charset="0"/>
              </a:rPr>
              <a:t>2. </a:t>
            </a:r>
            <a:r>
              <a:rPr lang="en-US" altLang="zh-CN" b="1" dirty="0">
                <a:latin typeface="Huawei Sans" panose="020C0503030203020204" pitchFamily="34" charset="0"/>
              </a:rPr>
              <a:t>Intelligent Data Storage Components</a:t>
            </a:r>
            <a:endParaRPr lang="en-US" b="1"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Controller enclosure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Disk enclosure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Expansion module</a:t>
            </a:r>
            <a:endParaRPr lang="en-US" altLang="zh-CN" sz="2000" dirty="0">
              <a:solidFill>
                <a:schemeClr val="bg1">
                  <a:lumMod val="50000"/>
                </a:schemeClr>
              </a:solidFill>
              <a:latin typeface="Huawei Sans" panose="020C0503030203020204" pitchFamily="34" charset="0"/>
            </a:endParaRPr>
          </a:p>
          <a:p>
            <a:pPr marL="655200" indent="-252000">
              <a:spcBef>
                <a:spcPts val="720"/>
              </a:spcBef>
              <a:buFont typeface="Huawei Sans" panose="020C0503030203020204" pitchFamily="34" charset="0"/>
              <a:buChar char="▪"/>
            </a:pPr>
            <a:r>
              <a:rPr lang="en-US" sz="2000" dirty="0">
                <a:latin typeface="Huawei Sans" panose="020C0503030203020204" pitchFamily="34" charset="0"/>
              </a:rPr>
              <a:t>Disk</a:t>
            </a:r>
          </a:p>
          <a:p>
            <a:pPr marL="1004400" lvl="1" indent="-201600">
              <a:spcBef>
                <a:spcPts val="648"/>
              </a:spcBef>
            </a:pPr>
            <a:r>
              <a:rPr lang="en-US" altLang="zh-CN" sz="1800" dirty="0">
                <a:solidFill>
                  <a:schemeClr val="bg1">
                    <a:lumMod val="50000"/>
                  </a:schemeClr>
                </a:solidFill>
                <a:latin typeface="Huawei Sans" panose="020C0503030203020204" pitchFamily="34" charset="0"/>
              </a:rPr>
              <a:t>HDD</a:t>
            </a:r>
          </a:p>
          <a:p>
            <a:pPr marL="1004400" lvl="1" indent="-201600">
              <a:spcBef>
                <a:spcPts val="648"/>
              </a:spcBef>
              <a:buFont typeface="Huawei Sans" panose="020C0503030203020204" pitchFamily="34" charset="0"/>
              <a:buChar char="▪"/>
            </a:pPr>
            <a:r>
              <a:rPr lang="en-US" altLang="zh-CN" sz="1800" dirty="0">
                <a:latin typeface="Huawei Sans" panose="020C0503030203020204" pitchFamily="34" charset="0"/>
              </a:rPr>
              <a:t>SSD</a:t>
            </a:r>
          </a:p>
          <a:p>
            <a:pPr marL="655200" indent="-252000">
              <a:spcBef>
                <a:spcPts val="720"/>
              </a:spcBef>
              <a:buFont typeface="Huawei Sans" panose="020C0503030203020204" pitchFamily="34" charset="0"/>
              <a:buChar char="▫"/>
            </a:pPr>
            <a:r>
              <a:rPr lang="en-US" sz="2000" dirty="0">
                <a:solidFill>
                  <a:schemeClr val="bg1">
                    <a:lumMod val="50000"/>
                  </a:schemeClr>
                </a:solidFill>
                <a:latin typeface="Huawei Sans" panose="020C0503030203020204" pitchFamily="34" charset="0"/>
              </a:rPr>
              <a:t>Interface module</a:t>
            </a:r>
            <a:endParaRPr lang="en-US" altLang="zh-CN" sz="2000" dirty="0">
              <a:solidFill>
                <a:schemeClr val="bg1">
                  <a:lumMod val="50000"/>
                </a:schemeClr>
              </a:solidFill>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2775320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SSD Overview</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pPr algn="l"/>
            <a:r>
              <a:rPr lang="en-US" sz="2000" dirty="0">
                <a:latin typeface="Huawei Sans" panose="020C0503030203020204" pitchFamily="34" charset="0"/>
              </a:rPr>
              <a:t>Compared to HDDs, SSDs have absolute advantages in terms of performance, reliability, power consumption, and portability. SSDs have been widely used in various industries.</a:t>
            </a:r>
            <a:endParaRPr lang="en-US" altLang="zh-CN" sz="2000" dirty="0">
              <a:latin typeface="Huawei Sans" panose="020C0503030203020204" pitchFamily="34" charset="0"/>
            </a:endParaRPr>
          </a:p>
          <a:p>
            <a:pPr algn="l"/>
            <a:r>
              <a:rPr lang="en-US" sz="2000" dirty="0">
                <a:latin typeface="Huawei Sans" panose="020C0503030203020204" pitchFamily="34" charset="0"/>
              </a:rPr>
              <a:t>SSD characteristics:</a:t>
            </a:r>
            <a:endParaRPr lang="en-US" altLang="zh-CN" sz="2000" dirty="0">
              <a:latin typeface="Huawei Sans" panose="020C0503030203020204" pitchFamily="34" charset="0"/>
            </a:endParaRPr>
          </a:p>
          <a:p>
            <a:pPr lvl="1"/>
            <a:r>
              <a:rPr lang="en-US" sz="1800" dirty="0">
                <a:latin typeface="Huawei Sans" panose="020C0503030203020204" pitchFamily="34" charset="0"/>
              </a:rPr>
              <a:t>Uses NAND flash to save data, providing a faster speed than HDDs.</a:t>
            </a:r>
          </a:p>
          <a:p>
            <a:pPr lvl="1"/>
            <a:r>
              <a:rPr lang="en-US" sz="1800" dirty="0">
                <a:latin typeface="Huawei Sans" panose="020C0503030203020204" pitchFamily="34" charset="0"/>
              </a:rPr>
              <a:t>Has no mechanical structure inside, so it consumes less power, dissipates less heat, and generates less noise.</a:t>
            </a:r>
            <a:endParaRPr lang="en-US" altLang="zh-CN" sz="1800" dirty="0">
              <a:latin typeface="Huawei Sans" panose="020C0503030203020204" pitchFamily="34" charset="0"/>
            </a:endParaRPr>
          </a:p>
          <a:p>
            <a:pPr lvl="1"/>
            <a:r>
              <a:rPr lang="en-US" sz="1800" dirty="0">
                <a:latin typeface="Huawei Sans" panose="020C0503030203020204" pitchFamily="34" charset="0"/>
              </a:rPr>
              <a:t>Its service life is determined by the number of program/erase (P/E) cycles.</a:t>
            </a:r>
            <a:endParaRPr lang="en-US" altLang="zh-CN" sz="1800" dirty="0">
              <a:latin typeface="Huawei Sans" panose="020C0503030203020204" pitchFamily="34" charset="0"/>
            </a:endParaRPr>
          </a:p>
        </p:txBody>
      </p:sp>
      <p:pic>
        <p:nvPicPr>
          <p:cNvPr id="4" name="Picture 5" descr="C:\Users\c90006276.CHINA\Desktop\SSD.png"/>
          <p:cNvPicPr>
            <a:picLocks noChangeAspect="1" noChangeArrowheads="1"/>
          </p:cNvPicPr>
          <p:nvPr/>
        </p:nvPicPr>
        <p:blipFill>
          <a:blip r:embed="rId3" cstate="print"/>
          <a:srcRect/>
          <a:stretch>
            <a:fillRect/>
          </a:stretch>
        </p:blipFill>
        <p:spPr bwMode="auto">
          <a:xfrm>
            <a:off x="9494242" y="3848239"/>
            <a:ext cx="1804190" cy="2079317"/>
          </a:xfrm>
          <a:prstGeom prst="rect">
            <a:avLst/>
          </a:prstGeom>
          <a:noFill/>
        </p:spPr>
      </p:pic>
      <p:pic>
        <p:nvPicPr>
          <p:cNvPr id="5" name="图片 4"/>
          <p:cNvPicPr>
            <a:picLocks noChangeAspect="1"/>
          </p:cNvPicPr>
          <p:nvPr/>
        </p:nvPicPr>
        <p:blipFill>
          <a:blip r:embed="rId4"/>
          <a:stretch>
            <a:fillRect/>
          </a:stretch>
        </p:blipFill>
        <p:spPr>
          <a:xfrm>
            <a:off x="8422834" y="4411579"/>
            <a:ext cx="909676" cy="1387640"/>
          </a:xfrm>
          <a:prstGeom prst="rect">
            <a:avLst/>
          </a:prstGeom>
        </p:spPr>
      </p:pic>
    </p:spTree>
    <p:extLst>
      <p:ext uri="{BB962C8B-B14F-4D97-AF65-F5344CB8AC3E}">
        <p14:creationId xmlns:p14="http://schemas.microsoft.com/office/powerpoint/2010/main" val="3204696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SSD Architecture</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latin typeface="Huawei Sans" panose="020C0503030203020204" pitchFamily="34" charset="0"/>
              </a:rPr>
              <a:t>An SSD consists of a control unit and a storage unit (mainly flash memory chips).</a:t>
            </a:r>
            <a:endParaRPr lang="en-US" altLang="zh-CN" dirty="0">
              <a:latin typeface="Huawei Sans" panose="020C0503030203020204" pitchFamily="34" charset="0"/>
            </a:endParaRPr>
          </a:p>
          <a:p>
            <a:pPr lvl="1"/>
            <a:r>
              <a:rPr lang="en-US" dirty="0">
                <a:latin typeface="Huawei Sans" panose="020C0503030203020204" pitchFamily="34" charset="0"/>
              </a:rPr>
              <a:t>Control unit: SSD controller, host interface, and DRAM</a:t>
            </a:r>
            <a:endParaRPr lang="en-US" altLang="zh-CN" dirty="0">
              <a:latin typeface="Huawei Sans" panose="020C0503030203020204" pitchFamily="34" charset="0"/>
            </a:endParaRPr>
          </a:p>
          <a:p>
            <a:pPr lvl="1"/>
            <a:r>
              <a:rPr lang="en-US" dirty="0">
                <a:latin typeface="Huawei Sans" panose="020C0503030203020204" pitchFamily="34" charset="0"/>
              </a:rPr>
              <a:t>Storage unit: NAND flash</a:t>
            </a:r>
            <a:endParaRPr lang="en-US" altLang="zh-CN" dirty="0">
              <a:latin typeface="Huawei Sans" panose="020C0503030203020204" pitchFamily="34" charset="0"/>
            </a:endParaRPr>
          </a:p>
        </p:txBody>
      </p:sp>
      <p:grpSp>
        <p:nvGrpSpPr>
          <p:cNvPr id="61" name="组合 60"/>
          <p:cNvGrpSpPr/>
          <p:nvPr/>
        </p:nvGrpSpPr>
        <p:grpSpPr>
          <a:xfrm>
            <a:off x="1422577" y="3113248"/>
            <a:ext cx="9524994" cy="2814308"/>
            <a:chOff x="1262611" y="3032567"/>
            <a:chExt cx="9524994" cy="3159889"/>
          </a:xfrm>
        </p:grpSpPr>
        <p:sp>
          <p:nvSpPr>
            <p:cNvPr id="4" name="矩形 3"/>
            <p:cNvSpPr/>
            <p:nvPr/>
          </p:nvSpPr>
          <p:spPr>
            <a:xfrm>
              <a:off x="1262611" y="3032567"/>
              <a:ext cx="9524994" cy="31598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 name="圆角矩形 4"/>
            <p:cNvSpPr/>
            <p:nvPr/>
          </p:nvSpPr>
          <p:spPr>
            <a:xfrm>
              <a:off x="2584410" y="3125165"/>
              <a:ext cx="8087448" cy="2986268"/>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 name="圆角矩形 5"/>
            <p:cNvSpPr/>
            <p:nvPr/>
          </p:nvSpPr>
          <p:spPr>
            <a:xfrm>
              <a:off x="2753367" y="4370639"/>
              <a:ext cx="1284790" cy="160888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Host</a:t>
              </a:r>
            </a:p>
            <a:p>
              <a:pPr algn="ctr" fontAlgn="ctr"/>
              <a:r>
                <a:rPr lang="en-US" dirty="0">
                  <a:solidFill>
                    <a:schemeClr val="tx1"/>
                  </a:solidFill>
                  <a:latin typeface="Huawei Sans" panose="020C0503030203020204" pitchFamily="34" charset="0"/>
                </a:rPr>
                <a:t>interface</a:t>
              </a:r>
            </a:p>
            <a:p>
              <a:pPr algn="ctr" fontAlgn="ctr"/>
              <a:r>
                <a:rPr lang="en-US" dirty="0">
                  <a:solidFill>
                    <a:schemeClr val="tx1"/>
                  </a:solidFill>
                  <a:latin typeface="Huawei Sans" panose="020C0503030203020204" pitchFamily="34" charset="0"/>
                </a:rPr>
                <a:t>logic</a:t>
              </a:r>
              <a:endParaRPr lang="en-US" altLang="zh-CN" dirty="0">
                <a:solidFill>
                  <a:schemeClr val="tx1"/>
                </a:solidFill>
                <a:latin typeface="Huawei Sans" panose="020C0503030203020204" pitchFamily="34" charset="0"/>
              </a:endParaRPr>
            </a:p>
          </p:txBody>
        </p:sp>
        <p:sp>
          <p:nvSpPr>
            <p:cNvPr id="7" name="圆角矩形 6"/>
            <p:cNvSpPr/>
            <p:nvPr/>
          </p:nvSpPr>
          <p:spPr>
            <a:xfrm>
              <a:off x="4284582" y="3845421"/>
              <a:ext cx="3864337" cy="220354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8" name="圆角矩形 7"/>
            <p:cNvSpPr/>
            <p:nvPr/>
          </p:nvSpPr>
          <p:spPr>
            <a:xfrm>
              <a:off x="4572019" y="3174796"/>
              <a:ext cx="1402465" cy="57802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RAM</a:t>
              </a:r>
              <a:endParaRPr lang="en-US" altLang="zh-CN" dirty="0">
                <a:solidFill>
                  <a:schemeClr val="tx1"/>
                </a:solidFill>
                <a:latin typeface="Huawei Sans" panose="020C0503030203020204" pitchFamily="34" charset="0"/>
              </a:endParaRPr>
            </a:p>
          </p:txBody>
        </p:sp>
        <p:sp>
          <p:nvSpPr>
            <p:cNvPr id="9" name="圆角矩形 8"/>
            <p:cNvSpPr/>
            <p:nvPr/>
          </p:nvSpPr>
          <p:spPr>
            <a:xfrm>
              <a:off x="4572020" y="4348357"/>
              <a:ext cx="1402465" cy="611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Processor</a:t>
              </a:r>
              <a:endParaRPr lang="en-US" altLang="zh-CN" dirty="0">
                <a:solidFill>
                  <a:schemeClr val="tx1"/>
                </a:solidFill>
                <a:latin typeface="Huawei Sans" panose="020C0503030203020204" pitchFamily="34" charset="0"/>
              </a:endParaRPr>
            </a:p>
          </p:txBody>
        </p:sp>
        <p:sp>
          <p:nvSpPr>
            <p:cNvPr id="10" name="圆角矩形 9"/>
            <p:cNvSpPr/>
            <p:nvPr/>
          </p:nvSpPr>
          <p:spPr>
            <a:xfrm>
              <a:off x="4572020" y="5288335"/>
              <a:ext cx="1402465" cy="611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Buffer</a:t>
              </a:r>
            </a:p>
            <a:p>
              <a:pPr algn="ctr" fontAlgn="ctr"/>
              <a:r>
                <a:rPr lang="en-US" dirty="0">
                  <a:solidFill>
                    <a:schemeClr val="tx1"/>
                  </a:solidFill>
                  <a:latin typeface="Huawei Sans" panose="020C0503030203020204" pitchFamily="34" charset="0"/>
                </a:rPr>
                <a:t>manager</a:t>
              </a:r>
              <a:endParaRPr lang="en-US" altLang="zh-CN" dirty="0">
                <a:solidFill>
                  <a:schemeClr val="tx1"/>
                </a:solidFill>
                <a:latin typeface="Huawei Sans" panose="020C0503030203020204" pitchFamily="34" charset="0"/>
              </a:endParaRPr>
            </a:p>
          </p:txBody>
        </p:sp>
        <p:sp>
          <p:nvSpPr>
            <p:cNvPr id="11" name="圆角矩形 10"/>
            <p:cNvSpPr/>
            <p:nvPr/>
          </p:nvSpPr>
          <p:spPr>
            <a:xfrm>
              <a:off x="6317226" y="4357133"/>
              <a:ext cx="1590552" cy="15514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NAND</a:t>
              </a:r>
            </a:p>
            <a:p>
              <a:pPr algn="ctr" fontAlgn="ctr"/>
              <a:r>
                <a:rPr lang="en-US" dirty="0">
                  <a:solidFill>
                    <a:schemeClr val="tx1"/>
                  </a:solidFill>
                  <a:latin typeface="Huawei Sans" panose="020C0503030203020204" pitchFamily="34" charset="0"/>
                </a:rPr>
                <a:t>flash</a:t>
              </a:r>
            </a:p>
            <a:p>
              <a:pPr algn="ctr" fontAlgn="ctr"/>
              <a:r>
                <a:rPr lang="en-US" dirty="0">
                  <a:solidFill>
                    <a:schemeClr val="tx1"/>
                  </a:solidFill>
                  <a:latin typeface="Huawei Sans" panose="020C0503030203020204" pitchFamily="34" charset="0"/>
                </a:rPr>
                <a:t>interface</a:t>
              </a:r>
            </a:p>
          </p:txBody>
        </p:sp>
        <p:cxnSp>
          <p:nvCxnSpPr>
            <p:cNvPr id="13" name="直接箭头连接符 12"/>
            <p:cNvCxnSpPr>
              <a:stCxn id="8" idx="2"/>
              <a:endCxn id="9" idx="0"/>
            </p:cNvCxnSpPr>
            <p:nvPr/>
          </p:nvCxnSpPr>
          <p:spPr>
            <a:xfrm>
              <a:off x="5273252" y="3752823"/>
              <a:ext cx="1" cy="59553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9" idx="1"/>
            </p:cNvCxnSpPr>
            <p:nvPr/>
          </p:nvCxnSpPr>
          <p:spPr>
            <a:xfrm flipH="1" flipV="1">
              <a:off x="4054363" y="4648434"/>
              <a:ext cx="517657" cy="566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9" idx="2"/>
              <a:endCxn id="10" idx="0"/>
            </p:cNvCxnSpPr>
            <p:nvPr/>
          </p:nvCxnSpPr>
          <p:spPr>
            <a:xfrm>
              <a:off x="5273253" y="4959840"/>
              <a:ext cx="0" cy="32849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0" idx="1"/>
            </p:cNvCxnSpPr>
            <p:nvPr/>
          </p:nvCxnSpPr>
          <p:spPr>
            <a:xfrm flipH="1">
              <a:off x="4038157" y="5594077"/>
              <a:ext cx="53386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0" idx="3"/>
            </p:cNvCxnSpPr>
            <p:nvPr/>
          </p:nvCxnSpPr>
          <p:spPr>
            <a:xfrm flipV="1">
              <a:off x="5974485" y="5578653"/>
              <a:ext cx="342741" cy="1542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9" idx="3"/>
            </p:cNvCxnSpPr>
            <p:nvPr/>
          </p:nvCxnSpPr>
          <p:spPr>
            <a:xfrm>
              <a:off x="5974485" y="4654099"/>
              <a:ext cx="342741" cy="87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7907779" y="4657210"/>
              <a:ext cx="2596406" cy="5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7907779" y="5594760"/>
              <a:ext cx="2640856" cy="8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8315789" y="4785495"/>
              <a:ext cx="842056" cy="62538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Flash</a:t>
              </a:r>
            </a:p>
            <a:p>
              <a:pPr algn="ctr" fontAlgn="ctr"/>
              <a:r>
                <a:rPr lang="en-US" dirty="0" err="1">
                  <a:solidFill>
                    <a:schemeClr val="tx1"/>
                  </a:solidFill>
                  <a:latin typeface="Huawei Sans" panose="020C0503030203020204" pitchFamily="34" charset="0"/>
                </a:rPr>
                <a:t>Pkg</a:t>
              </a:r>
              <a:endParaRPr lang="en-US" altLang="zh-CN" dirty="0">
                <a:solidFill>
                  <a:schemeClr val="tx1"/>
                </a:solidFill>
                <a:latin typeface="Huawei Sans" panose="020C0503030203020204" pitchFamily="34" charset="0"/>
              </a:endParaRPr>
            </a:p>
          </p:txBody>
        </p:sp>
        <p:sp>
          <p:nvSpPr>
            <p:cNvPr id="31" name="圆角矩形 30"/>
            <p:cNvSpPr/>
            <p:nvPr/>
          </p:nvSpPr>
          <p:spPr>
            <a:xfrm>
              <a:off x="9259146" y="4781567"/>
              <a:ext cx="842056" cy="62538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Flash</a:t>
              </a:r>
            </a:p>
            <a:p>
              <a:pPr algn="ctr" fontAlgn="ctr"/>
              <a:r>
                <a:rPr lang="en-US" dirty="0" err="1">
                  <a:solidFill>
                    <a:schemeClr val="tx1"/>
                  </a:solidFill>
                  <a:latin typeface="Huawei Sans" panose="020C0503030203020204" pitchFamily="34" charset="0"/>
                </a:rPr>
                <a:t>Pkg</a:t>
              </a:r>
              <a:endParaRPr lang="en-US" altLang="zh-CN" dirty="0">
                <a:solidFill>
                  <a:schemeClr val="tx1"/>
                </a:solidFill>
                <a:latin typeface="Huawei Sans" panose="020C0503030203020204" pitchFamily="34" charset="0"/>
              </a:endParaRPr>
            </a:p>
          </p:txBody>
        </p:sp>
        <p:sp>
          <p:nvSpPr>
            <p:cNvPr id="32" name="圆角矩形 31"/>
            <p:cNvSpPr/>
            <p:nvPr/>
          </p:nvSpPr>
          <p:spPr>
            <a:xfrm>
              <a:off x="8308534" y="3823477"/>
              <a:ext cx="842056" cy="62538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Flash</a:t>
              </a:r>
            </a:p>
            <a:p>
              <a:pPr algn="ctr" fontAlgn="ctr"/>
              <a:r>
                <a:rPr lang="en-US" dirty="0" err="1">
                  <a:solidFill>
                    <a:schemeClr val="tx1"/>
                  </a:solidFill>
                  <a:latin typeface="Huawei Sans" panose="020C0503030203020204" pitchFamily="34" charset="0"/>
                </a:rPr>
                <a:t>Pkg</a:t>
              </a:r>
              <a:endParaRPr lang="en-US" altLang="zh-CN" dirty="0">
                <a:solidFill>
                  <a:schemeClr val="tx1"/>
                </a:solidFill>
                <a:latin typeface="Huawei Sans" panose="020C0503030203020204" pitchFamily="34" charset="0"/>
              </a:endParaRPr>
            </a:p>
          </p:txBody>
        </p:sp>
        <p:sp>
          <p:nvSpPr>
            <p:cNvPr id="33" name="圆角矩形 32"/>
            <p:cNvSpPr/>
            <p:nvPr/>
          </p:nvSpPr>
          <p:spPr>
            <a:xfrm>
              <a:off x="9251891" y="3821541"/>
              <a:ext cx="842056" cy="62538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Flash</a:t>
              </a:r>
            </a:p>
            <a:p>
              <a:pPr algn="ctr" fontAlgn="ctr"/>
              <a:r>
                <a:rPr lang="en-US" dirty="0" err="1">
                  <a:solidFill>
                    <a:schemeClr val="tx1"/>
                  </a:solidFill>
                  <a:latin typeface="Huawei Sans" panose="020C0503030203020204" pitchFamily="34" charset="0"/>
                </a:rPr>
                <a:t>Pkg</a:t>
              </a:r>
              <a:endParaRPr lang="en-US" altLang="zh-CN" dirty="0">
                <a:solidFill>
                  <a:schemeClr val="tx1"/>
                </a:solidFill>
                <a:latin typeface="Huawei Sans" panose="020C0503030203020204" pitchFamily="34" charset="0"/>
              </a:endParaRPr>
            </a:p>
          </p:txBody>
        </p:sp>
        <p:cxnSp>
          <p:nvCxnSpPr>
            <p:cNvPr id="35" name="直接箭头连接符 34"/>
            <p:cNvCxnSpPr>
              <a:endCxn id="30" idx="2"/>
            </p:cNvCxnSpPr>
            <p:nvPr/>
          </p:nvCxnSpPr>
          <p:spPr>
            <a:xfrm flipV="1">
              <a:off x="8736817" y="5410883"/>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V="1">
              <a:off x="9680174" y="5406955"/>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8673820" y="4478998"/>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9617177" y="4475070"/>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0108967" y="3996577"/>
              <a:ext cx="343364" cy="369332"/>
            </a:xfrm>
            <a:prstGeom prst="rect">
              <a:avLst/>
            </a:prstGeom>
            <a:noFill/>
          </p:spPr>
          <p:txBody>
            <a:bodyPr wrap="square" rtlCol="0">
              <a:noAutofit/>
            </a:bodyPr>
            <a:lstStyle/>
            <a:p>
              <a:pPr fontAlgn="ctr"/>
              <a:r>
                <a:rPr lang="en-US" dirty="0">
                  <a:latin typeface="Huawei Sans" panose="020C0503030203020204" pitchFamily="34" charset="0"/>
                </a:rPr>
                <a:t>...</a:t>
              </a:r>
              <a:endParaRPr lang="en-US" altLang="zh-CN" b="1" dirty="0">
                <a:latin typeface="Huawei Sans" panose="020C0503030203020204" pitchFamily="34" charset="0"/>
              </a:endParaRPr>
            </a:p>
          </p:txBody>
        </p:sp>
        <p:sp>
          <p:nvSpPr>
            <p:cNvPr id="44" name="文本框 43"/>
            <p:cNvSpPr txBox="1"/>
            <p:nvPr/>
          </p:nvSpPr>
          <p:spPr>
            <a:xfrm>
              <a:off x="10108967" y="4927779"/>
              <a:ext cx="343364" cy="369332"/>
            </a:xfrm>
            <a:prstGeom prst="rect">
              <a:avLst/>
            </a:prstGeom>
            <a:noFill/>
          </p:spPr>
          <p:txBody>
            <a:bodyPr wrap="square" rtlCol="0">
              <a:noAutofit/>
            </a:bodyPr>
            <a:lstStyle/>
            <a:p>
              <a:pPr fontAlgn="ctr"/>
              <a:r>
                <a:rPr lang="en-US" dirty="0">
                  <a:latin typeface="Huawei Sans" panose="020C0503030203020204" pitchFamily="34" charset="0"/>
                </a:rPr>
                <a:t>...</a:t>
              </a:r>
              <a:endParaRPr lang="en-US" altLang="zh-CN" b="1" dirty="0">
                <a:latin typeface="Huawei Sans" panose="020C0503030203020204" pitchFamily="34" charset="0"/>
              </a:endParaRPr>
            </a:p>
          </p:txBody>
        </p:sp>
        <p:cxnSp>
          <p:nvCxnSpPr>
            <p:cNvPr id="48" name="直接箭头连接符 47"/>
            <p:cNvCxnSpPr>
              <a:stCxn id="6" idx="1"/>
            </p:cNvCxnSpPr>
            <p:nvPr/>
          </p:nvCxnSpPr>
          <p:spPr>
            <a:xfrm flipH="1" flipV="1">
              <a:off x="1342594" y="5175079"/>
              <a:ext cx="1410773"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1693694" y="4716045"/>
              <a:ext cx="620683" cy="338554"/>
            </a:xfrm>
            <a:prstGeom prst="rect">
              <a:avLst/>
            </a:prstGeom>
            <a:noFill/>
          </p:spPr>
          <p:txBody>
            <a:bodyPr wrap="square" rtlCol="0">
              <a:noAutofit/>
            </a:bodyPr>
            <a:lstStyle/>
            <a:p>
              <a:pPr fontAlgn="ctr"/>
              <a:r>
                <a:rPr lang="en-US" sz="1600" dirty="0">
                  <a:latin typeface="Huawei Sans" panose="020C0503030203020204" pitchFamily="34" charset="0"/>
                </a:rPr>
                <a:t>Host</a:t>
              </a:r>
            </a:p>
          </p:txBody>
        </p:sp>
        <p:sp>
          <p:nvSpPr>
            <p:cNvPr id="50" name="文本框 49"/>
            <p:cNvSpPr txBox="1"/>
            <p:nvPr/>
          </p:nvSpPr>
          <p:spPr>
            <a:xfrm>
              <a:off x="1262611" y="5216791"/>
              <a:ext cx="1356462" cy="338554"/>
            </a:xfrm>
            <a:prstGeom prst="rect">
              <a:avLst/>
            </a:prstGeom>
            <a:noFill/>
          </p:spPr>
          <p:txBody>
            <a:bodyPr wrap="square" rtlCol="0">
              <a:noAutofit/>
            </a:bodyPr>
            <a:lstStyle/>
            <a:p>
              <a:pPr fontAlgn="ctr"/>
              <a:r>
                <a:rPr lang="en-US" sz="1600" dirty="0">
                  <a:latin typeface="Huawei Sans" panose="020C0503030203020204" pitchFamily="34" charset="0"/>
                </a:rPr>
                <a:t>Interconnect</a:t>
              </a:r>
            </a:p>
          </p:txBody>
        </p:sp>
        <p:sp>
          <p:nvSpPr>
            <p:cNvPr id="60" name="文本框 59"/>
            <p:cNvSpPr txBox="1"/>
            <p:nvPr/>
          </p:nvSpPr>
          <p:spPr>
            <a:xfrm>
              <a:off x="5914038" y="3885768"/>
              <a:ext cx="1989647" cy="400110"/>
            </a:xfrm>
            <a:prstGeom prst="rect">
              <a:avLst/>
            </a:prstGeom>
            <a:noFill/>
          </p:spPr>
          <p:txBody>
            <a:bodyPr wrap="square" rtlCol="0">
              <a:noAutofit/>
            </a:bodyPr>
            <a:lstStyle/>
            <a:p>
              <a:pPr fontAlgn="ctr"/>
              <a:r>
                <a:rPr lang="en-US" sz="2000" b="1" dirty="0">
                  <a:latin typeface="Huawei Sans" panose="020C0503030203020204" pitchFamily="34" charset="0"/>
                </a:rPr>
                <a:t>SSD Controller</a:t>
              </a:r>
            </a:p>
          </p:txBody>
        </p:sp>
      </p:grpSp>
    </p:spTree>
    <p:extLst>
      <p:ext uri="{BB962C8B-B14F-4D97-AF65-F5344CB8AC3E}">
        <p14:creationId xmlns:p14="http://schemas.microsoft.com/office/powerpoint/2010/main" val="656369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NAND Flash</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a:xfrm>
            <a:off x="455612" y="1052514"/>
            <a:ext cx="6218767" cy="4875042"/>
          </a:xfrm>
        </p:spPr>
        <p:txBody>
          <a:bodyPr wrap="square">
            <a:noAutofit/>
          </a:bodyPr>
          <a:lstStyle/>
          <a:p>
            <a:pPr algn="l"/>
            <a:r>
              <a:rPr lang="en-US" sz="2000" dirty="0">
                <a:latin typeface="Huawei Sans" panose="020C0503030203020204" pitchFamily="34" charset="0"/>
              </a:rPr>
              <a:t>Internal storage units in NAND flash include:</a:t>
            </a:r>
            <a:endParaRPr lang="en-US" altLang="zh-CN" sz="2000" dirty="0">
              <a:latin typeface="Huawei Sans" panose="020C0503030203020204" pitchFamily="34" charset="0"/>
            </a:endParaRPr>
          </a:p>
          <a:p>
            <a:pPr lvl="1"/>
            <a:r>
              <a:rPr lang="en-US" sz="1800" dirty="0">
                <a:latin typeface="Huawei Sans" panose="020C0503030203020204" pitchFamily="34" charset="0"/>
              </a:rPr>
              <a:t>LUNs, planes, blocks, pages, and cells</a:t>
            </a:r>
          </a:p>
          <a:p>
            <a:pPr algn="l"/>
            <a:r>
              <a:rPr lang="en-US" sz="2000" dirty="0">
                <a:latin typeface="Huawei Sans" panose="020C0503030203020204" pitchFamily="34" charset="0"/>
              </a:rPr>
              <a:t>Operations on the NAND flash include erase, program, and read.</a:t>
            </a:r>
            <a:endParaRPr lang="en-US" altLang="zh-CN" sz="2000" dirty="0">
              <a:latin typeface="Huawei Sans" panose="020C0503030203020204" pitchFamily="34" charset="0"/>
            </a:endParaRPr>
          </a:p>
          <a:p>
            <a:pPr algn="l"/>
            <a:r>
              <a:rPr lang="en-US" sz="2000" dirty="0">
                <a:latin typeface="Huawei Sans" panose="020C0503030203020204" pitchFamily="34" charset="0"/>
              </a:rPr>
              <a:t>NAND flash is a non-volatile medium. A block must be erased before new data is written to it. A program/erase (P/E) cycle is the process of erasing a block and then writing it again.</a:t>
            </a:r>
            <a:endParaRPr lang="en-US" altLang="zh-CN" sz="2000" dirty="0">
              <a:latin typeface="Huawei Sans" panose="020C0503030203020204" pitchFamily="34" charset="0"/>
            </a:endParaRPr>
          </a:p>
        </p:txBody>
      </p:sp>
      <p:grpSp>
        <p:nvGrpSpPr>
          <p:cNvPr id="92" name="组合 91"/>
          <p:cNvGrpSpPr/>
          <p:nvPr/>
        </p:nvGrpSpPr>
        <p:grpSpPr>
          <a:xfrm>
            <a:off x="7152821" y="1009536"/>
            <a:ext cx="3644483" cy="4960998"/>
            <a:chOff x="7191148" y="1259385"/>
            <a:chExt cx="3644483" cy="4960998"/>
          </a:xfrm>
        </p:grpSpPr>
        <p:sp>
          <p:nvSpPr>
            <p:cNvPr id="4" name="矩形 3"/>
            <p:cNvSpPr/>
            <p:nvPr/>
          </p:nvSpPr>
          <p:spPr>
            <a:xfrm>
              <a:off x="7191148" y="1259385"/>
              <a:ext cx="3644483" cy="49609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63" name="组合 62"/>
            <p:cNvGrpSpPr/>
            <p:nvPr/>
          </p:nvGrpSpPr>
          <p:grpSpPr>
            <a:xfrm>
              <a:off x="7756354" y="1333903"/>
              <a:ext cx="1306985" cy="4886479"/>
              <a:chOff x="6726076" y="1298792"/>
              <a:chExt cx="1306985" cy="4886479"/>
            </a:xfrm>
          </p:grpSpPr>
          <p:grpSp>
            <p:nvGrpSpPr>
              <p:cNvPr id="45" name="组合 44"/>
              <p:cNvGrpSpPr/>
              <p:nvPr/>
            </p:nvGrpSpPr>
            <p:grpSpPr>
              <a:xfrm>
                <a:off x="6726076" y="4121124"/>
                <a:ext cx="1306985" cy="1329689"/>
                <a:chOff x="6736348" y="1303656"/>
                <a:chExt cx="1306985" cy="1329689"/>
              </a:xfrm>
            </p:grpSpPr>
            <p:sp>
              <p:nvSpPr>
                <p:cNvPr id="32" name="立方体 31"/>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33" name="立方体 32"/>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34" name="立方体 33"/>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35" name="文本框 34"/>
                <p:cNvSpPr txBox="1"/>
                <p:nvPr/>
              </p:nvSpPr>
              <p:spPr>
                <a:xfrm>
                  <a:off x="7176840" y="1917164"/>
                  <a:ext cx="369332" cy="227922"/>
                </a:xfrm>
                <a:prstGeom prst="rect">
                  <a:avLst/>
                </a:prstGeom>
                <a:noFill/>
              </p:spPr>
              <p:txBody>
                <a:bodyPr vert="eaVert" wrap="square" rtlCol="0">
                  <a:noAutofit/>
                </a:bodyPr>
                <a:lstStyle/>
                <a:p>
                  <a:pPr fontAlgn="ctr"/>
                  <a:r>
                    <a:rPr lang="en-US" sz="1200" dirty="0">
                      <a:latin typeface="Huawei Sans" panose="020C0503030203020204" pitchFamily="34" charset="0"/>
                    </a:rPr>
                    <a:t>...</a:t>
                  </a:r>
                  <a:endParaRPr lang="en-US" altLang="zh-CN" sz="1200" b="1" dirty="0">
                    <a:latin typeface="Huawei Sans" panose="020C0503030203020204" pitchFamily="34" charset="0"/>
                  </a:endParaRPr>
                </a:p>
              </p:txBody>
            </p:sp>
            <p:sp>
              <p:nvSpPr>
                <p:cNvPr id="36" name="文本框 35"/>
                <p:cNvSpPr txBox="1"/>
                <p:nvPr/>
              </p:nvSpPr>
              <p:spPr>
                <a:xfrm>
                  <a:off x="7013821" y="2356346"/>
                  <a:ext cx="700833" cy="276999"/>
                </a:xfrm>
                <a:prstGeom prst="rect">
                  <a:avLst/>
                </a:prstGeom>
                <a:noFill/>
              </p:spPr>
              <p:txBody>
                <a:bodyPr wrap="square" rtlCol="0">
                  <a:noAutofit/>
                </a:bodyPr>
                <a:lstStyle/>
                <a:p>
                  <a:pPr fontAlgn="ctr"/>
                  <a:r>
                    <a:rPr lang="en-US" sz="1200" dirty="0">
                      <a:latin typeface="Huawei Sans" panose="020C0503030203020204" pitchFamily="34" charset="0"/>
                    </a:rPr>
                    <a:t>Block B</a:t>
                  </a:r>
                  <a:endParaRPr lang="en-US" altLang="zh-CN" sz="1200" dirty="0">
                    <a:latin typeface="Huawei Sans" panose="020C0503030203020204" pitchFamily="34" charset="0"/>
                  </a:endParaRPr>
                </a:p>
              </p:txBody>
            </p:sp>
            <p:sp>
              <p:nvSpPr>
                <p:cNvPr id="37" name="立方体 36"/>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grpSp>
            <p:nvGrpSpPr>
              <p:cNvPr id="46" name="组合 45"/>
              <p:cNvGrpSpPr/>
              <p:nvPr/>
            </p:nvGrpSpPr>
            <p:grpSpPr>
              <a:xfrm>
                <a:off x="6726076" y="2580923"/>
                <a:ext cx="1306985" cy="1329689"/>
                <a:chOff x="6736348" y="1303656"/>
                <a:chExt cx="1306985" cy="1329689"/>
              </a:xfrm>
            </p:grpSpPr>
            <p:sp>
              <p:nvSpPr>
                <p:cNvPr id="47" name="立方体 46"/>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48" name="立方体 47"/>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49" name="立方体 48"/>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50" name="文本框 49"/>
                <p:cNvSpPr txBox="1"/>
                <p:nvPr/>
              </p:nvSpPr>
              <p:spPr>
                <a:xfrm>
                  <a:off x="7176840" y="1917164"/>
                  <a:ext cx="369332" cy="227922"/>
                </a:xfrm>
                <a:prstGeom prst="rect">
                  <a:avLst/>
                </a:prstGeom>
                <a:noFill/>
              </p:spPr>
              <p:txBody>
                <a:bodyPr vert="eaVert" wrap="square" rtlCol="0">
                  <a:noAutofit/>
                </a:bodyPr>
                <a:lstStyle/>
                <a:p>
                  <a:pPr fontAlgn="ctr"/>
                  <a:r>
                    <a:rPr lang="en-US" sz="1200" dirty="0">
                      <a:latin typeface="Huawei Sans" panose="020C0503030203020204" pitchFamily="34" charset="0"/>
                    </a:rPr>
                    <a:t>...</a:t>
                  </a:r>
                  <a:endParaRPr lang="en-US" altLang="zh-CN" sz="1200" b="1" dirty="0">
                    <a:latin typeface="Huawei Sans" panose="020C0503030203020204" pitchFamily="34" charset="0"/>
                  </a:endParaRPr>
                </a:p>
              </p:txBody>
            </p:sp>
            <p:sp>
              <p:nvSpPr>
                <p:cNvPr id="51" name="文本框 50"/>
                <p:cNvSpPr txBox="1"/>
                <p:nvPr/>
              </p:nvSpPr>
              <p:spPr>
                <a:xfrm>
                  <a:off x="7013821" y="2356346"/>
                  <a:ext cx="694421" cy="276999"/>
                </a:xfrm>
                <a:prstGeom prst="rect">
                  <a:avLst/>
                </a:prstGeom>
                <a:noFill/>
              </p:spPr>
              <p:txBody>
                <a:bodyPr wrap="square" rtlCol="0">
                  <a:noAutofit/>
                </a:bodyPr>
                <a:lstStyle/>
                <a:p>
                  <a:pPr fontAlgn="ctr"/>
                  <a:r>
                    <a:rPr lang="en-US" sz="1200" dirty="0">
                      <a:latin typeface="Huawei Sans" panose="020C0503030203020204" pitchFamily="34" charset="0"/>
                    </a:rPr>
                    <a:t>Block 2</a:t>
                  </a:r>
                  <a:endParaRPr lang="en-US" altLang="zh-CN" sz="1200" dirty="0">
                    <a:latin typeface="Huawei Sans" panose="020C0503030203020204" pitchFamily="34" charset="0"/>
                  </a:endParaRPr>
                </a:p>
              </p:txBody>
            </p:sp>
            <p:sp>
              <p:nvSpPr>
                <p:cNvPr id="52" name="立方体 51"/>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grpSp>
            <p:nvGrpSpPr>
              <p:cNvPr id="53" name="组合 52"/>
              <p:cNvGrpSpPr/>
              <p:nvPr/>
            </p:nvGrpSpPr>
            <p:grpSpPr>
              <a:xfrm>
                <a:off x="6726076" y="1298792"/>
                <a:ext cx="1306985" cy="1329689"/>
                <a:chOff x="6736348" y="1303656"/>
                <a:chExt cx="1306985" cy="1329689"/>
              </a:xfrm>
            </p:grpSpPr>
            <p:sp>
              <p:nvSpPr>
                <p:cNvPr id="54" name="立方体 53"/>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55" name="立方体 54"/>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56" name="立方体 55"/>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57" name="文本框 56"/>
                <p:cNvSpPr txBox="1"/>
                <p:nvPr/>
              </p:nvSpPr>
              <p:spPr>
                <a:xfrm>
                  <a:off x="7176840" y="1917164"/>
                  <a:ext cx="369332" cy="227922"/>
                </a:xfrm>
                <a:prstGeom prst="rect">
                  <a:avLst/>
                </a:prstGeom>
                <a:noFill/>
              </p:spPr>
              <p:txBody>
                <a:bodyPr vert="eaVert" wrap="square" rtlCol="0">
                  <a:noAutofit/>
                </a:bodyPr>
                <a:lstStyle/>
                <a:p>
                  <a:pPr fontAlgn="ctr"/>
                  <a:r>
                    <a:rPr lang="en-US" sz="1200" dirty="0">
                      <a:latin typeface="Huawei Sans" panose="020C0503030203020204" pitchFamily="34" charset="0"/>
                    </a:rPr>
                    <a:t>...</a:t>
                  </a:r>
                  <a:endParaRPr lang="en-US" altLang="zh-CN" sz="1200" b="1" dirty="0">
                    <a:latin typeface="Huawei Sans" panose="020C0503030203020204" pitchFamily="34" charset="0"/>
                  </a:endParaRPr>
                </a:p>
              </p:txBody>
            </p:sp>
            <p:sp>
              <p:nvSpPr>
                <p:cNvPr id="58" name="文本框 57"/>
                <p:cNvSpPr txBox="1"/>
                <p:nvPr/>
              </p:nvSpPr>
              <p:spPr>
                <a:xfrm>
                  <a:off x="7013821" y="2356346"/>
                  <a:ext cx="694421" cy="276999"/>
                </a:xfrm>
                <a:prstGeom prst="rect">
                  <a:avLst/>
                </a:prstGeom>
                <a:noFill/>
              </p:spPr>
              <p:txBody>
                <a:bodyPr wrap="square" rtlCol="0">
                  <a:noAutofit/>
                </a:bodyPr>
                <a:lstStyle/>
                <a:p>
                  <a:pPr fontAlgn="ctr"/>
                  <a:r>
                    <a:rPr lang="en-US" sz="1200" dirty="0">
                      <a:latin typeface="Huawei Sans" panose="020C0503030203020204" pitchFamily="34" charset="0"/>
                    </a:rPr>
                    <a:t>Block 0</a:t>
                  </a:r>
                  <a:endParaRPr lang="en-US" altLang="zh-CN" sz="1200" dirty="0">
                    <a:latin typeface="Huawei Sans" panose="020C0503030203020204" pitchFamily="34" charset="0"/>
                  </a:endParaRPr>
                </a:p>
              </p:txBody>
            </p:sp>
            <p:sp>
              <p:nvSpPr>
                <p:cNvPr id="59" name="立方体 58"/>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sp>
            <p:nvSpPr>
              <p:cNvPr id="60" name="文本框 59"/>
              <p:cNvSpPr txBox="1"/>
              <p:nvPr/>
            </p:nvSpPr>
            <p:spPr>
              <a:xfrm>
                <a:off x="7219663" y="3902762"/>
                <a:ext cx="400110" cy="227922"/>
              </a:xfrm>
              <a:prstGeom prst="rect">
                <a:avLst/>
              </a:prstGeom>
              <a:noFill/>
            </p:spPr>
            <p:txBody>
              <a:bodyPr vert="eaVert" wrap="square" rtlCol="0">
                <a:noAutofit/>
              </a:bodyPr>
              <a:lstStyle/>
              <a:p>
                <a:pPr fontAlgn="ctr"/>
                <a:r>
                  <a:rPr lang="en-US" sz="1400" dirty="0">
                    <a:latin typeface="Huawei Sans" panose="020C0503030203020204" pitchFamily="34" charset="0"/>
                  </a:rPr>
                  <a:t>...</a:t>
                </a:r>
                <a:endParaRPr lang="en-US" altLang="zh-CN" sz="1400" b="1" dirty="0">
                  <a:latin typeface="Huawei Sans" panose="020C0503030203020204" pitchFamily="34" charset="0"/>
                </a:endParaRPr>
              </a:p>
            </p:txBody>
          </p:sp>
          <p:sp>
            <p:nvSpPr>
              <p:cNvPr id="61" name="立方体 60"/>
              <p:cNvSpPr/>
              <p:nvPr/>
            </p:nvSpPr>
            <p:spPr>
              <a:xfrm>
                <a:off x="6726076" y="5467886"/>
                <a:ext cx="1306985" cy="261120"/>
              </a:xfrm>
              <a:prstGeom prst="cube">
                <a:avLst>
                  <a:gd name="adj" fmla="val 1822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Register</a:t>
                </a:r>
                <a:endParaRPr lang="en-US" altLang="zh-CN" sz="1200" dirty="0">
                  <a:solidFill>
                    <a:schemeClr val="tx1"/>
                  </a:solidFill>
                  <a:latin typeface="Huawei Sans" panose="020C0503030203020204" pitchFamily="34" charset="0"/>
                </a:endParaRPr>
              </a:p>
            </p:txBody>
          </p:sp>
          <p:sp>
            <p:nvSpPr>
              <p:cNvPr id="62" name="文本框 61"/>
              <p:cNvSpPr txBox="1"/>
              <p:nvPr/>
            </p:nvSpPr>
            <p:spPr>
              <a:xfrm>
                <a:off x="6977222" y="5723606"/>
                <a:ext cx="867545" cy="461665"/>
              </a:xfrm>
              <a:prstGeom prst="rect">
                <a:avLst/>
              </a:prstGeom>
              <a:noFill/>
            </p:spPr>
            <p:txBody>
              <a:bodyPr wrap="square" rtlCol="0">
                <a:noAutofit/>
              </a:bodyPr>
              <a:lstStyle/>
              <a:p>
                <a:pPr algn="ctr" fontAlgn="ctr"/>
                <a:r>
                  <a:rPr lang="en-US" sz="1200" dirty="0">
                    <a:latin typeface="Huawei Sans" panose="020C0503030203020204" pitchFamily="34" charset="0"/>
                  </a:rPr>
                  <a:t>Plane</a:t>
                </a:r>
              </a:p>
              <a:p>
                <a:pPr algn="ctr" fontAlgn="ctr"/>
                <a:r>
                  <a:rPr lang="en-US" sz="1200" dirty="0">
                    <a:latin typeface="Huawei Sans" panose="020C0503030203020204" pitchFamily="34" charset="0"/>
                  </a:rPr>
                  <a:t>Address 0</a:t>
                </a:r>
                <a:endParaRPr lang="en-US" altLang="zh-CN" sz="1200" dirty="0">
                  <a:latin typeface="Huawei Sans" panose="020C0503030203020204" pitchFamily="34" charset="0"/>
                </a:endParaRPr>
              </a:p>
            </p:txBody>
          </p:sp>
        </p:grpSp>
        <p:grpSp>
          <p:nvGrpSpPr>
            <p:cNvPr id="64" name="组合 63"/>
            <p:cNvGrpSpPr/>
            <p:nvPr/>
          </p:nvGrpSpPr>
          <p:grpSpPr>
            <a:xfrm>
              <a:off x="9238497" y="1329054"/>
              <a:ext cx="1306985" cy="4886479"/>
              <a:chOff x="6726076" y="1298792"/>
              <a:chExt cx="1306985" cy="4886479"/>
            </a:xfrm>
          </p:grpSpPr>
          <p:grpSp>
            <p:nvGrpSpPr>
              <p:cNvPr id="65" name="组合 64"/>
              <p:cNvGrpSpPr/>
              <p:nvPr/>
            </p:nvGrpSpPr>
            <p:grpSpPr>
              <a:xfrm>
                <a:off x="6726076" y="4121124"/>
                <a:ext cx="1306985" cy="1329689"/>
                <a:chOff x="6736348" y="1303656"/>
                <a:chExt cx="1306985" cy="1329689"/>
              </a:xfrm>
            </p:grpSpPr>
            <p:sp>
              <p:nvSpPr>
                <p:cNvPr id="83" name="立方体 82"/>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84" name="立方体 83"/>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85" name="立方体 84"/>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86" name="文本框 85"/>
                <p:cNvSpPr txBox="1"/>
                <p:nvPr/>
              </p:nvSpPr>
              <p:spPr>
                <a:xfrm>
                  <a:off x="7176840" y="1917164"/>
                  <a:ext cx="369332" cy="227922"/>
                </a:xfrm>
                <a:prstGeom prst="rect">
                  <a:avLst/>
                </a:prstGeom>
                <a:noFill/>
              </p:spPr>
              <p:txBody>
                <a:bodyPr vert="eaVert" wrap="square" rtlCol="0">
                  <a:noAutofit/>
                </a:bodyPr>
                <a:lstStyle/>
                <a:p>
                  <a:pPr fontAlgn="ctr"/>
                  <a:r>
                    <a:rPr lang="en-US" sz="1200" dirty="0">
                      <a:latin typeface="Huawei Sans" panose="020C0503030203020204" pitchFamily="34" charset="0"/>
                    </a:rPr>
                    <a:t>...</a:t>
                  </a:r>
                  <a:endParaRPr lang="en-US" altLang="zh-CN" sz="1200" b="1" dirty="0">
                    <a:latin typeface="Huawei Sans" panose="020C0503030203020204" pitchFamily="34" charset="0"/>
                  </a:endParaRPr>
                </a:p>
              </p:txBody>
            </p:sp>
            <p:sp>
              <p:nvSpPr>
                <p:cNvPr id="87" name="文本框 86"/>
                <p:cNvSpPr txBox="1"/>
                <p:nvPr/>
              </p:nvSpPr>
              <p:spPr>
                <a:xfrm>
                  <a:off x="6955763" y="2356346"/>
                  <a:ext cx="875561" cy="276999"/>
                </a:xfrm>
                <a:prstGeom prst="rect">
                  <a:avLst/>
                </a:prstGeom>
                <a:noFill/>
              </p:spPr>
              <p:txBody>
                <a:bodyPr wrap="square" rtlCol="0">
                  <a:noAutofit/>
                </a:bodyPr>
                <a:lstStyle/>
                <a:p>
                  <a:pPr fontAlgn="ctr"/>
                  <a:r>
                    <a:rPr lang="en-US" sz="1200" dirty="0">
                      <a:latin typeface="Huawei Sans" panose="020C0503030203020204" pitchFamily="34" charset="0"/>
                    </a:rPr>
                    <a:t>Block B+1</a:t>
                  </a:r>
                  <a:endParaRPr lang="en-US" altLang="zh-CN" sz="1200" dirty="0">
                    <a:latin typeface="Huawei Sans" panose="020C0503030203020204" pitchFamily="34" charset="0"/>
                  </a:endParaRPr>
                </a:p>
              </p:txBody>
            </p:sp>
            <p:sp>
              <p:nvSpPr>
                <p:cNvPr id="88" name="立方体 87"/>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grpSp>
            <p:nvGrpSpPr>
              <p:cNvPr id="66" name="组合 65"/>
              <p:cNvGrpSpPr/>
              <p:nvPr/>
            </p:nvGrpSpPr>
            <p:grpSpPr>
              <a:xfrm>
                <a:off x="6726076" y="2580923"/>
                <a:ext cx="1306985" cy="1329689"/>
                <a:chOff x="6736348" y="1303656"/>
                <a:chExt cx="1306985" cy="1329689"/>
              </a:xfrm>
            </p:grpSpPr>
            <p:sp>
              <p:nvSpPr>
                <p:cNvPr id="77" name="立方体 76"/>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78" name="立方体 77"/>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79" name="立方体 78"/>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80" name="文本框 79"/>
                <p:cNvSpPr txBox="1"/>
                <p:nvPr/>
              </p:nvSpPr>
              <p:spPr>
                <a:xfrm>
                  <a:off x="7176840" y="1917164"/>
                  <a:ext cx="369332" cy="227922"/>
                </a:xfrm>
                <a:prstGeom prst="rect">
                  <a:avLst/>
                </a:prstGeom>
                <a:noFill/>
              </p:spPr>
              <p:txBody>
                <a:bodyPr vert="eaVert" wrap="square" rtlCol="0">
                  <a:noAutofit/>
                </a:bodyPr>
                <a:lstStyle/>
                <a:p>
                  <a:pPr fontAlgn="ctr"/>
                  <a:r>
                    <a:rPr lang="en-US" sz="1200" dirty="0">
                      <a:latin typeface="Huawei Sans" panose="020C0503030203020204" pitchFamily="34" charset="0"/>
                    </a:rPr>
                    <a:t>...</a:t>
                  </a:r>
                  <a:endParaRPr lang="en-US" altLang="zh-CN" sz="1200" b="1" dirty="0">
                    <a:latin typeface="Huawei Sans" panose="020C0503030203020204" pitchFamily="34" charset="0"/>
                  </a:endParaRPr>
                </a:p>
              </p:txBody>
            </p:sp>
            <p:sp>
              <p:nvSpPr>
                <p:cNvPr id="81" name="文本框 80"/>
                <p:cNvSpPr txBox="1"/>
                <p:nvPr/>
              </p:nvSpPr>
              <p:spPr>
                <a:xfrm>
                  <a:off x="7013821" y="2356346"/>
                  <a:ext cx="694421" cy="276999"/>
                </a:xfrm>
                <a:prstGeom prst="rect">
                  <a:avLst/>
                </a:prstGeom>
                <a:noFill/>
              </p:spPr>
              <p:txBody>
                <a:bodyPr wrap="square" rtlCol="0">
                  <a:noAutofit/>
                </a:bodyPr>
                <a:lstStyle/>
                <a:p>
                  <a:pPr fontAlgn="ctr"/>
                  <a:r>
                    <a:rPr lang="en-US" sz="1200" dirty="0">
                      <a:latin typeface="Huawei Sans" panose="020C0503030203020204" pitchFamily="34" charset="0"/>
                    </a:rPr>
                    <a:t>Block 3</a:t>
                  </a:r>
                  <a:endParaRPr lang="en-US" altLang="zh-CN" sz="1200" dirty="0">
                    <a:latin typeface="Huawei Sans" panose="020C0503030203020204" pitchFamily="34" charset="0"/>
                  </a:endParaRPr>
                </a:p>
              </p:txBody>
            </p:sp>
            <p:sp>
              <p:nvSpPr>
                <p:cNvPr id="82" name="立方体 81"/>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grpSp>
            <p:nvGrpSpPr>
              <p:cNvPr id="67" name="组合 66"/>
              <p:cNvGrpSpPr/>
              <p:nvPr/>
            </p:nvGrpSpPr>
            <p:grpSpPr>
              <a:xfrm>
                <a:off x="6726076" y="1298792"/>
                <a:ext cx="1306985" cy="1329689"/>
                <a:chOff x="6736348" y="1303656"/>
                <a:chExt cx="1306985" cy="1329689"/>
              </a:xfrm>
            </p:grpSpPr>
            <p:sp>
              <p:nvSpPr>
                <p:cNvPr id="71" name="立方体 70"/>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72" name="立方体 71"/>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73" name="立方体 72"/>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74" name="文本框 73"/>
                <p:cNvSpPr txBox="1"/>
                <p:nvPr/>
              </p:nvSpPr>
              <p:spPr>
                <a:xfrm>
                  <a:off x="7176840" y="1917164"/>
                  <a:ext cx="369332" cy="227922"/>
                </a:xfrm>
                <a:prstGeom prst="rect">
                  <a:avLst/>
                </a:prstGeom>
                <a:noFill/>
              </p:spPr>
              <p:txBody>
                <a:bodyPr vert="eaVert" wrap="square" rtlCol="0">
                  <a:noAutofit/>
                </a:bodyPr>
                <a:lstStyle/>
                <a:p>
                  <a:pPr fontAlgn="ctr"/>
                  <a:r>
                    <a:rPr lang="en-US" sz="1200" dirty="0">
                      <a:latin typeface="Huawei Sans" panose="020C0503030203020204" pitchFamily="34" charset="0"/>
                    </a:rPr>
                    <a:t>...</a:t>
                  </a:r>
                  <a:endParaRPr lang="en-US" altLang="zh-CN" sz="1200" b="1" dirty="0">
                    <a:latin typeface="Huawei Sans" panose="020C0503030203020204" pitchFamily="34" charset="0"/>
                  </a:endParaRPr>
                </a:p>
              </p:txBody>
            </p:sp>
            <p:sp>
              <p:nvSpPr>
                <p:cNvPr id="75" name="文本框 74"/>
                <p:cNvSpPr txBox="1"/>
                <p:nvPr/>
              </p:nvSpPr>
              <p:spPr>
                <a:xfrm>
                  <a:off x="7013821" y="2356346"/>
                  <a:ext cx="694421" cy="276999"/>
                </a:xfrm>
                <a:prstGeom prst="rect">
                  <a:avLst/>
                </a:prstGeom>
                <a:noFill/>
              </p:spPr>
              <p:txBody>
                <a:bodyPr wrap="square" rtlCol="0">
                  <a:noAutofit/>
                </a:bodyPr>
                <a:lstStyle/>
                <a:p>
                  <a:pPr fontAlgn="ctr"/>
                  <a:r>
                    <a:rPr lang="en-US" sz="1200" dirty="0">
                      <a:latin typeface="Huawei Sans" panose="020C0503030203020204" pitchFamily="34" charset="0"/>
                    </a:rPr>
                    <a:t>Block 1</a:t>
                  </a:r>
                  <a:endParaRPr lang="en-US" altLang="zh-CN" sz="1200" dirty="0">
                    <a:latin typeface="Huawei Sans" panose="020C0503030203020204" pitchFamily="34" charset="0"/>
                  </a:endParaRPr>
                </a:p>
              </p:txBody>
            </p:sp>
            <p:sp>
              <p:nvSpPr>
                <p:cNvPr id="76" name="立方体 75"/>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sp>
            <p:nvSpPr>
              <p:cNvPr id="68" name="文本框 67"/>
              <p:cNvSpPr txBox="1"/>
              <p:nvPr/>
            </p:nvSpPr>
            <p:spPr>
              <a:xfrm>
                <a:off x="7219663" y="3902762"/>
                <a:ext cx="400110" cy="227922"/>
              </a:xfrm>
              <a:prstGeom prst="rect">
                <a:avLst/>
              </a:prstGeom>
              <a:noFill/>
            </p:spPr>
            <p:txBody>
              <a:bodyPr vert="eaVert" wrap="square" rtlCol="0">
                <a:noAutofit/>
              </a:bodyPr>
              <a:lstStyle/>
              <a:p>
                <a:pPr fontAlgn="ctr"/>
                <a:r>
                  <a:rPr lang="en-US" sz="1400" dirty="0">
                    <a:latin typeface="Huawei Sans" panose="020C0503030203020204" pitchFamily="34" charset="0"/>
                  </a:rPr>
                  <a:t>...</a:t>
                </a:r>
                <a:endParaRPr lang="en-US" altLang="zh-CN" sz="1400" b="1" dirty="0">
                  <a:latin typeface="Huawei Sans" panose="020C0503030203020204" pitchFamily="34" charset="0"/>
                </a:endParaRPr>
              </a:p>
            </p:txBody>
          </p:sp>
          <p:sp>
            <p:nvSpPr>
              <p:cNvPr id="69" name="立方体 68"/>
              <p:cNvSpPr/>
              <p:nvPr/>
            </p:nvSpPr>
            <p:spPr>
              <a:xfrm>
                <a:off x="6726076" y="5467886"/>
                <a:ext cx="1306985" cy="261120"/>
              </a:xfrm>
              <a:prstGeom prst="cube">
                <a:avLst>
                  <a:gd name="adj" fmla="val 1822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solidFill>
                      <a:schemeClr val="tx1"/>
                    </a:solidFill>
                    <a:latin typeface="Huawei Sans" panose="020C0503030203020204" pitchFamily="34" charset="0"/>
                  </a:rPr>
                  <a:t>Page Register</a:t>
                </a:r>
                <a:endParaRPr lang="en-US" altLang="zh-CN" sz="1200" dirty="0">
                  <a:solidFill>
                    <a:schemeClr val="tx1"/>
                  </a:solidFill>
                  <a:latin typeface="Huawei Sans" panose="020C0503030203020204" pitchFamily="34" charset="0"/>
                </a:endParaRPr>
              </a:p>
            </p:txBody>
          </p:sp>
          <p:sp>
            <p:nvSpPr>
              <p:cNvPr id="70" name="文本框 69"/>
              <p:cNvSpPr txBox="1"/>
              <p:nvPr/>
            </p:nvSpPr>
            <p:spPr>
              <a:xfrm>
                <a:off x="6977222" y="5723606"/>
                <a:ext cx="867546" cy="461665"/>
              </a:xfrm>
              <a:prstGeom prst="rect">
                <a:avLst/>
              </a:prstGeom>
              <a:noFill/>
            </p:spPr>
            <p:txBody>
              <a:bodyPr wrap="square" rtlCol="0">
                <a:noAutofit/>
              </a:bodyPr>
              <a:lstStyle/>
              <a:p>
                <a:pPr algn="ctr" fontAlgn="ctr"/>
                <a:r>
                  <a:rPr lang="en-US" sz="1200" dirty="0">
                    <a:latin typeface="Huawei Sans" panose="020C0503030203020204" pitchFamily="34" charset="0"/>
                  </a:rPr>
                  <a:t>Plane</a:t>
                </a:r>
              </a:p>
              <a:p>
                <a:pPr algn="ctr" fontAlgn="ctr"/>
                <a:r>
                  <a:rPr lang="en-US" sz="1200" dirty="0">
                    <a:latin typeface="Huawei Sans" panose="020C0503030203020204" pitchFamily="34" charset="0"/>
                  </a:rPr>
                  <a:t>Address 1</a:t>
                </a:r>
                <a:endParaRPr lang="en-US" altLang="zh-CN" sz="1200" dirty="0">
                  <a:latin typeface="Huawei Sans" panose="020C0503030203020204" pitchFamily="34" charset="0"/>
                </a:endParaRPr>
              </a:p>
            </p:txBody>
          </p:sp>
        </p:grpSp>
        <p:sp>
          <p:nvSpPr>
            <p:cNvPr id="89" name="文本框 88"/>
            <p:cNvSpPr txBox="1"/>
            <p:nvPr/>
          </p:nvSpPr>
          <p:spPr>
            <a:xfrm rot="10800000">
              <a:off x="7191149" y="2873989"/>
              <a:ext cx="461665" cy="1551066"/>
            </a:xfrm>
            <a:prstGeom prst="rect">
              <a:avLst/>
            </a:prstGeom>
            <a:noFill/>
          </p:spPr>
          <p:txBody>
            <a:bodyPr vert="eaVert" wrap="square" rtlCol="0">
              <a:noAutofit/>
            </a:bodyPr>
            <a:lstStyle/>
            <a:p>
              <a:pPr fontAlgn="ctr"/>
              <a:r>
                <a:rPr lang="en-US" dirty="0">
                  <a:latin typeface="Huawei Sans" panose="020C0503030203020204" pitchFamily="34" charset="0"/>
                </a:rPr>
                <a:t>Logical Unit 0</a:t>
              </a: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2827283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26"/>
          <p:cNvSpPr>
            <a:spLocks noGrp="1"/>
          </p:cNvSpPr>
          <p:nvPr>
            <p:ph type="title"/>
          </p:nvPr>
        </p:nvSpPr>
        <p:spPr/>
        <p:txBody>
          <a:bodyPr wrap="square">
            <a:noAutofit/>
          </a:bodyPr>
          <a:lstStyle/>
          <a:p>
            <a:r>
              <a:rPr lang="en-US" dirty="0">
                <a:latin typeface="Huawei Sans" panose="020C0503030203020204" pitchFamily="34" charset="0"/>
              </a:rPr>
              <a:t>SLC, MLC, TLC, and QLC</a:t>
            </a:r>
            <a:endParaRPr lang="en-US" altLang="zh-CN" dirty="0">
              <a:latin typeface="Huawei Sans" panose="020C0503030203020204" pitchFamily="34" charset="0"/>
            </a:endParaRPr>
          </a:p>
        </p:txBody>
      </p:sp>
      <p:grpSp>
        <p:nvGrpSpPr>
          <p:cNvPr id="15" name="组合 14"/>
          <p:cNvGrpSpPr/>
          <p:nvPr/>
        </p:nvGrpSpPr>
        <p:grpSpPr>
          <a:xfrm>
            <a:off x="6663320" y="1258077"/>
            <a:ext cx="1834060" cy="1807812"/>
            <a:chOff x="7447963" y="1894552"/>
            <a:chExt cx="1834060" cy="1807812"/>
          </a:xfrm>
        </p:grpSpPr>
        <p:sp>
          <p:nvSpPr>
            <p:cNvPr id="6" name="圆柱形 5"/>
            <p:cNvSpPr/>
            <p:nvPr/>
          </p:nvSpPr>
          <p:spPr>
            <a:xfrm>
              <a:off x="7447963" y="3426108"/>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a:latin typeface="Huawei Sans" panose="020C0503030203020204" pitchFamily="34" charset="0"/>
                </a:rPr>
                <a:t>000</a:t>
              </a:r>
              <a:endParaRPr lang="en-US" altLang="zh-CN" sz="1400" dirty="0">
                <a:latin typeface="Huawei Sans" panose="020C0503030203020204" pitchFamily="34" charset="0"/>
              </a:endParaRPr>
            </a:p>
          </p:txBody>
        </p:sp>
        <p:sp>
          <p:nvSpPr>
            <p:cNvPr id="8" name="圆柱形 7"/>
            <p:cNvSpPr/>
            <p:nvPr/>
          </p:nvSpPr>
          <p:spPr>
            <a:xfrm>
              <a:off x="7447963" y="3217531"/>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a:latin typeface="Huawei Sans" panose="020C0503030203020204" pitchFamily="34" charset="0"/>
                </a:rPr>
                <a:t>001</a:t>
              </a:r>
              <a:endParaRPr lang="en-US" altLang="zh-CN" sz="1400" dirty="0">
                <a:latin typeface="Huawei Sans" panose="020C0503030203020204" pitchFamily="34" charset="0"/>
              </a:endParaRPr>
            </a:p>
          </p:txBody>
        </p:sp>
        <p:sp>
          <p:nvSpPr>
            <p:cNvPr id="9" name="圆柱形 8"/>
            <p:cNvSpPr/>
            <p:nvPr/>
          </p:nvSpPr>
          <p:spPr>
            <a:xfrm>
              <a:off x="7447963" y="2992614"/>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a:latin typeface="Huawei Sans" panose="020C0503030203020204" pitchFamily="34" charset="0"/>
                </a:rPr>
                <a:t>010</a:t>
              </a:r>
              <a:endParaRPr lang="en-US" altLang="zh-CN" sz="1400" dirty="0">
                <a:latin typeface="Huawei Sans" panose="020C0503030203020204" pitchFamily="34" charset="0"/>
              </a:endParaRPr>
            </a:p>
          </p:txBody>
        </p:sp>
        <p:sp>
          <p:nvSpPr>
            <p:cNvPr id="10" name="圆柱形 9"/>
            <p:cNvSpPr/>
            <p:nvPr/>
          </p:nvSpPr>
          <p:spPr>
            <a:xfrm>
              <a:off x="7447963" y="2767116"/>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a:latin typeface="Huawei Sans" panose="020C0503030203020204" pitchFamily="34" charset="0"/>
                </a:rPr>
                <a:t>011</a:t>
              </a:r>
              <a:endParaRPr lang="en-US" altLang="zh-CN" sz="1400" dirty="0">
                <a:latin typeface="Huawei Sans" panose="020C0503030203020204" pitchFamily="34" charset="0"/>
              </a:endParaRPr>
            </a:p>
          </p:txBody>
        </p:sp>
        <p:sp>
          <p:nvSpPr>
            <p:cNvPr id="11" name="圆柱形 10"/>
            <p:cNvSpPr/>
            <p:nvPr/>
          </p:nvSpPr>
          <p:spPr>
            <a:xfrm>
              <a:off x="7447963" y="2550369"/>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a:latin typeface="Huawei Sans" panose="020C0503030203020204" pitchFamily="34" charset="0"/>
                </a:rPr>
                <a:t>100</a:t>
              </a:r>
              <a:endParaRPr lang="en-US" altLang="zh-CN" sz="1400" dirty="0">
                <a:latin typeface="Huawei Sans" panose="020C0503030203020204" pitchFamily="34" charset="0"/>
              </a:endParaRPr>
            </a:p>
          </p:txBody>
        </p:sp>
        <p:sp>
          <p:nvSpPr>
            <p:cNvPr id="12" name="圆柱形 11"/>
            <p:cNvSpPr/>
            <p:nvPr/>
          </p:nvSpPr>
          <p:spPr>
            <a:xfrm>
              <a:off x="7447963" y="2333622"/>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a:latin typeface="Huawei Sans" panose="020C0503030203020204" pitchFamily="34" charset="0"/>
                </a:rPr>
                <a:t>101</a:t>
              </a:r>
              <a:endParaRPr lang="en-US" altLang="zh-CN" sz="1400" dirty="0">
                <a:latin typeface="Huawei Sans" panose="020C0503030203020204" pitchFamily="34" charset="0"/>
              </a:endParaRPr>
            </a:p>
          </p:txBody>
        </p:sp>
        <p:sp>
          <p:nvSpPr>
            <p:cNvPr id="13" name="圆柱形 12"/>
            <p:cNvSpPr/>
            <p:nvPr/>
          </p:nvSpPr>
          <p:spPr>
            <a:xfrm>
              <a:off x="7447963" y="2111590"/>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a:latin typeface="Huawei Sans" panose="020C0503030203020204" pitchFamily="34" charset="0"/>
                </a:rPr>
                <a:t>110</a:t>
              </a:r>
              <a:endParaRPr lang="en-US" altLang="zh-CN" sz="1400" dirty="0">
                <a:latin typeface="Huawei Sans" panose="020C0503030203020204" pitchFamily="34" charset="0"/>
              </a:endParaRPr>
            </a:p>
          </p:txBody>
        </p:sp>
        <p:sp>
          <p:nvSpPr>
            <p:cNvPr id="14" name="圆柱形 13"/>
            <p:cNvSpPr/>
            <p:nvPr/>
          </p:nvSpPr>
          <p:spPr>
            <a:xfrm>
              <a:off x="7447963" y="1894552"/>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a:latin typeface="Huawei Sans" panose="020C0503030203020204" pitchFamily="34" charset="0"/>
                </a:rPr>
                <a:t>111</a:t>
              </a:r>
              <a:endParaRPr lang="en-US" altLang="zh-CN" sz="1400" dirty="0">
                <a:latin typeface="Huawei Sans" panose="020C0503030203020204" pitchFamily="34" charset="0"/>
              </a:endParaRPr>
            </a:p>
          </p:txBody>
        </p:sp>
      </p:grpSp>
      <p:grpSp>
        <p:nvGrpSpPr>
          <p:cNvPr id="21" name="组合 20"/>
          <p:cNvGrpSpPr/>
          <p:nvPr/>
        </p:nvGrpSpPr>
        <p:grpSpPr>
          <a:xfrm>
            <a:off x="3691789" y="1268606"/>
            <a:ext cx="1834060" cy="1819799"/>
            <a:chOff x="4718309" y="1882564"/>
            <a:chExt cx="1834060" cy="1819799"/>
          </a:xfrm>
        </p:grpSpPr>
        <p:sp>
          <p:nvSpPr>
            <p:cNvPr id="16" name="圆柱形 15"/>
            <p:cNvSpPr/>
            <p:nvPr/>
          </p:nvSpPr>
          <p:spPr>
            <a:xfrm>
              <a:off x="4718309" y="3189055"/>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latin typeface="Huawei Sans" panose="020C0503030203020204" pitchFamily="34" charset="0"/>
                </a:rPr>
                <a:t>00</a:t>
              </a:r>
              <a:endParaRPr lang="en-US" altLang="zh-CN" dirty="0">
                <a:latin typeface="Huawei Sans" panose="020C0503030203020204" pitchFamily="34" charset="0"/>
              </a:endParaRPr>
            </a:p>
          </p:txBody>
        </p:sp>
        <p:sp>
          <p:nvSpPr>
            <p:cNvPr id="17" name="圆柱形 16"/>
            <p:cNvSpPr/>
            <p:nvPr/>
          </p:nvSpPr>
          <p:spPr>
            <a:xfrm>
              <a:off x="4718309" y="2752196"/>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latin typeface="Huawei Sans" panose="020C0503030203020204" pitchFamily="34" charset="0"/>
                </a:rPr>
                <a:t>01</a:t>
              </a:r>
              <a:endParaRPr lang="en-US" altLang="zh-CN" dirty="0">
                <a:latin typeface="Huawei Sans" panose="020C0503030203020204" pitchFamily="34" charset="0"/>
              </a:endParaRPr>
            </a:p>
          </p:txBody>
        </p:sp>
        <p:sp>
          <p:nvSpPr>
            <p:cNvPr id="18" name="圆柱形 17"/>
            <p:cNvSpPr/>
            <p:nvPr/>
          </p:nvSpPr>
          <p:spPr>
            <a:xfrm>
              <a:off x="4718309" y="2319423"/>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latin typeface="Huawei Sans" panose="020C0503030203020204" pitchFamily="34" charset="0"/>
                </a:rPr>
                <a:t>10</a:t>
              </a:r>
              <a:endParaRPr lang="en-US" altLang="zh-CN" dirty="0">
                <a:latin typeface="Huawei Sans" panose="020C0503030203020204" pitchFamily="34" charset="0"/>
              </a:endParaRPr>
            </a:p>
          </p:txBody>
        </p:sp>
        <p:sp>
          <p:nvSpPr>
            <p:cNvPr id="19" name="圆柱形 18"/>
            <p:cNvSpPr/>
            <p:nvPr/>
          </p:nvSpPr>
          <p:spPr>
            <a:xfrm>
              <a:off x="4718309" y="1882564"/>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latin typeface="Huawei Sans" panose="020C0503030203020204" pitchFamily="34" charset="0"/>
                </a:rPr>
                <a:t>11</a:t>
              </a:r>
              <a:endParaRPr lang="en-US" altLang="zh-CN" dirty="0">
                <a:latin typeface="Huawei Sans" panose="020C0503030203020204" pitchFamily="34" charset="0"/>
              </a:endParaRPr>
            </a:p>
          </p:txBody>
        </p:sp>
      </p:grpSp>
      <p:grpSp>
        <p:nvGrpSpPr>
          <p:cNvPr id="22" name="组合 21"/>
          <p:cNvGrpSpPr/>
          <p:nvPr/>
        </p:nvGrpSpPr>
        <p:grpSpPr>
          <a:xfrm>
            <a:off x="948141" y="1300485"/>
            <a:ext cx="1834060" cy="1782675"/>
            <a:chOff x="1272376" y="1919688"/>
            <a:chExt cx="1834060" cy="1782675"/>
          </a:xfrm>
        </p:grpSpPr>
        <p:sp>
          <p:nvSpPr>
            <p:cNvPr id="4" name="圆柱形 3"/>
            <p:cNvSpPr/>
            <p:nvPr/>
          </p:nvSpPr>
          <p:spPr>
            <a:xfrm>
              <a:off x="1272376" y="2749985"/>
              <a:ext cx="1834060" cy="952378"/>
            </a:xfrm>
            <a:prstGeom prst="can">
              <a:avLst>
                <a:gd name="adj" fmla="val 1153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latin typeface="Huawei Sans" panose="020C0503030203020204" pitchFamily="34" charset="0"/>
                </a:rPr>
                <a:t>0</a:t>
              </a:r>
              <a:endParaRPr lang="en-US" altLang="zh-CN" dirty="0">
                <a:latin typeface="Huawei Sans" panose="020C0503030203020204" pitchFamily="34" charset="0"/>
              </a:endParaRPr>
            </a:p>
          </p:txBody>
        </p:sp>
        <p:sp>
          <p:nvSpPr>
            <p:cNvPr id="20" name="圆柱形 19"/>
            <p:cNvSpPr/>
            <p:nvPr/>
          </p:nvSpPr>
          <p:spPr>
            <a:xfrm>
              <a:off x="1272376" y="1919688"/>
              <a:ext cx="1834060" cy="952378"/>
            </a:xfrm>
            <a:prstGeom prst="can">
              <a:avLst>
                <a:gd name="adj" fmla="val 1153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latin typeface="Huawei Sans" panose="020C0503030203020204" pitchFamily="34" charset="0"/>
                </a:rPr>
                <a:t>1</a:t>
              </a:r>
              <a:endParaRPr lang="en-US" altLang="zh-CN" dirty="0">
                <a:latin typeface="Huawei Sans" panose="020C0503030203020204" pitchFamily="34" charset="0"/>
              </a:endParaRPr>
            </a:p>
          </p:txBody>
        </p:sp>
      </p:grpSp>
      <p:sp>
        <p:nvSpPr>
          <p:cNvPr id="23" name="文本框 22"/>
          <p:cNvSpPr txBox="1"/>
          <p:nvPr/>
        </p:nvSpPr>
        <p:spPr>
          <a:xfrm>
            <a:off x="1251549" y="3347006"/>
            <a:ext cx="1063112" cy="369332"/>
          </a:xfrm>
          <a:prstGeom prst="rect">
            <a:avLst/>
          </a:prstGeom>
          <a:noFill/>
        </p:spPr>
        <p:txBody>
          <a:bodyPr wrap="square" rtlCol="0">
            <a:noAutofit/>
          </a:bodyPr>
          <a:lstStyle/>
          <a:p>
            <a:pPr fontAlgn="ctr"/>
            <a:r>
              <a:rPr lang="en-US" dirty="0">
                <a:latin typeface="Huawei Sans" panose="020C0503030203020204" pitchFamily="34" charset="0"/>
              </a:rPr>
              <a:t>SLC-1bit</a:t>
            </a:r>
            <a:endParaRPr lang="en-US" altLang="zh-CN" dirty="0">
              <a:latin typeface="Huawei Sans" panose="020C0503030203020204" pitchFamily="34" charset="0"/>
            </a:endParaRPr>
          </a:p>
        </p:txBody>
      </p:sp>
      <p:sp>
        <p:nvSpPr>
          <p:cNvPr id="24" name="文本框 23"/>
          <p:cNvSpPr txBox="1"/>
          <p:nvPr/>
        </p:nvSpPr>
        <p:spPr>
          <a:xfrm>
            <a:off x="4188063" y="3347006"/>
            <a:ext cx="1154483" cy="369332"/>
          </a:xfrm>
          <a:prstGeom prst="rect">
            <a:avLst/>
          </a:prstGeom>
          <a:noFill/>
        </p:spPr>
        <p:txBody>
          <a:bodyPr wrap="square" rtlCol="0">
            <a:noAutofit/>
          </a:bodyPr>
          <a:lstStyle/>
          <a:p>
            <a:pPr fontAlgn="ctr"/>
            <a:r>
              <a:rPr lang="en-US" dirty="0">
                <a:latin typeface="Huawei Sans" panose="020C0503030203020204" pitchFamily="34" charset="0"/>
              </a:rPr>
              <a:t>MLC-2bit</a:t>
            </a:r>
            <a:endParaRPr lang="en-US" altLang="zh-CN" dirty="0">
              <a:latin typeface="Huawei Sans" panose="020C0503030203020204" pitchFamily="34" charset="0"/>
            </a:endParaRPr>
          </a:p>
        </p:txBody>
      </p:sp>
      <p:sp>
        <p:nvSpPr>
          <p:cNvPr id="25" name="文本框 24"/>
          <p:cNvSpPr txBox="1"/>
          <p:nvPr/>
        </p:nvSpPr>
        <p:spPr>
          <a:xfrm>
            <a:off x="7045588" y="3328736"/>
            <a:ext cx="1069524" cy="369332"/>
          </a:xfrm>
          <a:prstGeom prst="rect">
            <a:avLst/>
          </a:prstGeom>
          <a:noFill/>
        </p:spPr>
        <p:txBody>
          <a:bodyPr wrap="square" rtlCol="0">
            <a:noAutofit/>
          </a:bodyPr>
          <a:lstStyle/>
          <a:p>
            <a:pPr fontAlgn="ctr"/>
            <a:r>
              <a:rPr lang="en-US" dirty="0">
                <a:latin typeface="Huawei Sans" panose="020C0503030203020204" pitchFamily="34" charset="0"/>
              </a:rPr>
              <a:t>TLC-3bit</a:t>
            </a:r>
            <a:endParaRPr lang="en-US" altLang="zh-CN" dirty="0">
              <a:latin typeface="Huawei Sans" panose="020C0503030203020204" pitchFamily="34" charset="0"/>
            </a:endParaRPr>
          </a:p>
        </p:txBody>
      </p:sp>
      <p:sp>
        <p:nvSpPr>
          <p:cNvPr id="5" name="文本框 4"/>
          <p:cNvSpPr txBox="1"/>
          <p:nvPr/>
        </p:nvSpPr>
        <p:spPr>
          <a:xfrm>
            <a:off x="731838" y="3716338"/>
            <a:ext cx="2363787" cy="1448831"/>
          </a:xfrm>
          <a:prstGeom prst="rect">
            <a:avLst/>
          </a:prstGeom>
          <a:noFill/>
          <a:ln w="12700">
            <a:solidFill>
              <a:schemeClr val="tx1"/>
            </a:solidFill>
            <a:prstDash val="dash"/>
          </a:ln>
        </p:spPr>
        <p:txBody>
          <a:bodyPr wrap="square" rtlCol="0">
            <a:noAutofit/>
          </a:bodyPr>
          <a:lstStyle/>
          <a:p>
            <a:pPr fontAlgn="ctr"/>
            <a:r>
              <a:rPr lang="en-US" sz="1200" dirty="0">
                <a:latin typeface="Huawei Sans" panose="020C0503030203020204" pitchFamily="34" charset="0"/>
              </a:rPr>
              <a:t>SLC</a:t>
            </a:r>
          </a:p>
          <a:p>
            <a:pPr marL="177800" indent="-177800" fontAlgn="ctr"/>
            <a:r>
              <a:rPr lang="en-US" sz="1200" dirty="0">
                <a:latin typeface="Huawei Sans" panose="020C0503030203020204" pitchFamily="34" charset="0"/>
              </a:rPr>
              <a:t>1. Supports 50,000 to 100,000 P/E cycles, providing the best reliability.</a:t>
            </a:r>
            <a:endParaRPr lang="en-US" altLang="zh-CN" sz="1200" dirty="0">
              <a:latin typeface="Huawei Sans" panose="020C0503030203020204" pitchFamily="34" charset="0"/>
            </a:endParaRPr>
          </a:p>
          <a:p>
            <a:pPr marL="177800" indent="-177800" fontAlgn="ctr"/>
            <a:r>
              <a:rPr lang="en-US" sz="1200" dirty="0">
                <a:latin typeface="Huawei Sans" panose="020C0503030203020204" pitchFamily="34" charset="0"/>
              </a:rPr>
              <a:t>2. The storage capacity is small.</a:t>
            </a:r>
            <a:endParaRPr lang="en-US" altLang="zh-CN" sz="1200" dirty="0">
              <a:latin typeface="Huawei Sans" panose="020C0503030203020204" pitchFamily="34" charset="0"/>
            </a:endParaRPr>
          </a:p>
          <a:p>
            <a:pPr marL="177800" indent="-177800" fontAlgn="ctr"/>
            <a:r>
              <a:rPr lang="en-US" sz="1200" dirty="0">
                <a:latin typeface="Huawei Sans" panose="020C0503030203020204" pitchFamily="34" charset="0"/>
              </a:rPr>
              <a:t>3. The cost is the highest.</a:t>
            </a:r>
            <a:endParaRPr lang="en-US" altLang="zh-CN" sz="1200" dirty="0">
              <a:latin typeface="Huawei Sans" panose="020C0503030203020204" pitchFamily="34" charset="0"/>
            </a:endParaRPr>
          </a:p>
        </p:txBody>
      </p:sp>
      <p:sp>
        <p:nvSpPr>
          <p:cNvPr id="26" name="文本框 25"/>
          <p:cNvSpPr txBox="1"/>
          <p:nvPr/>
        </p:nvSpPr>
        <p:spPr>
          <a:xfrm>
            <a:off x="3453669" y="3716337"/>
            <a:ext cx="2642331" cy="1448831"/>
          </a:xfrm>
          <a:prstGeom prst="rect">
            <a:avLst/>
          </a:prstGeom>
          <a:noFill/>
          <a:ln w="12700">
            <a:solidFill>
              <a:schemeClr val="tx1"/>
            </a:solidFill>
            <a:prstDash val="dash"/>
          </a:ln>
        </p:spPr>
        <p:txBody>
          <a:bodyPr wrap="square" rtlCol="0">
            <a:noAutofit/>
          </a:bodyPr>
          <a:lstStyle/>
          <a:p>
            <a:pPr fontAlgn="ctr"/>
            <a:r>
              <a:rPr lang="en-US" sz="1200" dirty="0">
                <a:latin typeface="Huawei Sans" panose="020C0503030203020204" pitchFamily="34" charset="0"/>
              </a:rPr>
              <a:t>MLC</a:t>
            </a:r>
          </a:p>
          <a:p>
            <a:pPr fontAlgn="ctr"/>
            <a:r>
              <a:rPr lang="en-US" sz="1200" dirty="0">
                <a:latin typeface="Huawei Sans" panose="020C0503030203020204" pitchFamily="34" charset="0"/>
              </a:rPr>
              <a:t>1. Supports about 3,000 P/E cycles.</a:t>
            </a:r>
            <a:endParaRPr lang="en-US" altLang="zh-CN" sz="1200" dirty="0">
              <a:latin typeface="Huawei Sans" panose="020C0503030203020204" pitchFamily="34" charset="0"/>
            </a:endParaRPr>
          </a:p>
          <a:p>
            <a:pPr marL="177800" indent="-177800" fontAlgn="ctr"/>
            <a:r>
              <a:rPr lang="en-US" sz="1200" dirty="0">
                <a:latin typeface="Huawei Sans" panose="020C0503030203020204" pitchFamily="34" charset="0"/>
              </a:rPr>
              <a:t>2. The speed is slower than that of SLC.</a:t>
            </a:r>
            <a:endParaRPr lang="en-US" altLang="zh-CN" sz="1200" dirty="0">
              <a:latin typeface="Huawei Sans" panose="020C0503030203020204" pitchFamily="34" charset="0"/>
            </a:endParaRPr>
          </a:p>
          <a:p>
            <a:pPr marL="177800" indent="-177800" fontAlgn="ctr"/>
            <a:r>
              <a:rPr lang="en-US" sz="1200" dirty="0">
                <a:latin typeface="Huawei Sans" panose="020C0503030203020204" pitchFamily="34" charset="0"/>
              </a:rPr>
              <a:t>3. The storage capacity is relatively large.</a:t>
            </a:r>
            <a:endParaRPr lang="en-US" altLang="zh-CN" sz="1200" dirty="0">
              <a:latin typeface="Huawei Sans" panose="020C0503030203020204" pitchFamily="34" charset="0"/>
            </a:endParaRPr>
          </a:p>
          <a:p>
            <a:pPr marL="177800" indent="-177800" fontAlgn="ctr"/>
            <a:r>
              <a:rPr lang="en-US" sz="1200" dirty="0">
                <a:latin typeface="Huawei Sans" panose="020C0503030203020204" pitchFamily="34" charset="0"/>
              </a:rPr>
              <a:t>4. The price is relatively low.</a:t>
            </a:r>
            <a:endParaRPr lang="en-US" altLang="zh-CN" sz="1200" dirty="0">
              <a:latin typeface="Huawei Sans" panose="020C0503030203020204" pitchFamily="34" charset="0"/>
            </a:endParaRPr>
          </a:p>
        </p:txBody>
      </p:sp>
      <p:sp>
        <p:nvSpPr>
          <p:cNvPr id="28" name="文本框 27"/>
          <p:cNvSpPr txBox="1"/>
          <p:nvPr/>
        </p:nvSpPr>
        <p:spPr>
          <a:xfrm>
            <a:off x="6329680" y="3716338"/>
            <a:ext cx="2702560" cy="2318512"/>
          </a:xfrm>
          <a:prstGeom prst="rect">
            <a:avLst/>
          </a:prstGeom>
          <a:noFill/>
          <a:ln w="12700">
            <a:solidFill>
              <a:schemeClr val="tx1"/>
            </a:solidFill>
            <a:prstDash val="dash"/>
          </a:ln>
        </p:spPr>
        <p:txBody>
          <a:bodyPr wrap="square" rtlCol="0">
            <a:noAutofit/>
          </a:bodyPr>
          <a:lstStyle/>
          <a:p>
            <a:pPr fontAlgn="ctr"/>
            <a:r>
              <a:rPr lang="en-US" sz="1200" dirty="0">
                <a:latin typeface="Huawei Sans" panose="020C0503030203020204" pitchFamily="34" charset="0"/>
              </a:rPr>
              <a:t>TLC</a:t>
            </a:r>
          </a:p>
          <a:p>
            <a:pPr marL="177800" indent="-177800" fontAlgn="ctr"/>
            <a:r>
              <a:rPr lang="en-US" sz="1200" dirty="0">
                <a:latin typeface="Huawei Sans" panose="020C0503030203020204" pitchFamily="34" charset="0"/>
              </a:rPr>
              <a:t>1. Provides higher data density and supports only several hundred to 1,000 P/E cycles.</a:t>
            </a:r>
            <a:endParaRPr lang="en-US" altLang="zh-CN" sz="1200" dirty="0">
              <a:latin typeface="Huawei Sans" panose="020C0503030203020204" pitchFamily="34" charset="0"/>
            </a:endParaRPr>
          </a:p>
          <a:p>
            <a:pPr marL="177800" indent="-177800" fontAlgn="ctr"/>
            <a:r>
              <a:rPr lang="en-US" sz="1200" dirty="0">
                <a:latin typeface="Huawei Sans" panose="020C0503030203020204" pitchFamily="34" charset="0"/>
              </a:rPr>
              <a:t>2. The reliability and performance are low.</a:t>
            </a:r>
            <a:endParaRPr lang="en-US" altLang="zh-CN" sz="1200" dirty="0">
              <a:latin typeface="Huawei Sans" panose="020C0503030203020204" pitchFamily="34" charset="0"/>
            </a:endParaRPr>
          </a:p>
          <a:p>
            <a:pPr marL="177800" indent="-177800" fontAlgn="ctr"/>
            <a:r>
              <a:rPr lang="en-US" sz="1200" dirty="0">
                <a:latin typeface="Huawei Sans" panose="020C0503030203020204" pitchFamily="34" charset="0"/>
              </a:rPr>
              <a:t>3. Generally used in personal devices due to the cost advantage, but cannot meet the requirements of enterprise products.</a:t>
            </a:r>
            <a:endParaRPr lang="en-US" altLang="zh-CN" sz="1200" dirty="0">
              <a:latin typeface="Huawei Sans" panose="020C0503030203020204" pitchFamily="34" charset="0"/>
            </a:endParaRPr>
          </a:p>
        </p:txBody>
      </p:sp>
      <p:sp>
        <p:nvSpPr>
          <p:cNvPr id="31" name="文本框 30"/>
          <p:cNvSpPr txBox="1"/>
          <p:nvPr/>
        </p:nvSpPr>
        <p:spPr>
          <a:xfrm>
            <a:off x="9645152" y="3328736"/>
            <a:ext cx="1120820" cy="369332"/>
          </a:xfrm>
          <a:prstGeom prst="rect">
            <a:avLst/>
          </a:prstGeom>
          <a:noFill/>
        </p:spPr>
        <p:txBody>
          <a:bodyPr wrap="square" rtlCol="0">
            <a:noAutofit/>
          </a:bodyPr>
          <a:lstStyle/>
          <a:p>
            <a:pPr fontAlgn="ctr"/>
            <a:r>
              <a:rPr lang="en-US" dirty="0">
                <a:latin typeface="Huawei Sans" panose="020C0503030203020204" pitchFamily="34" charset="0"/>
              </a:rPr>
              <a:t>QLC-4bit</a:t>
            </a:r>
            <a:endParaRPr lang="en-US" altLang="zh-CN" dirty="0">
              <a:latin typeface="Huawei Sans" panose="020C0503030203020204" pitchFamily="34" charset="0"/>
            </a:endParaRPr>
          </a:p>
        </p:txBody>
      </p:sp>
      <p:grpSp>
        <p:nvGrpSpPr>
          <p:cNvPr id="2" name="组合 1"/>
          <p:cNvGrpSpPr/>
          <p:nvPr/>
        </p:nvGrpSpPr>
        <p:grpSpPr>
          <a:xfrm>
            <a:off x="9288532" y="1264038"/>
            <a:ext cx="1834060" cy="1992816"/>
            <a:chOff x="9158821" y="1306511"/>
            <a:chExt cx="1834060" cy="1992816"/>
          </a:xfrm>
        </p:grpSpPr>
        <p:sp>
          <p:nvSpPr>
            <p:cNvPr id="30" name="圆柱形 29"/>
            <p:cNvSpPr/>
            <p:nvPr/>
          </p:nvSpPr>
          <p:spPr>
            <a:xfrm>
              <a:off x="9158821" y="3146269"/>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0000</a:t>
              </a:r>
              <a:endParaRPr lang="en-US" altLang="zh-CN" sz="1200" dirty="0">
                <a:latin typeface="Huawei Sans" panose="020C0503030203020204" pitchFamily="34" charset="0"/>
              </a:endParaRPr>
            </a:p>
          </p:txBody>
        </p:sp>
        <p:sp>
          <p:nvSpPr>
            <p:cNvPr id="29" name="圆柱形 28"/>
            <p:cNvSpPr/>
            <p:nvPr/>
          </p:nvSpPr>
          <p:spPr>
            <a:xfrm>
              <a:off x="9158821" y="3021439"/>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0001</a:t>
              </a:r>
              <a:endParaRPr lang="en-US" altLang="zh-CN" sz="1200" dirty="0">
                <a:latin typeface="Huawei Sans" panose="020C0503030203020204" pitchFamily="34" charset="0"/>
              </a:endParaRPr>
            </a:p>
          </p:txBody>
        </p:sp>
        <p:sp>
          <p:nvSpPr>
            <p:cNvPr id="32" name="圆柱形 31"/>
            <p:cNvSpPr/>
            <p:nvPr/>
          </p:nvSpPr>
          <p:spPr>
            <a:xfrm>
              <a:off x="9158821" y="2899737"/>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0010</a:t>
              </a:r>
              <a:endParaRPr lang="en-US" altLang="zh-CN" sz="1200" dirty="0">
                <a:latin typeface="Huawei Sans" panose="020C0503030203020204" pitchFamily="34" charset="0"/>
              </a:endParaRPr>
            </a:p>
          </p:txBody>
        </p:sp>
        <p:sp>
          <p:nvSpPr>
            <p:cNvPr id="33" name="圆柱形 32"/>
            <p:cNvSpPr/>
            <p:nvPr/>
          </p:nvSpPr>
          <p:spPr>
            <a:xfrm>
              <a:off x="9158821" y="2779689"/>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0011</a:t>
              </a:r>
              <a:endParaRPr lang="en-US" altLang="zh-CN" sz="1200" dirty="0">
                <a:latin typeface="Huawei Sans" panose="020C0503030203020204" pitchFamily="34" charset="0"/>
              </a:endParaRPr>
            </a:p>
          </p:txBody>
        </p:sp>
        <p:sp>
          <p:nvSpPr>
            <p:cNvPr id="34" name="圆柱形 33"/>
            <p:cNvSpPr/>
            <p:nvPr/>
          </p:nvSpPr>
          <p:spPr>
            <a:xfrm>
              <a:off x="9158821" y="265784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0100</a:t>
              </a:r>
              <a:endParaRPr lang="en-US" altLang="zh-CN" sz="1200" dirty="0">
                <a:latin typeface="Huawei Sans" panose="020C0503030203020204" pitchFamily="34" charset="0"/>
              </a:endParaRPr>
            </a:p>
          </p:txBody>
        </p:sp>
        <p:sp>
          <p:nvSpPr>
            <p:cNvPr id="35" name="圆柱形 34"/>
            <p:cNvSpPr/>
            <p:nvPr/>
          </p:nvSpPr>
          <p:spPr>
            <a:xfrm>
              <a:off x="9158821" y="2539088"/>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0101</a:t>
              </a:r>
              <a:endParaRPr lang="en-US" altLang="zh-CN" sz="1200" dirty="0">
                <a:latin typeface="Huawei Sans" panose="020C0503030203020204" pitchFamily="34" charset="0"/>
              </a:endParaRPr>
            </a:p>
          </p:txBody>
        </p:sp>
        <p:sp>
          <p:nvSpPr>
            <p:cNvPr id="36" name="圆柱形 35"/>
            <p:cNvSpPr/>
            <p:nvPr/>
          </p:nvSpPr>
          <p:spPr>
            <a:xfrm>
              <a:off x="9158821" y="241595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0110</a:t>
              </a:r>
              <a:endParaRPr lang="en-US" altLang="zh-CN" sz="1200" dirty="0">
                <a:latin typeface="Huawei Sans" panose="020C0503030203020204" pitchFamily="34" charset="0"/>
              </a:endParaRPr>
            </a:p>
          </p:txBody>
        </p:sp>
        <p:sp>
          <p:nvSpPr>
            <p:cNvPr id="37" name="圆柱形 36"/>
            <p:cNvSpPr/>
            <p:nvPr/>
          </p:nvSpPr>
          <p:spPr>
            <a:xfrm>
              <a:off x="9158821" y="229079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0111</a:t>
              </a:r>
              <a:endParaRPr lang="en-US" altLang="zh-CN" sz="1200" dirty="0">
                <a:latin typeface="Huawei Sans" panose="020C0503030203020204" pitchFamily="34" charset="0"/>
              </a:endParaRPr>
            </a:p>
          </p:txBody>
        </p:sp>
        <p:sp>
          <p:nvSpPr>
            <p:cNvPr id="38" name="圆柱形 37"/>
            <p:cNvSpPr/>
            <p:nvPr/>
          </p:nvSpPr>
          <p:spPr>
            <a:xfrm>
              <a:off x="9158821" y="216596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1000</a:t>
              </a:r>
              <a:endParaRPr lang="en-US" altLang="zh-CN" sz="1200" dirty="0">
                <a:latin typeface="Huawei Sans" panose="020C0503030203020204" pitchFamily="34" charset="0"/>
              </a:endParaRPr>
            </a:p>
          </p:txBody>
        </p:sp>
        <p:sp>
          <p:nvSpPr>
            <p:cNvPr id="39" name="圆柱形 38"/>
            <p:cNvSpPr/>
            <p:nvPr/>
          </p:nvSpPr>
          <p:spPr>
            <a:xfrm>
              <a:off x="9158821" y="204097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1001</a:t>
              </a:r>
              <a:endParaRPr lang="en-US" altLang="zh-CN" sz="1200" dirty="0">
                <a:latin typeface="Huawei Sans" panose="020C0503030203020204" pitchFamily="34" charset="0"/>
              </a:endParaRPr>
            </a:p>
          </p:txBody>
        </p:sp>
        <p:sp>
          <p:nvSpPr>
            <p:cNvPr id="40" name="圆柱形 39"/>
            <p:cNvSpPr/>
            <p:nvPr/>
          </p:nvSpPr>
          <p:spPr>
            <a:xfrm>
              <a:off x="9158821" y="191855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1010</a:t>
              </a:r>
              <a:endParaRPr lang="en-US" altLang="zh-CN" sz="1200" dirty="0">
                <a:latin typeface="Huawei Sans" panose="020C0503030203020204" pitchFamily="34" charset="0"/>
              </a:endParaRPr>
            </a:p>
          </p:txBody>
        </p:sp>
        <p:sp>
          <p:nvSpPr>
            <p:cNvPr id="41" name="圆柱形 40"/>
            <p:cNvSpPr/>
            <p:nvPr/>
          </p:nvSpPr>
          <p:spPr>
            <a:xfrm>
              <a:off x="9158821" y="179356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1011</a:t>
              </a:r>
              <a:endParaRPr lang="en-US" altLang="zh-CN" sz="1200" dirty="0">
                <a:latin typeface="Huawei Sans" panose="020C0503030203020204" pitchFamily="34" charset="0"/>
              </a:endParaRPr>
            </a:p>
          </p:txBody>
        </p:sp>
        <p:sp>
          <p:nvSpPr>
            <p:cNvPr id="42" name="圆柱形 41"/>
            <p:cNvSpPr/>
            <p:nvPr/>
          </p:nvSpPr>
          <p:spPr>
            <a:xfrm>
              <a:off x="9158821" y="1672493"/>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1100</a:t>
              </a:r>
              <a:endParaRPr lang="en-US" altLang="zh-CN" sz="1200" dirty="0">
                <a:latin typeface="Huawei Sans" panose="020C0503030203020204" pitchFamily="34" charset="0"/>
              </a:endParaRPr>
            </a:p>
          </p:txBody>
        </p:sp>
        <p:sp>
          <p:nvSpPr>
            <p:cNvPr id="43" name="圆柱形 42"/>
            <p:cNvSpPr/>
            <p:nvPr/>
          </p:nvSpPr>
          <p:spPr>
            <a:xfrm>
              <a:off x="9158821" y="1550875"/>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1101</a:t>
              </a:r>
              <a:endParaRPr lang="en-US" altLang="zh-CN" sz="1200" dirty="0">
                <a:latin typeface="Huawei Sans" panose="020C0503030203020204" pitchFamily="34" charset="0"/>
              </a:endParaRPr>
            </a:p>
          </p:txBody>
        </p:sp>
        <p:sp>
          <p:nvSpPr>
            <p:cNvPr id="44" name="圆柱形 43"/>
            <p:cNvSpPr/>
            <p:nvPr/>
          </p:nvSpPr>
          <p:spPr>
            <a:xfrm>
              <a:off x="9158821" y="1430600"/>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1110</a:t>
              </a:r>
              <a:endParaRPr lang="en-US" altLang="zh-CN" sz="1200" dirty="0">
                <a:latin typeface="Huawei Sans" panose="020C0503030203020204" pitchFamily="34" charset="0"/>
              </a:endParaRPr>
            </a:p>
          </p:txBody>
        </p:sp>
        <p:sp>
          <p:nvSpPr>
            <p:cNvPr id="45" name="圆柱形 44"/>
            <p:cNvSpPr/>
            <p:nvPr/>
          </p:nvSpPr>
          <p:spPr>
            <a:xfrm>
              <a:off x="9158821" y="130651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a:latin typeface="Huawei Sans" panose="020C0503030203020204" pitchFamily="34" charset="0"/>
                </a:rPr>
                <a:t>1111</a:t>
              </a:r>
              <a:endParaRPr lang="en-US" altLang="zh-CN" sz="1200" dirty="0">
                <a:latin typeface="Huawei Sans" panose="020C0503030203020204" pitchFamily="34" charset="0"/>
              </a:endParaRPr>
            </a:p>
          </p:txBody>
        </p:sp>
      </p:grpSp>
      <p:sp>
        <p:nvSpPr>
          <p:cNvPr id="46" name="文本框 45"/>
          <p:cNvSpPr txBox="1"/>
          <p:nvPr/>
        </p:nvSpPr>
        <p:spPr>
          <a:xfrm>
            <a:off x="9178156" y="3716338"/>
            <a:ext cx="2247899" cy="1100959"/>
          </a:xfrm>
          <a:prstGeom prst="rect">
            <a:avLst/>
          </a:prstGeom>
          <a:noFill/>
          <a:ln w="12700">
            <a:solidFill>
              <a:schemeClr val="tx1"/>
            </a:solidFill>
            <a:prstDash val="dash"/>
          </a:ln>
        </p:spPr>
        <p:txBody>
          <a:bodyPr wrap="square" rtlCol="0">
            <a:noAutofit/>
          </a:bodyPr>
          <a:lstStyle/>
          <a:p>
            <a:pPr fontAlgn="ctr"/>
            <a:r>
              <a:rPr lang="en-US" sz="1200" dirty="0">
                <a:latin typeface="Huawei Sans" panose="020C0503030203020204" pitchFamily="34" charset="0"/>
              </a:rPr>
              <a:t>QLC</a:t>
            </a:r>
          </a:p>
          <a:p>
            <a:pPr marL="177800" indent="-177800" fontAlgn="ctr"/>
            <a:r>
              <a:rPr lang="en-US" sz="1200" dirty="0">
                <a:latin typeface="Huawei Sans" panose="020C0503030203020204" pitchFamily="34" charset="0"/>
              </a:rPr>
              <a:t>1. The capacity is further improved by 33%.</a:t>
            </a:r>
            <a:endParaRPr lang="en-US" altLang="zh-CN" sz="1200" dirty="0">
              <a:latin typeface="Huawei Sans" panose="020C0503030203020204" pitchFamily="34" charset="0"/>
            </a:endParaRPr>
          </a:p>
          <a:p>
            <a:pPr marL="177800" indent="-177800" fontAlgn="ctr"/>
            <a:r>
              <a:rPr lang="en-US" sz="1200" dirty="0">
                <a:latin typeface="Huawei Sans" panose="020C0503030203020204" pitchFamily="34" charset="0"/>
              </a:rPr>
              <a:t>2. The performance and life cycle are further reduced.</a:t>
            </a:r>
            <a:endParaRPr lang="en-US" altLang="zh-CN" sz="1200" dirty="0">
              <a:latin typeface="Huawei Sans" panose="020C0503030203020204" pitchFamily="34" charset="0"/>
            </a:endParaRPr>
          </a:p>
        </p:txBody>
      </p:sp>
    </p:spTree>
    <p:extLst>
      <p:ext uri="{BB962C8B-B14F-4D97-AF65-F5344CB8AC3E}">
        <p14:creationId xmlns:p14="http://schemas.microsoft.com/office/powerpoint/2010/main" val="3709825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文本框 81"/>
          <p:cNvSpPr txBox="1"/>
          <p:nvPr/>
        </p:nvSpPr>
        <p:spPr>
          <a:xfrm>
            <a:off x="6493453" y="3604705"/>
            <a:ext cx="677108" cy="707886"/>
          </a:xfrm>
          <a:prstGeom prst="rect">
            <a:avLst/>
          </a:prstGeom>
          <a:noFill/>
        </p:spPr>
        <p:txBody>
          <a:bodyPr vert="eaVert" wrap="square" rtlCol="0">
            <a:noAutofit/>
          </a:bodyPr>
          <a:lstStyle/>
          <a:p>
            <a:pPr algn="ctr" fontAlgn="ctr"/>
            <a:r>
              <a:rPr lang="en-US" sz="3200" dirty="0">
                <a:latin typeface="Huawei Sans" panose="020C0503030203020204" pitchFamily="34" charset="0"/>
              </a:rPr>
              <a:t>...</a:t>
            </a:r>
          </a:p>
        </p:txBody>
      </p:sp>
      <p:sp>
        <p:nvSpPr>
          <p:cNvPr id="2" name="标题 1"/>
          <p:cNvSpPr>
            <a:spLocks noGrp="1"/>
          </p:cNvSpPr>
          <p:nvPr>
            <p:ph type="title"/>
          </p:nvPr>
        </p:nvSpPr>
        <p:spPr/>
        <p:txBody>
          <a:bodyPr wrap="square">
            <a:noAutofit/>
          </a:bodyPr>
          <a:lstStyle/>
          <a:p>
            <a:r>
              <a:rPr lang="en-US" dirty="0">
                <a:latin typeface="Huawei Sans" panose="020C0503030203020204" pitchFamily="34" charset="0"/>
              </a:rPr>
              <a:t>Flash Chip Data Relationship</a:t>
            </a:r>
            <a:endParaRPr lang="en-US" altLang="zh-CN" dirty="0">
              <a:latin typeface="Huawei Sans" panose="020C0503030203020204" pitchFamily="34" charset="0"/>
            </a:endParaRPr>
          </a:p>
        </p:txBody>
      </p:sp>
      <p:pic>
        <p:nvPicPr>
          <p:cNvPr id="3" name="图片 2"/>
          <p:cNvPicPr>
            <a:picLocks noChangeAspect="1"/>
          </p:cNvPicPr>
          <p:nvPr/>
        </p:nvPicPr>
        <p:blipFill>
          <a:blip r:embed="rId3"/>
          <a:stretch>
            <a:fillRect/>
          </a:stretch>
        </p:blipFill>
        <p:spPr>
          <a:xfrm>
            <a:off x="3783480" y="3437667"/>
            <a:ext cx="1432664" cy="1429662"/>
          </a:xfrm>
          <a:prstGeom prst="rect">
            <a:avLst/>
          </a:prstGeom>
        </p:spPr>
      </p:pic>
      <p:sp>
        <p:nvSpPr>
          <p:cNvPr id="4" name="矩形 3"/>
          <p:cNvSpPr/>
          <p:nvPr/>
        </p:nvSpPr>
        <p:spPr>
          <a:xfrm>
            <a:off x="2620859" y="3824207"/>
            <a:ext cx="277225" cy="27542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 name="文本框 4"/>
          <p:cNvSpPr txBox="1"/>
          <p:nvPr/>
        </p:nvSpPr>
        <p:spPr>
          <a:xfrm>
            <a:off x="898148" y="2221256"/>
            <a:ext cx="654346" cy="400110"/>
          </a:xfrm>
          <a:prstGeom prst="rect">
            <a:avLst/>
          </a:prstGeom>
          <a:noFill/>
        </p:spPr>
        <p:txBody>
          <a:bodyPr wrap="square" rtlCol="0">
            <a:noAutofit/>
          </a:bodyPr>
          <a:lstStyle/>
          <a:p>
            <a:pPr fontAlgn="ctr"/>
            <a:r>
              <a:rPr lang="en-US" sz="2000" b="1" dirty="0">
                <a:solidFill>
                  <a:srgbClr val="C00000"/>
                </a:solidFill>
                <a:latin typeface="Huawei Sans" panose="020C0503030203020204" pitchFamily="34" charset="0"/>
              </a:rPr>
              <a:t>Cell</a:t>
            </a:r>
            <a:endParaRPr lang="en-US" altLang="zh-CN" sz="2000" b="1" dirty="0">
              <a:solidFill>
                <a:srgbClr val="C00000"/>
              </a:solidFill>
              <a:latin typeface="Huawei Sans" panose="020C0503030203020204" pitchFamily="34" charset="0"/>
            </a:endParaRPr>
          </a:p>
        </p:txBody>
      </p:sp>
      <p:sp>
        <p:nvSpPr>
          <p:cNvPr id="6" name="文本框 5"/>
          <p:cNvSpPr txBox="1"/>
          <p:nvPr/>
        </p:nvSpPr>
        <p:spPr>
          <a:xfrm>
            <a:off x="2428971" y="2193930"/>
            <a:ext cx="787395" cy="400110"/>
          </a:xfrm>
          <a:prstGeom prst="rect">
            <a:avLst/>
          </a:prstGeom>
          <a:noFill/>
        </p:spPr>
        <p:txBody>
          <a:bodyPr wrap="square" rtlCol="0">
            <a:noAutofit/>
          </a:bodyPr>
          <a:lstStyle/>
          <a:p>
            <a:pPr fontAlgn="ctr"/>
            <a:r>
              <a:rPr lang="en-US" sz="2000" b="1" dirty="0">
                <a:solidFill>
                  <a:srgbClr val="C00000"/>
                </a:solidFill>
                <a:latin typeface="Huawei Sans" panose="020C0503030203020204" pitchFamily="34" charset="0"/>
              </a:rPr>
              <a:t>Page</a:t>
            </a:r>
            <a:endParaRPr lang="en-US" altLang="zh-CN" sz="2000" b="1" dirty="0">
              <a:solidFill>
                <a:srgbClr val="C00000"/>
              </a:solidFill>
              <a:latin typeface="Huawei Sans" panose="020C0503030203020204" pitchFamily="34" charset="0"/>
            </a:endParaRPr>
          </a:p>
        </p:txBody>
      </p:sp>
      <p:sp>
        <p:nvSpPr>
          <p:cNvPr id="7" name="文本框 6"/>
          <p:cNvSpPr txBox="1"/>
          <p:nvPr/>
        </p:nvSpPr>
        <p:spPr>
          <a:xfrm>
            <a:off x="4073252" y="2204150"/>
            <a:ext cx="853119" cy="400110"/>
          </a:xfrm>
          <a:prstGeom prst="rect">
            <a:avLst/>
          </a:prstGeom>
          <a:noFill/>
        </p:spPr>
        <p:txBody>
          <a:bodyPr wrap="square" rtlCol="0">
            <a:noAutofit/>
          </a:bodyPr>
          <a:lstStyle/>
          <a:p>
            <a:pPr fontAlgn="ctr"/>
            <a:r>
              <a:rPr lang="en-US" sz="2000" b="1" dirty="0">
                <a:solidFill>
                  <a:srgbClr val="C00000"/>
                </a:solidFill>
                <a:latin typeface="Huawei Sans" panose="020C0503030203020204" pitchFamily="34" charset="0"/>
              </a:rPr>
              <a:t>Block</a:t>
            </a:r>
            <a:endParaRPr lang="en-US" altLang="zh-CN" sz="2000" b="1" dirty="0">
              <a:solidFill>
                <a:srgbClr val="C00000"/>
              </a:solidFill>
              <a:latin typeface="Huawei Sans" panose="020C0503030203020204" pitchFamily="34" charset="0"/>
            </a:endParaRPr>
          </a:p>
        </p:txBody>
      </p:sp>
      <p:pic>
        <p:nvPicPr>
          <p:cNvPr id="10" name="图片 9"/>
          <p:cNvPicPr>
            <a:picLocks noChangeAspect="1"/>
          </p:cNvPicPr>
          <p:nvPr/>
        </p:nvPicPr>
        <p:blipFill>
          <a:blip r:embed="rId4"/>
          <a:stretch>
            <a:fillRect/>
          </a:stretch>
        </p:blipFill>
        <p:spPr>
          <a:xfrm flipV="1">
            <a:off x="8359974" y="2308254"/>
            <a:ext cx="896934" cy="895052"/>
          </a:xfrm>
          <a:prstGeom prst="rect">
            <a:avLst/>
          </a:prstGeom>
        </p:spPr>
      </p:pic>
      <p:sp>
        <p:nvSpPr>
          <p:cNvPr id="11" name="文本框 10"/>
          <p:cNvSpPr txBox="1"/>
          <p:nvPr/>
        </p:nvSpPr>
        <p:spPr>
          <a:xfrm>
            <a:off x="6298206" y="1397445"/>
            <a:ext cx="872355" cy="400110"/>
          </a:xfrm>
          <a:prstGeom prst="rect">
            <a:avLst/>
          </a:prstGeom>
          <a:noFill/>
        </p:spPr>
        <p:txBody>
          <a:bodyPr wrap="square" rtlCol="0">
            <a:noAutofit/>
          </a:bodyPr>
          <a:lstStyle/>
          <a:p>
            <a:pPr fontAlgn="ctr"/>
            <a:r>
              <a:rPr lang="en-US" sz="2000" b="1" dirty="0">
                <a:solidFill>
                  <a:srgbClr val="C00000"/>
                </a:solidFill>
                <a:latin typeface="Huawei Sans" panose="020C0503030203020204" pitchFamily="34" charset="0"/>
              </a:rPr>
              <a:t>Plane</a:t>
            </a:r>
          </a:p>
        </p:txBody>
      </p:sp>
      <p:sp>
        <p:nvSpPr>
          <p:cNvPr id="12" name="文本框 11"/>
          <p:cNvSpPr txBox="1"/>
          <p:nvPr/>
        </p:nvSpPr>
        <p:spPr>
          <a:xfrm>
            <a:off x="9234841" y="1445104"/>
            <a:ext cx="593432" cy="400110"/>
          </a:xfrm>
          <a:prstGeom prst="rect">
            <a:avLst/>
          </a:prstGeom>
          <a:noFill/>
        </p:spPr>
        <p:txBody>
          <a:bodyPr wrap="square" rtlCol="0">
            <a:noAutofit/>
          </a:bodyPr>
          <a:lstStyle/>
          <a:p>
            <a:pPr fontAlgn="ctr"/>
            <a:r>
              <a:rPr lang="en-US" sz="2000" b="1" dirty="0">
                <a:solidFill>
                  <a:srgbClr val="C00000"/>
                </a:solidFill>
                <a:latin typeface="Huawei Sans" panose="020C0503030203020204" pitchFamily="34" charset="0"/>
              </a:rPr>
              <a:t>Die</a:t>
            </a:r>
          </a:p>
        </p:txBody>
      </p:sp>
      <p:sp>
        <p:nvSpPr>
          <p:cNvPr id="14" name="文本框 13"/>
          <p:cNvSpPr txBox="1"/>
          <p:nvPr/>
        </p:nvSpPr>
        <p:spPr>
          <a:xfrm>
            <a:off x="9045686" y="1886153"/>
            <a:ext cx="867545" cy="307777"/>
          </a:xfrm>
          <a:prstGeom prst="rect">
            <a:avLst/>
          </a:prstGeom>
          <a:noFill/>
        </p:spPr>
        <p:txBody>
          <a:bodyPr wrap="square" rtlCol="0">
            <a:noAutofit/>
          </a:bodyPr>
          <a:lstStyle/>
          <a:p>
            <a:pPr fontAlgn="ctr"/>
            <a:r>
              <a:rPr lang="en-US" sz="1400" dirty="0">
                <a:latin typeface="Huawei Sans" panose="020C0503030203020204" pitchFamily="34" charset="0"/>
              </a:rPr>
              <a:t>2 planes</a:t>
            </a:r>
          </a:p>
        </p:txBody>
      </p:sp>
      <p:sp>
        <p:nvSpPr>
          <p:cNvPr id="15" name="文本框 14"/>
          <p:cNvSpPr txBox="1"/>
          <p:nvPr/>
        </p:nvSpPr>
        <p:spPr>
          <a:xfrm>
            <a:off x="6157065" y="1886153"/>
            <a:ext cx="1152880" cy="307777"/>
          </a:xfrm>
          <a:prstGeom prst="rect">
            <a:avLst/>
          </a:prstGeom>
          <a:noFill/>
        </p:spPr>
        <p:txBody>
          <a:bodyPr wrap="square" rtlCol="0">
            <a:noAutofit/>
          </a:bodyPr>
          <a:lstStyle/>
          <a:p>
            <a:pPr fontAlgn="ctr"/>
            <a:r>
              <a:rPr lang="en-US" altLang="zh-CN" sz="1400" dirty="0">
                <a:latin typeface="Huawei Sans" panose="020C0503030203020204" pitchFamily="34" charset="0"/>
              </a:rPr>
              <a:t>1478</a:t>
            </a:r>
            <a:r>
              <a:rPr lang="en-US" sz="1400" dirty="0">
                <a:latin typeface="Huawei Sans" panose="020C0503030203020204" pitchFamily="34" charset="0"/>
              </a:rPr>
              <a:t> blocks</a:t>
            </a:r>
          </a:p>
        </p:txBody>
      </p:sp>
      <p:sp>
        <p:nvSpPr>
          <p:cNvPr id="16" name="文本框 15"/>
          <p:cNvSpPr txBox="1"/>
          <p:nvPr/>
        </p:nvSpPr>
        <p:spPr>
          <a:xfrm>
            <a:off x="3976141" y="2790033"/>
            <a:ext cx="1018227" cy="307777"/>
          </a:xfrm>
          <a:prstGeom prst="rect">
            <a:avLst/>
          </a:prstGeom>
          <a:noFill/>
        </p:spPr>
        <p:txBody>
          <a:bodyPr wrap="square" rtlCol="0">
            <a:noAutofit/>
          </a:bodyPr>
          <a:lstStyle/>
          <a:p>
            <a:pPr fontAlgn="ctr"/>
            <a:r>
              <a:rPr lang="en-US" altLang="zh-CN" sz="1400" dirty="0">
                <a:latin typeface="Huawei Sans" panose="020C0503030203020204" pitchFamily="34" charset="0"/>
              </a:rPr>
              <a:t>768</a:t>
            </a:r>
            <a:r>
              <a:rPr lang="en-US" sz="1400" dirty="0">
                <a:latin typeface="Huawei Sans" panose="020C0503030203020204" pitchFamily="34" charset="0"/>
              </a:rPr>
              <a:t> pages</a:t>
            </a:r>
          </a:p>
        </p:txBody>
      </p:sp>
      <p:grpSp>
        <p:nvGrpSpPr>
          <p:cNvPr id="69" name="组合 68"/>
          <p:cNvGrpSpPr/>
          <p:nvPr/>
        </p:nvGrpSpPr>
        <p:grpSpPr>
          <a:xfrm>
            <a:off x="955675" y="3689448"/>
            <a:ext cx="526488" cy="497548"/>
            <a:chOff x="670579" y="2887004"/>
            <a:chExt cx="526488" cy="497548"/>
          </a:xfrm>
          <a:solidFill>
            <a:srgbClr val="FFC000"/>
          </a:solidFill>
        </p:grpSpPr>
        <p:sp>
          <p:nvSpPr>
            <p:cNvPr id="18" name="矩形 17"/>
            <p:cNvSpPr/>
            <p:nvPr/>
          </p:nvSpPr>
          <p:spPr>
            <a:xfrm>
              <a:off x="670579"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0" name="矩形 19"/>
            <p:cNvSpPr/>
            <p:nvPr/>
          </p:nvSpPr>
          <p:spPr>
            <a:xfrm>
              <a:off x="763935"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1" name="矩形 20"/>
            <p:cNvSpPr/>
            <p:nvPr/>
          </p:nvSpPr>
          <p:spPr>
            <a:xfrm>
              <a:off x="855703"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2" name="矩形 21"/>
            <p:cNvSpPr/>
            <p:nvPr/>
          </p:nvSpPr>
          <p:spPr>
            <a:xfrm>
              <a:off x="949059"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3" name="矩形 22"/>
            <p:cNvSpPr/>
            <p:nvPr/>
          </p:nvSpPr>
          <p:spPr>
            <a:xfrm>
              <a:off x="670579"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4" name="矩形 23"/>
            <p:cNvSpPr/>
            <p:nvPr/>
          </p:nvSpPr>
          <p:spPr>
            <a:xfrm>
              <a:off x="763935"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5" name="矩形 24"/>
            <p:cNvSpPr/>
            <p:nvPr/>
          </p:nvSpPr>
          <p:spPr>
            <a:xfrm>
              <a:off x="855703"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6" name="矩形 25"/>
            <p:cNvSpPr/>
            <p:nvPr/>
          </p:nvSpPr>
          <p:spPr>
            <a:xfrm>
              <a:off x="949059"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7" name="矩形 26"/>
            <p:cNvSpPr/>
            <p:nvPr/>
          </p:nvSpPr>
          <p:spPr>
            <a:xfrm>
              <a:off x="670579"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8" name="矩形 27"/>
            <p:cNvSpPr/>
            <p:nvPr/>
          </p:nvSpPr>
          <p:spPr>
            <a:xfrm>
              <a:off x="763935"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9" name="矩形 28"/>
            <p:cNvSpPr/>
            <p:nvPr/>
          </p:nvSpPr>
          <p:spPr>
            <a:xfrm>
              <a:off x="855703"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0" name="矩形 29"/>
            <p:cNvSpPr/>
            <p:nvPr/>
          </p:nvSpPr>
          <p:spPr>
            <a:xfrm>
              <a:off x="949059"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1" name="矩形 30"/>
            <p:cNvSpPr/>
            <p:nvPr/>
          </p:nvSpPr>
          <p:spPr>
            <a:xfrm>
              <a:off x="670579"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2" name="矩形 31"/>
            <p:cNvSpPr/>
            <p:nvPr/>
          </p:nvSpPr>
          <p:spPr>
            <a:xfrm>
              <a:off x="763935"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3" name="矩形 32"/>
            <p:cNvSpPr/>
            <p:nvPr/>
          </p:nvSpPr>
          <p:spPr>
            <a:xfrm>
              <a:off x="855703"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4" name="矩形 33"/>
            <p:cNvSpPr/>
            <p:nvPr/>
          </p:nvSpPr>
          <p:spPr>
            <a:xfrm>
              <a:off x="949059"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0" name="矩形 39"/>
            <p:cNvSpPr/>
            <p:nvPr/>
          </p:nvSpPr>
          <p:spPr>
            <a:xfrm>
              <a:off x="670579"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1" name="矩形 40"/>
            <p:cNvSpPr/>
            <p:nvPr/>
          </p:nvSpPr>
          <p:spPr>
            <a:xfrm>
              <a:off x="763935"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2" name="矩形 41"/>
            <p:cNvSpPr/>
            <p:nvPr/>
          </p:nvSpPr>
          <p:spPr>
            <a:xfrm>
              <a:off x="855703"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3" name="矩形 42"/>
            <p:cNvSpPr/>
            <p:nvPr/>
          </p:nvSpPr>
          <p:spPr>
            <a:xfrm>
              <a:off x="949059"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9" name="矩形 48"/>
            <p:cNvSpPr/>
            <p:nvPr/>
          </p:nvSpPr>
          <p:spPr>
            <a:xfrm>
              <a:off x="1042415"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0" name="矩形 49"/>
            <p:cNvSpPr/>
            <p:nvPr/>
          </p:nvSpPr>
          <p:spPr>
            <a:xfrm>
              <a:off x="1133259"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矩形 50"/>
            <p:cNvSpPr/>
            <p:nvPr/>
          </p:nvSpPr>
          <p:spPr>
            <a:xfrm>
              <a:off x="1133259"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2" name="矩形 51"/>
            <p:cNvSpPr/>
            <p:nvPr/>
          </p:nvSpPr>
          <p:spPr>
            <a:xfrm>
              <a:off x="1133259"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3" name="矩形 52"/>
            <p:cNvSpPr/>
            <p:nvPr/>
          </p:nvSpPr>
          <p:spPr>
            <a:xfrm>
              <a:off x="1133259"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4" name="矩形 53"/>
            <p:cNvSpPr/>
            <p:nvPr/>
          </p:nvSpPr>
          <p:spPr>
            <a:xfrm>
              <a:off x="1133259"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5" name="矩形 54"/>
            <p:cNvSpPr/>
            <p:nvPr/>
          </p:nvSpPr>
          <p:spPr>
            <a:xfrm>
              <a:off x="1133259"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9" name="矩形 58"/>
            <p:cNvSpPr/>
            <p:nvPr/>
          </p:nvSpPr>
          <p:spPr>
            <a:xfrm>
              <a:off x="670579"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0" name="矩形 59"/>
            <p:cNvSpPr/>
            <p:nvPr/>
          </p:nvSpPr>
          <p:spPr>
            <a:xfrm>
              <a:off x="763935"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1" name="矩形 60"/>
            <p:cNvSpPr/>
            <p:nvPr/>
          </p:nvSpPr>
          <p:spPr>
            <a:xfrm>
              <a:off x="855703"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2" name="矩形 61"/>
            <p:cNvSpPr/>
            <p:nvPr/>
          </p:nvSpPr>
          <p:spPr>
            <a:xfrm>
              <a:off x="949059"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3" name="矩形 62"/>
            <p:cNvSpPr/>
            <p:nvPr/>
          </p:nvSpPr>
          <p:spPr>
            <a:xfrm>
              <a:off x="1042415"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4" name="矩形 63"/>
            <p:cNvSpPr/>
            <p:nvPr/>
          </p:nvSpPr>
          <p:spPr>
            <a:xfrm>
              <a:off x="1042415"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5" name="矩形 64"/>
            <p:cNvSpPr/>
            <p:nvPr/>
          </p:nvSpPr>
          <p:spPr>
            <a:xfrm>
              <a:off x="1042415"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6" name="矩形 65"/>
            <p:cNvSpPr/>
            <p:nvPr/>
          </p:nvSpPr>
          <p:spPr>
            <a:xfrm>
              <a:off x="1042415"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7" name="矩形 66"/>
            <p:cNvSpPr/>
            <p:nvPr/>
          </p:nvSpPr>
          <p:spPr>
            <a:xfrm>
              <a:off x="1042415"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sp>
        <p:nvSpPr>
          <p:cNvPr id="70" name="文本框 69"/>
          <p:cNvSpPr txBox="1"/>
          <p:nvPr/>
        </p:nvSpPr>
        <p:spPr>
          <a:xfrm>
            <a:off x="2260182" y="2790033"/>
            <a:ext cx="1266789" cy="314841"/>
          </a:xfrm>
          <a:prstGeom prst="rect">
            <a:avLst/>
          </a:prstGeom>
          <a:noFill/>
        </p:spPr>
        <p:txBody>
          <a:bodyPr wrap="square" rtlCol="0">
            <a:noAutofit/>
          </a:bodyPr>
          <a:lstStyle/>
          <a:p>
            <a:pPr fontAlgn="ctr"/>
            <a:r>
              <a:rPr lang="en-US" altLang="zh-CN" sz="1400" dirty="0">
                <a:latin typeface="Huawei Sans" panose="020C0503030203020204" pitchFamily="34" charset="0"/>
              </a:rPr>
              <a:t>146688</a:t>
            </a:r>
            <a:r>
              <a:rPr lang="en-US" sz="1400" dirty="0">
                <a:latin typeface="Huawei Sans" panose="020C0503030203020204" pitchFamily="34" charset="0"/>
              </a:rPr>
              <a:t> cells</a:t>
            </a:r>
          </a:p>
        </p:txBody>
      </p:sp>
      <p:sp>
        <p:nvSpPr>
          <p:cNvPr id="80" name="文本框 79"/>
          <p:cNvSpPr txBox="1"/>
          <p:nvPr/>
        </p:nvSpPr>
        <p:spPr>
          <a:xfrm>
            <a:off x="5216144" y="4058866"/>
            <a:ext cx="874986" cy="584775"/>
          </a:xfrm>
          <a:prstGeom prst="rect">
            <a:avLst/>
          </a:prstGeom>
          <a:noFill/>
        </p:spPr>
        <p:txBody>
          <a:bodyPr wrap="square" rtlCol="0">
            <a:noAutofit/>
          </a:bodyPr>
          <a:lstStyle/>
          <a:p>
            <a:pPr algn="ctr" fontAlgn="ctr"/>
            <a:r>
              <a:rPr lang="en-US" sz="3200" dirty="0">
                <a:latin typeface="Huawei Sans" panose="020C0503030203020204" pitchFamily="34" charset="0"/>
              </a:rPr>
              <a:t>...</a:t>
            </a:r>
          </a:p>
        </p:txBody>
      </p:sp>
      <p:sp>
        <p:nvSpPr>
          <p:cNvPr id="81" name="文本框 80"/>
          <p:cNvSpPr txBox="1"/>
          <p:nvPr/>
        </p:nvSpPr>
        <p:spPr>
          <a:xfrm>
            <a:off x="7413795" y="4058865"/>
            <a:ext cx="874986" cy="584775"/>
          </a:xfrm>
          <a:prstGeom prst="rect">
            <a:avLst/>
          </a:prstGeom>
          <a:noFill/>
        </p:spPr>
        <p:txBody>
          <a:bodyPr wrap="square" rtlCol="0">
            <a:noAutofit/>
          </a:bodyPr>
          <a:lstStyle/>
          <a:p>
            <a:pPr algn="ctr" fontAlgn="ctr"/>
            <a:r>
              <a:rPr lang="en-US" sz="3200" dirty="0">
                <a:latin typeface="Huawei Sans" panose="020C0503030203020204" pitchFamily="34" charset="0"/>
              </a:rPr>
              <a:t>...</a:t>
            </a:r>
          </a:p>
        </p:txBody>
      </p:sp>
      <p:sp>
        <p:nvSpPr>
          <p:cNvPr id="83" name="文本框 82"/>
          <p:cNvSpPr txBox="1"/>
          <p:nvPr/>
        </p:nvSpPr>
        <p:spPr>
          <a:xfrm>
            <a:off x="2908494" y="3514861"/>
            <a:ext cx="874986" cy="584775"/>
          </a:xfrm>
          <a:prstGeom prst="rect">
            <a:avLst/>
          </a:prstGeom>
          <a:noFill/>
        </p:spPr>
        <p:txBody>
          <a:bodyPr wrap="square" rtlCol="0">
            <a:noAutofit/>
          </a:bodyPr>
          <a:lstStyle/>
          <a:p>
            <a:pPr algn="ctr" fontAlgn="ctr"/>
            <a:r>
              <a:rPr lang="en-US" sz="3200" dirty="0">
                <a:latin typeface="Huawei Sans" panose="020C0503030203020204" pitchFamily="34" charset="0"/>
              </a:rPr>
              <a:t>...</a:t>
            </a:r>
          </a:p>
        </p:txBody>
      </p:sp>
      <p:sp>
        <p:nvSpPr>
          <p:cNvPr id="84" name="文本框 83"/>
          <p:cNvSpPr txBox="1"/>
          <p:nvPr/>
        </p:nvSpPr>
        <p:spPr>
          <a:xfrm>
            <a:off x="1553985" y="3541247"/>
            <a:ext cx="874986" cy="584775"/>
          </a:xfrm>
          <a:prstGeom prst="rect">
            <a:avLst/>
          </a:prstGeom>
          <a:noFill/>
        </p:spPr>
        <p:txBody>
          <a:bodyPr wrap="square" rtlCol="0">
            <a:noAutofit/>
          </a:bodyPr>
          <a:lstStyle/>
          <a:p>
            <a:pPr algn="ctr" fontAlgn="ctr"/>
            <a:r>
              <a:rPr lang="en-US" sz="3200" dirty="0">
                <a:latin typeface="Huawei Sans" panose="020C0503030203020204" pitchFamily="34" charset="0"/>
              </a:rPr>
              <a:t>...</a:t>
            </a:r>
          </a:p>
        </p:txBody>
      </p:sp>
      <p:sp>
        <p:nvSpPr>
          <p:cNvPr id="85" name="文本框 84"/>
          <p:cNvSpPr txBox="1"/>
          <p:nvPr/>
        </p:nvSpPr>
        <p:spPr>
          <a:xfrm>
            <a:off x="9129007" y="2363928"/>
            <a:ext cx="874986" cy="584775"/>
          </a:xfrm>
          <a:prstGeom prst="rect">
            <a:avLst/>
          </a:prstGeom>
          <a:noFill/>
        </p:spPr>
        <p:txBody>
          <a:bodyPr wrap="square" rtlCol="0">
            <a:noAutofit/>
          </a:bodyPr>
          <a:lstStyle/>
          <a:p>
            <a:pPr algn="ctr" fontAlgn="ctr"/>
            <a:r>
              <a:rPr lang="en-US" sz="3200" dirty="0">
                <a:latin typeface="Huawei Sans" panose="020C0503030203020204" pitchFamily="34" charset="0"/>
              </a:rPr>
              <a:t>...</a:t>
            </a:r>
          </a:p>
        </p:txBody>
      </p:sp>
      <p:pic>
        <p:nvPicPr>
          <p:cNvPr id="88" name="图片 87"/>
          <p:cNvPicPr>
            <a:picLocks noChangeAspect="1"/>
          </p:cNvPicPr>
          <p:nvPr/>
        </p:nvPicPr>
        <p:blipFill>
          <a:blip r:embed="rId3"/>
          <a:stretch>
            <a:fillRect/>
          </a:stretch>
        </p:blipFill>
        <p:spPr>
          <a:xfrm>
            <a:off x="6108395" y="2285270"/>
            <a:ext cx="1432664" cy="1429662"/>
          </a:xfrm>
          <a:prstGeom prst="rect">
            <a:avLst/>
          </a:prstGeom>
        </p:spPr>
      </p:pic>
      <p:pic>
        <p:nvPicPr>
          <p:cNvPr id="89" name="图片 88"/>
          <p:cNvPicPr>
            <a:picLocks noChangeAspect="1"/>
          </p:cNvPicPr>
          <p:nvPr/>
        </p:nvPicPr>
        <p:blipFill>
          <a:blip r:embed="rId3"/>
          <a:stretch>
            <a:fillRect/>
          </a:stretch>
        </p:blipFill>
        <p:spPr>
          <a:xfrm>
            <a:off x="6111124" y="4176290"/>
            <a:ext cx="1432664" cy="1429662"/>
          </a:xfrm>
          <a:prstGeom prst="rect">
            <a:avLst/>
          </a:prstGeom>
        </p:spPr>
      </p:pic>
      <p:pic>
        <p:nvPicPr>
          <p:cNvPr id="90" name="图片 89"/>
          <p:cNvPicPr>
            <a:picLocks noChangeAspect="1"/>
          </p:cNvPicPr>
          <p:nvPr/>
        </p:nvPicPr>
        <p:blipFill>
          <a:blip r:embed="rId4"/>
          <a:stretch>
            <a:fillRect/>
          </a:stretch>
        </p:blipFill>
        <p:spPr>
          <a:xfrm flipV="1">
            <a:off x="9876092" y="2294645"/>
            <a:ext cx="896934" cy="895052"/>
          </a:xfrm>
          <a:prstGeom prst="rect">
            <a:avLst/>
          </a:prstGeom>
        </p:spPr>
      </p:pic>
      <p:pic>
        <p:nvPicPr>
          <p:cNvPr id="91" name="图片 90"/>
          <p:cNvPicPr>
            <a:picLocks noChangeAspect="1"/>
          </p:cNvPicPr>
          <p:nvPr/>
        </p:nvPicPr>
        <p:blipFill>
          <a:blip r:embed="rId4"/>
          <a:stretch>
            <a:fillRect/>
          </a:stretch>
        </p:blipFill>
        <p:spPr>
          <a:xfrm flipV="1">
            <a:off x="8373408" y="3382850"/>
            <a:ext cx="896934" cy="895052"/>
          </a:xfrm>
          <a:prstGeom prst="rect">
            <a:avLst/>
          </a:prstGeom>
        </p:spPr>
      </p:pic>
      <p:sp>
        <p:nvSpPr>
          <p:cNvPr id="92" name="文本框 91"/>
          <p:cNvSpPr txBox="1"/>
          <p:nvPr/>
        </p:nvSpPr>
        <p:spPr>
          <a:xfrm>
            <a:off x="9142441" y="3438524"/>
            <a:ext cx="874986" cy="584775"/>
          </a:xfrm>
          <a:prstGeom prst="rect">
            <a:avLst/>
          </a:prstGeom>
          <a:noFill/>
        </p:spPr>
        <p:txBody>
          <a:bodyPr wrap="square" rtlCol="0">
            <a:noAutofit/>
          </a:bodyPr>
          <a:lstStyle/>
          <a:p>
            <a:pPr algn="ctr" fontAlgn="ctr"/>
            <a:r>
              <a:rPr lang="en-US" sz="3200" dirty="0">
                <a:latin typeface="Huawei Sans" panose="020C0503030203020204" pitchFamily="34" charset="0"/>
              </a:rPr>
              <a:t>...</a:t>
            </a:r>
          </a:p>
        </p:txBody>
      </p:sp>
      <p:pic>
        <p:nvPicPr>
          <p:cNvPr id="93" name="图片 92"/>
          <p:cNvPicPr>
            <a:picLocks noChangeAspect="1"/>
          </p:cNvPicPr>
          <p:nvPr/>
        </p:nvPicPr>
        <p:blipFill>
          <a:blip r:embed="rId4"/>
          <a:stretch>
            <a:fillRect/>
          </a:stretch>
        </p:blipFill>
        <p:spPr>
          <a:xfrm flipV="1">
            <a:off x="9889526" y="3369241"/>
            <a:ext cx="896934" cy="895052"/>
          </a:xfrm>
          <a:prstGeom prst="rect">
            <a:avLst/>
          </a:prstGeom>
        </p:spPr>
      </p:pic>
      <p:sp>
        <p:nvSpPr>
          <p:cNvPr id="94" name="文本框 93"/>
          <p:cNvSpPr txBox="1"/>
          <p:nvPr/>
        </p:nvSpPr>
        <p:spPr>
          <a:xfrm>
            <a:off x="2176175" y="5656220"/>
            <a:ext cx="8148384" cy="338554"/>
          </a:xfrm>
          <a:prstGeom prst="rect">
            <a:avLst/>
          </a:prstGeom>
          <a:noFill/>
        </p:spPr>
        <p:txBody>
          <a:bodyPr wrap="square" rtlCol="0">
            <a:noAutofit/>
          </a:bodyPr>
          <a:lstStyle/>
          <a:p>
            <a:pPr fontAlgn="ctr"/>
            <a:r>
              <a:rPr lang="en-US" sz="1600" dirty="0">
                <a:latin typeface="Huawei Sans" panose="020C0503030203020204" pitchFamily="34" charset="0"/>
              </a:rPr>
              <a:t>Page is the minimum read/write unit, and block is the minimum program/erase unit.</a:t>
            </a:r>
            <a:endParaRPr lang="en-US" altLang="zh-CN" sz="1600" dirty="0">
              <a:latin typeface="Huawei Sans" panose="020C0503030203020204" pitchFamily="34" charset="0"/>
            </a:endParaRPr>
          </a:p>
        </p:txBody>
      </p:sp>
    </p:spTree>
    <p:extLst>
      <p:ext uri="{BB962C8B-B14F-4D97-AF65-F5344CB8AC3E}">
        <p14:creationId xmlns:p14="http://schemas.microsoft.com/office/powerpoint/2010/main" val="4110962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Address Mapping Management</a:t>
            </a:r>
            <a:endParaRPr lang="en-US" altLang="zh-CN" dirty="0">
              <a:latin typeface="Huawei Sans" panose="020C0503030203020204" pitchFamily="34" charset="0"/>
            </a:endParaRPr>
          </a:p>
        </p:txBody>
      </p:sp>
      <p:sp>
        <p:nvSpPr>
          <p:cNvPr id="4" name="矩形 3"/>
          <p:cNvSpPr/>
          <p:nvPr/>
        </p:nvSpPr>
        <p:spPr>
          <a:xfrm>
            <a:off x="1438594" y="1137423"/>
            <a:ext cx="6096000" cy="1338828"/>
          </a:xfrm>
          <a:prstGeom prst="rect">
            <a:avLst/>
          </a:prstGeom>
        </p:spPr>
        <p:txBody>
          <a:bodyPr wrap="square">
            <a:noAutofit/>
          </a:bodyPr>
          <a:lstStyle/>
          <a:p>
            <a:pPr fontAlgn="ctr">
              <a:lnSpc>
                <a:spcPct val="150000"/>
              </a:lnSpc>
            </a:pPr>
            <a:r>
              <a:rPr lang="en-US" sz="1800" b="1" dirty="0">
                <a:latin typeface="Huawei Sans" panose="020C0503030203020204" pitchFamily="34" charset="0"/>
              </a:rPr>
              <a:t>Logical block address (LBA)</a:t>
            </a:r>
            <a:endParaRPr lang="en-US" b="1" dirty="0">
              <a:latin typeface="Huawei Sans" panose="020C0503030203020204" pitchFamily="34" charset="0"/>
            </a:endParaRPr>
          </a:p>
          <a:p>
            <a:pPr fontAlgn="ctr">
              <a:lnSpc>
                <a:spcPct val="150000"/>
              </a:lnSpc>
            </a:pPr>
            <a:endParaRPr lang="en-US" altLang="zh-CN" sz="1800" dirty="0">
              <a:latin typeface="Huawei Sans" panose="020C0503030203020204" pitchFamily="34" charset="0"/>
            </a:endParaRPr>
          </a:p>
          <a:p>
            <a:pPr fontAlgn="ctr">
              <a:lnSpc>
                <a:spcPct val="150000"/>
              </a:lnSpc>
            </a:pPr>
            <a:r>
              <a:rPr lang="en-US" sz="1800" b="1" dirty="0">
                <a:latin typeface="Huawei Sans" panose="020C0503030203020204" pitchFamily="34" charset="0"/>
              </a:rPr>
              <a:t>Physical block address (PBA)</a:t>
            </a:r>
            <a:endParaRPr lang="en-US" altLang="zh-CN" sz="1800" b="1" dirty="0">
              <a:latin typeface="Huawei Sans" panose="020C0503030203020204" pitchFamily="34" charset="0"/>
            </a:endParaRPr>
          </a:p>
        </p:txBody>
      </p:sp>
      <p:sp>
        <p:nvSpPr>
          <p:cNvPr id="5" name="矩形 4"/>
          <p:cNvSpPr/>
          <p:nvPr/>
        </p:nvSpPr>
        <p:spPr>
          <a:xfrm>
            <a:off x="5807309" y="1863987"/>
            <a:ext cx="5137945" cy="646331"/>
          </a:xfrm>
          <a:prstGeom prst="rect">
            <a:avLst/>
          </a:prstGeom>
        </p:spPr>
        <p:txBody>
          <a:bodyPr wrap="square">
            <a:noAutofit/>
          </a:bodyPr>
          <a:lstStyle/>
          <a:p>
            <a:pPr fontAlgn="ctr"/>
            <a:endParaRPr lang="en-US" altLang="zh-CN" sz="1800" dirty="0">
              <a:solidFill>
                <a:srgbClr val="333333"/>
              </a:solidFill>
              <a:latin typeface="Huawei Sans" panose="020C0503030203020204" pitchFamily="34" charset="0"/>
            </a:endParaRPr>
          </a:p>
          <a:p>
            <a:pPr fontAlgn="ctr"/>
            <a:r>
              <a:rPr lang="en-US" dirty="0">
                <a:solidFill>
                  <a:srgbClr val="333333"/>
                </a:solidFill>
                <a:latin typeface="Huawei Sans" panose="020C0503030203020204" pitchFamily="34" charset="0"/>
              </a:rPr>
              <a:t>120º 12</a:t>
            </a:r>
            <a:r>
              <a:rPr lang="en-US" sz="1800" dirty="0">
                <a:solidFill>
                  <a:srgbClr val="333333"/>
                </a:solidFill>
                <a:latin typeface="Huawei Sans" panose="020C0503030203020204" pitchFamily="34" charset="0"/>
              </a:rPr>
              <a:t>' east longitude, </a:t>
            </a:r>
            <a:r>
              <a:rPr lang="en-US" dirty="0">
                <a:solidFill>
                  <a:srgbClr val="333333"/>
                </a:solidFill>
                <a:latin typeface="Huawei Sans" panose="020C0503030203020204" pitchFamily="34" charset="0"/>
              </a:rPr>
              <a:t>30º 16</a:t>
            </a:r>
            <a:r>
              <a:rPr lang="en-US" sz="1800" dirty="0">
                <a:solidFill>
                  <a:srgbClr val="333333"/>
                </a:solidFill>
                <a:latin typeface="Huawei Sans" panose="020C0503030203020204" pitchFamily="34" charset="0"/>
              </a:rPr>
              <a:t>' north latitude</a:t>
            </a:r>
            <a:endParaRPr lang="en-US" altLang="zh-CN" sz="1800" dirty="0">
              <a:latin typeface="Huawei Sans" panose="020C0503030203020204" pitchFamily="34" charset="0"/>
            </a:endParaRPr>
          </a:p>
        </p:txBody>
      </p:sp>
      <p:cxnSp>
        <p:nvCxnSpPr>
          <p:cNvPr id="7" name="直接箭头连接符 6"/>
          <p:cNvCxnSpPr/>
          <p:nvPr/>
        </p:nvCxnSpPr>
        <p:spPr bwMode="auto">
          <a:xfrm>
            <a:off x="4849254" y="1495325"/>
            <a:ext cx="8534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直接箭头连接符 7"/>
          <p:cNvCxnSpPr/>
          <p:nvPr/>
        </p:nvCxnSpPr>
        <p:spPr bwMode="auto">
          <a:xfrm>
            <a:off x="4849254" y="2310697"/>
            <a:ext cx="8534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文本框 8"/>
          <p:cNvSpPr txBox="1"/>
          <p:nvPr/>
        </p:nvSpPr>
        <p:spPr bwMode="auto">
          <a:xfrm>
            <a:off x="731838" y="3079170"/>
            <a:ext cx="6217602" cy="3039338"/>
          </a:xfrm>
          <a:prstGeom prst="rect">
            <a:avLst/>
          </a:prstGeom>
          <a:noFill/>
          <a:ln w="9525" algn="ctr">
            <a:noFill/>
            <a:miter lim="800000"/>
            <a:headEnd/>
            <a:tailEnd/>
          </a:ln>
        </p:spPr>
        <p:txBody>
          <a:bodyPr vert="horz" wrap="square" lIns="87802" tIns="43901" rIns="87802" bIns="43901" numCol="1" rtlCol="0" anchor="ctr" anchorCtr="0" compatLnSpc="1">
            <a:prstTxWarp prst="textNoShape">
              <a:avLst/>
            </a:prstTxWarp>
            <a:noAutofit/>
          </a:bodyPr>
          <a:lstStyle/>
          <a:p>
            <a:pPr fontAlgn="ctr">
              <a:lnSpc>
                <a:spcPct val="150000"/>
              </a:lnSpc>
            </a:pPr>
            <a:r>
              <a:rPr lang="en-US" dirty="0">
                <a:latin typeface="Huawei Sans" panose="020C0503030203020204" pitchFamily="34" charset="0"/>
              </a:rPr>
              <a:t>HDD: The relationship between LBA and PBA is fixed.</a:t>
            </a:r>
            <a:endParaRPr lang="en-US" altLang="zh-CN" dirty="0">
              <a:latin typeface="Huawei Sans" panose="020C0503030203020204" pitchFamily="34" charset="0"/>
            </a:endParaRPr>
          </a:p>
          <a:p>
            <a:pPr marL="285750" lvl="1" indent="-285750" fontAlgn="ctr">
              <a:lnSpc>
                <a:spcPct val="150000"/>
              </a:lnSpc>
              <a:buSzPct val="50000"/>
              <a:buFont typeface="Wingdings" panose="05000000000000000000" pitchFamily="2" charset="2"/>
              <a:buChar char="l"/>
            </a:pPr>
            <a:r>
              <a:rPr lang="en-US" sz="1600" dirty="0">
                <a:latin typeface="Huawei Sans" panose="020C0503030203020204" pitchFamily="34" charset="0"/>
              </a:rPr>
              <a:t>Overwrite</a:t>
            </a:r>
          </a:p>
          <a:p>
            <a:pPr marL="285750" lvl="1" indent="-285750" fontAlgn="ctr">
              <a:lnSpc>
                <a:spcPct val="150000"/>
              </a:lnSpc>
              <a:buSzPct val="50000"/>
              <a:buFont typeface="Wingdings" panose="05000000000000000000" pitchFamily="2" charset="2"/>
              <a:buChar char="l"/>
            </a:pPr>
            <a:endParaRPr lang="en-US" altLang="zh-CN" sz="1200" dirty="0">
              <a:latin typeface="Huawei Sans" panose="020C0503030203020204" pitchFamily="34" charset="0"/>
            </a:endParaRPr>
          </a:p>
          <a:p>
            <a:pPr fontAlgn="ctr">
              <a:lnSpc>
                <a:spcPct val="150000"/>
              </a:lnSpc>
            </a:pPr>
            <a:r>
              <a:rPr lang="en-US" dirty="0">
                <a:latin typeface="Huawei Sans" panose="020C0503030203020204" pitchFamily="34" charset="0"/>
              </a:rPr>
              <a:t>SSD: The relationship between LBA and PBA is not fixed.</a:t>
            </a:r>
            <a:endParaRPr lang="en-US" altLang="zh-CN" dirty="0">
              <a:latin typeface="Huawei Sans" panose="020C0503030203020204" pitchFamily="34" charset="0"/>
            </a:endParaRPr>
          </a:p>
          <a:p>
            <a:pPr marL="285750" lvl="1" indent="-285750" fontAlgn="ctr">
              <a:lnSpc>
                <a:spcPct val="150000"/>
              </a:lnSpc>
              <a:buSzPct val="50000"/>
              <a:buFont typeface="Wingdings" panose="05000000000000000000" pitchFamily="2" charset="2"/>
              <a:buChar char="l"/>
            </a:pPr>
            <a:r>
              <a:rPr lang="en-US" sz="1600" dirty="0">
                <a:latin typeface="Huawei Sans" panose="020C0503030203020204" pitchFamily="34" charset="0"/>
              </a:rPr>
              <a:t>Non-overwrite: A block must be erased before new data is written to it. New data and old data are at different locations.</a:t>
            </a:r>
            <a:endParaRPr lang="en-US" altLang="zh-CN" sz="1600" dirty="0">
              <a:latin typeface="Huawei Sans" panose="020C0503030203020204" pitchFamily="34" charset="0"/>
            </a:endParaRPr>
          </a:p>
        </p:txBody>
      </p:sp>
      <p:sp>
        <p:nvSpPr>
          <p:cNvPr id="11" name="文本框 10"/>
          <p:cNvSpPr txBox="1"/>
          <p:nvPr/>
        </p:nvSpPr>
        <p:spPr bwMode="auto">
          <a:xfrm>
            <a:off x="8464920" y="3741522"/>
            <a:ext cx="2995243" cy="1335155"/>
          </a:xfrm>
          <a:prstGeom prst="rect">
            <a:avLst/>
          </a:prstGeom>
          <a:noFill/>
          <a:ln w="9525" algn="ctr">
            <a:noFill/>
            <a:miter lim="800000"/>
            <a:headEnd/>
            <a:tailEnd/>
          </a:ln>
        </p:spPr>
        <p:txBody>
          <a:bodyPr vert="horz" wrap="square" lIns="87802" tIns="43901" rIns="87802" bIns="43901" numCol="1" rtlCol="0" anchor="ctr" anchorCtr="0" compatLnSpc="1">
            <a:prstTxWarp prst="textNoShape">
              <a:avLst/>
            </a:prstTxWarp>
            <a:noAutofit/>
          </a:bodyPr>
          <a:lstStyle/>
          <a:p>
            <a:pPr fontAlgn="ctr">
              <a:lnSpc>
                <a:spcPct val="150000"/>
              </a:lnSpc>
            </a:pPr>
            <a:r>
              <a:rPr lang="en-US" sz="1800" dirty="0">
                <a:latin typeface="Huawei Sans" panose="020C0503030203020204" pitchFamily="34" charset="0"/>
              </a:rPr>
              <a:t>The Flash Translation Layer (FTL) is responsible for the conversion between the LBA and PBA.</a:t>
            </a:r>
            <a:endParaRPr lang="en-US" altLang="zh-CN" sz="1800" dirty="0">
              <a:latin typeface="Huawei Sans" panose="020C0503030203020204" pitchFamily="34" charset="0"/>
            </a:endParaRPr>
          </a:p>
        </p:txBody>
      </p:sp>
      <p:sp>
        <p:nvSpPr>
          <p:cNvPr id="12" name="矩形 11"/>
          <p:cNvSpPr/>
          <p:nvPr/>
        </p:nvSpPr>
        <p:spPr>
          <a:xfrm>
            <a:off x="5810191" y="1226455"/>
            <a:ext cx="5743369" cy="369332"/>
          </a:xfrm>
          <a:prstGeom prst="rect">
            <a:avLst/>
          </a:prstGeom>
        </p:spPr>
        <p:txBody>
          <a:bodyPr wrap="square">
            <a:noAutofit/>
          </a:bodyPr>
          <a:lstStyle/>
          <a:p>
            <a:pPr fontAlgn="ctr"/>
            <a:r>
              <a:rPr lang="en-US" sz="1800" dirty="0">
                <a:latin typeface="Huawei Sans" panose="020C0503030203020204" pitchFamily="34" charset="0"/>
              </a:rPr>
              <a:t>No. 26, XX Road, </a:t>
            </a:r>
            <a:r>
              <a:rPr lang="en-US" sz="1800" dirty="0" err="1">
                <a:latin typeface="Huawei Sans" panose="020C0503030203020204" pitchFamily="34" charset="0"/>
              </a:rPr>
              <a:t>Binjiang</a:t>
            </a:r>
            <a:r>
              <a:rPr lang="en-US" sz="1800" dirty="0">
                <a:latin typeface="Huawei Sans" panose="020C0503030203020204" pitchFamily="34" charset="0"/>
              </a:rPr>
              <a:t> District, Hangzhou City, Zhejiang Province, People's Republic of China</a:t>
            </a:r>
          </a:p>
        </p:txBody>
      </p:sp>
      <p:sp>
        <p:nvSpPr>
          <p:cNvPr id="13" name="右箭头 12"/>
          <p:cNvSpPr/>
          <p:nvPr/>
        </p:nvSpPr>
        <p:spPr bwMode="auto">
          <a:xfrm>
            <a:off x="6995160" y="4097640"/>
            <a:ext cx="1215480" cy="216024"/>
          </a:xfrm>
          <a:prstGeom prst="rightArrow">
            <a:avLst/>
          </a:prstGeom>
          <a:noFill/>
          <a:ln w="28575">
            <a:solidFill>
              <a:srgbClr val="C7000B"/>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t" latinLnBrk="0" hangingPunct="1">
              <a:lnSpc>
                <a:spcPct val="100000"/>
              </a:lnSpc>
              <a:spcBef>
                <a:spcPct val="0"/>
              </a:spcBef>
              <a:spcAft>
                <a:spcPct val="0"/>
              </a:spcAft>
              <a:buClrTx/>
              <a:buSzTx/>
              <a:buFontTx/>
              <a:buNone/>
              <a:tabLst/>
            </a:pPr>
            <a:endParaRPr kumimoji="0" lang="en-US" altLang="zh-CN" sz="1000" b="0" i="0" u="none" strike="noStrike" cap="none" normalizeH="0" baseline="0" dirty="0">
              <a:ln>
                <a:noFill/>
              </a:ln>
              <a:solidFill>
                <a:schemeClr val="tx1"/>
              </a:solidFill>
              <a:effectLst/>
              <a:latin typeface="Huawei Sans" panose="020C0503030203020204" pitchFamily="34" charset="0"/>
            </a:endParaRPr>
          </a:p>
        </p:txBody>
      </p:sp>
    </p:spTree>
    <p:extLst>
      <p:ext uri="{BB962C8B-B14F-4D97-AF65-F5344CB8AC3E}">
        <p14:creationId xmlns:p14="http://schemas.microsoft.com/office/powerpoint/2010/main" val="79114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r>
              <a:rPr lang="en-US" b="1" dirty="0">
                <a:latin typeface="Huawei Sans" panose="020C0503030203020204" pitchFamily="34" charset="0"/>
              </a:rPr>
              <a:t>Intelligent Data Storage System</a:t>
            </a:r>
            <a:endParaRPr lang="en-US" altLang="zh-CN" b="1" dirty="0">
              <a:latin typeface="Huawei Sans" panose="020C0503030203020204" pitchFamily="34" charset="0"/>
            </a:endParaRPr>
          </a:p>
          <a:p>
            <a:r>
              <a:rPr lang="en-US" u="none" dirty="0">
                <a:solidFill>
                  <a:schemeClr val="bg1">
                    <a:lumMod val="50000"/>
                  </a:schemeClr>
                </a:solidFill>
                <a:latin typeface="Huawei Sans" panose="020C0503030203020204" pitchFamily="34" charset="0"/>
              </a:rPr>
              <a:t>Intelligent Data Storage Components</a:t>
            </a:r>
            <a:endParaRPr lang="en-US" altLang="zh-CN" dirty="0">
              <a:solidFill>
                <a:schemeClr val="bg1">
                  <a:lumMod val="50000"/>
                </a:schemeClr>
              </a:solidFill>
              <a:latin typeface="Huawei Sans" panose="020C0503030203020204" pitchFamily="34" charset="0"/>
            </a:endParaRPr>
          </a:p>
          <a:p>
            <a:r>
              <a:rPr lang="en-US" u="none" dirty="0">
                <a:solidFill>
                  <a:schemeClr val="bg1">
                    <a:lumMod val="50000"/>
                  </a:schemeClr>
                </a:solidFill>
                <a:latin typeface="Huawei Sans" panose="020C0503030203020204" pitchFamily="34" charset="0"/>
              </a:rPr>
              <a:t>Storage System Expansion Methods</a:t>
            </a:r>
            <a:endParaRPr lang="en-US" altLang="zh-CN" dirty="0">
              <a:solidFill>
                <a:schemeClr val="bg1">
                  <a:lumMod val="50000"/>
                </a:schemeClr>
              </a:solidFill>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4117478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FTL</a:t>
            </a:r>
            <a:endParaRPr lang="en-US" altLang="zh-CN" dirty="0">
              <a:latin typeface="Huawei Sans" panose="020C0503030203020204" pitchFamily="34" charset="0"/>
            </a:endParaRPr>
          </a:p>
        </p:txBody>
      </p:sp>
      <p:grpSp>
        <p:nvGrpSpPr>
          <p:cNvPr id="44" name="组合 43"/>
          <p:cNvGrpSpPr/>
          <p:nvPr/>
        </p:nvGrpSpPr>
        <p:grpSpPr>
          <a:xfrm>
            <a:off x="1209815" y="1760718"/>
            <a:ext cx="3022601" cy="2419359"/>
            <a:chOff x="1028921" y="1414271"/>
            <a:chExt cx="3613213" cy="2892097"/>
          </a:xfrm>
        </p:grpSpPr>
        <p:sp>
          <p:nvSpPr>
            <p:cNvPr id="4" name="Rectangle 5"/>
            <p:cNvSpPr>
              <a:spLocks noChangeArrowheads="1"/>
            </p:cNvSpPr>
            <p:nvPr/>
          </p:nvSpPr>
          <p:spPr bwMode="auto">
            <a:xfrm>
              <a:off x="1131779" y="3619025"/>
              <a:ext cx="1034778"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Sector 0</a:t>
              </a:r>
              <a:endParaRPr lang="en-US" altLang="zh-CN" sz="1400" dirty="0">
                <a:latin typeface="Huawei Sans" panose="020C0503030203020204" pitchFamily="34" charset="0"/>
              </a:endParaRPr>
            </a:p>
          </p:txBody>
        </p:sp>
        <p:sp>
          <p:nvSpPr>
            <p:cNvPr id="5" name="椭圆 4"/>
            <p:cNvSpPr/>
            <p:nvPr/>
          </p:nvSpPr>
          <p:spPr>
            <a:xfrm>
              <a:off x="1028921" y="1414271"/>
              <a:ext cx="1999387" cy="1999387"/>
            </a:xfrm>
            <a:prstGeom prst="ellipse">
              <a:avLst/>
            </a:prstGeom>
            <a:solidFill>
              <a:srgbClr val="0070C0"/>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 name="椭圆 5"/>
            <p:cNvSpPr/>
            <p:nvPr/>
          </p:nvSpPr>
          <p:spPr>
            <a:xfrm>
              <a:off x="1123498" y="1499912"/>
              <a:ext cx="1810231" cy="1810231"/>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 name="椭圆 6"/>
            <p:cNvSpPr/>
            <p:nvPr/>
          </p:nvSpPr>
          <p:spPr>
            <a:xfrm>
              <a:off x="1226358" y="1611707"/>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8" name="椭圆 7"/>
            <p:cNvSpPr/>
            <p:nvPr/>
          </p:nvSpPr>
          <p:spPr>
            <a:xfrm>
              <a:off x="1348867" y="1719202"/>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9" name="椭圆 8"/>
            <p:cNvSpPr/>
            <p:nvPr/>
          </p:nvSpPr>
          <p:spPr>
            <a:xfrm>
              <a:off x="1594177" y="1976795"/>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0" name="椭圆 9"/>
            <p:cNvSpPr/>
            <p:nvPr/>
          </p:nvSpPr>
          <p:spPr>
            <a:xfrm>
              <a:off x="1741494" y="2125087"/>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1" name="椭圆 10"/>
            <p:cNvSpPr/>
            <p:nvPr/>
          </p:nvSpPr>
          <p:spPr>
            <a:xfrm>
              <a:off x="1957261" y="2340851"/>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15" name="直接连接符 14"/>
            <p:cNvCxnSpPr>
              <a:stCxn id="4" idx="0"/>
            </p:cNvCxnSpPr>
            <p:nvPr/>
          </p:nvCxnSpPr>
          <p:spPr>
            <a:xfrm flipH="1" flipV="1">
              <a:off x="1545305" y="3216221"/>
              <a:ext cx="103863" cy="40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空心弧 15"/>
            <p:cNvSpPr/>
            <p:nvPr/>
          </p:nvSpPr>
          <p:spPr>
            <a:xfrm rot="8282709">
              <a:off x="1072687" y="1548136"/>
              <a:ext cx="1761696" cy="1893955"/>
            </a:xfrm>
            <a:prstGeom prst="blockArc">
              <a:avLst>
                <a:gd name="adj1" fmla="val 19002708"/>
                <a:gd name="adj2" fmla="val 21382312"/>
                <a:gd name="adj3" fmla="val 5346"/>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26" name="Rectangle 5"/>
            <p:cNvSpPr>
              <a:spLocks noChangeArrowheads="1"/>
            </p:cNvSpPr>
            <p:nvPr/>
          </p:nvSpPr>
          <p:spPr bwMode="auto">
            <a:xfrm>
              <a:off x="2148131" y="3683978"/>
              <a:ext cx="1138880"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Sector 1</a:t>
              </a:r>
              <a:endParaRPr lang="en-US" altLang="zh-CN" sz="1400" dirty="0">
                <a:latin typeface="Huawei Sans" panose="020C0503030203020204" pitchFamily="34" charset="0"/>
              </a:endParaRPr>
            </a:p>
          </p:txBody>
        </p:sp>
        <p:cxnSp>
          <p:nvCxnSpPr>
            <p:cNvPr id="27" name="直接连接符 26"/>
            <p:cNvCxnSpPr>
              <a:stCxn id="26" idx="0"/>
            </p:cNvCxnSpPr>
            <p:nvPr/>
          </p:nvCxnSpPr>
          <p:spPr>
            <a:xfrm flipH="1" flipV="1">
              <a:off x="2296695" y="3374972"/>
              <a:ext cx="420876" cy="3090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5"/>
            <p:cNvSpPr>
              <a:spLocks noChangeArrowheads="1"/>
            </p:cNvSpPr>
            <p:nvPr/>
          </p:nvSpPr>
          <p:spPr bwMode="auto">
            <a:xfrm>
              <a:off x="3219177" y="2996711"/>
              <a:ext cx="1108353"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Sector 2</a:t>
              </a:r>
              <a:endParaRPr lang="en-US" altLang="zh-CN" sz="1400" dirty="0">
                <a:latin typeface="Huawei Sans" panose="020C0503030203020204" pitchFamily="34" charset="0"/>
              </a:endParaRPr>
            </a:p>
          </p:txBody>
        </p:sp>
        <p:cxnSp>
          <p:nvCxnSpPr>
            <p:cNvPr id="31" name="直接连接符 30"/>
            <p:cNvCxnSpPr>
              <a:stCxn id="30" idx="1"/>
              <a:endCxn id="5" idx="5"/>
            </p:cNvCxnSpPr>
            <p:nvPr/>
          </p:nvCxnSpPr>
          <p:spPr>
            <a:xfrm flipH="1" flipV="1">
              <a:off x="2735504" y="3120855"/>
              <a:ext cx="483673" cy="187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5"/>
            <p:cNvSpPr>
              <a:spLocks noChangeArrowheads="1"/>
            </p:cNvSpPr>
            <p:nvPr/>
          </p:nvSpPr>
          <p:spPr bwMode="auto">
            <a:xfrm>
              <a:off x="3389012" y="2246458"/>
              <a:ext cx="1253122"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a:latin typeface="Huawei Sans" panose="020C0503030203020204" pitchFamily="34" charset="0"/>
                </a:rPr>
                <a:t>Sector 3</a:t>
              </a:r>
            </a:p>
          </p:txBody>
        </p:sp>
        <p:cxnSp>
          <p:nvCxnSpPr>
            <p:cNvPr id="33" name="直接连接符 32"/>
            <p:cNvCxnSpPr>
              <a:stCxn id="32" idx="1"/>
              <a:endCxn id="5" idx="6"/>
            </p:cNvCxnSpPr>
            <p:nvPr/>
          </p:nvCxnSpPr>
          <p:spPr>
            <a:xfrm flipH="1" flipV="1">
              <a:off x="3028308" y="2413964"/>
              <a:ext cx="360704" cy="143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56" name="表格 55"/>
          <p:cNvGraphicFramePr>
            <a:graphicFrameLocks noGrp="1"/>
          </p:cNvGraphicFramePr>
          <p:nvPr>
            <p:extLst>
              <p:ext uri="{D42A27DB-BD31-4B8C-83A1-F6EECF244321}">
                <p14:modId xmlns:p14="http://schemas.microsoft.com/office/powerpoint/2010/main" val="551406306"/>
              </p:ext>
            </p:extLst>
          </p:nvPr>
        </p:nvGraphicFramePr>
        <p:xfrm>
          <a:off x="8272514" y="2223681"/>
          <a:ext cx="3034296" cy="1371600"/>
        </p:xfrm>
        <a:graphic>
          <a:graphicData uri="http://schemas.openxmlformats.org/drawingml/2006/table">
            <a:tbl>
              <a:tblPr firstRow="1" bandRow="1"/>
              <a:tblGrid>
                <a:gridCol w="758574">
                  <a:extLst>
                    <a:ext uri="{9D8B030D-6E8A-4147-A177-3AD203B41FA5}">
                      <a16:colId xmlns:a16="http://schemas.microsoft.com/office/drawing/2014/main" val="20000"/>
                    </a:ext>
                  </a:extLst>
                </a:gridCol>
                <a:gridCol w="758574">
                  <a:extLst>
                    <a:ext uri="{9D8B030D-6E8A-4147-A177-3AD203B41FA5}">
                      <a16:colId xmlns:a16="http://schemas.microsoft.com/office/drawing/2014/main" val="20001"/>
                    </a:ext>
                  </a:extLst>
                </a:gridCol>
                <a:gridCol w="758574">
                  <a:extLst>
                    <a:ext uri="{9D8B030D-6E8A-4147-A177-3AD203B41FA5}">
                      <a16:colId xmlns:a16="http://schemas.microsoft.com/office/drawing/2014/main" val="20002"/>
                    </a:ext>
                  </a:extLst>
                </a:gridCol>
                <a:gridCol w="758574">
                  <a:extLst>
                    <a:ext uri="{9D8B030D-6E8A-4147-A177-3AD203B41FA5}">
                      <a16:colId xmlns:a16="http://schemas.microsoft.com/office/drawing/2014/main" val="20003"/>
                    </a:ext>
                  </a:extLst>
                </a:gridCol>
              </a:tblGrid>
              <a:tr h="180000">
                <a:tc>
                  <a:txBody>
                    <a:bodyPr/>
                    <a:lstStyle/>
                    <a:p>
                      <a:pPr algn="ctr" fontAlgn="ctr"/>
                      <a:r>
                        <a:rPr lang="en-US" sz="1200" dirty="0">
                          <a:latin typeface="Huawei Sans" panose="020C0503030203020204" pitchFamily="34" charset="0"/>
                        </a:rPr>
                        <a:t>Sector 0</a:t>
                      </a: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extLst>
                  <a:ext uri="{0D108BD9-81ED-4DB2-BD59-A6C34878D82A}">
                    <a16:rowId xmlns:a16="http://schemas.microsoft.com/office/drawing/2014/main" val="10000"/>
                  </a:ext>
                </a:extLst>
              </a:tr>
              <a:tr h="180000">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r>
                        <a:rPr lang="en-US" sz="1200" dirty="0">
                          <a:latin typeface="Huawei Sans" panose="020C0503030203020204" pitchFamily="34" charset="0"/>
                        </a:rPr>
                        <a:t>Sector 2</a:t>
                      </a:r>
                      <a:endParaRPr lang="en-US" altLang="zh-CN" sz="1200" dirty="0">
                        <a:latin typeface="Huawei Sans" panose="020C0503030203020204" pitchFamily="34" charset="0"/>
                      </a:endParaRPr>
                    </a:p>
                  </a:txBody>
                  <a:tcPr/>
                </a:tc>
                <a:extLst>
                  <a:ext uri="{0D108BD9-81ED-4DB2-BD59-A6C34878D82A}">
                    <a16:rowId xmlns:a16="http://schemas.microsoft.com/office/drawing/2014/main" val="10001"/>
                  </a:ext>
                </a:extLst>
              </a:tr>
              <a:tr h="180000">
                <a:tc>
                  <a:txBody>
                    <a:bodyPr/>
                    <a:lstStyle/>
                    <a:p>
                      <a:pPr algn="ctr" fontAlgn="ctr"/>
                      <a:endParaRPr lang="en-US" altLang="zh-CN" sz="1200" dirty="0">
                        <a:latin typeface="Huawei Sans" panose="020C0503030203020204" pitchFamily="34" charset="0"/>
                      </a:endParaRPr>
                    </a:p>
                  </a:txBody>
                  <a:tcPr/>
                </a:tc>
                <a:tc>
                  <a:txBody>
                    <a:bodyPr/>
                    <a:lstStyle/>
                    <a:p>
                      <a:pPr algn="ctr" fontAlgn="ctr"/>
                      <a:r>
                        <a:rPr lang="en-US" sz="1200" dirty="0">
                          <a:latin typeface="Huawei Sans" panose="020C0503030203020204" pitchFamily="34" charset="0"/>
                        </a:rPr>
                        <a:t>Sector 1</a:t>
                      </a: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extLst>
                  <a:ext uri="{0D108BD9-81ED-4DB2-BD59-A6C34878D82A}">
                    <a16:rowId xmlns:a16="http://schemas.microsoft.com/office/drawing/2014/main" val="10002"/>
                  </a:ext>
                </a:extLst>
              </a:tr>
              <a:tr h="180000">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r>
                        <a:rPr lang="en-US" sz="1200" dirty="0">
                          <a:latin typeface="Huawei Sans" panose="020C0503030203020204" pitchFamily="34" charset="0"/>
                        </a:rPr>
                        <a:t>Sector 4</a:t>
                      </a: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extLst>
                  <a:ext uri="{0D108BD9-81ED-4DB2-BD59-A6C34878D82A}">
                    <a16:rowId xmlns:a16="http://schemas.microsoft.com/office/drawing/2014/main" val="10003"/>
                  </a:ext>
                </a:extLst>
              </a:tr>
              <a:tr h="180000">
                <a:tc>
                  <a:txBody>
                    <a:bodyPr/>
                    <a:lstStyle/>
                    <a:p>
                      <a:pPr algn="ctr" fontAlgn="ctr"/>
                      <a:r>
                        <a:rPr lang="en-US" sz="1200" dirty="0">
                          <a:latin typeface="Huawei Sans" panose="020C0503030203020204" pitchFamily="34" charset="0"/>
                        </a:rPr>
                        <a:t>Sector 3</a:t>
                      </a: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r>
                        <a:rPr lang="en-US" sz="1200" dirty="0">
                          <a:latin typeface="Huawei Sans" panose="020C0503030203020204" pitchFamily="34" charset="0"/>
                        </a:rPr>
                        <a:t>Sector 5</a:t>
                      </a:r>
                      <a:endParaRPr lang="en-US" altLang="zh-CN" sz="1200" dirty="0">
                        <a:latin typeface="Huawei Sans" panose="020C0503030203020204" pitchFamily="34" charset="0"/>
                      </a:endParaRPr>
                    </a:p>
                  </a:txBody>
                  <a:tcPr/>
                </a:tc>
                <a:extLst>
                  <a:ext uri="{0D108BD9-81ED-4DB2-BD59-A6C34878D82A}">
                    <a16:rowId xmlns:a16="http://schemas.microsoft.com/office/drawing/2014/main" val="10004"/>
                  </a:ext>
                </a:extLst>
              </a:tr>
            </a:tbl>
          </a:graphicData>
        </a:graphic>
      </p:graphicFrame>
      <p:grpSp>
        <p:nvGrpSpPr>
          <p:cNvPr id="77" name="组合 76"/>
          <p:cNvGrpSpPr/>
          <p:nvPr/>
        </p:nvGrpSpPr>
        <p:grpSpPr>
          <a:xfrm>
            <a:off x="4620958" y="2332306"/>
            <a:ext cx="2934850" cy="1257469"/>
            <a:chOff x="5024841" y="1762028"/>
            <a:chExt cx="2934850" cy="1257469"/>
          </a:xfrm>
        </p:grpSpPr>
        <p:sp>
          <p:nvSpPr>
            <p:cNvPr id="57" name="矩形 56"/>
            <p:cNvSpPr/>
            <p:nvPr/>
          </p:nvSpPr>
          <p:spPr>
            <a:xfrm>
              <a:off x="5024841" y="1762028"/>
              <a:ext cx="2820183" cy="10914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58" name="文本框 57"/>
            <p:cNvSpPr txBox="1"/>
            <p:nvPr/>
          </p:nvSpPr>
          <p:spPr>
            <a:xfrm>
              <a:off x="5089826" y="1819168"/>
              <a:ext cx="2869865" cy="1200329"/>
            </a:xfrm>
            <a:prstGeom prst="rect">
              <a:avLst/>
            </a:prstGeom>
            <a:noFill/>
          </p:spPr>
          <p:txBody>
            <a:bodyPr wrap="square" rtlCol="0">
              <a:noAutofit/>
            </a:bodyPr>
            <a:lstStyle/>
            <a:p>
              <a:pPr algn="ctr" fontAlgn="ctr"/>
              <a:r>
                <a:rPr lang="en-US" sz="1600" dirty="0">
                  <a:latin typeface="Huawei Sans" panose="020C0503030203020204" pitchFamily="34" charset="0"/>
                </a:rPr>
                <a:t>Main controller</a:t>
              </a:r>
              <a:endParaRPr lang="en-US" altLang="zh-CN" dirty="0">
                <a:latin typeface="Huawei Sans" panose="020C0503030203020204" pitchFamily="34" charset="0"/>
              </a:endParaRPr>
            </a:p>
            <a:p>
              <a:pPr fontAlgn="ctr"/>
              <a:r>
                <a:rPr lang="en-US" sz="1400" dirty="0">
                  <a:latin typeface="Huawei Sans" panose="020C0503030203020204" pitchFamily="34" charset="0"/>
                </a:rPr>
                <a:t>FTL mapping table: saved in the internal SRAM/DRAM, external DRAM, or NAND flash.</a:t>
              </a:r>
              <a:endParaRPr lang="en-US" altLang="zh-CN" sz="1400" dirty="0">
                <a:latin typeface="Huawei Sans" panose="020C0503030203020204" pitchFamily="34" charset="0"/>
              </a:endParaRPr>
            </a:p>
          </p:txBody>
        </p:sp>
      </p:grpSp>
      <p:sp>
        <p:nvSpPr>
          <p:cNvPr id="59" name="文本框 58"/>
          <p:cNvSpPr txBox="1"/>
          <p:nvPr/>
        </p:nvSpPr>
        <p:spPr>
          <a:xfrm>
            <a:off x="903969" y="4274234"/>
            <a:ext cx="2474231" cy="1200329"/>
          </a:xfrm>
          <a:prstGeom prst="rect">
            <a:avLst/>
          </a:prstGeom>
          <a:noFill/>
        </p:spPr>
        <p:txBody>
          <a:bodyPr wrap="square" rtlCol="0">
            <a:noAutofit/>
          </a:bodyPr>
          <a:lstStyle/>
          <a:p>
            <a:pPr fontAlgn="ctr"/>
            <a:r>
              <a:rPr lang="en-US" dirty="0">
                <a:latin typeface="Huawei Sans" panose="020C0503030203020204" pitchFamily="34" charset="0"/>
              </a:rPr>
              <a:t>OS sector (512 bytes). File systems read/write data in the unit of 512 bytes.</a:t>
            </a:r>
            <a:endParaRPr lang="en-US" altLang="zh-CN" dirty="0">
              <a:latin typeface="Huawei Sans" panose="020C0503030203020204" pitchFamily="34" charset="0"/>
            </a:endParaRPr>
          </a:p>
        </p:txBody>
      </p:sp>
      <p:sp>
        <p:nvSpPr>
          <p:cNvPr id="60" name="文本框 59"/>
          <p:cNvSpPr txBox="1"/>
          <p:nvPr/>
        </p:nvSpPr>
        <p:spPr>
          <a:xfrm>
            <a:off x="4970573" y="4274234"/>
            <a:ext cx="2293828" cy="1477328"/>
          </a:xfrm>
          <a:prstGeom prst="rect">
            <a:avLst/>
          </a:prstGeom>
          <a:noFill/>
        </p:spPr>
        <p:txBody>
          <a:bodyPr wrap="square" rtlCol="0">
            <a:noAutofit/>
          </a:bodyPr>
          <a:lstStyle/>
          <a:p>
            <a:pPr fontAlgn="ctr"/>
            <a:r>
              <a:rPr lang="en-US" dirty="0">
                <a:latin typeface="Huawei Sans" panose="020C0503030203020204" pitchFamily="34" charset="0"/>
              </a:rPr>
              <a:t>FTL mapping operation. The main controller maps the addresses based on the mapping table.</a:t>
            </a:r>
            <a:endParaRPr lang="en-US" altLang="zh-CN" dirty="0">
              <a:latin typeface="Huawei Sans" panose="020C0503030203020204" pitchFamily="34" charset="0"/>
            </a:endParaRPr>
          </a:p>
        </p:txBody>
      </p:sp>
      <p:sp>
        <p:nvSpPr>
          <p:cNvPr id="61" name="文本框 60"/>
          <p:cNvSpPr txBox="1"/>
          <p:nvPr/>
        </p:nvSpPr>
        <p:spPr>
          <a:xfrm>
            <a:off x="8611090" y="4274234"/>
            <a:ext cx="2581054" cy="1200329"/>
          </a:xfrm>
          <a:prstGeom prst="rect">
            <a:avLst/>
          </a:prstGeom>
          <a:noFill/>
        </p:spPr>
        <p:txBody>
          <a:bodyPr wrap="square" rtlCol="0">
            <a:noAutofit/>
          </a:bodyPr>
          <a:lstStyle/>
          <a:p>
            <a:pPr fontAlgn="ctr"/>
            <a:r>
              <a:rPr lang="en-US" dirty="0">
                <a:latin typeface="Huawei Sans" panose="020C0503030203020204" pitchFamily="34" charset="0"/>
              </a:rPr>
              <a:t>Data is stored in the NAND physical addresses based on the mapping table.</a:t>
            </a:r>
            <a:endParaRPr lang="en-US" altLang="zh-CN" dirty="0">
              <a:latin typeface="Huawei Sans" panose="020C0503030203020204" pitchFamily="34" charset="0"/>
            </a:endParaRPr>
          </a:p>
        </p:txBody>
      </p:sp>
      <p:cxnSp>
        <p:nvCxnSpPr>
          <p:cNvPr id="63" name="直接箭头连接符 62"/>
          <p:cNvCxnSpPr>
            <a:stCxn id="59" idx="3"/>
          </p:cNvCxnSpPr>
          <p:nvPr/>
        </p:nvCxnSpPr>
        <p:spPr>
          <a:xfrm>
            <a:off x="3378200" y="4874399"/>
            <a:ext cx="14890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endCxn id="61" idx="1"/>
          </p:cNvCxnSpPr>
          <p:nvPr/>
        </p:nvCxnSpPr>
        <p:spPr>
          <a:xfrm flipV="1">
            <a:off x="7353300" y="4874399"/>
            <a:ext cx="1257790" cy="49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8783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2719042" y="1928443"/>
            <a:ext cx="7675819" cy="4107064"/>
            <a:chOff x="2200675" y="2102758"/>
            <a:chExt cx="7675819" cy="4107064"/>
          </a:xfrm>
        </p:grpSpPr>
        <p:pic>
          <p:nvPicPr>
            <p:cNvPr id="4" name="图片 3"/>
            <p:cNvPicPr>
              <a:picLocks noChangeAspect="1"/>
            </p:cNvPicPr>
            <p:nvPr/>
          </p:nvPicPr>
          <p:blipFill>
            <a:blip r:embed="rId3"/>
            <a:stretch>
              <a:fillRect/>
            </a:stretch>
          </p:blipFill>
          <p:spPr>
            <a:xfrm>
              <a:off x="2548537" y="2517639"/>
              <a:ext cx="1196942" cy="1194433"/>
            </a:xfrm>
            <a:prstGeom prst="rect">
              <a:avLst/>
            </a:prstGeom>
          </p:spPr>
        </p:pic>
        <p:pic>
          <p:nvPicPr>
            <p:cNvPr id="5" name="图片 4"/>
            <p:cNvPicPr>
              <a:picLocks noChangeAspect="1"/>
            </p:cNvPicPr>
            <p:nvPr/>
          </p:nvPicPr>
          <p:blipFill>
            <a:blip r:embed="rId3"/>
            <a:stretch>
              <a:fillRect/>
            </a:stretch>
          </p:blipFill>
          <p:spPr>
            <a:xfrm>
              <a:off x="4451386" y="2517639"/>
              <a:ext cx="1196942" cy="1194433"/>
            </a:xfrm>
            <a:prstGeom prst="rect">
              <a:avLst/>
            </a:prstGeom>
          </p:spPr>
        </p:pic>
        <p:pic>
          <p:nvPicPr>
            <p:cNvPr id="6" name="图片 5"/>
            <p:cNvPicPr>
              <a:picLocks noChangeAspect="1"/>
            </p:cNvPicPr>
            <p:nvPr/>
          </p:nvPicPr>
          <p:blipFill>
            <a:blip r:embed="rId3"/>
            <a:stretch>
              <a:fillRect/>
            </a:stretch>
          </p:blipFill>
          <p:spPr>
            <a:xfrm>
              <a:off x="6379635" y="2517639"/>
              <a:ext cx="1196942" cy="1194433"/>
            </a:xfrm>
            <a:prstGeom prst="rect">
              <a:avLst/>
            </a:prstGeom>
          </p:spPr>
        </p:pic>
        <p:pic>
          <p:nvPicPr>
            <p:cNvPr id="7" name="图片 6"/>
            <p:cNvPicPr>
              <a:picLocks noChangeAspect="1"/>
            </p:cNvPicPr>
            <p:nvPr/>
          </p:nvPicPr>
          <p:blipFill>
            <a:blip r:embed="rId3"/>
            <a:stretch>
              <a:fillRect/>
            </a:stretch>
          </p:blipFill>
          <p:spPr>
            <a:xfrm>
              <a:off x="8296714" y="2517639"/>
              <a:ext cx="1196942" cy="1194433"/>
            </a:xfrm>
            <a:prstGeom prst="rect">
              <a:avLst/>
            </a:prstGeom>
          </p:spPr>
        </p:pic>
        <p:pic>
          <p:nvPicPr>
            <p:cNvPr id="8" name="图片 7"/>
            <p:cNvPicPr>
              <a:picLocks noChangeAspect="1"/>
            </p:cNvPicPr>
            <p:nvPr/>
          </p:nvPicPr>
          <p:blipFill>
            <a:blip r:embed="rId3"/>
            <a:stretch>
              <a:fillRect/>
            </a:stretch>
          </p:blipFill>
          <p:spPr>
            <a:xfrm>
              <a:off x="2548537" y="4642768"/>
              <a:ext cx="1196942" cy="1194433"/>
            </a:xfrm>
            <a:prstGeom prst="rect">
              <a:avLst/>
            </a:prstGeom>
          </p:spPr>
        </p:pic>
        <p:pic>
          <p:nvPicPr>
            <p:cNvPr id="9" name="图片 8"/>
            <p:cNvPicPr>
              <a:picLocks noChangeAspect="1"/>
            </p:cNvPicPr>
            <p:nvPr/>
          </p:nvPicPr>
          <p:blipFill>
            <a:blip r:embed="rId3"/>
            <a:stretch>
              <a:fillRect/>
            </a:stretch>
          </p:blipFill>
          <p:spPr>
            <a:xfrm>
              <a:off x="4451386" y="4642768"/>
              <a:ext cx="1196942" cy="1194433"/>
            </a:xfrm>
            <a:prstGeom prst="rect">
              <a:avLst/>
            </a:prstGeom>
          </p:spPr>
        </p:pic>
        <p:pic>
          <p:nvPicPr>
            <p:cNvPr id="10" name="图片 9"/>
            <p:cNvPicPr>
              <a:picLocks noChangeAspect="1"/>
            </p:cNvPicPr>
            <p:nvPr/>
          </p:nvPicPr>
          <p:blipFill>
            <a:blip r:embed="rId3"/>
            <a:stretch>
              <a:fillRect/>
            </a:stretch>
          </p:blipFill>
          <p:spPr>
            <a:xfrm>
              <a:off x="6379635" y="4642768"/>
              <a:ext cx="1196942" cy="1194433"/>
            </a:xfrm>
            <a:prstGeom prst="rect">
              <a:avLst/>
            </a:prstGeom>
          </p:spPr>
        </p:pic>
        <p:pic>
          <p:nvPicPr>
            <p:cNvPr id="11" name="图片 10"/>
            <p:cNvPicPr>
              <a:picLocks noChangeAspect="1"/>
            </p:cNvPicPr>
            <p:nvPr/>
          </p:nvPicPr>
          <p:blipFill>
            <a:blip r:embed="rId3"/>
            <a:stretch>
              <a:fillRect/>
            </a:stretch>
          </p:blipFill>
          <p:spPr>
            <a:xfrm>
              <a:off x="8296714" y="4642768"/>
              <a:ext cx="1196942" cy="1194433"/>
            </a:xfrm>
            <a:prstGeom prst="rect">
              <a:avLst/>
            </a:prstGeom>
          </p:spPr>
        </p:pic>
        <p:sp>
          <p:nvSpPr>
            <p:cNvPr id="12" name="圆角矩形 11"/>
            <p:cNvSpPr/>
            <p:nvPr/>
          </p:nvSpPr>
          <p:spPr>
            <a:xfrm>
              <a:off x="4625978" y="4035997"/>
              <a:ext cx="2711450" cy="3258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SSD controller</a:t>
              </a:r>
              <a:endParaRPr lang="en-US" altLang="zh-CN" dirty="0">
                <a:solidFill>
                  <a:schemeClr val="tx1"/>
                </a:solidFill>
                <a:latin typeface="Huawei Sans" panose="020C0503030203020204" pitchFamily="34" charset="0"/>
              </a:endParaRPr>
            </a:p>
          </p:txBody>
        </p:sp>
        <p:cxnSp>
          <p:nvCxnSpPr>
            <p:cNvPr id="14" name="直接连接符 13"/>
            <p:cNvCxnSpPr>
              <a:stCxn id="4" idx="2"/>
              <a:endCxn id="12" idx="0"/>
            </p:cNvCxnSpPr>
            <p:nvPr/>
          </p:nvCxnSpPr>
          <p:spPr>
            <a:xfrm>
              <a:off x="3147008" y="3712072"/>
              <a:ext cx="2834695"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5" idx="2"/>
              <a:endCxn id="12" idx="0"/>
            </p:cNvCxnSpPr>
            <p:nvPr/>
          </p:nvCxnSpPr>
          <p:spPr>
            <a:xfrm>
              <a:off x="5049857" y="3712072"/>
              <a:ext cx="931846"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2" idx="0"/>
              <a:endCxn id="6" idx="2"/>
            </p:cNvCxnSpPr>
            <p:nvPr/>
          </p:nvCxnSpPr>
          <p:spPr>
            <a:xfrm flipV="1">
              <a:off x="5981703" y="3712072"/>
              <a:ext cx="996403"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7" idx="2"/>
              <a:endCxn id="12" idx="0"/>
            </p:cNvCxnSpPr>
            <p:nvPr/>
          </p:nvCxnSpPr>
          <p:spPr>
            <a:xfrm flipH="1">
              <a:off x="5981703" y="3712072"/>
              <a:ext cx="2913482"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8" idx="0"/>
              <a:endCxn id="12" idx="2"/>
            </p:cNvCxnSpPr>
            <p:nvPr/>
          </p:nvCxnSpPr>
          <p:spPr>
            <a:xfrm flipV="1">
              <a:off x="3147008" y="4361832"/>
              <a:ext cx="2834695"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9" idx="0"/>
              <a:endCxn id="12" idx="2"/>
            </p:cNvCxnSpPr>
            <p:nvPr/>
          </p:nvCxnSpPr>
          <p:spPr>
            <a:xfrm flipV="1">
              <a:off x="5049857" y="4361832"/>
              <a:ext cx="931846"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0" idx="0"/>
              <a:endCxn id="12" idx="2"/>
            </p:cNvCxnSpPr>
            <p:nvPr/>
          </p:nvCxnSpPr>
          <p:spPr>
            <a:xfrm flipH="1" flipV="1">
              <a:off x="5981703" y="4361832"/>
              <a:ext cx="996403"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2" idx="2"/>
              <a:endCxn id="11" idx="0"/>
            </p:cNvCxnSpPr>
            <p:nvPr/>
          </p:nvCxnSpPr>
          <p:spPr>
            <a:xfrm>
              <a:off x="5981703" y="4361832"/>
              <a:ext cx="2913482"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2200676" y="2106516"/>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0 block</a:t>
              </a:r>
              <a:endParaRPr lang="en-US" altLang="zh-CN" dirty="0">
                <a:latin typeface="Huawei Sans" panose="020C0503030203020204" pitchFamily="34" charset="0"/>
              </a:endParaRPr>
            </a:p>
          </p:txBody>
        </p:sp>
        <p:sp>
          <p:nvSpPr>
            <p:cNvPr id="58" name="文本框 57"/>
            <p:cNvSpPr txBox="1"/>
            <p:nvPr/>
          </p:nvSpPr>
          <p:spPr>
            <a:xfrm>
              <a:off x="4118540" y="2105147"/>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1 block</a:t>
              </a:r>
              <a:endParaRPr lang="en-US" altLang="zh-CN" dirty="0">
                <a:latin typeface="Huawei Sans" panose="020C0503030203020204" pitchFamily="34" charset="0"/>
              </a:endParaRPr>
            </a:p>
          </p:txBody>
        </p:sp>
        <p:sp>
          <p:nvSpPr>
            <p:cNvPr id="61" name="文本框 60"/>
            <p:cNvSpPr txBox="1"/>
            <p:nvPr/>
          </p:nvSpPr>
          <p:spPr>
            <a:xfrm>
              <a:off x="6038585" y="2106516"/>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2 block</a:t>
              </a:r>
              <a:endParaRPr lang="en-US" altLang="zh-CN" dirty="0">
                <a:latin typeface="Huawei Sans" panose="020C0503030203020204" pitchFamily="34" charset="0"/>
              </a:endParaRPr>
            </a:p>
          </p:txBody>
        </p:sp>
        <p:sp>
          <p:nvSpPr>
            <p:cNvPr id="62" name="文本框 61"/>
            <p:cNvSpPr txBox="1"/>
            <p:nvPr/>
          </p:nvSpPr>
          <p:spPr>
            <a:xfrm>
              <a:off x="7997453" y="2102758"/>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3 block</a:t>
              </a:r>
              <a:endParaRPr lang="en-US" altLang="zh-CN" dirty="0">
                <a:latin typeface="Huawei Sans" panose="020C0503030203020204" pitchFamily="34" charset="0"/>
              </a:endParaRPr>
            </a:p>
          </p:txBody>
        </p:sp>
        <p:sp>
          <p:nvSpPr>
            <p:cNvPr id="63" name="文本框 62"/>
            <p:cNvSpPr txBox="1"/>
            <p:nvPr/>
          </p:nvSpPr>
          <p:spPr>
            <a:xfrm>
              <a:off x="2200675" y="5837201"/>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4 block</a:t>
              </a:r>
              <a:endParaRPr lang="en-US" altLang="zh-CN" dirty="0">
                <a:latin typeface="Huawei Sans" panose="020C0503030203020204" pitchFamily="34" charset="0"/>
              </a:endParaRPr>
            </a:p>
          </p:txBody>
        </p:sp>
        <p:sp>
          <p:nvSpPr>
            <p:cNvPr id="64" name="文本框 63"/>
            <p:cNvSpPr txBox="1"/>
            <p:nvPr/>
          </p:nvSpPr>
          <p:spPr>
            <a:xfrm>
              <a:off x="4079716" y="5837201"/>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5 block</a:t>
              </a:r>
              <a:endParaRPr lang="en-US" altLang="zh-CN" dirty="0">
                <a:latin typeface="Huawei Sans" panose="020C0503030203020204" pitchFamily="34" charset="0"/>
              </a:endParaRPr>
            </a:p>
          </p:txBody>
        </p:sp>
        <p:sp>
          <p:nvSpPr>
            <p:cNvPr id="65" name="文本框 64"/>
            <p:cNvSpPr txBox="1"/>
            <p:nvPr/>
          </p:nvSpPr>
          <p:spPr>
            <a:xfrm>
              <a:off x="5997581" y="5840490"/>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6 block</a:t>
              </a:r>
              <a:endParaRPr lang="en-US" altLang="zh-CN" dirty="0">
                <a:latin typeface="Huawei Sans" panose="020C0503030203020204" pitchFamily="34" charset="0"/>
              </a:endParaRPr>
            </a:p>
          </p:txBody>
        </p:sp>
        <p:sp>
          <p:nvSpPr>
            <p:cNvPr id="66" name="文本框 65"/>
            <p:cNvSpPr txBox="1"/>
            <p:nvPr/>
          </p:nvSpPr>
          <p:spPr>
            <a:xfrm>
              <a:off x="7917626" y="5840490"/>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7 block</a:t>
              </a:r>
              <a:endParaRPr lang="en-US" altLang="zh-CN" dirty="0">
                <a:latin typeface="Huawei Sans" panose="020C0503030203020204" pitchFamily="34" charset="0"/>
              </a:endParaRPr>
            </a:p>
          </p:txBody>
        </p:sp>
      </p:grpSp>
      <p:sp>
        <p:nvSpPr>
          <p:cNvPr id="2" name="标题 1"/>
          <p:cNvSpPr>
            <a:spLocks noGrp="1"/>
          </p:cNvSpPr>
          <p:nvPr>
            <p:ph type="title"/>
          </p:nvPr>
        </p:nvSpPr>
        <p:spPr/>
        <p:txBody>
          <a:bodyPr wrap="square">
            <a:noAutofit/>
          </a:bodyPr>
          <a:lstStyle/>
          <a:p>
            <a:r>
              <a:rPr lang="en-US" dirty="0">
                <a:latin typeface="Huawei Sans" panose="020C0503030203020204" pitchFamily="34" charset="0"/>
              </a:rPr>
              <a:t>Data Write Process on an SSD (1)</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sz="1800" dirty="0">
                <a:latin typeface="Huawei Sans" panose="020C0503030203020204" pitchFamily="34" charset="0"/>
              </a:rPr>
              <a:t>The following uses eight channels as an example to demonstrate how the host writes data to the SSD.</a:t>
            </a:r>
            <a:endParaRPr lang="en-US" altLang="zh-CN" sz="1800" dirty="0">
              <a:latin typeface="Huawei Sans" panose="020C0503030203020204" pitchFamily="34" charset="0"/>
            </a:endParaRPr>
          </a:p>
        </p:txBody>
      </p:sp>
      <p:sp>
        <p:nvSpPr>
          <p:cNvPr id="45" name="矩形 44"/>
          <p:cNvSpPr/>
          <p:nvPr/>
        </p:nvSpPr>
        <p:spPr>
          <a:xfrm>
            <a:off x="3075902" y="235073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48" name="组合 47"/>
          <p:cNvGrpSpPr/>
          <p:nvPr/>
        </p:nvGrpSpPr>
        <p:grpSpPr>
          <a:xfrm>
            <a:off x="3033859" y="3655268"/>
            <a:ext cx="844843" cy="369332"/>
            <a:chOff x="866248" y="4423467"/>
            <a:chExt cx="844843" cy="369332"/>
          </a:xfrm>
        </p:grpSpPr>
        <p:sp>
          <p:nvSpPr>
            <p:cNvPr id="46" name="矩形 45"/>
            <p:cNvSpPr/>
            <p:nvPr/>
          </p:nvSpPr>
          <p:spPr>
            <a:xfrm>
              <a:off x="866248" y="4537685"/>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7" name="文本框 46"/>
            <p:cNvSpPr txBox="1"/>
            <p:nvPr/>
          </p:nvSpPr>
          <p:spPr>
            <a:xfrm>
              <a:off x="1043921" y="4423467"/>
              <a:ext cx="667170" cy="369332"/>
            </a:xfrm>
            <a:prstGeom prst="rect">
              <a:avLst/>
            </a:prstGeom>
            <a:noFill/>
          </p:spPr>
          <p:txBody>
            <a:bodyPr wrap="square" rtlCol="0">
              <a:noAutofit/>
            </a:bodyPr>
            <a:lstStyle/>
            <a:p>
              <a:pPr fontAlgn="ctr"/>
              <a:r>
                <a:rPr lang="en-US" dirty="0">
                  <a:latin typeface="Huawei Sans" panose="020C0503030203020204" pitchFamily="34" charset="0"/>
                </a:rPr>
                <a:t>4 KB</a:t>
              </a:r>
              <a:endParaRPr lang="en-US" altLang="zh-CN" dirty="0">
                <a:latin typeface="Huawei Sans" panose="020C0503030203020204" pitchFamily="34" charset="0"/>
              </a:endParaRPr>
            </a:p>
          </p:txBody>
        </p:sp>
      </p:grpSp>
      <p:sp>
        <p:nvSpPr>
          <p:cNvPr id="67" name="矩形 66"/>
          <p:cNvSpPr/>
          <p:nvPr/>
        </p:nvSpPr>
        <p:spPr>
          <a:xfrm>
            <a:off x="4980808" y="235073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8" name="矩形 67"/>
          <p:cNvSpPr/>
          <p:nvPr/>
        </p:nvSpPr>
        <p:spPr>
          <a:xfrm>
            <a:off x="6906011" y="235073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9" name="矩形 68"/>
          <p:cNvSpPr/>
          <p:nvPr/>
        </p:nvSpPr>
        <p:spPr>
          <a:xfrm>
            <a:off x="8823076" y="2349739"/>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0" name="矩形 69"/>
          <p:cNvSpPr/>
          <p:nvPr/>
        </p:nvSpPr>
        <p:spPr>
          <a:xfrm>
            <a:off x="3075902" y="447586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pic>
        <p:nvPicPr>
          <p:cNvPr id="13" name="图片 12"/>
          <p:cNvPicPr>
            <a:picLocks noChangeAspect="1"/>
          </p:cNvPicPr>
          <p:nvPr/>
        </p:nvPicPr>
        <p:blipFill>
          <a:blip r:embed="rId4"/>
          <a:stretch>
            <a:fillRect/>
          </a:stretch>
        </p:blipFill>
        <p:spPr>
          <a:xfrm>
            <a:off x="3070138" y="2342794"/>
            <a:ext cx="1187944" cy="1187944"/>
          </a:xfrm>
          <a:prstGeom prst="rect">
            <a:avLst/>
          </a:prstGeom>
        </p:spPr>
      </p:pic>
      <p:pic>
        <p:nvPicPr>
          <p:cNvPr id="40" name="图片 39"/>
          <p:cNvPicPr>
            <a:picLocks noChangeAspect="1"/>
          </p:cNvPicPr>
          <p:nvPr/>
        </p:nvPicPr>
        <p:blipFill>
          <a:blip r:embed="rId4"/>
          <a:stretch>
            <a:fillRect/>
          </a:stretch>
        </p:blipFill>
        <p:spPr>
          <a:xfrm>
            <a:off x="4971540" y="2343324"/>
            <a:ext cx="1187944" cy="1187944"/>
          </a:xfrm>
          <a:prstGeom prst="rect">
            <a:avLst/>
          </a:prstGeom>
        </p:spPr>
      </p:pic>
      <p:pic>
        <p:nvPicPr>
          <p:cNvPr id="41" name="图片 40"/>
          <p:cNvPicPr>
            <a:picLocks noChangeAspect="1"/>
          </p:cNvPicPr>
          <p:nvPr/>
        </p:nvPicPr>
        <p:blipFill>
          <a:blip r:embed="rId4"/>
          <a:stretch>
            <a:fillRect/>
          </a:stretch>
        </p:blipFill>
        <p:spPr>
          <a:xfrm>
            <a:off x="6906011" y="2343324"/>
            <a:ext cx="1187944" cy="1187944"/>
          </a:xfrm>
          <a:prstGeom prst="rect">
            <a:avLst/>
          </a:prstGeom>
        </p:spPr>
      </p:pic>
      <p:pic>
        <p:nvPicPr>
          <p:cNvPr id="42" name="图片 41"/>
          <p:cNvPicPr>
            <a:picLocks noChangeAspect="1"/>
          </p:cNvPicPr>
          <p:nvPr/>
        </p:nvPicPr>
        <p:blipFill>
          <a:blip r:embed="rId4"/>
          <a:stretch>
            <a:fillRect/>
          </a:stretch>
        </p:blipFill>
        <p:spPr>
          <a:xfrm>
            <a:off x="8822576" y="2340551"/>
            <a:ext cx="1187944" cy="1187944"/>
          </a:xfrm>
          <a:prstGeom prst="rect">
            <a:avLst/>
          </a:prstGeom>
        </p:spPr>
      </p:pic>
      <p:pic>
        <p:nvPicPr>
          <p:cNvPr id="43" name="图片 42"/>
          <p:cNvPicPr>
            <a:picLocks noChangeAspect="1"/>
          </p:cNvPicPr>
          <p:nvPr/>
        </p:nvPicPr>
        <p:blipFill>
          <a:blip r:embed="rId4"/>
          <a:stretch>
            <a:fillRect/>
          </a:stretch>
        </p:blipFill>
        <p:spPr>
          <a:xfrm>
            <a:off x="3075902" y="4471697"/>
            <a:ext cx="1187944" cy="1187944"/>
          </a:xfrm>
          <a:prstGeom prst="rect">
            <a:avLst/>
          </a:prstGeom>
        </p:spPr>
      </p:pic>
      <p:pic>
        <p:nvPicPr>
          <p:cNvPr id="44" name="图片 43"/>
          <p:cNvPicPr>
            <a:picLocks noChangeAspect="1"/>
          </p:cNvPicPr>
          <p:nvPr/>
        </p:nvPicPr>
        <p:blipFill>
          <a:blip r:embed="rId4"/>
          <a:stretch>
            <a:fillRect/>
          </a:stretch>
        </p:blipFill>
        <p:spPr>
          <a:xfrm>
            <a:off x="4974252" y="4475948"/>
            <a:ext cx="1187944" cy="1187944"/>
          </a:xfrm>
          <a:prstGeom prst="rect">
            <a:avLst/>
          </a:prstGeom>
        </p:spPr>
      </p:pic>
      <p:pic>
        <p:nvPicPr>
          <p:cNvPr id="50" name="图片 49"/>
          <p:cNvPicPr>
            <a:picLocks noChangeAspect="1"/>
          </p:cNvPicPr>
          <p:nvPr/>
        </p:nvPicPr>
        <p:blipFill>
          <a:blip r:embed="rId4"/>
          <a:stretch>
            <a:fillRect/>
          </a:stretch>
        </p:blipFill>
        <p:spPr>
          <a:xfrm>
            <a:off x="6900998" y="4470736"/>
            <a:ext cx="1187944" cy="1187944"/>
          </a:xfrm>
          <a:prstGeom prst="rect">
            <a:avLst/>
          </a:prstGeom>
        </p:spPr>
      </p:pic>
      <p:pic>
        <p:nvPicPr>
          <p:cNvPr id="51" name="图片 50"/>
          <p:cNvPicPr>
            <a:picLocks noChangeAspect="1"/>
          </p:cNvPicPr>
          <p:nvPr/>
        </p:nvPicPr>
        <p:blipFill>
          <a:blip r:embed="rId4"/>
          <a:stretch>
            <a:fillRect/>
          </a:stretch>
        </p:blipFill>
        <p:spPr>
          <a:xfrm>
            <a:off x="8822576" y="4468453"/>
            <a:ext cx="1187944" cy="1187944"/>
          </a:xfrm>
          <a:prstGeom prst="rect">
            <a:avLst/>
          </a:prstGeom>
        </p:spPr>
      </p:pic>
      <p:cxnSp>
        <p:nvCxnSpPr>
          <p:cNvPr id="21" name="直接箭头连接符 20"/>
          <p:cNvCxnSpPr/>
          <p:nvPr/>
        </p:nvCxnSpPr>
        <p:spPr>
          <a:xfrm>
            <a:off x="1322700" y="2797485"/>
            <a:ext cx="102446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1049651" y="2158128"/>
            <a:ext cx="1578039" cy="369332"/>
          </a:xfrm>
          <a:prstGeom prst="rect">
            <a:avLst/>
          </a:prstGeom>
          <a:noFill/>
        </p:spPr>
        <p:txBody>
          <a:bodyPr wrap="square" rtlCol="0">
            <a:noAutofit/>
          </a:bodyPr>
          <a:lstStyle/>
          <a:p>
            <a:pPr algn="ctr" fontAlgn="ctr"/>
            <a:r>
              <a:rPr lang="en-US" dirty="0">
                <a:latin typeface="Huawei Sans" panose="020C0503030203020204" pitchFamily="34" charset="0"/>
              </a:rPr>
              <a:t>Writes 4 KB of data</a:t>
            </a:r>
            <a:endParaRPr lang="en-US" altLang="zh-CN" dirty="0">
              <a:latin typeface="Huawei Sans" panose="020C0503030203020204" pitchFamily="34" charset="0"/>
            </a:endParaRPr>
          </a:p>
        </p:txBody>
      </p:sp>
      <p:cxnSp>
        <p:nvCxnSpPr>
          <p:cNvPr id="53" name="直接箭头连接符 52"/>
          <p:cNvCxnSpPr/>
          <p:nvPr/>
        </p:nvCxnSpPr>
        <p:spPr>
          <a:xfrm>
            <a:off x="1322700" y="3716292"/>
            <a:ext cx="102446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1023551" y="3076935"/>
            <a:ext cx="1669392" cy="369332"/>
          </a:xfrm>
          <a:prstGeom prst="rect">
            <a:avLst/>
          </a:prstGeom>
          <a:noFill/>
        </p:spPr>
        <p:txBody>
          <a:bodyPr wrap="square" rtlCol="0">
            <a:noAutofit/>
          </a:bodyPr>
          <a:lstStyle/>
          <a:p>
            <a:pPr algn="ctr" fontAlgn="ctr"/>
            <a:r>
              <a:rPr lang="en-US" dirty="0">
                <a:latin typeface="Huawei Sans" panose="020C0503030203020204" pitchFamily="34" charset="0"/>
              </a:rPr>
              <a:t>Writes 16 KB of data</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27023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anim calcmode="lin" valueType="num">
                                      <p:cBhvr>
                                        <p:cTn id="16" dur="1000" fill="hold"/>
                                        <p:tgtEl>
                                          <p:spTgt spid="45"/>
                                        </p:tgtEl>
                                        <p:attrNameLst>
                                          <p:attrName>ppt_x</p:attrName>
                                        </p:attrNameLst>
                                      </p:cBhvr>
                                      <p:tavLst>
                                        <p:tav tm="0">
                                          <p:val>
                                            <p:strVal val="#ppt_x"/>
                                          </p:val>
                                        </p:tav>
                                        <p:tav tm="100000">
                                          <p:val>
                                            <p:strVal val="#ppt_x"/>
                                          </p:val>
                                        </p:tav>
                                      </p:tavLst>
                                    </p:anim>
                                    <p:anim calcmode="lin" valueType="num">
                                      <p:cBhvr>
                                        <p:cTn id="1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1000"/>
                                        <p:tgtEl>
                                          <p:spTgt spid="67"/>
                                        </p:tgtEl>
                                      </p:cBhvr>
                                    </p:animEffect>
                                    <p:anim calcmode="lin" valueType="num">
                                      <p:cBhvr>
                                        <p:cTn id="31" dur="1000" fill="hold"/>
                                        <p:tgtEl>
                                          <p:spTgt spid="67"/>
                                        </p:tgtEl>
                                        <p:attrNameLst>
                                          <p:attrName>ppt_x</p:attrName>
                                        </p:attrNameLst>
                                      </p:cBhvr>
                                      <p:tavLst>
                                        <p:tav tm="0">
                                          <p:val>
                                            <p:strVal val="#ppt_x"/>
                                          </p:val>
                                        </p:tav>
                                        <p:tav tm="100000">
                                          <p:val>
                                            <p:strVal val="#ppt_x"/>
                                          </p:val>
                                        </p:tav>
                                      </p:tavLst>
                                    </p:anim>
                                    <p:anim calcmode="lin" valueType="num">
                                      <p:cBhvr>
                                        <p:cTn id="32" dur="1000" fill="hold"/>
                                        <p:tgtEl>
                                          <p:spTgt spid="6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50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1000"/>
                                        <p:tgtEl>
                                          <p:spTgt spid="69"/>
                                        </p:tgtEl>
                                      </p:cBhvr>
                                    </p:animEffect>
                                    <p:anim calcmode="lin" valueType="num">
                                      <p:cBhvr>
                                        <p:cTn id="41" dur="1000" fill="hold"/>
                                        <p:tgtEl>
                                          <p:spTgt spid="69"/>
                                        </p:tgtEl>
                                        <p:attrNameLst>
                                          <p:attrName>ppt_x</p:attrName>
                                        </p:attrNameLst>
                                      </p:cBhvr>
                                      <p:tavLst>
                                        <p:tav tm="0">
                                          <p:val>
                                            <p:strVal val="#ppt_x"/>
                                          </p:val>
                                        </p:tav>
                                        <p:tav tm="100000">
                                          <p:val>
                                            <p:strVal val="#ppt_x"/>
                                          </p:val>
                                        </p:tav>
                                      </p:tavLst>
                                    </p:anim>
                                    <p:anim calcmode="lin" valueType="num">
                                      <p:cBhvr>
                                        <p:cTn id="42" dur="1000" fill="hold"/>
                                        <p:tgtEl>
                                          <p:spTgt spid="6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75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000"/>
                                        <p:tgtEl>
                                          <p:spTgt spid="70"/>
                                        </p:tgtEl>
                                      </p:cBhvr>
                                    </p:animEffect>
                                    <p:anim calcmode="lin" valueType="num">
                                      <p:cBhvr>
                                        <p:cTn id="46" dur="1000" fill="hold"/>
                                        <p:tgtEl>
                                          <p:spTgt spid="70"/>
                                        </p:tgtEl>
                                        <p:attrNameLst>
                                          <p:attrName>ppt_x</p:attrName>
                                        </p:attrNameLst>
                                      </p:cBhvr>
                                      <p:tavLst>
                                        <p:tav tm="0">
                                          <p:val>
                                            <p:strVal val="#ppt_x"/>
                                          </p:val>
                                        </p:tav>
                                        <p:tav tm="100000">
                                          <p:val>
                                            <p:strVal val="#ppt_x"/>
                                          </p:val>
                                        </p:tav>
                                      </p:tavLst>
                                    </p:anim>
                                    <p:anim calcmode="lin" valueType="num">
                                      <p:cBhvr>
                                        <p:cTn id="4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7" grpId="0" animBg="1"/>
      <p:bldP spid="68" grpId="0" animBg="1"/>
      <p:bldP spid="69" grpId="0" animBg="1"/>
      <p:bldP spid="70" grpId="0" animBg="1"/>
      <p:bldP spid="52" grpId="0"/>
      <p:bldP spid="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Data Write Process on an SSD (2)</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sz="1800" dirty="0">
                <a:latin typeface="Huawei Sans" panose="020C0503030203020204" pitchFamily="34" charset="0"/>
              </a:rPr>
              <a:t>When the SSD is full, old data must be deleted to release space for new data. When a user deletes and writes data, data in some blocks becomes invalid or aged.</a:t>
            </a:r>
            <a:endParaRPr lang="en-US" altLang="zh-CN" sz="1800" dirty="0">
              <a:latin typeface="Huawei Sans" panose="020C0503030203020204" pitchFamily="34" charset="0"/>
            </a:endParaRPr>
          </a:p>
        </p:txBody>
      </p:sp>
      <p:grpSp>
        <p:nvGrpSpPr>
          <p:cNvPr id="4" name="组合 3"/>
          <p:cNvGrpSpPr/>
          <p:nvPr/>
        </p:nvGrpSpPr>
        <p:grpSpPr>
          <a:xfrm>
            <a:off x="2281850" y="2036020"/>
            <a:ext cx="7675819" cy="4171072"/>
            <a:chOff x="2322853" y="1838780"/>
            <a:chExt cx="7675819" cy="4171072"/>
          </a:xfrm>
        </p:grpSpPr>
        <p:grpSp>
          <p:nvGrpSpPr>
            <p:cNvPr id="5" name="组合 4"/>
            <p:cNvGrpSpPr/>
            <p:nvPr/>
          </p:nvGrpSpPr>
          <p:grpSpPr>
            <a:xfrm>
              <a:off x="2322853" y="1838780"/>
              <a:ext cx="7675819" cy="4171072"/>
              <a:chOff x="2200675" y="2102758"/>
              <a:chExt cx="7675819" cy="4171072"/>
            </a:xfrm>
          </p:grpSpPr>
          <p:sp>
            <p:nvSpPr>
              <p:cNvPr id="15" name="圆角矩形 14"/>
              <p:cNvSpPr/>
              <p:nvPr/>
            </p:nvSpPr>
            <p:spPr>
              <a:xfrm>
                <a:off x="4625978" y="4035997"/>
                <a:ext cx="2711450" cy="3258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SSD controller</a:t>
                </a:r>
                <a:endParaRPr lang="en-US" altLang="zh-CN" dirty="0">
                  <a:solidFill>
                    <a:schemeClr val="tx1"/>
                  </a:solidFill>
                  <a:latin typeface="Huawei Sans" panose="020C0503030203020204" pitchFamily="34" charset="0"/>
                </a:endParaRPr>
              </a:p>
            </p:txBody>
          </p:sp>
          <p:cxnSp>
            <p:nvCxnSpPr>
              <p:cNvPr id="16" name="直接连接符 15"/>
              <p:cNvCxnSpPr>
                <a:endCxn id="15" idx="0"/>
              </p:cNvCxnSpPr>
              <p:nvPr/>
            </p:nvCxnSpPr>
            <p:spPr>
              <a:xfrm>
                <a:off x="3147008" y="3712072"/>
                <a:ext cx="2834695"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endCxn id="15" idx="0"/>
              </p:cNvCxnSpPr>
              <p:nvPr/>
            </p:nvCxnSpPr>
            <p:spPr>
              <a:xfrm>
                <a:off x="5049857" y="3712072"/>
                <a:ext cx="931846"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5" idx="0"/>
              </p:cNvCxnSpPr>
              <p:nvPr/>
            </p:nvCxnSpPr>
            <p:spPr>
              <a:xfrm flipV="1">
                <a:off x="5981703" y="3712072"/>
                <a:ext cx="996403"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endCxn id="15" idx="0"/>
              </p:cNvCxnSpPr>
              <p:nvPr/>
            </p:nvCxnSpPr>
            <p:spPr>
              <a:xfrm flipH="1">
                <a:off x="5981703" y="3712072"/>
                <a:ext cx="2913482"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15" idx="2"/>
              </p:cNvCxnSpPr>
              <p:nvPr/>
            </p:nvCxnSpPr>
            <p:spPr>
              <a:xfrm flipV="1">
                <a:off x="3147008" y="4361832"/>
                <a:ext cx="2834695"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15" idx="2"/>
              </p:cNvCxnSpPr>
              <p:nvPr/>
            </p:nvCxnSpPr>
            <p:spPr>
              <a:xfrm flipV="1">
                <a:off x="5049857" y="4361832"/>
                <a:ext cx="931846"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15" idx="2"/>
              </p:cNvCxnSpPr>
              <p:nvPr/>
            </p:nvCxnSpPr>
            <p:spPr>
              <a:xfrm flipH="1" flipV="1">
                <a:off x="5981703" y="4361832"/>
                <a:ext cx="996403"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5" idx="2"/>
              </p:cNvCxnSpPr>
              <p:nvPr/>
            </p:nvCxnSpPr>
            <p:spPr>
              <a:xfrm>
                <a:off x="5981703" y="4361832"/>
                <a:ext cx="2913482"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200676" y="2106516"/>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0 block</a:t>
                </a:r>
                <a:endParaRPr lang="en-US" altLang="zh-CN" dirty="0">
                  <a:latin typeface="Huawei Sans" panose="020C0503030203020204" pitchFamily="34" charset="0"/>
                </a:endParaRPr>
              </a:p>
            </p:txBody>
          </p:sp>
          <p:sp>
            <p:nvSpPr>
              <p:cNvPr id="25" name="文本框 24"/>
              <p:cNvSpPr txBox="1"/>
              <p:nvPr/>
            </p:nvSpPr>
            <p:spPr>
              <a:xfrm>
                <a:off x="4118540" y="2105147"/>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1 block</a:t>
                </a:r>
                <a:endParaRPr lang="en-US" altLang="zh-CN" dirty="0">
                  <a:latin typeface="Huawei Sans" panose="020C0503030203020204" pitchFamily="34" charset="0"/>
                </a:endParaRPr>
              </a:p>
            </p:txBody>
          </p:sp>
          <p:sp>
            <p:nvSpPr>
              <p:cNvPr id="26" name="文本框 25"/>
              <p:cNvSpPr txBox="1"/>
              <p:nvPr/>
            </p:nvSpPr>
            <p:spPr>
              <a:xfrm>
                <a:off x="6038585" y="2106516"/>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2 block</a:t>
                </a:r>
                <a:endParaRPr lang="en-US" altLang="zh-CN" dirty="0">
                  <a:latin typeface="Huawei Sans" panose="020C0503030203020204" pitchFamily="34" charset="0"/>
                </a:endParaRPr>
              </a:p>
            </p:txBody>
          </p:sp>
          <p:sp>
            <p:nvSpPr>
              <p:cNvPr id="27" name="文本框 26"/>
              <p:cNvSpPr txBox="1"/>
              <p:nvPr/>
            </p:nvSpPr>
            <p:spPr>
              <a:xfrm>
                <a:off x="7997453" y="2102758"/>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3 block</a:t>
                </a:r>
                <a:endParaRPr lang="en-US" altLang="zh-CN" dirty="0">
                  <a:latin typeface="Huawei Sans" panose="020C0503030203020204" pitchFamily="34" charset="0"/>
                </a:endParaRPr>
              </a:p>
            </p:txBody>
          </p:sp>
          <p:sp>
            <p:nvSpPr>
              <p:cNvPr id="28" name="文本框 27"/>
              <p:cNvSpPr txBox="1"/>
              <p:nvPr/>
            </p:nvSpPr>
            <p:spPr>
              <a:xfrm>
                <a:off x="2200675" y="5901209"/>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4 block</a:t>
                </a:r>
                <a:endParaRPr lang="en-US" altLang="zh-CN" dirty="0">
                  <a:latin typeface="Huawei Sans" panose="020C0503030203020204" pitchFamily="34" charset="0"/>
                </a:endParaRPr>
              </a:p>
            </p:txBody>
          </p:sp>
          <p:sp>
            <p:nvSpPr>
              <p:cNvPr id="29" name="文本框 28"/>
              <p:cNvSpPr txBox="1"/>
              <p:nvPr/>
            </p:nvSpPr>
            <p:spPr>
              <a:xfrm>
                <a:off x="4079716" y="5901209"/>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5 block</a:t>
                </a:r>
                <a:endParaRPr lang="en-US" altLang="zh-CN" dirty="0">
                  <a:latin typeface="Huawei Sans" panose="020C0503030203020204" pitchFamily="34" charset="0"/>
                </a:endParaRPr>
              </a:p>
            </p:txBody>
          </p:sp>
          <p:sp>
            <p:nvSpPr>
              <p:cNvPr id="30" name="文本框 29"/>
              <p:cNvSpPr txBox="1"/>
              <p:nvPr/>
            </p:nvSpPr>
            <p:spPr>
              <a:xfrm>
                <a:off x="5997581" y="5904498"/>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6 block</a:t>
                </a:r>
                <a:endParaRPr lang="en-US" altLang="zh-CN" dirty="0">
                  <a:latin typeface="Huawei Sans" panose="020C0503030203020204" pitchFamily="34" charset="0"/>
                </a:endParaRPr>
              </a:p>
            </p:txBody>
          </p:sp>
          <p:sp>
            <p:nvSpPr>
              <p:cNvPr id="31" name="文本框 30"/>
              <p:cNvSpPr txBox="1"/>
              <p:nvPr/>
            </p:nvSpPr>
            <p:spPr>
              <a:xfrm>
                <a:off x="7917626" y="5904498"/>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7 block</a:t>
                </a:r>
                <a:endParaRPr lang="en-US" altLang="zh-CN" dirty="0">
                  <a:latin typeface="Huawei Sans" panose="020C0503030203020204" pitchFamily="34" charset="0"/>
                </a:endParaRPr>
              </a:p>
            </p:txBody>
          </p:sp>
        </p:grpSp>
        <p:grpSp>
          <p:nvGrpSpPr>
            <p:cNvPr id="6" name="组合 5"/>
            <p:cNvGrpSpPr/>
            <p:nvPr/>
          </p:nvGrpSpPr>
          <p:grpSpPr>
            <a:xfrm>
              <a:off x="2584569" y="2264592"/>
              <a:ext cx="6994378" cy="3343210"/>
              <a:chOff x="3500715" y="1393926"/>
              <a:chExt cx="6994378" cy="3343210"/>
            </a:xfrm>
          </p:grpSpPr>
          <p:pic>
            <p:nvPicPr>
              <p:cNvPr id="7" name="图片 6"/>
              <p:cNvPicPr>
                <a:picLocks noChangeAspect="1"/>
              </p:cNvPicPr>
              <p:nvPr/>
            </p:nvPicPr>
            <p:blipFill>
              <a:blip r:embed="rId3"/>
              <a:stretch>
                <a:fillRect/>
              </a:stretch>
            </p:blipFill>
            <p:spPr>
              <a:xfrm>
                <a:off x="3522898" y="1400566"/>
                <a:ext cx="1196942" cy="1199456"/>
              </a:xfrm>
              <a:prstGeom prst="rect">
                <a:avLst/>
              </a:prstGeom>
            </p:spPr>
          </p:pic>
          <p:pic>
            <p:nvPicPr>
              <p:cNvPr id="8" name="图片 7"/>
              <p:cNvPicPr>
                <a:picLocks noChangeAspect="1"/>
              </p:cNvPicPr>
              <p:nvPr/>
            </p:nvPicPr>
            <p:blipFill>
              <a:blip r:embed="rId3"/>
              <a:stretch>
                <a:fillRect/>
              </a:stretch>
            </p:blipFill>
            <p:spPr>
              <a:xfrm>
                <a:off x="7353996" y="3531762"/>
                <a:ext cx="1196942" cy="1199456"/>
              </a:xfrm>
              <a:prstGeom prst="rect">
                <a:avLst/>
              </a:prstGeom>
            </p:spPr>
          </p:pic>
          <p:pic>
            <p:nvPicPr>
              <p:cNvPr id="9" name="图片 8"/>
              <p:cNvPicPr>
                <a:picLocks noChangeAspect="1"/>
              </p:cNvPicPr>
              <p:nvPr/>
            </p:nvPicPr>
            <p:blipFill>
              <a:blip r:embed="rId4"/>
              <a:stretch>
                <a:fillRect/>
              </a:stretch>
            </p:blipFill>
            <p:spPr>
              <a:xfrm>
                <a:off x="5417794" y="1393926"/>
                <a:ext cx="1212848" cy="1212848"/>
              </a:xfrm>
              <a:prstGeom prst="rect">
                <a:avLst/>
              </a:prstGeom>
            </p:spPr>
          </p:pic>
          <p:pic>
            <p:nvPicPr>
              <p:cNvPr id="10" name="图片 9"/>
              <p:cNvPicPr>
                <a:picLocks noChangeAspect="1"/>
              </p:cNvPicPr>
              <p:nvPr/>
            </p:nvPicPr>
            <p:blipFill>
              <a:blip r:embed="rId5"/>
              <a:stretch>
                <a:fillRect/>
              </a:stretch>
            </p:blipFill>
            <p:spPr>
              <a:xfrm>
                <a:off x="7353996" y="1408367"/>
                <a:ext cx="1196942" cy="1196942"/>
              </a:xfrm>
              <a:prstGeom prst="rect">
                <a:avLst/>
              </a:prstGeom>
            </p:spPr>
          </p:pic>
          <p:pic>
            <p:nvPicPr>
              <p:cNvPr id="11" name="图片 10"/>
              <p:cNvPicPr>
                <a:picLocks noChangeAspect="1"/>
              </p:cNvPicPr>
              <p:nvPr/>
            </p:nvPicPr>
            <p:blipFill>
              <a:blip r:embed="rId4"/>
              <a:stretch>
                <a:fillRect/>
              </a:stretch>
            </p:blipFill>
            <p:spPr>
              <a:xfrm>
                <a:off x="3500715" y="3518370"/>
                <a:ext cx="1212848" cy="1212848"/>
              </a:xfrm>
              <a:prstGeom prst="rect">
                <a:avLst/>
              </a:prstGeom>
            </p:spPr>
          </p:pic>
          <p:pic>
            <p:nvPicPr>
              <p:cNvPr id="12" name="图片 11"/>
              <p:cNvPicPr>
                <a:picLocks noChangeAspect="1"/>
              </p:cNvPicPr>
              <p:nvPr/>
            </p:nvPicPr>
            <p:blipFill>
              <a:blip r:embed="rId3"/>
              <a:stretch>
                <a:fillRect/>
              </a:stretch>
            </p:blipFill>
            <p:spPr>
              <a:xfrm>
                <a:off x="5421464" y="3531582"/>
                <a:ext cx="1196942" cy="1199456"/>
              </a:xfrm>
              <a:prstGeom prst="rect">
                <a:avLst/>
              </a:prstGeom>
            </p:spPr>
          </p:pic>
          <p:pic>
            <p:nvPicPr>
              <p:cNvPr id="13" name="图片 12"/>
              <p:cNvPicPr>
                <a:picLocks noChangeAspect="1"/>
              </p:cNvPicPr>
              <p:nvPr/>
            </p:nvPicPr>
            <p:blipFill>
              <a:blip r:embed="rId3"/>
              <a:stretch>
                <a:fillRect/>
              </a:stretch>
            </p:blipFill>
            <p:spPr>
              <a:xfrm>
                <a:off x="9271075" y="1403344"/>
                <a:ext cx="1196942" cy="1199456"/>
              </a:xfrm>
              <a:prstGeom prst="rect">
                <a:avLst/>
              </a:prstGeom>
            </p:spPr>
          </p:pic>
          <p:pic>
            <p:nvPicPr>
              <p:cNvPr id="14" name="图片 13"/>
              <p:cNvPicPr>
                <a:picLocks noChangeAspect="1"/>
              </p:cNvPicPr>
              <p:nvPr/>
            </p:nvPicPr>
            <p:blipFill>
              <a:blip r:embed="rId4"/>
              <a:stretch>
                <a:fillRect/>
              </a:stretch>
            </p:blipFill>
            <p:spPr>
              <a:xfrm>
                <a:off x="9282245" y="3524288"/>
                <a:ext cx="1212848" cy="1212848"/>
              </a:xfrm>
              <a:prstGeom prst="rect">
                <a:avLst/>
              </a:prstGeom>
            </p:spPr>
          </p:pic>
        </p:grpSp>
      </p:grpSp>
    </p:spTree>
    <p:extLst>
      <p:ext uri="{BB962C8B-B14F-4D97-AF65-F5344CB8AC3E}">
        <p14:creationId xmlns:p14="http://schemas.microsoft.com/office/powerpoint/2010/main" val="1506405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Data Read Process on an SSD</a:t>
            </a:r>
            <a:endParaRPr lang="en-US" altLang="zh-CN" dirty="0">
              <a:latin typeface="Huawei Sans" panose="020C0503030203020204" pitchFamily="34" charset="0"/>
            </a:endParaRPr>
          </a:p>
        </p:txBody>
      </p:sp>
      <p:grpSp>
        <p:nvGrpSpPr>
          <p:cNvPr id="4" name="组合 3"/>
          <p:cNvGrpSpPr/>
          <p:nvPr/>
        </p:nvGrpSpPr>
        <p:grpSpPr>
          <a:xfrm>
            <a:off x="2355565" y="1418757"/>
            <a:ext cx="7675819" cy="4143640"/>
            <a:chOff x="2200675" y="2102758"/>
            <a:chExt cx="7675819" cy="4143640"/>
          </a:xfrm>
        </p:grpSpPr>
        <p:pic>
          <p:nvPicPr>
            <p:cNvPr id="5" name="图片 4"/>
            <p:cNvPicPr>
              <a:picLocks noChangeAspect="1"/>
            </p:cNvPicPr>
            <p:nvPr/>
          </p:nvPicPr>
          <p:blipFill>
            <a:blip r:embed="rId3"/>
            <a:stretch>
              <a:fillRect/>
            </a:stretch>
          </p:blipFill>
          <p:spPr>
            <a:xfrm>
              <a:off x="2548537" y="2517639"/>
              <a:ext cx="1196942" cy="1194433"/>
            </a:xfrm>
            <a:prstGeom prst="rect">
              <a:avLst/>
            </a:prstGeom>
          </p:spPr>
        </p:pic>
        <p:pic>
          <p:nvPicPr>
            <p:cNvPr id="6" name="图片 5"/>
            <p:cNvPicPr>
              <a:picLocks noChangeAspect="1"/>
            </p:cNvPicPr>
            <p:nvPr/>
          </p:nvPicPr>
          <p:blipFill>
            <a:blip r:embed="rId3"/>
            <a:stretch>
              <a:fillRect/>
            </a:stretch>
          </p:blipFill>
          <p:spPr>
            <a:xfrm>
              <a:off x="4451386" y="2517639"/>
              <a:ext cx="1196942" cy="1194433"/>
            </a:xfrm>
            <a:prstGeom prst="rect">
              <a:avLst/>
            </a:prstGeom>
          </p:spPr>
        </p:pic>
        <p:pic>
          <p:nvPicPr>
            <p:cNvPr id="7" name="图片 6"/>
            <p:cNvPicPr>
              <a:picLocks noChangeAspect="1"/>
            </p:cNvPicPr>
            <p:nvPr/>
          </p:nvPicPr>
          <p:blipFill>
            <a:blip r:embed="rId3"/>
            <a:stretch>
              <a:fillRect/>
            </a:stretch>
          </p:blipFill>
          <p:spPr>
            <a:xfrm>
              <a:off x="6379635" y="2517639"/>
              <a:ext cx="1196942" cy="1194433"/>
            </a:xfrm>
            <a:prstGeom prst="rect">
              <a:avLst/>
            </a:prstGeom>
          </p:spPr>
        </p:pic>
        <p:pic>
          <p:nvPicPr>
            <p:cNvPr id="8" name="图片 7"/>
            <p:cNvPicPr>
              <a:picLocks noChangeAspect="1"/>
            </p:cNvPicPr>
            <p:nvPr/>
          </p:nvPicPr>
          <p:blipFill>
            <a:blip r:embed="rId3"/>
            <a:stretch>
              <a:fillRect/>
            </a:stretch>
          </p:blipFill>
          <p:spPr>
            <a:xfrm>
              <a:off x="8296714" y="2517639"/>
              <a:ext cx="1196942" cy="1194433"/>
            </a:xfrm>
            <a:prstGeom prst="rect">
              <a:avLst/>
            </a:prstGeom>
          </p:spPr>
        </p:pic>
        <p:pic>
          <p:nvPicPr>
            <p:cNvPr id="9" name="图片 8"/>
            <p:cNvPicPr>
              <a:picLocks noChangeAspect="1"/>
            </p:cNvPicPr>
            <p:nvPr/>
          </p:nvPicPr>
          <p:blipFill>
            <a:blip r:embed="rId3"/>
            <a:stretch>
              <a:fillRect/>
            </a:stretch>
          </p:blipFill>
          <p:spPr>
            <a:xfrm>
              <a:off x="2548537" y="4642768"/>
              <a:ext cx="1196942" cy="1194433"/>
            </a:xfrm>
            <a:prstGeom prst="rect">
              <a:avLst/>
            </a:prstGeom>
          </p:spPr>
        </p:pic>
        <p:pic>
          <p:nvPicPr>
            <p:cNvPr id="10" name="图片 9"/>
            <p:cNvPicPr>
              <a:picLocks noChangeAspect="1"/>
            </p:cNvPicPr>
            <p:nvPr/>
          </p:nvPicPr>
          <p:blipFill>
            <a:blip r:embed="rId3"/>
            <a:stretch>
              <a:fillRect/>
            </a:stretch>
          </p:blipFill>
          <p:spPr>
            <a:xfrm>
              <a:off x="4451386" y="4642768"/>
              <a:ext cx="1196942" cy="1194433"/>
            </a:xfrm>
            <a:prstGeom prst="rect">
              <a:avLst/>
            </a:prstGeom>
          </p:spPr>
        </p:pic>
        <p:pic>
          <p:nvPicPr>
            <p:cNvPr id="11" name="图片 10"/>
            <p:cNvPicPr>
              <a:picLocks noChangeAspect="1"/>
            </p:cNvPicPr>
            <p:nvPr/>
          </p:nvPicPr>
          <p:blipFill>
            <a:blip r:embed="rId3"/>
            <a:stretch>
              <a:fillRect/>
            </a:stretch>
          </p:blipFill>
          <p:spPr>
            <a:xfrm>
              <a:off x="6379635" y="4642768"/>
              <a:ext cx="1196942" cy="1194433"/>
            </a:xfrm>
            <a:prstGeom prst="rect">
              <a:avLst/>
            </a:prstGeom>
          </p:spPr>
        </p:pic>
        <p:pic>
          <p:nvPicPr>
            <p:cNvPr id="12" name="图片 11"/>
            <p:cNvPicPr>
              <a:picLocks noChangeAspect="1"/>
            </p:cNvPicPr>
            <p:nvPr/>
          </p:nvPicPr>
          <p:blipFill>
            <a:blip r:embed="rId3"/>
            <a:stretch>
              <a:fillRect/>
            </a:stretch>
          </p:blipFill>
          <p:spPr>
            <a:xfrm>
              <a:off x="8296714" y="4642768"/>
              <a:ext cx="1196942" cy="1194433"/>
            </a:xfrm>
            <a:prstGeom prst="rect">
              <a:avLst/>
            </a:prstGeom>
          </p:spPr>
        </p:pic>
        <p:sp>
          <p:nvSpPr>
            <p:cNvPr id="13" name="圆角矩形 12"/>
            <p:cNvSpPr/>
            <p:nvPr/>
          </p:nvSpPr>
          <p:spPr>
            <a:xfrm>
              <a:off x="4625978" y="4035997"/>
              <a:ext cx="2711450" cy="3258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a:solidFill>
                    <a:schemeClr val="tx1"/>
                  </a:solidFill>
                  <a:latin typeface="Huawei Sans" panose="020C0503030203020204" pitchFamily="34" charset="0"/>
                </a:rPr>
                <a:t>SSD controller</a:t>
              </a:r>
              <a:endParaRPr lang="en-US" altLang="zh-CN" dirty="0">
                <a:solidFill>
                  <a:schemeClr val="tx1"/>
                </a:solidFill>
                <a:latin typeface="Huawei Sans" panose="020C0503030203020204" pitchFamily="34" charset="0"/>
              </a:endParaRPr>
            </a:p>
          </p:txBody>
        </p:sp>
        <p:cxnSp>
          <p:nvCxnSpPr>
            <p:cNvPr id="14" name="直接连接符 13"/>
            <p:cNvCxnSpPr>
              <a:stCxn id="5" idx="2"/>
              <a:endCxn id="13" idx="0"/>
            </p:cNvCxnSpPr>
            <p:nvPr/>
          </p:nvCxnSpPr>
          <p:spPr>
            <a:xfrm>
              <a:off x="3147008" y="3712072"/>
              <a:ext cx="2834695"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6" idx="2"/>
              <a:endCxn id="13" idx="0"/>
            </p:cNvCxnSpPr>
            <p:nvPr/>
          </p:nvCxnSpPr>
          <p:spPr>
            <a:xfrm>
              <a:off x="5049857" y="3712072"/>
              <a:ext cx="931846"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3" idx="0"/>
              <a:endCxn id="7" idx="2"/>
            </p:cNvCxnSpPr>
            <p:nvPr/>
          </p:nvCxnSpPr>
          <p:spPr>
            <a:xfrm flipV="1">
              <a:off x="5981703" y="3712072"/>
              <a:ext cx="996403"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8" idx="2"/>
              <a:endCxn id="13" idx="0"/>
            </p:cNvCxnSpPr>
            <p:nvPr/>
          </p:nvCxnSpPr>
          <p:spPr>
            <a:xfrm flipH="1">
              <a:off x="5981703" y="3712072"/>
              <a:ext cx="2913482"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9" idx="0"/>
              <a:endCxn id="13" idx="2"/>
            </p:cNvCxnSpPr>
            <p:nvPr/>
          </p:nvCxnSpPr>
          <p:spPr>
            <a:xfrm flipV="1">
              <a:off x="3147008" y="4361832"/>
              <a:ext cx="2834695"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0" idx="0"/>
              <a:endCxn id="13" idx="2"/>
            </p:cNvCxnSpPr>
            <p:nvPr/>
          </p:nvCxnSpPr>
          <p:spPr>
            <a:xfrm flipV="1">
              <a:off x="5049857" y="4361832"/>
              <a:ext cx="931846"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1" idx="0"/>
              <a:endCxn id="13" idx="2"/>
            </p:cNvCxnSpPr>
            <p:nvPr/>
          </p:nvCxnSpPr>
          <p:spPr>
            <a:xfrm flipH="1" flipV="1">
              <a:off x="5981703" y="4361832"/>
              <a:ext cx="996403"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3" idx="2"/>
              <a:endCxn id="12" idx="0"/>
            </p:cNvCxnSpPr>
            <p:nvPr/>
          </p:nvCxnSpPr>
          <p:spPr>
            <a:xfrm>
              <a:off x="5981703" y="4361832"/>
              <a:ext cx="2913482"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200676" y="2106516"/>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0 block</a:t>
              </a:r>
              <a:endParaRPr lang="en-US" altLang="zh-CN" dirty="0">
                <a:latin typeface="Huawei Sans" panose="020C0503030203020204" pitchFamily="34" charset="0"/>
              </a:endParaRPr>
            </a:p>
          </p:txBody>
        </p:sp>
        <p:sp>
          <p:nvSpPr>
            <p:cNvPr id="23" name="文本框 22"/>
            <p:cNvSpPr txBox="1"/>
            <p:nvPr/>
          </p:nvSpPr>
          <p:spPr>
            <a:xfrm>
              <a:off x="4118540" y="2105147"/>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1 block</a:t>
              </a:r>
              <a:endParaRPr lang="en-US" altLang="zh-CN" dirty="0">
                <a:latin typeface="Huawei Sans" panose="020C0503030203020204" pitchFamily="34" charset="0"/>
              </a:endParaRPr>
            </a:p>
          </p:txBody>
        </p:sp>
        <p:sp>
          <p:nvSpPr>
            <p:cNvPr id="24" name="文本框 23"/>
            <p:cNvSpPr txBox="1"/>
            <p:nvPr/>
          </p:nvSpPr>
          <p:spPr>
            <a:xfrm>
              <a:off x="6038585" y="2106516"/>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2 block</a:t>
              </a:r>
              <a:endParaRPr lang="en-US" altLang="zh-CN" dirty="0">
                <a:latin typeface="Huawei Sans" panose="020C0503030203020204" pitchFamily="34" charset="0"/>
              </a:endParaRPr>
            </a:p>
          </p:txBody>
        </p:sp>
        <p:sp>
          <p:nvSpPr>
            <p:cNvPr id="25" name="文本框 24"/>
            <p:cNvSpPr txBox="1"/>
            <p:nvPr/>
          </p:nvSpPr>
          <p:spPr>
            <a:xfrm>
              <a:off x="7997453" y="2102758"/>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3 block</a:t>
              </a:r>
              <a:endParaRPr lang="en-US" altLang="zh-CN" dirty="0">
                <a:latin typeface="Huawei Sans" panose="020C0503030203020204" pitchFamily="34" charset="0"/>
              </a:endParaRPr>
            </a:p>
          </p:txBody>
        </p:sp>
        <p:sp>
          <p:nvSpPr>
            <p:cNvPr id="26" name="文本框 25"/>
            <p:cNvSpPr txBox="1"/>
            <p:nvPr/>
          </p:nvSpPr>
          <p:spPr>
            <a:xfrm>
              <a:off x="2200675" y="5873777"/>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4 block</a:t>
              </a:r>
              <a:endParaRPr lang="en-US" altLang="zh-CN" dirty="0">
                <a:latin typeface="Huawei Sans" panose="020C0503030203020204" pitchFamily="34" charset="0"/>
              </a:endParaRPr>
            </a:p>
          </p:txBody>
        </p:sp>
        <p:sp>
          <p:nvSpPr>
            <p:cNvPr id="27" name="文本框 26"/>
            <p:cNvSpPr txBox="1"/>
            <p:nvPr/>
          </p:nvSpPr>
          <p:spPr>
            <a:xfrm>
              <a:off x="4079716" y="5873777"/>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5 block</a:t>
              </a:r>
              <a:endParaRPr lang="en-US" altLang="zh-CN" dirty="0">
                <a:latin typeface="Huawei Sans" panose="020C0503030203020204" pitchFamily="34" charset="0"/>
              </a:endParaRPr>
            </a:p>
          </p:txBody>
        </p:sp>
        <p:sp>
          <p:nvSpPr>
            <p:cNvPr id="28" name="文本框 27"/>
            <p:cNvSpPr txBox="1"/>
            <p:nvPr/>
          </p:nvSpPr>
          <p:spPr>
            <a:xfrm>
              <a:off x="5997581" y="5877066"/>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6 block</a:t>
              </a:r>
              <a:endParaRPr lang="en-US" altLang="zh-CN" dirty="0">
                <a:latin typeface="Huawei Sans" panose="020C0503030203020204" pitchFamily="34" charset="0"/>
              </a:endParaRPr>
            </a:p>
          </p:txBody>
        </p:sp>
        <p:sp>
          <p:nvSpPr>
            <p:cNvPr id="29" name="文本框 28"/>
            <p:cNvSpPr txBox="1"/>
            <p:nvPr/>
          </p:nvSpPr>
          <p:spPr>
            <a:xfrm>
              <a:off x="7917626" y="5877066"/>
              <a:ext cx="1879041" cy="369332"/>
            </a:xfrm>
            <a:prstGeom prst="rect">
              <a:avLst/>
            </a:prstGeom>
            <a:noFill/>
          </p:spPr>
          <p:txBody>
            <a:bodyPr wrap="square" rtlCol="0">
              <a:noAutofit/>
            </a:bodyPr>
            <a:lstStyle/>
            <a:p>
              <a:pPr fontAlgn="ctr"/>
              <a:r>
                <a:rPr lang="en-US" dirty="0">
                  <a:latin typeface="Huawei Sans" panose="020C0503030203020204" pitchFamily="34" charset="0"/>
                </a:rPr>
                <a:t>Channel 7 block</a:t>
              </a:r>
              <a:endParaRPr lang="en-US" altLang="zh-CN" dirty="0">
                <a:latin typeface="Huawei Sans" panose="020C0503030203020204" pitchFamily="34" charset="0"/>
              </a:endParaRPr>
            </a:p>
          </p:txBody>
        </p:sp>
      </p:grpSp>
      <p:sp>
        <p:nvSpPr>
          <p:cNvPr id="30" name="矩形 29"/>
          <p:cNvSpPr/>
          <p:nvPr/>
        </p:nvSpPr>
        <p:spPr>
          <a:xfrm>
            <a:off x="2712425" y="1841047"/>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31" name="组合 30"/>
          <p:cNvGrpSpPr/>
          <p:nvPr/>
        </p:nvGrpSpPr>
        <p:grpSpPr>
          <a:xfrm>
            <a:off x="2670382" y="3145582"/>
            <a:ext cx="844843" cy="369332"/>
            <a:chOff x="866248" y="4423467"/>
            <a:chExt cx="844843" cy="369332"/>
          </a:xfrm>
        </p:grpSpPr>
        <p:sp>
          <p:nvSpPr>
            <p:cNvPr id="32" name="矩形 31"/>
            <p:cNvSpPr/>
            <p:nvPr/>
          </p:nvSpPr>
          <p:spPr>
            <a:xfrm>
              <a:off x="866248" y="4537685"/>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3" name="文本框 32"/>
            <p:cNvSpPr txBox="1"/>
            <p:nvPr/>
          </p:nvSpPr>
          <p:spPr>
            <a:xfrm>
              <a:off x="1043921" y="4423467"/>
              <a:ext cx="667170" cy="369332"/>
            </a:xfrm>
            <a:prstGeom prst="rect">
              <a:avLst/>
            </a:prstGeom>
            <a:noFill/>
          </p:spPr>
          <p:txBody>
            <a:bodyPr wrap="square" rtlCol="0">
              <a:noAutofit/>
            </a:bodyPr>
            <a:lstStyle/>
            <a:p>
              <a:pPr fontAlgn="ctr"/>
              <a:r>
                <a:rPr lang="en-US" dirty="0">
                  <a:latin typeface="Huawei Sans" panose="020C0503030203020204" pitchFamily="34" charset="0"/>
                </a:rPr>
                <a:t>4 KB</a:t>
              </a:r>
              <a:endParaRPr lang="en-US" altLang="zh-CN" dirty="0">
                <a:latin typeface="Huawei Sans" panose="020C0503030203020204" pitchFamily="34" charset="0"/>
              </a:endParaRPr>
            </a:p>
          </p:txBody>
        </p:sp>
      </p:grpSp>
      <p:sp>
        <p:nvSpPr>
          <p:cNvPr id="34" name="矩形 33"/>
          <p:cNvSpPr/>
          <p:nvPr/>
        </p:nvSpPr>
        <p:spPr>
          <a:xfrm>
            <a:off x="4617331" y="184104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5" name="矩形 34"/>
          <p:cNvSpPr/>
          <p:nvPr/>
        </p:nvSpPr>
        <p:spPr>
          <a:xfrm>
            <a:off x="6542534" y="1841047"/>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6" name="矩形 35"/>
          <p:cNvSpPr/>
          <p:nvPr/>
        </p:nvSpPr>
        <p:spPr>
          <a:xfrm>
            <a:off x="8459599" y="184005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7" name="矩形 36"/>
          <p:cNvSpPr/>
          <p:nvPr/>
        </p:nvSpPr>
        <p:spPr>
          <a:xfrm>
            <a:off x="2864825" y="396617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7" name="矩形 46"/>
          <p:cNvSpPr/>
          <p:nvPr/>
        </p:nvSpPr>
        <p:spPr>
          <a:xfrm>
            <a:off x="4908958" y="3970479"/>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8" name="矩形 47"/>
          <p:cNvSpPr/>
          <p:nvPr/>
        </p:nvSpPr>
        <p:spPr>
          <a:xfrm>
            <a:off x="6542534" y="396125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9" name="矩形 48"/>
          <p:cNvSpPr/>
          <p:nvPr/>
        </p:nvSpPr>
        <p:spPr>
          <a:xfrm>
            <a:off x="8459599" y="396205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0" name="矩形 49"/>
          <p:cNvSpPr/>
          <p:nvPr/>
        </p:nvSpPr>
        <p:spPr>
          <a:xfrm>
            <a:off x="2864825" y="184005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矩形 50"/>
          <p:cNvSpPr/>
          <p:nvPr/>
        </p:nvSpPr>
        <p:spPr>
          <a:xfrm>
            <a:off x="4767142" y="183932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4" name="文本框 53"/>
          <p:cNvSpPr txBox="1"/>
          <p:nvPr/>
        </p:nvSpPr>
        <p:spPr>
          <a:xfrm>
            <a:off x="842740" y="1310291"/>
            <a:ext cx="1477666" cy="369332"/>
          </a:xfrm>
          <a:prstGeom prst="rect">
            <a:avLst/>
          </a:prstGeom>
          <a:noFill/>
        </p:spPr>
        <p:txBody>
          <a:bodyPr wrap="square" rtlCol="0">
            <a:noAutofit/>
          </a:bodyPr>
          <a:lstStyle/>
          <a:p>
            <a:pPr algn="ctr" fontAlgn="ctr"/>
            <a:r>
              <a:rPr lang="en-US" dirty="0">
                <a:latin typeface="Huawei Sans" panose="020C0503030203020204" pitchFamily="34" charset="0"/>
              </a:rPr>
              <a:t>Reads 4 KB of data</a:t>
            </a:r>
            <a:endParaRPr lang="en-US" altLang="zh-CN" dirty="0">
              <a:latin typeface="Huawei Sans" panose="020C0503030203020204" pitchFamily="34" charset="0"/>
            </a:endParaRPr>
          </a:p>
        </p:txBody>
      </p:sp>
      <p:cxnSp>
        <p:nvCxnSpPr>
          <p:cNvPr id="56" name="直接箭头连接符 55"/>
          <p:cNvCxnSpPr/>
          <p:nvPr/>
        </p:nvCxnSpPr>
        <p:spPr>
          <a:xfrm flipH="1" flipV="1">
            <a:off x="832083" y="1904694"/>
            <a:ext cx="16876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793473" y="2801614"/>
            <a:ext cx="1565210" cy="369332"/>
          </a:xfrm>
          <a:prstGeom prst="rect">
            <a:avLst/>
          </a:prstGeom>
          <a:noFill/>
        </p:spPr>
        <p:txBody>
          <a:bodyPr wrap="square" rtlCol="0">
            <a:noAutofit/>
          </a:bodyPr>
          <a:lstStyle/>
          <a:p>
            <a:pPr algn="ctr" fontAlgn="ctr"/>
            <a:r>
              <a:rPr lang="en-US" dirty="0">
                <a:latin typeface="Huawei Sans" panose="020C0503030203020204" pitchFamily="34" charset="0"/>
              </a:rPr>
              <a:t>Reads 32 KB of data</a:t>
            </a:r>
            <a:endParaRPr lang="en-US" altLang="zh-CN" dirty="0">
              <a:latin typeface="Huawei Sans" panose="020C0503030203020204" pitchFamily="34" charset="0"/>
            </a:endParaRPr>
          </a:p>
        </p:txBody>
      </p:sp>
      <p:cxnSp>
        <p:nvCxnSpPr>
          <p:cNvPr id="59" name="直接箭头连接符 58"/>
          <p:cNvCxnSpPr/>
          <p:nvPr/>
        </p:nvCxnSpPr>
        <p:spPr>
          <a:xfrm flipH="1" flipV="1">
            <a:off x="693248" y="3404765"/>
            <a:ext cx="16876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2712425" y="396617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1" name="矩形 60"/>
          <p:cNvSpPr/>
          <p:nvPr/>
        </p:nvSpPr>
        <p:spPr>
          <a:xfrm>
            <a:off x="4606276" y="397077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2" name="矩形 61"/>
          <p:cNvSpPr/>
          <p:nvPr/>
        </p:nvSpPr>
        <p:spPr>
          <a:xfrm>
            <a:off x="4752502" y="3969551"/>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Tree>
    <p:extLst>
      <p:ext uri="{BB962C8B-B14F-4D97-AF65-F5344CB8AC3E}">
        <p14:creationId xmlns:p14="http://schemas.microsoft.com/office/powerpoint/2010/main" val="35081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mph" presetSubtype="0" fill="remove" grpId="0" nodeType="clickEffect">
                                  <p:stCondLst>
                                    <p:cond delay="0"/>
                                  </p:stCondLst>
                                  <p:childTnLst>
                                    <p:animClr clrSpc="rgb" dir="cw">
                                      <p:cBhvr override="childStyle">
                                        <p:cTn id="25" dur="250" autoRev="1" fill="remove"/>
                                        <p:tgtEl>
                                          <p:spTgt spid="50"/>
                                        </p:tgtEl>
                                        <p:attrNameLst>
                                          <p:attrName>style.color</p:attrName>
                                        </p:attrNameLst>
                                      </p:cBhvr>
                                      <p:to>
                                        <a:schemeClr val="bg1"/>
                                      </p:to>
                                    </p:animClr>
                                    <p:animClr clrSpc="rgb" dir="cw">
                                      <p:cBhvr>
                                        <p:cTn id="26" dur="250" autoRev="1" fill="remove"/>
                                        <p:tgtEl>
                                          <p:spTgt spid="50"/>
                                        </p:tgtEl>
                                        <p:attrNameLst>
                                          <p:attrName>fillcolor</p:attrName>
                                        </p:attrNameLst>
                                      </p:cBhvr>
                                      <p:to>
                                        <a:schemeClr val="bg1"/>
                                      </p:to>
                                    </p:animClr>
                                    <p:set>
                                      <p:cBhvr>
                                        <p:cTn id="27" dur="250" autoRev="1" fill="remove"/>
                                        <p:tgtEl>
                                          <p:spTgt spid="50"/>
                                        </p:tgtEl>
                                        <p:attrNameLst>
                                          <p:attrName>fill.type</p:attrName>
                                        </p:attrNameLst>
                                      </p:cBhvr>
                                      <p:to>
                                        <p:strVal val="solid"/>
                                      </p:to>
                                    </p:set>
                                    <p:set>
                                      <p:cBhvr>
                                        <p:cTn id="28" dur="250" autoRev="1" fill="remove"/>
                                        <p:tgtEl>
                                          <p:spTgt spid="50"/>
                                        </p:tgtEl>
                                        <p:attrNameLst>
                                          <p:attrName>fill.on</p:attrName>
                                        </p:attrNameLst>
                                      </p:cBhvr>
                                      <p:to>
                                        <p:strVal val="true"/>
                                      </p:to>
                                    </p:set>
                                  </p:childTnLst>
                                </p:cTn>
                              </p:par>
                              <p:par>
                                <p:cTn id="29" presetID="27" presetClass="emph" presetSubtype="0" fill="remove" grpId="0" nodeType="withEffect">
                                  <p:stCondLst>
                                    <p:cond delay="0"/>
                                  </p:stCondLst>
                                  <p:childTnLst>
                                    <p:animClr clrSpc="rgb" dir="cw">
                                      <p:cBhvr override="childStyle">
                                        <p:cTn id="30" dur="250" autoRev="1" fill="remove"/>
                                        <p:tgtEl>
                                          <p:spTgt spid="51"/>
                                        </p:tgtEl>
                                        <p:attrNameLst>
                                          <p:attrName>style.color</p:attrName>
                                        </p:attrNameLst>
                                      </p:cBhvr>
                                      <p:to>
                                        <a:schemeClr val="bg1"/>
                                      </p:to>
                                    </p:animClr>
                                    <p:animClr clrSpc="rgb" dir="cw">
                                      <p:cBhvr>
                                        <p:cTn id="31" dur="250" autoRev="1" fill="remove"/>
                                        <p:tgtEl>
                                          <p:spTgt spid="51"/>
                                        </p:tgtEl>
                                        <p:attrNameLst>
                                          <p:attrName>fillcolor</p:attrName>
                                        </p:attrNameLst>
                                      </p:cBhvr>
                                      <p:to>
                                        <a:schemeClr val="bg1"/>
                                      </p:to>
                                    </p:animClr>
                                    <p:set>
                                      <p:cBhvr>
                                        <p:cTn id="32" dur="250" autoRev="1" fill="remove"/>
                                        <p:tgtEl>
                                          <p:spTgt spid="51"/>
                                        </p:tgtEl>
                                        <p:attrNameLst>
                                          <p:attrName>fill.type</p:attrName>
                                        </p:attrNameLst>
                                      </p:cBhvr>
                                      <p:to>
                                        <p:strVal val="solid"/>
                                      </p:to>
                                    </p:set>
                                    <p:set>
                                      <p:cBhvr>
                                        <p:cTn id="33" dur="250" autoRev="1" fill="remove"/>
                                        <p:tgtEl>
                                          <p:spTgt spid="51"/>
                                        </p:tgtEl>
                                        <p:attrNameLst>
                                          <p:attrName>fill.on</p:attrName>
                                        </p:attrNameLst>
                                      </p:cBhvr>
                                      <p:to>
                                        <p:strVal val="true"/>
                                      </p:to>
                                    </p:set>
                                  </p:childTnLst>
                                </p:cTn>
                              </p:par>
                              <p:par>
                                <p:cTn id="34" presetID="27" presetClass="emph" presetSubtype="0" fill="remove" grpId="0" nodeType="withEffect">
                                  <p:stCondLst>
                                    <p:cond delay="0"/>
                                  </p:stCondLst>
                                  <p:childTnLst>
                                    <p:animClr clrSpc="rgb" dir="cw">
                                      <p:cBhvr override="childStyle">
                                        <p:cTn id="35" dur="250" autoRev="1" fill="remove"/>
                                        <p:tgtEl>
                                          <p:spTgt spid="35"/>
                                        </p:tgtEl>
                                        <p:attrNameLst>
                                          <p:attrName>style.color</p:attrName>
                                        </p:attrNameLst>
                                      </p:cBhvr>
                                      <p:to>
                                        <a:schemeClr val="bg1"/>
                                      </p:to>
                                    </p:animClr>
                                    <p:animClr clrSpc="rgb" dir="cw">
                                      <p:cBhvr>
                                        <p:cTn id="36" dur="250" autoRev="1" fill="remove"/>
                                        <p:tgtEl>
                                          <p:spTgt spid="35"/>
                                        </p:tgtEl>
                                        <p:attrNameLst>
                                          <p:attrName>fillcolor</p:attrName>
                                        </p:attrNameLst>
                                      </p:cBhvr>
                                      <p:to>
                                        <a:schemeClr val="bg1"/>
                                      </p:to>
                                    </p:animClr>
                                    <p:set>
                                      <p:cBhvr>
                                        <p:cTn id="37" dur="250" autoRev="1" fill="remove"/>
                                        <p:tgtEl>
                                          <p:spTgt spid="35"/>
                                        </p:tgtEl>
                                        <p:attrNameLst>
                                          <p:attrName>fill.type</p:attrName>
                                        </p:attrNameLst>
                                      </p:cBhvr>
                                      <p:to>
                                        <p:strVal val="solid"/>
                                      </p:to>
                                    </p:set>
                                    <p:set>
                                      <p:cBhvr>
                                        <p:cTn id="38" dur="250" autoRev="1" fill="remove"/>
                                        <p:tgtEl>
                                          <p:spTgt spid="35"/>
                                        </p:tgtEl>
                                        <p:attrNameLst>
                                          <p:attrName>fill.on</p:attrName>
                                        </p:attrNameLst>
                                      </p:cBhvr>
                                      <p:to>
                                        <p:strVal val="true"/>
                                      </p:to>
                                    </p:set>
                                  </p:childTnLst>
                                </p:cTn>
                              </p:par>
                              <p:par>
                                <p:cTn id="39" presetID="27" presetClass="emph" presetSubtype="0" fill="remove" grpId="0" nodeType="withEffect">
                                  <p:stCondLst>
                                    <p:cond delay="0"/>
                                  </p:stCondLst>
                                  <p:childTnLst>
                                    <p:animClr clrSpc="rgb" dir="cw">
                                      <p:cBhvr override="childStyle">
                                        <p:cTn id="40" dur="250" autoRev="1" fill="remove"/>
                                        <p:tgtEl>
                                          <p:spTgt spid="36"/>
                                        </p:tgtEl>
                                        <p:attrNameLst>
                                          <p:attrName>style.color</p:attrName>
                                        </p:attrNameLst>
                                      </p:cBhvr>
                                      <p:to>
                                        <a:schemeClr val="bg1"/>
                                      </p:to>
                                    </p:animClr>
                                    <p:animClr clrSpc="rgb" dir="cw">
                                      <p:cBhvr>
                                        <p:cTn id="41" dur="250" autoRev="1" fill="remove"/>
                                        <p:tgtEl>
                                          <p:spTgt spid="36"/>
                                        </p:tgtEl>
                                        <p:attrNameLst>
                                          <p:attrName>fillcolor</p:attrName>
                                        </p:attrNameLst>
                                      </p:cBhvr>
                                      <p:to>
                                        <a:schemeClr val="bg1"/>
                                      </p:to>
                                    </p:animClr>
                                    <p:set>
                                      <p:cBhvr>
                                        <p:cTn id="42" dur="250" autoRev="1" fill="remove"/>
                                        <p:tgtEl>
                                          <p:spTgt spid="36"/>
                                        </p:tgtEl>
                                        <p:attrNameLst>
                                          <p:attrName>fill.type</p:attrName>
                                        </p:attrNameLst>
                                      </p:cBhvr>
                                      <p:to>
                                        <p:strVal val="solid"/>
                                      </p:to>
                                    </p:set>
                                    <p:set>
                                      <p:cBhvr>
                                        <p:cTn id="43" dur="250" autoRev="1" fill="remove"/>
                                        <p:tgtEl>
                                          <p:spTgt spid="36"/>
                                        </p:tgtEl>
                                        <p:attrNameLst>
                                          <p:attrName>fill.on</p:attrName>
                                        </p:attrNameLst>
                                      </p:cBhvr>
                                      <p:to>
                                        <p:strVal val="true"/>
                                      </p:to>
                                    </p:set>
                                  </p:childTnLst>
                                </p:cTn>
                              </p:par>
                              <p:par>
                                <p:cTn id="44" presetID="27" presetClass="emph" presetSubtype="0" fill="remove" grpId="0" nodeType="withEffect">
                                  <p:stCondLst>
                                    <p:cond delay="0"/>
                                  </p:stCondLst>
                                  <p:childTnLst>
                                    <p:animClr clrSpc="rgb" dir="cw">
                                      <p:cBhvr override="childStyle">
                                        <p:cTn id="45" dur="250" autoRev="1" fill="remove"/>
                                        <p:tgtEl>
                                          <p:spTgt spid="60"/>
                                        </p:tgtEl>
                                        <p:attrNameLst>
                                          <p:attrName>style.color</p:attrName>
                                        </p:attrNameLst>
                                      </p:cBhvr>
                                      <p:to>
                                        <a:schemeClr val="bg1"/>
                                      </p:to>
                                    </p:animClr>
                                    <p:animClr clrSpc="rgb" dir="cw">
                                      <p:cBhvr>
                                        <p:cTn id="46" dur="250" autoRev="1" fill="remove"/>
                                        <p:tgtEl>
                                          <p:spTgt spid="60"/>
                                        </p:tgtEl>
                                        <p:attrNameLst>
                                          <p:attrName>fillcolor</p:attrName>
                                        </p:attrNameLst>
                                      </p:cBhvr>
                                      <p:to>
                                        <a:schemeClr val="bg1"/>
                                      </p:to>
                                    </p:animClr>
                                    <p:set>
                                      <p:cBhvr>
                                        <p:cTn id="47" dur="250" autoRev="1" fill="remove"/>
                                        <p:tgtEl>
                                          <p:spTgt spid="60"/>
                                        </p:tgtEl>
                                        <p:attrNameLst>
                                          <p:attrName>fill.type</p:attrName>
                                        </p:attrNameLst>
                                      </p:cBhvr>
                                      <p:to>
                                        <p:strVal val="solid"/>
                                      </p:to>
                                    </p:set>
                                    <p:set>
                                      <p:cBhvr>
                                        <p:cTn id="48" dur="250" autoRev="1" fill="remove"/>
                                        <p:tgtEl>
                                          <p:spTgt spid="60"/>
                                        </p:tgtEl>
                                        <p:attrNameLst>
                                          <p:attrName>fill.on</p:attrName>
                                        </p:attrNameLst>
                                      </p:cBhvr>
                                      <p:to>
                                        <p:strVal val="true"/>
                                      </p:to>
                                    </p:set>
                                  </p:childTnLst>
                                </p:cTn>
                              </p:par>
                              <p:par>
                                <p:cTn id="49" presetID="27" presetClass="emph" presetSubtype="0" fill="remove" grpId="0" nodeType="withEffect">
                                  <p:stCondLst>
                                    <p:cond delay="0"/>
                                  </p:stCondLst>
                                  <p:childTnLst>
                                    <p:animClr clrSpc="rgb" dir="cw">
                                      <p:cBhvr override="childStyle">
                                        <p:cTn id="50" dur="250" autoRev="1" fill="remove"/>
                                        <p:tgtEl>
                                          <p:spTgt spid="61"/>
                                        </p:tgtEl>
                                        <p:attrNameLst>
                                          <p:attrName>style.color</p:attrName>
                                        </p:attrNameLst>
                                      </p:cBhvr>
                                      <p:to>
                                        <a:schemeClr val="bg1"/>
                                      </p:to>
                                    </p:animClr>
                                    <p:animClr clrSpc="rgb" dir="cw">
                                      <p:cBhvr>
                                        <p:cTn id="51" dur="250" autoRev="1" fill="remove"/>
                                        <p:tgtEl>
                                          <p:spTgt spid="61"/>
                                        </p:tgtEl>
                                        <p:attrNameLst>
                                          <p:attrName>fillcolor</p:attrName>
                                        </p:attrNameLst>
                                      </p:cBhvr>
                                      <p:to>
                                        <a:schemeClr val="bg1"/>
                                      </p:to>
                                    </p:animClr>
                                    <p:set>
                                      <p:cBhvr>
                                        <p:cTn id="52" dur="250" autoRev="1" fill="remove"/>
                                        <p:tgtEl>
                                          <p:spTgt spid="61"/>
                                        </p:tgtEl>
                                        <p:attrNameLst>
                                          <p:attrName>fill.type</p:attrName>
                                        </p:attrNameLst>
                                      </p:cBhvr>
                                      <p:to>
                                        <p:strVal val="solid"/>
                                      </p:to>
                                    </p:set>
                                    <p:set>
                                      <p:cBhvr>
                                        <p:cTn id="53" dur="250" autoRev="1" fill="remove"/>
                                        <p:tgtEl>
                                          <p:spTgt spid="61"/>
                                        </p:tgtEl>
                                        <p:attrNameLst>
                                          <p:attrName>fill.on</p:attrName>
                                        </p:attrNameLst>
                                      </p:cBhvr>
                                      <p:to>
                                        <p:strVal val="true"/>
                                      </p:to>
                                    </p:set>
                                  </p:childTnLst>
                                </p:cTn>
                              </p:par>
                              <p:par>
                                <p:cTn id="54" presetID="27" presetClass="emph" presetSubtype="0" fill="remove" grpId="0" nodeType="withEffect">
                                  <p:stCondLst>
                                    <p:cond delay="0"/>
                                  </p:stCondLst>
                                  <p:childTnLst>
                                    <p:animClr clrSpc="rgb" dir="cw">
                                      <p:cBhvr override="childStyle">
                                        <p:cTn id="55" dur="250" autoRev="1" fill="remove"/>
                                        <p:tgtEl>
                                          <p:spTgt spid="48"/>
                                        </p:tgtEl>
                                        <p:attrNameLst>
                                          <p:attrName>style.color</p:attrName>
                                        </p:attrNameLst>
                                      </p:cBhvr>
                                      <p:to>
                                        <a:schemeClr val="bg1"/>
                                      </p:to>
                                    </p:animClr>
                                    <p:animClr clrSpc="rgb" dir="cw">
                                      <p:cBhvr>
                                        <p:cTn id="56" dur="250" autoRev="1" fill="remove"/>
                                        <p:tgtEl>
                                          <p:spTgt spid="48"/>
                                        </p:tgtEl>
                                        <p:attrNameLst>
                                          <p:attrName>fillcolor</p:attrName>
                                        </p:attrNameLst>
                                      </p:cBhvr>
                                      <p:to>
                                        <a:schemeClr val="bg1"/>
                                      </p:to>
                                    </p:animClr>
                                    <p:set>
                                      <p:cBhvr>
                                        <p:cTn id="57" dur="250" autoRev="1" fill="remove"/>
                                        <p:tgtEl>
                                          <p:spTgt spid="48"/>
                                        </p:tgtEl>
                                        <p:attrNameLst>
                                          <p:attrName>fill.type</p:attrName>
                                        </p:attrNameLst>
                                      </p:cBhvr>
                                      <p:to>
                                        <p:strVal val="solid"/>
                                      </p:to>
                                    </p:set>
                                    <p:set>
                                      <p:cBhvr>
                                        <p:cTn id="58" dur="250" autoRev="1" fill="remove"/>
                                        <p:tgtEl>
                                          <p:spTgt spid="48"/>
                                        </p:tgtEl>
                                        <p:attrNameLst>
                                          <p:attrName>fill.on</p:attrName>
                                        </p:attrNameLst>
                                      </p:cBhvr>
                                      <p:to>
                                        <p:strVal val="true"/>
                                      </p:to>
                                    </p:set>
                                  </p:childTnLst>
                                </p:cTn>
                              </p:par>
                              <p:par>
                                <p:cTn id="59" presetID="27" presetClass="emph" presetSubtype="0" fill="remove" grpId="0" nodeType="withEffect">
                                  <p:stCondLst>
                                    <p:cond delay="0"/>
                                  </p:stCondLst>
                                  <p:childTnLst>
                                    <p:animClr clrSpc="rgb" dir="cw">
                                      <p:cBhvr override="childStyle">
                                        <p:cTn id="60" dur="250" autoRev="1" fill="remove"/>
                                        <p:tgtEl>
                                          <p:spTgt spid="49"/>
                                        </p:tgtEl>
                                        <p:attrNameLst>
                                          <p:attrName>style.color</p:attrName>
                                        </p:attrNameLst>
                                      </p:cBhvr>
                                      <p:to>
                                        <a:schemeClr val="bg1"/>
                                      </p:to>
                                    </p:animClr>
                                    <p:animClr clrSpc="rgb" dir="cw">
                                      <p:cBhvr>
                                        <p:cTn id="61" dur="250" autoRev="1" fill="remove"/>
                                        <p:tgtEl>
                                          <p:spTgt spid="49"/>
                                        </p:tgtEl>
                                        <p:attrNameLst>
                                          <p:attrName>fillcolor</p:attrName>
                                        </p:attrNameLst>
                                      </p:cBhvr>
                                      <p:to>
                                        <a:schemeClr val="bg1"/>
                                      </p:to>
                                    </p:animClr>
                                    <p:set>
                                      <p:cBhvr>
                                        <p:cTn id="62" dur="250" autoRev="1" fill="remove"/>
                                        <p:tgtEl>
                                          <p:spTgt spid="49"/>
                                        </p:tgtEl>
                                        <p:attrNameLst>
                                          <p:attrName>fill.type</p:attrName>
                                        </p:attrNameLst>
                                      </p:cBhvr>
                                      <p:to>
                                        <p:strVal val="solid"/>
                                      </p:to>
                                    </p:set>
                                    <p:set>
                                      <p:cBhvr>
                                        <p:cTn id="63" dur="250" autoRev="1" fill="remove"/>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36" grpId="0" animBg="1"/>
      <p:bldP spid="48" grpId="0" animBg="1"/>
      <p:bldP spid="49" grpId="0" animBg="1"/>
      <p:bldP spid="50" grpId="0" animBg="1"/>
      <p:bldP spid="51" grpId="0" animBg="1"/>
      <p:bldP spid="54" grpId="0"/>
      <p:bldP spid="58" grpId="0"/>
      <p:bldP spid="60" grpId="0" animBg="1"/>
      <p:bldP spid="6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SSD Performance Advantages</a:t>
            </a:r>
            <a:endParaRPr lang="en-US" altLang="zh-CN" dirty="0">
              <a:latin typeface="Huawei Sans" panose="020C0503030203020204" pitchFamily="34" charset="0"/>
            </a:endParaRPr>
          </a:p>
        </p:txBody>
      </p:sp>
      <p:pic>
        <p:nvPicPr>
          <p:cNvPr id="4" name="Picture 2" descr="npo0000a1"/>
          <p:cNvPicPr>
            <a:picLocks noChangeAspect="1" noChangeArrowheads="1"/>
          </p:cNvPicPr>
          <p:nvPr/>
        </p:nvPicPr>
        <p:blipFill>
          <a:blip r:embed="rId3" cstate="print"/>
          <a:srcRect/>
          <a:stretch>
            <a:fillRect/>
          </a:stretch>
        </p:blipFill>
        <p:spPr bwMode="auto">
          <a:xfrm>
            <a:off x="2046079" y="4250439"/>
            <a:ext cx="866184" cy="704548"/>
          </a:xfrm>
          <a:prstGeom prst="rect">
            <a:avLst/>
          </a:prstGeom>
          <a:noFill/>
          <a:ln w="9525" algn="ctr">
            <a:noFill/>
            <a:miter lim="800000"/>
            <a:headEnd/>
            <a:tailEnd/>
          </a:ln>
        </p:spPr>
      </p:pic>
      <p:pic>
        <p:nvPicPr>
          <p:cNvPr id="5" name="Picture 3" descr="npo0000a3"/>
          <p:cNvPicPr>
            <a:picLocks noChangeAspect="1" noChangeArrowheads="1"/>
          </p:cNvPicPr>
          <p:nvPr/>
        </p:nvPicPr>
        <p:blipFill>
          <a:blip r:embed="rId4" cstate="print"/>
          <a:srcRect/>
          <a:stretch>
            <a:fillRect/>
          </a:stretch>
        </p:blipFill>
        <p:spPr bwMode="auto">
          <a:xfrm>
            <a:off x="1826123" y="5077451"/>
            <a:ext cx="1486835" cy="539750"/>
          </a:xfrm>
          <a:prstGeom prst="rect">
            <a:avLst/>
          </a:prstGeom>
          <a:noFill/>
          <a:ln w="9525" algn="ctr">
            <a:noFill/>
            <a:miter lim="800000"/>
            <a:headEnd/>
            <a:tailEnd/>
          </a:ln>
        </p:spPr>
      </p:pic>
      <p:sp>
        <p:nvSpPr>
          <p:cNvPr id="6" name="Text Box 6"/>
          <p:cNvSpPr txBox="1">
            <a:spLocks noChangeArrowheads="1"/>
          </p:cNvSpPr>
          <p:nvPr/>
        </p:nvSpPr>
        <p:spPr bwMode="auto">
          <a:xfrm>
            <a:off x="1314598" y="1127072"/>
            <a:ext cx="4498014" cy="407985"/>
          </a:xfrm>
          <a:prstGeom prst="rect">
            <a:avLst/>
          </a:prstGeom>
          <a:solidFill>
            <a:srgbClr val="C00000"/>
          </a:solidFill>
          <a:ln w="9525" algn="ctr">
            <a:solidFill>
              <a:srgbClr val="DDDDDD"/>
            </a:solidFill>
            <a:miter lim="800000"/>
            <a:headEnd/>
            <a:tailEnd/>
          </a:ln>
        </p:spPr>
        <p:txBody>
          <a:bodyPr wrap="square" lIns="78309" tIns="39155" rIns="78309" bIns="39155" anchor="ctr">
            <a:noAutofit/>
          </a:bodyPr>
          <a:lstStyle/>
          <a:p>
            <a:pPr algn="ctr" defTabSz="686709" fontAlgn="ctr">
              <a:spcBef>
                <a:spcPct val="50000"/>
              </a:spcBef>
            </a:pPr>
            <a:r>
              <a:rPr lang="en-US" sz="1400" b="1" dirty="0">
                <a:solidFill>
                  <a:schemeClr val="bg1"/>
                </a:solidFill>
                <a:latin typeface="Huawei Sans" panose="020C0503030203020204" pitchFamily="34" charset="0"/>
              </a:rPr>
              <a:t>SSD Performance Advantages</a:t>
            </a:r>
          </a:p>
        </p:txBody>
      </p:sp>
      <p:sp>
        <p:nvSpPr>
          <p:cNvPr id="7" name="Text Box 8"/>
          <p:cNvSpPr txBox="1">
            <a:spLocks noChangeArrowheads="1"/>
          </p:cNvSpPr>
          <p:nvPr/>
        </p:nvSpPr>
        <p:spPr bwMode="auto">
          <a:xfrm>
            <a:off x="3486876" y="5221082"/>
            <a:ext cx="513230" cy="338548"/>
          </a:xfrm>
          <a:prstGeom prst="rect">
            <a:avLst/>
          </a:prstGeom>
          <a:noFill/>
          <a:ln w="9525" algn="ctr">
            <a:noFill/>
            <a:miter lim="800000"/>
            <a:headEnd/>
            <a:tailEnd/>
          </a:ln>
        </p:spPr>
        <p:txBody>
          <a:bodyPr wrap="square" lIns="91434" tIns="45717" rIns="91434" bIns="45717">
            <a:noAutofit/>
          </a:bodyPr>
          <a:lstStyle/>
          <a:p>
            <a:pPr algn="ctr" defTabSz="801161" fontAlgn="ctr"/>
            <a:r>
              <a:rPr lang="en-US" sz="1600" dirty="0">
                <a:solidFill>
                  <a:srgbClr val="C00000"/>
                </a:solidFill>
                <a:latin typeface="Huawei Sans" panose="020C0503030203020204" pitchFamily="34" charset="0"/>
              </a:rPr>
              <a:t>VS</a:t>
            </a:r>
          </a:p>
        </p:txBody>
      </p:sp>
      <p:pic>
        <p:nvPicPr>
          <p:cNvPr id="8" name="Picture 9" descr="npo0000a5"/>
          <p:cNvPicPr>
            <a:picLocks noChangeAspect="1" noChangeArrowheads="1"/>
          </p:cNvPicPr>
          <p:nvPr/>
        </p:nvPicPr>
        <p:blipFill>
          <a:blip r:embed="rId4" cstate="print"/>
          <a:srcRect/>
          <a:stretch>
            <a:fillRect/>
          </a:stretch>
        </p:blipFill>
        <p:spPr bwMode="auto">
          <a:xfrm>
            <a:off x="4187665" y="5077451"/>
            <a:ext cx="1485129" cy="539750"/>
          </a:xfrm>
          <a:prstGeom prst="rect">
            <a:avLst/>
          </a:prstGeom>
          <a:noFill/>
          <a:ln w="9525" algn="ctr">
            <a:noFill/>
            <a:miter lim="800000"/>
            <a:headEnd/>
            <a:tailEnd/>
          </a:ln>
        </p:spPr>
      </p:pic>
      <p:sp>
        <p:nvSpPr>
          <p:cNvPr id="9" name="Line 10"/>
          <p:cNvSpPr>
            <a:spLocks noChangeShapeType="1"/>
          </p:cNvSpPr>
          <p:nvPr/>
        </p:nvSpPr>
        <p:spPr bwMode="auto">
          <a:xfrm flipH="1">
            <a:off x="2615577" y="3529260"/>
            <a:ext cx="915631" cy="1620762"/>
          </a:xfrm>
          <a:prstGeom prst="line">
            <a:avLst/>
          </a:prstGeom>
          <a:noFill/>
          <a:ln w="19050">
            <a:solidFill>
              <a:schemeClr val="tx1"/>
            </a:solidFill>
            <a:prstDash val="dash"/>
            <a:round/>
            <a:headEnd/>
            <a:tailEnd type="triangle" w="med" len="med"/>
          </a:ln>
        </p:spPr>
        <p:txBody>
          <a:bodyPr wrap="square" lIns="0" tIns="0" rIns="0" bIns="0" anchor="ctr">
            <a:noAutofit/>
          </a:bodyPr>
          <a:lstStyle/>
          <a:p>
            <a:pPr fontAlgn="ctr"/>
            <a:endParaRPr lang="en-US" altLang="zh-CN" sz="1200" dirty="0">
              <a:latin typeface="Huawei Sans" panose="020C0503030203020204" pitchFamily="34" charset="0"/>
            </a:endParaRPr>
          </a:p>
        </p:txBody>
      </p:sp>
      <p:sp>
        <p:nvSpPr>
          <p:cNvPr id="11" name="Line 12"/>
          <p:cNvSpPr>
            <a:spLocks noChangeShapeType="1"/>
          </p:cNvSpPr>
          <p:nvPr/>
        </p:nvSpPr>
        <p:spPr bwMode="auto">
          <a:xfrm flipH="1">
            <a:off x="3620433" y="2484876"/>
            <a:ext cx="0" cy="180942"/>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grpSp>
        <p:nvGrpSpPr>
          <p:cNvPr id="12" name="Group 13"/>
          <p:cNvGrpSpPr>
            <a:grpSpLocks/>
          </p:cNvGrpSpPr>
          <p:nvPr/>
        </p:nvGrpSpPr>
        <p:grpSpPr bwMode="auto">
          <a:xfrm>
            <a:off x="2614528" y="2592807"/>
            <a:ext cx="2096599" cy="936454"/>
            <a:chOff x="3765" y="1570"/>
            <a:chExt cx="1088" cy="590"/>
          </a:xfrm>
        </p:grpSpPr>
        <p:pic>
          <p:nvPicPr>
            <p:cNvPr id="111" name="Picture 14" descr="npo0000a6"/>
            <p:cNvPicPr>
              <a:picLocks noChangeAspect="1" noChangeArrowheads="1"/>
            </p:cNvPicPr>
            <p:nvPr/>
          </p:nvPicPr>
          <p:blipFill>
            <a:blip r:embed="rId5" cstate="print"/>
            <a:srcRect/>
            <a:stretch>
              <a:fillRect/>
            </a:stretch>
          </p:blipFill>
          <p:spPr bwMode="auto">
            <a:xfrm>
              <a:off x="3765" y="1570"/>
              <a:ext cx="1039" cy="590"/>
            </a:xfrm>
            <a:prstGeom prst="rect">
              <a:avLst/>
            </a:prstGeom>
            <a:noFill/>
            <a:ln w="9525" algn="ctr">
              <a:noFill/>
              <a:miter lim="800000"/>
              <a:headEnd/>
              <a:tailEnd/>
            </a:ln>
          </p:spPr>
        </p:pic>
        <p:sp>
          <p:nvSpPr>
            <p:cNvPr id="112" name="Text Box 15"/>
            <p:cNvSpPr txBox="1">
              <a:spLocks noChangeArrowheads="1"/>
            </p:cNvSpPr>
            <p:nvPr/>
          </p:nvSpPr>
          <p:spPr bwMode="auto">
            <a:xfrm>
              <a:off x="3765" y="1846"/>
              <a:ext cx="1088" cy="190"/>
            </a:xfrm>
            <a:prstGeom prst="rect">
              <a:avLst/>
            </a:prstGeom>
            <a:noFill/>
            <a:ln w="12700">
              <a:noFill/>
              <a:miter lim="800000"/>
              <a:headEnd/>
              <a:tailEnd/>
            </a:ln>
          </p:spPr>
          <p:txBody>
            <a:bodyPr wrap="square" lIns="85824" tIns="42913" rIns="85824" bIns="42913" anchor="ctr">
              <a:noAutofit/>
            </a:bodyPr>
            <a:lstStyle/>
            <a:p>
              <a:pPr algn="ctr" defTabSz="783776" fontAlgn="ctr">
                <a:spcBef>
                  <a:spcPct val="50000"/>
                </a:spcBef>
              </a:pPr>
              <a:r>
                <a:rPr lang="en-US" sz="1400" dirty="0">
                  <a:solidFill>
                    <a:srgbClr val="FFFFFF"/>
                  </a:solidFill>
                  <a:latin typeface="Huawei Sans" panose="020C0503030203020204" pitchFamily="34" charset="0"/>
                </a:rPr>
                <a:t>IP/FC SAN</a:t>
              </a:r>
              <a:endParaRPr lang="en-US" altLang="zh-CN" sz="1400" dirty="0">
                <a:solidFill>
                  <a:srgbClr val="FFFFFF"/>
                </a:solidFill>
                <a:latin typeface="Huawei Sans" panose="020C0503030203020204" pitchFamily="34" charset="0"/>
              </a:endParaRPr>
            </a:p>
          </p:txBody>
        </p:sp>
      </p:grpSp>
      <p:sp>
        <p:nvSpPr>
          <p:cNvPr id="14" name="Line 17"/>
          <p:cNvSpPr>
            <a:spLocks noChangeShapeType="1"/>
          </p:cNvSpPr>
          <p:nvPr/>
        </p:nvSpPr>
        <p:spPr bwMode="auto">
          <a:xfrm>
            <a:off x="3912929" y="2316062"/>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5" name="Line 18"/>
          <p:cNvSpPr>
            <a:spLocks noChangeShapeType="1"/>
          </p:cNvSpPr>
          <p:nvPr/>
        </p:nvSpPr>
        <p:spPr bwMode="auto">
          <a:xfrm>
            <a:off x="4503161" y="2316062"/>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6" name="Line 19"/>
          <p:cNvSpPr>
            <a:spLocks noChangeShapeType="1"/>
          </p:cNvSpPr>
          <p:nvPr/>
        </p:nvSpPr>
        <p:spPr bwMode="auto">
          <a:xfrm>
            <a:off x="3324796" y="2316062"/>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7" name="Line 20"/>
          <p:cNvSpPr>
            <a:spLocks noChangeShapeType="1"/>
          </p:cNvSpPr>
          <p:nvPr/>
        </p:nvSpPr>
        <p:spPr bwMode="auto">
          <a:xfrm>
            <a:off x="2564425" y="2473766"/>
            <a:ext cx="2123578" cy="0"/>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8" name="Line 21"/>
          <p:cNvSpPr>
            <a:spLocks noChangeShapeType="1"/>
          </p:cNvSpPr>
          <p:nvPr/>
        </p:nvSpPr>
        <p:spPr bwMode="auto">
          <a:xfrm>
            <a:off x="2732463" y="2317687"/>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13" name="Line 114"/>
          <p:cNvSpPr>
            <a:spLocks noChangeShapeType="1"/>
          </p:cNvSpPr>
          <p:nvPr/>
        </p:nvSpPr>
        <p:spPr bwMode="auto">
          <a:xfrm>
            <a:off x="3573834" y="3529261"/>
            <a:ext cx="1224251" cy="1584476"/>
          </a:xfrm>
          <a:prstGeom prst="line">
            <a:avLst/>
          </a:prstGeom>
          <a:noFill/>
          <a:ln w="19050">
            <a:solidFill>
              <a:schemeClr val="tx1"/>
            </a:solidFill>
            <a:prstDash val="dash"/>
            <a:round/>
            <a:headEnd/>
            <a:tailEnd type="triangle" w="med" len="med"/>
          </a:ln>
        </p:spPr>
        <p:txBody>
          <a:bodyPr wrap="square" lIns="0" tIns="0" rIns="0" bIns="0" anchor="ctr">
            <a:noAutofit/>
          </a:bodyPr>
          <a:lstStyle/>
          <a:p>
            <a:pPr fontAlgn="ctr"/>
            <a:endParaRPr lang="en-US" altLang="zh-CN" sz="1200" dirty="0">
              <a:latin typeface="Huawei Sans" panose="020C0503030203020204" pitchFamily="34" charset="0"/>
            </a:endParaRPr>
          </a:p>
        </p:txBody>
      </p:sp>
      <p:sp>
        <p:nvSpPr>
          <p:cNvPr id="114" name="Text Box 115"/>
          <p:cNvSpPr txBox="1">
            <a:spLocks noChangeArrowheads="1"/>
          </p:cNvSpPr>
          <p:nvPr/>
        </p:nvSpPr>
        <p:spPr bwMode="auto">
          <a:xfrm>
            <a:off x="1238228" y="5642226"/>
            <a:ext cx="2512288" cy="492443"/>
          </a:xfrm>
          <a:prstGeom prst="rect">
            <a:avLst/>
          </a:prstGeom>
          <a:noFill/>
          <a:ln w="9525" algn="ctr">
            <a:noFill/>
            <a:miter lim="800000"/>
            <a:headEnd/>
            <a:tailEnd/>
          </a:ln>
        </p:spPr>
        <p:txBody>
          <a:bodyPr wrap="square" lIns="0" tIns="0" rIns="0" bIns="0">
            <a:noAutofit/>
          </a:bodyPr>
          <a:lstStyle/>
          <a:p>
            <a:pPr algn="ctr" defTabSz="801161" fontAlgn="ctr">
              <a:spcBef>
                <a:spcPct val="50000"/>
              </a:spcBef>
            </a:pPr>
            <a:r>
              <a:rPr lang="en-US" sz="1600" dirty="0">
                <a:solidFill>
                  <a:schemeClr val="tx1"/>
                </a:solidFill>
                <a:latin typeface="Huawei Sans" panose="020C0503030203020204" pitchFamily="34" charset="0"/>
              </a:rPr>
              <a:t>HDD storage system</a:t>
            </a:r>
          </a:p>
        </p:txBody>
      </p:sp>
      <p:sp>
        <p:nvSpPr>
          <p:cNvPr id="115" name="Text Box 116"/>
          <p:cNvSpPr txBox="1">
            <a:spLocks noChangeArrowheads="1"/>
          </p:cNvSpPr>
          <p:nvPr/>
        </p:nvSpPr>
        <p:spPr bwMode="auto">
          <a:xfrm>
            <a:off x="3845766" y="5642226"/>
            <a:ext cx="2178529" cy="492443"/>
          </a:xfrm>
          <a:prstGeom prst="rect">
            <a:avLst/>
          </a:prstGeom>
          <a:noFill/>
          <a:ln w="9525" algn="ctr">
            <a:noFill/>
            <a:miter lim="800000"/>
            <a:headEnd/>
            <a:tailEnd/>
          </a:ln>
        </p:spPr>
        <p:txBody>
          <a:bodyPr wrap="square" lIns="0" tIns="0" rIns="0" bIns="0">
            <a:noAutofit/>
          </a:bodyPr>
          <a:lstStyle/>
          <a:p>
            <a:pPr algn="ctr" defTabSz="801161" fontAlgn="ctr">
              <a:spcBef>
                <a:spcPct val="50000"/>
              </a:spcBef>
            </a:pPr>
            <a:r>
              <a:rPr lang="en-US" sz="1600" dirty="0">
                <a:solidFill>
                  <a:schemeClr val="tx1"/>
                </a:solidFill>
                <a:latin typeface="Huawei Sans" panose="020C0503030203020204" pitchFamily="34" charset="0"/>
              </a:rPr>
              <a:t>SSD storage system</a:t>
            </a:r>
          </a:p>
        </p:txBody>
      </p:sp>
      <p:grpSp>
        <p:nvGrpSpPr>
          <p:cNvPr id="116" name="Group 117"/>
          <p:cNvGrpSpPr>
            <a:grpSpLocks/>
          </p:cNvGrpSpPr>
          <p:nvPr/>
        </p:nvGrpSpPr>
        <p:grpSpPr bwMode="auto">
          <a:xfrm rot="17908392">
            <a:off x="2705879" y="4740809"/>
            <a:ext cx="252488" cy="351248"/>
            <a:chOff x="824" y="2451"/>
            <a:chExt cx="1041" cy="1640"/>
          </a:xfrm>
        </p:grpSpPr>
        <p:sp>
          <p:nvSpPr>
            <p:cNvPr id="117" name="Freeform 118"/>
            <p:cNvSpPr>
              <a:spLocks/>
            </p:cNvSpPr>
            <p:nvPr/>
          </p:nvSpPr>
          <p:spPr bwMode="auto">
            <a:xfrm rot="-3840000">
              <a:off x="663" y="2989"/>
              <a:ext cx="1263" cy="941"/>
            </a:xfrm>
            <a:custGeom>
              <a:avLst/>
              <a:gdLst>
                <a:gd name="T0" fmla="*/ 87 w 1359"/>
                <a:gd name="T1" fmla="*/ 0 h 1035"/>
                <a:gd name="T2" fmla="*/ 125 w 1359"/>
                <a:gd name="T3" fmla="*/ 29 h 1035"/>
                <a:gd name="T4" fmla="*/ 162 w 1359"/>
                <a:gd name="T5" fmla="*/ 68 h 1035"/>
                <a:gd name="T6" fmla="*/ 548 w 1359"/>
                <a:gd name="T7" fmla="*/ 229 h 1035"/>
                <a:gd name="T8" fmla="*/ 633 w 1359"/>
                <a:gd name="T9" fmla="*/ 234 h 1035"/>
                <a:gd name="T10" fmla="*/ 701 w 1359"/>
                <a:gd name="T11" fmla="*/ 283 h 1035"/>
                <a:gd name="T12" fmla="*/ 725 w 1359"/>
                <a:gd name="T13" fmla="*/ 291 h 1035"/>
                <a:gd name="T14" fmla="*/ 1014 w 1359"/>
                <a:gd name="T15" fmla="*/ 359 h 1035"/>
                <a:gd name="T16" fmla="*/ 1014 w 1359"/>
                <a:gd name="T17" fmla="*/ 379 h 1035"/>
                <a:gd name="T18" fmla="*/ 810 w 1359"/>
                <a:gd name="T19" fmla="*/ 332 h 1035"/>
                <a:gd name="T20" fmla="*/ 786 w 1359"/>
                <a:gd name="T21" fmla="*/ 330 h 1035"/>
                <a:gd name="T22" fmla="*/ 767 w 1359"/>
                <a:gd name="T23" fmla="*/ 344 h 1035"/>
                <a:gd name="T24" fmla="*/ 758 w 1359"/>
                <a:gd name="T25" fmla="*/ 369 h 1035"/>
                <a:gd name="T26" fmla="*/ 817 w 1359"/>
                <a:gd name="T27" fmla="*/ 453 h 1035"/>
                <a:gd name="T28" fmla="*/ 849 w 1359"/>
                <a:gd name="T29" fmla="*/ 461 h 1035"/>
                <a:gd name="T30" fmla="*/ 1014 w 1359"/>
                <a:gd name="T31" fmla="*/ 431 h 1035"/>
                <a:gd name="T32" fmla="*/ 1014 w 1359"/>
                <a:gd name="T33" fmla="*/ 449 h 1035"/>
                <a:gd name="T34" fmla="*/ 841 w 1359"/>
                <a:gd name="T35" fmla="*/ 490 h 1035"/>
                <a:gd name="T36" fmla="*/ 824 w 1359"/>
                <a:gd name="T37" fmla="*/ 478 h 1035"/>
                <a:gd name="T38" fmla="*/ 721 w 1359"/>
                <a:gd name="T39" fmla="*/ 505 h 1035"/>
                <a:gd name="T40" fmla="*/ 707 w 1359"/>
                <a:gd name="T41" fmla="*/ 479 h 1035"/>
                <a:gd name="T42" fmla="*/ 669 w 1359"/>
                <a:gd name="T43" fmla="*/ 518 h 1035"/>
                <a:gd name="T44" fmla="*/ 597 w 1359"/>
                <a:gd name="T45" fmla="*/ 535 h 1035"/>
                <a:gd name="T46" fmla="*/ 566 w 1359"/>
                <a:gd name="T47" fmla="*/ 524 h 1035"/>
                <a:gd name="T48" fmla="*/ 452 w 1359"/>
                <a:gd name="T49" fmla="*/ 568 h 1035"/>
                <a:gd name="T50" fmla="*/ 83 w 1359"/>
                <a:gd name="T51" fmla="*/ 654 h 1035"/>
                <a:gd name="T52" fmla="*/ 76 w 1359"/>
                <a:gd name="T53" fmla="*/ 676 h 1035"/>
                <a:gd name="T54" fmla="*/ 22 w 1359"/>
                <a:gd name="T55" fmla="*/ 707 h 1035"/>
                <a:gd name="T56" fmla="*/ 3 w 1359"/>
                <a:gd name="T57" fmla="*/ 683 h 1035"/>
                <a:gd name="T58" fmla="*/ 0 w 1359"/>
                <a:gd name="T59" fmla="*/ 654 h 1035"/>
                <a:gd name="T60" fmla="*/ 7 w 1359"/>
                <a:gd name="T61" fmla="*/ 625 h 1035"/>
                <a:gd name="T62" fmla="*/ 31 w 1359"/>
                <a:gd name="T63" fmla="*/ 600 h 1035"/>
                <a:gd name="T64" fmla="*/ 378 w 1359"/>
                <a:gd name="T65" fmla="*/ 521 h 1035"/>
                <a:gd name="T66" fmla="*/ 428 w 1359"/>
                <a:gd name="T67" fmla="*/ 478 h 1035"/>
                <a:gd name="T68" fmla="*/ 443 w 1359"/>
                <a:gd name="T69" fmla="*/ 302 h 1035"/>
                <a:gd name="T70" fmla="*/ 407 w 1359"/>
                <a:gd name="T71" fmla="*/ 244 h 1035"/>
                <a:gd name="T72" fmla="*/ 164 w 1359"/>
                <a:gd name="T73" fmla="*/ 139 h 1035"/>
                <a:gd name="T74" fmla="*/ 97 w 1359"/>
                <a:gd name="T75" fmla="*/ 113 h 1035"/>
                <a:gd name="T76" fmla="*/ 47 w 1359"/>
                <a:gd name="T77" fmla="*/ 54 h 1035"/>
                <a:gd name="T78" fmla="*/ 33 w 1359"/>
                <a:gd name="T79" fmla="*/ 23 h 1035"/>
                <a:gd name="T80" fmla="*/ 51 w 1359"/>
                <a:gd name="T81" fmla="*/ 3 h 1035"/>
                <a:gd name="T82" fmla="*/ 87 w 1359"/>
                <a:gd name="T83" fmla="*/ 0 h 10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59"/>
                <a:gd name="T127" fmla="*/ 0 h 1035"/>
                <a:gd name="T128" fmla="*/ 1359 w 1359"/>
                <a:gd name="T129" fmla="*/ 1035 h 10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59" h="1035">
                  <a:moveTo>
                    <a:pt x="117" y="0"/>
                  </a:moveTo>
                  <a:lnTo>
                    <a:pt x="168" y="42"/>
                  </a:lnTo>
                  <a:lnTo>
                    <a:pt x="216" y="99"/>
                  </a:lnTo>
                  <a:lnTo>
                    <a:pt x="735" y="336"/>
                  </a:lnTo>
                  <a:lnTo>
                    <a:pt x="849" y="342"/>
                  </a:lnTo>
                  <a:lnTo>
                    <a:pt x="939" y="414"/>
                  </a:lnTo>
                  <a:lnTo>
                    <a:pt x="972" y="426"/>
                  </a:lnTo>
                  <a:lnTo>
                    <a:pt x="1359" y="525"/>
                  </a:lnTo>
                  <a:lnTo>
                    <a:pt x="1359" y="555"/>
                  </a:lnTo>
                  <a:lnTo>
                    <a:pt x="1086" y="486"/>
                  </a:lnTo>
                  <a:lnTo>
                    <a:pt x="1053" y="483"/>
                  </a:lnTo>
                  <a:lnTo>
                    <a:pt x="1029" y="504"/>
                  </a:lnTo>
                  <a:lnTo>
                    <a:pt x="1017" y="541"/>
                  </a:lnTo>
                  <a:lnTo>
                    <a:pt x="1095" y="663"/>
                  </a:lnTo>
                  <a:lnTo>
                    <a:pt x="1137" y="675"/>
                  </a:lnTo>
                  <a:lnTo>
                    <a:pt x="1359" y="630"/>
                  </a:lnTo>
                  <a:lnTo>
                    <a:pt x="1359" y="657"/>
                  </a:lnTo>
                  <a:lnTo>
                    <a:pt x="1128" y="717"/>
                  </a:lnTo>
                  <a:lnTo>
                    <a:pt x="1104" y="699"/>
                  </a:lnTo>
                  <a:lnTo>
                    <a:pt x="966" y="738"/>
                  </a:lnTo>
                  <a:lnTo>
                    <a:pt x="948" y="702"/>
                  </a:lnTo>
                  <a:lnTo>
                    <a:pt x="897" y="759"/>
                  </a:lnTo>
                  <a:lnTo>
                    <a:pt x="801" y="783"/>
                  </a:lnTo>
                  <a:lnTo>
                    <a:pt x="759" y="765"/>
                  </a:lnTo>
                  <a:lnTo>
                    <a:pt x="606" y="831"/>
                  </a:lnTo>
                  <a:lnTo>
                    <a:pt x="111" y="957"/>
                  </a:lnTo>
                  <a:lnTo>
                    <a:pt x="102" y="990"/>
                  </a:lnTo>
                  <a:lnTo>
                    <a:pt x="30" y="1035"/>
                  </a:lnTo>
                  <a:lnTo>
                    <a:pt x="3" y="999"/>
                  </a:lnTo>
                  <a:lnTo>
                    <a:pt x="0" y="957"/>
                  </a:lnTo>
                  <a:lnTo>
                    <a:pt x="9" y="915"/>
                  </a:lnTo>
                  <a:lnTo>
                    <a:pt x="42" y="879"/>
                  </a:lnTo>
                  <a:lnTo>
                    <a:pt x="507" y="762"/>
                  </a:lnTo>
                  <a:lnTo>
                    <a:pt x="573" y="699"/>
                  </a:lnTo>
                  <a:lnTo>
                    <a:pt x="594" y="441"/>
                  </a:lnTo>
                  <a:lnTo>
                    <a:pt x="546" y="357"/>
                  </a:lnTo>
                  <a:lnTo>
                    <a:pt x="219" y="204"/>
                  </a:lnTo>
                  <a:lnTo>
                    <a:pt x="129" y="165"/>
                  </a:lnTo>
                  <a:lnTo>
                    <a:pt x="63" y="78"/>
                  </a:lnTo>
                  <a:lnTo>
                    <a:pt x="45" y="33"/>
                  </a:lnTo>
                  <a:lnTo>
                    <a:pt x="69" y="3"/>
                  </a:lnTo>
                  <a:lnTo>
                    <a:pt x="117" y="0"/>
                  </a:lnTo>
                  <a:close/>
                </a:path>
              </a:pathLst>
            </a:custGeom>
            <a:solidFill>
              <a:srgbClr val="EAEAEA"/>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18" name="Freeform 119"/>
            <p:cNvSpPr>
              <a:spLocks/>
            </p:cNvSpPr>
            <p:nvPr/>
          </p:nvSpPr>
          <p:spPr bwMode="auto">
            <a:xfrm rot="-3840000">
              <a:off x="876" y="3469"/>
              <a:ext cx="568" cy="602"/>
            </a:xfrm>
            <a:custGeom>
              <a:avLst/>
              <a:gdLst>
                <a:gd name="T0" fmla="*/ 115 w 610"/>
                <a:gd name="T1" fmla="*/ 0 h 646"/>
                <a:gd name="T2" fmla="*/ 69 w 610"/>
                <a:gd name="T3" fmla="*/ 21 h 646"/>
                <a:gd name="T4" fmla="*/ 42 w 610"/>
                <a:gd name="T5" fmla="*/ 58 h 646"/>
                <a:gd name="T6" fmla="*/ 10 w 610"/>
                <a:gd name="T7" fmla="*/ 176 h 646"/>
                <a:gd name="T8" fmla="*/ 0 w 610"/>
                <a:gd name="T9" fmla="*/ 271 h 646"/>
                <a:gd name="T10" fmla="*/ 2 w 610"/>
                <a:gd name="T11" fmla="*/ 330 h 646"/>
                <a:gd name="T12" fmla="*/ 14 w 610"/>
                <a:gd name="T13" fmla="*/ 405 h 646"/>
                <a:gd name="T14" fmla="*/ 38 w 610"/>
                <a:gd name="T15" fmla="*/ 454 h 646"/>
                <a:gd name="T16" fmla="*/ 78 w 610"/>
                <a:gd name="T17" fmla="*/ 484 h 646"/>
                <a:gd name="T18" fmla="*/ 134 w 610"/>
                <a:gd name="T19" fmla="*/ 487 h 646"/>
                <a:gd name="T20" fmla="*/ 399 w 610"/>
                <a:gd name="T21" fmla="*/ 417 h 646"/>
                <a:gd name="T22" fmla="*/ 438 w 610"/>
                <a:gd name="T23" fmla="*/ 375 h 646"/>
                <a:gd name="T24" fmla="*/ 443 w 610"/>
                <a:gd name="T25" fmla="*/ 348 h 646"/>
                <a:gd name="T26" fmla="*/ 459 w 610"/>
                <a:gd name="T27" fmla="*/ 188 h 646"/>
                <a:gd name="T28" fmla="*/ 443 w 610"/>
                <a:gd name="T29" fmla="*/ 138 h 646"/>
                <a:gd name="T30" fmla="*/ 410 w 610"/>
                <a:gd name="T31" fmla="*/ 110 h 646"/>
                <a:gd name="T32" fmla="*/ 324 w 610"/>
                <a:gd name="T33" fmla="*/ 70 h 646"/>
                <a:gd name="T34" fmla="*/ 170 w 610"/>
                <a:gd name="T35" fmla="*/ 6 h 646"/>
                <a:gd name="T36" fmla="*/ 115 w 610"/>
                <a:gd name="T37" fmla="*/ 0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0"/>
                <a:gd name="T58" fmla="*/ 0 h 646"/>
                <a:gd name="T59" fmla="*/ 610 w 610"/>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0" h="646">
                  <a:moveTo>
                    <a:pt x="152" y="0"/>
                  </a:moveTo>
                  <a:lnTo>
                    <a:pt x="92" y="28"/>
                  </a:lnTo>
                  <a:lnTo>
                    <a:pt x="56" y="76"/>
                  </a:lnTo>
                  <a:lnTo>
                    <a:pt x="14" y="234"/>
                  </a:lnTo>
                  <a:lnTo>
                    <a:pt x="0" y="360"/>
                  </a:lnTo>
                  <a:lnTo>
                    <a:pt x="2" y="438"/>
                  </a:lnTo>
                  <a:lnTo>
                    <a:pt x="18" y="538"/>
                  </a:lnTo>
                  <a:lnTo>
                    <a:pt x="50" y="602"/>
                  </a:lnTo>
                  <a:lnTo>
                    <a:pt x="104" y="642"/>
                  </a:lnTo>
                  <a:lnTo>
                    <a:pt x="178" y="646"/>
                  </a:lnTo>
                  <a:lnTo>
                    <a:pt x="532" y="554"/>
                  </a:lnTo>
                  <a:lnTo>
                    <a:pt x="582" y="496"/>
                  </a:lnTo>
                  <a:lnTo>
                    <a:pt x="590" y="460"/>
                  </a:lnTo>
                  <a:lnTo>
                    <a:pt x="610" y="250"/>
                  </a:lnTo>
                  <a:lnTo>
                    <a:pt x="590" y="184"/>
                  </a:lnTo>
                  <a:lnTo>
                    <a:pt x="546" y="146"/>
                  </a:lnTo>
                  <a:lnTo>
                    <a:pt x="432" y="92"/>
                  </a:lnTo>
                  <a:lnTo>
                    <a:pt x="228" y="6"/>
                  </a:lnTo>
                  <a:lnTo>
                    <a:pt x="152" y="0"/>
                  </a:lnTo>
                  <a:close/>
                </a:path>
              </a:pathLst>
            </a:custGeom>
            <a:solidFill>
              <a:srgbClr val="FF9900"/>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19" name="Oval 120"/>
            <p:cNvSpPr>
              <a:spLocks noChangeArrowheads="1"/>
            </p:cNvSpPr>
            <p:nvPr/>
          </p:nvSpPr>
          <p:spPr bwMode="auto">
            <a:xfrm rot="-3840000">
              <a:off x="1258" y="3228"/>
              <a:ext cx="290" cy="284"/>
            </a:xfrm>
            <a:prstGeom prst="ellipse">
              <a:avLst/>
            </a:prstGeom>
            <a:solidFill>
              <a:srgbClr val="000000"/>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0" name="Oval 121"/>
            <p:cNvSpPr>
              <a:spLocks noChangeArrowheads="1"/>
            </p:cNvSpPr>
            <p:nvPr/>
          </p:nvSpPr>
          <p:spPr bwMode="auto">
            <a:xfrm rot="-3840000">
              <a:off x="1315" y="3283"/>
              <a:ext cx="173" cy="171"/>
            </a:xfrm>
            <a:prstGeom prst="ellipse">
              <a:avLst/>
            </a:prstGeom>
            <a:solidFill>
              <a:srgbClr val="B2B2B2"/>
            </a:solidFill>
            <a:ln w="9525">
              <a:solidFill>
                <a:srgbClr val="80808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1" name="Freeform 122"/>
            <p:cNvSpPr>
              <a:spLocks/>
            </p:cNvSpPr>
            <p:nvPr/>
          </p:nvSpPr>
          <p:spPr bwMode="auto">
            <a:xfrm rot="-3840000">
              <a:off x="964" y="3588"/>
              <a:ext cx="361" cy="389"/>
            </a:xfrm>
            <a:custGeom>
              <a:avLst/>
              <a:gdLst>
                <a:gd name="T0" fmla="*/ 54 w 388"/>
                <a:gd name="T1" fmla="*/ 0 h 428"/>
                <a:gd name="T2" fmla="*/ 44 w 388"/>
                <a:gd name="T3" fmla="*/ 2 h 428"/>
                <a:gd name="T4" fmla="*/ 18 w 388"/>
                <a:gd name="T5" fmla="*/ 68 h 428"/>
                <a:gd name="T6" fmla="*/ 6 w 388"/>
                <a:gd name="T7" fmla="*/ 128 h 428"/>
                <a:gd name="T8" fmla="*/ 0 w 388"/>
                <a:gd name="T9" fmla="*/ 205 h 428"/>
                <a:gd name="T10" fmla="*/ 16 w 388"/>
                <a:gd name="T11" fmla="*/ 285 h 428"/>
                <a:gd name="T12" fmla="*/ 26 w 388"/>
                <a:gd name="T13" fmla="*/ 293 h 428"/>
                <a:gd name="T14" fmla="*/ 279 w 388"/>
                <a:gd name="T15" fmla="*/ 235 h 428"/>
                <a:gd name="T16" fmla="*/ 280 w 388"/>
                <a:gd name="T17" fmla="*/ 225 h 428"/>
                <a:gd name="T18" fmla="*/ 291 w 388"/>
                <a:gd name="T19" fmla="*/ 102 h 428"/>
                <a:gd name="T20" fmla="*/ 286 w 388"/>
                <a:gd name="T21" fmla="*/ 86 h 428"/>
                <a:gd name="T22" fmla="*/ 64 w 388"/>
                <a:gd name="T23" fmla="*/ 4 h 428"/>
                <a:gd name="T24" fmla="*/ 54 w 388"/>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8"/>
                <a:gd name="T40" fmla="*/ 0 h 428"/>
                <a:gd name="T41" fmla="*/ 388 w 388"/>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8" h="428">
                  <a:moveTo>
                    <a:pt x="72" y="0"/>
                  </a:moveTo>
                  <a:lnTo>
                    <a:pt x="58" y="2"/>
                  </a:lnTo>
                  <a:lnTo>
                    <a:pt x="24" y="100"/>
                  </a:lnTo>
                  <a:lnTo>
                    <a:pt x="6" y="188"/>
                  </a:lnTo>
                  <a:lnTo>
                    <a:pt x="0" y="302"/>
                  </a:lnTo>
                  <a:lnTo>
                    <a:pt x="20" y="418"/>
                  </a:lnTo>
                  <a:lnTo>
                    <a:pt x="34" y="428"/>
                  </a:lnTo>
                  <a:lnTo>
                    <a:pt x="372" y="346"/>
                  </a:lnTo>
                  <a:lnTo>
                    <a:pt x="374" y="330"/>
                  </a:lnTo>
                  <a:lnTo>
                    <a:pt x="388" y="148"/>
                  </a:lnTo>
                  <a:lnTo>
                    <a:pt x="382" y="128"/>
                  </a:lnTo>
                  <a:lnTo>
                    <a:pt x="86" y="4"/>
                  </a:lnTo>
                  <a:lnTo>
                    <a:pt x="72" y="0"/>
                  </a:lnTo>
                  <a:close/>
                </a:path>
              </a:pathLst>
            </a:custGeom>
            <a:solidFill>
              <a:srgbClr val="000066"/>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2" name="Freeform 123"/>
            <p:cNvSpPr>
              <a:spLocks/>
            </p:cNvSpPr>
            <p:nvPr/>
          </p:nvSpPr>
          <p:spPr bwMode="auto">
            <a:xfrm rot="-1440000">
              <a:off x="1534" y="2665"/>
              <a:ext cx="292" cy="275"/>
            </a:xfrm>
            <a:custGeom>
              <a:avLst/>
              <a:gdLst>
                <a:gd name="T0" fmla="*/ 26 w 292"/>
                <a:gd name="T1" fmla="*/ 205 h 275"/>
                <a:gd name="T2" fmla="*/ 24 w 292"/>
                <a:gd name="T3" fmla="*/ 203 h 275"/>
                <a:gd name="T4" fmla="*/ 54 w 292"/>
                <a:gd name="T5" fmla="*/ 191 h 275"/>
                <a:gd name="T6" fmla="*/ 72 w 292"/>
                <a:gd name="T7" fmla="*/ 201 h 275"/>
                <a:gd name="T8" fmla="*/ 82 w 292"/>
                <a:gd name="T9" fmla="*/ 219 h 275"/>
                <a:gd name="T10" fmla="*/ 84 w 292"/>
                <a:gd name="T11" fmla="*/ 231 h 275"/>
                <a:gd name="T12" fmla="*/ 72 w 292"/>
                <a:gd name="T13" fmla="*/ 259 h 275"/>
                <a:gd name="T14" fmla="*/ 90 w 292"/>
                <a:gd name="T15" fmla="*/ 275 h 275"/>
                <a:gd name="T16" fmla="*/ 157 w 292"/>
                <a:gd name="T17" fmla="*/ 195 h 275"/>
                <a:gd name="T18" fmla="*/ 161 w 292"/>
                <a:gd name="T19" fmla="*/ 180 h 275"/>
                <a:gd name="T20" fmla="*/ 288 w 292"/>
                <a:gd name="T21" fmla="*/ 66 h 275"/>
                <a:gd name="T22" fmla="*/ 278 w 292"/>
                <a:gd name="T23" fmla="*/ 57 h 275"/>
                <a:gd name="T24" fmla="*/ 292 w 292"/>
                <a:gd name="T25" fmla="*/ 44 h 275"/>
                <a:gd name="T26" fmla="*/ 284 w 292"/>
                <a:gd name="T27" fmla="*/ 31 h 275"/>
                <a:gd name="T28" fmla="*/ 271 w 292"/>
                <a:gd name="T29" fmla="*/ 47 h 275"/>
                <a:gd name="T30" fmla="*/ 253 w 292"/>
                <a:gd name="T31" fmla="*/ 25 h 275"/>
                <a:gd name="T32" fmla="*/ 268 w 292"/>
                <a:gd name="T33" fmla="*/ 12 h 275"/>
                <a:gd name="T34" fmla="*/ 259 w 292"/>
                <a:gd name="T35" fmla="*/ 0 h 275"/>
                <a:gd name="T36" fmla="*/ 243 w 292"/>
                <a:gd name="T37" fmla="*/ 16 h 275"/>
                <a:gd name="T38" fmla="*/ 236 w 292"/>
                <a:gd name="T39" fmla="*/ 5 h 275"/>
                <a:gd name="T40" fmla="*/ 93 w 292"/>
                <a:gd name="T41" fmla="*/ 122 h 275"/>
                <a:gd name="T42" fmla="*/ 72 w 292"/>
                <a:gd name="T43" fmla="*/ 135 h 275"/>
                <a:gd name="T44" fmla="*/ 0 w 292"/>
                <a:gd name="T45" fmla="*/ 185 h 2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2"/>
                <a:gd name="T70" fmla="*/ 0 h 275"/>
                <a:gd name="T71" fmla="*/ 292 w 292"/>
                <a:gd name="T72" fmla="*/ 275 h 2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2" h="275">
                  <a:moveTo>
                    <a:pt x="26" y="205"/>
                  </a:moveTo>
                  <a:lnTo>
                    <a:pt x="24" y="203"/>
                  </a:lnTo>
                  <a:lnTo>
                    <a:pt x="54" y="191"/>
                  </a:lnTo>
                  <a:lnTo>
                    <a:pt x="72" y="201"/>
                  </a:lnTo>
                  <a:lnTo>
                    <a:pt x="82" y="219"/>
                  </a:lnTo>
                  <a:lnTo>
                    <a:pt x="84" y="231"/>
                  </a:lnTo>
                  <a:lnTo>
                    <a:pt x="72" y="259"/>
                  </a:lnTo>
                  <a:lnTo>
                    <a:pt x="90" y="275"/>
                  </a:lnTo>
                  <a:lnTo>
                    <a:pt x="157" y="195"/>
                  </a:lnTo>
                  <a:lnTo>
                    <a:pt x="161" y="180"/>
                  </a:lnTo>
                  <a:lnTo>
                    <a:pt x="288" y="66"/>
                  </a:lnTo>
                  <a:lnTo>
                    <a:pt x="278" y="57"/>
                  </a:lnTo>
                  <a:lnTo>
                    <a:pt x="292" y="44"/>
                  </a:lnTo>
                  <a:lnTo>
                    <a:pt x="284" y="31"/>
                  </a:lnTo>
                  <a:lnTo>
                    <a:pt x="271" y="47"/>
                  </a:lnTo>
                  <a:lnTo>
                    <a:pt x="253" y="25"/>
                  </a:lnTo>
                  <a:lnTo>
                    <a:pt x="268" y="12"/>
                  </a:lnTo>
                  <a:lnTo>
                    <a:pt x="259" y="0"/>
                  </a:lnTo>
                  <a:lnTo>
                    <a:pt x="243" y="16"/>
                  </a:lnTo>
                  <a:lnTo>
                    <a:pt x="236" y="5"/>
                  </a:lnTo>
                  <a:lnTo>
                    <a:pt x="93" y="122"/>
                  </a:lnTo>
                  <a:lnTo>
                    <a:pt x="72" y="135"/>
                  </a:lnTo>
                  <a:lnTo>
                    <a:pt x="0" y="185"/>
                  </a:lnTo>
                </a:path>
              </a:pathLst>
            </a:custGeom>
            <a:solidFill>
              <a:srgbClr val="EAEAEA"/>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3" name="Freeform 124"/>
            <p:cNvSpPr>
              <a:spLocks/>
            </p:cNvSpPr>
            <p:nvPr/>
          </p:nvSpPr>
          <p:spPr bwMode="auto">
            <a:xfrm rot="-3840000">
              <a:off x="1697" y="2514"/>
              <a:ext cx="206" cy="80"/>
            </a:xfrm>
            <a:custGeom>
              <a:avLst/>
              <a:gdLst>
                <a:gd name="T0" fmla="*/ 2 w 222"/>
                <a:gd name="T1" fmla="*/ 0 h 88"/>
                <a:gd name="T2" fmla="*/ 0 w 222"/>
                <a:gd name="T3" fmla="*/ 60 h 88"/>
                <a:gd name="T4" fmla="*/ 164 w 222"/>
                <a:gd name="T5" fmla="*/ 46 h 88"/>
                <a:gd name="T6" fmla="*/ 164 w 222"/>
                <a:gd name="T7" fmla="*/ 16 h 88"/>
                <a:gd name="T8" fmla="*/ 2 w 222"/>
                <a:gd name="T9" fmla="*/ 0 h 88"/>
                <a:gd name="T10" fmla="*/ 0 60000 65536"/>
                <a:gd name="T11" fmla="*/ 0 60000 65536"/>
                <a:gd name="T12" fmla="*/ 0 60000 65536"/>
                <a:gd name="T13" fmla="*/ 0 60000 65536"/>
                <a:gd name="T14" fmla="*/ 0 60000 65536"/>
                <a:gd name="T15" fmla="*/ 0 w 222"/>
                <a:gd name="T16" fmla="*/ 0 h 88"/>
                <a:gd name="T17" fmla="*/ 222 w 222"/>
                <a:gd name="T18" fmla="*/ 88 h 88"/>
              </a:gdLst>
              <a:ahLst/>
              <a:cxnLst>
                <a:cxn ang="T10">
                  <a:pos x="T0" y="T1"/>
                </a:cxn>
                <a:cxn ang="T11">
                  <a:pos x="T2" y="T3"/>
                </a:cxn>
                <a:cxn ang="T12">
                  <a:pos x="T4" y="T5"/>
                </a:cxn>
                <a:cxn ang="T13">
                  <a:pos x="T6" y="T7"/>
                </a:cxn>
                <a:cxn ang="T14">
                  <a:pos x="T8" y="T9"/>
                </a:cxn>
              </a:cxnLst>
              <a:rect l="T15" t="T16" r="T17" b="T18"/>
              <a:pathLst>
                <a:path w="222" h="88">
                  <a:moveTo>
                    <a:pt x="2" y="0"/>
                  </a:moveTo>
                  <a:lnTo>
                    <a:pt x="0" y="88"/>
                  </a:lnTo>
                  <a:lnTo>
                    <a:pt x="222" y="68"/>
                  </a:lnTo>
                  <a:lnTo>
                    <a:pt x="222" y="24"/>
                  </a:lnTo>
                  <a:lnTo>
                    <a:pt x="2" y="0"/>
                  </a:lnTo>
                  <a:close/>
                </a:path>
              </a:pathLst>
            </a:custGeom>
            <a:solidFill>
              <a:srgbClr val="EAEAEA"/>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4" name="Rectangle 125"/>
            <p:cNvSpPr>
              <a:spLocks noChangeArrowheads="1"/>
            </p:cNvSpPr>
            <p:nvPr/>
          </p:nvSpPr>
          <p:spPr bwMode="auto">
            <a:xfrm rot="-3840000">
              <a:off x="1799" y="2460"/>
              <a:ext cx="62" cy="71"/>
            </a:xfrm>
            <a:prstGeom prst="rect">
              <a:avLst/>
            </a:prstGeom>
            <a:solidFill>
              <a:srgbClr val="FF0000"/>
            </a:solidFill>
            <a:ln w="9525">
              <a:solidFill>
                <a:srgbClr val="000000"/>
              </a:solidFill>
              <a:miter lim="800000"/>
              <a:headEnd/>
              <a:tailEnd/>
            </a:ln>
          </p:spPr>
          <p:txBody>
            <a:bodyPr wrap="square" anchor="ctr">
              <a:noAutofit/>
            </a:bodyPr>
            <a:lstStyle/>
            <a:p>
              <a:pPr fontAlgn="ctr"/>
              <a:endParaRPr lang="en-US" altLang="zh-CN" sz="1200" dirty="0">
                <a:latin typeface="Huawei Sans" panose="020C0503030203020204" pitchFamily="34" charset="0"/>
              </a:endParaRPr>
            </a:p>
          </p:txBody>
        </p:sp>
      </p:grpSp>
      <p:pic>
        <p:nvPicPr>
          <p:cNvPr id="125" name="Picture 126" descr="npo0000a9"/>
          <p:cNvPicPr>
            <a:picLocks noChangeAspect="1" noChangeArrowheads="1"/>
          </p:cNvPicPr>
          <p:nvPr/>
        </p:nvPicPr>
        <p:blipFill>
          <a:blip r:embed="rId6" cstate="print"/>
          <a:srcRect/>
          <a:stretch>
            <a:fillRect/>
          </a:stretch>
        </p:blipFill>
        <p:spPr bwMode="auto">
          <a:xfrm>
            <a:off x="4666795" y="4392558"/>
            <a:ext cx="494475" cy="576036"/>
          </a:xfrm>
          <a:prstGeom prst="rect">
            <a:avLst/>
          </a:prstGeom>
          <a:noFill/>
          <a:ln w="9525" algn="ctr">
            <a:noFill/>
            <a:miter lim="800000"/>
            <a:headEnd/>
            <a:tailEnd/>
          </a:ln>
        </p:spPr>
      </p:pic>
      <p:sp>
        <p:nvSpPr>
          <p:cNvPr id="126" name="AutoShape 127"/>
          <p:cNvSpPr>
            <a:spLocks noChangeArrowheads="1"/>
          </p:cNvSpPr>
          <p:nvPr/>
        </p:nvSpPr>
        <p:spPr bwMode="auto">
          <a:xfrm>
            <a:off x="1356596" y="3233824"/>
            <a:ext cx="2035856" cy="660421"/>
          </a:xfrm>
          <a:prstGeom prst="roundRect">
            <a:avLst>
              <a:gd name="adj" fmla="val 50000"/>
            </a:avLst>
          </a:prstGeom>
          <a:noFill/>
          <a:ln w="38100" algn="ctr">
            <a:noFill/>
            <a:round/>
            <a:headEnd/>
            <a:tailEnd/>
          </a:ln>
        </p:spPr>
        <p:txBody>
          <a:bodyPr wrap="square" lIns="91434" tIns="45717" rIns="91434" bIns="45717" anchor="ctr">
            <a:noAutofit/>
          </a:bodyPr>
          <a:lstStyle/>
          <a:p>
            <a:pPr defTabSz="914163" eaLnBrk="0" fontAlgn="ctr" hangingPunct="0"/>
            <a:r>
              <a:rPr lang="en-US" sz="1400" dirty="0">
                <a:solidFill>
                  <a:schemeClr val="tx1"/>
                </a:solidFill>
                <a:latin typeface="Huawei Sans" panose="020C0503030203020204" pitchFamily="34" charset="0"/>
              </a:rPr>
              <a:t>Seek time</a:t>
            </a:r>
            <a:endParaRPr lang="en-US" altLang="zh-CN" sz="1400" dirty="0">
              <a:solidFill>
                <a:schemeClr val="tx1"/>
              </a:solidFill>
              <a:latin typeface="Huawei Sans" panose="020C0503030203020204" pitchFamily="34" charset="0"/>
            </a:endParaRPr>
          </a:p>
          <a:p>
            <a:pPr defTabSz="914163" eaLnBrk="0" fontAlgn="ctr" hangingPunct="0"/>
            <a:r>
              <a:rPr lang="en-US" sz="1400" dirty="0">
                <a:latin typeface="Huawei Sans" panose="020C0503030203020204" pitchFamily="34" charset="0"/>
              </a:rPr>
              <a:t>Mechanical latency</a:t>
            </a:r>
            <a:endParaRPr lang="en-US" altLang="zh-CN" sz="1400" dirty="0">
              <a:latin typeface="Huawei Sans" panose="020C0503030203020204" pitchFamily="34" charset="0"/>
            </a:endParaRPr>
          </a:p>
        </p:txBody>
      </p:sp>
      <p:grpSp>
        <p:nvGrpSpPr>
          <p:cNvPr id="127" name="Group 128"/>
          <p:cNvGrpSpPr>
            <a:grpSpLocks/>
          </p:cNvGrpSpPr>
          <p:nvPr/>
        </p:nvGrpSpPr>
        <p:grpSpPr bwMode="gray">
          <a:xfrm>
            <a:off x="3225998" y="2550766"/>
            <a:ext cx="305211" cy="485495"/>
            <a:chOff x="3901" y="2535"/>
            <a:chExt cx="143" cy="236"/>
          </a:xfrm>
        </p:grpSpPr>
        <p:sp>
          <p:nvSpPr>
            <p:cNvPr id="128" name="Oval 129"/>
            <p:cNvSpPr>
              <a:spLocks noChangeArrowheads="1"/>
            </p:cNvSpPr>
            <p:nvPr/>
          </p:nvSpPr>
          <p:spPr bwMode="gray">
            <a:xfrm>
              <a:off x="3901" y="2535"/>
              <a:ext cx="143" cy="236"/>
            </a:xfrm>
            <a:prstGeom prst="ellipse">
              <a:avLst/>
            </a:prstGeom>
            <a:solidFill>
              <a:srgbClr val="FF0000"/>
            </a:solidFill>
            <a:ln w="9525" algn="ctr">
              <a:noFill/>
              <a:round/>
              <a:headEnd/>
              <a:tailEnd/>
            </a:ln>
          </p:spPr>
          <p:txBody>
            <a:bodyPr wrap="square" lIns="79200" tIns="79200" rIns="79200" bIns="79200" anchor="ctr">
              <a:noAutofit/>
            </a:bodyPr>
            <a:lstStyle/>
            <a:p>
              <a:pPr fontAlgn="ctr"/>
              <a:endParaRPr lang="en-US" altLang="zh-CN" sz="1200" dirty="0">
                <a:latin typeface="Huawei Sans" panose="020C0503030203020204" pitchFamily="34" charset="0"/>
              </a:endParaRPr>
            </a:p>
          </p:txBody>
        </p:sp>
        <p:sp>
          <p:nvSpPr>
            <p:cNvPr id="129" name="Text Box 130"/>
            <p:cNvSpPr txBox="1">
              <a:spLocks noChangeArrowheads="1"/>
            </p:cNvSpPr>
            <p:nvPr/>
          </p:nvSpPr>
          <p:spPr bwMode="gray">
            <a:xfrm>
              <a:off x="3910" y="2613"/>
              <a:ext cx="125" cy="90"/>
            </a:xfrm>
            <a:prstGeom prst="rect">
              <a:avLst/>
            </a:prstGeom>
            <a:noFill/>
            <a:ln w="9525" algn="ctr">
              <a:noFill/>
              <a:miter lim="800000"/>
              <a:headEnd/>
              <a:tailEnd/>
            </a:ln>
          </p:spPr>
          <p:txBody>
            <a:bodyPr wrap="square" lIns="0" tIns="0" rIns="0" bIns="0" anchor="ctr">
              <a:noAutofit/>
            </a:bodyPr>
            <a:lstStyle/>
            <a:p>
              <a:pPr algn="ctr" defTabSz="801161" fontAlgn="ctr">
                <a:spcBef>
                  <a:spcPct val="50000"/>
                </a:spcBef>
              </a:pPr>
              <a:r>
                <a:rPr lang="en-US" sz="1200" b="1" dirty="0">
                  <a:solidFill>
                    <a:schemeClr val="bg1"/>
                  </a:solidFill>
                  <a:latin typeface="Huawei Sans" panose="020C0503030203020204" pitchFamily="34" charset="0"/>
                </a:rPr>
                <a:t>I/O</a:t>
              </a:r>
            </a:p>
          </p:txBody>
        </p:sp>
      </p:grpSp>
      <p:grpSp>
        <p:nvGrpSpPr>
          <p:cNvPr id="130" name="Group 131"/>
          <p:cNvGrpSpPr>
            <a:grpSpLocks/>
          </p:cNvGrpSpPr>
          <p:nvPr/>
        </p:nvGrpSpPr>
        <p:grpSpPr bwMode="gray">
          <a:xfrm>
            <a:off x="3749459" y="2550766"/>
            <a:ext cx="306915" cy="485495"/>
            <a:chOff x="3901" y="2535"/>
            <a:chExt cx="143" cy="236"/>
          </a:xfrm>
        </p:grpSpPr>
        <p:sp>
          <p:nvSpPr>
            <p:cNvPr id="131" name="Oval 132"/>
            <p:cNvSpPr>
              <a:spLocks noChangeArrowheads="1"/>
            </p:cNvSpPr>
            <p:nvPr/>
          </p:nvSpPr>
          <p:spPr bwMode="gray">
            <a:xfrm>
              <a:off x="3901" y="2535"/>
              <a:ext cx="143" cy="236"/>
            </a:xfrm>
            <a:prstGeom prst="ellipse">
              <a:avLst/>
            </a:prstGeom>
            <a:solidFill>
              <a:srgbClr val="333399"/>
            </a:solidFill>
            <a:ln w="9525" algn="ctr">
              <a:noFill/>
              <a:round/>
              <a:headEnd/>
              <a:tailEnd/>
            </a:ln>
          </p:spPr>
          <p:txBody>
            <a:bodyPr wrap="square" lIns="79200" tIns="79200" rIns="79200" bIns="79200" anchor="ctr">
              <a:noAutofit/>
            </a:bodyPr>
            <a:lstStyle/>
            <a:p>
              <a:pPr fontAlgn="ctr"/>
              <a:endParaRPr lang="en-US" altLang="zh-CN" sz="1200" dirty="0">
                <a:latin typeface="Huawei Sans" panose="020C0503030203020204" pitchFamily="34" charset="0"/>
              </a:endParaRPr>
            </a:p>
          </p:txBody>
        </p:sp>
        <p:sp>
          <p:nvSpPr>
            <p:cNvPr id="132" name="Text Box 133"/>
            <p:cNvSpPr txBox="1">
              <a:spLocks noChangeArrowheads="1"/>
            </p:cNvSpPr>
            <p:nvPr/>
          </p:nvSpPr>
          <p:spPr bwMode="gray">
            <a:xfrm>
              <a:off x="3915" y="2613"/>
              <a:ext cx="125" cy="90"/>
            </a:xfrm>
            <a:prstGeom prst="rect">
              <a:avLst/>
            </a:prstGeom>
            <a:noFill/>
            <a:ln w="9525" algn="ctr">
              <a:noFill/>
              <a:miter lim="800000"/>
              <a:headEnd/>
              <a:tailEnd/>
            </a:ln>
          </p:spPr>
          <p:txBody>
            <a:bodyPr wrap="square" lIns="0" tIns="0" rIns="0" bIns="0" anchor="ctr">
              <a:noAutofit/>
            </a:bodyPr>
            <a:lstStyle/>
            <a:p>
              <a:pPr algn="ctr" defTabSz="801161" fontAlgn="ctr">
                <a:spcBef>
                  <a:spcPct val="50000"/>
                </a:spcBef>
              </a:pPr>
              <a:r>
                <a:rPr lang="en-US" sz="1200" b="1" dirty="0">
                  <a:solidFill>
                    <a:schemeClr val="bg1"/>
                  </a:solidFill>
                  <a:latin typeface="Huawei Sans" panose="020C0503030203020204" pitchFamily="34" charset="0"/>
                </a:rPr>
                <a:t>I/O</a:t>
              </a:r>
            </a:p>
          </p:txBody>
        </p:sp>
      </p:grpSp>
      <p:sp>
        <p:nvSpPr>
          <p:cNvPr id="133" name="Text Box 6"/>
          <p:cNvSpPr txBox="1">
            <a:spLocks noChangeArrowheads="1"/>
          </p:cNvSpPr>
          <p:nvPr/>
        </p:nvSpPr>
        <p:spPr bwMode="auto">
          <a:xfrm>
            <a:off x="7015323" y="3667919"/>
            <a:ext cx="817840" cy="338548"/>
          </a:xfrm>
          <a:prstGeom prst="rect">
            <a:avLst/>
          </a:prstGeom>
          <a:noFill/>
          <a:ln w="9525">
            <a:noFill/>
            <a:miter lim="800000"/>
            <a:headEnd/>
            <a:tailEnd/>
          </a:ln>
        </p:spPr>
        <p:txBody>
          <a:bodyPr wrap="square" lIns="91434" tIns="45717" rIns="91434" bIns="45717">
            <a:noAutofit/>
          </a:bodyPr>
          <a:lstStyle/>
          <a:p>
            <a:pPr defTabSz="914163" fontAlgn="ctr"/>
            <a:r>
              <a:rPr lang="en-US" sz="1600" dirty="0">
                <a:solidFill>
                  <a:schemeClr val="tx1"/>
                </a:solidFill>
                <a:latin typeface="Huawei Sans" panose="020C0503030203020204" pitchFamily="34" charset="0"/>
              </a:rPr>
              <a:t>2 SSDs</a:t>
            </a:r>
          </a:p>
        </p:txBody>
      </p:sp>
      <p:sp>
        <p:nvSpPr>
          <p:cNvPr id="134" name="Text Box 7"/>
          <p:cNvSpPr txBox="1">
            <a:spLocks noChangeArrowheads="1"/>
          </p:cNvSpPr>
          <p:nvPr/>
        </p:nvSpPr>
        <p:spPr bwMode="auto">
          <a:xfrm>
            <a:off x="8783074" y="3681525"/>
            <a:ext cx="1135235" cy="338548"/>
          </a:xfrm>
          <a:prstGeom prst="rect">
            <a:avLst/>
          </a:prstGeom>
          <a:noFill/>
          <a:ln w="9525" algn="ctr">
            <a:noFill/>
            <a:miter lim="800000"/>
            <a:headEnd/>
            <a:tailEnd/>
          </a:ln>
        </p:spPr>
        <p:txBody>
          <a:bodyPr wrap="square" lIns="91434" tIns="45717" rIns="91434" bIns="45717">
            <a:noAutofit/>
          </a:bodyPr>
          <a:lstStyle/>
          <a:p>
            <a:pPr defTabSz="914163" fontAlgn="ctr"/>
            <a:r>
              <a:rPr lang="en-US" sz="1600" dirty="0">
                <a:solidFill>
                  <a:schemeClr val="tx1"/>
                </a:solidFill>
                <a:latin typeface="Huawei Sans" panose="020C0503030203020204" pitchFamily="34" charset="0"/>
              </a:rPr>
              <a:t>250 HDDs</a:t>
            </a:r>
          </a:p>
        </p:txBody>
      </p:sp>
      <p:grpSp>
        <p:nvGrpSpPr>
          <p:cNvPr id="135" name="Group 11"/>
          <p:cNvGrpSpPr>
            <a:grpSpLocks noChangeAspect="1"/>
          </p:cNvGrpSpPr>
          <p:nvPr/>
        </p:nvGrpSpPr>
        <p:grpSpPr bwMode="auto">
          <a:xfrm>
            <a:off x="8570579" y="1844562"/>
            <a:ext cx="1425897" cy="1827892"/>
            <a:chOff x="4377" y="1434"/>
            <a:chExt cx="998" cy="1280"/>
          </a:xfrm>
        </p:grpSpPr>
        <p:grpSp>
          <p:nvGrpSpPr>
            <p:cNvPr id="136" name="Group 12"/>
            <p:cNvGrpSpPr>
              <a:grpSpLocks noChangeAspect="1"/>
            </p:cNvGrpSpPr>
            <p:nvPr/>
          </p:nvGrpSpPr>
          <p:grpSpPr bwMode="auto">
            <a:xfrm>
              <a:off x="4377" y="1434"/>
              <a:ext cx="998" cy="463"/>
              <a:chOff x="4286" y="2241"/>
              <a:chExt cx="998" cy="463"/>
            </a:xfrm>
          </p:grpSpPr>
          <p:pic>
            <p:nvPicPr>
              <p:cNvPr id="197" name="Picture 1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98" name="Picture 1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99" name="Picture 1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200" name="Picture 1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201" name="Picture 1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202" name="Picture 1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203" name="Picture 1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204" name="Picture 2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205" name="Picture 2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37" name="Group 22"/>
            <p:cNvGrpSpPr>
              <a:grpSpLocks noChangeAspect="1"/>
            </p:cNvGrpSpPr>
            <p:nvPr/>
          </p:nvGrpSpPr>
          <p:grpSpPr bwMode="auto">
            <a:xfrm>
              <a:off x="4377" y="1570"/>
              <a:ext cx="998" cy="463"/>
              <a:chOff x="4286" y="2241"/>
              <a:chExt cx="998" cy="463"/>
            </a:xfrm>
          </p:grpSpPr>
          <p:pic>
            <p:nvPicPr>
              <p:cNvPr id="188" name="Picture 2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89" name="Picture 2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90" name="Picture 2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91" name="Picture 2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92" name="Picture 2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93" name="Picture 2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94" name="Picture 2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95" name="Picture 3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96" name="Picture 3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38" name="Group 32"/>
            <p:cNvGrpSpPr>
              <a:grpSpLocks noChangeAspect="1"/>
            </p:cNvGrpSpPr>
            <p:nvPr/>
          </p:nvGrpSpPr>
          <p:grpSpPr bwMode="auto">
            <a:xfrm>
              <a:off x="4377" y="1707"/>
              <a:ext cx="998" cy="463"/>
              <a:chOff x="4286" y="2241"/>
              <a:chExt cx="998" cy="463"/>
            </a:xfrm>
          </p:grpSpPr>
          <p:pic>
            <p:nvPicPr>
              <p:cNvPr id="179" name="Picture 3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80" name="Picture 3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81" name="Picture 3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82" name="Picture 3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83" name="Picture 3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84" name="Picture 3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85" name="Picture 3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86" name="Picture 4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87" name="Picture 4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39" name="Group 42"/>
            <p:cNvGrpSpPr>
              <a:grpSpLocks noChangeAspect="1"/>
            </p:cNvGrpSpPr>
            <p:nvPr/>
          </p:nvGrpSpPr>
          <p:grpSpPr bwMode="auto">
            <a:xfrm>
              <a:off x="4377" y="1842"/>
              <a:ext cx="998" cy="463"/>
              <a:chOff x="4286" y="2241"/>
              <a:chExt cx="998" cy="463"/>
            </a:xfrm>
          </p:grpSpPr>
          <p:pic>
            <p:nvPicPr>
              <p:cNvPr id="170" name="Picture 4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71" name="Picture 4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72" name="Picture 4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73" name="Picture 4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74" name="Picture 4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75" name="Picture 4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76" name="Picture 4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77" name="Picture 5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78" name="Picture 5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40" name="Group 52"/>
            <p:cNvGrpSpPr>
              <a:grpSpLocks noChangeAspect="1"/>
            </p:cNvGrpSpPr>
            <p:nvPr/>
          </p:nvGrpSpPr>
          <p:grpSpPr bwMode="auto">
            <a:xfrm>
              <a:off x="4377" y="1978"/>
              <a:ext cx="998" cy="463"/>
              <a:chOff x="4286" y="2241"/>
              <a:chExt cx="998" cy="463"/>
            </a:xfrm>
          </p:grpSpPr>
          <p:pic>
            <p:nvPicPr>
              <p:cNvPr id="161" name="Picture 5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62" name="Picture 5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63" name="Picture 5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64" name="Picture 5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65" name="Picture 5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66" name="Picture 5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67" name="Picture 5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68" name="Picture 6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69" name="Picture 6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41" name="Group 62"/>
            <p:cNvGrpSpPr>
              <a:grpSpLocks noChangeAspect="1"/>
            </p:cNvGrpSpPr>
            <p:nvPr/>
          </p:nvGrpSpPr>
          <p:grpSpPr bwMode="auto">
            <a:xfrm>
              <a:off x="4377" y="2115"/>
              <a:ext cx="998" cy="463"/>
              <a:chOff x="4286" y="2241"/>
              <a:chExt cx="998" cy="463"/>
            </a:xfrm>
          </p:grpSpPr>
          <p:pic>
            <p:nvPicPr>
              <p:cNvPr id="152" name="Picture 6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53" name="Picture 6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54" name="Picture 6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55" name="Picture 6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56" name="Picture 6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57" name="Picture 6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58" name="Picture 6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59" name="Picture 7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60" name="Picture 7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42" name="Group 72"/>
            <p:cNvGrpSpPr>
              <a:grpSpLocks noChangeAspect="1"/>
            </p:cNvGrpSpPr>
            <p:nvPr/>
          </p:nvGrpSpPr>
          <p:grpSpPr bwMode="auto">
            <a:xfrm>
              <a:off x="4377" y="2251"/>
              <a:ext cx="998" cy="463"/>
              <a:chOff x="4286" y="2241"/>
              <a:chExt cx="998" cy="463"/>
            </a:xfrm>
          </p:grpSpPr>
          <p:pic>
            <p:nvPicPr>
              <p:cNvPr id="143" name="Picture 7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44" name="Picture 7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45" name="Picture 7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46" name="Picture 7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47" name="Picture 7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48" name="Picture 7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49" name="Picture 7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50" name="Picture 8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51" name="Picture 8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sp>
        <p:nvSpPr>
          <p:cNvPr id="206" name="Line 88"/>
          <p:cNvSpPr>
            <a:spLocks noChangeShapeType="1"/>
          </p:cNvSpPr>
          <p:nvPr/>
        </p:nvSpPr>
        <p:spPr bwMode="auto">
          <a:xfrm>
            <a:off x="7275331" y="4347972"/>
            <a:ext cx="0" cy="1162655"/>
          </a:xfrm>
          <a:prstGeom prst="line">
            <a:avLst/>
          </a:prstGeom>
          <a:noFill/>
          <a:ln w="31750">
            <a:solidFill>
              <a:schemeClr val="tx1"/>
            </a:solidFill>
            <a:round/>
            <a:headEnd type="triangle" w="med" len="med"/>
            <a:tailEn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07" name="Line 89"/>
          <p:cNvSpPr>
            <a:spLocks noChangeShapeType="1"/>
          </p:cNvSpPr>
          <p:nvPr/>
        </p:nvSpPr>
        <p:spPr bwMode="auto">
          <a:xfrm flipV="1">
            <a:off x="7285165" y="5480693"/>
            <a:ext cx="2797004" cy="16631"/>
          </a:xfrm>
          <a:prstGeom prst="line">
            <a:avLst/>
          </a:prstGeom>
          <a:noFill/>
          <a:ln w="31750">
            <a:solidFill>
              <a:schemeClr val="tx1"/>
            </a:solidFill>
            <a:round/>
            <a:headEnd/>
            <a:tailEnd type="triangle" w="med" len="me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08" name="Line 90"/>
          <p:cNvSpPr>
            <a:spLocks noChangeShapeType="1"/>
          </p:cNvSpPr>
          <p:nvPr/>
        </p:nvSpPr>
        <p:spPr bwMode="auto">
          <a:xfrm>
            <a:off x="7285165" y="5105740"/>
            <a:ext cx="2546946" cy="15119"/>
          </a:xfrm>
          <a:prstGeom prst="line">
            <a:avLst/>
          </a:prstGeom>
          <a:noFill/>
          <a:ln w="15875">
            <a:solidFill>
              <a:srgbClr val="808080"/>
            </a:solidFill>
            <a:round/>
            <a:headEnd/>
            <a:tailEn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09" name="Text Box 91"/>
          <p:cNvSpPr txBox="1">
            <a:spLocks noChangeArrowheads="1"/>
          </p:cNvSpPr>
          <p:nvPr/>
        </p:nvSpPr>
        <p:spPr bwMode="auto">
          <a:xfrm>
            <a:off x="6771000" y="4946990"/>
            <a:ext cx="557715" cy="276993"/>
          </a:xfrm>
          <a:prstGeom prst="rect">
            <a:avLst/>
          </a:prstGeom>
          <a:noFill/>
          <a:ln w="9525">
            <a:noFill/>
            <a:miter lim="800000"/>
            <a:headEnd/>
            <a:tailEnd/>
          </a:ln>
        </p:spPr>
        <p:txBody>
          <a:bodyPr wrap="square" lIns="91434" tIns="45717" rIns="91434" bIns="45717">
            <a:noAutofit/>
          </a:bodyPr>
          <a:lstStyle/>
          <a:p>
            <a:pPr defTabSz="914163" fontAlgn="ctr"/>
            <a:r>
              <a:rPr lang="en-US" sz="1200" dirty="0">
                <a:solidFill>
                  <a:schemeClr val="tx1"/>
                </a:solidFill>
                <a:latin typeface="Huawei Sans" panose="020C0503030203020204" pitchFamily="34" charset="0"/>
              </a:rPr>
              <a:t>2000</a:t>
            </a:r>
          </a:p>
        </p:txBody>
      </p:sp>
      <p:sp>
        <p:nvSpPr>
          <p:cNvPr id="210" name="Text Box 92"/>
          <p:cNvSpPr txBox="1">
            <a:spLocks noChangeArrowheads="1"/>
          </p:cNvSpPr>
          <p:nvPr/>
        </p:nvSpPr>
        <p:spPr bwMode="auto">
          <a:xfrm>
            <a:off x="6775214" y="4547848"/>
            <a:ext cx="530902" cy="276993"/>
          </a:xfrm>
          <a:prstGeom prst="rect">
            <a:avLst/>
          </a:prstGeom>
          <a:noFill/>
          <a:ln w="9525">
            <a:noFill/>
            <a:miter lim="800000"/>
            <a:headEnd/>
            <a:tailEnd/>
          </a:ln>
        </p:spPr>
        <p:txBody>
          <a:bodyPr wrap="square" lIns="91434" tIns="45717" rIns="91434" bIns="45717">
            <a:noAutofit/>
          </a:bodyPr>
          <a:lstStyle/>
          <a:p>
            <a:pPr defTabSz="914163" fontAlgn="ctr"/>
            <a:r>
              <a:rPr lang="en-US" sz="1200" dirty="0">
                <a:solidFill>
                  <a:schemeClr val="tx1"/>
                </a:solidFill>
                <a:latin typeface="Huawei Sans" panose="020C0503030203020204" pitchFamily="34" charset="0"/>
              </a:rPr>
              <a:t>4000</a:t>
            </a:r>
          </a:p>
        </p:txBody>
      </p:sp>
      <p:sp>
        <p:nvSpPr>
          <p:cNvPr id="211" name="Line 93"/>
          <p:cNvSpPr>
            <a:spLocks noChangeShapeType="1"/>
          </p:cNvSpPr>
          <p:nvPr/>
        </p:nvSpPr>
        <p:spPr bwMode="auto">
          <a:xfrm flipV="1">
            <a:off x="7285165" y="4724740"/>
            <a:ext cx="2546946" cy="1512"/>
          </a:xfrm>
          <a:prstGeom prst="line">
            <a:avLst/>
          </a:prstGeom>
          <a:noFill/>
          <a:ln w="15875">
            <a:solidFill>
              <a:srgbClr val="808080"/>
            </a:solidFill>
            <a:round/>
            <a:headEnd/>
            <a:tailEn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12" name="Rectangle 94"/>
          <p:cNvSpPr>
            <a:spLocks noChangeArrowheads="1"/>
          </p:cNvSpPr>
          <p:nvPr/>
        </p:nvSpPr>
        <p:spPr bwMode="auto">
          <a:xfrm>
            <a:off x="7878001" y="5411144"/>
            <a:ext cx="592836" cy="74084"/>
          </a:xfrm>
          <a:prstGeom prst="rect">
            <a:avLst/>
          </a:prstGeom>
          <a:solidFill>
            <a:srgbClr val="E2E2E2"/>
          </a:solidFill>
          <a:ln w="9525">
            <a:solidFill>
              <a:srgbClr val="808080"/>
            </a:solidFill>
            <a:miter lim="800000"/>
            <a:headEnd/>
            <a:tailEnd/>
          </a:ln>
        </p:spPr>
        <p:txBody>
          <a:bodyPr wrap="square" lIns="83448" tIns="41724" rIns="83448" bIns="41724" anchor="ctr">
            <a:noAutofit/>
          </a:bodyPr>
          <a:lstStyle/>
          <a:p>
            <a:pPr fontAlgn="ctr"/>
            <a:endParaRPr lang="en-US" altLang="zh-CN" dirty="0">
              <a:solidFill>
                <a:schemeClr val="tx1"/>
              </a:solidFill>
              <a:latin typeface="Huawei Sans" panose="020C0503030203020204" pitchFamily="34" charset="0"/>
            </a:endParaRPr>
          </a:p>
        </p:txBody>
      </p:sp>
      <p:sp>
        <p:nvSpPr>
          <p:cNvPr id="213" name="Rectangle 95"/>
          <p:cNvSpPr>
            <a:spLocks noChangeArrowheads="1"/>
          </p:cNvSpPr>
          <p:nvPr/>
        </p:nvSpPr>
        <p:spPr bwMode="auto">
          <a:xfrm>
            <a:off x="9062267" y="4534240"/>
            <a:ext cx="592836" cy="938893"/>
          </a:xfrm>
          <a:prstGeom prst="rect">
            <a:avLst/>
          </a:prstGeom>
          <a:solidFill>
            <a:srgbClr val="808080"/>
          </a:solidFill>
          <a:ln w="9525">
            <a:noFill/>
            <a:miter lim="800000"/>
            <a:headEnd/>
            <a:tailEnd/>
          </a:ln>
        </p:spPr>
        <p:txBody>
          <a:bodyPr wrap="square" lIns="83448" tIns="41724" rIns="83448" bIns="41724" anchor="ctr">
            <a:noAutofit/>
          </a:bodyPr>
          <a:lstStyle/>
          <a:p>
            <a:pPr fontAlgn="ctr"/>
            <a:endParaRPr lang="en-US" altLang="zh-CN" dirty="0">
              <a:solidFill>
                <a:schemeClr val="tx1"/>
              </a:solidFill>
              <a:latin typeface="Huawei Sans" panose="020C0503030203020204" pitchFamily="34" charset="0"/>
            </a:endParaRPr>
          </a:p>
        </p:txBody>
      </p:sp>
      <p:sp>
        <p:nvSpPr>
          <p:cNvPr id="214" name="Text Box 96"/>
          <p:cNvSpPr txBox="1">
            <a:spLocks noChangeArrowheads="1"/>
          </p:cNvSpPr>
          <p:nvPr/>
        </p:nvSpPr>
        <p:spPr bwMode="auto">
          <a:xfrm>
            <a:off x="7816189" y="5575943"/>
            <a:ext cx="551742" cy="338548"/>
          </a:xfrm>
          <a:prstGeom prst="rect">
            <a:avLst/>
          </a:prstGeom>
          <a:noFill/>
          <a:ln w="9525">
            <a:noFill/>
            <a:miter lim="800000"/>
            <a:headEnd/>
            <a:tailEnd/>
          </a:ln>
        </p:spPr>
        <p:txBody>
          <a:bodyPr wrap="square" lIns="91434" tIns="45717" rIns="91434" bIns="45717">
            <a:noAutofit/>
          </a:bodyPr>
          <a:lstStyle/>
          <a:p>
            <a:pPr defTabSz="914163" fontAlgn="ctr"/>
            <a:r>
              <a:rPr lang="en-US" sz="1600" dirty="0">
                <a:solidFill>
                  <a:schemeClr val="tx1"/>
                </a:solidFill>
                <a:latin typeface="Huawei Sans" panose="020C0503030203020204" pitchFamily="34" charset="0"/>
              </a:rPr>
              <a:t>SSD</a:t>
            </a:r>
            <a:endParaRPr lang="en-US" altLang="zh-CN" sz="1600" dirty="0">
              <a:solidFill>
                <a:schemeClr val="tx1"/>
              </a:solidFill>
              <a:latin typeface="Huawei Sans" panose="020C0503030203020204" pitchFamily="34" charset="0"/>
            </a:endParaRPr>
          </a:p>
        </p:txBody>
      </p:sp>
      <p:sp>
        <p:nvSpPr>
          <p:cNvPr id="215" name="Text Box 97"/>
          <p:cNvSpPr txBox="1">
            <a:spLocks noChangeArrowheads="1"/>
          </p:cNvSpPr>
          <p:nvPr/>
        </p:nvSpPr>
        <p:spPr bwMode="auto">
          <a:xfrm>
            <a:off x="8926000" y="5563848"/>
            <a:ext cx="1033950" cy="338548"/>
          </a:xfrm>
          <a:prstGeom prst="rect">
            <a:avLst/>
          </a:prstGeom>
          <a:noFill/>
          <a:ln w="9525">
            <a:noFill/>
            <a:miter lim="800000"/>
            <a:headEnd/>
            <a:tailEnd/>
          </a:ln>
        </p:spPr>
        <p:txBody>
          <a:bodyPr wrap="square" lIns="91434" tIns="45717" rIns="91434" bIns="45717">
            <a:noAutofit/>
          </a:bodyPr>
          <a:lstStyle/>
          <a:p>
            <a:pPr defTabSz="914163" fontAlgn="ctr"/>
            <a:r>
              <a:rPr lang="en-US" sz="1600" dirty="0">
                <a:solidFill>
                  <a:schemeClr val="tx1"/>
                </a:solidFill>
                <a:latin typeface="Huawei Sans" panose="020C0503030203020204" pitchFamily="34" charset="0"/>
              </a:rPr>
              <a:t>FC HDD</a:t>
            </a:r>
          </a:p>
        </p:txBody>
      </p:sp>
      <p:sp>
        <p:nvSpPr>
          <p:cNvPr id="216" name="Text Box 100"/>
          <p:cNvSpPr txBox="1">
            <a:spLocks noChangeArrowheads="1"/>
          </p:cNvSpPr>
          <p:nvPr/>
        </p:nvSpPr>
        <p:spPr bwMode="auto">
          <a:xfrm>
            <a:off x="7460842" y="4700550"/>
            <a:ext cx="1608120" cy="338548"/>
          </a:xfrm>
          <a:prstGeom prst="rect">
            <a:avLst/>
          </a:prstGeom>
          <a:noFill/>
          <a:ln w="9525">
            <a:noFill/>
            <a:miter lim="800000"/>
            <a:headEnd/>
            <a:tailEnd/>
          </a:ln>
        </p:spPr>
        <p:txBody>
          <a:bodyPr wrap="square" lIns="91434" tIns="45717" rIns="91434" bIns="45717">
            <a:noAutofit/>
          </a:bodyPr>
          <a:lstStyle/>
          <a:p>
            <a:pPr defTabSz="914163" fontAlgn="ctr"/>
            <a:r>
              <a:rPr lang="en-US" sz="1600" dirty="0">
                <a:solidFill>
                  <a:schemeClr val="tx1"/>
                </a:solidFill>
                <a:latin typeface="Huawei Sans" panose="020C0503030203020204" pitchFamily="34" charset="0"/>
              </a:rPr>
              <a:t>About 400-fold</a:t>
            </a:r>
          </a:p>
        </p:txBody>
      </p:sp>
      <p:grpSp>
        <p:nvGrpSpPr>
          <p:cNvPr id="217" name="组合 105"/>
          <p:cNvGrpSpPr>
            <a:grpSpLocks/>
          </p:cNvGrpSpPr>
          <p:nvPr/>
        </p:nvGrpSpPr>
        <p:grpSpPr bwMode="auto">
          <a:xfrm>
            <a:off x="7094110" y="2656454"/>
            <a:ext cx="660267" cy="355298"/>
            <a:chOff x="6021388" y="2518350"/>
            <a:chExt cx="746125" cy="372488"/>
          </a:xfrm>
        </p:grpSpPr>
        <p:pic>
          <p:nvPicPr>
            <p:cNvPr id="218" name="Picture 104"/>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021388" y="2578835"/>
              <a:ext cx="746125" cy="312003"/>
            </a:xfrm>
            <a:prstGeom prst="rect">
              <a:avLst/>
            </a:prstGeom>
            <a:noFill/>
            <a:ln w="9525">
              <a:noFill/>
              <a:miter lim="800000"/>
              <a:headEnd/>
              <a:tailEnd/>
            </a:ln>
          </p:spPr>
        </p:pic>
        <p:pic>
          <p:nvPicPr>
            <p:cNvPr id="219" name="Picture 105"/>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021388" y="2518350"/>
              <a:ext cx="746125" cy="312003"/>
            </a:xfrm>
            <a:prstGeom prst="rect">
              <a:avLst/>
            </a:prstGeom>
            <a:noFill/>
            <a:ln w="9525">
              <a:noFill/>
              <a:miter lim="800000"/>
              <a:headEnd/>
              <a:tailEnd/>
            </a:ln>
          </p:spPr>
        </p:pic>
      </p:grpSp>
      <p:sp>
        <p:nvSpPr>
          <p:cNvPr id="220" name="Text Box 109"/>
          <p:cNvSpPr txBox="1">
            <a:spLocks noChangeArrowheads="1"/>
          </p:cNvSpPr>
          <p:nvPr/>
        </p:nvSpPr>
        <p:spPr bwMode="auto">
          <a:xfrm>
            <a:off x="6240186" y="1127073"/>
            <a:ext cx="4473950" cy="425691"/>
          </a:xfrm>
          <a:prstGeom prst="rect">
            <a:avLst/>
          </a:prstGeom>
          <a:solidFill>
            <a:srgbClr val="C00000"/>
          </a:solidFill>
          <a:ln w="9525" algn="ctr">
            <a:solidFill>
              <a:srgbClr val="DDDDDD"/>
            </a:solidFill>
            <a:miter lim="800000"/>
            <a:headEnd/>
            <a:tailEnd/>
          </a:ln>
        </p:spPr>
        <p:txBody>
          <a:bodyPr wrap="square" lIns="78309" tIns="39155" rIns="78309" bIns="39155" anchor="ctr">
            <a:noAutofit/>
          </a:bodyPr>
          <a:lstStyle/>
          <a:p>
            <a:pPr algn="ctr" defTabSz="686709" fontAlgn="ctr">
              <a:spcBef>
                <a:spcPct val="50000"/>
              </a:spcBef>
            </a:pPr>
            <a:r>
              <a:rPr lang="en-US" sz="1500" b="1" dirty="0">
                <a:solidFill>
                  <a:schemeClr val="bg1"/>
                </a:solidFill>
                <a:latin typeface="Huawei Sans" panose="020C0503030203020204" pitchFamily="34" charset="0"/>
              </a:rPr>
              <a:t>Power consumption under 100,000 read IOPS</a:t>
            </a:r>
          </a:p>
        </p:txBody>
      </p:sp>
      <p:sp>
        <p:nvSpPr>
          <p:cNvPr id="221" name="Line 115"/>
          <p:cNvSpPr>
            <a:spLocks noChangeShapeType="1"/>
          </p:cNvSpPr>
          <p:nvPr/>
        </p:nvSpPr>
        <p:spPr bwMode="auto">
          <a:xfrm flipV="1">
            <a:off x="9000455" y="4547847"/>
            <a:ext cx="0" cy="863297"/>
          </a:xfrm>
          <a:prstGeom prst="line">
            <a:avLst/>
          </a:prstGeom>
          <a:noFill/>
          <a:ln w="9525">
            <a:solidFill>
              <a:srgbClr val="800000"/>
            </a:solidFill>
            <a:round/>
            <a:headEnd/>
            <a:tailEnd type="triangle" w="med" len="med"/>
          </a:ln>
        </p:spPr>
        <p:txBody>
          <a:bodyPr wrap="square" lIns="80082" tIns="40041" rIns="80082" bIns="40041" anchor="ctr">
            <a:noAutofit/>
          </a:bodyPr>
          <a:lstStyle/>
          <a:p>
            <a:pPr fontAlgn="ctr"/>
            <a:endParaRPr lang="en-US" altLang="zh-CN" dirty="0">
              <a:solidFill>
                <a:schemeClr val="tx1"/>
              </a:solidFill>
              <a:latin typeface="Huawei Sans" panose="020C0503030203020204" pitchFamily="34" charset="0"/>
            </a:endParaRPr>
          </a:p>
        </p:txBody>
      </p:sp>
      <p:sp>
        <p:nvSpPr>
          <p:cNvPr id="222" name="Line 116"/>
          <p:cNvSpPr>
            <a:spLocks noChangeShapeType="1"/>
          </p:cNvSpPr>
          <p:nvPr/>
        </p:nvSpPr>
        <p:spPr bwMode="auto">
          <a:xfrm>
            <a:off x="8470837" y="5411144"/>
            <a:ext cx="591430" cy="0"/>
          </a:xfrm>
          <a:prstGeom prst="line">
            <a:avLst/>
          </a:prstGeom>
          <a:noFill/>
          <a:ln w="12700">
            <a:solidFill>
              <a:srgbClr val="800000"/>
            </a:solidFill>
            <a:prstDash val="lgDash"/>
            <a:round/>
            <a:headEnd/>
            <a:tailEnd/>
          </a:ln>
        </p:spPr>
        <p:txBody>
          <a:bodyPr wrap="square" lIns="80082" tIns="40041" rIns="80082" bIns="40041" anchor="ctr">
            <a:noAutofit/>
          </a:bodyPr>
          <a:lstStyle/>
          <a:p>
            <a:pPr fontAlgn="ctr"/>
            <a:endParaRPr lang="en-US" altLang="zh-CN" dirty="0">
              <a:solidFill>
                <a:schemeClr val="tx1"/>
              </a:solidFill>
              <a:latin typeface="Huawei Sans" panose="020C0503030203020204" pitchFamily="34" charset="0"/>
            </a:endParaRPr>
          </a:p>
        </p:txBody>
      </p:sp>
      <p:sp>
        <p:nvSpPr>
          <p:cNvPr id="223" name="Text Box 96"/>
          <p:cNvSpPr txBox="1">
            <a:spLocks noChangeArrowheads="1"/>
          </p:cNvSpPr>
          <p:nvPr/>
        </p:nvSpPr>
        <p:spPr bwMode="auto">
          <a:xfrm>
            <a:off x="6696544" y="4115442"/>
            <a:ext cx="1008597" cy="292382"/>
          </a:xfrm>
          <a:prstGeom prst="rect">
            <a:avLst/>
          </a:prstGeom>
          <a:noFill/>
          <a:ln w="9525">
            <a:noFill/>
            <a:miter lim="800000"/>
            <a:headEnd/>
            <a:tailEnd/>
          </a:ln>
        </p:spPr>
        <p:txBody>
          <a:bodyPr wrap="square" lIns="91434" tIns="45717" rIns="91434" bIns="45717">
            <a:noAutofit/>
          </a:bodyPr>
          <a:lstStyle/>
          <a:p>
            <a:pPr defTabSz="914163" fontAlgn="ctr"/>
            <a:r>
              <a:rPr lang="en-US" sz="1300" dirty="0">
                <a:solidFill>
                  <a:schemeClr val="tx1"/>
                </a:solidFill>
                <a:latin typeface="Huawei Sans" panose="020C0503030203020204" pitchFamily="34" charset="0"/>
              </a:rPr>
              <a:t>Power (W)</a:t>
            </a:r>
          </a:p>
        </p:txBody>
      </p:sp>
      <p:grpSp>
        <p:nvGrpSpPr>
          <p:cNvPr id="224" name="组合 1002"/>
          <p:cNvGrpSpPr>
            <a:grpSpLocks/>
          </p:cNvGrpSpPr>
          <p:nvPr/>
        </p:nvGrpSpPr>
        <p:grpSpPr bwMode="auto">
          <a:xfrm>
            <a:off x="2544988" y="1659430"/>
            <a:ext cx="339725" cy="642938"/>
            <a:chOff x="7356475" y="2392363"/>
            <a:chExt cx="339725" cy="641350"/>
          </a:xfrm>
        </p:grpSpPr>
        <p:sp>
          <p:nvSpPr>
            <p:cNvPr id="225"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6"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7"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8"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9"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0"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1"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2"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3"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4"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5"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6"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7"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grpSp>
        <p:nvGrpSpPr>
          <p:cNvPr id="238" name="组合 1002"/>
          <p:cNvGrpSpPr>
            <a:grpSpLocks/>
          </p:cNvGrpSpPr>
          <p:nvPr/>
        </p:nvGrpSpPr>
        <p:grpSpPr bwMode="auto">
          <a:xfrm>
            <a:off x="3089358" y="1670778"/>
            <a:ext cx="339725" cy="642938"/>
            <a:chOff x="7356475" y="2392363"/>
            <a:chExt cx="339725" cy="641350"/>
          </a:xfrm>
        </p:grpSpPr>
        <p:sp>
          <p:nvSpPr>
            <p:cNvPr id="239"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0"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1"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2"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3"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4"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5"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6"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7"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8"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9"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0"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1"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grpSp>
        <p:nvGrpSpPr>
          <p:cNvPr id="252" name="组合 1002"/>
          <p:cNvGrpSpPr>
            <a:grpSpLocks/>
          </p:cNvGrpSpPr>
          <p:nvPr/>
        </p:nvGrpSpPr>
        <p:grpSpPr bwMode="auto">
          <a:xfrm>
            <a:off x="3733053" y="1670778"/>
            <a:ext cx="339725" cy="642938"/>
            <a:chOff x="7356475" y="2392363"/>
            <a:chExt cx="339725" cy="641350"/>
          </a:xfrm>
        </p:grpSpPr>
        <p:sp>
          <p:nvSpPr>
            <p:cNvPr id="253"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4"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5"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6"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7"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8"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9"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0"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1"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2"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3"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4"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5"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grpSp>
        <p:nvGrpSpPr>
          <p:cNvPr id="266" name="组合 1002"/>
          <p:cNvGrpSpPr>
            <a:grpSpLocks/>
          </p:cNvGrpSpPr>
          <p:nvPr/>
        </p:nvGrpSpPr>
        <p:grpSpPr bwMode="auto">
          <a:xfrm>
            <a:off x="4295375" y="1670778"/>
            <a:ext cx="339725" cy="642938"/>
            <a:chOff x="7356475" y="2392363"/>
            <a:chExt cx="339725" cy="641350"/>
          </a:xfrm>
        </p:grpSpPr>
        <p:sp>
          <p:nvSpPr>
            <p:cNvPr id="267"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8"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9"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0"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1"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2"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3"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4"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5"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6"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7"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8"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9"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3225305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Use of SSDs in Storage Systems</a:t>
            </a:r>
          </a:p>
        </p:txBody>
      </p:sp>
      <p:sp>
        <p:nvSpPr>
          <p:cNvPr id="3" name="文本占位符 2"/>
          <p:cNvSpPr>
            <a:spLocks noGrp="1"/>
          </p:cNvSpPr>
          <p:nvPr>
            <p:ph type="body" sz="quarter" idx="10"/>
          </p:nvPr>
        </p:nvSpPr>
        <p:spPr/>
        <p:txBody>
          <a:bodyPr wrap="square">
            <a:noAutofit/>
          </a:bodyPr>
          <a:lstStyle/>
          <a:p>
            <a:pPr algn="l"/>
            <a:r>
              <a:rPr lang="en-US" sz="1600" dirty="0">
                <a:latin typeface="Huawei Sans" panose="020C0503030203020204" pitchFamily="34" charset="0"/>
              </a:rPr>
              <a:t>Class A applications: high-concurrency applications featuring random reads and writes, such as databases</a:t>
            </a:r>
          </a:p>
          <a:p>
            <a:pPr algn="l"/>
            <a:r>
              <a:rPr lang="en-US" sz="1600" dirty="0">
                <a:latin typeface="Huawei Sans" panose="020C0503030203020204" pitchFamily="34" charset="0"/>
              </a:rPr>
              <a:t>Class B applications: large files, images, and streaming media featuring sequential reads and writes</a:t>
            </a:r>
          </a:p>
          <a:p>
            <a:pPr algn="l"/>
            <a:r>
              <a:rPr lang="en-US" sz="1600" dirty="0">
                <a:latin typeface="Huawei Sans" panose="020C0503030203020204" pitchFamily="34" charset="0"/>
              </a:rPr>
              <a:t>Class C applications: data backup or rarely used applications</a:t>
            </a:r>
          </a:p>
          <a:p>
            <a:pPr algn="l"/>
            <a:endParaRPr lang="en-US" altLang="zh-CN" sz="1600" dirty="0">
              <a:latin typeface="Huawei Sans" panose="020C0503030203020204" pitchFamily="34" charset="0"/>
            </a:endParaRPr>
          </a:p>
        </p:txBody>
      </p:sp>
      <p:grpSp>
        <p:nvGrpSpPr>
          <p:cNvPr id="21" name="组合 20"/>
          <p:cNvGrpSpPr/>
          <p:nvPr/>
        </p:nvGrpSpPr>
        <p:grpSpPr>
          <a:xfrm>
            <a:off x="3110222" y="2694128"/>
            <a:ext cx="7787758" cy="3006103"/>
            <a:chOff x="2460840" y="2500102"/>
            <a:chExt cx="8136485" cy="3140712"/>
          </a:xfrm>
        </p:grpSpPr>
        <p:sp>
          <p:nvSpPr>
            <p:cNvPr id="4" name="Rectangle 3"/>
            <p:cNvSpPr>
              <a:spLocks noChangeArrowheads="1"/>
            </p:cNvSpPr>
            <p:nvPr/>
          </p:nvSpPr>
          <p:spPr bwMode="gray">
            <a:xfrm>
              <a:off x="4034322" y="4801927"/>
              <a:ext cx="5577258" cy="462024"/>
            </a:xfrm>
            <a:prstGeom prst="rect">
              <a:avLst/>
            </a:prstGeom>
            <a:solidFill>
              <a:srgbClr val="FEFEB4"/>
            </a:solidFill>
            <a:ln w="9525" algn="ctr">
              <a:noFill/>
              <a:miter lim="800000"/>
              <a:headEnd/>
              <a:tailEnd/>
            </a:ln>
          </p:spPr>
          <p:txBody>
            <a:bodyPr wrap="square" lIns="91434" tIns="45717" rIns="91434" bIns="45717" anchor="ctr">
              <a:noAutofit/>
            </a:bodyPr>
            <a:lstStyle/>
            <a:p>
              <a:pPr algn="ctr" fontAlgn="ctr"/>
              <a:endParaRPr lang="en-US" altLang="zh-CN" dirty="0">
                <a:solidFill>
                  <a:schemeClr val="bg2"/>
                </a:solidFill>
                <a:latin typeface="Huawei Sans" panose="020C0503030203020204" pitchFamily="34" charset="0"/>
              </a:endParaRPr>
            </a:p>
          </p:txBody>
        </p:sp>
        <p:sp>
          <p:nvSpPr>
            <p:cNvPr id="5" name="Rectangle 9"/>
            <p:cNvSpPr>
              <a:spLocks noChangeArrowheads="1"/>
            </p:cNvSpPr>
            <p:nvPr/>
          </p:nvSpPr>
          <p:spPr bwMode="auto">
            <a:xfrm>
              <a:off x="3006001" y="4074899"/>
              <a:ext cx="1028321" cy="1189053"/>
            </a:xfrm>
            <a:prstGeom prst="rect">
              <a:avLst/>
            </a:prstGeom>
            <a:solidFill>
              <a:srgbClr val="FBC37B"/>
            </a:solidFill>
            <a:ln w="9525">
              <a:noFill/>
              <a:miter lim="800000"/>
              <a:headEnd/>
              <a:tailEnd/>
            </a:ln>
          </p:spPr>
          <p:txBody>
            <a:bodyPr wrap="square" lIns="83480" tIns="41740" rIns="83480" bIns="41740" anchor="ctr">
              <a:noAutofit/>
            </a:bodyPr>
            <a:lstStyle/>
            <a:p>
              <a:pPr algn="ctr" fontAlgn="ctr"/>
              <a:endParaRPr lang="en-US" altLang="zh-CN" dirty="0">
                <a:solidFill>
                  <a:schemeClr val="hlink"/>
                </a:solidFill>
                <a:latin typeface="Huawei Sans" panose="020C0503030203020204" pitchFamily="34" charset="0"/>
              </a:endParaRPr>
            </a:p>
          </p:txBody>
        </p:sp>
        <p:sp>
          <p:nvSpPr>
            <p:cNvPr id="6" name="Rectangle 10"/>
            <p:cNvSpPr>
              <a:spLocks noChangeArrowheads="1"/>
            </p:cNvSpPr>
            <p:nvPr/>
          </p:nvSpPr>
          <p:spPr bwMode="auto">
            <a:xfrm>
              <a:off x="2601048" y="2819249"/>
              <a:ext cx="404954" cy="2444702"/>
            </a:xfrm>
            <a:prstGeom prst="rect">
              <a:avLst/>
            </a:prstGeom>
            <a:solidFill>
              <a:srgbClr val="800000"/>
            </a:solidFill>
            <a:ln w="9525">
              <a:noFill/>
              <a:miter lim="800000"/>
              <a:headEnd/>
              <a:tailEnd/>
            </a:ln>
          </p:spPr>
          <p:txBody>
            <a:bodyPr wrap="square" lIns="83448" tIns="41724" rIns="83448" bIns="41724" anchor="ctr">
              <a:noAutofit/>
            </a:bodyPr>
            <a:lstStyle/>
            <a:p>
              <a:pPr fontAlgn="ctr"/>
              <a:endParaRPr lang="en-US" altLang="zh-CN" dirty="0">
                <a:latin typeface="Huawei Sans" panose="020C0503030203020204" pitchFamily="34" charset="0"/>
              </a:endParaRPr>
            </a:p>
          </p:txBody>
        </p:sp>
        <p:sp>
          <p:nvSpPr>
            <p:cNvPr id="7" name="Line 11"/>
            <p:cNvSpPr>
              <a:spLocks noChangeShapeType="1"/>
            </p:cNvSpPr>
            <p:nvPr/>
          </p:nvSpPr>
          <p:spPr bwMode="auto">
            <a:xfrm>
              <a:off x="2593962" y="5263953"/>
              <a:ext cx="7181647" cy="0"/>
            </a:xfrm>
            <a:prstGeom prst="line">
              <a:avLst/>
            </a:prstGeom>
            <a:noFill/>
            <a:ln w="22225">
              <a:solidFill>
                <a:schemeClr val="tx1"/>
              </a:solidFill>
              <a:round/>
              <a:headEnd/>
              <a:tailEnd type="triangle" w="med" len="med"/>
            </a:ln>
          </p:spPr>
          <p:txBody>
            <a:bodyPr wrap="square" lIns="83448" tIns="41724" rIns="83448" bIns="41724">
              <a:noAutofit/>
            </a:bodyPr>
            <a:lstStyle/>
            <a:p>
              <a:pPr fontAlgn="ctr"/>
              <a:endParaRPr lang="en-US" altLang="zh-CN" dirty="0">
                <a:latin typeface="Huawei Sans" panose="020C0503030203020204" pitchFamily="34" charset="0"/>
              </a:endParaRPr>
            </a:p>
          </p:txBody>
        </p:sp>
        <p:sp>
          <p:nvSpPr>
            <p:cNvPr id="8" name="Line 12"/>
            <p:cNvSpPr>
              <a:spLocks noChangeShapeType="1"/>
            </p:cNvSpPr>
            <p:nvPr/>
          </p:nvSpPr>
          <p:spPr bwMode="auto">
            <a:xfrm flipV="1">
              <a:off x="2593963" y="2622229"/>
              <a:ext cx="0" cy="2641722"/>
            </a:xfrm>
            <a:prstGeom prst="line">
              <a:avLst/>
            </a:prstGeom>
            <a:noFill/>
            <a:ln w="22225">
              <a:solidFill>
                <a:schemeClr val="tx1"/>
              </a:solidFill>
              <a:round/>
              <a:headEnd/>
              <a:tailEnd type="triangle" w="med" len="med"/>
            </a:ln>
          </p:spPr>
          <p:txBody>
            <a:bodyPr wrap="square" lIns="83448" tIns="41724" rIns="83448" bIns="41724">
              <a:noAutofit/>
            </a:bodyPr>
            <a:lstStyle/>
            <a:p>
              <a:pPr fontAlgn="ctr"/>
              <a:endParaRPr lang="en-US" altLang="zh-CN" dirty="0">
                <a:latin typeface="Huawei Sans" panose="020C0503030203020204" pitchFamily="34" charset="0"/>
              </a:endParaRPr>
            </a:p>
          </p:txBody>
        </p:sp>
        <p:sp>
          <p:nvSpPr>
            <p:cNvPr id="9" name="Text Box 14"/>
            <p:cNvSpPr txBox="1">
              <a:spLocks noChangeArrowheads="1"/>
            </p:cNvSpPr>
            <p:nvPr/>
          </p:nvSpPr>
          <p:spPr bwMode="auto">
            <a:xfrm>
              <a:off x="2460840" y="2500102"/>
              <a:ext cx="2118641" cy="319147"/>
            </a:xfrm>
            <a:prstGeom prst="rect">
              <a:avLst/>
            </a:prstGeom>
            <a:noFill/>
            <a:ln w="9525">
              <a:noFill/>
              <a:miter lim="800000"/>
              <a:headEnd/>
              <a:tailEnd/>
            </a:ln>
          </p:spPr>
          <p:txBody>
            <a:bodyPr wrap="square" lIns="83480" tIns="41740" rIns="83480" bIns="41740">
              <a:noAutofit/>
            </a:bodyPr>
            <a:lstStyle/>
            <a:p>
              <a:pPr algn="ctr" fontAlgn="ctr">
                <a:spcBef>
                  <a:spcPct val="50000"/>
                </a:spcBef>
              </a:pPr>
              <a:r>
                <a:rPr lang="en-US" sz="1600" dirty="0">
                  <a:solidFill>
                    <a:schemeClr val="tx1"/>
                  </a:solidFill>
                  <a:latin typeface="Huawei Sans" panose="020C0503030203020204" pitchFamily="34" charset="0"/>
                </a:rPr>
                <a:t>Access frequency</a:t>
              </a:r>
            </a:p>
          </p:txBody>
        </p:sp>
        <p:sp>
          <p:nvSpPr>
            <p:cNvPr id="10" name="Text Box 15"/>
            <p:cNvSpPr txBox="1">
              <a:spLocks noChangeArrowheads="1"/>
            </p:cNvSpPr>
            <p:nvPr/>
          </p:nvSpPr>
          <p:spPr bwMode="auto">
            <a:xfrm>
              <a:off x="8655375" y="5278365"/>
              <a:ext cx="1941950" cy="362449"/>
            </a:xfrm>
            <a:prstGeom prst="rect">
              <a:avLst/>
            </a:prstGeom>
            <a:noFill/>
            <a:ln w="9525">
              <a:noFill/>
              <a:miter lim="800000"/>
              <a:headEnd/>
              <a:tailEnd/>
            </a:ln>
          </p:spPr>
          <p:txBody>
            <a:bodyPr wrap="square" lIns="83480" tIns="41740" rIns="83480" bIns="41740">
              <a:noAutofit/>
            </a:bodyPr>
            <a:lstStyle/>
            <a:p>
              <a:pPr algn="ctr" fontAlgn="ctr">
                <a:spcBef>
                  <a:spcPct val="50000"/>
                </a:spcBef>
              </a:pPr>
              <a:r>
                <a:rPr lang="en-US" sz="1600" dirty="0">
                  <a:solidFill>
                    <a:schemeClr val="tx1"/>
                  </a:solidFill>
                  <a:latin typeface="Huawei Sans" panose="020C0503030203020204" pitchFamily="34" charset="0"/>
                </a:rPr>
                <a:t>Data distribution</a:t>
              </a:r>
            </a:p>
          </p:txBody>
        </p:sp>
        <p:sp>
          <p:nvSpPr>
            <p:cNvPr id="11" name="Text Box 16"/>
            <p:cNvSpPr txBox="1">
              <a:spLocks noChangeArrowheads="1"/>
            </p:cNvSpPr>
            <p:nvPr/>
          </p:nvSpPr>
          <p:spPr bwMode="gray">
            <a:xfrm>
              <a:off x="2644731" y="2885847"/>
              <a:ext cx="301058" cy="392072"/>
            </a:xfrm>
            <a:prstGeom prst="rect">
              <a:avLst/>
            </a:prstGeom>
            <a:noFill/>
            <a:ln w="9525">
              <a:noFill/>
              <a:miter lim="800000"/>
              <a:headEnd/>
              <a:tailEnd/>
            </a:ln>
          </p:spPr>
          <p:txBody>
            <a:bodyPr wrap="square" lIns="83480" tIns="41740" rIns="83480" bIns="41740">
              <a:noAutofit/>
            </a:bodyPr>
            <a:lstStyle/>
            <a:p>
              <a:pPr algn="l" fontAlgn="ctr">
                <a:spcBef>
                  <a:spcPct val="50000"/>
                </a:spcBef>
              </a:pPr>
              <a:r>
                <a:rPr lang="en-US" dirty="0">
                  <a:solidFill>
                    <a:schemeClr val="bg1"/>
                  </a:solidFill>
                  <a:latin typeface="Huawei Sans" panose="020C0503030203020204" pitchFamily="34" charset="0"/>
                </a:rPr>
                <a:t>A</a:t>
              </a:r>
            </a:p>
          </p:txBody>
        </p:sp>
        <p:sp>
          <p:nvSpPr>
            <p:cNvPr id="12" name="Rectangle 17"/>
            <p:cNvSpPr>
              <a:spLocks noChangeArrowheads="1"/>
            </p:cNvSpPr>
            <p:nvPr/>
          </p:nvSpPr>
          <p:spPr bwMode="auto">
            <a:xfrm rot="10800000" flipV="1">
              <a:off x="6405011" y="4837596"/>
              <a:ext cx="424202" cy="392072"/>
            </a:xfrm>
            <a:prstGeom prst="rect">
              <a:avLst/>
            </a:prstGeom>
            <a:noFill/>
            <a:ln w="9525" algn="ctr">
              <a:noFill/>
              <a:miter lim="800000"/>
              <a:headEnd/>
              <a:tailEnd/>
            </a:ln>
          </p:spPr>
          <p:txBody>
            <a:bodyPr wrap="square" lIns="83480" tIns="41740" rIns="83480" bIns="41740">
              <a:noAutofit/>
            </a:bodyPr>
            <a:lstStyle/>
            <a:p>
              <a:pPr algn="l" fontAlgn="ctr">
                <a:spcBef>
                  <a:spcPct val="50000"/>
                </a:spcBef>
              </a:pPr>
              <a:r>
                <a:rPr lang="en-US" dirty="0">
                  <a:latin typeface="Huawei Sans" panose="020C0503030203020204" pitchFamily="34" charset="0"/>
                </a:rPr>
                <a:t>C</a:t>
              </a:r>
              <a:endParaRPr lang="en-US" altLang="zh-CN" dirty="0">
                <a:latin typeface="Huawei Sans" panose="020C0503030203020204" pitchFamily="34" charset="0"/>
              </a:endParaRPr>
            </a:p>
          </p:txBody>
        </p:sp>
        <p:sp>
          <p:nvSpPr>
            <p:cNvPr id="13" name="Rectangle 18"/>
            <p:cNvSpPr>
              <a:spLocks noChangeArrowheads="1"/>
            </p:cNvSpPr>
            <p:nvPr/>
          </p:nvSpPr>
          <p:spPr bwMode="auto">
            <a:xfrm>
              <a:off x="3205526" y="4341290"/>
              <a:ext cx="430729" cy="392072"/>
            </a:xfrm>
            <a:prstGeom prst="rect">
              <a:avLst/>
            </a:prstGeom>
            <a:noFill/>
            <a:ln w="9525" algn="ctr">
              <a:noFill/>
              <a:miter lim="800000"/>
              <a:headEnd/>
              <a:tailEnd/>
            </a:ln>
          </p:spPr>
          <p:txBody>
            <a:bodyPr wrap="square" lIns="83480" tIns="41740" rIns="83480" bIns="41740">
              <a:noAutofit/>
            </a:bodyPr>
            <a:lstStyle/>
            <a:p>
              <a:pPr algn="l" fontAlgn="ctr">
                <a:spcBef>
                  <a:spcPct val="50000"/>
                </a:spcBef>
              </a:pPr>
              <a:r>
                <a:rPr lang="en-US" dirty="0">
                  <a:latin typeface="Huawei Sans" panose="020C0503030203020204" pitchFamily="34" charset="0"/>
                </a:rPr>
                <a:t>B</a:t>
              </a:r>
              <a:endParaRPr lang="en-US" altLang="zh-CN" dirty="0">
                <a:latin typeface="Huawei Sans" panose="020C0503030203020204" pitchFamily="34" charset="0"/>
              </a:endParaRPr>
            </a:p>
          </p:txBody>
        </p:sp>
        <p:grpSp>
          <p:nvGrpSpPr>
            <p:cNvPr id="20" name="组合 19"/>
            <p:cNvGrpSpPr/>
            <p:nvPr/>
          </p:nvGrpSpPr>
          <p:grpSpPr>
            <a:xfrm>
              <a:off x="7664229" y="2970144"/>
              <a:ext cx="2650788" cy="1200181"/>
              <a:chOff x="7664229" y="2970144"/>
              <a:chExt cx="2650788" cy="1200181"/>
            </a:xfrm>
          </p:grpSpPr>
          <p:sp>
            <p:nvSpPr>
              <p:cNvPr id="14" name="Rectangle 19"/>
              <p:cNvSpPr>
                <a:spLocks noChangeArrowheads="1"/>
              </p:cNvSpPr>
              <p:nvPr/>
            </p:nvSpPr>
            <p:spPr bwMode="auto">
              <a:xfrm>
                <a:off x="7664229" y="3051588"/>
                <a:ext cx="362451" cy="198407"/>
              </a:xfrm>
              <a:prstGeom prst="rect">
                <a:avLst/>
              </a:prstGeom>
              <a:solidFill>
                <a:srgbClr val="800000"/>
              </a:solidFill>
              <a:ln w="9525" algn="ctr">
                <a:noFill/>
                <a:miter lim="800000"/>
                <a:headEnd/>
                <a:tailEnd/>
              </a:ln>
            </p:spPr>
            <p:txBody>
              <a:bodyPr wrap="square" lIns="83448" tIns="41724" rIns="83448" bIns="41724" anchor="ctr">
                <a:noAutofit/>
              </a:bodyPr>
              <a:lstStyle/>
              <a:p>
                <a:pPr fontAlgn="ctr"/>
                <a:endParaRPr lang="en-US" altLang="zh-CN" dirty="0">
                  <a:latin typeface="Huawei Sans" panose="020C0503030203020204" pitchFamily="34" charset="0"/>
                </a:endParaRPr>
              </a:p>
            </p:txBody>
          </p:sp>
          <p:sp>
            <p:nvSpPr>
              <p:cNvPr id="15" name="Rectangle 20"/>
              <p:cNvSpPr>
                <a:spLocks noChangeArrowheads="1"/>
              </p:cNvSpPr>
              <p:nvPr/>
            </p:nvSpPr>
            <p:spPr bwMode="auto">
              <a:xfrm>
                <a:off x="7664229" y="3471031"/>
                <a:ext cx="362451" cy="198407"/>
              </a:xfrm>
              <a:prstGeom prst="rect">
                <a:avLst/>
              </a:prstGeom>
              <a:solidFill>
                <a:srgbClr val="FBC37B"/>
              </a:solidFill>
              <a:ln w="9525" algn="ctr">
                <a:noFill/>
                <a:miter lim="800000"/>
                <a:headEnd/>
                <a:tailEnd/>
              </a:ln>
            </p:spPr>
            <p:txBody>
              <a:bodyPr wrap="square" lIns="76188" tIns="38094" rIns="76188" bIns="38094" anchor="ctr">
                <a:noAutofit/>
              </a:bodyPr>
              <a:lstStyle/>
              <a:p>
                <a:pPr fontAlgn="ctr"/>
                <a:endParaRPr lang="en-US" altLang="zh-CN" dirty="0">
                  <a:latin typeface="Huawei Sans" panose="020C0503030203020204" pitchFamily="34" charset="0"/>
                </a:endParaRPr>
              </a:p>
            </p:txBody>
          </p:sp>
          <p:sp>
            <p:nvSpPr>
              <p:cNvPr id="16" name="Rectangle 21"/>
              <p:cNvSpPr>
                <a:spLocks noChangeArrowheads="1"/>
              </p:cNvSpPr>
              <p:nvPr/>
            </p:nvSpPr>
            <p:spPr bwMode="gray">
              <a:xfrm>
                <a:off x="7664229" y="3890475"/>
                <a:ext cx="363632" cy="198407"/>
              </a:xfrm>
              <a:prstGeom prst="rect">
                <a:avLst/>
              </a:prstGeom>
              <a:solidFill>
                <a:srgbClr val="FEFEB4"/>
              </a:solidFill>
              <a:ln w="9525" algn="ctr">
                <a:noFill/>
                <a:miter lim="800000"/>
                <a:headEnd/>
                <a:tailEnd/>
              </a:ln>
            </p:spPr>
            <p:txBody>
              <a:bodyPr wrap="square" lIns="83448" tIns="41724" rIns="83448" bIns="41724" anchor="ctr">
                <a:noAutofit/>
              </a:bodyPr>
              <a:lstStyle/>
              <a:p>
                <a:pPr fontAlgn="ctr"/>
                <a:endParaRPr lang="en-US" altLang="zh-CN" dirty="0">
                  <a:latin typeface="Huawei Sans" panose="020C0503030203020204" pitchFamily="34" charset="0"/>
                </a:endParaRPr>
              </a:p>
            </p:txBody>
          </p:sp>
          <p:sp>
            <p:nvSpPr>
              <p:cNvPr id="17" name="Text Box 22"/>
              <p:cNvSpPr txBox="1">
                <a:spLocks noChangeArrowheads="1"/>
              </p:cNvSpPr>
              <p:nvPr/>
            </p:nvSpPr>
            <p:spPr bwMode="auto">
              <a:xfrm>
                <a:off x="8040135" y="2970144"/>
                <a:ext cx="2274882" cy="361294"/>
              </a:xfrm>
              <a:prstGeom prst="rect">
                <a:avLst/>
              </a:prstGeom>
              <a:noFill/>
              <a:ln w="9525">
                <a:noFill/>
                <a:miter lim="800000"/>
                <a:headEnd/>
                <a:tailEnd/>
              </a:ln>
            </p:spPr>
            <p:txBody>
              <a:bodyPr wrap="square" lIns="83480" tIns="41740" rIns="83480" bIns="41740">
                <a:noAutofit/>
              </a:bodyPr>
              <a:lstStyle/>
              <a:p>
                <a:pPr fontAlgn="ctr">
                  <a:spcBef>
                    <a:spcPct val="50000"/>
                  </a:spcBef>
                </a:pPr>
                <a:r>
                  <a:rPr lang="en-US" sz="1600" dirty="0">
                    <a:solidFill>
                      <a:schemeClr val="tx1"/>
                    </a:solidFill>
                    <a:latin typeface="Huawei Sans" panose="020C0503030203020204" pitchFamily="34" charset="0"/>
                  </a:rPr>
                  <a:t>SSD media</a:t>
                </a:r>
              </a:p>
            </p:txBody>
          </p:sp>
          <p:sp>
            <p:nvSpPr>
              <p:cNvPr id="18" name="Text Box 23"/>
              <p:cNvSpPr txBox="1">
                <a:spLocks noChangeArrowheads="1"/>
              </p:cNvSpPr>
              <p:nvPr/>
            </p:nvSpPr>
            <p:spPr bwMode="auto">
              <a:xfrm>
                <a:off x="8040135" y="3389587"/>
                <a:ext cx="2274882" cy="361294"/>
              </a:xfrm>
              <a:prstGeom prst="rect">
                <a:avLst/>
              </a:prstGeom>
              <a:noFill/>
              <a:ln w="9525">
                <a:noFill/>
                <a:miter lim="800000"/>
                <a:headEnd/>
                <a:tailEnd/>
              </a:ln>
            </p:spPr>
            <p:txBody>
              <a:bodyPr wrap="square" lIns="83480" tIns="41740" rIns="83480" bIns="41740">
                <a:noAutofit/>
              </a:bodyPr>
              <a:lstStyle/>
              <a:p>
                <a:pPr fontAlgn="ctr">
                  <a:spcBef>
                    <a:spcPct val="50000"/>
                  </a:spcBef>
                </a:pPr>
                <a:r>
                  <a:rPr lang="en-US" sz="1600" dirty="0">
                    <a:solidFill>
                      <a:schemeClr val="tx1"/>
                    </a:solidFill>
                    <a:latin typeface="Huawei Sans" panose="020C0503030203020204" pitchFamily="34" charset="0"/>
                  </a:rPr>
                  <a:t>FC/SAS disk</a:t>
                </a:r>
                <a:endParaRPr lang="en-US" altLang="zh-CN" sz="1400" dirty="0">
                  <a:solidFill>
                    <a:schemeClr val="tx1"/>
                  </a:solidFill>
                  <a:latin typeface="Huawei Sans" panose="020C0503030203020204" pitchFamily="34" charset="0"/>
                </a:endParaRPr>
              </a:p>
            </p:txBody>
          </p:sp>
          <p:sp>
            <p:nvSpPr>
              <p:cNvPr id="19" name="Text Box 24"/>
              <p:cNvSpPr txBox="1">
                <a:spLocks noChangeArrowheads="1"/>
              </p:cNvSpPr>
              <p:nvPr/>
            </p:nvSpPr>
            <p:spPr bwMode="auto">
              <a:xfrm>
                <a:off x="8040135" y="3809031"/>
                <a:ext cx="2274882" cy="361294"/>
              </a:xfrm>
              <a:prstGeom prst="rect">
                <a:avLst/>
              </a:prstGeom>
              <a:noFill/>
              <a:ln w="9525">
                <a:noFill/>
                <a:miter lim="800000"/>
                <a:headEnd/>
                <a:tailEnd/>
              </a:ln>
            </p:spPr>
            <p:txBody>
              <a:bodyPr wrap="square" lIns="83480" tIns="41740" rIns="83480" bIns="41740">
                <a:noAutofit/>
              </a:bodyPr>
              <a:lstStyle/>
              <a:p>
                <a:pPr fontAlgn="ctr">
                  <a:spcBef>
                    <a:spcPct val="50000"/>
                  </a:spcBef>
                </a:pPr>
                <a:r>
                  <a:rPr lang="en-US" sz="1600" dirty="0">
                    <a:latin typeface="Huawei Sans" panose="020C0503030203020204" pitchFamily="34" charset="0"/>
                  </a:rPr>
                  <a:t>SATA/NL-SAS/Tape</a:t>
                </a:r>
                <a:endParaRPr lang="en-US" altLang="zh-CN" sz="1400" dirty="0">
                  <a:solidFill>
                    <a:schemeClr val="tx1"/>
                  </a:solidFill>
                  <a:latin typeface="Huawei Sans" panose="020C0503030203020204" pitchFamily="34" charset="0"/>
                </a:endParaRPr>
              </a:p>
            </p:txBody>
          </p:sp>
        </p:grpSp>
      </p:grpSp>
    </p:spTree>
    <p:extLst>
      <p:ext uri="{BB962C8B-B14F-4D97-AF65-F5344CB8AC3E}">
        <p14:creationId xmlns:p14="http://schemas.microsoft.com/office/powerpoint/2010/main" val="1777201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SCM Card</a:t>
            </a:r>
          </a:p>
        </p:txBody>
      </p:sp>
      <p:sp>
        <p:nvSpPr>
          <p:cNvPr id="3" name="文本占位符 2"/>
          <p:cNvSpPr>
            <a:spLocks noGrp="1"/>
          </p:cNvSpPr>
          <p:nvPr>
            <p:ph type="body" sz="quarter" idx="10"/>
          </p:nvPr>
        </p:nvSpPr>
        <p:spPr/>
        <p:txBody>
          <a:bodyPr/>
          <a:lstStyle/>
          <a:p>
            <a:r>
              <a:rPr lang="en-US" sz="1999" dirty="0">
                <a:latin typeface="Huawei Sans" panose="020C0503030203020204" pitchFamily="34" charset="0"/>
              </a:rPr>
              <a:t>Storage class memory (SCM) is a new class of non-volatile memory. It is slightly slower than memory but much faster than NAND in terms of the access speed.</a:t>
            </a:r>
            <a:endParaRPr lang="en-US" altLang="zh-CN" sz="1999" dirty="0">
              <a:latin typeface="Huawei Sans" panose="020C0503030203020204" pitchFamily="34" charset="0"/>
            </a:endParaRPr>
          </a:p>
          <a:p>
            <a:r>
              <a:rPr lang="en-US" sz="1999" dirty="0">
                <a:latin typeface="Huawei Sans" panose="020C0503030203020204" pitchFamily="34" charset="0"/>
              </a:rPr>
              <a:t>An SCM card is a cache acceleration card of the SCM media type. To use </a:t>
            </a:r>
            <a:r>
              <a:rPr lang="en-US" sz="1999" dirty="0" err="1">
                <a:latin typeface="Huawei Sans" panose="020C0503030203020204" pitchFamily="34" charset="0"/>
              </a:rPr>
              <a:t>SmartCache</a:t>
            </a:r>
            <a:r>
              <a:rPr lang="en-US" sz="1999" dirty="0">
                <a:latin typeface="Huawei Sans" panose="020C0503030203020204" pitchFamily="34" charset="0"/>
              </a:rPr>
              <a:t> for </a:t>
            </a:r>
            <a:r>
              <a:rPr lang="en-US" sz="1999" dirty="0" err="1">
                <a:latin typeface="Huawei Sans" panose="020C0503030203020204" pitchFamily="34" charset="0"/>
              </a:rPr>
              <a:t>OceanStor</a:t>
            </a:r>
            <a:r>
              <a:rPr lang="en-US" sz="1999" dirty="0">
                <a:latin typeface="Huawei Sans" panose="020C0503030203020204" pitchFamily="34" charset="0"/>
              </a:rPr>
              <a:t> Dorado V6 all-flash storage (6.1.0 and later versions), install an SCM card on the controller enclosure.</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6746" y="3548295"/>
            <a:ext cx="3334779" cy="2979872"/>
          </a:xfrm>
          <a:prstGeom prst="rect">
            <a:avLst/>
          </a:prstGeom>
        </p:spPr>
      </p:pic>
    </p:spTree>
    <p:extLst>
      <p:ext uri="{BB962C8B-B14F-4D97-AF65-F5344CB8AC3E}">
        <p14:creationId xmlns:p14="http://schemas.microsoft.com/office/powerpoint/2010/main" val="3183966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pPr>
              <a:buFont typeface="+mj-lt"/>
              <a:buAutoNum type="arabicPeriod" startAt="2"/>
            </a:pPr>
            <a:r>
              <a:rPr lang="en-US" b="1" dirty="0">
                <a:latin typeface="Huawei Sans" panose="020C0503030203020204" pitchFamily="34" charset="0"/>
              </a:rPr>
              <a:t>Intelligent Data Storage Components</a:t>
            </a:r>
            <a:endParaRPr lang="en-US" altLang="zh-CN" b="1" dirty="0">
              <a:latin typeface="Huawei Sans" panose="020C0503030203020204" pitchFamily="34" charset="0"/>
            </a:endParaRPr>
          </a:p>
          <a:p>
            <a:pPr lvl="1"/>
            <a:r>
              <a:rPr lang="en-US" u="none" dirty="0">
                <a:solidFill>
                  <a:schemeClr val="bg1">
                    <a:lumMod val="50000"/>
                  </a:schemeClr>
                </a:solidFill>
                <a:latin typeface="Huawei Sans" panose="020C0503030203020204" pitchFamily="34" charset="0"/>
              </a:rPr>
              <a:t>Controller enclosure</a:t>
            </a:r>
            <a:endParaRPr lang="en-US" altLang="zh-CN" dirty="0">
              <a:solidFill>
                <a:schemeClr val="bg1">
                  <a:lumMod val="50000"/>
                </a:schemeClr>
              </a:solidFill>
              <a:latin typeface="Huawei Sans" panose="020C0503030203020204" pitchFamily="34" charset="0"/>
            </a:endParaRPr>
          </a:p>
          <a:p>
            <a:pPr lvl="1"/>
            <a:r>
              <a:rPr lang="en-US" u="none" dirty="0">
                <a:solidFill>
                  <a:schemeClr val="bg1">
                    <a:lumMod val="50000"/>
                  </a:schemeClr>
                </a:solidFill>
                <a:latin typeface="Huawei Sans" panose="020C0503030203020204" pitchFamily="34" charset="0"/>
              </a:rPr>
              <a:t>Disk enclosure</a:t>
            </a:r>
            <a:endParaRPr lang="en-US" altLang="zh-CN" dirty="0">
              <a:solidFill>
                <a:schemeClr val="bg1">
                  <a:lumMod val="50000"/>
                </a:schemeClr>
              </a:solidFill>
              <a:latin typeface="Huawei Sans" panose="020C0503030203020204" pitchFamily="34" charset="0"/>
            </a:endParaRPr>
          </a:p>
          <a:p>
            <a:pPr lvl="1"/>
            <a:r>
              <a:rPr lang="en-US" u="none" dirty="0">
                <a:solidFill>
                  <a:schemeClr val="bg1">
                    <a:lumMod val="50000"/>
                  </a:schemeClr>
                </a:solidFill>
                <a:latin typeface="Huawei Sans" panose="020C0503030203020204" pitchFamily="34" charset="0"/>
              </a:rPr>
              <a:t>Expansion module</a:t>
            </a:r>
            <a:endParaRPr lang="en-US" altLang="zh-CN" dirty="0">
              <a:solidFill>
                <a:schemeClr val="bg1">
                  <a:lumMod val="50000"/>
                </a:schemeClr>
              </a:solidFill>
              <a:latin typeface="Huawei Sans" panose="020C0503030203020204" pitchFamily="34" charset="0"/>
            </a:endParaRPr>
          </a:p>
          <a:p>
            <a:pPr lvl="1"/>
            <a:r>
              <a:rPr lang="en-US" u="none" dirty="0">
                <a:solidFill>
                  <a:schemeClr val="bg1">
                    <a:lumMod val="50000"/>
                  </a:schemeClr>
                </a:solidFill>
                <a:latin typeface="Huawei Sans" panose="020C0503030203020204" pitchFamily="34" charset="0"/>
              </a:rPr>
              <a:t>Disk</a:t>
            </a:r>
            <a:endParaRPr lang="en-US" altLang="zh-CN" dirty="0">
              <a:solidFill>
                <a:schemeClr val="bg1">
                  <a:lumMod val="50000"/>
                </a:schemeClr>
              </a:solidFill>
              <a:latin typeface="Huawei Sans" panose="020C0503030203020204" pitchFamily="34" charset="0"/>
            </a:endParaRPr>
          </a:p>
          <a:p>
            <a:pPr lvl="1">
              <a:buSzPct val="60000"/>
              <a:buFont typeface="Wingdings" panose="05000000000000000000" pitchFamily="2" charset="2"/>
              <a:buChar char="n"/>
            </a:pPr>
            <a:r>
              <a:rPr lang="en-US" u="none" dirty="0">
                <a:latin typeface="Huawei Sans" panose="020C0503030203020204" pitchFamily="34" charset="0"/>
              </a:rPr>
              <a:t>Interface module</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198887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Front-End: GE Interface Modules</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0421" r="44198"/>
          <a:stretch/>
        </p:blipFill>
        <p:spPr>
          <a:xfrm>
            <a:off x="1338854" y="1627330"/>
            <a:ext cx="860276" cy="3667278"/>
          </a:xfrm>
          <a:prstGeom prst="rect">
            <a:avLst/>
          </a:prstGeom>
        </p:spPr>
      </p:pic>
      <p:sp>
        <p:nvSpPr>
          <p:cNvPr id="4" name="文本框 3"/>
          <p:cNvSpPr txBox="1"/>
          <p:nvPr/>
        </p:nvSpPr>
        <p:spPr>
          <a:xfrm>
            <a:off x="587736" y="5448348"/>
            <a:ext cx="2362511" cy="646074"/>
          </a:xfrm>
          <a:prstGeom prst="rect">
            <a:avLst/>
          </a:prstGeom>
          <a:noFill/>
        </p:spPr>
        <p:txBody>
          <a:bodyPr wrap="square" rtlCol="0">
            <a:spAutoFit/>
          </a:bodyPr>
          <a:lstStyle/>
          <a:p>
            <a:pPr algn="ctr" fontAlgn="ctr"/>
            <a:r>
              <a:rPr lang="en-US" sz="1799" dirty="0">
                <a:solidFill>
                  <a:prstClr val="black"/>
                </a:solidFill>
                <a:latin typeface="Huawei Sans" panose="020C0503030203020204" pitchFamily="34" charset="0"/>
              </a:rPr>
              <a:t>GE electrical interface module</a:t>
            </a:r>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41766" t="2395" r="28826"/>
          <a:stretch/>
        </p:blipFill>
        <p:spPr>
          <a:xfrm>
            <a:off x="7127657" y="1697004"/>
            <a:ext cx="900670" cy="3597604"/>
          </a:xfrm>
          <a:prstGeom prst="rect">
            <a:avLst/>
          </a:prstGeom>
        </p:spPr>
      </p:pic>
      <p:sp>
        <p:nvSpPr>
          <p:cNvPr id="6" name="文本框 5"/>
          <p:cNvSpPr txBox="1"/>
          <p:nvPr/>
        </p:nvSpPr>
        <p:spPr>
          <a:xfrm>
            <a:off x="6658048" y="5448348"/>
            <a:ext cx="1839888" cy="646074"/>
          </a:xfrm>
          <a:prstGeom prst="rect">
            <a:avLst/>
          </a:prstGeom>
          <a:noFill/>
        </p:spPr>
        <p:txBody>
          <a:bodyPr wrap="square" rtlCol="0">
            <a:spAutoFit/>
          </a:bodyPr>
          <a:lstStyle/>
          <a:p>
            <a:pPr algn="ctr" fontAlgn="ctr"/>
            <a:r>
              <a:rPr lang="en-US" sz="1799" dirty="0">
                <a:solidFill>
                  <a:prstClr val="black"/>
                </a:solidFill>
                <a:latin typeface="Huawei Sans" panose="020C0503030203020204" pitchFamily="34" charset="0"/>
              </a:rPr>
              <a:t>40GE interface module</a:t>
            </a: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41696" r="29998"/>
          <a:stretch/>
        </p:blipFill>
        <p:spPr>
          <a:xfrm>
            <a:off x="10066518" y="1627330"/>
            <a:ext cx="914044" cy="3667278"/>
          </a:xfrm>
          <a:prstGeom prst="rect">
            <a:avLst/>
          </a:prstGeom>
        </p:spPr>
      </p:pic>
      <p:sp>
        <p:nvSpPr>
          <p:cNvPr id="8" name="文本框 7"/>
          <p:cNvSpPr txBox="1"/>
          <p:nvPr/>
        </p:nvSpPr>
        <p:spPr>
          <a:xfrm>
            <a:off x="9587200" y="5448897"/>
            <a:ext cx="1915952" cy="646074"/>
          </a:xfrm>
          <a:prstGeom prst="rect">
            <a:avLst/>
          </a:prstGeom>
          <a:noFill/>
        </p:spPr>
        <p:txBody>
          <a:bodyPr wrap="square" rtlCol="0">
            <a:spAutoFit/>
          </a:bodyPr>
          <a:lstStyle/>
          <a:p>
            <a:pPr algn="ctr" fontAlgn="ctr"/>
            <a:r>
              <a:rPr lang="en-US" sz="1799" dirty="0">
                <a:solidFill>
                  <a:prstClr val="black"/>
                </a:solidFill>
                <a:latin typeface="Huawei Sans" panose="020C0503030203020204" pitchFamily="34" charset="0"/>
              </a:rPr>
              <a:t>100GE interface module</a:t>
            </a:r>
          </a:p>
        </p:txBody>
      </p:sp>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42600" r="30787"/>
          <a:stretch/>
        </p:blipFill>
        <p:spPr>
          <a:xfrm>
            <a:off x="4241868" y="1697004"/>
            <a:ext cx="843051" cy="3597604"/>
          </a:xfrm>
          <a:prstGeom prst="rect">
            <a:avLst/>
          </a:prstGeom>
        </p:spPr>
      </p:pic>
      <p:sp>
        <p:nvSpPr>
          <p:cNvPr id="10" name="文本框 9"/>
          <p:cNvSpPr txBox="1"/>
          <p:nvPr/>
        </p:nvSpPr>
        <p:spPr>
          <a:xfrm>
            <a:off x="3282051" y="5439144"/>
            <a:ext cx="2504614" cy="646074"/>
          </a:xfrm>
          <a:prstGeom prst="rect">
            <a:avLst/>
          </a:prstGeom>
          <a:noFill/>
        </p:spPr>
        <p:txBody>
          <a:bodyPr wrap="square" rtlCol="0">
            <a:spAutoFit/>
          </a:bodyPr>
          <a:lstStyle/>
          <a:p>
            <a:pPr algn="ctr" fontAlgn="ctr"/>
            <a:r>
              <a:rPr lang="en-US" sz="1799" dirty="0">
                <a:solidFill>
                  <a:prstClr val="black"/>
                </a:solidFill>
                <a:latin typeface="Huawei Sans" panose="020C0503030203020204" pitchFamily="34" charset="0"/>
              </a:rPr>
              <a:t>10GE electrical interface module</a:t>
            </a:r>
          </a:p>
        </p:txBody>
      </p:sp>
    </p:spTree>
    <p:extLst>
      <p:ext uri="{BB962C8B-B14F-4D97-AF65-F5344CB8AC3E}">
        <p14:creationId xmlns:p14="http://schemas.microsoft.com/office/powerpoint/2010/main" val="995632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Front-End: </a:t>
            </a:r>
            <a:r>
              <a:rPr lang="en-US" u="none" dirty="0" err="1">
                <a:latin typeface="Huawei Sans" panose="020C0503030203020204" pitchFamily="34" charset="0"/>
              </a:rPr>
              <a:t>RoCE</a:t>
            </a:r>
            <a:r>
              <a:rPr lang="en-US" u="none" dirty="0">
                <a:latin typeface="Huawei Sans" panose="020C0503030203020204" pitchFamily="34" charset="0"/>
              </a:rPr>
              <a:t> Interface Modules</a:t>
            </a:r>
          </a:p>
        </p:txBody>
      </p:sp>
      <p:sp>
        <p:nvSpPr>
          <p:cNvPr id="4" name="文本框 3"/>
          <p:cNvSpPr txBox="1"/>
          <p:nvPr/>
        </p:nvSpPr>
        <p:spPr>
          <a:xfrm>
            <a:off x="2307390" y="5677010"/>
            <a:ext cx="3612079" cy="369060"/>
          </a:xfrm>
          <a:prstGeom prst="rect">
            <a:avLst/>
          </a:prstGeom>
          <a:noFill/>
        </p:spPr>
        <p:txBody>
          <a:bodyPr wrap="none" rtlCol="0">
            <a:spAutoFit/>
          </a:bodyPr>
          <a:lstStyle/>
          <a:p>
            <a:pPr fontAlgn="ctr"/>
            <a:r>
              <a:rPr lang="en-US" sz="1799" dirty="0">
                <a:solidFill>
                  <a:prstClr val="black"/>
                </a:solidFill>
                <a:latin typeface="Huawei Sans" panose="020C0503030203020204" pitchFamily="34" charset="0"/>
              </a:rPr>
              <a:t>25 </a:t>
            </a:r>
            <a:r>
              <a:rPr lang="en-US" sz="1799" dirty="0" err="1">
                <a:solidFill>
                  <a:prstClr val="black"/>
                </a:solidFill>
                <a:latin typeface="Huawei Sans" panose="020C0503030203020204" pitchFamily="34" charset="0"/>
              </a:rPr>
              <a:t>Gbit</a:t>
            </a:r>
            <a:r>
              <a:rPr lang="en-US" sz="1799" dirty="0">
                <a:solidFill>
                  <a:prstClr val="black"/>
                </a:solidFill>
                <a:latin typeface="Huawei Sans" panose="020C0503030203020204" pitchFamily="34" charset="0"/>
              </a:rPr>
              <a:t>/s </a:t>
            </a:r>
            <a:r>
              <a:rPr lang="en-US" sz="1799" dirty="0" err="1">
                <a:solidFill>
                  <a:prstClr val="black"/>
                </a:solidFill>
                <a:latin typeface="Huawei Sans" panose="020C0503030203020204" pitchFamily="34" charset="0"/>
              </a:rPr>
              <a:t>RoCE</a:t>
            </a:r>
            <a:r>
              <a:rPr lang="en-US" sz="1799" dirty="0">
                <a:solidFill>
                  <a:prstClr val="black"/>
                </a:solidFill>
                <a:latin typeface="Huawei Sans" panose="020C0503030203020204" pitchFamily="34" charset="0"/>
              </a:rPr>
              <a:t> interface module</a:t>
            </a:r>
          </a:p>
        </p:txBody>
      </p:sp>
      <p:sp>
        <p:nvSpPr>
          <p:cNvPr id="10" name="文本框 9"/>
          <p:cNvSpPr txBox="1"/>
          <p:nvPr/>
        </p:nvSpPr>
        <p:spPr>
          <a:xfrm>
            <a:off x="6295923" y="5677010"/>
            <a:ext cx="3740269" cy="369060"/>
          </a:xfrm>
          <a:prstGeom prst="rect">
            <a:avLst/>
          </a:prstGeom>
          <a:noFill/>
        </p:spPr>
        <p:txBody>
          <a:bodyPr wrap="none" rtlCol="0">
            <a:spAutoFit/>
          </a:bodyPr>
          <a:lstStyle/>
          <a:p>
            <a:pPr fontAlgn="ctr"/>
            <a:r>
              <a:rPr lang="en-US" sz="1799" dirty="0">
                <a:solidFill>
                  <a:prstClr val="black"/>
                </a:solidFill>
                <a:latin typeface="Huawei Sans" panose="020C0503030203020204" pitchFamily="34" charset="0"/>
              </a:rPr>
              <a:t>100 </a:t>
            </a:r>
            <a:r>
              <a:rPr lang="en-US" sz="1799" dirty="0" err="1">
                <a:solidFill>
                  <a:prstClr val="black"/>
                </a:solidFill>
                <a:latin typeface="Huawei Sans" panose="020C0503030203020204" pitchFamily="34" charset="0"/>
              </a:rPr>
              <a:t>Gbit</a:t>
            </a:r>
            <a:r>
              <a:rPr lang="en-US" sz="1799" dirty="0">
                <a:solidFill>
                  <a:prstClr val="black"/>
                </a:solidFill>
                <a:latin typeface="Huawei Sans" panose="020C0503030203020204" pitchFamily="34" charset="0"/>
              </a:rPr>
              <a:t>/s </a:t>
            </a:r>
            <a:r>
              <a:rPr lang="en-US" sz="1799" dirty="0" err="1">
                <a:solidFill>
                  <a:prstClr val="black"/>
                </a:solidFill>
                <a:latin typeface="Huawei Sans" panose="020C0503030203020204" pitchFamily="34" charset="0"/>
              </a:rPr>
              <a:t>RoCE</a:t>
            </a:r>
            <a:r>
              <a:rPr lang="en-US" sz="1799" dirty="0">
                <a:solidFill>
                  <a:prstClr val="black"/>
                </a:solidFill>
                <a:latin typeface="Huawei Sans" panose="020C0503030203020204" pitchFamily="34" charset="0"/>
              </a:rPr>
              <a:t> interface module</a:t>
            </a:r>
          </a:p>
        </p:txBody>
      </p:sp>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42348" r="29551"/>
          <a:stretch/>
        </p:blipFill>
        <p:spPr>
          <a:xfrm>
            <a:off x="3650978" y="1706207"/>
            <a:ext cx="842064" cy="3583102"/>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42546" r="30540"/>
          <a:stretch/>
        </p:blipFill>
        <p:spPr>
          <a:xfrm>
            <a:off x="7659807" y="1706208"/>
            <a:ext cx="849147" cy="3583103"/>
          </a:xfrm>
          <a:prstGeom prst="rect">
            <a:avLst/>
          </a:prstGeom>
        </p:spPr>
      </p:pic>
    </p:spTree>
    <p:extLst>
      <p:ext uri="{BB962C8B-B14F-4D97-AF65-F5344CB8AC3E}">
        <p14:creationId xmlns:p14="http://schemas.microsoft.com/office/powerpoint/2010/main" val="257022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Storage in the Intelligent Era</a:t>
            </a:r>
          </a:p>
        </p:txBody>
      </p:sp>
      <p:sp>
        <p:nvSpPr>
          <p:cNvPr id="3" name="文本占位符 2"/>
          <p:cNvSpPr>
            <a:spLocks noGrp="1"/>
          </p:cNvSpPr>
          <p:nvPr>
            <p:ph type="body" sz="quarter" idx="10"/>
          </p:nvPr>
        </p:nvSpPr>
        <p:spPr/>
        <p:txBody>
          <a:bodyPr/>
          <a:lstStyle/>
          <a:p>
            <a:pPr>
              <a:lnSpc>
                <a:spcPct val="135000"/>
              </a:lnSpc>
            </a:pPr>
            <a:r>
              <a:rPr lang="en-US" altLang="zh-CN" u="none" dirty="0">
                <a:latin typeface="Huawei Sans" panose="020C0503030203020204" pitchFamily="34" charset="0"/>
              </a:rPr>
              <a:t>As we move </a:t>
            </a:r>
            <a:r>
              <a:rPr lang="en-US" u="none" dirty="0">
                <a:latin typeface="Huawei Sans" panose="020C0503030203020204" pitchFamily="34" charset="0"/>
              </a:rPr>
              <a:t>rapidly toward an intelligent world, data is being </a:t>
            </a:r>
            <a:r>
              <a:rPr lang="en-US" dirty="0"/>
              <a:t>generated at an unprecedented </a:t>
            </a:r>
            <a:r>
              <a:rPr lang="en-US" u="none" dirty="0">
                <a:latin typeface="Huawei Sans" panose="020C0503030203020204" pitchFamily="34" charset="0"/>
              </a:rPr>
              <a:t>rate.</a:t>
            </a:r>
            <a:endParaRPr lang="en-US" altLang="zh-CN" dirty="0">
              <a:latin typeface="Huawei Sans" panose="020C0503030203020204" pitchFamily="34" charset="0"/>
            </a:endParaRPr>
          </a:p>
          <a:p>
            <a:pPr>
              <a:lnSpc>
                <a:spcPct val="135000"/>
              </a:lnSpc>
            </a:pPr>
            <a:r>
              <a:rPr lang="en-US" u="none" dirty="0">
                <a:latin typeface="Huawei Sans" panose="020C0503030203020204" pitchFamily="34" charset="0"/>
              </a:rPr>
              <a:t>More companies have realized that the key to achieving </a:t>
            </a:r>
            <a:r>
              <a:rPr lang="en-US" u="none" dirty="0" err="1">
                <a:latin typeface="Huawei Sans" panose="020C0503030203020204" pitchFamily="34" charset="0"/>
              </a:rPr>
              <a:t>smartization</a:t>
            </a:r>
            <a:r>
              <a:rPr lang="en-US" u="none" dirty="0">
                <a:latin typeface="Huawei Sans" panose="020C0503030203020204" pitchFamily="34" charset="0"/>
              </a:rPr>
              <a:t> is data infrastructure, with storage at its core.</a:t>
            </a:r>
            <a:endParaRPr lang="en-US" altLang="zh-CN" dirty="0">
              <a:latin typeface="Huawei Sans" panose="020C0503030203020204" pitchFamily="34" charset="0"/>
            </a:endParaRPr>
          </a:p>
          <a:p>
            <a:pPr>
              <a:lnSpc>
                <a:spcPct val="135000"/>
              </a:lnSpc>
            </a:pPr>
            <a:r>
              <a:rPr lang="en-US" u="none" dirty="0">
                <a:latin typeface="Huawei Sans" panose="020C0503030203020204" pitchFamily="34" charset="0"/>
              </a:rPr>
              <a:t>An intelligent world calls for intelligent storage.</a:t>
            </a:r>
            <a:endParaRPr lang="en-US" altLang="zh-CN" dirty="0">
              <a:latin typeface="Huawei Sans" panose="020C0503030203020204" pitchFamily="34" charset="0"/>
            </a:endParaRPr>
          </a:p>
          <a:p>
            <a:pPr lvl="1">
              <a:lnSpc>
                <a:spcPct val="135000"/>
              </a:lnSpc>
            </a:pPr>
            <a:r>
              <a:rPr lang="en-US" u="none" dirty="0">
                <a:latin typeface="Huawei Sans" panose="020C0503030203020204" pitchFamily="34" charset="0"/>
              </a:rPr>
              <a:t>Storage for AI</a:t>
            </a:r>
          </a:p>
          <a:p>
            <a:pPr lvl="2">
              <a:lnSpc>
                <a:spcPct val="135000"/>
              </a:lnSpc>
            </a:pPr>
            <a:r>
              <a:rPr lang="en-US" u="none" dirty="0">
                <a:latin typeface="Huawei Sans" panose="020C0503030203020204" pitchFamily="34" charset="0"/>
              </a:rPr>
              <a:t>Support companies to adopt intelligent technologies to accomplish AI training and application.</a:t>
            </a:r>
            <a:endParaRPr lang="en-US" altLang="zh-CN" dirty="0">
              <a:latin typeface="Huawei Sans" panose="020C0503030203020204" pitchFamily="34" charset="0"/>
            </a:endParaRPr>
          </a:p>
          <a:p>
            <a:pPr lvl="1">
              <a:lnSpc>
                <a:spcPct val="135000"/>
              </a:lnSpc>
            </a:pPr>
            <a:r>
              <a:rPr lang="en-US" u="none" dirty="0">
                <a:latin typeface="Huawei Sans" panose="020C0503030203020204" pitchFamily="34" charset="0"/>
              </a:rPr>
              <a:t>AI in Storage</a:t>
            </a:r>
          </a:p>
          <a:p>
            <a:pPr lvl="2">
              <a:lnSpc>
                <a:spcPct val="135000"/>
              </a:lnSpc>
            </a:pPr>
            <a:r>
              <a:rPr lang="en-US" u="none" dirty="0">
                <a:latin typeface="Huawei Sans" panose="020C0503030203020204" pitchFamily="34" charset="0"/>
              </a:rPr>
              <a:t>Integrate AI technologies into the full-lifecycle management to improve storage management, performance, efficiency, and stability.</a:t>
            </a:r>
          </a:p>
        </p:txBody>
      </p:sp>
    </p:spTree>
    <p:extLst>
      <p:ext uri="{BB962C8B-B14F-4D97-AF65-F5344CB8AC3E}">
        <p14:creationId xmlns:p14="http://schemas.microsoft.com/office/powerpoint/2010/main" val="2645257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Front-End: </a:t>
            </a:r>
            <a:r>
              <a:rPr lang="en-US" u="none" dirty="0" err="1">
                <a:latin typeface="Huawei Sans" panose="020C0503030203020204" pitchFamily="34" charset="0"/>
              </a:rPr>
              <a:t>SmartIO</a:t>
            </a:r>
            <a:r>
              <a:rPr lang="en-US" u="none" dirty="0">
                <a:latin typeface="Huawei Sans" panose="020C0503030203020204" pitchFamily="34" charset="0"/>
              </a:rPr>
              <a:t> Interface Modules</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42372" r="30901"/>
          <a:stretch/>
        </p:blipFill>
        <p:spPr>
          <a:xfrm>
            <a:off x="3763220" y="1583917"/>
            <a:ext cx="1003655" cy="426461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42575" r="30248"/>
          <a:stretch/>
        </p:blipFill>
        <p:spPr>
          <a:xfrm>
            <a:off x="7732497" y="1583917"/>
            <a:ext cx="1021577" cy="4268877"/>
          </a:xfrm>
          <a:prstGeom prst="rect">
            <a:avLst/>
          </a:prstGeom>
        </p:spPr>
      </p:pic>
    </p:spTree>
    <p:extLst>
      <p:ext uri="{BB962C8B-B14F-4D97-AF65-F5344CB8AC3E}">
        <p14:creationId xmlns:p14="http://schemas.microsoft.com/office/powerpoint/2010/main" val="2934560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u="none" dirty="0">
                <a:latin typeface="Huawei Sans" panose="020C0503030203020204" pitchFamily="34" charset="0"/>
              </a:rPr>
              <a:t>Back-End: 100 Gbit/s RDMA Interface Module and 12 Gbit/s SAS Expansion Module</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43809" r="29976"/>
          <a:stretch/>
        </p:blipFill>
        <p:spPr>
          <a:xfrm>
            <a:off x="7823539" y="1605189"/>
            <a:ext cx="931966" cy="4006337"/>
          </a:xfrm>
          <a:prstGeom prst="rect">
            <a:avLst/>
          </a:prstGeom>
        </p:spPr>
      </p:pic>
      <p:sp>
        <p:nvSpPr>
          <p:cNvPr id="8" name="文本框 7"/>
          <p:cNvSpPr txBox="1"/>
          <p:nvPr/>
        </p:nvSpPr>
        <p:spPr>
          <a:xfrm>
            <a:off x="1945376" y="5696945"/>
            <a:ext cx="3870061" cy="369060"/>
          </a:xfrm>
          <a:prstGeom prst="rect">
            <a:avLst/>
          </a:prstGeom>
          <a:noFill/>
        </p:spPr>
        <p:txBody>
          <a:bodyPr wrap="none" rtlCol="0">
            <a:spAutoFit/>
          </a:bodyPr>
          <a:lstStyle/>
          <a:p>
            <a:pPr fontAlgn="ctr"/>
            <a:r>
              <a:rPr lang="en-US" sz="1799" dirty="0">
                <a:solidFill>
                  <a:prstClr val="black"/>
                </a:solidFill>
                <a:latin typeface="Huawei Sans" panose="020C0503030203020204" pitchFamily="34" charset="0"/>
              </a:rPr>
              <a:t>100 </a:t>
            </a:r>
            <a:r>
              <a:rPr lang="en-US" sz="1799" dirty="0" err="1">
                <a:solidFill>
                  <a:prstClr val="black"/>
                </a:solidFill>
                <a:latin typeface="Huawei Sans" panose="020C0503030203020204" pitchFamily="34" charset="0"/>
              </a:rPr>
              <a:t>Gbit</a:t>
            </a:r>
            <a:r>
              <a:rPr lang="en-US" sz="1799" dirty="0">
                <a:solidFill>
                  <a:prstClr val="black"/>
                </a:solidFill>
                <a:latin typeface="Huawei Sans" panose="020C0503030203020204" pitchFamily="34" charset="0"/>
              </a:rPr>
              <a:t>/s RDMA interface module</a:t>
            </a:r>
          </a:p>
        </p:txBody>
      </p:sp>
      <p:sp>
        <p:nvSpPr>
          <p:cNvPr id="9" name="文本框 8"/>
          <p:cNvSpPr txBox="1"/>
          <p:nvPr/>
        </p:nvSpPr>
        <p:spPr>
          <a:xfrm>
            <a:off x="6489091" y="5696945"/>
            <a:ext cx="3600861" cy="369060"/>
          </a:xfrm>
          <a:prstGeom prst="rect">
            <a:avLst/>
          </a:prstGeom>
          <a:noFill/>
        </p:spPr>
        <p:txBody>
          <a:bodyPr wrap="none" rtlCol="0">
            <a:spAutoFit/>
          </a:bodyPr>
          <a:lstStyle/>
          <a:p>
            <a:pPr fontAlgn="ctr"/>
            <a:r>
              <a:rPr lang="en-US" sz="1799" dirty="0">
                <a:solidFill>
                  <a:prstClr val="black"/>
                </a:solidFill>
                <a:latin typeface="Huawei Sans" panose="020C0503030203020204" pitchFamily="34" charset="0"/>
              </a:rPr>
              <a:t>12 </a:t>
            </a:r>
            <a:r>
              <a:rPr lang="en-US" sz="1799" dirty="0" err="1">
                <a:solidFill>
                  <a:prstClr val="black"/>
                </a:solidFill>
                <a:latin typeface="Huawei Sans" panose="020C0503030203020204" pitchFamily="34" charset="0"/>
              </a:rPr>
              <a:t>Gbit</a:t>
            </a:r>
            <a:r>
              <a:rPr lang="en-US" sz="1799" dirty="0">
                <a:solidFill>
                  <a:prstClr val="black"/>
                </a:solidFill>
                <a:latin typeface="Huawei Sans" panose="020C0503030203020204" pitchFamily="34" charset="0"/>
              </a:rPr>
              <a:t>/s SAS expansion module</a:t>
            </a:r>
          </a:p>
        </p:txBody>
      </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45332" t="7437" r="31186" b="6683"/>
          <a:stretch/>
        </p:blipFill>
        <p:spPr>
          <a:xfrm>
            <a:off x="3423492" y="1581280"/>
            <a:ext cx="959760" cy="4006337"/>
          </a:xfrm>
          <a:prstGeom prst="rect">
            <a:avLst/>
          </a:prstGeom>
        </p:spPr>
      </p:pic>
    </p:spTree>
    <p:extLst>
      <p:ext uri="{BB962C8B-B14F-4D97-AF65-F5344CB8AC3E}">
        <p14:creationId xmlns:p14="http://schemas.microsoft.com/office/powerpoint/2010/main" val="4289365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u="none" dirty="0">
                <a:latin typeface="Huawei Sans" panose="020C0503030203020204" pitchFamily="34" charset="0"/>
              </a:rPr>
              <a:t>Scale-out: 100 Gbit/s RDMA Interface Module and 25 Gbit/s RDMA Interface Module</a:t>
            </a: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41528" r="29034"/>
          <a:stretch/>
        </p:blipFill>
        <p:spPr>
          <a:xfrm>
            <a:off x="3705434" y="1427599"/>
            <a:ext cx="931966" cy="4006337"/>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42392" r="30198"/>
          <a:stretch/>
        </p:blipFill>
        <p:spPr>
          <a:xfrm>
            <a:off x="7451219" y="1424064"/>
            <a:ext cx="967811" cy="4009873"/>
          </a:xfrm>
          <a:prstGeom prst="rect">
            <a:avLst/>
          </a:prstGeom>
        </p:spPr>
      </p:pic>
      <p:sp>
        <p:nvSpPr>
          <p:cNvPr id="7" name="文本框 6"/>
          <p:cNvSpPr txBox="1"/>
          <p:nvPr/>
        </p:nvSpPr>
        <p:spPr>
          <a:xfrm>
            <a:off x="2269039" y="5575304"/>
            <a:ext cx="3741870" cy="369060"/>
          </a:xfrm>
          <a:prstGeom prst="rect">
            <a:avLst/>
          </a:prstGeom>
          <a:noFill/>
        </p:spPr>
        <p:txBody>
          <a:bodyPr wrap="none" rtlCol="0">
            <a:spAutoFit/>
          </a:bodyPr>
          <a:lstStyle/>
          <a:p>
            <a:pPr fontAlgn="ctr"/>
            <a:r>
              <a:rPr lang="en-US" sz="1799" dirty="0">
                <a:solidFill>
                  <a:prstClr val="black"/>
                </a:solidFill>
                <a:latin typeface="Huawei Sans" panose="020C0503030203020204" pitchFamily="34" charset="0"/>
              </a:rPr>
              <a:t>25 </a:t>
            </a:r>
            <a:r>
              <a:rPr lang="en-US" sz="1799" dirty="0" err="1">
                <a:solidFill>
                  <a:prstClr val="black"/>
                </a:solidFill>
                <a:latin typeface="Huawei Sans" panose="020C0503030203020204" pitchFamily="34" charset="0"/>
              </a:rPr>
              <a:t>Gbit</a:t>
            </a:r>
            <a:r>
              <a:rPr lang="en-US" sz="1799" dirty="0">
                <a:solidFill>
                  <a:prstClr val="black"/>
                </a:solidFill>
                <a:latin typeface="Huawei Sans" panose="020C0503030203020204" pitchFamily="34" charset="0"/>
              </a:rPr>
              <a:t>/s RDMA interface module</a:t>
            </a:r>
          </a:p>
        </p:txBody>
      </p:sp>
      <p:sp>
        <p:nvSpPr>
          <p:cNvPr id="8" name="文本框 7"/>
          <p:cNvSpPr txBox="1"/>
          <p:nvPr/>
        </p:nvSpPr>
        <p:spPr>
          <a:xfrm>
            <a:off x="6077712" y="5575304"/>
            <a:ext cx="3870061" cy="369060"/>
          </a:xfrm>
          <a:prstGeom prst="rect">
            <a:avLst/>
          </a:prstGeom>
          <a:noFill/>
        </p:spPr>
        <p:txBody>
          <a:bodyPr wrap="none" rtlCol="0">
            <a:spAutoFit/>
          </a:bodyPr>
          <a:lstStyle/>
          <a:p>
            <a:pPr fontAlgn="ctr"/>
            <a:r>
              <a:rPr lang="en-US" sz="1799" dirty="0">
                <a:solidFill>
                  <a:prstClr val="black"/>
                </a:solidFill>
                <a:latin typeface="Huawei Sans" panose="020C0503030203020204" pitchFamily="34" charset="0"/>
              </a:rPr>
              <a:t>100 </a:t>
            </a:r>
            <a:r>
              <a:rPr lang="en-US" sz="1799" dirty="0" err="1">
                <a:solidFill>
                  <a:prstClr val="black"/>
                </a:solidFill>
                <a:latin typeface="Huawei Sans" panose="020C0503030203020204" pitchFamily="34" charset="0"/>
              </a:rPr>
              <a:t>Gbit</a:t>
            </a:r>
            <a:r>
              <a:rPr lang="en-US" sz="1799" dirty="0">
                <a:solidFill>
                  <a:prstClr val="black"/>
                </a:solidFill>
                <a:latin typeface="Huawei Sans" panose="020C0503030203020204" pitchFamily="34" charset="0"/>
              </a:rPr>
              <a:t>/s RDMA interface module</a:t>
            </a:r>
          </a:p>
        </p:txBody>
      </p:sp>
    </p:spTree>
    <p:extLst>
      <p:ext uri="{BB962C8B-B14F-4D97-AF65-F5344CB8AC3E}">
        <p14:creationId xmlns:p14="http://schemas.microsoft.com/office/powerpoint/2010/main" val="31362706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r>
              <a:rPr lang="en-US" u="none" dirty="0">
                <a:solidFill>
                  <a:schemeClr val="bg1">
                    <a:lumMod val="50000"/>
                  </a:schemeClr>
                </a:solidFill>
                <a:latin typeface="Huawei Sans" panose="020C0503030203020204" pitchFamily="34" charset="0"/>
              </a:rPr>
              <a:t>Intelligent Data Storage System</a:t>
            </a:r>
            <a:endParaRPr lang="en-US" altLang="zh-CN" dirty="0">
              <a:solidFill>
                <a:schemeClr val="bg1">
                  <a:lumMod val="50000"/>
                </a:schemeClr>
              </a:solidFill>
              <a:latin typeface="Huawei Sans" panose="020C0503030203020204" pitchFamily="34" charset="0"/>
            </a:endParaRPr>
          </a:p>
          <a:p>
            <a:r>
              <a:rPr lang="en-US" u="none" dirty="0">
                <a:solidFill>
                  <a:schemeClr val="bg1">
                    <a:lumMod val="50000"/>
                  </a:schemeClr>
                </a:solidFill>
                <a:latin typeface="Huawei Sans" panose="020C0503030203020204" pitchFamily="34" charset="0"/>
              </a:rPr>
              <a:t>Intelligent Data Storage Components</a:t>
            </a:r>
            <a:endParaRPr lang="en-US" altLang="zh-CN" dirty="0">
              <a:solidFill>
                <a:schemeClr val="bg1">
                  <a:lumMod val="50000"/>
                </a:schemeClr>
              </a:solidFill>
              <a:latin typeface="Huawei Sans" panose="020C0503030203020204" pitchFamily="34" charset="0"/>
            </a:endParaRPr>
          </a:p>
          <a:p>
            <a:r>
              <a:rPr lang="en-US" b="1" dirty="0">
                <a:latin typeface="Huawei Sans" panose="020C0503030203020204" pitchFamily="34" charset="0"/>
              </a:rPr>
              <a:t>Storage System Expansion Methods</a:t>
            </a:r>
            <a:endParaRPr lang="en-US" altLang="zh-CN" b="1" dirty="0">
              <a:latin typeface="Huawei Sans" panose="020C0503030203020204" pitchFamily="34" charset="0"/>
            </a:endParaRPr>
          </a:p>
          <a:p>
            <a:endParaRPr lang="en-US" altLang="zh-CN" dirty="0">
              <a:latin typeface="Huawei Sans" panose="020C0503030203020204" pitchFamily="34" charset="0"/>
            </a:endParaRP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2047151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Scale-up and Scale-out</a:t>
            </a:r>
            <a:endParaRPr lang="en-US" altLang="zh-CN" dirty="0">
              <a:latin typeface="Huawei Sans" panose="020C0503030203020204" pitchFamily="34" charset="0"/>
              <a:sym typeface="Huawei Sans" panose="020C0503030203020204" pitchFamily="34" charset="0"/>
            </a:endParaRPr>
          </a:p>
        </p:txBody>
      </p:sp>
      <p:sp>
        <p:nvSpPr>
          <p:cNvPr id="3" name="文本占位符 2"/>
          <p:cNvSpPr>
            <a:spLocks noGrp="1"/>
          </p:cNvSpPr>
          <p:nvPr>
            <p:ph type="body" sz="quarter" idx="10"/>
          </p:nvPr>
        </p:nvSpPr>
        <p:spPr/>
        <p:txBody>
          <a:bodyPr/>
          <a:lstStyle/>
          <a:p>
            <a:r>
              <a:rPr lang="en-US" sz="1800" u="none" dirty="0">
                <a:latin typeface="Huawei Sans" panose="020C0503030203020204" pitchFamily="34" charset="0"/>
              </a:rPr>
              <a:t>Developments in enterprise IT systems and service expansion have caused data to skyrocket. The initial configuration of storage systems cannot meet the demands</a:t>
            </a:r>
            <a:r>
              <a:rPr lang="en-US" sz="1800" dirty="0"/>
              <a:t>, and now </a:t>
            </a:r>
            <a:r>
              <a:rPr lang="en-US" sz="1800" u="none" dirty="0">
                <a:latin typeface="Huawei Sans" panose="020C0503030203020204" pitchFamily="34" charset="0"/>
              </a:rPr>
              <a:t>capacity expansion is a top concern for system administrators. There are two capacity expansion methods: scale-up and scale-out. The following uses Huawei storage products as an example to describe the two methods.</a:t>
            </a:r>
          </a:p>
          <a:p>
            <a:endParaRPr lang="en-US" altLang="zh-CN" sz="1800" dirty="0">
              <a:latin typeface="Huawei Sans" panose="020C0503030203020204" pitchFamily="34" charset="0"/>
              <a:sym typeface="Huawei Sans" panose="020C0503030203020204" pitchFamily="34" charset="0"/>
            </a:endParaRPr>
          </a:p>
        </p:txBody>
      </p:sp>
      <p:grpSp>
        <p:nvGrpSpPr>
          <p:cNvPr id="86" name="组合 85"/>
          <p:cNvGrpSpPr/>
          <p:nvPr/>
        </p:nvGrpSpPr>
        <p:grpSpPr>
          <a:xfrm>
            <a:off x="1681300" y="3154759"/>
            <a:ext cx="8864349" cy="3035039"/>
            <a:chOff x="1679575" y="3226568"/>
            <a:chExt cx="8867812" cy="3036225"/>
          </a:xfrm>
        </p:grpSpPr>
        <p:sp>
          <p:nvSpPr>
            <p:cNvPr id="4" name="fb119453-edac-4d01-99a0-970d60ee7439"/>
            <p:cNvSpPr>
              <a:spLocks noChangeAspect="1" noChangeArrowheads="1"/>
            </p:cNvSpPr>
            <p:nvPr/>
          </p:nvSpPr>
          <p:spPr bwMode="auto">
            <a:xfrm>
              <a:off x="9102762" y="3226569"/>
              <a:ext cx="1444625" cy="1081646"/>
            </a:xfrm>
            <a:prstGeom prst="rect">
              <a:avLst/>
            </a:prstGeom>
            <a:solidFill>
              <a:srgbClr val="EAEAEA"/>
            </a:solidFill>
            <a:ln w="9525" algn="ctr">
              <a:noFill/>
              <a:miter lim="800000"/>
              <a:headEnd/>
              <a:tailEnd/>
            </a:ln>
          </p:spPr>
          <p:txBody>
            <a:bodyPr wrap="none" anchor="ctr"/>
            <a:lstStyle/>
            <a:p>
              <a:pPr fontAlgn="ctr"/>
              <a:endParaRPr lang="en-US" altLang="zh-CN" sz="1200" dirty="0">
                <a:solidFill>
                  <a:prstClr val="black"/>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 name="8e19fc2f-9315-4b16-b0ae-e16f8ca7f15c"/>
            <p:cNvSpPr>
              <a:spLocks noChangeAspect="1" noChangeArrowheads="1"/>
            </p:cNvSpPr>
            <p:nvPr/>
          </p:nvSpPr>
          <p:spPr bwMode="auto">
            <a:xfrm>
              <a:off x="4343400" y="3917038"/>
              <a:ext cx="1444625" cy="1619250"/>
            </a:xfrm>
            <a:prstGeom prst="rect">
              <a:avLst/>
            </a:prstGeom>
            <a:solidFill>
              <a:srgbClr val="EAEAEA"/>
            </a:solidFill>
            <a:ln w="9525" algn="ctr">
              <a:noFill/>
              <a:miter lim="800000"/>
              <a:headEnd/>
              <a:tailEnd/>
            </a:ln>
          </p:spPr>
          <p:txBody>
            <a:bodyPr wrap="none" anchor="ctr"/>
            <a:lstStyle/>
            <a:p>
              <a:pPr fontAlgn="ctr"/>
              <a:endParaRPr lang="en-US" altLang="zh-CN" sz="1200" dirty="0">
                <a:solidFill>
                  <a:prstClr val="black"/>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 name="1a473f00-b3aa-4d0c-bb3d-a06d7367d6c0"/>
            <p:cNvSpPr>
              <a:spLocks noChangeAspect="1" noChangeArrowheads="1"/>
            </p:cNvSpPr>
            <p:nvPr/>
          </p:nvSpPr>
          <p:spPr bwMode="auto">
            <a:xfrm>
              <a:off x="1679575" y="3917038"/>
              <a:ext cx="1444625" cy="1619250"/>
            </a:xfrm>
            <a:prstGeom prst="rect">
              <a:avLst/>
            </a:prstGeom>
            <a:solidFill>
              <a:srgbClr val="EAEAEA"/>
            </a:solidFill>
            <a:ln w="9525" algn="ctr">
              <a:noFill/>
              <a:miter lim="800000"/>
              <a:headEnd/>
              <a:tailEnd/>
            </a:ln>
          </p:spPr>
          <p:txBody>
            <a:bodyPr wrap="none" anchor="ctr"/>
            <a:lstStyle/>
            <a:p>
              <a:pPr fontAlgn="ctr"/>
              <a:endParaRPr lang="en-US" altLang="zh-CN" sz="1200" dirty="0">
                <a:solidFill>
                  <a:prstClr val="black"/>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7" name="e806c673-e35b-4e39-b06d-7ae665098d0d"/>
            <p:cNvSpPr>
              <a:spLocks noChangeArrowheads="1"/>
            </p:cNvSpPr>
            <p:nvPr/>
          </p:nvSpPr>
          <p:spPr bwMode="gray">
            <a:xfrm>
              <a:off x="4487863" y="4426625"/>
              <a:ext cx="242887" cy="261938"/>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8" name="6642f978-ef86-4e10-8058-eaa87997d096"/>
            <p:cNvSpPr>
              <a:spLocks noChangeArrowheads="1"/>
            </p:cNvSpPr>
            <p:nvPr/>
          </p:nvSpPr>
          <p:spPr bwMode="gray">
            <a:xfrm>
              <a:off x="4800600" y="4426625"/>
              <a:ext cx="242888" cy="261938"/>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9" name="eec884ae-e082-4545-8811-5dff35746824"/>
            <p:cNvSpPr>
              <a:spLocks noChangeArrowheads="1"/>
            </p:cNvSpPr>
            <p:nvPr/>
          </p:nvSpPr>
          <p:spPr bwMode="gray">
            <a:xfrm>
              <a:off x="5130800" y="4420275"/>
              <a:ext cx="241300" cy="261938"/>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0" name="87da59a5-5e73-4e1b-bf83-f22e1eacbf13"/>
            <p:cNvSpPr>
              <a:spLocks noChangeArrowheads="1"/>
            </p:cNvSpPr>
            <p:nvPr/>
          </p:nvSpPr>
          <p:spPr bwMode="gray">
            <a:xfrm>
              <a:off x="5443538" y="4420275"/>
              <a:ext cx="242887" cy="261938"/>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1" name="cf9dc851-ba28-424d-8306-ccad90070f45"/>
            <p:cNvSpPr>
              <a:spLocks noChangeArrowheads="1"/>
            </p:cNvSpPr>
            <p:nvPr/>
          </p:nvSpPr>
          <p:spPr bwMode="gray">
            <a:xfrm>
              <a:off x="4487863" y="4688563"/>
              <a:ext cx="242887"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2" name="4458c765-e81e-43ad-a48d-9375dcaf43b7"/>
            <p:cNvSpPr>
              <a:spLocks noChangeArrowheads="1"/>
            </p:cNvSpPr>
            <p:nvPr/>
          </p:nvSpPr>
          <p:spPr bwMode="gray">
            <a:xfrm>
              <a:off x="4800600" y="4688563"/>
              <a:ext cx="242888"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3" name="d799e42c-c3d2-4857-aa1d-dd9629e88a5b"/>
            <p:cNvSpPr>
              <a:spLocks noChangeArrowheads="1"/>
            </p:cNvSpPr>
            <p:nvPr/>
          </p:nvSpPr>
          <p:spPr bwMode="gray">
            <a:xfrm>
              <a:off x="5130800" y="4682213"/>
              <a:ext cx="241300" cy="261937"/>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4" name="d8c697f6-207c-4223-9cea-9fa3f0323c93"/>
            <p:cNvSpPr>
              <a:spLocks noChangeArrowheads="1"/>
            </p:cNvSpPr>
            <p:nvPr/>
          </p:nvSpPr>
          <p:spPr bwMode="gray">
            <a:xfrm>
              <a:off x="5443538" y="4682213"/>
              <a:ext cx="242887"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5" name="983d0b7a-1f53-49de-adf8-618622092fd9"/>
            <p:cNvSpPr>
              <a:spLocks noChangeArrowheads="1"/>
            </p:cNvSpPr>
            <p:nvPr/>
          </p:nvSpPr>
          <p:spPr bwMode="gray">
            <a:xfrm>
              <a:off x="2417763" y="4856838"/>
              <a:ext cx="242887" cy="261937"/>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6" name="4b170915-cf81-473a-8493-f7542d8f92bb"/>
            <p:cNvSpPr>
              <a:spLocks noChangeArrowheads="1"/>
            </p:cNvSpPr>
            <p:nvPr/>
          </p:nvSpPr>
          <p:spPr bwMode="gray">
            <a:xfrm>
              <a:off x="2732088" y="4856838"/>
              <a:ext cx="242887" cy="261937"/>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7" name="a1527436-6570-4604-87c7-6ae173de2721"/>
            <p:cNvSpPr>
              <a:spLocks noChangeArrowheads="1"/>
            </p:cNvSpPr>
            <p:nvPr/>
          </p:nvSpPr>
          <p:spPr bwMode="gray">
            <a:xfrm>
              <a:off x="2417763" y="5118775"/>
              <a:ext cx="242887" cy="261938"/>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8" name="cbf6d122-1953-47cf-b412-6c2ff4c7e02f"/>
            <p:cNvSpPr>
              <a:spLocks noChangeArrowheads="1"/>
            </p:cNvSpPr>
            <p:nvPr/>
          </p:nvSpPr>
          <p:spPr bwMode="gray">
            <a:xfrm>
              <a:off x="2732088" y="5118775"/>
              <a:ext cx="242887" cy="261938"/>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19" name="429167df-21c2-4dbe-8c0f-965f7dfd3a94"/>
            <p:cNvSpPr>
              <a:spLocks noChangeArrowheads="1"/>
            </p:cNvSpPr>
            <p:nvPr/>
          </p:nvSpPr>
          <p:spPr bwMode="auto">
            <a:xfrm>
              <a:off x="3443288" y="3715425"/>
              <a:ext cx="242887" cy="260350"/>
            </a:xfrm>
            <a:prstGeom prst="can">
              <a:avLst>
                <a:gd name="adj" fmla="val 47888"/>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0" name="77b73d6f-a2db-461d-8b19-abba1884dd6b"/>
            <p:cNvSpPr>
              <a:spLocks noChangeArrowheads="1"/>
            </p:cNvSpPr>
            <p:nvPr/>
          </p:nvSpPr>
          <p:spPr bwMode="auto">
            <a:xfrm>
              <a:off x="3443288" y="3990063"/>
              <a:ext cx="242887" cy="261937"/>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1" name="b553e30d-e7e4-40b4-bdda-abb3e2281601"/>
            <p:cNvSpPr>
              <a:spLocks noChangeArrowheads="1"/>
            </p:cNvSpPr>
            <p:nvPr/>
          </p:nvSpPr>
          <p:spPr bwMode="auto">
            <a:xfrm>
              <a:off x="3752850" y="3990063"/>
              <a:ext cx="242888" cy="261937"/>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2" name="e4e5b607-86aa-4a82-8c22-83e8eb1ddff7"/>
            <p:cNvSpPr>
              <a:spLocks noChangeArrowheads="1"/>
            </p:cNvSpPr>
            <p:nvPr/>
          </p:nvSpPr>
          <p:spPr bwMode="auto">
            <a:xfrm>
              <a:off x="3752850" y="3718600"/>
              <a:ext cx="242888" cy="261938"/>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3" name="7261d711-91a8-4d0d-b040-37265f4fff4a"/>
            <p:cNvSpPr>
              <a:spLocks noChangeArrowheads="1"/>
            </p:cNvSpPr>
            <p:nvPr/>
          </p:nvSpPr>
          <p:spPr bwMode="gray">
            <a:xfrm>
              <a:off x="1811338" y="4863188"/>
              <a:ext cx="242887" cy="261937"/>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4" name="b083da9f-5065-447e-9d23-d48193ccd931"/>
            <p:cNvSpPr>
              <a:spLocks noChangeArrowheads="1"/>
            </p:cNvSpPr>
            <p:nvPr/>
          </p:nvSpPr>
          <p:spPr bwMode="gray">
            <a:xfrm>
              <a:off x="2125663" y="4863188"/>
              <a:ext cx="242887" cy="261937"/>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5" name="da845b0a-3e10-4e1b-855c-f7956b715800"/>
            <p:cNvSpPr>
              <a:spLocks noChangeArrowheads="1"/>
            </p:cNvSpPr>
            <p:nvPr/>
          </p:nvSpPr>
          <p:spPr bwMode="gray">
            <a:xfrm>
              <a:off x="1811338" y="5125125"/>
              <a:ext cx="242887" cy="261938"/>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6" name="3f43a3ff-3ea8-4ec0-bac0-02c102170ea2"/>
            <p:cNvSpPr>
              <a:spLocks noChangeArrowheads="1"/>
            </p:cNvSpPr>
            <p:nvPr/>
          </p:nvSpPr>
          <p:spPr bwMode="gray">
            <a:xfrm>
              <a:off x="2125663" y="5125125"/>
              <a:ext cx="242887" cy="261938"/>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7" name="9ea349cc-1dfd-428a-997c-fd5499e29ff8"/>
            <p:cNvSpPr>
              <a:spLocks noChangeArrowheads="1"/>
            </p:cNvSpPr>
            <p:nvPr/>
          </p:nvSpPr>
          <p:spPr bwMode="gray">
            <a:xfrm>
              <a:off x="4489450" y="4945738"/>
              <a:ext cx="242888"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8" name="ded8b72f-01b1-4840-ab83-c50cfa0e5f8f"/>
            <p:cNvSpPr>
              <a:spLocks noChangeArrowheads="1"/>
            </p:cNvSpPr>
            <p:nvPr/>
          </p:nvSpPr>
          <p:spPr bwMode="gray">
            <a:xfrm>
              <a:off x="4803775" y="4945738"/>
              <a:ext cx="242888"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29" name="26a3cba8-100c-49d8-8085-3fd379179c4a"/>
            <p:cNvSpPr>
              <a:spLocks noChangeArrowheads="1"/>
            </p:cNvSpPr>
            <p:nvPr/>
          </p:nvSpPr>
          <p:spPr bwMode="gray">
            <a:xfrm>
              <a:off x="5132388" y="4939388"/>
              <a:ext cx="242887"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0" name="c3617efd-55e2-4837-9c57-52f1cc2da139"/>
            <p:cNvSpPr>
              <a:spLocks noChangeArrowheads="1"/>
            </p:cNvSpPr>
            <p:nvPr/>
          </p:nvSpPr>
          <p:spPr bwMode="gray">
            <a:xfrm>
              <a:off x="5446713" y="4939388"/>
              <a:ext cx="241300" cy="261937"/>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1" name="0fb517f4-c893-419c-aa6e-1d8ff0b08457"/>
            <p:cNvSpPr>
              <a:spLocks noChangeArrowheads="1"/>
            </p:cNvSpPr>
            <p:nvPr/>
          </p:nvSpPr>
          <p:spPr bwMode="gray">
            <a:xfrm>
              <a:off x="4489450" y="5207675"/>
              <a:ext cx="242888" cy="260350"/>
            </a:xfrm>
            <a:prstGeom prst="can">
              <a:avLst>
                <a:gd name="adj" fmla="val 47888"/>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2" name="3a3de52f-861b-4a70-bb9b-b6e5336424c1"/>
            <p:cNvSpPr>
              <a:spLocks noChangeArrowheads="1"/>
            </p:cNvSpPr>
            <p:nvPr/>
          </p:nvSpPr>
          <p:spPr bwMode="gray">
            <a:xfrm>
              <a:off x="4803775" y="5207675"/>
              <a:ext cx="242888" cy="260350"/>
            </a:xfrm>
            <a:prstGeom prst="can">
              <a:avLst>
                <a:gd name="adj" fmla="val 47888"/>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3" name="2a9f8c2a-c80b-40f4-badb-64c8f9de95ec"/>
            <p:cNvSpPr>
              <a:spLocks noChangeArrowheads="1"/>
            </p:cNvSpPr>
            <p:nvPr/>
          </p:nvSpPr>
          <p:spPr bwMode="gray">
            <a:xfrm>
              <a:off x="5132388" y="5201325"/>
              <a:ext cx="242887" cy="261938"/>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4" name="56270370-82ce-401d-a3bb-5ae88bec56ba"/>
            <p:cNvSpPr>
              <a:spLocks noChangeArrowheads="1"/>
            </p:cNvSpPr>
            <p:nvPr/>
          </p:nvSpPr>
          <p:spPr bwMode="gray">
            <a:xfrm>
              <a:off x="5446713" y="5201325"/>
              <a:ext cx="241300" cy="261938"/>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5" name="74af15cd-9d83-4030-bf68-f2b61fb79144"/>
            <p:cNvSpPr>
              <a:spLocks noChangeArrowheads="1"/>
            </p:cNvSpPr>
            <p:nvPr/>
          </p:nvSpPr>
          <p:spPr bwMode="auto">
            <a:xfrm>
              <a:off x="3443288" y="4277400"/>
              <a:ext cx="242887" cy="260350"/>
            </a:xfrm>
            <a:prstGeom prst="can">
              <a:avLst>
                <a:gd name="adj" fmla="val 47888"/>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6" name="4c502a1e-a00a-4f29-8d29-52e44aa0d8b2"/>
            <p:cNvSpPr>
              <a:spLocks noChangeArrowheads="1"/>
            </p:cNvSpPr>
            <p:nvPr/>
          </p:nvSpPr>
          <p:spPr bwMode="auto">
            <a:xfrm>
              <a:off x="3443288" y="4552038"/>
              <a:ext cx="242887" cy="261937"/>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7" name="6f8a3840-ef2c-4936-9cec-71750a675dfc"/>
            <p:cNvSpPr>
              <a:spLocks noChangeArrowheads="1"/>
            </p:cNvSpPr>
            <p:nvPr/>
          </p:nvSpPr>
          <p:spPr bwMode="auto">
            <a:xfrm>
              <a:off x="3752850" y="4552038"/>
              <a:ext cx="242888" cy="261937"/>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8" name="75b9ff81-4abc-4c15-86b1-af1d542cb8a5"/>
            <p:cNvSpPr>
              <a:spLocks noChangeArrowheads="1"/>
            </p:cNvSpPr>
            <p:nvPr/>
          </p:nvSpPr>
          <p:spPr bwMode="auto">
            <a:xfrm>
              <a:off x="3752850" y="4280575"/>
              <a:ext cx="242888" cy="261938"/>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39" name="d2cff026-6258-40dd-9a02-bd0fd6435265"/>
            <p:cNvSpPr>
              <a:spLocks noChangeArrowheads="1"/>
            </p:cNvSpPr>
            <p:nvPr/>
          </p:nvSpPr>
          <p:spPr bwMode="auto">
            <a:xfrm>
              <a:off x="3298825" y="4925100"/>
              <a:ext cx="1081088" cy="468313"/>
            </a:xfrm>
            <a:prstGeom prst="rightArrow">
              <a:avLst>
                <a:gd name="adj1" fmla="val 50000"/>
                <a:gd name="adj2" fmla="val 50017"/>
              </a:avLst>
            </a:prstGeom>
            <a:solidFill>
              <a:srgbClr val="C0C0C0"/>
            </a:solidFill>
            <a:ln w="9525" algn="ctr">
              <a:noFill/>
              <a:miter lim="800000"/>
              <a:headEnd/>
              <a:tailEnd/>
            </a:ln>
          </p:spPr>
          <p:txBody>
            <a:bodyPr wrap="none" anchor="ctr"/>
            <a:lstStyle/>
            <a:p>
              <a:pPr algn="ctr" defTabSz="934664" fontAlgn="ctr"/>
              <a:r>
                <a:rPr lang="en-US" sz="1200" dirty="0">
                  <a:solidFill>
                    <a:prstClr val="black"/>
                  </a:solidFill>
                  <a:latin typeface="Huawei Sans" panose="020C0503030203020204" pitchFamily="34" charset="0"/>
                </a:rPr>
                <a:t>Scale-up</a:t>
              </a:r>
            </a:p>
          </p:txBody>
        </p:sp>
        <p:sp>
          <p:nvSpPr>
            <p:cNvPr id="40" name="b9d02f57-f347-4918-8681-631ef6a624bc"/>
            <p:cNvSpPr>
              <a:spLocks noChangeAspect="1" noChangeArrowheads="1"/>
            </p:cNvSpPr>
            <p:nvPr/>
          </p:nvSpPr>
          <p:spPr bwMode="auto">
            <a:xfrm>
              <a:off x="6430963" y="3298005"/>
              <a:ext cx="1446212" cy="1295400"/>
            </a:xfrm>
            <a:prstGeom prst="rect">
              <a:avLst/>
            </a:prstGeom>
            <a:solidFill>
              <a:srgbClr val="EAEAEA"/>
            </a:solidFill>
            <a:ln w="9525" algn="ctr">
              <a:noFill/>
              <a:miter lim="800000"/>
              <a:headEnd/>
              <a:tailEnd/>
            </a:ln>
          </p:spPr>
          <p:txBody>
            <a:bodyPr wrap="none" anchor="ctr"/>
            <a:lstStyle/>
            <a:p>
              <a:pPr fontAlgn="ctr"/>
              <a:endParaRPr lang="en-US" altLang="zh-CN" sz="1200" dirty="0">
                <a:solidFill>
                  <a:prstClr val="black"/>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41" name="5948c447-ff0b-4559-a30c-5d5bffdc9da9"/>
            <p:cNvSpPr>
              <a:spLocks noChangeArrowheads="1"/>
            </p:cNvSpPr>
            <p:nvPr/>
          </p:nvSpPr>
          <p:spPr bwMode="gray">
            <a:xfrm>
              <a:off x="7170738" y="3879030"/>
              <a:ext cx="242887" cy="260350"/>
            </a:xfrm>
            <a:prstGeom prst="can">
              <a:avLst>
                <a:gd name="adj" fmla="val 47888"/>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42" name="6b0c9d55-4af8-4b78-aad6-5b413c1ea9fd"/>
            <p:cNvSpPr>
              <a:spLocks noChangeArrowheads="1"/>
            </p:cNvSpPr>
            <p:nvPr/>
          </p:nvSpPr>
          <p:spPr bwMode="gray">
            <a:xfrm>
              <a:off x="7485063" y="3879030"/>
              <a:ext cx="242887" cy="260350"/>
            </a:xfrm>
            <a:prstGeom prst="can">
              <a:avLst>
                <a:gd name="adj" fmla="val 47888"/>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43" name="1285966c-432d-492a-b8ad-a9d23d375190"/>
            <p:cNvSpPr>
              <a:spLocks noChangeArrowheads="1"/>
            </p:cNvSpPr>
            <p:nvPr/>
          </p:nvSpPr>
          <p:spPr bwMode="gray">
            <a:xfrm>
              <a:off x="7170738" y="4139380"/>
              <a:ext cx="242887" cy="261938"/>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44" name="897efbc4-d7b4-484d-a9dc-487cb94dfed6"/>
            <p:cNvSpPr>
              <a:spLocks noChangeArrowheads="1"/>
            </p:cNvSpPr>
            <p:nvPr/>
          </p:nvSpPr>
          <p:spPr bwMode="gray">
            <a:xfrm>
              <a:off x="7485063" y="4139380"/>
              <a:ext cx="242887" cy="261938"/>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45" name="a277b956-0b08-4cf7-8a19-9917cdf8e452"/>
            <p:cNvSpPr>
              <a:spLocks noChangeArrowheads="1"/>
            </p:cNvSpPr>
            <p:nvPr/>
          </p:nvSpPr>
          <p:spPr bwMode="gray">
            <a:xfrm>
              <a:off x="6564313" y="3883793"/>
              <a:ext cx="242887" cy="261937"/>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46" name="12ae1fc6-aed4-43de-861e-f53c0bf5ef46"/>
            <p:cNvSpPr>
              <a:spLocks noChangeArrowheads="1"/>
            </p:cNvSpPr>
            <p:nvPr/>
          </p:nvSpPr>
          <p:spPr bwMode="gray">
            <a:xfrm>
              <a:off x="6878638" y="3883793"/>
              <a:ext cx="241300" cy="261937"/>
            </a:xfrm>
            <a:prstGeom prst="can">
              <a:avLst>
                <a:gd name="adj" fmla="val 48497"/>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47" name="30a46ec8-7f53-4094-8050-96613bc1041c"/>
            <p:cNvSpPr>
              <a:spLocks noChangeArrowheads="1"/>
            </p:cNvSpPr>
            <p:nvPr/>
          </p:nvSpPr>
          <p:spPr bwMode="gray">
            <a:xfrm>
              <a:off x="6564313" y="4145730"/>
              <a:ext cx="242887" cy="261938"/>
            </a:xfrm>
            <a:prstGeom prst="can">
              <a:avLst>
                <a:gd name="adj" fmla="val 48180"/>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48" name="156f76cb-fb3e-4f35-a703-e16c11aef1f1"/>
            <p:cNvSpPr>
              <a:spLocks noChangeArrowheads="1"/>
            </p:cNvSpPr>
            <p:nvPr/>
          </p:nvSpPr>
          <p:spPr bwMode="gray">
            <a:xfrm>
              <a:off x="6878638" y="4145730"/>
              <a:ext cx="241300" cy="261938"/>
            </a:xfrm>
            <a:prstGeom prst="can">
              <a:avLst>
                <a:gd name="adj" fmla="val 48497"/>
              </a:avLst>
            </a:prstGeom>
            <a:gradFill rotWithShape="1">
              <a:gsLst>
                <a:gs pos="0">
                  <a:srgbClr val="1F571E"/>
                </a:gs>
                <a:gs pos="50000">
                  <a:srgbClr val="44BD41"/>
                </a:gs>
                <a:gs pos="100000">
                  <a:srgbClr val="1F571E"/>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49" name="713f7ff4-2ffb-4225-89f2-7473c82c223e"/>
            <p:cNvSpPr>
              <a:spLocks noChangeAspect="1" noChangeArrowheads="1"/>
            </p:cNvSpPr>
            <p:nvPr/>
          </p:nvSpPr>
          <p:spPr bwMode="auto">
            <a:xfrm>
              <a:off x="6430963" y="4737868"/>
              <a:ext cx="1446212" cy="1296987"/>
            </a:xfrm>
            <a:prstGeom prst="rect">
              <a:avLst/>
            </a:prstGeom>
            <a:solidFill>
              <a:srgbClr val="EAEAEA"/>
            </a:solidFill>
            <a:ln w="9525" algn="ctr">
              <a:noFill/>
              <a:miter lim="800000"/>
              <a:headEnd/>
              <a:tailEnd/>
            </a:ln>
          </p:spPr>
          <p:txBody>
            <a:bodyPr wrap="none" anchor="ctr"/>
            <a:lstStyle/>
            <a:p>
              <a:pPr fontAlgn="ctr"/>
              <a:endParaRPr lang="en-US" altLang="zh-CN" sz="1200" dirty="0">
                <a:solidFill>
                  <a:prstClr val="black"/>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0" name="fa794226-85e0-4e4d-8215-a1f584102daa"/>
            <p:cNvSpPr>
              <a:spLocks noChangeArrowheads="1"/>
            </p:cNvSpPr>
            <p:nvPr/>
          </p:nvSpPr>
          <p:spPr bwMode="gray">
            <a:xfrm>
              <a:off x="7170738" y="5318893"/>
              <a:ext cx="242887" cy="261937"/>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1" name="8ecc7c7e-971b-4d44-9a43-910aeb08eedf"/>
            <p:cNvSpPr>
              <a:spLocks noChangeArrowheads="1"/>
            </p:cNvSpPr>
            <p:nvPr/>
          </p:nvSpPr>
          <p:spPr bwMode="gray">
            <a:xfrm>
              <a:off x="7485063" y="5318893"/>
              <a:ext cx="242887" cy="261937"/>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2" name="c606c775-f2b3-4fc7-a418-1ed958b7dc73"/>
            <p:cNvSpPr>
              <a:spLocks noChangeArrowheads="1"/>
            </p:cNvSpPr>
            <p:nvPr/>
          </p:nvSpPr>
          <p:spPr bwMode="gray">
            <a:xfrm>
              <a:off x="7170738" y="5580830"/>
              <a:ext cx="242887" cy="260350"/>
            </a:xfrm>
            <a:prstGeom prst="can">
              <a:avLst>
                <a:gd name="adj" fmla="val 47888"/>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3" name="fb5ca6d9-195f-435f-8edf-4e77e38662ef"/>
            <p:cNvSpPr>
              <a:spLocks noChangeArrowheads="1"/>
            </p:cNvSpPr>
            <p:nvPr/>
          </p:nvSpPr>
          <p:spPr bwMode="gray">
            <a:xfrm>
              <a:off x="7485063" y="5580830"/>
              <a:ext cx="242887" cy="260350"/>
            </a:xfrm>
            <a:prstGeom prst="can">
              <a:avLst>
                <a:gd name="adj" fmla="val 47888"/>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4" name="027e9dfb-b3fc-4d8f-ac31-3cb44436965c"/>
            <p:cNvSpPr>
              <a:spLocks noChangeArrowheads="1"/>
            </p:cNvSpPr>
            <p:nvPr/>
          </p:nvSpPr>
          <p:spPr bwMode="gray">
            <a:xfrm>
              <a:off x="6564313" y="5323655"/>
              <a:ext cx="242887" cy="261938"/>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5" name="e3c5965e-abb3-4a40-8b02-b399262111bc"/>
            <p:cNvSpPr>
              <a:spLocks noChangeArrowheads="1"/>
            </p:cNvSpPr>
            <p:nvPr/>
          </p:nvSpPr>
          <p:spPr bwMode="gray">
            <a:xfrm>
              <a:off x="6878638" y="5323655"/>
              <a:ext cx="241300" cy="261938"/>
            </a:xfrm>
            <a:prstGeom prst="can">
              <a:avLst>
                <a:gd name="adj" fmla="val 48497"/>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6" name="db1aa39a-0eca-4570-88b5-3ad1a8f26a8f"/>
            <p:cNvSpPr>
              <a:spLocks noChangeArrowheads="1"/>
            </p:cNvSpPr>
            <p:nvPr/>
          </p:nvSpPr>
          <p:spPr bwMode="gray">
            <a:xfrm>
              <a:off x="6564313" y="5585593"/>
              <a:ext cx="242887" cy="261937"/>
            </a:xfrm>
            <a:prstGeom prst="can">
              <a:avLst>
                <a:gd name="adj" fmla="val 48180"/>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7" name="4d635a8e-df27-47a1-b5ab-c2aa7b9a318c"/>
            <p:cNvSpPr>
              <a:spLocks noChangeArrowheads="1"/>
            </p:cNvSpPr>
            <p:nvPr/>
          </p:nvSpPr>
          <p:spPr bwMode="gray">
            <a:xfrm>
              <a:off x="6878638" y="5585593"/>
              <a:ext cx="241300" cy="261937"/>
            </a:xfrm>
            <a:prstGeom prst="can">
              <a:avLst>
                <a:gd name="adj" fmla="val 48497"/>
              </a:avLst>
            </a:prstGeom>
            <a:gradFill rotWithShape="0">
              <a:gsLst>
                <a:gs pos="0">
                  <a:srgbClr val="764700"/>
                </a:gs>
                <a:gs pos="50000">
                  <a:srgbClr val="FF9900"/>
                </a:gs>
                <a:gs pos="100000">
                  <a:srgbClr val="764700"/>
                </a:gs>
              </a:gsLst>
              <a:lin ang="0" scaled="1"/>
            </a:gradFill>
            <a:ln w="9525">
              <a:noFill/>
              <a:round/>
              <a:headEnd/>
              <a:tailEnd/>
            </a:ln>
          </p:spPr>
          <p:txBody>
            <a:bodyPr wrap="none" anchor="ctr"/>
            <a:lstStyle/>
            <a:p>
              <a:pPr algn="ctr" defTabSz="801367" fontAlgn="ctr"/>
              <a:endParaRPr lang="en-US" altLang="zh-CN" sz="1200" b="1"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58" name="8ef26abf-80bd-4d04-b464-694bb5fbdb22"/>
            <p:cNvSpPr>
              <a:spLocks noChangeArrowheads="1"/>
            </p:cNvSpPr>
            <p:nvPr/>
          </p:nvSpPr>
          <p:spPr bwMode="auto">
            <a:xfrm>
              <a:off x="7943850" y="4414018"/>
              <a:ext cx="1079500" cy="468312"/>
            </a:xfrm>
            <a:prstGeom prst="rightArrow">
              <a:avLst>
                <a:gd name="adj1" fmla="val 50000"/>
                <a:gd name="adj2" fmla="val 49944"/>
              </a:avLst>
            </a:prstGeom>
            <a:solidFill>
              <a:srgbClr val="C0C0C0"/>
            </a:solidFill>
            <a:ln w="9525" algn="ctr">
              <a:noFill/>
              <a:miter lim="800000"/>
              <a:headEnd/>
              <a:tailEnd/>
            </a:ln>
          </p:spPr>
          <p:txBody>
            <a:bodyPr wrap="none" anchor="ctr"/>
            <a:lstStyle/>
            <a:p>
              <a:pPr algn="ctr" defTabSz="934664" fontAlgn="ctr"/>
              <a:r>
                <a:rPr lang="en-US" sz="1200" dirty="0">
                  <a:solidFill>
                    <a:prstClr val="black"/>
                  </a:solidFill>
                  <a:latin typeface="Huawei Sans" panose="020C0503030203020204" pitchFamily="34" charset="0"/>
                </a:rPr>
                <a:t>Scale-out</a:t>
              </a:r>
            </a:p>
          </p:txBody>
        </p:sp>
        <p:sp>
          <p:nvSpPr>
            <p:cNvPr id="59" name="e625cdd6-cd04-430c-ba83-bbb103284549"/>
            <p:cNvSpPr>
              <a:spLocks noChangeArrowheads="1"/>
            </p:cNvSpPr>
            <p:nvPr/>
          </p:nvSpPr>
          <p:spPr bwMode="gray">
            <a:xfrm>
              <a:off x="9794875" y="3698055"/>
              <a:ext cx="241300" cy="261938"/>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0" name="adf98e62-c967-4147-8204-45990a5301c5"/>
            <p:cNvSpPr>
              <a:spLocks noChangeArrowheads="1"/>
            </p:cNvSpPr>
            <p:nvPr/>
          </p:nvSpPr>
          <p:spPr bwMode="gray">
            <a:xfrm>
              <a:off x="10107613" y="3698055"/>
              <a:ext cx="242887" cy="261938"/>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1" name="93261199-d4ed-4e73-a625-54a1290786b8"/>
            <p:cNvSpPr>
              <a:spLocks noChangeArrowheads="1"/>
            </p:cNvSpPr>
            <p:nvPr/>
          </p:nvSpPr>
          <p:spPr bwMode="gray">
            <a:xfrm>
              <a:off x="9794875" y="3959993"/>
              <a:ext cx="241300" cy="261937"/>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2" name="52ec9434-dfde-46cc-8439-93b89ec32403"/>
            <p:cNvSpPr>
              <a:spLocks noChangeArrowheads="1"/>
            </p:cNvSpPr>
            <p:nvPr/>
          </p:nvSpPr>
          <p:spPr bwMode="gray">
            <a:xfrm>
              <a:off x="10107613" y="3959993"/>
              <a:ext cx="242887"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3" name="7558c30e-42d6-4f37-b9d0-78ad28132655"/>
            <p:cNvSpPr>
              <a:spLocks noChangeArrowheads="1"/>
            </p:cNvSpPr>
            <p:nvPr/>
          </p:nvSpPr>
          <p:spPr bwMode="gray">
            <a:xfrm>
              <a:off x="9188450" y="3704405"/>
              <a:ext cx="241300" cy="261938"/>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4" name="6aba6efe-2105-448e-bd74-725eb010a5ef"/>
            <p:cNvSpPr>
              <a:spLocks noChangeArrowheads="1"/>
            </p:cNvSpPr>
            <p:nvPr/>
          </p:nvSpPr>
          <p:spPr bwMode="gray">
            <a:xfrm>
              <a:off x="9501188" y="3704405"/>
              <a:ext cx="242887" cy="261938"/>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5" name="48150e92-7100-437d-8c62-f25db671a54e"/>
            <p:cNvSpPr>
              <a:spLocks noChangeArrowheads="1"/>
            </p:cNvSpPr>
            <p:nvPr/>
          </p:nvSpPr>
          <p:spPr bwMode="gray">
            <a:xfrm>
              <a:off x="9188450" y="3966343"/>
              <a:ext cx="241300" cy="261937"/>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6" name="4a8375cb-2ccf-443e-bbc9-f5e18abe5858"/>
            <p:cNvSpPr>
              <a:spLocks noChangeArrowheads="1"/>
            </p:cNvSpPr>
            <p:nvPr/>
          </p:nvSpPr>
          <p:spPr bwMode="gray">
            <a:xfrm>
              <a:off x="9501188" y="3966343"/>
              <a:ext cx="242887"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7" name="53d86d1a-d740-45e0-8ff3-0bf95ca21d4c"/>
            <p:cNvSpPr>
              <a:spLocks noChangeAspect="1" noChangeArrowheads="1"/>
            </p:cNvSpPr>
            <p:nvPr/>
          </p:nvSpPr>
          <p:spPr bwMode="auto">
            <a:xfrm>
              <a:off x="9055100" y="4925100"/>
              <a:ext cx="1444625" cy="1109755"/>
            </a:xfrm>
            <a:prstGeom prst="rect">
              <a:avLst/>
            </a:prstGeom>
            <a:solidFill>
              <a:srgbClr val="EAEAEA"/>
            </a:solidFill>
            <a:ln w="9525" algn="ctr">
              <a:noFill/>
              <a:miter lim="800000"/>
              <a:headEnd/>
              <a:tailEnd/>
            </a:ln>
          </p:spPr>
          <p:txBody>
            <a:bodyPr wrap="none" anchor="ctr"/>
            <a:lstStyle/>
            <a:p>
              <a:pPr fontAlgn="ctr"/>
              <a:endParaRPr lang="en-US" altLang="zh-CN" sz="1200" dirty="0">
                <a:solidFill>
                  <a:prstClr val="black"/>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8" name="b4af31f5-954e-4873-9a76-320139227911"/>
            <p:cNvSpPr>
              <a:spLocks noChangeArrowheads="1"/>
            </p:cNvSpPr>
            <p:nvPr/>
          </p:nvSpPr>
          <p:spPr bwMode="gray">
            <a:xfrm>
              <a:off x="9794875" y="5461768"/>
              <a:ext cx="241300" cy="261937"/>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69" name="c9da8a9a-a755-4257-bef3-a183ec986985"/>
            <p:cNvSpPr>
              <a:spLocks noChangeArrowheads="1"/>
            </p:cNvSpPr>
            <p:nvPr/>
          </p:nvSpPr>
          <p:spPr bwMode="gray">
            <a:xfrm>
              <a:off x="10107613" y="5461768"/>
              <a:ext cx="242887"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70" name="669c5830-eac5-4871-be50-e2c245fb9fdd"/>
            <p:cNvSpPr>
              <a:spLocks noChangeArrowheads="1"/>
            </p:cNvSpPr>
            <p:nvPr/>
          </p:nvSpPr>
          <p:spPr bwMode="gray">
            <a:xfrm>
              <a:off x="9794875" y="5723705"/>
              <a:ext cx="241300" cy="261938"/>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71" name="65d4f370-b20b-4ae3-887c-62986c1b1f8c"/>
            <p:cNvSpPr>
              <a:spLocks noChangeArrowheads="1"/>
            </p:cNvSpPr>
            <p:nvPr/>
          </p:nvSpPr>
          <p:spPr bwMode="gray">
            <a:xfrm>
              <a:off x="10107613" y="5723705"/>
              <a:ext cx="242887" cy="261938"/>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72" name="234f6c4b-1eeb-45bf-8143-83968920b7bf"/>
            <p:cNvSpPr>
              <a:spLocks noChangeArrowheads="1"/>
            </p:cNvSpPr>
            <p:nvPr/>
          </p:nvSpPr>
          <p:spPr bwMode="gray">
            <a:xfrm>
              <a:off x="9188450" y="5468118"/>
              <a:ext cx="241300" cy="261937"/>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73" name="7e85c1d3-5a10-4c7e-b408-12045df859ed"/>
            <p:cNvSpPr>
              <a:spLocks noChangeArrowheads="1"/>
            </p:cNvSpPr>
            <p:nvPr/>
          </p:nvSpPr>
          <p:spPr bwMode="gray">
            <a:xfrm>
              <a:off x="9501188" y="5468118"/>
              <a:ext cx="242887" cy="261937"/>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74" name="fc83f40b-e09c-4200-aca7-465463c72452"/>
            <p:cNvSpPr>
              <a:spLocks noChangeArrowheads="1"/>
            </p:cNvSpPr>
            <p:nvPr/>
          </p:nvSpPr>
          <p:spPr bwMode="gray">
            <a:xfrm>
              <a:off x="9188450" y="5730055"/>
              <a:ext cx="241300" cy="261938"/>
            </a:xfrm>
            <a:prstGeom prst="can">
              <a:avLst>
                <a:gd name="adj" fmla="val 48497"/>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75" name="5c81a1e5-9eb7-497a-98e2-c6b8e96dd9f7"/>
            <p:cNvSpPr>
              <a:spLocks noChangeArrowheads="1"/>
            </p:cNvSpPr>
            <p:nvPr/>
          </p:nvSpPr>
          <p:spPr bwMode="gray">
            <a:xfrm>
              <a:off x="9501188" y="5730055"/>
              <a:ext cx="242887" cy="261938"/>
            </a:xfrm>
            <a:prstGeom prst="can">
              <a:avLst>
                <a:gd name="adj" fmla="val 48180"/>
              </a:avLst>
            </a:prstGeom>
            <a:gradFill rotWithShape="1">
              <a:gsLst>
                <a:gs pos="0">
                  <a:srgbClr val="005E76"/>
                </a:gs>
                <a:gs pos="50000">
                  <a:srgbClr val="00CCFF"/>
                </a:gs>
                <a:gs pos="100000">
                  <a:srgbClr val="005E76"/>
                </a:gs>
              </a:gsLst>
              <a:lin ang="0" scaled="1"/>
            </a:gradFill>
            <a:ln w="9525">
              <a:noFill/>
              <a:round/>
              <a:headEnd/>
              <a:tailEnd/>
            </a:ln>
          </p:spPr>
          <p:txBody>
            <a:bodyPr wrap="none" anchor="ctr"/>
            <a:lstStyle/>
            <a:p>
              <a:pPr fontAlgn="ctr"/>
              <a:endParaRPr lang="en-US" altLang="zh-CN" sz="1200" dirty="0">
                <a:solidFill>
                  <a:prstClr val="white"/>
                </a:solidFill>
                <a:latin typeface="Huawei Sans" panose="020C0503030203020204" pitchFamily="34" charset="0"/>
                <a:ea typeface="方正兰亭黑简体" panose="02000000000000000000" pitchFamily="2" charset="-122"/>
                <a:cs typeface="Arial" pitchFamily="34" charset="0"/>
                <a:sym typeface="Huawei Sans" panose="020C0503030203020204" pitchFamily="34" charset="0"/>
              </a:endParaRPr>
            </a:p>
          </p:txBody>
        </p:sp>
        <p:sp>
          <p:nvSpPr>
            <p:cNvPr id="76" name="be8dda40-e564-482d-be93-1a72ee330803"/>
            <p:cNvSpPr/>
            <p:nvPr/>
          </p:nvSpPr>
          <p:spPr bwMode="auto">
            <a:xfrm>
              <a:off x="9059863" y="4485455"/>
              <a:ext cx="1439862" cy="323850"/>
            </a:xfrm>
            <a:prstGeom prst="roundRect">
              <a:avLst/>
            </a:prstGeom>
            <a:solidFill>
              <a:schemeClr val="bg1">
                <a:lumMod val="50000"/>
              </a:schemeClr>
            </a:solidFill>
            <a:ln w="9525" algn="ctr">
              <a:noFill/>
              <a:miter lim="800000"/>
              <a:headEnd/>
              <a:tailEnd/>
            </a:ln>
          </p:spPr>
          <p:txBody>
            <a:bodyPr wrap="none" anchor="ctr"/>
            <a:lstStyle/>
            <a:p>
              <a:pPr algn="ctr" defTabSz="934664" fontAlgn="ctr">
                <a:defRPr/>
              </a:pPr>
              <a:r>
                <a:rPr lang="en-US" sz="1200" dirty="0">
                  <a:solidFill>
                    <a:prstClr val="black"/>
                  </a:solidFill>
                  <a:latin typeface="Huawei Sans" panose="020C0503030203020204" pitchFamily="34" charset="0"/>
                </a:rPr>
                <a:t>Switch fabric</a:t>
              </a:r>
            </a:p>
          </p:txBody>
        </p:sp>
        <p:sp>
          <p:nvSpPr>
            <p:cNvPr id="77" name="840039d2-ac64-478d-9d5a-71d5afedc7fd"/>
            <p:cNvSpPr txBox="1">
              <a:spLocks noChangeArrowheads="1"/>
            </p:cNvSpPr>
            <p:nvPr/>
          </p:nvSpPr>
          <p:spPr bwMode="auto">
            <a:xfrm>
              <a:off x="1714500" y="3948788"/>
              <a:ext cx="1235075" cy="461665"/>
            </a:xfrm>
            <a:prstGeom prst="rect">
              <a:avLst/>
            </a:prstGeom>
            <a:noFill/>
            <a:ln w="9525">
              <a:noFill/>
              <a:miter lim="800000"/>
              <a:headEnd/>
              <a:tailEnd/>
            </a:ln>
          </p:spPr>
          <p:txBody>
            <a:bodyPr>
              <a:spAutoFit/>
            </a:bodyPr>
            <a:lstStyle/>
            <a:p>
              <a:pPr algn="ctr" fontAlgn="ctr"/>
              <a:r>
                <a:rPr lang="en-US" sz="1200" dirty="0">
                  <a:solidFill>
                    <a:prstClr val="black"/>
                  </a:solidFill>
                  <a:latin typeface="Huawei Sans" panose="020C0503030203020204" pitchFamily="34" charset="0"/>
                </a:rPr>
                <a:t>Storage controller</a:t>
              </a:r>
            </a:p>
          </p:txBody>
        </p:sp>
        <p:sp>
          <p:nvSpPr>
            <p:cNvPr id="78" name="409e157f-d81b-4e50-9d19-97418706dcf6"/>
            <p:cNvSpPr txBox="1">
              <a:spLocks noChangeArrowheads="1"/>
            </p:cNvSpPr>
            <p:nvPr/>
          </p:nvSpPr>
          <p:spPr bwMode="auto">
            <a:xfrm>
              <a:off x="4379913" y="3917038"/>
              <a:ext cx="1235075" cy="461665"/>
            </a:xfrm>
            <a:prstGeom prst="rect">
              <a:avLst/>
            </a:prstGeom>
            <a:noFill/>
            <a:ln w="9525">
              <a:noFill/>
              <a:miter lim="800000"/>
              <a:headEnd/>
              <a:tailEnd/>
            </a:ln>
          </p:spPr>
          <p:txBody>
            <a:bodyPr>
              <a:spAutoFit/>
            </a:bodyPr>
            <a:lstStyle/>
            <a:p>
              <a:pPr algn="ctr" fontAlgn="ctr"/>
              <a:r>
                <a:rPr lang="en-US" sz="1200" dirty="0">
                  <a:solidFill>
                    <a:prstClr val="black"/>
                  </a:solidFill>
                  <a:latin typeface="Huawei Sans" panose="020C0503030203020204" pitchFamily="34" charset="0"/>
                </a:rPr>
                <a:t>Storage controller</a:t>
              </a:r>
            </a:p>
          </p:txBody>
        </p:sp>
        <p:sp>
          <p:nvSpPr>
            <p:cNvPr id="79" name="08b0cf19-06a6-411f-b316-3682ae61f53b"/>
            <p:cNvSpPr txBox="1">
              <a:spLocks noChangeArrowheads="1"/>
            </p:cNvSpPr>
            <p:nvPr/>
          </p:nvSpPr>
          <p:spPr bwMode="auto">
            <a:xfrm>
              <a:off x="6522283" y="3332853"/>
              <a:ext cx="1235075" cy="461665"/>
            </a:xfrm>
            <a:prstGeom prst="rect">
              <a:avLst/>
            </a:prstGeom>
            <a:noFill/>
            <a:ln w="9525">
              <a:noFill/>
              <a:miter lim="800000"/>
              <a:headEnd/>
              <a:tailEnd/>
            </a:ln>
          </p:spPr>
          <p:txBody>
            <a:bodyPr>
              <a:spAutoFit/>
            </a:bodyPr>
            <a:lstStyle/>
            <a:p>
              <a:pPr algn="ctr" fontAlgn="ctr"/>
              <a:r>
                <a:rPr lang="en-US" sz="1200" dirty="0">
                  <a:solidFill>
                    <a:prstClr val="black"/>
                  </a:solidFill>
                  <a:latin typeface="Huawei Sans" panose="020C0503030203020204" pitchFamily="34" charset="0"/>
                </a:rPr>
                <a:t>Storage controller</a:t>
              </a:r>
            </a:p>
          </p:txBody>
        </p:sp>
        <p:sp>
          <p:nvSpPr>
            <p:cNvPr id="80" name="a6349f9e-3578-49cd-b457-1b7727744e2f"/>
            <p:cNvSpPr txBox="1">
              <a:spLocks noChangeArrowheads="1"/>
            </p:cNvSpPr>
            <p:nvPr/>
          </p:nvSpPr>
          <p:spPr bwMode="auto">
            <a:xfrm>
              <a:off x="6538913" y="4774380"/>
              <a:ext cx="1235075" cy="461665"/>
            </a:xfrm>
            <a:prstGeom prst="rect">
              <a:avLst/>
            </a:prstGeom>
            <a:noFill/>
            <a:ln w="9525">
              <a:noFill/>
              <a:miter lim="800000"/>
              <a:headEnd/>
              <a:tailEnd/>
            </a:ln>
          </p:spPr>
          <p:txBody>
            <a:bodyPr>
              <a:spAutoFit/>
            </a:bodyPr>
            <a:lstStyle/>
            <a:p>
              <a:pPr algn="ctr" fontAlgn="ctr"/>
              <a:r>
                <a:rPr lang="en-US" sz="1200" dirty="0">
                  <a:solidFill>
                    <a:prstClr val="black"/>
                  </a:solidFill>
                  <a:latin typeface="Huawei Sans" panose="020C0503030203020204" pitchFamily="34" charset="0"/>
                </a:rPr>
                <a:t>Storage controller</a:t>
              </a:r>
            </a:p>
          </p:txBody>
        </p:sp>
        <p:sp>
          <p:nvSpPr>
            <p:cNvPr id="81" name="07216ad5-2e76-47ad-b937-959fc913227f"/>
            <p:cNvSpPr txBox="1">
              <a:spLocks noChangeArrowheads="1"/>
            </p:cNvSpPr>
            <p:nvPr/>
          </p:nvSpPr>
          <p:spPr bwMode="auto">
            <a:xfrm>
              <a:off x="9199563" y="3226568"/>
              <a:ext cx="1233487" cy="461665"/>
            </a:xfrm>
            <a:prstGeom prst="rect">
              <a:avLst/>
            </a:prstGeom>
            <a:noFill/>
            <a:ln w="9525">
              <a:noFill/>
              <a:miter lim="800000"/>
              <a:headEnd/>
              <a:tailEnd/>
            </a:ln>
          </p:spPr>
          <p:txBody>
            <a:bodyPr>
              <a:spAutoFit/>
            </a:bodyPr>
            <a:lstStyle/>
            <a:p>
              <a:pPr algn="ctr" fontAlgn="ctr"/>
              <a:r>
                <a:rPr lang="en-US" sz="1200" dirty="0">
                  <a:solidFill>
                    <a:prstClr val="black"/>
                  </a:solidFill>
                  <a:latin typeface="Huawei Sans" panose="020C0503030203020204" pitchFamily="34" charset="0"/>
                </a:rPr>
                <a:t>Storage controller</a:t>
              </a:r>
            </a:p>
          </p:txBody>
        </p:sp>
        <p:sp>
          <p:nvSpPr>
            <p:cNvPr id="82" name="a8479ac7-f072-4d01-99c3-64fb7579c07b"/>
            <p:cNvSpPr txBox="1">
              <a:spLocks noChangeArrowheads="1"/>
            </p:cNvSpPr>
            <p:nvPr/>
          </p:nvSpPr>
          <p:spPr bwMode="auto">
            <a:xfrm>
              <a:off x="9163050" y="4953768"/>
              <a:ext cx="1235075" cy="461665"/>
            </a:xfrm>
            <a:prstGeom prst="rect">
              <a:avLst/>
            </a:prstGeom>
            <a:noFill/>
            <a:ln w="9525">
              <a:noFill/>
              <a:miter lim="800000"/>
              <a:headEnd/>
              <a:tailEnd/>
            </a:ln>
          </p:spPr>
          <p:txBody>
            <a:bodyPr>
              <a:spAutoFit/>
            </a:bodyPr>
            <a:lstStyle/>
            <a:p>
              <a:pPr algn="ctr" fontAlgn="ctr"/>
              <a:r>
                <a:rPr lang="en-US" sz="1200" dirty="0">
                  <a:solidFill>
                    <a:prstClr val="black"/>
                  </a:solidFill>
                  <a:latin typeface="Huawei Sans" panose="020C0503030203020204" pitchFamily="34" charset="0"/>
                </a:rPr>
                <a:t>Storage controller</a:t>
              </a:r>
            </a:p>
          </p:txBody>
        </p:sp>
        <p:sp>
          <p:nvSpPr>
            <p:cNvPr id="83" name="91c11ce6-85e4-485d-a515-f255ab8663e6"/>
            <p:cNvSpPr txBox="1">
              <a:spLocks noChangeArrowheads="1"/>
            </p:cNvSpPr>
            <p:nvPr/>
          </p:nvSpPr>
          <p:spPr bwMode="auto">
            <a:xfrm>
              <a:off x="3159428" y="5924235"/>
              <a:ext cx="984950" cy="338558"/>
            </a:xfrm>
            <a:prstGeom prst="rect">
              <a:avLst/>
            </a:prstGeom>
            <a:noFill/>
            <a:ln w="9525">
              <a:noFill/>
              <a:miter lim="800000"/>
              <a:headEnd/>
              <a:tailEnd/>
            </a:ln>
          </p:spPr>
          <p:txBody>
            <a:bodyPr wrap="none">
              <a:spAutoFit/>
            </a:bodyPr>
            <a:lstStyle/>
            <a:p>
              <a:pPr fontAlgn="ctr"/>
              <a:r>
                <a:rPr lang="en-US" sz="1599" b="1" dirty="0">
                  <a:solidFill>
                    <a:prstClr val="black"/>
                  </a:solidFill>
                  <a:latin typeface="Huawei Sans" panose="020C0503030203020204" pitchFamily="34" charset="0"/>
                </a:rPr>
                <a:t>Scale-up</a:t>
              </a:r>
            </a:p>
          </p:txBody>
        </p:sp>
        <p:sp>
          <p:nvSpPr>
            <p:cNvPr id="84" name="49430a19-9eac-4c3e-aa8e-fd2fc9cba707"/>
            <p:cNvSpPr txBox="1">
              <a:spLocks noChangeArrowheads="1"/>
            </p:cNvSpPr>
            <p:nvPr/>
          </p:nvSpPr>
          <p:spPr bwMode="auto">
            <a:xfrm>
              <a:off x="7876092" y="5924235"/>
              <a:ext cx="1061924" cy="338558"/>
            </a:xfrm>
            <a:prstGeom prst="rect">
              <a:avLst/>
            </a:prstGeom>
            <a:noFill/>
            <a:ln w="9525">
              <a:noFill/>
              <a:miter lim="800000"/>
              <a:headEnd/>
              <a:tailEnd/>
            </a:ln>
          </p:spPr>
          <p:txBody>
            <a:bodyPr wrap="none">
              <a:spAutoFit/>
            </a:bodyPr>
            <a:lstStyle/>
            <a:p>
              <a:pPr fontAlgn="ctr"/>
              <a:r>
                <a:rPr lang="en-US" sz="1599" b="1" dirty="0">
                  <a:solidFill>
                    <a:prstClr val="black"/>
                  </a:solidFill>
                  <a:latin typeface="Huawei Sans" panose="020C0503030203020204" pitchFamily="34" charset="0"/>
                </a:rPr>
                <a:t>Scale-out</a:t>
              </a:r>
            </a:p>
          </p:txBody>
        </p:sp>
        <p:sp>
          <p:nvSpPr>
            <p:cNvPr id="85" name="b918bd8f-2eca-4695-8694-ca8f221e0b5b"/>
            <p:cNvSpPr txBox="1">
              <a:spLocks noChangeArrowheads="1"/>
            </p:cNvSpPr>
            <p:nvPr/>
          </p:nvSpPr>
          <p:spPr bwMode="auto">
            <a:xfrm>
              <a:off x="2616651" y="3418563"/>
              <a:ext cx="2293214" cy="277107"/>
            </a:xfrm>
            <a:prstGeom prst="rect">
              <a:avLst/>
            </a:prstGeom>
            <a:noFill/>
            <a:ln w="9525">
              <a:noFill/>
              <a:miter lim="800000"/>
              <a:headEnd/>
              <a:tailEnd/>
            </a:ln>
          </p:spPr>
          <p:txBody>
            <a:bodyPr wrap="square">
              <a:spAutoFit/>
            </a:bodyPr>
            <a:lstStyle/>
            <a:p>
              <a:pPr fontAlgn="ctr"/>
              <a:r>
                <a:rPr lang="en-US" sz="1200" dirty="0">
                  <a:solidFill>
                    <a:prstClr val="black"/>
                  </a:solidFill>
                  <a:latin typeface="Huawei Sans" panose="020C0503030203020204" pitchFamily="34" charset="0"/>
                </a:rPr>
                <a:t>Devices (enclosure and disk)</a:t>
              </a:r>
            </a:p>
          </p:txBody>
        </p:sp>
      </p:grpSp>
    </p:spTree>
    <p:extLst>
      <p:ext uri="{BB962C8B-B14F-4D97-AF65-F5344CB8AC3E}">
        <p14:creationId xmlns:p14="http://schemas.microsoft.com/office/powerpoint/2010/main" val="37489522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SAS Disk Enclosure Scale-up Networking Principles</a:t>
            </a:r>
            <a:endParaRPr lang="en-US" altLang="zh-CN" dirty="0">
              <a:latin typeface="Huawei Sans" panose="020C0503030203020204" pitchFamily="34" charset="0"/>
              <a:sym typeface="Huawei Sans" panose="020C0503030203020204" pitchFamily="34" charset="0"/>
            </a:endParaRPr>
          </a:p>
        </p:txBody>
      </p:sp>
      <p:grpSp>
        <p:nvGrpSpPr>
          <p:cNvPr id="11" name="组合 10"/>
          <p:cNvGrpSpPr/>
          <p:nvPr/>
        </p:nvGrpSpPr>
        <p:grpSpPr>
          <a:xfrm>
            <a:off x="2850895" y="1057613"/>
            <a:ext cx="6490213" cy="5006802"/>
            <a:chOff x="2849626" y="1056687"/>
            <a:chExt cx="6492749" cy="5008758"/>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626" y="1091378"/>
              <a:ext cx="6492749" cy="4974067"/>
            </a:xfrm>
            <a:prstGeom prst="rect">
              <a:avLst/>
            </a:prstGeom>
          </p:spPr>
        </p:pic>
        <p:grpSp>
          <p:nvGrpSpPr>
            <p:cNvPr id="3" name="组合 2"/>
            <p:cNvGrpSpPr/>
            <p:nvPr/>
          </p:nvGrpSpPr>
          <p:grpSpPr>
            <a:xfrm>
              <a:off x="4088153" y="1056687"/>
              <a:ext cx="4855785" cy="4007685"/>
              <a:chOff x="4088153" y="1056687"/>
              <a:chExt cx="4855785" cy="4007685"/>
            </a:xfrm>
          </p:grpSpPr>
          <p:sp>
            <p:nvSpPr>
              <p:cNvPr id="6" name="圆角矩形 5"/>
              <p:cNvSpPr/>
              <p:nvPr/>
            </p:nvSpPr>
            <p:spPr>
              <a:xfrm>
                <a:off x="4088153" y="1056687"/>
                <a:ext cx="4015691" cy="349812"/>
              </a:xfrm>
              <a:prstGeom prst="roundRect">
                <a:avLst/>
              </a:prstGeom>
              <a:solidFill>
                <a:srgbClr val="006A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US" sz="1200" dirty="0">
                    <a:solidFill>
                      <a:prstClr val="white"/>
                    </a:solidFill>
                    <a:latin typeface="Huawei Sans" panose="020C0503030203020204" pitchFamily="34" charset="0"/>
                  </a:rPr>
                  <a:t>Adding a 2 U SAS disk enclosure to an existing loop</a:t>
                </a:r>
              </a:p>
            </p:txBody>
          </p:sp>
          <p:sp>
            <p:nvSpPr>
              <p:cNvPr id="7" name="圆角矩形 6"/>
              <p:cNvSpPr/>
              <p:nvPr/>
            </p:nvSpPr>
            <p:spPr>
              <a:xfrm>
                <a:off x="7601899" y="1517693"/>
                <a:ext cx="1342039" cy="432169"/>
              </a:xfrm>
              <a:prstGeom prst="round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fontAlgn="ctr"/>
                <a:r>
                  <a:rPr lang="en-US" sz="1200" dirty="0">
                    <a:solidFill>
                      <a:prstClr val="white"/>
                    </a:solidFill>
                    <a:latin typeface="Huawei Sans" panose="020C0503030203020204" pitchFamily="34" charset="0"/>
                  </a:rPr>
                  <a:t>Controller enclosure</a:t>
                </a:r>
              </a:p>
            </p:txBody>
          </p:sp>
          <p:sp>
            <p:nvSpPr>
              <p:cNvPr id="8" name="圆角矩形 7"/>
              <p:cNvSpPr/>
              <p:nvPr/>
            </p:nvSpPr>
            <p:spPr>
              <a:xfrm>
                <a:off x="7601900" y="2989414"/>
                <a:ext cx="1342038" cy="432169"/>
              </a:xfrm>
              <a:prstGeom prst="round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fontAlgn="ctr"/>
                <a:r>
                  <a:rPr lang="en-US" sz="1200" dirty="0">
                    <a:solidFill>
                      <a:prstClr val="white"/>
                    </a:solidFill>
                    <a:latin typeface="Huawei Sans" panose="020C0503030203020204" pitchFamily="34" charset="0"/>
                  </a:rPr>
                  <a:t>2 U SAS </a:t>
                </a:r>
              </a:p>
              <a:p>
                <a:pPr algn="ctr" fontAlgn="ctr"/>
                <a:r>
                  <a:rPr lang="en-US" sz="1200" dirty="0">
                    <a:solidFill>
                      <a:prstClr val="white"/>
                    </a:solidFill>
                    <a:latin typeface="Huawei Sans" panose="020C0503030203020204" pitchFamily="34" charset="0"/>
                  </a:rPr>
                  <a:t>disk enclosure 0</a:t>
                </a:r>
                <a:endParaRPr lang="en-US" altLang="zh-CN" sz="1200" dirty="0">
                  <a:solidFill>
                    <a:prstClr val="white"/>
                  </a:solidFill>
                  <a:latin typeface="Huawei Sans" panose="020C0503030203020204" pitchFamily="34" charset="0"/>
                  <a:ea typeface="方正兰亭黑简体" panose="02000000000000000000" pitchFamily="2" charset="-122"/>
                  <a:cs typeface="Huawei Sans" panose="020C0503030203020204" pitchFamily="34" charset="0"/>
                  <a:sym typeface="Huawei Sans" panose="020C0503030203020204" pitchFamily="34" charset="0"/>
                </a:endParaRPr>
              </a:p>
            </p:txBody>
          </p:sp>
          <p:sp>
            <p:nvSpPr>
              <p:cNvPr id="9" name="圆角矩形 8"/>
              <p:cNvSpPr/>
              <p:nvPr/>
            </p:nvSpPr>
            <p:spPr>
              <a:xfrm>
                <a:off x="7601899" y="4632203"/>
                <a:ext cx="1342038" cy="432169"/>
              </a:xfrm>
              <a:prstGeom prst="round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fontAlgn="ctr"/>
                <a:r>
                  <a:rPr lang="en-US" sz="1200" dirty="0">
                    <a:solidFill>
                      <a:prstClr val="white"/>
                    </a:solidFill>
                    <a:latin typeface="Huawei Sans" panose="020C0503030203020204" pitchFamily="34" charset="0"/>
                  </a:rPr>
                  <a:t>2 U SAS </a:t>
                </a:r>
              </a:p>
              <a:p>
                <a:pPr algn="ctr" fontAlgn="ctr"/>
                <a:r>
                  <a:rPr lang="en-US" altLang="zh-CN" sz="1200" dirty="0">
                    <a:solidFill>
                      <a:prstClr val="white"/>
                    </a:solidFill>
                    <a:latin typeface="Huawei Sans" panose="020C0503030203020204" pitchFamily="34" charset="0"/>
                  </a:rPr>
                  <a:t>d</a:t>
                </a:r>
                <a:r>
                  <a:rPr lang="en-US" sz="1200" dirty="0">
                    <a:solidFill>
                      <a:prstClr val="white"/>
                    </a:solidFill>
                    <a:latin typeface="Huawei Sans" panose="020C0503030203020204" pitchFamily="34" charset="0"/>
                  </a:rPr>
                  <a:t>isk enclosure 1</a:t>
                </a:r>
                <a:endParaRPr lang="en-US" altLang="zh-CN" sz="1200" dirty="0">
                  <a:solidFill>
                    <a:prstClr val="white"/>
                  </a:solidFill>
                  <a:latin typeface="Huawei Sans" panose="020C0503030203020204" pitchFamily="34" charset="0"/>
                  <a:ea typeface="方正兰亭黑简体" panose="02000000000000000000" pitchFamily="2" charset="-122"/>
                  <a:cs typeface="Huawei Sans" panose="020C0503030203020204" pitchFamily="34" charset="0"/>
                  <a:sym typeface="Huawei Sans" panose="020C0503030203020204" pitchFamily="34" charset="0"/>
                </a:endParaRPr>
              </a:p>
            </p:txBody>
          </p:sp>
        </p:grpSp>
      </p:grpSp>
    </p:spTree>
    <p:extLst>
      <p:ext uri="{BB962C8B-B14F-4D97-AF65-F5344CB8AC3E}">
        <p14:creationId xmlns:p14="http://schemas.microsoft.com/office/powerpoint/2010/main" val="2369637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Smart Disk Enclosure Scale-up Networking Principles</a:t>
            </a:r>
            <a:endParaRPr lang="en-US" altLang="zh-CN" dirty="0">
              <a:latin typeface="Huawei Sans" panose="020C0503030203020204" pitchFamily="34" charset="0"/>
              <a:sym typeface="Huawei Sans" panose="020C0503030203020204" pitchFamily="34" charset="0"/>
            </a:endParaRPr>
          </a:p>
        </p:txBody>
      </p:sp>
      <p:grpSp>
        <p:nvGrpSpPr>
          <p:cNvPr id="13" name="组合 12"/>
          <p:cNvGrpSpPr/>
          <p:nvPr/>
        </p:nvGrpSpPr>
        <p:grpSpPr>
          <a:xfrm>
            <a:off x="2578970" y="1073930"/>
            <a:ext cx="7034060" cy="5099481"/>
            <a:chOff x="2577596" y="1006307"/>
            <a:chExt cx="7036808" cy="5101473"/>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596" y="1029230"/>
              <a:ext cx="7036808" cy="5078550"/>
            </a:xfrm>
            <a:prstGeom prst="rect">
              <a:avLst/>
            </a:prstGeom>
          </p:spPr>
        </p:pic>
        <p:grpSp>
          <p:nvGrpSpPr>
            <p:cNvPr id="3" name="组合 2"/>
            <p:cNvGrpSpPr/>
            <p:nvPr/>
          </p:nvGrpSpPr>
          <p:grpSpPr>
            <a:xfrm>
              <a:off x="4088153" y="1006307"/>
              <a:ext cx="4966852" cy="4051063"/>
              <a:chOff x="4088153" y="1006307"/>
              <a:chExt cx="4966852" cy="4051063"/>
            </a:xfrm>
          </p:grpSpPr>
          <p:sp>
            <p:nvSpPr>
              <p:cNvPr id="5" name="圆角矩形 4"/>
              <p:cNvSpPr/>
              <p:nvPr/>
            </p:nvSpPr>
            <p:spPr>
              <a:xfrm>
                <a:off x="4088153" y="1006307"/>
                <a:ext cx="4015695" cy="337045"/>
              </a:xfrm>
              <a:prstGeom prst="roundRect">
                <a:avLst/>
              </a:prstGeom>
              <a:solidFill>
                <a:srgbClr val="006A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US" sz="1200" dirty="0">
                    <a:solidFill>
                      <a:prstClr val="white"/>
                    </a:solidFill>
                    <a:latin typeface="Huawei Sans" panose="020C0503030203020204" pitchFamily="34" charset="0"/>
                  </a:rPr>
                  <a:t>Adding a 2 U smart disk enclosure to an existing loop</a:t>
                </a:r>
              </a:p>
            </p:txBody>
          </p:sp>
          <p:sp>
            <p:nvSpPr>
              <p:cNvPr id="9" name="圆角矩形 8"/>
              <p:cNvSpPr/>
              <p:nvPr/>
            </p:nvSpPr>
            <p:spPr>
              <a:xfrm>
                <a:off x="7693384" y="1523029"/>
                <a:ext cx="1343324" cy="432169"/>
              </a:xfrm>
              <a:prstGeom prst="round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fontAlgn="ctr"/>
                <a:r>
                  <a:rPr lang="en-US" sz="1200" dirty="0">
                    <a:solidFill>
                      <a:prstClr val="white"/>
                    </a:solidFill>
                    <a:latin typeface="Huawei Sans" panose="020C0503030203020204" pitchFamily="34" charset="0"/>
                  </a:rPr>
                  <a:t>Controller enclosure</a:t>
                </a:r>
              </a:p>
            </p:txBody>
          </p:sp>
          <p:sp>
            <p:nvSpPr>
              <p:cNvPr id="10" name="圆角矩形 9"/>
              <p:cNvSpPr/>
              <p:nvPr/>
            </p:nvSpPr>
            <p:spPr>
              <a:xfrm>
                <a:off x="7711680" y="3142620"/>
                <a:ext cx="1343325" cy="432169"/>
              </a:xfrm>
              <a:prstGeom prst="round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fontAlgn="ctr"/>
                <a:r>
                  <a:rPr lang="en-US" sz="1200" dirty="0">
                    <a:solidFill>
                      <a:prstClr val="white"/>
                    </a:solidFill>
                    <a:latin typeface="Huawei Sans" panose="020C0503030203020204" pitchFamily="34" charset="0"/>
                  </a:rPr>
                  <a:t>Smart disk enclosure 0</a:t>
                </a:r>
                <a:endParaRPr lang="en-US" altLang="zh-CN" sz="1200" dirty="0">
                  <a:solidFill>
                    <a:prstClr val="white"/>
                  </a:solidFill>
                  <a:latin typeface="Huawei Sans" panose="020C0503030203020204" pitchFamily="34" charset="0"/>
                  <a:sym typeface="Huawei Sans" panose="020C0503030203020204" pitchFamily="34" charset="0"/>
                </a:endParaRPr>
              </a:p>
            </p:txBody>
          </p:sp>
          <p:sp>
            <p:nvSpPr>
              <p:cNvPr id="11" name="圆角矩形 10"/>
              <p:cNvSpPr/>
              <p:nvPr/>
            </p:nvSpPr>
            <p:spPr>
              <a:xfrm>
                <a:off x="7711679" y="4625201"/>
                <a:ext cx="1343325" cy="432169"/>
              </a:xfrm>
              <a:prstGeom prst="round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fontAlgn="ctr"/>
                <a:r>
                  <a:rPr lang="en-US" sz="1200" dirty="0">
                    <a:solidFill>
                      <a:prstClr val="white"/>
                    </a:solidFill>
                    <a:latin typeface="Huawei Sans" panose="020C0503030203020204" pitchFamily="34" charset="0"/>
                  </a:rPr>
                  <a:t>Smart disk enclosure 1</a:t>
                </a:r>
                <a:endParaRPr lang="en-US" altLang="zh-CN" sz="1200" dirty="0">
                  <a:solidFill>
                    <a:prstClr val="white"/>
                  </a:solidFill>
                  <a:latin typeface="Huawei Sans" panose="020C0503030203020204" pitchFamily="34" charset="0"/>
                  <a:sym typeface="Huawei Sans" panose="020C0503030203020204" pitchFamily="34" charset="0"/>
                </a:endParaRPr>
              </a:p>
            </p:txBody>
          </p:sp>
        </p:grpSp>
      </p:grpSp>
    </p:spTree>
    <p:extLst>
      <p:ext uri="{BB962C8B-B14F-4D97-AF65-F5344CB8AC3E}">
        <p14:creationId xmlns:p14="http://schemas.microsoft.com/office/powerpoint/2010/main" val="27019152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Scale-out Direct-Connection Networking</a:t>
            </a:r>
          </a:p>
        </p:txBody>
      </p:sp>
      <p:sp>
        <p:nvSpPr>
          <p:cNvPr id="3" name="矩形 2"/>
          <p:cNvSpPr/>
          <p:nvPr/>
        </p:nvSpPr>
        <p:spPr>
          <a:xfrm>
            <a:off x="391367" y="5857893"/>
            <a:ext cx="9762431" cy="338426"/>
          </a:xfrm>
          <a:prstGeom prst="rect">
            <a:avLst/>
          </a:prstGeom>
        </p:spPr>
        <p:txBody>
          <a:bodyPr wrap="square">
            <a:spAutoFit/>
          </a:bodyPr>
          <a:lstStyle/>
          <a:p>
            <a:pPr fontAlgn="ctr"/>
            <a:r>
              <a:rPr lang="en-US" sz="1599" dirty="0">
                <a:solidFill>
                  <a:prstClr val="black"/>
                </a:solidFill>
                <a:latin typeface="Huawei Sans" panose="020C0503030203020204" pitchFamily="34" charset="0"/>
              </a:rPr>
              <a:t>The above figure shows the scale-out networking of Huawei </a:t>
            </a:r>
            <a:r>
              <a:rPr lang="en-US" sz="1599" dirty="0" err="1">
                <a:solidFill>
                  <a:prstClr val="black"/>
                </a:solidFill>
                <a:latin typeface="Huawei Sans" panose="020C0503030203020204" pitchFamily="34" charset="0"/>
              </a:rPr>
              <a:t>OceanStor</a:t>
            </a:r>
            <a:r>
              <a:rPr lang="en-US" sz="1599" dirty="0">
                <a:solidFill>
                  <a:prstClr val="black"/>
                </a:solidFill>
                <a:latin typeface="Huawei Sans" panose="020C0503030203020204" pitchFamily="34" charset="0"/>
              </a:rPr>
              <a:t> Dorado 5000 V6 and 6000 V6.</a:t>
            </a:r>
          </a:p>
        </p:txBody>
      </p:sp>
      <p:grpSp>
        <p:nvGrpSpPr>
          <p:cNvPr id="15" name="组合 14"/>
          <p:cNvGrpSpPr/>
          <p:nvPr/>
        </p:nvGrpSpPr>
        <p:grpSpPr>
          <a:xfrm>
            <a:off x="3325473" y="1030264"/>
            <a:ext cx="6828325" cy="4800473"/>
            <a:chOff x="3324391" y="1029324"/>
            <a:chExt cx="6830992" cy="4802347"/>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391" y="1070341"/>
              <a:ext cx="6830992" cy="4761330"/>
            </a:xfrm>
            <a:prstGeom prst="rect">
              <a:avLst/>
            </a:prstGeom>
          </p:spPr>
        </p:pic>
        <p:grpSp>
          <p:nvGrpSpPr>
            <p:cNvPr id="13" name="组合 12"/>
            <p:cNvGrpSpPr/>
            <p:nvPr/>
          </p:nvGrpSpPr>
          <p:grpSpPr>
            <a:xfrm>
              <a:off x="3686190" y="1029324"/>
              <a:ext cx="6099328" cy="4757276"/>
              <a:chOff x="3686190" y="1029324"/>
              <a:chExt cx="6099328" cy="4757276"/>
            </a:xfrm>
          </p:grpSpPr>
          <p:sp>
            <p:nvSpPr>
              <p:cNvPr id="5" name="文本框 4"/>
              <p:cNvSpPr txBox="1"/>
              <p:nvPr/>
            </p:nvSpPr>
            <p:spPr bwMode="auto">
              <a:xfrm>
                <a:off x="4004799" y="5374840"/>
                <a:ext cx="3343872" cy="411760"/>
              </a:xfrm>
              <a:prstGeom prst="rect">
                <a:avLst/>
              </a:prstGeom>
              <a:noFill/>
              <a:ln w="9525" algn="ctr">
                <a:noFill/>
                <a:miter lim="800000"/>
                <a:headEnd/>
                <a:tailEnd/>
              </a:ln>
            </p:spPr>
            <p:txBody>
              <a:bodyPr vert="horz" wrap="square" lIns="87768" tIns="43884" rIns="87768" bIns="43884" numCol="1" rtlCol="0" anchor="ctr" anchorCtr="0" compatLnSpc="1">
                <a:prstTxWarp prst="textNoShape">
                  <a:avLst/>
                </a:prstTxWarp>
                <a:spAutoFit/>
              </a:bodyPr>
              <a:lstStyle/>
              <a:p>
                <a:pPr algn="ctr" fontAlgn="ctr">
                  <a:lnSpc>
                    <a:spcPct val="150000"/>
                  </a:lnSpc>
                </a:pPr>
                <a:r>
                  <a:rPr lang="en-US" sz="1399" b="1" dirty="0">
                    <a:solidFill>
                      <a:srgbClr val="000000"/>
                    </a:solidFill>
                    <a:latin typeface="Huawei Sans" panose="020C0503030203020204" pitchFamily="34" charset="0"/>
                  </a:rPr>
                  <a:t>Four-controller direct connection</a:t>
                </a:r>
                <a:endParaRPr lang="en-US" sz="1399" b="1" dirty="0">
                  <a:solidFill>
                    <a:srgbClr val="000000"/>
                  </a:solidFill>
                  <a:latin typeface="Huawei Sans" panose="020C0503030203020204" pitchFamily="34" charset="0"/>
                  <a:ea typeface="方正兰亭黑简体" panose="02000000000000000000" pitchFamily="2" charset="-122"/>
                  <a:cs typeface="Huawei Sans" panose="020C0503030203020204" pitchFamily="34" charset="0"/>
                  <a:sym typeface="Huawei Sans" panose="020C0503030203020204" pitchFamily="34" charset="0"/>
                </a:endParaRPr>
              </a:p>
            </p:txBody>
          </p:sp>
          <p:sp>
            <p:nvSpPr>
              <p:cNvPr id="6" name="圆角矩形 5"/>
              <p:cNvSpPr/>
              <p:nvPr/>
            </p:nvSpPr>
            <p:spPr>
              <a:xfrm>
                <a:off x="8133468" y="2010671"/>
                <a:ext cx="1652050" cy="424315"/>
              </a:xfrm>
              <a:prstGeom prst="round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fontAlgn="ctr"/>
                <a:r>
                  <a:rPr lang="en-US" sz="1200" dirty="0">
                    <a:solidFill>
                      <a:prstClr val="white"/>
                    </a:solidFill>
                    <a:latin typeface="Huawei Sans" panose="020C0503030203020204" pitchFamily="34" charset="0"/>
                  </a:rPr>
                  <a:t>Controller enclosure 0</a:t>
                </a:r>
              </a:p>
              <a:p>
                <a:pPr algn="ctr" fontAlgn="ctr"/>
                <a:r>
                  <a:rPr lang="en-US" sz="1200" dirty="0">
                    <a:solidFill>
                      <a:prstClr val="white"/>
                    </a:solidFill>
                    <a:latin typeface="Huawei Sans" panose="020C0503030203020204" pitchFamily="34" charset="0"/>
                  </a:rPr>
                  <a:t>(existing)</a:t>
                </a:r>
              </a:p>
            </p:txBody>
          </p:sp>
          <p:sp>
            <p:nvSpPr>
              <p:cNvPr id="9" name="圆角矩形 8"/>
              <p:cNvSpPr/>
              <p:nvPr/>
            </p:nvSpPr>
            <p:spPr>
              <a:xfrm>
                <a:off x="3819538" y="3078442"/>
                <a:ext cx="1933056" cy="420692"/>
              </a:xfrm>
              <a:prstGeom prst="roundRect">
                <a:avLst/>
              </a:prstGeom>
              <a:solidFill>
                <a:srgbClr val="7030A0"/>
              </a:solid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ctr"/>
                <a:r>
                  <a:rPr lang="en-US" sz="1200" dirty="0">
                    <a:solidFill>
                      <a:prstClr val="white"/>
                    </a:solidFill>
                    <a:latin typeface="Huawei Sans" panose="020C0503030203020204" pitchFamily="34" charset="0"/>
                  </a:rPr>
                  <a:t>Connecting to the management network</a:t>
                </a:r>
              </a:p>
            </p:txBody>
          </p:sp>
          <p:sp>
            <p:nvSpPr>
              <p:cNvPr id="10" name="圆角矩形 9"/>
              <p:cNvSpPr/>
              <p:nvPr/>
            </p:nvSpPr>
            <p:spPr>
              <a:xfrm>
                <a:off x="3686190" y="1029324"/>
                <a:ext cx="2066408" cy="420692"/>
              </a:xfrm>
              <a:prstGeom prst="roundRect">
                <a:avLst/>
              </a:prstGeom>
              <a:solidFill>
                <a:srgbClr val="7030A0"/>
              </a:solid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ctr"/>
                <a:r>
                  <a:rPr lang="en-US" sz="1200" dirty="0">
                    <a:solidFill>
                      <a:prstClr val="white"/>
                    </a:solidFill>
                    <a:latin typeface="Huawei Sans" panose="020C0503030203020204" pitchFamily="34" charset="0"/>
                  </a:rPr>
                  <a:t>Connecting to the management network</a:t>
                </a:r>
              </a:p>
            </p:txBody>
          </p:sp>
          <p:sp>
            <p:nvSpPr>
              <p:cNvPr id="11" name="圆角矩形 10"/>
              <p:cNvSpPr/>
              <p:nvPr/>
            </p:nvSpPr>
            <p:spPr>
              <a:xfrm>
                <a:off x="8133468" y="4119110"/>
                <a:ext cx="1652050" cy="424315"/>
              </a:xfrm>
              <a:prstGeom prst="round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fontAlgn="ctr"/>
                <a:r>
                  <a:rPr lang="en-US" sz="1200" dirty="0">
                    <a:solidFill>
                      <a:prstClr val="white"/>
                    </a:solidFill>
                    <a:latin typeface="Huawei Sans" panose="020C0503030203020204" pitchFamily="34" charset="0"/>
                  </a:rPr>
                  <a:t>Controller enclosure 1</a:t>
                </a:r>
              </a:p>
              <a:p>
                <a:pPr algn="ctr" fontAlgn="ctr"/>
                <a:r>
                  <a:rPr lang="en-US" sz="1200" dirty="0">
                    <a:solidFill>
                      <a:prstClr val="white"/>
                    </a:solidFill>
                    <a:latin typeface="Huawei Sans" panose="020C0503030203020204" pitchFamily="34" charset="0"/>
                  </a:rPr>
                  <a:t>(new)</a:t>
                </a:r>
              </a:p>
            </p:txBody>
          </p:sp>
        </p:grpSp>
      </p:grpSp>
    </p:spTree>
    <p:extLst>
      <p:ext uri="{BB962C8B-B14F-4D97-AF65-F5344CB8AC3E}">
        <p14:creationId xmlns:p14="http://schemas.microsoft.com/office/powerpoint/2010/main" val="833622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u="none" dirty="0">
                <a:latin typeface="Huawei Sans" panose="020C0503030203020204" pitchFamily="34" charset="0"/>
              </a:rPr>
              <a:t>Scale-out Switched Networking</a:t>
            </a:r>
            <a:endParaRPr lang="en-US" altLang="zh-CN" dirty="0">
              <a:latin typeface="Huawei Sans" panose="020C0503030203020204" pitchFamily="34" charset="0"/>
            </a:endParaRPr>
          </a:p>
        </p:txBody>
      </p:sp>
      <p:sp>
        <p:nvSpPr>
          <p:cNvPr id="10" name="文本占位符 9">
            <a:extLst>
              <a:ext uri="{FF2B5EF4-FFF2-40B4-BE49-F238E27FC236}">
                <a16:creationId xmlns:a16="http://schemas.microsoft.com/office/drawing/2014/main" id="{563D6F9E-4BAA-43A0-92F3-CBCC7A3605CF}"/>
              </a:ext>
            </a:extLst>
          </p:cNvPr>
          <p:cNvSpPr>
            <a:spLocks noGrp="1"/>
          </p:cNvSpPr>
          <p:nvPr>
            <p:ph type="body" sz="quarter" idx="10"/>
          </p:nvPr>
        </p:nvSpPr>
        <p:spPr>
          <a:xfrm>
            <a:off x="455612" y="1052514"/>
            <a:ext cx="5640388" cy="4875042"/>
          </a:xfrm>
        </p:spPr>
        <p:txBody>
          <a:bodyPr/>
          <a:lstStyle/>
          <a:p>
            <a:r>
              <a:rPr lang="en-US" altLang="zh-CN" sz="1400" dirty="0"/>
              <a:t>The networking can be switching networking or switch-free networking.</a:t>
            </a:r>
          </a:p>
          <a:p>
            <a:r>
              <a:rPr lang="en-US" altLang="zh-CN" sz="1400" dirty="0"/>
              <a:t>The management networks involve external and internal management networks.</a:t>
            </a:r>
          </a:p>
          <a:p>
            <a:r>
              <a:rPr lang="en-US" altLang="zh-CN" sz="1400" dirty="0"/>
              <a:t>The internal management network and internal data network share the same physical network. For details, see the orange and blue cables in the figure. QoS is used, minimizing the impact on the management channel and data channel.</a:t>
            </a:r>
          </a:p>
          <a:p>
            <a:r>
              <a:rPr lang="en-US" altLang="zh-CN" sz="1400" dirty="0"/>
              <a:t>The external management network only needs to enable the management network of two controllers in the first controller enclosure to connect to the user's management network. There is no need to connect controllers in other controller enclosures to the user's management network.</a:t>
            </a:r>
          </a:p>
          <a:p>
            <a:r>
              <a:rPr lang="en-US" altLang="zh-CN" sz="1400" dirty="0"/>
              <a:t>The ETH management network ports in the rear of a CE6850 switch are used to connect to the user's network.</a:t>
            </a:r>
          </a:p>
          <a:p>
            <a:endParaRPr lang="zh-CN" altLang="en-US" sz="1400" dirty="0"/>
          </a:p>
        </p:txBody>
      </p:sp>
      <p:pic>
        <p:nvPicPr>
          <p:cNvPr id="9" name="Picture 2" descr="C:\Users\wWX488356\AppData\Roaming\eSpace_Desktop\UserData\wwx488356\imagefiles\originalImgfiles\654742AB-FE55-4D84-B61C-9B5BE9369897.png">
            <a:extLst>
              <a:ext uri="{FF2B5EF4-FFF2-40B4-BE49-F238E27FC236}">
                <a16:creationId xmlns:a16="http://schemas.microsoft.com/office/drawing/2014/main" id="{805012D6-1E3A-43BB-84DA-42C535EED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1034861"/>
            <a:ext cx="5027968" cy="518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6627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02612" y="1121281"/>
            <a:ext cx="6506239" cy="4792596"/>
            <a:chOff x="2655219" y="1053955"/>
            <a:chExt cx="6917633" cy="5149719"/>
          </a:xfrm>
        </p:grpSpPr>
        <p:sp>
          <p:nvSpPr>
            <p:cNvPr id="8" name="Freeform 37"/>
            <p:cNvSpPr>
              <a:spLocks noChangeAspect="1"/>
            </p:cNvSpPr>
            <p:nvPr/>
          </p:nvSpPr>
          <p:spPr bwMode="auto">
            <a:xfrm>
              <a:off x="6176916" y="1119813"/>
              <a:ext cx="420436" cy="1311667"/>
            </a:xfrm>
            <a:custGeom>
              <a:avLst/>
              <a:gdLst>
                <a:gd name="T0" fmla="*/ 656 w 82"/>
                <a:gd name="T1" fmla="*/ 608 h 239"/>
                <a:gd name="T2" fmla="*/ 656 w 82"/>
                <a:gd name="T3" fmla="*/ 24 h 239"/>
                <a:gd name="T4" fmla="*/ 32 w 82"/>
                <a:gd name="T5" fmla="*/ 504 h 239"/>
                <a:gd name="T6" fmla="*/ 32 w 82"/>
                <a:gd name="T7" fmla="*/ 1816 h 239"/>
                <a:gd name="T8" fmla="*/ 0 w 82"/>
                <a:gd name="T9" fmla="*/ 1888 h 239"/>
                <a:gd name="T10" fmla="*/ 40 w 82"/>
                <a:gd name="T11" fmla="*/ 1880 h 239"/>
                <a:gd name="T12" fmla="*/ 96 w 82"/>
                <a:gd name="T13" fmla="*/ 1832 h 239"/>
                <a:gd name="T14" fmla="*/ 96 w 82"/>
                <a:gd name="T15" fmla="*/ 1808 h 239"/>
                <a:gd name="T16" fmla="*/ 120 w 82"/>
                <a:gd name="T17" fmla="*/ 1816 h 239"/>
                <a:gd name="T18" fmla="*/ 632 w 82"/>
                <a:gd name="T19" fmla="*/ 1408 h 239"/>
                <a:gd name="T20" fmla="*/ 656 w 82"/>
                <a:gd name="T21" fmla="*/ 1376 h 239"/>
                <a:gd name="T22" fmla="*/ 656 w 82"/>
                <a:gd name="T23" fmla="*/ 608 h 2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239"/>
                <a:gd name="T38" fmla="*/ 82 w 82"/>
                <a:gd name="T39" fmla="*/ 239 h 2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239">
                  <a:moveTo>
                    <a:pt x="82" y="76"/>
                  </a:moveTo>
                  <a:cubicBezTo>
                    <a:pt x="82" y="37"/>
                    <a:pt x="82" y="4"/>
                    <a:pt x="82" y="3"/>
                  </a:cubicBezTo>
                  <a:cubicBezTo>
                    <a:pt x="80" y="0"/>
                    <a:pt x="4" y="63"/>
                    <a:pt x="4" y="63"/>
                  </a:cubicBezTo>
                  <a:cubicBezTo>
                    <a:pt x="4" y="227"/>
                    <a:pt x="4" y="227"/>
                    <a:pt x="4" y="227"/>
                  </a:cubicBezTo>
                  <a:cubicBezTo>
                    <a:pt x="0" y="236"/>
                    <a:pt x="0" y="236"/>
                    <a:pt x="0" y="236"/>
                  </a:cubicBezTo>
                  <a:cubicBezTo>
                    <a:pt x="0" y="236"/>
                    <a:pt x="0" y="239"/>
                    <a:pt x="5" y="235"/>
                  </a:cubicBezTo>
                  <a:cubicBezTo>
                    <a:pt x="7" y="234"/>
                    <a:pt x="9" y="232"/>
                    <a:pt x="12" y="229"/>
                  </a:cubicBezTo>
                  <a:cubicBezTo>
                    <a:pt x="12" y="227"/>
                    <a:pt x="12" y="227"/>
                    <a:pt x="12" y="226"/>
                  </a:cubicBezTo>
                  <a:cubicBezTo>
                    <a:pt x="12" y="226"/>
                    <a:pt x="13" y="226"/>
                    <a:pt x="15" y="227"/>
                  </a:cubicBezTo>
                  <a:cubicBezTo>
                    <a:pt x="36" y="209"/>
                    <a:pt x="78" y="178"/>
                    <a:pt x="79" y="176"/>
                  </a:cubicBezTo>
                  <a:cubicBezTo>
                    <a:pt x="82" y="174"/>
                    <a:pt x="82" y="173"/>
                    <a:pt x="82" y="172"/>
                  </a:cubicBezTo>
                  <a:cubicBezTo>
                    <a:pt x="82" y="172"/>
                    <a:pt x="82" y="124"/>
                    <a:pt x="82" y="76"/>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9" name="2066248394"/>
            <p:cNvSpPr>
              <a:spLocks noChangeAspect="1"/>
            </p:cNvSpPr>
            <p:nvPr/>
          </p:nvSpPr>
          <p:spPr bwMode="auto">
            <a:xfrm>
              <a:off x="5797499" y="1053955"/>
              <a:ext cx="794725" cy="406123"/>
            </a:xfrm>
            <a:custGeom>
              <a:avLst/>
              <a:gdLst>
                <a:gd name="T0" fmla="*/ 1240 w 155"/>
                <a:gd name="T1" fmla="*/ 112 h 74"/>
                <a:gd name="T2" fmla="*/ 616 w 155"/>
                <a:gd name="T3" fmla="*/ 592 h 74"/>
                <a:gd name="T4" fmla="*/ 32 w 155"/>
                <a:gd name="T5" fmla="*/ 472 h 74"/>
                <a:gd name="T6" fmla="*/ 0 w 155"/>
                <a:gd name="T7" fmla="*/ 488 h 74"/>
                <a:gd name="T8" fmla="*/ 16 w 155"/>
                <a:gd name="T9" fmla="*/ 456 h 74"/>
                <a:gd name="T10" fmla="*/ 64 w 155"/>
                <a:gd name="T11" fmla="*/ 416 h 74"/>
                <a:gd name="T12" fmla="*/ 88 w 155"/>
                <a:gd name="T13" fmla="*/ 424 h 74"/>
                <a:gd name="T14" fmla="*/ 88 w 155"/>
                <a:gd name="T15" fmla="*/ 400 h 74"/>
                <a:gd name="T16" fmla="*/ 608 w 155"/>
                <a:gd name="T17" fmla="*/ 8 h 74"/>
                <a:gd name="T18" fmla="*/ 632 w 155"/>
                <a:gd name="T19" fmla="*/ 0 h 74"/>
                <a:gd name="T20" fmla="*/ 1208 w 155"/>
                <a:gd name="T21" fmla="*/ 88 h 74"/>
                <a:gd name="T22" fmla="*/ 1240 w 155"/>
                <a:gd name="T23" fmla="*/ 112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74"/>
                <a:gd name="T38" fmla="*/ 155 w 155"/>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74">
                  <a:moveTo>
                    <a:pt x="155" y="14"/>
                  </a:moveTo>
                  <a:cubicBezTo>
                    <a:pt x="77" y="74"/>
                    <a:pt x="77" y="74"/>
                    <a:pt x="77" y="74"/>
                  </a:cubicBezTo>
                  <a:cubicBezTo>
                    <a:pt x="13" y="65"/>
                    <a:pt x="9" y="59"/>
                    <a:pt x="4" y="59"/>
                  </a:cubicBezTo>
                  <a:cubicBezTo>
                    <a:pt x="1" y="58"/>
                    <a:pt x="0" y="61"/>
                    <a:pt x="0" y="61"/>
                  </a:cubicBezTo>
                  <a:cubicBezTo>
                    <a:pt x="0" y="61"/>
                    <a:pt x="0" y="58"/>
                    <a:pt x="2" y="57"/>
                  </a:cubicBezTo>
                  <a:cubicBezTo>
                    <a:pt x="2" y="57"/>
                    <a:pt x="5" y="55"/>
                    <a:pt x="8" y="52"/>
                  </a:cubicBezTo>
                  <a:cubicBezTo>
                    <a:pt x="10" y="53"/>
                    <a:pt x="10" y="53"/>
                    <a:pt x="11" y="53"/>
                  </a:cubicBezTo>
                  <a:cubicBezTo>
                    <a:pt x="11" y="52"/>
                    <a:pt x="11" y="51"/>
                    <a:pt x="11" y="50"/>
                  </a:cubicBezTo>
                  <a:cubicBezTo>
                    <a:pt x="40" y="27"/>
                    <a:pt x="73" y="2"/>
                    <a:pt x="76" y="1"/>
                  </a:cubicBezTo>
                  <a:cubicBezTo>
                    <a:pt x="77" y="0"/>
                    <a:pt x="79" y="0"/>
                    <a:pt x="79" y="0"/>
                  </a:cubicBezTo>
                  <a:cubicBezTo>
                    <a:pt x="79" y="0"/>
                    <a:pt x="150" y="11"/>
                    <a:pt x="151" y="11"/>
                  </a:cubicBezTo>
                  <a:cubicBezTo>
                    <a:pt x="154" y="12"/>
                    <a:pt x="155" y="14"/>
                    <a:pt x="155" y="14"/>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0" name="463576459"/>
            <p:cNvSpPr>
              <a:spLocks noChangeAspect="1"/>
            </p:cNvSpPr>
            <p:nvPr/>
          </p:nvSpPr>
          <p:spPr bwMode="auto">
            <a:xfrm>
              <a:off x="6187171" y="1125301"/>
              <a:ext cx="410181" cy="340266"/>
            </a:xfrm>
            <a:custGeom>
              <a:avLst/>
              <a:gdLst>
                <a:gd name="T0" fmla="*/ 640 w 80"/>
                <a:gd name="T1" fmla="*/ 16 h 62"/>
                <a:gd name="T2" fmla="*/ 632 w 80"/>
                <a:gd name="T3" fmla="*/ 0 h 62"/>
                <a:gd name="T4" fmla="*/ 0 w 80"/>
                <a:gd name="T5" fmla="*/ 488 h 62"/>
                <a:gd name="T6" fmla="*/ 8 w 80"/>
                <a:gd name="T7" fmla="*/ 496 h 62"/>
                <a:gd name="T8" fmla="*/ 640 w 80"/>
                <a:gd name="T9" fmla="*/ 16 h 62"/>
                <a:gd name="T10" fmla="*/ 0 60000 65536"/>
                <a:gd name="T11" fmla="*/ 0 60000 65536"/>
                <a:gd name="T12" fmla="*/ 0 60000 65536"/>
                <a:gd name="T13" fmla="*/ 0 60000 65536"/>
                <a:gd name="T14" fmla="*/ 0 60000 65536"/>
                <a:gd name="T15" fmla="*/ 0 w 80"/>
                <a:gd name="T16" fmla="*/ 0 h 62"/>
                <a:gd name="T17" fmla="*/ 80 w 80"/>
                <a:gd name="T18" fmla="*/ 62 h 62"/>
              </a:gdLst>
              <a:ahLst/>
              <a:cxnLst>
                <a:cxn ang="T10">
                  <a:pos x="T0" y="T1"/>
                </a:cxn>
                <a:cxn ang="T11">
                  <a:pos x="T2" y="T3"/>
                </a:cxn>
                <a:cxn ang="T12">
                  <a:pos x="T4" y="T5"/>
                </a:cxn>
                <a:cxn ang="T13">
                  <a:pos x="T6" y="T7"/>
                </a:cxn>
                <a:cxn ang="T14">
                  <a:pos x="T8" y="T9"/>
                </a:cxn>
              </a:cxnLst>
              <a:rect l="T15" t="T16" r="T17" b="T18"/>
              <a:pathLst>
                <a:path w="80" h="62">
                  <a:moveTo>
                    <a:pt x="80" y="2"/>
                  </a:moveTo>
                  <a:cubicBezTo>
                    <a:pt x="80" y="2"/>
                    <a:pt x="80" y="1"/>
                    <a:pt x="79" y="0"/>
                  </a:cubicBezTo>
                  <a:cubicBezTo>
                    <a:pt x="76" y="2"/>
                    <a:pt x="0" y="61"/>
                    <a:pt x="0" y="61"/>
                  </a:cubicBezTo>
                  <a:cubicBezTo>
                    <a:pt x="1" y="62"/>
                    <a:pt x="1" y="62"/>
                    <a:pt x="1" y="62"/>
                  </a:cubicBezTo>
                  <a:lnTo>
                    <a:pt x="80" y="2"/>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 name="362409171"/>
            <p:cNvSpPr>
              <a:spLocks noChangeAspect="1"/>
            </p:cNvSpPr>
            <p:nvPr/>
          </p:nvSpPr>
          <p:spPr bwMode="auto">
            <a:xfrm>
              <a:off x="5797498" y="1372268"/>
              <a:ext cx="405054" cy="1053724"/>
            </a:xfrm>
            <a:custGeom>
              <a:avLst/>
              <a:gdLst>
                <a:gd name="T0" fmla="*/ 632 w 79"/>
                <a:gd name="T1" fmla="*/ 152 h 192"/>
                <a:gd name="T2" fmla="*/ 608 w 79"/>
                <a:gd name="T3" fmla="*/ 112 h 192"/>
                <a:gd name="T4" fmla="*/ 32 w 79"/>
                <a:gd name="T5" fmla="*/ 8 h 192"/>
                <a:gd name="T6" fmla="*/ 0 w 79"/>
                <a:gd name="T7" fmla="*/ 24 h 192"/>
                <a:gd name="T8" fmla="*/ 0 w 79"/>
                <a:gd name="T9" fmla="*/ 136 h 192"/>
                <a:gd name="T10" fmla="*/ 24 w 79"/>
                <a:gd name="T11" fmla="*/ 136 h 192"/>
                <a:gd name="T12" fmla="*/ 0 w 79"/>
                <a:gd name="T13" fmla="*/ 152 h 192"/>
                <a:gd name="T14" fmla="*/ 0 w 79"/>
                <a:gd name="T15" fmla="*/ 208 h 192"/>
                <a:gd name="T16" fmla="*/ 0 w 79"/>
                <a:gd name="T17" fmla="*/ 1368 h 192"/>
                <a:gd name="T18" fmla="*/ 32 w 79"/>
                <a:gd name="T19" fmla="*/ 1416 h 192"/>
                <a:gd name="T20" fmla="*/ 584 w 79"/>
                <a:gd name="T21" fmla="*/ 1528 h 192"/>
                <a:gd name="T22" fmla="*/ 624 w 79"/>
                <a:gd name="T23" fmla="*/ 1496 h 192"/>
                <a:gd name="T24" fmla="*/ 632 w 79"/>
                <a:gd name="T25" fmla="*/ 15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192"/>
                <a:gd name="T41" fmla="*/ 79 w 79"/>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192">
                  <a:moveTo>
                    <a:pt x="79" y="19"/>
                  </a:moveTo>
                  <a:cubicBezTo>
                    <a:pt x="79" y="16"/>
                    <a:pt x="77" y="14"/>
                    <a:pt x="76" y="14"/>
                  </a:cubicBezTo>
                  <a:cubicBezTo>
                    <a:pt x="35" y="7"/>
                    <a:pt x="9" y="1"/>
                    <a:pt x="4" y="1"/>
                  </a:cubicBezTo>
                  <a:cubicBezTo>
                    <a:pt x="0" y="0"/>
                    <a:pt x="0" y="3"/>
                    <a:pt x="0" y="3"/>
                  </a:cubicBezTo>
                  <a:cubicBezTo>
                    <a:pt x="0" y="3"/>
                    <a:pt x="0" y="9"/>
                    <a:pt x="0" y="17"/>
                  </a:cubicBezTo>
                  <a:cubicBezTo>
                    <a:pt x="1" y="17"/>
                    <a:pt x="2" y="17"/>
                    <a:pt x="3" y="17"/>
                  </a:cubicBezTo>
                  <a:cubicBezTo>
                    <a:pt x="3" y="18"/>
                    <a:pt x="0" y="19"/>
                    <a:pt x="0" y="19"/>
                  </a:cubicBezTo>
                  <a:cubicBezTo>
                    <a:pt x="0" y="22"/>
                    <a:pt x="0" y="24"/>
                    <a:pt x="0" y="26"/>
                  </a:cubicBezTo>
                  <a:cubicBezTo>
                    <a:pt x="0" y="26"/>
                    <a:pt x="0" y="170"/>
                    <a:pt x="0" y="171"/>
                  </a:cubicBezTo>
                  <a:cubicBezTo>
                    <a:pt x="0" y="176"/>
                    <a:pt x="1" y="177"/>
                    <a:pt x="4" y="177"/>
                  </a:cubicBezTo>
                  <a:cubicBezTo>
                    <a:pt x="6" y="178"/>
                    <a:pt x="54" y="188"/>
                    <a:pt x="73" y="191"/>
                  </a:cubicBezTo>
                  <a:cubicBezTo>
                    <a:pt x="77" y="192"/>
                    <a:pt x="78" y="187"/>
                    <a:pt x="78" y="187"/>
                  </a:cubicBezTo>
                  <a:cubicBezTo>
                    <a:pt x="78" y="187"/>
                    <a:pt x="79" y="19"/>
                    <a:pt x="79" y="19"/>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 name="1594063215"/>
            <p:cNvSpPr>
              <a:spLocks noChangeAspect="1"/>
            </p:cNvSpPr>
            <p:nvPr/>
          </p:nvSpPr>
          <p:spPr bwMode="auto">
            <a:xfrm>
              <a:off x="5930808" y="2030846"/>
              <a:ext cx="312763" cy="76834"/>
            </a:xfrm>
            <a:custGeom>
              <a:avLst/>
              <a:gdLst>
                <a:gd name="T0" fmla="*/ 0 w 122"/>
                <a:gd name="T1" fmla="*/ 0 h 28"/>
                <a:gd name="T2" fmla="*/ 104 w 122"/>
                <a:gd name="T3" fmla="*/ 22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 name="328104487"/>
            <p:cNvSpPr>
              <a:spLocks noChangeAspect="1"/>
            </p:cNvSpPr>
            <p:nvPr/>
          </p:nvSpPr>
          <p:spPr bwMode="auto">
            <a:xfrm>
              <a:off x="5930807" y="2030846"/>
              <a:ext cx="15382" cy="13720"/>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4" name="436663923"/>
            <p:cNvSpPr>
              <a:spLocks noChangeAspect="1"/>
            </p:cNvSpPr>
            <p:nvPr/>
          </p:nvSpPr>
          <p:spPr bwMode="auto">
            <a:xfrm>
              <a:off x="5930808" y="2069263"/>
              <a:ext cx="312763" cy="76834"/>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5" name="1558115107"/>
            <p:cNvSpPr>
              <a:spLocks noChangeAspect="1"/>
            </p:cNvSpPr>
            <p:nvPr/>
          </p:nvSpPr>
          <p:spPr bwMode="auto">
            <a:xfrm>
              <a:off x="5930807" y="2069263"/>
              <a:ext cx="15382" cy="16464"/>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6" name="1573738259"/>
            <p:cNvSpPr>
              <a:spLocks noChangeAspect="1"/>
            </p:cNvSpPr>
            <p:nvPr/>
          </p:nvSpPr>
          <p:spPr bwMode="auto">
            <a:xfrm>
              <a:off x="5930808" y="2102191"/>
              <a:ext cx="312763" cy="79578"/>
            </a:xfrm>
            <a:custGeom>
              <a:avLst/>
              <a:gdLst>
                <a:gd name="T0" fmla="*/ 0 w 122"/>
                <a:gd name="T1" fmla="*/ 0 h 28"/>
                <a:gd name="T2" fmla="*/ 104 w 122"/>
                <a:gd name="T3" fmla="*/ 24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4"/>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7" name="1876592820"/>
            <p:cNvSpPr>
              <a:spLocks noChangeAspect="1"/>
            </p:cNvSpPr>
            <p:nvPr/>
          </p:nvSpPr>
          <p:spPr bwMode="auto">
            <a:xfrm>
              <a:off x="5930807" y="2102191"/>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8" name="1793452379"/>
            <p:cNvSpPr>
              <a:spLocks noChangeAspect="1"/>
            </p:cNvSpPr>
            <p:nvPr/>
          </p:nvSpPr>
          <p:spPr bwMode="auto">
            <a:xfrm>
              <a:off x="5930808" y="2140609"/>
              <a:ext cx="312763" cy="76834"/>
            </a:xfrm>
            <a:custGeom>
              <a:avLst/>
              <a:gdLst>
                <a:gd name="T0" fmla="*/ 0 w 122"/>
                <a:gd name="T1" fmla="*/ 0 h 28"/>
                <a:gd name="T2" fmla="*/ 104 w 122"/>
                <a:gd name="T3" fmla="*/ 22 h 28"/>
                <a:gd name="T4" fmla="*/ 122 w 122"/>
                <a:gd name="T5" fmla="*/ 12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9" name="1015349261"/>
            <p:cNvSpPr>
              <a:spLocks noChangeAspect="1"/>
            </p:cNvSpPr>
            <p:nvPr/>
          </p:nvSpPr>
          <p:spPr bwMode="auto">
            <a:xfrm>
              <a:off x="5930807" y="2140609"/>
              <a:ext cx="15382" cy="13720"/>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0" name="1480073786"/>
            <p:cNvSpPr>
              <a:spLocks noChangeAspect="1"/>
            </p:cNvSpPr>
            <p:nvPr/>
          </p:nvSpPr>
          <p:spPr bwMode="auto">
            <a:xfrm>
              <a:off x="5930808" y="2179025"/>
              <a:ext cx="312763" cy="76834"/>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4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4"/>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1" name="1965236499"/>
            <p:cNvSpPr>
              <a:spLocks noChangeAspect="1"/>
            </p:cNvSpPr>
            <p:nvPr/>
          </p:nvSpPr>
          <p:spPr bwMode="auto">
            <a:xfrm>
              <a:off x="5930807" y="2173537"/>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2" name="1034945229"/>
            <p:cNvSpPr>
              <a:spLocks noChangeAspect="1"/>
            </p:cNvSpPr>
            <p:nvPr/>
          </p:nvSpPr>
          <p:spPr bwMode="auto">
            <a:xfrm>
              <a:off x="5930808" y="2211955"/>
              <a:ext cx="312763" cy="79578"/>
            </a:xfrm>
            <a:custGeom>
              <a:avLst/>
              <a:gdLst>
                <a:gd name="T0" fmla="*/ 0 w 122"/>
                <a:gd name="T1" fmla="*/ 0 h 28"/>
                <a:gd name="T2" fmla="*/ 104 w 122"/>
                <a:gd name="T3" fmla="*/ 22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3" name="266398080"/>
            <p:cNvSpPr>
              <a:spLocks noChangeAspect="1"/>
            </p:cNvSpPr>
            <p:nvPr/>
          </p:nvSpPr>
          <p:spPr bwMode="auto">
            <a:xfrm>
              <a:off x="5930807" y="2211955"/>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4" name="551510659"/>
            <p:cNvSpPr>
              <a:spLocks noChangeAspect="1"/>
            </p:cNvSpPr>
            <p:nvPr/>
          </p:nvSpPr>
          <p:spPr bwMode="auto">
            <a:xfrm>
              <a:off x="5930808" y="2250371"/>
              <a:ext cx="312763" cy="79578"/>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5" name="1571499021"/>
            <p:cNvSpPr>
              <a:spLocks noChangeAspect="1"/>
            </p:cNvSpPr>
            <p:nvPr/>
          </p:nvSpPr>
          <p:spPr bwMode="auto">
            <a:xfrm>
              <a:off x="5930807" y="2250371"/>
              <a:ext cx="15382" cy="16464"/>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6" name="824226783"/>
            <p:cNvSpPr>
              <a:spLocks noChangeAspect="1"/>
            </p:cNvSpPr>
            <p:nvPr/>
          </p:nvSpPr>
          <p:spPr bwMode="auto">
            <a:xfrm>
              <a:off x="5797499" y="1465567"/>
              <a:ext cx="440945" cy="93299"/>
            </a:xfrm>
            <a:custGeom>
              <a:avLst/>
              <a:gdLst>
                <a:gd name="T0" fmla="*/ 156 w 172"/>
                <a:gd name="T1" fmla="*/ 30 h 34"/>
                <a:gd name="T2" fmla="*/ 6 w 172"/>
                <a:gd name="T3" fmla="*/ 0 h 34"/>
                <a:gd name="T4" fmla="*/ 0 w 172"/>
                <a:gd name="T5" fmla="*/ 4 h 34"/>
                <a:gd name="T6" fmla="*/ 158 w 172"/>
                <a:gd name="T7" fmla="*/ 34 h 34"/>
                <a:gd name="T8" fmla="*/ 172 w 172"/>
                <a:gd name="T9" fmla="*/ 24 h 34"/>
                <a:gd name="T10" fmla="*/ 172 w 172"/>
                <a:gd name="T11" fmla="*/ 20 h 34"/>
                <a:gd name="T12" fmla="*/ 156 w 172"/>
                <a:gd name="T13" fmla="*/ 30 h 34"/>
                <a:gd name="T14" fmla="*/ 0 60000 65536"/>
                <a:gd name="T15" fmla="*/ 0 60000 65536"/>
                <a:gd name="T16" fmla="*/ 0 60000 65536"/>
                <a:gd name="T17" fmla="*/ 0 60000 65536"/>
                <a:gd name="T18" fmla="*/ 0 60000 65536"/>
                <a:gd name="T19" fmla="*/ 0 60000 65536"/>
                <a:gd name="T20" fmla="*/ 0 60000 65536"/>
                <a:gd name="T21" fmla="*/ 0 w 172"/>
                <a:gd name="T22" fmla="*/ 0 h 34"/>
                <a:gd name="T23" fmla="*/ 172 w 17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34">
                  <a:moveTo>
                    <a:pt x="156" y="30"/>
                  </a:moveTo>
                  <a:lnTo>
                    <a:pt x="6" y="0"/>
                  </a:lnTo>
                  <a:lnTo>
                    <a:pt x="0" y="4"/>
                  </a:lnTo>
                  <a:lnTo>
                    <a:pt x="158" y="34"/>
                  </a:lnTo>
                  <a:lnTo>
                    <a:pt x="172" y="24"/>
                  </a:lnTo>
                  <a:lnTo>
                    <a:pt x="172" y="20"/>
                  </a:lnTo>
                  <a:lnTo>
                    <a:pt x="156" y="3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7" name="834640098"/>
            <p:cNvSpPr>
              <a:spLocks noChangeAspect="1"/>
            </p:cNvSpPr>
            <p:nvPr/>
          </p:nvSpPr>
          <p:spPr bwMode="auto">
            <a:xfrm>
              <a:off x="5864152" y="1520449"/>
              <a:ext cx="256364" cy="82323"/>
            </a:xfrm>
            <a:custGeom>
              <a:avLst/>
              <a:gdLst>
                <a:gd name="T0" fmla="*/ 100 w 100"/>
                <a:gd name="T1" fmla="*/ 18 h 30"/>
                <a:gd name="T2" fmla="*/ 0 w 100"/>
                <a:gd name="T3" fmla="*/ 0 h 30"/>
                <a:gd name="T4" fmla="*/ 0 w 100"/>
                <a:gd name="T5" fmla="*/ 10 h 30"/>
                <a:gd name="T6" fmla="*/ 100 w 100"/>
                <a:gd name="T7" fmla="*/ 30 h 30"/>
                <a:gd name="T8" fmla="*/ 100 w 100"/>
                <a:gd name="T9" fmla="*/ 18 h 30"/>
                <a:gd name="T10" fmla="*/ 0 60000 65536"/>
                <a:gd name="T11" fmla="*/ 0 60000 65536"/>
                <a:gd name="T12" fmla="*/ 0 60000 65536"/>
                <a:gd name="T13" fmla="*/ 0 60000 65536"/>
                <a:gd name="T14" fmla="*/ 0 60000 65536"/>
                <a:gd name="T15" fmla="*/ 0 w 100"/>
                <a:gd name="T16" fmla="*/ 0 h 30"/>
                <a:gd name="T17" fmla="*/ 100 w 100"/>
                <a:gd name="T18" fmla="*/ 30 h 30"/>
              </a:gdLst>
              <a:ahLst/>
              <a:cxnLst>
                <a:cxn ang="T10">
                  <a:pos x="T0" y="T1"/>
                </a:cxn>
                <a:cxn ang="T11">
                  <a:pos x="T2" y="T3"/>
                </a:cxn>
                <a:cxn ang="T12">
                  <a:pos x="T4" y="T5"/>
                </a:cxn>
                <a:cxn ang="T13">
                  <a:pos x="T6" y="T7"/>
                </a:cxn>
                <a:cxn ang="T14">
                  <a:pos x="T8" y="T9"/>
                </a:cxn>
              </a:cxnLst>
              <a:rect l="T15" t="T16" r="T17" b="T18"/>
              <a:pathLst>
                <a:path w="100" h="30">
                  <a:moveTo>
                    <a:pt x="100" y="18"/>
                  </a:moveTo>
                  <a:lnTo>
                    <a:pt x="0" y="0"/>
                  </a:lnTo>
                  <a:lnTo>
                    <a:pt x="0" y="10"/>
                  </a:lnTo>
                  <a:lnTo>
                    <a:pt x="100" y="30"/>
                  </a:lnTo>
                  <a:lnTo>
                    <a:pt x="100" y="18"/>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8" name="1207210569"/>
            <p:cNvSpPr>
              <a:spLocks noChangeAspect="1"/>
            </p:cNvSpPr>
            <p:nvPr/>
          </p:nvSpPr>
          <p:spPr bwMode="auto">
            <a:xfrm>
              <a:off x="5864153" y="1520449"/>
              <a:ext cx="25636" cy="27441"/>
            </a:xfrm>
            <a:custGeom>
              <a:avLst/>
              <a:gdLst>
                <a:gd name="T0" fmla="*/ 0 w 10"/>
                <a:gd name="T1" fmla="*/ 10 h 10"/>
                <a:gd name="T2" fmla="*/ 10 w 10"/>
                <a:gd name="T3" fmla="*/ 2 h 10"/>
                <a:gd name="T4" fmla="*/ 0 w 10"/>
                <a:gd name="T5" fmla="*/ 0 h 10"/>
                <a:gd name="T6" fmla="*/ 0 w 10"/>
                <a:gd name="T7" fmla="*/ 10 h 10"/>
                <a:gd name="T8" fmla="*/ 0 60000 65536"/>
                <a:gd name="T9" fmla="*/ 0 60000 65536"/>
                <a:gd name="T10" fmla="*/ 0 60000 65536"/>
                <a:gd name="T11" fmla="*/ 0 60000 65536"/>
                <a:gd name="T12" fmla="*/ 0 w 10"/>
                <a:gd name="T13" fmla="*/ 0 h 10"/>
                <a:gd name="T14" fmla="*/ 10 w 10"/>
                <a:gd name="T15" fmla="*/ 10 h 10"/>
              </a:gdLst>
              <a:ahLst/>
              <a:cxnLst>
                <a:cxn ang="T8">
                  <a:pos x="T0" y="T1"/>
                </a:cxn>
                <a:cxn ang="T9">
                  <a:pos x="T2" y="T3"/>
                </a:cxn>
                <a:cxn ang="T10">
                  <a:pos x="T4" y="T5"/>
                </a:cxn>
                <a:cxn ang="T11">
                  <a:pos x="T6" y="T7"/>
                </a:cxn>
              </a:cxnLst>
              <a:rect l="T12" t="T13" r="T14" b="T15"/>
              <a:pathLst>
                <a:path w="10" h="10">
                  <a:moveTo>
                    <a:pt x="0" y="10"/>
                  </a:moveTo>
                  <a:lnTo>
                    <a:pt x="10" y="2"/>
                  </a:lnTo>
                  <a:lnTo>
                    <a:pt x="0" y="0"/>
                  </a:lnTo>
                  <a:lnTo>
                    <a:pt x="0" y="1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9" name="2004710738"/>
            <p:cNvSpPr>
              <a:spLocks noChangeAspect="1"/>
            </p:cNvSpPr>
            <p:nvPr/>
          </p:nvSpPr>
          <p:spPr bwMode="auto">
            <a:xfrm>
              <a:off x="5853899" y="1328363"/>
              <a:ext cx="399927" cy="1037260"/>
            </a:xfrm>
            <a:custGeom>
              <a:avLst/>
              <a:gdLst>
                <a:gd name="T0" fmla="*/ 0 w 78"/>
                <a:gd name="T1" fmla="*/ 0 h 189"/>
                <a:gd name="T2" fmla="*/ 600 w 78"/>
                <a:gd name="T3" fmla="*/ 120 h 189"/>
                <a:gd name="T4" fmla="*/ 616 w 78"/>
                <a:gd name="T5" fmla="*/ 144 h 189"/>
                <a:gd name="T6" fmla="*/ 624 w 78"/>
                <a:gd name="T7" fmla="*/ 1512 h 189"/>
                <a:gd name="T8" fmla="*/ 600 w 78"/>
                <a:gd name="T9" fmla="*/ 1512 h 189"/>
                <a:gd name="T10" fmla="*/ 600 w 78"/>
                <a:gd name="T11" fmla="*/ 152 h 189"/>
                <a:gd name="T12" fmla="*/ 584 w 78"/>
                <a:gd name="T13" fmla="*/ 136 h 189"/>
                <a:gd name="T14" fmla="*/ 0 w 78"/>
                <a:gd name="T15" fmla="*/ 24 h 189"/>
                <a:gd name="T16" fmla="*/ 0 w 78"/>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189"/>
                <a:gd name="T29" fmla="*/ 78 w 78"/>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189">
                  <a:moveTo>
                    <a:pt x="0" y="0"/>
                  </a:moveTo>
                  <a:cubicBezTo>
                    <a:pt x="75" y="15"/>
                    <a:pt x="75" y="15"/>
                    <a:pt x="75" y="15"/>
                  </a:cubicBezTo>
                  <a:cubicBezTo>
                    <a:pt x="75" y="15"/>
                    <a:pt x="77" y="16"/>
                    <a:pt x="77" y="18"/>
                  </a:cubicBezTo>
                  <a:cubicBezTo>
                    <a:pt x="77" y="36"/>
                    <a:pt x="78" y="189"/>
                    <a:pt x="78" y="189"/>
                  </a:cubicBezTo>
                  <a:cubicBezTo>
                    <a:pt x="75" y="189"/>
                    <a:pt x="75" y="189"/>
                    <a:pt x="75" y="189"/>
                  </a:cubicBezTo>
                  <a:cubicBezTo>
                    <a:pt x="75" y="19"/>
                    <a:pt x="75" y="19"/>
                    <a:pt x="75" y="19"/>
                  </a:cubicBezTo>
                  <a:cubicBezTo>
                    <a:pt x="75" y="19"/>
                    <a:pt x="75" y="17"/>
                    <a:pt x="73" y="17"/>
                  </a:cubicBezTo>
                  <a:cubicBezTo>
                    <a:pt x="72" y="17"/>
                    <a:pt x="0" y="3"/>
                    <a:pt x="0" y="3"/>
                  </a:cubicBez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30" name="1927913178"/>
            <p:cNvSpPr/>
            <p:nvPr/>
          </p:nvSpPr>
          <p:spPr>
            <a:xfrm>
              <a:off x="5321396" y="2863147"/>
              <a:ext cx="1428308" cy="666544"/>
            </a:xfrm>
            <a:prstGeom prst="cloud">
              <a:avLst/>
            </a:prstGeom>
            <a:no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ctr">
                <a:defRPr/>
              </a:pPr>
              <a:r>
                <a:rPr lang="en-US" sz="1332" dirty="0">
                  <a:solidFill>
                    <a:sysClr val="windowText" lastClr="000000"/>
                  </a:solidFill>
                  <a:latin typeface="Huawei Sans" panose="020C0503030203020204" pitchFamily="34" charset="0"/>
                </a:rPr>
                <a:t>SAN</a:t>
              </a:r>
            </a:p>
          </p:txBody>
        </p:sp>
        <p:cxnSp>
          <p:nvCxnSpPr>
            <p:cNvPr id="51" name="514564578"/>
            <p:cNvCxnSpPr/>
            <p:nvPr/>
          </p:nvCxnSpPr>
          <p:spPr>
            <a:xfrm rot="5400000">
              <a:off x="5728729" y="2644140"/>
              <a:ext cx="516307" cy="211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6" name="3130581"/>
            <p:cNvCxnSpPr/>
            <p:nvPr/>
          </p:nvCxnSpPr>
          <p:spPr>
            <a:xfrm rot="5400000" flipH="1" flipV="1">
              <a:off x="5939272" y="2624038"/>
              <a:ext cx="476104" cy="211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59" name="820567709"/>
            <p:cNvSpPr txBox="1"/>
            <p:nvPr/>
          </p:nvSpPr>
          <p:spPr>
            <a:xfrm>
              <a:off x="3660326" y="4621960"/>
              <a:ext cx="947597" cy="330582"/>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399" dirty="0">
                  <a:solidFill>
                    <a:srgbClr val="000000"/>
                  </a:solidFill>
                  <a:latin typeface="Huawei Sans" panose="020C0503030203020204" pitchFamily="34" charset="0"/>
                </a:rPr>
                <a:t>Engine 0</a:t>
              </a:r>
            </a:p>
          </p:txBody>
        </p:sp>
        <p:sp>
          <p:nvSpPr>
            <p:cNvPr id="60" name="2051256206"/>
            <p:cNvSpPr txBox="1"/>
            <p:nvPr/>
          </p:nvSpPr>
          <p:spPr>
            <a:xfrm>
              <a:off x="5292422" y="4621960"/>
              <a:ext cx="947597" cy="330582"/>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1</a:t>
              </a:r>
            </a:p>
          </p:txBody>
        </p:sp>
        <p:sp>
          <p:nvSpPr>
            <p:cNvPr id="61" name="1847490471"/>
            <p:cNvSpPr txBox="1"/>
            <p:nvPr/>
          </p:nvSpPr>
          <p:spPr>
            <a:xfrm>
              <a:off x="6715287" y="4638888"/>
              <a:ext cx="947597" cy="330582"/>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2</a:t>
              </a:r>
            </a:p>
          </p:txBody>
        </p:sp>
        <p:sp>
          <p:nvSpPr>
            <p:cNvPr id="62" name="954568841"/>
            <p:cNvSpPr txBox="1"/>
            <p:nvPr/>
          </p:nvSpPr>
          <p:spPr>
            <a:xfrm>
              <a:off x="8306681" y="4646028"/>
              <a:ext cx="947597" cy="330582"/>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3</a:t>
              </a:r>
            </a:p>
          </p:txBody>
        </p:sp>
        <p:sp>
          <p:nvSpPr>
            <p:cNvPr id="63" name="2146266336"/>
            <p:cNvSpPr txBox="1">
              <a:spLocks noChangeArrowheads="1"/>
            </p:cNvSpPr>
            <p:nvPr/>
          </p:nvSpPr>
          <p:spPr bwMode="auto">
            <a:xfrm>
              <a:off x="5723246" y="2481304"/>
              <a:ext cx="289970" cy="297524"/>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1</a:t>
              </a:r>
            </a:p>
          </p:txBody>
        </p:sp>
        <p:sp>
          <p:nvSpPr>
            <p:cNvPr id="66" name="15583145"/>
            <p:cNvSpPr txBox="1">
              <a:spLocks noChangeArrowheads="1"/>
            </p:cNvSpPr>
            <p:nvPr/>
          </p:nvSpPr>
          <p:spPr bwMode="auto">
            <a:xfrm>
              <a:off x="6163570" y="2518237"/>
              <a:ext cx="289970" cy="297524"/>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2</a:t>
              </a:r>
            </a:p>
          </p:txBody>
        </p:sp>
        <p:sp>
          <p:nvSpPr>
            <p:cNvPr id="76" name="流程图: 磁盘 75"/>
            <p:cNvSpPr/>
            <p:nvPr/>
          </p:nvSpPr>
          <p:spPr>
            <a:xfrm>
              <a:off x="3321763" y="3787186"/>
              <a:ext cx="571324" cy="380882"/>
            </a:xfrm>
            <a:prstGeom prst="flowChartMagneticDisk">
              <a:avLst/>
            </a:prstGeom>
          </p:spPr>
          <p:style>
            <a:lnRef idx="1">
              <a:schemeClr val="accent1"/>
            </a:lnRef>
            <a:fillRef idx="2">
              <a:schemeClr val="accent1"/>
            </a:fillRef>
            <a:effectRef idx="1">
              <a:schemeClr val="accent1"/>
            </a:effectRef>
            <a:fontRef idx="minor">
              <a:schemeClr val="dk1"/>
            </a:fontRef>
          </p:style>
          <p:txBody>
            <a:bodyPr anchor="ctr"/>
            <a:lstStyle/>
            <a:p>
              <a:pPr algn="ctr" fontAlgn="ctr">
                <a:defRPr/>
              </a:pPr>
              <a:r>
                <a:rPr lang="en-US" sz="1200" dirty="0">
                  <a:solidFill>
                    <a:prstClr val="black"/>
                  </a:solidFill>
                  <a:latin typeface="Huawei Sans" panose="020C0503030203020204" pitchFamily="34" charset="0"/>
                </a:rPr>
                <a:t>LUN</a:t>
              </a:r>
              <a:endParaRPr lang="en-US" altLang="zh-CN" sz="1200" dirty="0">
                <a:solidFill>
                  <a:prstClr val="black"/>
                </a:solidFill>
                <a:latin typeface="Huawei Sans" panose="020C0503030203020204" pitchFamily="34" charset="0"/>
                <a:ea typeface="方正兰亭黑简体" panose="02000000000000000000" pitchFamily="2" charset="-122"/>
                <a:sym typeface="Huawei Sans" panose="020C0503030203020204" pitchFamily="34" charset="0"/>
              </a:endParaRPr>
            </a:p>
          </p:txBody>
        </p:sp>
        <p:cxnSp>
          <p:nvCxnSpPr>
            <p:cNvPr id="77" name="直接箭头连接符 76"/>
            <p:cNvCxnSpPr>
              <a:endCxn id="93" idx="0"/>
            </p:cNvCxnSpPr>
            <p:nvPr/>
          </p:nvCxnSpPr>
          <p:spPr>
            <a:xfrm flipH="1">
              <a:off x="3560449" y="3531285"/>
              <a:ext cx="2085970" cy="767976"/>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78" name="直接箭头连接符 77"/>
            <p:cNvCxnSpPr/>
            <p:nvPr/>
          </p:nvCxnSpPr>
          <p:spPr>
            <a:xfrm flipV="1">
              <a:off x="3893086" y="3531285"/>
              <a:ext cx="2142464" cy="732003"/>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79" name="直接箭头连接符 78"/>
            <p:cNvCxnSpPr/>
            <p:nvPr/>
          </p:nvCxnSpPr>
          <p:spPr>
            <a:xfrm rot="16200000" flipH="1">
              <a:off x="3341866" y="4871650"/>
              <a:ext cx="539583" cy="8464"/>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80" name="直接箭头连接符 79"/>
            <p:cNvCxnSpPr/>
            <p:nvPr/>
          </p:nvCxnSpPr>
          <p:spPr>
            <a:xfrm>
              <a:off x="4178749" y="4468543"/>
              <a:ext cx="571324" cy="211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81" name="直接箭头连接符 80"/>
            <p:cNvCxnSpPr/>
            <p:nvPr/>
          </p:nvCxnSpPr>
          <p:spPr>
            <a:xfrm rot="16200000" flipH="1">
              <a:off x="5055837" y="4887518"/>
              <a:ext cx="539583" cy="8464"/>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82" name="圆角矩形 81"/>
            <p:cNvSpPr/>
            <p:nvPr/>
          </p:nvSpPr>
          <p:spPr>
            <a:xfrm>
              <a:off x="2655219" y="3727938"/>
              <a:ext cx="6855884" cy="2475736"/>
            </a:xfrm>
            <a:prstGeom prst="roundRect">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fontAlgn="ctr">
                <a:defRPr/>
              </a:pPr>
              <a:endParaRPr lang="en-US" altLang="zh-CN" sz="1332" dirty="0">
                <a:solidFill>
                  <a:prstClr val="black"/>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83" name="TextBox 82"/>
            <p:cNvSpPr txBox="1">
              <a:spLocks noChangeArrowheads="1"/>
            </p:cNvSpPr>
            <p:nvPr/>
          </p:nvSpPr>
          <p:spPr bwMode="auto">
            <a:xfrm>
              <a:off x="6533655" y="3827775"/>
              <a:ext cx="3039197" cy="407601"/>
            </a:xfrm>
            <a:prstGeom prst="rect">
              <a:avLst/>
            </a:prstGeom>
            <a:noFill/>
            <a:ln w="9525">
              <a:noFill/>
              <a:miter lim="800000"/>
              <a:headEnd/>
              <a:tailEnd/>
            </a:ln>
          </p:spPr>
          <p:txBody>
            <a:bodyPr wrap="square">
              <a:spAutoFit/>
            </a:bodyPr>
            <a:lstStyle/>
            <a:p>
              <a:pPr fontAlgn="ctr"/>
              <a:r>
                <a:rPr lang="en-US" sz="1865" dirty="0" err="1">
                  <a:latin typeface="Huawei Sans" panose="020C0503030203020204" pitchFamily="34" charset="0"/>
                </a:rPr>
                <a:t>PCIe</a:t>
              </a:r>
              <a:r>
                <a:rPr lang="en-US" sz="1865" dirty="0">
                  <a:latin typeface="Huawei Sans" panose="020C0503030203020204" pitchFamily="34" charset="0"/>
                </a:rPr>
                <a:t> switched network</a:t>
              </a:r>
              <a:endParaRPr lang="en-US" altLang="zh-CN" sz="1865"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88" name="TextBox 87"/>
            <p:cNvSpPr txBox="1">
              <a:spLocks noChangeArrowheads="1"/>
            </p:cNvSpPr>
            <p:nvPr/>
          </p:nvSpPr>
          <p:spPr bwMode="auto">
            <a:xfrm>
              <a:off x="4421243" y="3683925"/>
              <a:ext cx="289970" cy="297524"/>
            </a:xfrm>
            <a:prstGeom prst="rect">
              <a:avLst/>
            </a:prstGeom>
            <a:noFill/>
            <a:ln w="9525">
              <a:noFill/>
              <a:miter lim="800000"/>
              <a:headEnd/>
              <a:tailEnd/>
            </a:ln>
          </p:spPr>
          <p:txBody>
            <a:bodyPr wrap="none">
              <a:spAutoFit/>
            </a:bodyPr>
            <a:lstStyle/>
            <a:p>
              <a:pPr fontAlgn="ctr"/>
              <a:r>
                <a:rPr lang="en-US" sz="1200" b="1" dirty="0">
                  <a:solidFill>
                    <a:prstClr val="black"/>
                  </a:solidFill>
                  <a:latin typeface="Huawei Sans" panose="020C0503030203020204" pitchFamily="34" charset="0"/>
                </a:rPr>
                <a:t>1</a:t>
              </a:r>
              <a:endParaRPr lang="en-US" altLang="zh-CN" sz="1200" b="1" dirty="0">
                <a:solidFill>
                  <a:prstClr val="black"/>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89" name="TextBox 88"/>
            <p:cNvSpPr txBox="1">
              <a:spLocks noChangeArrowheads="1"/>
            </p:cNvSpPr>
            <p:nvPr/>
          </p:nvSpPr>
          <p:spPr bwMode="auto">
            <a:xfrm>
              <a:off x="4687438" y="3905683"/>
              <a:ext cx="289970" cy="297524"/>
            </a:xfrm>
            <a:prstGeom prst="rect">
              <a:avLst/>
            </a:prstGeom>
            <a:noFill/>
            <a:ln w="9525">
              <a:noFill/>
              <a:miter lim="800000"/>
              <a:headEnd/>
              <a:tailEnd/>
            </a:ln>
          </p:spPr>
          <p:txBody>
            <a:bodyPr wrap="none">
              <a:spAutoFit/>
            </a:bodyPr>
            <a:lstStyle/>
            <a:p>
              <a:pPr fontAlgn="ctr"/>
              <a:r>
                <a:rPr lang="en-US" sz="1200" b="1" dirty="0">
                  <a:solidFill>
                    <a:prstClr val="black"/>
                  </a:solidFill>
                  <a:latin typeface="Huawei Sans" panose="020C0503030203020204" pitchFamily="34" charset="0"/>
                </a:rPr>
                <a:t>2</a:t>
              </a:r>
              <a:endParaRPr lang="en-US" altLang="zh-CN" sz="1200" b="1" dirty="0">
                <a:solidFill>
                  <a:prstClr val="black"/>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90" name="TextBox 89"/>
            <p:cNvSpPr txBox="1"/>
            <p:nvPr/>
          </p:nvSpPr>
          <p:spPr>
            <a:xfrm>
              <a:off x="3328112" y="4775364"/>
              <a:ext cx="289970" cy="297524"/>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prstClr val="black"/>
                  </a:solidFill>
                  <a:latin typeface="Huawei Sans" panose="020C0503030203020204" pitchFamily="34" charset="0"/>
                </a:rPr>
                <a:t>3</a:t>
              </a:r>
              <a:endParaRPr lang="en-US" altLang="zh-CN" sz="1200" b="1" dirty="0">
                <a:solidFill>
                  <a:prstClr val="black"/>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91" name="TextBox 90"/>
            <p:cNvSpPr txBox="1"/>
            <p:nvPr/>
          </p:nvSpPr>
          <p:spPr>
            <a:xfrm>
              <a:off x="4273969" y="4204041"/>
              <a:ext cx="289970" cy="297524"/>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prstClr val="black"/>
                  </a:solidFill>
                  <a:latin typeface="Huawei Sans" panose="020C0503030203020204" pitchFamily="34" charset="0"/>
                </a:rPr>
                <a:t>4</a:t>
              </a:r>
              <a:endParaRPr lang="en-US" altLang="zh-CN" sz="1200" b="1" dirty="0">
                <a:solidFill>
                  <a:prstClr val="black"/>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92" name="TextBox 91"/>
            <p:cNvSpPr txBox="1"/>
            <p:nvPr/>
          </p:nvSpPr>
          <p:spPr>
            <a:xfrm>
              <a:off x="5084403" y="4775364"/>
              <a:ext cx="289970" cy="297524"/>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prstClr val="black"/>
                  </a:solidFill>
                  <a:latin typeface="Huawei Sans" panose="020C0503030203020204" pitchFamily="34" charset="0"/>
                </a:rPr>
                <a:t>5</a:t>
              </a:r>
              <a:endParaRPr lang="en-US" altLang="zh-CN" sz="1200" b="1" dirty="0">
                <a:solidFill>
                  <a:prstClr val="black"/>
                </a:solidFill>
                <a:latin typeface="Huawei Sans" panose="020C0503030203020204" pitchFamily="34" charset="0"/>
                <a:ea typeface="方正兰亭黑简体" panose="02000000000000000000" pitchFamily="2" charset="-122"/>
                <a:sym typeface="Huawei Sans" panose="020C0503030203020204" pitchFamily="34" charset="0"/>
              </a:endParaRPr>
            </a:p>
          </p:txBody>
        </p:sp>
        <p:pic>
          <p:nvPicPr>
            <p:cNvPr id="93" name="Picture 3"/>
            <p:cNvPicPr>
              <a:picLocks noChangeAspect="1" noChangeArrowheads="1"/>
            </p:cNvPicPr>
            <p:nvPr/>
          </p:nvPicPr>
          <p:blipFill>
            <a:blip r:embed="rId3" cstate="print"/>
            <a:srcRect/>
            <a:stretch>
              <a:fillRect/>
            </a:stretch>
          </p:blipFill>
          <p:spPr bwMode="auto">
            <a:xfrm>
              <a:off x="2923105" y="4299262"/>
              <a:ext cx="1274687" cy="301948"/>
            </a:xfrm>
            <a:prstGeom prst="rect">
              <a:avLst/>
            </a:prstGeom>
            <a:noFill/>
            <a:ln w="9525">
              <a:noFill/>
              <a:miter lim="800000"/>
              <a:headEnd/>
              <a:tailEnd/>
            </a:ln>
          </p:spPr>
        </p:pic>
        <p:pic>
          <p:nvPicPr>
            <p:cNvPr id="94" name="Picture 3"/>
            <p:cNvPicPr>
              <a:picLocks noChangeAspect="1" noChangeArrowheads="1"/>
            </p:cNvPicPr>
            <p:nvPr/>
          </p:nvPicPr>
          <p:blipFill>
            <a:blip r:embed="rId3" cstate="print"/>
            <a:srcRect/>
            <a:stretch>
              <a:fillRect/>
            </a:stretch>
          </p:blipFill>
          <p:spPr bwMode="auto">
            <a:xfrm>
              <a:off x="4744998" y="4319684"/>
              <a:ext cx="1274687" cy="301948"/>
            </a:xfrm>
            <a:prstGeom prst="rect">
              <a:avLst/>
            </a:prstGeom>
            <a:noFill/>
            <a:ln w="9525">
              <a:noFill/>
              <a:miter lim="800000"/>
              <a:headEnd/>
              <a:tailEnd/>
            </a:ln>
          </p:spPr>
        </p:pic>
        <p:pic>
          <p:nvPicPr>
            <p:cNvPr id="95" name="Picture 3"/>
            <p:cNvPicPr>
              <a:picLocks noChangeAspect="1" noChangeArrowheads="1"/>
            </p:cNvPicPr>
            <p:nvPr/>
          </p:nvPicPr>
          <p:blipFill>
            <a:blip r:embed="rId3" cstate="print"/>
            <a:srcRect/>
            <a:stretch>
              <a:fillRect/>
            </a:stretch>
          </p:blipFill>
          <p:spPr bwMode="auto">
            <a:xfrm>
              <a:off x="6310844" y="4319684"/>
              <a:ext cx="1274687" cy="301948"/>
            </a:xfrm>
            <a:prstGeom prst="rect">
              <a:avLst/>
            </a:prstGeom>
            <a:noFill/>
            <a:ln w="9525">
              <a:noFill/>
              <a:miter lim="800000"/>
              <a:headEnd/>
              <a:tailEnd/>
            </a:ln>
          </p:spPr>
        </p:pic>
        <p:pic>
          <p:nvPicPr>
            <p:cNvPr id="96" name="Picture 3"/>
            <p:cNvPicPr>
              <a:picLocks noChangeAspect="1" noChangeArrowheads="1"/>
            </p:cNvPicPr>
            <p:nvPr/>
          </p:nvPicPr>
          <p:blipFill>
            <a:blip r:embed="rId3" cstate="print"/>
            <a:srcRect/>
            <a:stretch>
              <a:fillRect/>
            </a:stretch>
          </p:blipFill>
          <p:spPr bwMode="auto">
            <a:xfrm>
              <a:off x="7916263" y="4316057"/>
              <a:ext cx="1274687" cy="301948"/>
            </a:xfrm>
            <a:prstGeom prst="rect">
              <a:avLst/>
            </a:prstGeom>
            <a:noFill/>
            <a:ln w="9525">
              <a:noFill/>
              <a:miter lim="800000"/>
              <a:headEnd/>
              <a:tailEnd/>
            </a:ln>
          </p:spPr>
        </p:pic>
        <p:pic>
          <p:nvPicPr>
            <p:cNvPr id="97" name="Picture 4"/>
            <p:cNvPicPr>
              <a:picLocks noChangeAspect="1" noChangeArrowheads="1"/>
            </p:cNvPicPr>
            <p:nvPr/>
          </p:nvPicPr>
          <p:blipFill>
            <a:blip r:embed="rId4" cstate="print"/>
            <a:srcRect/>
            <a:stretch>
              <a:fillRect/>
            </a:stretch>
          </p:blipFill>
          <p:spPr bwMode="auto">
            <a:xfrm>
              <a:off x="2987328" y="5846582"/>
              <a:ext cx="1257123" cy="226149"/>
            </a:xfrm>
            <a:prstGeom prst="rect">
              <a:avLst/>
            </a:prstGeom>
            <a:noFill/>
            <a:ln w="9525">
              <a:noFill/>
              <a:miter lim="800000"/>
              <a:headEnd/>
              <a:tailEnd/>
            </a:ln>
          </p:spPr>
        </p:pic>
        <p:pic>
          <p:nvPicPr>
            <p:cNvPr id="98" name="Picture 4"/>
            <p:cNvPicPr>
              <a:picLocks noChangeAspect="1" noChangeArrowheads="1"/>
            </p:cNvPicPr>
            <p:nvPr/>
          </p:nvPicPr>
          <p:blipFill>
            <a:blip r:embed="rId4" cstate="print"/>
            <a:srcRect/>
            <a:stretch>
              <a:fillRect/>
            </a:stretch>
          </p:blipFill>
          <p:spPr bwMode="auto">
            <a:xfrm>
              <a:off x="2987328" y="5618593"/>
              <a:ext cx="1257123" cy="226149"/>
            </a:xfrm>
            <a:prstGeom prst="rect">
              <a:avLst/>
            </a:prstGeom>
            <a:noFill/>
            <a:ln w="9525">
              <a:noFill/>
              <a:miter lim="800000"/>
              <a:headEnd/>
              <a:tailEnd/>
            </a:ln>
          </p:spPr>
        </p:pic>
        <p:pic>
          <p:nvPicPr>
            <p:cNvPr id="99" name="Picture 4"/>
            <p:cNvPicPr>
              <a:picLocks noChangeAspect="1" noChangeArrowheads="1"/>
            </p:cNvPicPr>
            <p:nvPr/>
          </p:nvPicPr>
          <p:blipFill>
            <a:blip r:embed="rId4" cstate="print"/>
            <a:srcRect/>
            <a:stretch>
              <a:fillRect/>
            </a:stretch>
          </p:blipFill>
          <p:spPr bwMode="auto">
            <a:xfrm>
              <a:off x="2982037" y="5392444"/>
              <a:ext cx="1257123" cy="226149"/>
            </a:xfrm>
            <a:prstGeom prst="rect">
              <a:avLst/>
            </a:prstGeom>
            <a:noFill/>
            <a:ln w="9525">
              <a:noFill/>
              <a:miter lim="800000"/>
              <a:headEnd/>
              <a:tailEnd/>
            </a:ln>
          </p:spPr>
        </p:pic>
        <p:pic>
          <p:nvPicPr>
            <p:cNvPr id="100" name="Picture 4"/>
            <p:cNvPicPr>
              <a:picLocks noChangeAspect="1" noChangeArrowheads="1"/>
            </p:cNvPicPr>
            <p:nvPr/>
          </p:nvPicPr>
          <p:blipFill>
            <a:blip r:embed="rId4" cstate="print"/>
            <a:srcRect/>
            <a:stretch>
              <a:fillRect/>
            </a:stretch>
          </p:blipFill>
          <p:spPr bwMode="auto">
            <a:xfrm>
              <a:off x="2982037" y="5164454"/>
              <a:ext cx="1257123" cy="226149"/>
            </a:xfrm>
            <a:prstGeom prst="rect">
              <a:avLst/>
            </a:prstGeom>
            <a:noFill/>
            <a:ln w="9525">
              <a:noFill/>
              <a:miter lim="800000"/>
              <a:headEnd/>
              <a:tailEnd/>
            </a:ln>
          </p:spPr>
        </p:pic>
        <p:pic>
          <p:nvPicPr>
            <p:cNvPr id="101" name="Picture 4"/>
            <p:cNvPicPr>
              <a:picLocks noChangeAspect="1" noChangeArrowheads="1"/>
            </p:cNvPicPr>
            <p:nvPr/>
          </p:nvPicPr>
          <p:blipFill>
            <a:blip r:embed="rId4" cstate="print"/>
            <a:srcRect/>
            <a:stretch>
              <a:fillRect/>
            </a:stretch>
          </p:blipFill>
          <p:spPr bwMode="auto">
            <a:xfrm>
              <a:off x="4708595" y="5848423"/>
              <a:ext cx="1257123" cy="226149"/>
            </a:xfrm>
            <a:prstGeom prst="rect">
              <a:avLst/>
            </a:prstGeom>
            <a:noFill/>
            <a:ln w="9525">
              <a:noFill/>
              <a:miter lim="800000"/>
              <a:headEnd/>
              <a:tailEnd/>
            </a:ln>
          </p:spPr>
        </p:pic>
        <p:pic>
          <p:nvPicPr>
            <p:cNvPr id="102" name="Picture 4"/>
            <p:cNvPicPr>
              <a:picLocks noChangeAspect="1" noChangeArrowheads="1"/>
            </p:cNvPicPr>
            <p:nvPr/>
          </p:nvPicPr>
          <p:blipFill>
            <a:blip r:embed="rId4" cstate="print"/>
            <a:srcRect/>
            <a:stretch>
              <a:fillRect/>
            </a:stretch>
          </p:blipFill>
          <p:spPr bwMode="auto">
            <a:xfrm>
              <a:off x="4708595" y="5620433"/>
              <a:ext cx="1257123" cy="226149"/>
            </a:xfrm>
            <a:prstGeom prst="rect">
              <a:avLst/>
            </a:prstGeom>
            <a:noFill/>
            <a:ln w="9525">
              <a:noFill/>
              <a:miter lim="800000"/>
              <a:headEnd/>
              <a:tailEnd/>
            </a:ln>
          </p:spPr>
        </p:pic>
        <p:pic>
          <p:nvPicPr>
            <p:cNvPr id="103" name="Picture 4"/>
            <p:cNvPicPr>
              <a:picLocks noChangeAspect="1" noChangeArrowheads="1"/>
            </p:cNvPicPr>
            <p:nvPr/>
          </p:nvPicPr>
          <p:blipFill>
            <a:blip r:embed="rId4" cstate="print"/>
            <a:srcRect/>
            <a:stretch>
              <a:fillRect/>
            </a:stretch>
          </p:blipFill>
          <p:spPr bwMode="auto">
            <a:xfrm>
              <a:off x="4703305" y="5394285"/>
              <a:ext cx="1257123" cy="226149"/>
            </a:xfrm>
            <a:prstGeom prst="rect">
              <a:avLst/>
            </a:prstGeom>
            <a:noFill/>
            <a:ln w="9525">
              <a:noFill/>
              <a:miter lim="800000"/>
              <a:headEnd/>
              <a:tailEnd/>
            </a:ln>
          </p:spPr>
        </p:pic>
        <p:pic>
          <p:nvPicPr>
            <p:cNvPr id="104" name="Picture 4"/>
            <p:cNvPicPr>
              <a:picLocks noChangeAspect="1" noChangeArrowheads="1"/>
            </p:cNvPicPr>
            <p:nvPr/>
          </p:nvPicPr>
          <p:blipFill>
            <a:blip r:embed="rId4" cstate="print"/>
            <a:srcRect/>
            <a:stretch>
              <a:fillRect/>
            </a:stretch>
          </p:blipFill>
          <p:spPr bwMode="auto">
            <a:xfrm>
              <a:off x="4703305" y="5166295"/>
              <a:ext cx="1257123" cy="226149"/>
            </a:xfrm>
            <a:prstGeom prst="rect">
              <a:avLst/>
            </a:prstGeom>
            <a:noFill/>
            <a:ln w="9525">
              <a:noFill/>
              <a:miter lim="800000"/>
              <a:headEnd/>
              <a:tailEnd/>
            </a:ln>
          </p:spPr>
        </p:pic>
        <p:pic>
          <p:nvPicPr>
            <p:cNvPr id="105" name="Picture 4"/>
            <p:cNvPicPr>
              <a:picLocks noChangeAspect="1" noChangeArrowheads="1"/>
            </p:cNvPicPr>
            <p:nvPr/>
          </p:nvPicPr>
          <p:blipFill>
            <a:blip r:embed="rId4" cstate="print"/>
            <a:srcRect/>
            <a:stretch>
              <a:fillRect/>
            </a:stretch>
          </p:blipFill>
          <p:spPr bwMode="auto">
            <a:xfrm>
              <a:off x="6333699" y="5843409"/>
              <a:ext cx="1257123" cy="226149"/>
            </a:xfrm>
            <a:prstGeom prst="rect">
              <a:avLst/>
            </a:prstGeom>
            <a:noFill/>
            <a:ln w="9525">
              <a:noFill/>
              <a:miter lim="800000"/>
              <a:headEnd/>
              <a:tailEnd/>
            </a:ln>
          </p:spPr>
        </p:pic>
        <p:pic>
          <p:nvPicPr>
            <p:cNvPr id="106" name="Picture 4"/>
            <p:cNvPicPr>
              <a:picLocks noChangeAspect="1" noChangeArrowheads="1"/>
            </p:cNvPicPr>
            <p:nvPr/>
          </p:nvPicPr>
          <p:blipFill>
            <a:blip r:embed="rId4" cstate="print"/>
            <a:srcRect/>
            <a:stretch>
              <a:fillRect/>
            </a:stretch>
          </p:blipFill>
          <p:spPr bwMode="auto">
            <a:xfrm>
              <a:off x="6333699" y="5615419"/>
              <a:ext cx="1257123" cy="226149"/>
            </a:xfrm>
            <a:prstGeom prst="rect">
              <a:avLst/>
            </a:prstGeom>
            <a:noFill/>
            <a:ln w="9525">
              <a:noFill/>
              <a:miter lim="800000"/>
              <a:headEnd/>
              <a:tailEnd/>
            </a:ln>
          </p:spPr>
        </p:pic>
        <p:pic>
          <p:nvPicPr>
            <p:cNvPr id="107" name="Picture 4"/>
            <p:cNvPicPr>
              <a:picLocks noChangeAspect="1" noChangeArrowheads="1"/>
            </p:cNvPicPr>
            <p:nvPr/>
          </p:nvPicPr>
          <p:blipFill>
            <a:blip r:embed="rId4" cstate="print"/>
            <a:srcRect/>
            <a:stretch>
              <a:fillRect/>
            </a:stretch>
          </p:blipFill>
          <p:spPr bwMode="auto">
            <a:xfrm>
              <a:off x="6328408" y="5389270"/>
              <a:ext cx="1257123" cy="226149"/>
            </a:xfrm>
            <a:prstGeom prst="rect">
              <a:avLst/>
            </a:prstGeom>
            <a:noFill/>
            <a:ln w="9525">
              <a:noFill/>
              <a:miter lim="800000"/>
              <a:headEnd/>
              <a:tailEnd/>
            </a:ln>
          </p:spPr>
        </p:pic>
        <p:pic>
          <p:nvPicPr>
            <p:cNvPr id="108" name="Picture 4"/>
            <p:cNvPicPr>
              <a:picLocks noChangeAspect="1" noChangeArrowheads="1"/>
            </p:cNvPicPr>
            <p:nvPr/>
          </p:nvPicPr>
          <p:blipFill>
            <a:blip r:embed="rId4" cstate="print"/>
            <a:srcRect/>
            <a:stretch>
              <a:fillRect/>
            </a:stretch>
          </p:blipFill>
          <p:spPr bwMode="auto">
            <a:xfrm>
              <a:off x="6328408" y="5161280"/>
              <a:ext cx="1257123" cy="226149"/>
            </a:xfrm>
            <a:prstGeom prst="rect">
              <a:avLst/>
            </a:prstGeom>
            <a:noFill/>
            <a:ln w="9525">
              <a:noFill/>
              <a:miter lim="800000"/>
              <a:headEnd/>
              <a:tailEnd/>
            </a:ln>
          </p:spPr>
        </p:pic>
        <p:pic>
          <p:nvPicPr>
            <p:cNvPr id="109" name="Picture 4"/>
            <p:cNvPicPr>
              <a:picLocks noChangeAspect="1" noChangeArrowheads="1"/>
            </p:cNvPicPr>
            <p:nvPr/>
          </p:nvPicPr>
          <p:blipFill>
            <a:blip r:embed="rId4" cstate="print"/>
            <a:srcRect/>
            <a:stretch>
              <a:fillRect/>
            </a:stretch>
          </p:blipFill>
          <p:spPr bwMode="auto">
            <a:xfrm>
              <a:off x="7939118" y="5843946"/>
              <a:ext cx="1257123" cy="226149"/>
            </a:xfrm>
            <a:prstGeom prst="rect">
              <a:avLst/>
            </a:prstGeom>
            <a:noFill/>
            <a:ln w="9525">
              <a:noFill/>
              <a:miter lim="800000"/>
              <a:headEnd/>
              <a:tailEnd/>
            </a:ln>
          </p:spPr>
        </p:pic>
        <p:pic>
          <p:nvPicPr>
            <p:cNvPr id="110" name="Picture 4"/>
            <p:cNvPicPr>
              <a:picLocks noChangeAspect="1" noChangeArrowheads="1"/>
            </p:cNvPicPr>
            <p:nvPr/>
          </p:nvPicPr>
          <p:blipFill>
            <a:blip r:embed="rId4" cstate="print"/>
            <a:srcRect/>
            <a:stretch>
              <a:fillRect/>
            </a:stretch>
          </p:blipFill>
          <p:spPr bwMode="auto">
            <a:xfrm>
              <a:off x="7939118" y="5615956"/>
              <a:ext cx="1257123" cy="226149"/>
            </a:xfrm>
            <a:prstGeom prst="rect">
              <a:avLst/>
            </a:prstGeom>
            <a:noFill/>
            <a:ln w="9525">
              <a:noFill/>
              <a:miter lim="800000"/>
              <a:headEnd/>
              <a:tailEnd/>
            </a:ln>
          </p:spPr>
        </p:pic>
        <p:pic>
          <p:nvPicPr>
            <p:cNvPr id="111" name="Picture 4"/>
            <p:cNvPicPr>
              <a:picLocks noChangeAspect="1" noChangeArrowheads="1"/>
            </p:cNvPicPr>
            <p:nvPr/>
          </p:nvPicPr>
          <p:blipFill>
            <a:blip r:embed="rId4" cstate="print"/>
            <a:srcRect/>
            <a:stretch>
              <a:fillRect/>
            </a:stretch>
          </p:blipFill>
          <p:spPr bwMode="auto">
            <a:xfrm>
              <a:off x="7933828" y="5389807"/>
              <a:ext cx="1257123" cy="226149"/>
            </a:xfrm>
            <a:prstGeom prst="rect">
              <a:avLst/>
            </a:prstGeom>
            <a:noFill/>
            <a:ln w="9525">
              <a:noFill/>
              <a:miter lim="800000"/>
              <a:headEnd/>
              <a:tailEnd/>
            </a:ln>
          </p:spPr>
        </p:pic>
        <p:pic>
          <p:nvPicPr>
            <p:cNvPr id="112" name="Picture 4"/>
            <p:cNvPicPr>
              <a:picLocks noChangeAspect="1" noChangeArrowheads="1"/>
            </p:cNvPicPr>
            <p:nvPr/>
          </p:nvPicPr>
          <p:blipFill>
            <a:blip r:embed="rId4" cstate="print"/>
            <a:srcRect/>
            <a:stretch>
              <a:fillRect/>
            </a:stretch>
          </p:blipFill>
          <p:spPr bwMode="auto">
            <a:xfrm>
              <a:off x="7933828" y="5161818"/>
              <a:ext cx="1257123" cy="226149"/>
            </a:xfrm>
            <a:prstGeom prst="rect">
              <a:avLst/>
            </a:prstGeom>
            <a:noFill/>
            <a:ln w="9525">
              <a:noFill/>
              <a:miter lim="800000"/>
              <a:headEnd/>
              <a:tailEnd/>
            </a:ln>
          </p:spPr>
        </p:pic>
      </p:grpSp>
      <p:sp>
        <p:nvSpPr>
          <p:cNvPr id="4" name="标题 3"/>
          <p:cNvSpPr>
            <a:spLocks noGrp="1"/>
          </p:cNvSpPr>
          <p:nvPr>
            <p:ph type="title"/>
          </p:nvPr>
        </p:nvSpPr>
        <p:spPr/>
        <p:txBody>
          <a:bodyPr/>
          <a:lstStyle/>
          <a:p>
            <a:r>
              <a:rPr lang="en-US" u="none" dirty="0">
                <a:latin typeface="Huawei Sans" panose="020C0503030203020204" pitchFamily="34" charset="0"/>
              </a:rPr>
              <a:t>Local Write Process</a:t>
            </a:r>
          </a:p>
        </p:txBody>
      </p:sp>
    </p:spTree>
    <p:extLst>
      <p:ext uri="{BB962C8B-B14F-4D97-AF65-F5344CB8AC3E}">
        <p14:creationId xmlns:p14="http://schemas.microsoft.com/office/powerpoint/2010/main" val="508255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标题 124"/>
          <p:cNvSpPr>
            <a:spLocks noGrp="1"/>
          </p:cNvSpPr>
          <p:nvPr>
            <p:ph type="title"/>
          </p:nvPr>
        </p:nvSpPr>
        <p:spPr/>
        <p:txBody>
          <a:bodyPr/>
          <a:lstStyle/>
          <a:p>
            <a:r>
              <a:rPr lang="en-US" u="none" dirty="0">
                <a:latin typeface="Huawei Sans" panose="020C0503030203020204" pitchFamily="34" charset="0"/>
              </a:rPr>
              <a:t>Intelligent Data Storage Architecture</a:t>
            </a:r>
            <a:endParaRPr lang="en-US" altLang="zh-CN" dirty="0">
              <a:latin typeface="Huawei Sans" panose="020C0503030203020204" pitchFamily="34" charset="0"/>
            </a:endParaRPr>
          </a:p>
        </p:txBody>
      </p:sp>
      <p:sp>
        <p:nvSpPr>
          <p:cNvPr id="6" name="圆角矩形 5"/>
          <p:cNvSpPr/>
          <p:nvPr/>
        </p:nvSpPr>
        <p:spPr>
          <a:xfrm>
            <a:off x="1513042" y="2505803"/>
            <a:ext cx="5509550" cy="606853"/>
          </a:xfrm>
          <a:prstGeom prst="roundRect">
            <a:avLst/>
          </a:prstGeom>
          <a:solidFill>
            <a:srgbClr val="DDCB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7" name="矩形 6"/>
          <p:cNvSpPr/>
          <p:nvPr/>
        </p:nvSpPr>
        <p:spPr>
          <a:xfrm>
            <a:off x="1439496" y="3224941"/>
            <a:ext cx="5729399" cy="2390024"/>
          </a:xfrm>
          <a:prstGeom prst="rect">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8" name="圆角矩形 7"/>
          <p:cNvSpPr/>
          <p:nvPr/>
        </p:nvSpPr>
        <p:spPr>
          <a:xfrm>
            <a:off x="1430772" y="1687364"/>
            <a:ext cx="5738124" cy="1496726"/>
          </a:xfrm>
          <a:prstGeom prst="roundRect">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9" name="圆角矩形 8"/>
          <p:cNvSpPr/>
          <p:nvPr/>
        </p:nvSpPr>
        <p:spPr>
          <a:xfrm>
            <a:off x="1718862" y="1327253"/>
            <a:ext cx="4748257" cy="264916"/>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altLang="zh-CN" sz="1399"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0" name="文本框 9"/>
          <p:cNvSpPr txBox="1"/>
          <p:nvPr/>
        </p:nvSpPr>
        <p:spPr>
          <a:xfrm>
            <a:off x="325213" y="3376821"/>
            <a:ext cx="1043876" cy="307777"/>
          </a:xfrm>
          <a:prstGeom prst="rect">
            <a:avLst/>
          </a:prstGeom>
          <a:noFill/>
        </p:spPr>
        <p:txBody>
          <a:bodyPr wrap="none" rtlCol="0">
            <a:spAutoFit/>
          </a:bodyPr>
          <a:lstStyle/>
          <a:p>
            <a:pPr fontAlgn="ctr"/>
            <a:r>
              <a:rPr lang="en-US" sz="1400" b="1" dirty="0">
                <a:solidFill>
                  <a:srgbClr val="1D1D1A"/>
                </a:solidFill>
                <a:latin typeface="Huawei Sans" panose="020C0503030203020204" pitchFamily="34" charset="0"/>
              </a:rPr>
              <a:t>Hardware</a:t>
            </a:r>
          </a:p>
        </p:txBody>
      </p:sp>
      <p:sp>
        <p:nvSpPr>
          <p:cNvPr id="11" name="文本框 10"/>
          <p:cNvSpPr txBox="1"/>
          <p:nvPr/>
        </p:nvSpPr>
        <p:spPr>
          <a:xfrm>
            <a:off x="307262" y="2696064"/>
            <a:ext cx="1205779" cy="307777"/>
          </a:xfrm>
          <a:prstGeom prst="rect">
            <a:avLst/>
          </a:prstGeom>
          <a:noFill/>
        </p:spPr>
        <p:txBody>
          <a:bodyPr wrap="none" rtlCol="0">
            <a:spAutoFit/>
          </a:bodyPr>
          <a:lstStyle/>
          <a:p>
            <a:pPr fontAlgn="ctr"/>
            <a:r>
              <a:rPr lang="en-US" sz="1400" b="1" dirty="0">
                <a:solidFill>
                  <a:srgbClr val="1D1D1A"/>
                </a:solidFill>
                <a:latin typeface="Huawei Sans" panose="020C0503030203020204" pitchFamily="34" charset="0"/>
              </a:rPr>
              <a:t>Intelligence</a:t>
            </a:r>
          </a:p>
        </p:txBody>
      </p:sp>
      <p:sp>
        <p:nvSpPr>
          <p:cNvPr id="12" name="文本框 11"/>
          <p:cNvSpPr txBox="1"/>
          <p:nvPr/>
        </p:nvSpPr>
        <p:spPr>
          <a:xfrm>
            <a:off x="692468" y="3021120"/>
            <a:ext cx="303170" cy="338422"/>
          </a:xfrm>
          <a:prstGeom prst="rect">
            <a:avLst/>
          </a:prstGeom>
          <a:noFill/>
        </p:spPr>
        <p:txBody>
          <a:bodyPr wrap="none" rtlCol="0">
            <a:spAutoFit/>
          </a:bodyPr>
          <a:lstStyle/>
          <a:p>
            <a:pPr fontAlgn="ctr"/>
            <a:r>
              <a:rPr lang="en-US" sz="1599" dirty="0">
                <a:solidFill>
                  <a:srgbClr val="1D1D1A"/>
                </a:solidFill>
                <a:latin typeface="Huawei Sans" panose="020C0503030203020204" pitchFamily="34" charset="0"/>
              </a:rPr>
              <a:t>+</a:t>
            </a:r>
            <a:endParaRPr lang="en-US" altLang="zh-CN" sz="1599"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 name="文本框 12"/>
          <p:cNvSpPr txBox="1"/>
          <p:nvPr/>
        </p:nvSpPr>
        <p:spPr>
          <a:xfrm>
            <a:off x="3354569" y="2493433"/>
            <a:ext cx="1810111" cy="276999"/>
          </a:xfrm>
          <a:prstGeom prst="rect">
            <a:avLst/>
          </a:prstGeom>
          <a:noFill/>
        </p:spPr>
        <p:txBody>
          <a:bodyPr wrap="none" rtlCol="0">
            <a:spAutoFit/>
          </a:bodyPr>
          <a:lstStyle/>
          <a:p>
            <a:pPr fontAlgn="ctr"/>
            <a:r>
              <a:rPr lang="en-US" sz="1200" b="1" dirty="0">
                <a:solidFill>
                  <a:srgbClr val="1D1D1A"/>
                </a:solidFill>
                <a:latin typeface="Huawei Sans" panose="020C0503030203020204" pitchFamily="34" charset="0"/>
              </a:rPr>
              <a:t>Intelligent scheduling</a:t>
            </a:r>
          </a:p>
        </p:txBody>
      </p:sp>
      <p:sp>
        <p:nvSpPr>
          <p:cNvPr id="14" name="文本框 13"/>
          <p:cNvSpPr txBox="1"/>
          <p:nvPr/>
        </p:nvSpPr>
        <p:spPr>
          <a:xfrm>
            <a:off x="1926777" y="1691329"/>
            <a:ext cx="2105063" cy="276999"/>
          </a:xfrm>
          <a:prstGeom prst="rect">
            <a:avLst/>
          </a:prstGeom>
          <a:noFill/>
        </p:spPr>
        <p:txBody>
          <a:bodyPr wrap="none" rtlCol="0">
            <a:spAutoFit/>
          </a:bodyPr>
          <a:lstStyle/>
          <a:p>
            <a:pPr fontAlgn="ctr"/>
            <a:r>
              <a:rPr lang="en-US" sz="1200" b="1" dirty="0">
                <a:solidFill>
                  <a:srgbClr val="1D1D1A"/>
                </a:solidFill>
                <a:latin typeface="Huawei Sans" panose="020C0503030203020204" pitchFamily="34" charset="0"/>
              </a:rPr>
              <a:t>Intelligent data reduction</a:t>
            </a:r>
          </a:p>
        </p:txBody>
      </p:sp>
      <p:sp>
        <p:nvSpPr>
          <p:cNvPr id="15" name="文本框 14"/>
          <p:cNvSpPr txBox="1"/>
          <p:nvPr/>
        </p:nvSpPr>
        <p:spPr>
          <a:xfrm>
            <a:off x="4802188" y="1675318"/>
            <a:ext cx="1952778" cy="276999"/>
          </a:xfrm>
          <a:prstGeom prst="rect">
            <a:avLst/>
          </a:prstGeom>
          <a:noFill/>
        </p:spPr>
        <p:txBody>
          <a:bodyPr wrap="none" rtlCol="0">
            <a:spAutoFit/>
          </a:bodyPr>
          <a:lstStyle/>
          <a:p>
            <a:pPr fontAlgn="ctr"/>
            <a:r>
              <a:rPr lang="en-US" sz="1200" b="1" dirty="0">
                <a:solidFill>
                  <a:srgbClr val="1D1D1A"/>
                </a:solidFill>
                <a:latin typeface="Huawei Sans" panose="020C0503030203020204" pitchFamily="34" charset="0"/>
              </a:rPr>
              <a:t>Intelligent data storage</a:t>
            </a:r>
          </a:p>
        </p:txBody>
      </p:sp>
      <p:grpSp>
        <p:nvGrpSpPr>
          <p:cNvPr id="16" name="组合 15"/>
          <p:cNvGrpSpPr/>
          <p:nvPr/>
        </p:nvGrpSpPr>
        <p:grpSpPr>
          <a:xfrm>
            <a:off x="1439494" y="5660307"/>
            <a:ext cx="5333578" cy="570073"/>
            <a:chOff x="868340" y="4472052"/>
            <a:chExt cx="5117771" cy="512888"/>
          </a:xfrm>
        </p:grpSpPr>
        <p:sp>
          <p:nvSpPr>
            <p:cNvPr id="113" name="流程图: 磁盘 112"/>
            <p:cNvSpPr/>
            <p:nvPr/>
          </p:nvSpPr>
          <p:spPr>
            <a:xfrm>
              <a:off x="868340" y="4472052"/>
              <a:ext cx="1058091" cy="254726"/>
            </a:xfrm>
            <a:prstGeom prst="flowChartMagneticDisk">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4" name="文本框 113"/>
            <p:cNvSpPr txBox="1"/>
            <p:nvPr/>
          </p:nvSpPr>
          <p:spPr>
            <a:xfrm>
              <a:off x="1072030" y="4529645"/>
              <a:ext cx="609174" cy="249115"/>
            </a:xfrm>
            <a:prstGeom prst="rect">
              <a:avLst/>
            </a:prstGeom>
            <a:noFill/>
          </p:spPr>
          <p:txBody>
            <a:bodyPr wrap="none" rtlCol="0">
              <a:spAutoFit/>
            </a:bodyPr>
            <a:lstStyle/>
            <a:p>
              <a:pPr fontAlgn="ctr"/>
              <a:r>
                <a:rPr lang="en-US" sz="1200" dirty="0">
                  <a:solidFill>
                    <a:srgbClr val="1D1D1A"/>
                  </a:solidFill>
                  <a:latin typeface="Huawei Sans" panose="020C0503030203020204" pitchFamily="34" charset="0"/>
                </a:rPr>
                <a:t>DRAM</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5" name="流程图: 磁盘 114"/>
            <p:cNvSpPr/>
            <p:nvPr/>
          </p:nvSpPr>
          <p:spPr>
            <a:xfrm>
              <a:off x="2162747" y="4494250"/>
              <a:ext cx="1058091" cy="254726"/>
            </a:xfrm>
            <a:prstGeom prst="flowChartMagneticDisk">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6" name="文本框 115"/>
            <p:cNvSpPr txBox="1"/>
            <p:nvPr/>
          </p:nvSpPr>
          <p:spPr>
            <a:xfrm>
              <a:off x="2459498" y="4533389"/>
              <a:ext cx="483096" cy="249115"/>
            </a:xfrm>
            <a:prstGeom prst="rect">
              <a:avLst/>
            </a:prstGeom>
            <a:noFill/>
          </p:spPr>
          <p:txBody>
            <a:bodyPr wrap="none" rtlCol="0">
              <a:spAutoFit/>
            </a:bodyPr>
            <a:lstStyle/>
            <a:p>
              <a:pPr fontAlgn="ctr"/>
              <a:r>
                <a:rPr lang="en-US" sz="1200" dirty="0">
                  <a:solidFill>
                    <a:srgbClr val="1D1D1A"/>
                  </a:solidFill>
                  <a:latin typeface="Huawei Sans" panose="020C0503030203020204" pitchFamily="34" charset="0"/>
                </a:rPr>
                <a:t>SCM</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7" name="流程图: 磁盘 116"/>
            <p:cNvSpPr/>
            <p:nvPr/>
          </p:nvSpPr>
          <p:spPr>
            <a:xfrm>
              <a:off x="3677004" y="4486461"/>
              <a:ext cx="1058091" cy="254726"/>
            </a:xfrm>
            <a:prstGeom prst="flowChartMagneticDisk">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8" name="文本框 117"/>
            <p:cNvSpPr txBox="1"/>
            <p:nvPr/>
          </p:nvSpPr>
          <p:spPr>
            <a:xfrm>
              <a:off x="3828440" y="4544931"/>
              <a:ext cx="759854" cy="249115"/>
            </a:xfrm>
            <a:prstGeom prst="rect">
              <a:avLst/>
            </a:prstGeom>
            <a:noFill/>
          </p:spPr>
          <p:txBody>
            <a:bodyPr wrap="none" rtlCol="0">
              <a:spAutoFit/>
            </a:bodyPr>
            <a:lstStyle/>
            <a:p>
              <a:pPr fontAlgn="ctr"/>
              <a:r>
                <a:rPr lang="en-US" sz="1200" dirty="0">
                  <a:solidFill>
                    <a:srgbClr val="1D1D1A"/>
                  </a:solidFill>
                  <a:latin typeface="Huawei Sans" panose="020C0503030203020204" pitchFamily="34" charset="0"/>
                </a:rPr>
                <a:t>SLC/QLC</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9" name="流程图: 磁盘 118"/>
            <p:cNvSpPr/>
            <p:nvPr/>
          </p:nvSpPr>
          <p:spPr>
            <a:xfrm>
              <a:off x="4928020" y="4498526"/>
              <a:ext cx="1058091" cy="254726"/>
            </a:xfrm>
            <a:prstGeom prst="flowChartMagneticDisk">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0" name="文本框 119"/>
            <p:cNvSpPr txBox="1"/>
            <p:nvPr/>
          </p:nvSpPr>
          <p:spPr>
            <a:xfrm>
              <a:off x="5072104" y="4544931"/>
              <a:ext cx="796754" cy="249115"/>
            </a:xfrm>
            <a:prstGeom prst="rect">
              <a:avLst/>
            </a:prstGeom>
            <a:noFill/>
          </p:spPr>
          <p:txBody>
            <a:bodyPr wrap="none" rtlCol="0">
              <a:spAutoFit/>
            </a:bodyPr>
            <a:lstStyle/>
            <a:p>
              <a:pPr fontAlgn="ctr"/>
              <a:r>
                <a:rPr lang="en-US" sz="1200" dirty="0">
                  <a:solidFill>
                    <a:srgbClr val="1D1D1A"/>
                  </a:solidFill>
                  <a:latin typeface="Huawei Sans" panose="020C0503030203020204" pitchFamily="34" charset="0"/>
                </a:rPr>
                <a:t>QLC/OLC</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1" name="文本框 120"/>
            <p:cNvSpPr txBox="1"/>
            <p:nvPr/>
          </p:nvSpPr>
          <p:spPr>
            <a:xfrm>
              <a:off x="1049627" y="4735825"/>
              <a:ext cx="711661" cy="249115"/>
            </a:xfrm>
            <a:prstGeom prst="rect">
              <a:avLst/>
            </a:prstGeom>
            <a:noFill/>
          </p:spPr>
          <p:txBody>
            <a:bodyPr wrap="square" rtlCol="0">
              <a:spAutoFit/>
            </a:bodyPr>
            <a:lstStyle/>
            <a:p>
              <a:pPr algn="ctr" defTabSz="1217708" fontAlgn="ctr">
                <a:spcBef>
                  <a:spcPct val="0"/>
                </a:spcBef>
                <a:spcAft>
                  <a:spcPct val="0"/>
                </a:spcAft>
                <a:defRPr/>
              </a:pPr>
              <a:r>
                <a:rPr lang="en-US" sz="1200" dirty="0">
                  <a:solidFill>
                    <a:srgbClr val="1D1D1A"/>
                  </a:solidFill>
                  <a:latin typeface="Huawei Sans" panose="020C0503030203020204" pitchFamily="34" charset="0"/>
                </a:rPr>
                <a:t>ns</a:t>
              </a:r>
              <a:endParaRPr lang="en-US" altLang="zh-CN" sz="1200"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2" name="文本框 121"/>
            <p:cNvSpPr txBox="1"/>
            <p:nvPr/>
          </p:nvSpPr>
          <p:spPr>
            <a:xfrm>
              <a:off x="2303705" y="4735825"/>
              <a:ext cx="711661" cy="249115"/>
            </a:xfrm>
            <a:prstGeom prst="rect">
              <a:avLst/>
            </a:prstGeom>
            <a:noFill/>
          </p:spPr>
          <p:txBody>
            <a:bodyPr wrap="square" rtlCol="0">
              <a:spAutoFit/>
            </a:bodyPr>
            <a:lstStyle>
              <a:defPPr>
                <a:defRPr lang="en-US"/>
              </a:defPPr>
              <a:lvl1pPr>
                <a:defRPr b="1">
                  <a:solidFill>
                    <a:srgbClr val="0070C0"/>
                  </a:solidFill>
                </a:defRPr>
              </a:lvl1pPr>
            </a:lstStyle>
            <a:p>
              <a:pPr algn="ctr" defTabSz="1217708" fontAlgn="ctr">
                <a:spcBef>
                  <a:spcPct val="0"/>
                </a:spcBef>
                <a:spcAft>
                  <a:spcPct val="0"/>
                </a:spcAft>
                <a:defRPr/>
              </a:pPr>
              <a:r>
                <a:rPr lang="en-US" sz="1200" b="0" dirty="0" err="1">
                  <a:solidFill>
                    <a:srgbClr val="1D1D1A"/>
                  </a:solidFill>
                  <a:latin typeface="Huawei Sans" panose="020C0503030203020204" pitchFamily="34" charset="0"/>
                </a:rPr>
                <a:t>μs</a:t>
              </a:r>
              <a:endParaRPr lang="en-US" altLang="zh-CN" sz="1200" b="0"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3" name="文本框 122"/>
            <p:cNvSpPr txBox="1"/>
            <p:nvPr/>
          </p:nvSpPr>
          <p:spPr>
            <a:xfrm>
              <a:off x="3839893" y="4735825"/>
              <a:ext cx="711661" cy="249115"/>
            </a:xfrm>
            <a:prstGeom prst="rect">
              <a:avLst/>
            </a:prstGeom>
            <a:noFill/>
          </p:spPr>
          <p:txBody>
            <a:bodyPr wrap="square" rtlCol="0">
              <a:spAutoFit/>
            </a:bodyPr>
            <a:lstStyle>
              <a:defPPr>
                <a:defRPr lang="en-US"/>
              </a:defPPr>
              <a:lvl1pPr>
                <a:defRPr b="1">
                  <a:solidFill>
                    <a:srgbClr val="C00000"/>
                  </a:solidFill>
                </a:defRPr>
              </a:lvl1pPr>
            </a:lstStyle>
            <a:p>
              <a:pPr defTabSz="1217708" fontAlgn="ctr">
                <a:spcBef>
                  <a:spcPct val="0"/>
                </a:spcBef>
                <a:spcAft>
                  <a:spcPct val="0"/>
                </a:spcAft>
                <a:defRPr/>
              </a:pPr>
              <a:r>
                <a:rPr lang="en-US" sz="1200" b="0" dirty="0">
                  <a:solidFill>
                    <a:srgbClr val="1D1D1A"/>
                  </a:solidFill>
                  <a:latin typeface="Huawei Sans" panose="020C0503030203020204" pitchFamily="34" charset="0"/>
                </a:rPr>
                <a:t>50 </a:t>
              </a:r>
              <a:r>
                <a:rPr lang="en-US" sz="1200" b="0" dirty="0" err="1">
                  <a:solidFill>
                    <a:srgbClr val="1D1D1A"/>
                  </a:solidFill>
                  <a:latin typeface="Huawei Sans" panose="020C0503030203020204" pitchFamily="34" charset="0"/>
                </a:rPr>
                <a:t>μs</a:t>
              </a:r>
              <a:endParaRPr lang="en-US" altLang="zh-CN" sz="1200" b="0"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4" name="文本框 123"/>
            <p:cNvSpPr txBox="1"/>
            <p:nvPr/>
          </p:nvSpPr>
          <p:spPr>
            <a:xfrm>
              <a:off x="5096906" y="4735825"/>
              <a:ext cx="711661" cy="249115"/>
            </a:xfrm>
            <a:prstGeom prst="rect">
              <a:avLst/>
            </a:prstGeom>
            <a:noFill/>
          </p:spPr>
          <p:txBody>
            <a:bodyPr wrap="square" rtlCol="0">
              <a:spAutoFit/>
            </a:bodyPr>
            <a:lstStyle>
              <a:defPPr>
                <a:defRPr lang="en-US"/>
              </a:defPPr>
              <a:lvl1pPr>
                <a:defRPr b="1">
                  <a:solidFill>
                    <a:srgbClr val="0070C0"/>
                  </a:solidFill>
                </a:defRPr>
              </a:lvl1pPr>
            </a:lstStyle>
            <a:p>
              <a:pPr defTabSz="1217708" fontAlgn="ctr">
                <a:spcBef>
                  <a:spcPct val="0"/>
                </a:spcBef>
                <a:spcAft>
                  <a:spcPct val="0"/>
                </a:spcAft>
                <a:defRPr/>
              </a:pPr>
              <a:r>
                <a:rPr lang="en-US" sz="1200" b="0" dirty="0">
                  <a:solidFill>
                    <a:srgbClr val="1D1D1A"/>
                  </a:solidFill>
                  <a:latin typeface="Huawei Sans" panose="020C0503030203020204" pitchFamily="34" charset="0"/>
                </a:rPr>
                <a:t>200 </a:t>
              </a:r>
              <a:r>
                <a:rPr lang="en-US" sz="1200" b="0" dirty="0" err="1">
                  <a:solidFill>
                    <a:srgbClr val="1D1D1A"/>
                  </a:solidFill>
                  <a:latin typeface="Huawei Sans" panose="020C0503030203020204" pitchFamily="34" charset="0"/>
                </a:rPr>
                <a:t>μs</a:t>
              </a:r>
              <a:endParaRPr lang="en-US" altLang="zh-CN" sz="1200" b="0"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grpSp>
      <p:cxnSp>
        <p:nvCxnSpPr>
          <p:cNvPr id="17" name="直接连接符 16"/>
          <p:cNvCxnSpPr/>
          <p:nvPr/>
        </p:nvCxnSpPr>
        <p:spPr>
          <a:xfrm>
            <a:off x="4152067" y="5689730"/>
            <a:ext cx="0" cy="425416"/>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32" name="组合 131"/>
          <p:cNvGrpSpPr/>
          <p:nvPr/>
        </p:nvGrpSpPr>
        <p:grpSpPr>
          <a:xfrm>
            <a:off x="5961067" y="4886890"/>
            <a:ext cx="869176" cy="590665"/>
            <a:chOff x="5574428" y="4556257"/>
            <a:chExt cx="439336" cy="440156"/>
          </a:xfrm>
        </p:grpSpPr>
        <p:grpSp>
          <p:nvGrpSpPr>
            <p:cNvPr id="83" name="组合 82"/>
            <p:cNvGrpSpPr/>
            <p:nvPr/>
          </p:nvGrpSpPr>
          <p:grpSpPr>
            <a:xfrm rot="16200000">
              <a:off x="5660656" y="4556670"/>
              <a:ext cx="266880" cy="439336"/>
              <a:chOff x="5899640" y="1609706"/>
              <a:chExt cx="349250" cy="648000"/>
            </a:xfrm>
          </p:grpSpPr>
          <p:cxnSp>
            <p:nvCxnSpPr>
              <p:cNvPr id="92" name="直接连接符 91"/>
              <p:cNvCxnSpPr/>
              <p:nvPr/>
            </p:nvCxnSpPr>
            <p:spPr>
              <a:xfrm>
                <a:off x="58996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93" name="直接连接符 92"/>
              <p:cNvCxnSpPr/>
              <p:nvPr/>
            </p:nvCxnSpPr>
            <p:spPr>
              <a:xfrm>
                <a:off x="59694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94" name="直接连接符 93"/>
              <p:cNvCxnSpPr/>
              <p:nvPr/>
            </p:nvCxnSpPr>
            <p:spPr>
              <a:xfrm>
                <a:off x="60393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95" name="直接连接符 94"/>
              <p:cNvCxnSpPr/>
              <p:nvPr/>
            </p:nvCxnSpPr>
            <p:spPr>
              <a:xfrm>
                <a:off x="61091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96" name="直接连接符 95"/>
              <p:cNvCxnSpPr/>
              <p:nvPr/>
            </p:nvCxnSpPr>
            <p:spPr>
              <a:xfrm>
                <a:off x="61790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97" name="直接连接符 96"/>
              <p:cNvCxnSpPr/>
              <p:nvPr/>
            </p:nvCxnSpPr>
            <p:spPr>
              <a:xfrm>
                <a:off x="6248890" y="1609706"/>
                <a:ext cx="0" cy="648000"/>
              </a:xfrm>
              <a:prstGeom prst="line">
                <a:avLst/>
              </a:prstGeom>
              <a:noFill/>
              <a:ln w="28575" cap="flat" cmpd="sng" algn="ctr">
                <a:solidFill>
                  <a:schemeClr val="accent1">
                    <a:lumMod val="20000"/>
                    <a:lumOff val="80000"/>
                  </a:schemeClr>
                </a:solidFill>
                <a:prstDash val="solid"/>
                <a:miter lim="800000"/>
              </a:ln>
              <a:effectLst/>
            </p:spPr>
          </p:cxnSp>
        </p:grpSp>
        <p:grpSp>
          <p:nvGrpSpPr>
            <p:cNvPr id="84" name="组合 83"/>
            <p:cNvGrpSpPr/>
            <p:nvPr/>
          </p:nvGrpSpPr>
          <p:grpSpPr>
            <a:xfrm>
              <a:off x="5660904" y="4556257"/>
              <a:ext cx="266385" cy="440156"/>
              <a:chOff x="5899640" y="1609699"/>
              <a:chExt cx="349250" cy="648007"/>
            </a:xfrm>
          </p:grpSpPr>
          <p:cxnSp>
            <p:nvCxnSpPr>
              <p:cNvPr id="86" name="直接连接符 85"/>
              <p:cNvCxnSpPr/>
              <p:nvPr/>
            </p:nvCxnSpPr>
            <p:spPr>
              <a:xfrm>
                <a:off x="58996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87" name="直接连接符 86"/>
              <p:cNvCxnSpPr/>
              <p:nvPr/>
            </p:nvCxnSpPr>
            <p:spPr>
              <a:xfrm>
                <a:off x="59694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88" name="直接连接符 87"/>
              <p:cNvCxnSpPr/>
              <p:nvPr/>
            </p:nvCxnSpPr>
            <p:spPr>
              <a:xfrm>
                <a:off x="60393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89" name="直接连接符 88"/>
              <p:cNvCxnSpPr/>
              <p:nvPr/>
            </p:nvCxnSpPr>
            <p:spPr>
              <a:xfrm>
                <a:off x="61091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90" name="直接连接符 89"/>
              <p:cNvCxnSpPr/>
              <p:nvPr/>
            </p:nvCxnSpPr>
            <p:spPr>
              <a:xfrm>
                <a:off x="61790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91" name="直接连接符 90"/>
              <p:cNvCxnSpPr/>
              <p:nvPr/>
            </p:nvCxnSpPr>
            <p:spPr>
              <a:xfrm>
                <a:off x="6248890" y="1609699"/>
                <a:ext cx="0" cy="648000"/>
              </a:xfrm>
              <a:prstGeom prst="line">
                <a:avLst/>
              </a:prstGeom>
              <a:noFill/>
              <a:ln w="28575" cap="flat" cmpd="sng" algn="ctr">
                <a:solidFill>
                  <a:schemeClr val="accent1">
                    <a:lumMod val="20000"/>
                    <a:lumOff val="80000"/>
                  </a:schemeClr>
                </a:solidFill>
                <a:prstDash val="solid"/>
                <a:miter lim="800000"/>
              </a:ln>
              <a:effectLst/>
            </p:spPr>
          </p:cxnSp>
        </p:grpSp>
      </p:grpSp>
      <p:sp>
        <p:nvSpPr>
          <p:cNvPr id="85" name="矩形 84"/>
          <p:cNvSpPr/>
          <p:nvPr/>
        </p:nvSpPr>
        <p:spPr>
          <a:xfrm>
            <a:off x="6041648" y="4994344"/>
            <a:ext cx="699177" cy="363124"/>
          </a:xfrm>
          <a:prstGeom prst="rect">
            <a:avLst/>
          </a:prstGeom>
          <a:solidFill>
            <a:srgbClr val="EBEBEB"/>
          </a:solidFill>
          <a:ln w="12700" cap="flat" cmpd="sng" algn="ctr">
            <a:solidFill>
              <a:schemeClr val="accent1">
                <a:lumMod val="20000"/>
                <a:lumOff val="80000"/>
              </a:schemeClr>
            </a:solidFill>
            <a:prstDash val="solid"/>
            <a:miter lim="800000"/>
            <a:headEnd type="none" w="med" len="med"/>
            <a:tailEnd type="arrow" w="med" len="med"/>
          </a:ln>
          <a:effectLst/>
        </p:spPr>
        <p:txBody>
          <a:bodyPr lIns="0" tIns="0" rIns="0" bIns="0" rtlCol="0" anchor="ctr" anchorCtr="1"/>
          <a:lstStyle/>
          <a:p>
            <a:pPr algn="ctr" defTabSz="1218298" fontAlgn="ctr">
              <a:defRPr/>
            </a:pPr>
            <a:r>
              <a:rPr lang="en-US" sz="1200" dirty="0">
                <a:solidFill>
                  <a:srgbClr val="1D1D1A"/>
                </a:solidFill>
                <a:latin typeface="Huawei Sans" panose="020C0503030203020204" pitchFamily="34" charset="0"/>
              </a:rPr>
              <a:t>SSD</a:t>
            </a:r>
            <a:endParaRPr lang="en-US" altLang="zh-CN" sz="1200" b="1"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a:p>
            <a:pPr algn="ctr" defTabSz="1218298" fontAlgn="ctr">
              <a:defRPr/>
            </a:pPr>
            <a:r>
              <a:rPr lang="en-US" sz="1200" b="1" dirty="0">
                <a:solidFill>
                  <a:srgbClr val="1D1D1A"/>
                </a:solidFill>
                <a:latin typeface="Huawei Sans" panose="020C0503030203020204" pitchFamily="34" charset="0"/>
              </a:rPr>
              <a:t>media</a:t>
            </a:r>
          </a:p>
        </p:txBody>
      </p:sp>
      <p:sp>
        <p:nvSpPr>
          <p:cNvPr id="21" name="左右箭头 20"/>
          <p:cNvSpPr/>
          <p:nvPr/>
        </p:nvSpPr>
        <p:spPr>
          <a:xfrm>
            <a:off x="1848812" y="3727045"/>
            <a:ext cx="3709340" cy="298016"/>
          </a:xfrm>
          <a:prstGeom prst="leftRightArrow">
            <a:avLst/>
          </a:prstGeom>
          <a:solidFill>
            <a:srgbClr val="DDCB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2" name="左右箭头 21"/>
          <p:cNvSpPr/>
          <p:nvPr/>
        </p:nvSpPr>
        <p:spPr>
          <a:xfrm>
            <a:off x="2999398" y="4395275"/>
            <a:ext cx="4023193" cy="298016"/>
          </a:xfrm>
          <a:prstGeom prst="leftRightArrow">
            <a:avLst/>
          </a:prstGeom>
          <a:solidFill>
            <a:srgbClr val="DDCB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3" name="上下箭头 22"/>
          <p:cNvSpPr/>
          <p:nvPr/>
        </p:nvSpPr>
        <p:spPr>
          <a:xfrm>
            <a:off x="2744693" y="3614429"/>
            <a:ext cx="321637" cy="1503751"/>
          </a:xfrm>
          <a:prstGeom prst="upDownArrow">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4" name="上下箭头 23"/>
          <p:cNvSpPr/>
          <p:nvPr/>
        </p:nvSpPr>
        <p:spPr>
          <a:xfrm>
            <a:off x="5606207" y="3612800"/>
            <a:ext cx="321637" cy="1555341"/>
          </a:xfrm>
          <a:prstGeom prst="upDownArrow">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6" name="上下箭头 25"/>
          <p:cNvSpPr/>
          <p:nvPr/>
        </p:nvSpPr>
        <p:spPr>
          <a:xfrm>
            <a:off x="3930367" y="3994159"/>
            <a:ext cx="249626" cy="426204"/>
          </a:xfrm>
          <a:prstGeom prst="upDownArrow">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grpSp>
        <p:nvGrpSpPr>
          <p:cNvPr id="27" name="组合 26"/>
          <p:cNvGrpSpPr/>
          <p:nvPr/>
        </p:nvGrpSpPr>
        <p:grpSpPr>
          <a:xfrm>
            <a:off x="3307038" y="3311377"/>
            <a:ext cx="618378" cy="313357"/>
            <a:chOff x="1574801" y="2430019"/>
            <a:chExt cx="746085" cy="461345"/>
          </a:xfrm>
        </p:grpSpPr>
        <p:sp>
          <p:nvSpPr>
            <p:cNvPr id="51" name="圆角矩形 50"/>
            <p:cNvSpPr/>
            <p:nvPr/>
          </p:nvSpPr>
          <p:spPr>
            <a:xfrm>
              <a:off x="1574801" y="2488584"/>
              <a:ext cx="540000" cy="360000"/>
            </a:xfrm>
            <a:prstGeom prst="roundRect">
              <a:avLst/>
            </a:prstGeom>
            <a:solidFill>
              <a:srgbClr val="FFFFFF"/>
            </a:solidFill>
            <a:ln w="9525" cap="flat" cmpd="sng" algn="ctr">
              <a:solidFill>
                <a:srgbClr val="000000"/>
              </a:solidFill>
              <a:prstDash val="solid"/>
            </a:ln>
            <a:effectLst/>
          </p:spPr>
          <p:txBody>
            <a:bodyPr rtlCol="0" anchor="ctr"/>
            <a:lstStyle/>
            <a:p>
              <a:pPr algn="ctr" defTabSz="1218298" fontAlgn="ctr"/>
              <a:r>
                <a:rPr lang="en-US" sz="1200" dirty="0">
                  <a:solidFill>
                    <a:srgbClr val="1D1D1A"/>
                  </a:solidFill>
                  <a:latin typeface="Huawei Sans" panose="020C0503030203020204" pitchFamily="34" charset="0"/>
                </a:rPr>
                <a:t>DRA</a:t>
              </a:r>
              <a:endParaRPr lang="en-US" altLang="zh-CN" sz="1200"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52" name="圆角矩形 51"/>
            <p:cNvSpPr/>
            <p:nvPr/>
          </p:nvSpPr>
          <p:spPr>
            <a:xfrm>
              <a:off x="1628867" y="2430019"/>
              <a:ext cx="692019" cy="461345"/>
            </a:xfrm>
            <a:prstGeom prst="roundRect">
              <a:avLst/>
            </a:prstGeom>
            <a:solidFill>
              <a:srgbClr val="FFFFFF"/>
            </a:solidFill>
            <a:ln w="9525" cap="flat" cmpd="sng" algn="ctr">
              <a:solidFill>
                <a:srgbClr val="000000"/>
              </a:solidFill>
              <a:prstDash val="solid"/>
            </a:ln>
            <a:effectLst/>
          </p:spPr>
          <p:txBody>
            <a:bodyPr rtlCol="0" anchor="ctr"/>
            <a:lstStyle/>
            <a:p>
              <a:pPr algn="ctr" defTabSz="1218298" fontAlgn="ctr"/>
              <a:r>
                <a:rPr lang="en-US" sz="1200" dirty="0">
                  <a:solidFill>
                    <a:srgbClr val="1D1D1A"/>
                  </a:solidFill>
                  <a:latin typeface="Huawei Sans" panose="020C0503030203020204" pitchFamily="34" charset="0"/>
                </a:rPr>
                <a:t>CPU</a:t>
              </a:r>
              <a:endParaRPr lang="en-US" altLang="zh-CN" sz="1200"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grpSp>
      <p:grpSp>
        <p:nvGrpSpPr>
          <p:cNvPr id="28" name="组合 27"/>
          <p:cNvGrpSpPr/>
          <p:nvPr/>
        </p:nvGrpSpPr>
        <p:grpSpPr>
          <a:xfrm>
            <a:off x="3984846" y="3311377"/>
            <a:ext cx="618378" cy="313357"/>
            <a:chOff x="2934396" y="2440952"/>
            <a:chExt cx="746085" cy="461345"/>
          </a:xfrm>
        </p:grpSpPr>
        <p:sp>
          <p:nvSpPr>
            <p:cNvPr id="49" name="圆角矩形 48"/>
            <p:cNvSpPr/>
            <p:nvPr/>
          </p:nvSpPr>
          <p:spPr>
            <a:xfrm>
              <a:off x="2934396" y="2499517"/>
              <a:ext cx="540000" cy="360000"/>
            </a:xfrm>
            <a:prstGeom prst="roundRect">
              <a:avLst/>
            </a:prstGeom>
            <a:solidFill>
              <a:srgbClr val="FFFFFF"/>
            </a:solidFill>
            <a:ln w="9525" cap="flat" cmpd="sng" algn="ctr">
              <a:solidFill>
                <a:srgbClr val="000000"/>
              </a:solidFill>
              <a:prstDash val="solid"/>
            </a:ln>
            <a:effectLst/>
          </p:spPr>
          <p:txBody>
            <a:bodyPr rtlCol="0" anchor="ctr"/>
            <a:lstStyle/>
            <a:p>
              <a:pPr algn="ctr" defTabSz="1218298" fontAlgn="ctr"/>
              <a:r>
                <a:rPr lang="en-US" sz="1200" b="1" dirty="0">
                  <a:solidFill>
                    <a:srgbClr val="1D1D1A"/>
                  </a:solidFill>
                  <a:latin typeface="Huawei Sans" panose="020C0503030203020204" pitchFamily="34" charset="0"/>
                </a:rPr>
                <a:t>SCM</a:t>
              </a:r>
              <a:endParaRPr lang="en-US" altLang="zh-CN" sz="1200" b="1"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50" name="圆角矩形 49"/>
            <p:cNvSpPr/>
            <p:nvPr/>
          </p:nvSpPr>
          <p:spPr>
            <a:xfrm>
              <a:off x="2988462" y="2440952"/>
              <a:ext cx="692019" cy="461345"/>
            </a:xfrm>
            <a:prstGeom prst="roundRect">
              <a:avLst/>
            </a:prstGeom>
            <a:solidFill>
              <a:srgbClr val="FFFFFF"/>
            </a:solidFill>
            <a:ln w="9525" cap="flat" cmpd="sng" algn="ctr">
              <a:solidFill>
                <a:srgbClr val="000000"/>
              </a:solidFill>
              <a:prstDash val="solid"/>
            </a:ln>
            <a:effectLst/>
          </p:spPr>
          <p:txBody>
            <a:bodyPr rtlCol="0" anchor="ctr"/>
            <a:lstStyle/>
            <a:p>
              <a:pPr algn="ctr" defTabSz="1218298" fontAlgn="ctr"/>
              <a:r>
                <a:rPr lang="en-US" sz="1200" dirty="0">
                  <a:solidFill>
                    <a:srgbClr val="1D1D1A"/>
                  </a:solidFill>
                  <a:latin typeface="Huawei Sans" panose="020C0503030203020204" pitchFamily="34" charset="0"/>
                </a:rPr>
                <a:t>NPU</a:t>
              </a:r>
              <a:endParaRPr lang="en-US" altLang="zh-CN" sz="1200"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grpSp>
      <p:grpSp>
        <p:nvGrpSpPr>
          <p:cNvPr id="29" name="组合 28"/>
          <p:cNvGrpSpPr/>
          <p:nvPr/>
        </p:nvGrpSpPr>
        <p:grpSpPr>
          <a:xfrm>
            <a:off x="4655434" y="3311377"/>
            <a:ext cx="618378" cy="313357"/>
            <a:chOff x="4298101" y="2440171"/>
            <a:chExt cx="746085" cy="461345"/>
          </a:xfrm>
        </p:grpSpPr>
        <p:sp>
          <p:nvSpPr>
            <p:cNvPr id="47" name="圆角矩形 46"/>
            <p:cNvSpPr/>
            <p:nvPr/>
          </p:nvSpPr>
          <p:spPr>
            <a:xfrm>
              <a:off x="4298101" y="2498736"/>
              <a:ext cx="540000" cy="360000"/>
            </a:xfrm>
            <a:prstGeom prst="roundRect">
              <a:avLst/>
            </a:prstGeom>
            <a:solidFill>
              <a:srgbClr val="FFFFFF"/>
            </a:solidFill>
            <a:ln w="9525" cap="flat" cmpd="sng" algn="ctr">
              <a:solidFill>
                <a:srgbClr val="000000"/>
              </a:solidFill>
              <a:prstDash val="solid"/>
            </a:ln>
            <a:effectLst/>
          </p:spPr>
          <p:txBody>
            <a:bodyPr rtlCol="0" anchor="ctr"/>
            <a:lstStyle/>
            <a:p>
              <a:pPr algn="ctr" defTabSz="1218298" fontAlgn="ctr"/>
              <a:r>
                <a:rPr lang="en-US" sz="1200" b="1" dirty="0">
                  <a:solidFill>
                    <a:srgbClr val="1D1D1A"/>
                  </a:solidFill>
                  <a:latin typeface="Huawei Sans" panose="020C0503030203020204" pitchFamily="34" charset="0"/>
                </a:rPr>
                <a:t>SSD</a:t>
              </a:r>
              <a:endParaRPr lang="en-US" altLang="zh-CN" sz="1200" b="1"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48" name="圆角矩形 47"/>
            <p:cNvSpPr/>
            <p:nvPr/>
          </p:nvSpPr>
          <p:spPr>
            <a:xfrm>
              <a:off x="4352167" y="2440171"/>
              <a:ext cx="692019" cy="461345"/>
            </a:xfrm>
            <a:prstGeom prst="roundRect">
              <a:avLst/>
            </a:prstGeom>
            <a:solidFill>
              <a:srgbClr val="FFFFFF"/>
            </a:solidFill>
            <a:ln w="9525" cap="flat" cmpd="sng" algn="ctr">
              <a:solidFill>
                <a:srgbClr val="000000"/>
              </a:solidFill>
              <a:prstDash val="solid"/>
            </a:ln>
            <a:effectLst/>
          </p:spPr>
          <p:txBody>
            <a:bodyPr rtlCol="0" anchor="ctr"/>
            <a:lstStyle/>
            <a:p>
              <a:pPr algn="ctr" defTabSz="1218298" fontAlgn="ctr"/>
              <a:r>
                <a:rPr lang="en-US" sz="1200" dirty="0">
                  <a:solidFill>
                    <a:srgbClr val="1D1D1A"/>
                  </a:solidFill>
                  <a:latin typeface="Huawei Sans" panose="020C0503030203020204" pitchFamily="34" charset="0"/>
                </a:rPr>
                <a:t>GPU</a:t>
              </a:r>
              <a:endParaRPr lang="en-US" altLang="zh-CN" sz="1200"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grpSp>
      <p:sp>
        <p:nvSpPr>
          <p:cNvPr id="30" name="文本框 29"/>
          <p:cNvSpPr txBox="1"/>
          <p:nvPr/>
        </p:nvSpPr>
        <p:spPr>
          <a:xfrm>
            <a:off x="3090243" y="3735182"/>
            <a:ext cx="1295546" cy="276999"/>
          </a:xfrm>
          <a:prstGeom prst="rect">
            <a:avLst/>
          </a:prstGeom>
          <a:noFill/>
        </p:spPr>
        <p:txBody>
          <a:bodyPr wrap="none" rtlCol="0">
            <a:spAutoFit/>
          </a:bodyPr>
          <a:lstStyle/>
          <a:p>
            <a:pPr fontAlgn="ctr"/>
            <a:r>
              <a:rPr lang="en-US" sz="1200" b="1" dirty="0">
                <a:solidFill>
                  <a:srgbClr val="1D1D1A"/>
                </a:solidFill>
                <a:latin typeface="Huawei Sans" panose="020C0503030203020204" pitchFamily="34" charset="0"/>
              </a:rPr>
              <a:t>Memory Fabric</a:t>
            </a:r>
            <a:endParaRPr lang="en-US" altLang="zh-CN" sz="1200" b="1"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31" name="文本框 30"/>
          <p:cNvSpPr txBox="1"/>
          <p:nvPr/>
        </p:nvSpPr>
        <p:spPr>
          <a:xfrm>
            <a:off x="4721202" y="4411963"/>
            <a:ext cx="579004" cy="276999"/>
          </a:xfrm>
          <a:prstGeom prst="rect">
            <a:avLst/>
          </a:prstGeom>
          <a:noFill/>
        </p:spPr>
        <p:txBody>
          <a:bodyPr wrap="none" rtlCol="0">
            <a:spAutoFit/>
          </a:bodyPr>
          <a:lstStyle/>
          <a:p>
            <a:pPr fontAlgn="ctr"/>
            <a:r>
              <a:rPr lang="en-US" sz="1200" b="1" dirty="0">
                <a:solidFill>
                  <a:srgbClr val="1D1D1A"/>
                </a:solidFill>
                <a:latin typeface="Huawei Sans" panose="020C0503030203020204" pitchFamily="34" charset="0"/>
              </a:rPr>
              <a:t>All IP</a:t>
            </a:r>
            <a:endParaRPr lang="en-US" altLang="zh-CN" sz="1200" b="1"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32" name="文本框 31"/>
          <p:cNvSpPr txBox="1"/>
          <p:nvPr/>
        </p:nvSpPr>
        <p:spPr>
          <a:xfrm>
            <a:off x="2158391" y="1290676"/>
            <a:ext cx="812725" cy="307528"/>
          </a:xfrm>
          <a:prstGeom prst="rect">
            <a:avLst/>
          </a:prstGeom>
          <a:noFill/>
        </p:spPr>
        <p:txBody>
          <a:bodyPr wrap="none" rtlCol="0">
            <a:spAutoFit/>
          </a:bodyPr>
          <a:lstStyle/>
          <a:p>
            <a:pPr fontAlgn="ctr"/>
            <a:r>
              <a:rPr lang="en-US" sz="1399" dirty="0">
                <a:solidFill>
                  <a:srgbClr val="1D1D1A"/>
                </a:solidFill>
                <a:latin typeface="Huawei Sans" panose="020C0503030203020204" pitchFamily="34" charset="0"/>
              </a:rPr>
              <a:t>Storage</a:t>
            </a:r>
          </a:p>
        </p:txBody>
      </p:sp>
      <p:sp>
        <p:nvSpPr>
          <p:cNvPr id="33" name="文本框 32"/>
          <p:cNvSpPr txBox="1"/>
          <p:nvPr/>
        </p:nvSpPr>
        <p:spPr>
          <a:xfrm>
            <a:off x="3137868" y="1290676"/>
            <a:ext cx="950529" cy="307528"/>
          </a:xfrm>
          <a:prstGeom prst="rect">
            <a:avLst/>
          </a:prstGeom>
          <a:noFill/>
        </p:spPr>
        <p:txBody>
          <a:bodyPr wrap="none" rtlCol="0">
            <a:spAutoFit/>
          </a:bodyPr>
          <a:lstStyle/>
          <a:p>
            <a:pPr fontAlgn="ctr"/>
            <a:r>
              <a:rPr lang="en-US" sz="1399" dirty="0">
                <a:solidFill>
                  <a:srgbClr val="1D1D1A"/>
                </a:solidFill>
                <a:latin typeface="Huawei Sans" panose="020C0503030203020204" pitchFamily="34" charset="0"/>
              </a:rPr>
              <a:t>Database</a:t>
            </a:r>
          </a:p>
        </p:txBody>
      </p:sp>
      <p:sp>
        <p:nvSpPr>
          <p:cNvPr id="34" name="文本框 33"/>
          <p:cNvSpPr txBox="1"/>
          <p:nvPr/>
        </p:nvSpPr>
        <p:spPr>
          <a:xfrm>
            <a:off x="4259625" y="1290676"/>
            <a:ext cx="864001" cy="307528"/>
          </a:xfrm>
          <a:prstGeom prst="rect">
            <a:avLst/>
          </a:prstGeom>
          <a:noFill/>
        </p:spPr>
        <p:txBody>
          <a:bodyPr wrap="none" rtlCol="0">
            <a:spAutoFit/>
          </a:bodyPr>
          <a:lstStyle/>
          <a:p>
            <a:pPr fontAlgn="ctr"/>
            <a:r>
              <a:rPr lang="en-US" sz="1399" dirty="0">
                <a:solidFill>
                  <a:srgbClr val="1D1D1A"/>
                </a:solidFill>
                <a:latin typeface="Huawei Sans" panose="020C0503030203020204" pitchFamily="34" charset="0"/>
              </a:rPr>
              <a:t>Big data</a:t>
            </a:r>
          </a:p>
        </p:txBody>
      </p:sp>
      <p:sp>
        <p:nvSpPr>
          <p:cNvPr id="35" name="文本框 34"/>
          <p:cNvSpPr txBox="1"/>
          <p:nvPr/>
        </p:nvSpPr>
        <p:spPr>
          <a:xfrm>
            <a:off x="5381381" y="1290676"/>
            <a:ext cx="581983" cy="307528"/>
          </a:xfrm>
          <a:prstGeom prst="rect">
            <a:avLst/>
          </a:prstGeom>
          <a:noFill/>
        </p:spPr>
        <p:txBody>
          <a:bodyPr wrap="none" rtlCol="0">
            <a:spAutoFit/>
          </a:bodyPr>
          <a:lstStyle/>
          <a:p>
            <a:pPr fontAlgn="ctr"/>
            <a:r>
              <a:rPr lang="en-US" sz="1399" dirty="0">
                <a:solidFill>
                  <a:srgbClr val="1D1D1A"/>
                </a:solidFill>
                <a:latin typeface="Huawei Sans" panose="020C0503030203020204" pitchFamily="34" charset="0"/>
              </a:rPr>
              <a:t>Edge</a:t>
            </a:r>
          </a:p>
        </p:txBody>
      </p:sp>
      <p:cxnSp>
        <p:nvCxnSpPr>
          <p:cNvPr id="36" name="直接连接符 35"/>
          <p:cNvCxnSpPr/>
          <p:nvPr/>
        </p:nvCxnSpPr>
        <p:spPr>
          <a:xfrm>
            <a:off x="1652080" y="3684598"/>
            <a:ext cx="4959615" cy="2277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4307057" y="1903595"/>
            <a:ext cx="1101757" cy="461665"/>
          </a:xfrm>
          <a:prstGeom prst="rect">
            <a:avLst/>
          </a:prstGeom>
          <a:noFill/>
        </p:spPr>
        <p:txBody>
          <a:bodyPr wrap="square" rtlCol="0">
            <a:spAutoFit/>
          </a:bodyPr>
          <a:lstStyle>
            <a:defPPr marL="0" marR="0" indent="0" algn="l" defTabSz="201295" rtl="0" fontAlgn="auto" latinLnBrk="1" hangingPunct="0">
              <a:lnSpc>
                <a:spcPct val="100000"/>
              </a:lnSpc>
              <a:spcBef>
                <a:spcPct val="0"/>
              </a:spcBef>
              <a:spcAft>
                <a:spcPct val="0"/>
              </a:spcAft>
              <a:buClrTx/>
              <a:buSzTx/>
              <a:buFontTx/>
              <a:buNone/>
              <a:defRPr kumimoji="0" sz="400" b="0" i="0" u="none" strike="noStrike" cap="none" spc="0" normalizeH="0" baseline="0">
                <a:ln>
                  <a:noFill/>
                </a:ln>
                <a:solidFill>
                  <a:srgbClr val="000000"/>
                </a:solidFill>
                <a:effectLst/>
                <a:uFillTx/>
              </a:defRPr>
            </a:defPPr>
            <a:lvl1pPr marL="171450" indent="-72000">
              <a:buFont typeface="Arial" panose="020B0604020202020204" pitchFamily="34" charset="0"/>
              <a:buChar char="•"/>
              <a:defRPr>
                <a:latin typeface="Arial" panose="020B0503020204020204" pitchFamily="34" charset="-122"/>
                <a:ea typeface="微软雅黑" panose="020B0503020204020204" pitchFamily="34" charset="-122"/>
              </a:defRPr>
            </a:lvl1pPr>
          </a:lstStyle>
          <a:p>
            <a:pPr fontAlgn="ctr"/>
            <a:r>
              <a:rPr lang="en-US" sz="1200" dirty="0">
                <a:solidFill>
                  <a:srgbClr val="1D1D1A"/>
                </a:solidFill>
                <a:latin typeface="Huawei Sans" panose="020C0503030203020204" pitchFamily="34" charset="0"/>
              </a:rPr>
              <a:t>Intelligent </a:t>
            </a:r>
            <a:r>
              <a:rPr lang="en-US" sz="1200" dirty="0" err="1">
                <a:solidFill>
                  <a:srgbClr val="1D1D1A"/>
                </a:solidFill>
                <a:latin typeface="Huawei Sans" panose="020C0503030203020204" pitchFamily="34" charset="0"/>
              </a:rPr>
              <a:t>tiering</a:t>
            </a:r>
            <a:endParaRPr lang="en-US" sz="1200" dirty="0">
              <a:solidFill>
                <a:srgbClr val="1D1D1A"/>
              </a:solidFill>
              <a:latin typeface="Huawei Sans" panose="020C0503030203020204" pitchFamily="34" charset="0"/>
            </a:endParaRPr>
          </a:p>
        </p:txBody>
      </p:sp>
      <p:sp>
        <p:nvSpPr>
          <p:cNvPr id="38" name="文本框 37"/>
          <p:cNvSpPr txBox="1"/>
          <p:nvPr/>
        </p:nvSpPr>
        <p:spPr>
          <a:xfrm>
            <a:off x="5233397" y="1903595"/>
            <a:ext cx="1057755" cy="461665"/>
          </a:xfrm>
          <a:prstGeom prst="rect">
            <a:avLst/>
          </a:prstGeom>
          <a:noFill/>
        </p:spPr>
        <p:txBody>
          <a:bodyPr wrap="square" rtlCol="0">
            <a:spAutoFit/>
          </a:bodyPr>
          <a:lstStyle>
            <a:defPPr marL="0" marR="0" indent="0" algn="l" defTabSz="201295" rtl="0" fontAlgn="auto" latinLnBrk="1" hangingPunct="0">
              <a:lnSpc>
                <a:spcPct val="100000"/>
              </a:lnSpc>
              <a:spcBef>
                <a:spcPct val="0"/>
              </a:spcBef>
              <a:spcAft>
                <a:spcPct val="0"/>
              </a:spcAft>
              <a:buClrTx/>
              <a:buSzTx/>
              <a:buFontTx/>
              <a:buNone/>
              <a:defRPr kumimoji="0" sz="400" b="0" i="0" u="none" strike="noStrike" cap="none" spc="0" normalizeH="0" baseline="0">
                <a:ln>
                  <a:noFill/>
                </a:ln>
                <a:solidFill>
                  <a:srgbClr val="000000"/>
                </a:solidFill>
                <a:effectLst/>
                <a:uFillTx/>
              </a:defRPr>
            </a:defPPr>
            <a:lvl1pPr marL="171450" indent="-72000">
              <a:buFont typeface="Arial" panose="020B0604020202020204" pitchFamily="34" charset="0"/>
              <a:buChar char="•"/>
              <a:defRPr>
                <a:latin typeface="Arial" panose="020B0503020204020204" pitchFamily="34" charset="-122"/>
                <a:ea typeface="微软雅黑" panose="020B0503020204020204" pitchFamily="34" charset="-122"/>
              </a:defRPr>
            </a:lvl1pPr>
          </a:lstStyle>
          <a:p>
            <a:pPr fontAlgn="ctr"/>
            <a:r>
              <a:rPr lang="en-US" sz="1200" dirty="0">
                <a:solidFill>
                  <a:srgbClr val="1D1D1A"/>
                </a:solidFill>
                <a:latin typeface="Huawei Sans" panose="020C0503030203020204" pitchFamily="34" charset="0"/>
              </a:rPr>
              <a:t>Intelligent </a:t>
            </a:r>
            <a:r>
              <a:rPr lang="en-US" sz="1200" dirty="0" err="1">
                <a:solidFill>
                  <a:srgbClr val="1D1D1A"/>
                </a:solidFill>
                <a:latin typeface="Huawei Sans" panose="020C0503030203020204" pitchFamily="34" charset="0"/>
              </a:rPr>
              <a:t>prefetch</a:t>
            </a:r>
            <a:endParaRPr lang="en-US" sz="1200" dirty="0">
              <a:solidFill>
                <a:srgbClr val="1D1D1A"/>
              </a:solidFill>
              <a:latin typeface="Huawei Sans" panose="020C0503030203020204" pitchFamily="34" charset="0"/>
            </a:endParaRPr>
          </a:p>
        </p:txBody>
      </p:sp>
      <p:sp>
        <p:nvSpPr>
          <p:cNvPr id="39" name="文本框 38"/>
          <p:cNvSpPr txBox="1"/>
          <p:nvPr/>
        </p:nvSpPr>
        <p:spPr>
          <a:xfrm>
            <a:off x="6096831" y="1903595"/>
            <a:ext cx="1217096" cy="461665"/>
          </a:xfrm>
          <a:prstGeom prst="rect">
            <a:avLst/>
          </a:prstGeom>
          <a:noFill/>
        </p:spPr>
        <p:txBody>
          <a:bodyPr wrap="square" rtlCol="0">
            <a:spAutoFit/>
          </a:bodyPr>
          <a:lstStyle>
            <a:defPPr marL="0" marR="0" indent="0" algn="l" defTabSz="201295" rtl="0" fontAlgn="auto" latinLnBrk="1" hangingPunct="0">
              <a:lnSpc>
                <a:spcPct val="100000"/>
              </a:lnSpc>
              <a:spcBef>
                <a:spcPct val="0"/>
              </a:spcBef>
              <a:spcAft>
                <a:spcPct val="0"/>
              </a:spcAft>
              <a:buClrTx/>
              <a:buSzTx/>
              <a:buFontTx/>
              <a:buNone/>
              <a:defRPr kumimoji="0" sz="400" b="0" i="0" u="none" strike="noStrike" cap="none" spc="0" normalizeH="0" baseline="0">
                <a:ln>
                  <a:noFill/>
                </a:ln>
                <a:solidFill>
                  <a:srgbClr val="000000"/>
                </a:solidFill>
                <a:effectLst/>
                <a:uFillTx/>
              </a:defRPr>
            </a:defPPr>
            <a:lvl1pPr marL="171450" indent="-72000">
              <a:buFont typeface="Arial" panose="020B0604020202020204" pitchFamily="34" charset="0"/>
              <a:buChar char="•"/>
              <a:defRPr>
                <a:latin typeface="Arial" panose="020B0503020204020204" pitchFamily="34" charset="-122"/>
                <a:ea typeface="微软雅黑" panose="020B0503020204020204" pitchFamily="34" charset="-122"/>
              </a:defRPr>
            </a:lvl1pPr>
          </a:lstStyle>
          <a:p>
            <a:pPr fontAlgn="ctr"/>
            <a:r>
              <a:rPr lang="en-US" sz="1200" dirty="0">
                <a:solidFill>
                  <a:srgbClr val="1D1D1A"/>
                </a:solidFill>
                <a:latin typeface="Huawei Sans" panose="020C0503030203020204" pitchFamily="34" charset="0"/>
              </a:rPr>
              <a:t>Intelligent prediction</a:t>
            </a:r>
          </a:p>
        </p:txBody>
      </p:sp>
      <p:sp>
        <p:nvSpPr>
          <p:cNvPr id="40" name="文本框 39"/>
          <p:cNvSpPr txBox="1"/>
          <p:nvPr/>
        </p:nvSpPr>
        <p:spPr>
          <a:xfrm>
            <a:off x="1314160" y="1903595"/>
            <a:ext cx="1370739" cy="461665"/>
          </a:xfrm>
          <a:prstGeom prst="rect">
            <a:avLst/>
          </a:prstGeom>
          <a:noFill/>
        </p:spPr>
        <p:txBody>
          <a:bodyPr wrap="square" rtlCol="0">
            <a:spAutoFit/>
          </a:bodyPr>
          <a:lstStyle/>
          <a:p>
            <a:pPr marL="228412" indent="-95922" fontAlgn="ctr">
              <a:buFont typeface="Arial" panose="020B0604020202020204" pitchFamily="34" charset="0"/>
              <a:buChar char="•"/>
            </a:pPr>
            <a:r>
              <a:rPr lang="en-US" sz="1200" dirty="0">
                <a:solidFill>
                  <a:srgbClr val="1D1D1A"/>
                </a:solidFill>
                <a:latin typeface="Huawei Sans" panose="020C0503030203020204" pitchFamily="34" charset="0"/>
              </a:rPr>
              <a:t>Deep compression</a:t>
            </a:r>
          </a:p>
        </p:txBody>
      </p:sp>
      <p:sp>
        <p:nvSpPr>
          <p:cNvPr id="41" name="文本框 40"/>
          <p:cNvSpPr txBox="1"/>
          <p:nvPr/>
        </p:nvSpPr>
        <p:spPr>
          <a:xfrm>
            <a:off x="2391363" y="1903595"/>
            <a:ext cx="1105240" cy="646331"/>
          </a:xfrm>
          <a:prstGeom prst="rect">
            <a:avLst/>
          </a:prstGeom>
          <a:noFill/>
        </p:spPr>
        <p:txBody>
          <a:bodyPr wrap="square" rtlCol="0">
            <a:spAutoFit/>
          </a:bodyPr>
          <a:lstStyle>
            <a:defPPr marL="0" marR="0" indent="0" algn="l" defTabSz="201295" rtl="0" fontAlgn="auto" latinLnBrk="1" hangingPunct="0">
              <a:lnSpc>
                <a:spcPct val="100000"/>
              </a:lnSpc>
              <a:spcBef>
                <a:spcPct val="0"/>
              </a:spcBef>
              <a:spcAft>
                <a:spcPct val="0"/>
              </a:spcAft>
              <a:buClrTx/>
              <a:buSzTx/>
              <a:buFontTx/>
              <a:buNone/>
              <a:defRPr kumimoji="0" sz="400" b="0" i="0" u="none" strike="noStrike" cap="none" spc="0" normalizeH="0" baseline="0">
                <a:ln>
                  <a:noFill/>
                </a:ln>
                <a:solidFill>
                  <a:srgbClr val="000000"/>
                </a:solidFill>
                <a:effectLst/>
                <a:uFillTx/>
              </a:defRPr>
            </a:defPPr>
            <a:lvl1pPr marL="171450" indent="-72000">
              <a:buFont typeface="Arial" panose="020B0604020202020204" pitchFamily="34" charset="0"/>
              <a:buChar char="•"/>
              <a:defRPr>
                <a:latin typeface="Arial" panose="020B0503020204020204" pitchFamily="34" charset="-122"/>
                <a:ea typeface="微软雅黑" panose="020B0503020204020204" pitchFamily="34" charset="-122"/>
              </a:defRPr>
            </a:lvl1pPr>
          </a:lstStyle>
          <a:p>
            <a:pPr fontAlgn="ctr"/>
            <a:r>
              <a:rPr lang="en-US" sz="1200" dirty="0">
                <a:solidFill>
                  <a:srgbClr val="1D1D1A"/>
                </a:solidFill>
                <a:latin typeface="Huawei Sans" panose="020C0503030203020204" pitchFamily="34" charset="0"/>
              </a:rPr>
              <a:t>Intelligent global prediction</a:t>
            </a:r>
          </a:p>
        </p:txBody>
      </p:sp>
      <p:sp>
        <p:nvSpPr>
          <p:cNvPr id="42" name="文本框 41"/>
          <p:cNvSpPr txBox="1"/>
          <p:nvPr/>
        </p:nvSpPr>
        <p:spPr>
          <a:xfrm>
            <a:off x="3279946" y="1903595"/>
            <a:ext cx="1273813" cy="461665"/>
          </a:xfrm>
          <a:prstGeom prst="rect">
            <a:avLst/>
          </a:prstGeom>
          <a:noFill/>
        </p:spPr>
        <p:txBody>
          <a:bodyPr wrap="square" rtlCol="0">
            <a:spAutoFit/>
          </a:bodyPr>
          <a:lstStyle>
            <a:defPPr marL="0" marR="0" indent="0" algn="l" defTabSz="201295" rtl="0" fontAlgn="auto" latinLnBrk="1" hangingPunct="0">
              <a:lnSpc>
                <a:spcPct val="100000"/>
              </a:lnSpc>
              <a:spcBef>
                <a:spcPct val="0"/>
              </a:spcBef>
              <a:spcAft>
                <a:spcPct val="0"/>
              </a:spcAft>
              <a:buClrTx/>
              <a:buSzTx/>
              <a:buFontTx/>
              <a:buNone/>
              <a:defRPr kumimoji="0" sz="400" b="0" i="0" u="none" strike="noStrike" cap="none" spc="0" normalizeH="0" baseline="0">
                <a:ln>
                  <a:noFill/>
                </a:ln>
                <a:solidFill>
                  <a:srgbClr val="000000"/>
                </a:solidFill>
                <a:effectLst/>
                <a:uFillTx/>
              </a:defRPr>
            </a:defPPr>
            <a:lvl1pPr marL="171450" indent="-72000">
              <a:buFont typeface="Arial" panose="020B0604020202020204" pitchFamily="34" charset="0"/>
              <a:buChar char="•"/>
              <a:defRPr>
                <a:latin typeface="Arial" panose="020B0503020204020204" pitchFamily="34" charset="-122"/>
                <a:ea typeface="微软雅黑" panose="020B0503020204020204" pitchFamily="34" charset="-122"/>
              </a:defRPr>
            </a:lvl1pPr>
          </a:lstStyle>
          <a:p>
            <a:pPr fontAlgn="ctr"/>
            <a:r>
              <a:rPr lang="en-US" sz="1200" dirty="0">
                <a:solidFill>
                  <a:srgbClr val="1D1D1A"/>
                </a:solidFill>
                <a:latin typeface="Huawei Sans" panose="020C0503030203020204" pitchFamily="34" charset="0"/>
              </a:rPr>
              <a:t>CPU/GPU acceleration</a:t>
            </a:r>
          </a:p>
        </p:txBody>
      </p:sp>
      <p:sp>
        <p:nvSpPr>
          <p:cNvPr id="43" name="文本框 42"/>
          <p:cNvSpPr txBox="1"/>
          <p:nvPr/>
        </p:nvSpPr>
        <p:spPr>
          <a:xfrm>
            <a:off x="1532281" y="2744908"/>
            <a:ext cx="986489" cy="276999"/>
          </a:xfrm>
          <a:prstGeom prst="rect">
            <a:avLst/>
          </a:prstGeom>
          <a:noFill/>
        </p:spPr>
        <p:txBody>
          <a:bodyPr wrap="none" rtlCol="0">
            <a:spAutoFit/>
          </a:bodyPr>
          <a:lstStyle>
            <a:defPPr marL="0" marR="0" indent="0" algn="l" defTabSz="201295" rtl="0" fontAlgn="auto" latinLnBrk="1" hangingPunct="0">
              <a:lnSpc>
                <a:spcPct val="100000"/>
              </a:lnSpc>
              <a:spcBef>
                <a:spcPct val="0"/>
              </a:spcBef>
              <a:spcAft>
                <a:spcPct val="0"/>
              </a:spcAft>
              <a:buClrTx/>
              <a:buSzTx/>
              <a:buFontTx/>
              <a:buNone/>
              <a:defRPr kumimoji="0" sz="400" b="0" i="0" u="none" strike="noStrike" cap="none" spc="0" normalizeH="0" baseline="0">
                <a:ln>
                  <a:noFill/>
                </a:ln>
                <a:solidFill>
                  <a:srgbClr val="000000"/>
                </a:solidFill>
                <a:effectLst/>
                <a:uFillTx/>
              </a:defRPr>
            </a:defPPr>
            <a:lvl1pPr marL="171450" indent="-72000">
              <a:buFont typeface="Arial" panose="020B0604020202020204" pitchFamily="34" charset="0"/>
              <a:buChar char="•"/>
              <a:defRPr>
                <a:latin typeface="Arial" panose="020B0503020204020204" pitchFamily="34" charset="-122"/>
                <a:ea typeface="微软雅黑" panose="020B0503020204020204" pitchFamily="34" charset="-122"/>
              </a:defRPr>
            </a:lvl1pPr>
          </a:lstStyle>
          <a:p>
            <a:pPr marL="119063" indent="-119063" fontAlgn="ctr"/>
            <a:r>
              <a:rPr lang="en-US" sz="1200" dirty="0">
                <a:solidFill>
                  <a:srgbClr val="1D1D1A"/>
                </a:solidFill>
                <a:latin typeface="Huawei Sans" panose="020C0503030203020204" pitchFamily="34" charset="0"/>
              </a:rPr>
              <a:t>Container</a:t>
            </a:r>
          </a:p>
        </p:txBody>
      </p:sp>
      <p:sp>
        <p:nvSpPr>
          <p:cNvPr id="44" name="文本框 43"/>
          <p:cNvSpPr txBox="1"/>
          <p:nvPr/>
        </p:nvSpPr>
        <p:spPr>
          <a:xfrm>
            <a:off x="2564317" y="2735474"/>
            <a:ext cx="2962707" cy="276999"/>
          </a:xfrm>
          <a:prstGeom prst="rect">
            <a:avLst/>
          </a:prstGeom>
          <a:noFill/>
        </p:spPr>
        <p:txBody>
          <a:bodyPr wrap="square" rtlCol="0">
            <a:spAutoFit/>
          </a:bodyPr>
          <a:lstStyle>
            <a:defPPr marL="0" marR="0" indent="0" algn="l" defTabSz="201295" rtl="0" fontAlgn="auto" latinLnBrk="1" hangingPunct="0">
              <a:lnSpc>
                <a:spcPct val="100000"/>
              </a:lnSpc>
              <a:spcBef>
                <a:spcPct val="0"/>
              </a:spcBef>
              <a:spcAft>
                <a:spcPct val="0"/>
              </a:spcAft>
              <a:buClrTx/>
              <a:buSzTx/>
              <a:buFontTx/>
              <a:buNone/>
              <a:defRPr kumimoji="0" sz="400" b="0" i="0" u="none" strike="noStrike" cap="none" spc="0" normalizeH="0" baseline="0">
                <a:ln>
                  <a:noFill/>
                </a:ln>
                <a:solidFill>
                  <a:srgbClr val="000000"/>
                </a:solidFill>
                <a:effectLst/>
                <a:uFillTx/>
              </a:defRPr>
            </a:defPPr>
            <a:lvl1pPr marL="171450" indent="-72000">
              <a:buFont typeface="Arial" panose="020B0604020202020204" pitchFamily="34" charset="0"/>
              <a:buChar char="•"/>
              <a:defRPr>
                <a:latin typeface="Arial" panose="020B0503020204020204" pitchFamily="34" charset="-122"/>
                <a:ea typeface="微软雅黑" panose="020B0503020204020204" pitchFamily="34" charset="-122"/>
              </a:defRPr>
            </a:lvl1pPr>
          </a:lstStyle>
          <a:p>
            <a:pPr marL="136525" indent="-136525" fontAlgn="ctr"/>
            <a:r>
              <a:rPr lang="en-US" sz="1200" dirty="0">
                <a:solidFill>
                  <a:srgbClr val="1D1D1A"/>
                </a:solidFill>
                <a:latin typeface="Huawei Sans" panose="020C0503030203020204" pitchFamily="34" charset="0"/>
              </a:rPr>
              <a:t>Heterogeneous computing power</a:t>
            </a:r>
          </a:p>
        </p:txBody>
      </p:sp>
      <p:sp>
        <p:nvSpPr>
          <p:cNvPr id="45" name="文本框 44"/>
          <p:cNvSpPr txBox="1"/>
          <p:nvPr/>
        </p:nvSpPr>
        <p:spPr>
          <a:xfrm>
            <a:off x="5200361" y="2739712"/>
            <a:ext cx="2050831" cy="276999"/>
          </a:xfrm>
          <a:prstGeom prst="rect">
            <a:avLst/>
          </a:prstGeom>
          <a:noFill/>
        </p:spPr>
        <p:txBody>
          <a:bodyPr wrap="square" rtlCol="0">
            <a:spAutoFit/>
          </a:bodyPr>
          <a:lstStyle>
            <a:defPPr marL="0" marR="0" indent="0" algn="l" defTabSz="201295" rtl="0" fontAlgn="auto" latinLnBrk="1" hangingPunct="0">
              <a:lnSpc>
                <a:spcPct val="100000"/>
              </a:lnSpc>
              <a:spcBef>
                <a:spcPct val="0"/>
              </a:spcBef>
              <a:spcAft>
                <a:spcPct val="0"/>
              </a:spcAft>
              <a:buClrTx/>
              <a:buSzTx/>
              <a:buFontTx/>
              <a:buNone/>
              <a:defRPr kumimoji="0" sz="400" b="0" i="0" u="none" strike="noStrike" cap="none" spc="0" normalizeH="0" baseline="0">
                <a:ln>
                  <a:noFill/>
                </a:ln>
                <a:solidFill>
                  <a:srgbClr val="000000"/>
                </a:solidFill>
                <a:effectLst/>
                <a:uFillTx/>
              </a:defRPr>
            </a:defPPr>
            <a:lvl1pPr marL="171450" indent="-72000">
              <a:buFont typeface="Arial" panose="020B0604020202020204" pitchFamily="34" charset="0"/>
              <a:buChar char="•"/>
              <a:defRPr>
                <a:latin typeface="Arial" panose="020B0503020204020204" pitchFamily="34" charset="-122"/>
                <a:ea typeface="微软雅黑" panose="020B0503020204020204" pitchFamily="34" charset="-122"/>
              </a:defRPr>
            </a:lvl1pPr>
          </a:lstStyle>
          <a:p>
            <a:pPr marL="136525" indent="-136525" fontAlgn="ctr"/>
            <a:r>
              <a:rPr lang="en-US" sz="1200" dirty="0">
                <a:solidFill>
                  <a:srgbClr val="1D1D1A"/>
                </a:solidFill>
                <a:latin typeface="Huawei Sans" panose="020C0503030203020204" pitchFamily="34" charset="0"/>
              </a:rPr>
              <a:t>Near-data computing</a:t>
            </a:r>
          </a:p>
        </p:txBody>
      </p:sp>
      <p:cxnSp>
        <p:nvCxnSpPr>
          <p:cNvPr id="46" name="直接连接符 45"/>
          <p:cNvCxnSpPr/>
          <p:nvPr/>
        </p:nvCxnSpPr>
        <p:spPr>
          <a:xfrm>
            <a:off x="4198543" y="1823348"/>
            <a:ext cx="0" cy="47149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6" name="文本框 125"/>
          <p:cNvSpPr txBox="1"/>
          <p:nvPr/>
        </p:nvSpPr>
        <p:spPr>
          <a:xfrm>
            <a:off x="7382539" y="1418832"/>
            <a:ext cx="4480387" cy="645827"/>
          </a:xfrm>
          <a:prstGeom prst="rect">
            <a:avLst/>
          </a:prstGeom>
          <a:noFill/>
        </p:spPr>
        <p:txBody>
          <a:bodyPr wrap="square" rtlCol="0">
            <a:spAutoFit/>
          </a:bodyPr>
          <a:lstStyle/>
          <a:p>
            <a:pPr fontAlgn="ctr"/>
            <a:r>
              <a:rPr lang="en-US" sz="1200" b="1" dirty="0">
                <a:solidFill>
                  <a:srgbClr val="1D1D1A"/>
                </a:solidFill>
                <a:latin typeface="Huawei Sans" panose="020C0503030203020204" pitchFamily="34" charset="0"/>
              </a:rPr>
              <a:t>Intelligent data reduction</a:t>
            </a:r>
          </a:p>
          <a:p>
            <a:pPr marL="174555" indent="-174555" fontAlgn="ctr">
              <a:buFont typeface="Arial" panose="020B0604020202020204" pitchFamily="34" charset="0"/>
              <a:buChar char="•"/>
            </a:pPr>
            <a:r>
              <a:rPr lang="en-US" sz="1200" dirty="0">
                <a:solidFill>
                  <a:srgbClr val="1D1D1A"/>
                </a:solidFill>
                <a:latin typeface="Huawei Sans" panose="020C0503030203020204" pitchFamily="34" charset="0"/>
              </a:rPr>
              <a:t>AI-based prediction</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a:p>
            <a:pPr marL="174555" indent="-174555" fontAlgn="ctr">
              <a:buFont typeface="Arial" panose="020B0604020202020204" pitchFamily="34" charset="0"/>
              <a:buChar char="•"/>
            </a:pPr>
            <a:r>
              <a:rPr lang="en-US" sz="1200" dirty="0">
                <a:solidFill>
                  <a:srgbClr val="1D1D1A"/>
                </a:solidFill>
                <a:latin typeface="Huawei Sans" panose="020C0503030203020204" pitchFamily="34" charset="0"/>
              </a:rPr>
              <a:t>CPU and GPU intelligent reduction algorithm</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7" name="文本框 126"/>
          <p:cNvSpPr txBox="1"/>
          <p:nvPr/>
        </p:nvSpPr>
        <p:spPr>
          <a:xfrm>
            <a:off x="7382539" y="5278186"/>
            <a:ext cx="4448844" cy="830673"/>
          </a:xfrm>
          <a:prstGeom prst="rect">
            <a:avLst/>
          </a:prstGeom>
          <a:noFill/>
        </p:spPr>
        <p:txBody>
          <a:bodyPr wrap="square" rtlCol="0">
            <a:spAutoFit/>
          </a:bodyPr>
          <a:lstStyle/>
          <a:p>
            <a:pPr fontAlgn="ctr"/>
            <a:r>
              <a:rPr lang="en-US" sz="1200" b="1" dirty="0">
                <a:solidFill>
                  <a:srgbClr val="1D1D1A"/>
                </a:solidFill>
                <a:latin typeface="Huawei Sans" panose="020C0503030203020204" pitchFamily="34" charset="0"/>
              </a:rPr>
              <a:t>All IP</a:t>
            </a:r>
            <a:r>
              <a:rPr lang="en-US" sz="1200" dirty="0">
                <a:solidFill>
                  <a:srgbClr val="1D1D1A"/>
                </a:solidFill>
                <a:latin typeface="Huawei Sans" panose="020C0503030203020204" pitchFamily="34" charset="0"/>
              </a:rPr>
              <a:t>: ultimate cost reduction based on </a:t>
            </a:r>
            <a:r>
              <a:rPr lang="en-US" altLang="zh-CN" sz="1200" dirty="0">
                <a:solidFill>
                  <a:srgbClr val="1D1D1A"/>
                </a:solidFill>
                <a:latin typeface="Huawei Sans" panose="020C0503030203020204" pitchFamily="34" charset="0"/>
              </a:rPr>
              <a:t>SSD media</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a:p>
            <a:pPr marL="174555" indent="-174555" fontAlgn="ctr">
              <a:buFont typeface="Arial" panose="020B0604020202020204" pitchFamily="34" charset="0"/>
              <a:buChar char="•"/>
            </a:pPr>
            <a:r>
              <a:rPr lang="en-US" sz="1200" dirty="0">
                <a:solidFill>
                  <a:srgbClr val="1D1D1A"/>
                </a:solidFill>
                <a:latin typeface="Huawei Sans" panose="020C0503030203020204" pitchFamily="34" charset="0"/>
              </a:rPr>
              <a:t>In-depth disk-controller collaboration, and SLC, QLC, and OLC evolution</a:t>
            </a:r>
          </a:p>
          <a:p>
            <a:pPr marL="174555" indent="-174555" fontAlgn="ctr">
              <a:buFont typeface="Arial" panose="020B0604020202020204" pitchFamily="34" charset="0"/>
              <a:buChar char="•"/>
            </a:pPr>
            <a:r>
              <a:rPr lang="en-US" sz="1200" dirty="0">
                <a:solidFill>
                  <a:srgbClr val="1D1D1A"/>
                </a:solidFill>
                <a:latin typeface="Huawei Sans" panose="020C0503030203020204" pitchFamily="34" charset="0"/>
              </a:rPr>
              <a:t>Building a simplified network with all IP</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8" name="文本框 127"/>
          <p:cNvSpPr txBox="1"/>
          <p:nvPr/>
        </p:nvSpPr>
        <p:spPr>
          <a:xfrm>
            <a:off x="7382539" y="2122396"/>
            <a:ext cx="4448844" cy="830673"/>
          </a:xfrm>
          <a:prstGeom prst="rect">
            <a:avLst/>
          </a:prstGeom>
          <a:noFill/>
        </p:spPr>
        <p:txBody>
          <a:bodyPr wrap="square" rtlCol="0">
            <a:spAutoFit/>
          </a:bodyPr>
          <a:lstStyle/>
          <a:p>
            <a:pPr fontAlgn="ctr"/>
            <a:r>
              <a:rPr lang="en-US" sz="1200" b="1" dirty="0">
                <a:solidFill>
                  <a:srgbClr val="1D1D1A"/>
                </a:solidFill>
                <a:latin typeface="Huawei Sans" panose="020C0503030203020204" pitchFamily="34" charset="0"/>
              </a:rPr>
              <a:t>Intelligent data storage</a:t>
            </a:r>
            <a:endParaRPr lang="en-US" altLang="zh-CN" sz="1200" b="1"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a:p>
            <a:pPr marL="174555" indent="-174555" fontAlgn="ctr">
              <a:buFont typeface="Arial" panose="020B0604020202020204" pitchFamily="34" charset="0"/>
              <a:buChar char="•"/>
            </a:pPr>
            <a:r>
              <a:rPr lang="en-US" sz="1200" dirty="0">
                <a:solidFill>
                  <a:srgbClr val="1D1D1A"/>
                </a:solidFill>
                <a:latin typeface="Huawei Sans" panose="020C0503030203020204" pitchFamily="34" charset="0"/>
              </a:rPr>
              <a:t>Intelligent </a:t>
            </a:r>
            <a:r>
              <a:rPr lang="en-US" sz="1200" dirty="0" err="1">
                <a:solidFill>
                  <a:srgbClr val="1D1D1A"/>
                </a:solidFill>
                <a:latin typeface="Huawei Sans" panose="020C0503030203020204" pitchFamily="34" charset="0"/>
              </a:rPr>
              <a:t>prefetch</a:t>
            </a:r>
            <a:r>
              <a:rPr lang="en-US" sz="1200" dirty="0">
                <a:solidFill>
                  <a:srgbClr val="1D1D1A"/>
                </a:solidFill>
                <a:latin typeface="Huawei Sans" panose="020C0503030203020204" pitchFamily="34" charset="0"/>
              </a:rPr>
              <a:t>, data </a:t>
            </a:r>
            <a:r>
              <a:rPr lang="en-US" sz="1200" dirty="0" err="1">
                <a:solidFill>
                  <a:srgbClr val="1D1D1A"/>
                </a:solidFill>
                <a:latin typeface="Huawei Sans" panose="020C0503030203020204" pitchFamily="34" charset="0"/>
              </a:rPr>
              <a:t>tiering</a:t>
            </a:r>
            <a:r>
              <a:rPr lang="en-US" sz="1200" dirty="0">
                <a:solidFill>
                  <a:srgbClr val="1D1D1A"/>
                </a:solidFill>
                <a:latin typeface="Huawei Sans" panose="020C0503030203020204" pitchFamily="34" charset="0"/>
              </a:rPr>
              <a:t>, hotspot identification, data caching and other technologies for optimal media combination</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9" name="文本框 128"/>
          <p:cNvSpPr txBox="1"/>
          <p:nvPr/>
        </p:nvSpPr>
        <p:spPr>
          <a:xfrm>
            <a:off x="7382539" y="3034886"/>
            <a:ext cx="4448844" cy="830673"/>
          </a:xfrm>
          <a:prstGeom prst="rect">
            <a:avLst/>
          </a:prstGeom>
          <a:noFill/>
        </p:spPr>
        <p:txBody>
          <a:bodyPr wrap="square" rtlCol="0">
            <a:spAutoFit/>
          </a:bodyPr>
          <a:lstStyle/>
          <a:p>
            <a:pPr fontAlgn="ctr"/>
            <a:r>
              <a:rPr lang="en-US" sz="1200" b="1" dirty="0">
                <a:solidFill>
                  <a:srgbClr val="1D1D1A"/>
                </a:solidFill>
                <a:latin typeface="Huawei Sans" panose="020C0503030203020204" pitchFamily="34" charset="0"/>
              </a:rPr>
              <a:t>Intelligent scheduling</a:t>
            </a:r>
            <a:endParaRPr lang="en-US" altLang="zh-CN" sz="1200" b="1"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a:p>
            <a:pPr marL="174555" indent="-174555" fontAlgn="ctr">
              <a:buFont typeface="Arial" panose="020B0604020202020204" pitchFamily="34" charset="0"/>
              <a:buChar char="•"/>
            </a:pPr>
            <a:r>
              <a:rPr lang="en-US" sz="1200" dirty="0">
                <a:solidFill>
                  <a:srgbClr val="1D1D1A"/>
                </a:solidFill>
                <a:latin typeface="Huawei Sans" panose="020C0503030203020204" pitchFamily="34" charset="0"/>
              </a:rPr>
              <a:t>Dynamic management of heterogeneous computing resources, near-data computing scheduling, and quick start of containers</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0" name="文本框 129"/>
          <p:cNvSpPr txBox="1"/>
          <p:nvPr/>
        </p:nvSpPr>
        <p:spPr>
          <a:xfrm>
            <a:off x="7382539" y="4299899"/>
            <a:ext cx="4480387" cy="1015663"/>
          </a:xfrm>
          <a:prstGeom prst="rect">
            <a:avLst/>
          </a:prstGeom>
          <a:noFill/>
        </p:spPr>
        <p:txBody>
          <a:bodyPr wrap="square" rtlCol="0">
            <a:spAutoFit/>
          </a:bodyPr>
          <a:lstStyle/>
          <a:p>
            <a:pPr fontAlgn="ctr"/>
            <a:r>
              <a:rPr lang="en-US" sz="1200" b="1" dirty="0">
                <a:solidFill>
                  <a:srgbClr val="1D1D1A"/>
                </a:solidFill>
                <a:latin typeface="Huawei Sans" panose="020C0503030203020204" pitchFamily="34" charset="0"/>
              </a:rPr>
              <a:t>Memory Fabric</a:t>
            </a:r>
            <a:r>
              <a:rPr lang="en-US" sz="1200" dirty="0">
                <a:solidFill>
                  <a:srgbClr val="1D1D1A"/>
                </a:solidFill>
                <a:latin typeface="Huawei Sans" panose="020C0503030203020204" pitchFamily="34" charset="0"/>
              </a:rPr>
              <a:t>: building a memory-centric and high-performance network</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a:p>
            <a:pPr marL="174555" indent="-174555" fontAlgn="ctr">
              <a:buFont typeface="Arial" panose="020B0604020202020204" pitchFamily="34" charset="0"/>
              <a:buChar char="•"/>
            </a:pPr>
            <a:r>
              <a:rPr lang="en-US" sz="1200" dirty="0">
                <a:solidFill>
                  <a:srgbClr val="1D1D1A"/>
                </a:solidFill>
                <a:latin typeface="Huawei Sans" panose="020C0503030203020204" pitchFamily="34" charset="0"/>
              </a:rPr>
              <a:t>Supporting high-performance networks with nanosecond-level latency</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a:p>
            <a:pPr marL="174555" indent="-174555" fontAlgn="ctr">
              <a:buFont typeface="Arial" panose="020B0604020202020204" pitchFamily="34" charset="0"/>
              <a:buChar char="•"/>
            </a:pPr>
            <a:r>
              <a:rPr lang="en-US" sz="1200" dirty="0">
                <a:solidFill>
                  <a:srgbClr val="1D1D1A"/>
                </a:solidFill>
                <a:latin typeface="Huawei Sans" panose="020C0503030203020204" pitchFamily="34" charset="0"/>
              </a:rPr>
              <a:t>Memory pooling and </a:t>
            </a:r>
            <a:r>
              <a:rPr lang="en-US" sz="1200" dirty="0" err="1">
                <a:solidFill>
                  <a:srgbClr val="1D1D1A"/>
                </a:solidFill>
                <a:latin typeface="Huawei Sans" panose="020C0503030203020204" pitchFamily="34" charset="0"/>
              </a:rPr>
              <a:t>tiering</a:t>
            </a:r>
            <a:endParaRPr lang="en-US" altLang="zh-CN" sz="120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p:txBody>
      </p:sp>
      <p:grpSp>
        <p:nvGrpSpPr>
          <p:cNvPr id="133" name="组合 132"/>
          <p:cNvGrpSpPr/>
          <p:nvPr/>
        </p:nvGrpSpPr>
        <p:grpSpPr>
          <a:xfrm>
            <a:off x="5961067" y="3780466"/>
            <a:ext cx="869176" cy="590665"/>
            <a:chOff x="5574428" y="4556257"/>
            <a:chExt cx="439336" cy="440156"/>
          </a:xfrm>
        </p:grpSpPr>
        <p:grpSp>
          <p:nvGrpSpPr>
            <p:cNvPr id="134" name="组合 133"/>
            <p:cNvGrpSpPr/>
            <p:nvPr/>
          </p:nvGrpSpPr>
          <p:grpSpPr>
            <a:xfrm rot="16200000">
              <a:off x="5660656" y="4556670"/>
              <a:ext cx="266880" cy="439336"/>
              <a:chOff x="5899640" y="1609706"/>
              <a:chExt cx="349250" cy="648000"/>
            </a:xfrm>
          </p:grpSpPr>
          <p:cxnSp>
            <p:nvCxnSpPr>
              <p:cNvPr id="142" name="直接连接符 141"/>
              <p:cNvCxnSpPr/>
              <p:nvPr/>
            </p:nvCxnSpPr>
            <p:spPr>
              <a:xfrm>
                <a:off x="58996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43" name="直接连接符 142"/>
              <p:cNvCxnSpPr/>
              <p:nvPr/>
            </p:nvCxnSpPr>
            <p:spPr>
              <a:xfrm>
                <a:off x="59694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44" name="直接连接符 143"/>
              <p:cNvCxnSpPr/>
              <p:nvPr/>
            </p:nvCxnSpPr>
            <p:spPr>
              <a:xfrm>
                <a:off x="60393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45" name="直接连接符 144"/>
              <p:cNvCxnSpPr/>
              <p:nvPr/>
            </p:nvCxnSpPr>
            <p:spPr>
              <a:xfrm>
                <a:off x="61091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46" name="直接连接符 145"/>
              <p:cNvCxnSpPr/>
              <p:nvPr/>
            </p:nvCxnSpPr>
            <p:spPr>
              <a:xfrm>
                <a:off x="61790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47" name="直接连接符 146"/>
              <p:cNvCxnSpPr/>
              <p:nvPr/>
            </p:nvCxnSpPr>
            <p:spPr>
              <a:xfrm>
                <a:off x="6248890" y="1609706"/>
                <a:ext cx="0" cy="648000"/>
              </a:xfrm>
              <a:prstGeom prst="line">
                <a:avLst/>
              </a:prstGeom>
              <a:noFill/>
              <a:ln w="28575" cap="flat" cmpd="sng" algn="ctr">
                <a:solidFill>
                  <a:schemeClr val="accent1">
                    <a:lumMod val="20000"/>
                    <a:lumOff val="80000"/>
                  </a:schemeClr>
                </a:solidFill>
                <a:prstDash val="solid"/>
                <a:miter lim="800000"/>
              </a:ln>
              <a:effectLst/>
            </p:spPr>
          </p:cxnSp>
        </p:grpSp>
        <p:grpSp>
          <p:nvGrpSpPr>
            <p:cNvPr id="135" name="组合 134"/>
            <p:cNvGrpSpPr/>
            <p:nvPr/>
          </p:nvGrpSpPr>
          <p:grpSpPr>
            <a:xfrm>
              <a:off x="5660904" y="4556257"/>
              <a:ext cx="266385" cy="440156"/>
              <a:chOff x="5899640" y="1609699"/>
              <a:chExt cx="349250" cy="648007"/>
            </a:xfrm>
          </p:grpSpPr>
          <p:cxnSp>
            <p:nvCxnSpPr>
              <p:cNvPr id="136" name="直接连接符 135"/>
              <p:cNvCxnSpPr/>
              <p:nvPr/>
            </p:nvCxnSpPr>
            <p:spPr>
              <a:xfrm>
                <a:off x="58996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37" name="直接连接符 136"/>
              <p:cNvCxnSpPr/>
              <p:nvPr/>
            </p:nvCxnSpPr>
            <p:spPr>
              <a:xfrm>
                <a:off x="59694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38" name="直接连接符 137"/>
              <p:cNvCxnSpPr/>
              <p:nvPr/>
            </p:nvCxnSpPr>
            <p:spPr>
              <a:xfrm>
                <a:off x="60393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39" name="直接连接符 138"/>
              <p:cNvCxnSpPr/>
              <p:nvPr/>
            </p:nvCxnSpPr>
            <p:spPr>
              <a:xfrm>
                <a:off x="61091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40" name="直接连接符 139"/>
              <p:cNvCxnSpPr/>
              <p:nvPr/>
            </p:nvCxnSpPr>
            <p:spPr>
              <a:xfrm>
                <a:off x="61790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41" name="直接连接符 140"/>
              <p:cNvCxnSpPr/>
              <p:nvPr/>
            </p:nvCxnSpPr>
            <p:spPr>
              <a:xfrm>
                <a:off x="6248890" y="1609699"/>
                <a:ext cx="0" cy="648000"/>
              </a:xfrm>
              <a:prstGeom prst="line">
                <a:avLst/>
              </a:prstGeom>
              <a:noFill/>
              <a:ln w="28575" cap="flat" cmpd="sng" algn="ctr">
                <a:solidFill>
                  <a:schemeClr val="accent1">
                    <a:lumMod val="20000"/>
                    <a:lumOff val="80000"/>
                  </a:schemeClr>
                </a:solidFill>
                <a:prstDash val="solid"/>
                <a:miter lim="800000"/>
              </a:ln>
              <a:effectLst/>
            </p:spPr>
          </p:cxnSp>
        </p:grpSp>
      </p:grpSp>
      <p:sp>
        <p:nvSpPr>
          <p:cNvPr id="55" name="矩形 54"/>
          <p:cNvSpPr/>
          <p:nvPr/>
        </p:nvSpPr>
        <p:spPr>
          <a:xfrm>
            <a:off x="6018015" y="3860761"/>
            <a:ext cx="768696" cy="363124"/>
          </a:xfrm>
          <a:prstGeom prst="rect">
            <a:avLst/>
          </a:prstGeom>
          <a:solidFill>
            <a:srgbClr val="EBEBEB"/>
          </a:solidFill>
          <a:ln w="12700" cap="flat" cmpd="sng" algn="ctr">
            <a:solidFill>
              <a:schemeClr val="accent1">
                <a:lumMod val="20000"/>
                <a:lumOff val="80000"/>
              </a:schemeClr>
            </a:solidFill>
            <a:prstDash val="solid"/>
            <a:miter lim="800000"/>
            <a:headEnd type="none" w="med" len="med"/>
            <a:tailEnd type="arrow" w="med" len="med"/>
          </a:ln>
          <a:effectLst/>
        </p:spPr>
        <p:txBody>
          <a:bodyPr lIns="0" tIns="0" rIns="0" bIns="0" rtlCol="0" anchor="ctr" anchorCtr="1"/>
          <a:lstStyle/>
          <a:p>
            <a:pPr algn="ctr" defTabSz="1218298" fontAlgn="ctr">
              <a:defRPr/>
            </a:pPr>
            <a:r>
              <a:rPr lang="en-US" sz="1200" b="1" dirty="0">
                <a:solidFill>
                  <a:srgbClr val="1D1D1A"/>
                </a:solidFill>
                <a:latin typeface="Huawei Sans" panose="020C0503030203020204" pitchFamily="34" charset="0"/>
              </a:rPr>
              <a:t>Network chip</a:t>
            </a:r>
          </a:p>
        </p:txBody>
      </p:sp>
      <p:grpSp>
        <p:nvGrpSpPr>
          <p:cNvPr id="148" name="组合 147"/>
          <p:cNvGrpSpPr/>
          <p:nvPr/>
        </p:nvGrpSpPr>
        <p:grpSpPr>
          <a:xfrm>
            <a:off x="1727395" y="4886890"/>
            <a:ext cx="869176" cy="590665"/>
            <a:chOff x="5574428" y="4556257"/>
            <a:chExt cx="439336" cy="440156"/>
          </a:xfrm>
        </p:grpSpPr>
        <p:grpSp>
          <p:nvGrpSpPr>
            <p:cNvPr id="149" name="组合 148"/>
            <p:cNvGrpSpPr/>
            <p:nvPr/>
          </p:nvGrpSpPr>
          <p:grpSpPr>
            <a:xfrm rot="16200000">
              <a:off x="5660656" y="4556670"/>
              <a:ext cx="266880" cy="439336"/>
              <a:chOff x="5899640" y="1609706"/>
              <a:chExt cx="349250" cy="648000"/>
            </a:xfrm>
          </p:grpSpPr>
          <p:cxnSp>
            <p:nvCxnSpPr>
              <p:cNvPr id="157" name="直接连接符 156"/>
              <p:cNvCxnSpPr/>
              <p:nvPr/>
            </p:nvCxnSpPr>
            <p:spPr>
              <a:xfrm>
                <a:off x="58996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58" name="直接连接符 157"/>
              <p:cNvCxnSpPr/>
              <p:nvPr/>
            </p:nvCxnSpPr>
            <p:spPr>
              <a:xfrm>
                <a:off x="59694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59" name="直接连接符 158"/>
              <p:cNvCxnSpPr/>
              <p:nvPr/>
            </p:nvCxnSpPr>
            <p:spPr>
              <a:xfrm>
                <a:off x="60393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60" name="直接连接符 159"/>
              <p:cNvCxnSpPr/>
              <p:nvPr/>
            </p:nvCxnSpPr>
            <p:spPr>
              <a:xfrm>
                <a:off x="61091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61" name="直接连接符 160"/>
              <p:cNvCxnSpPr/>
              <p:nvPr/>
            </p:nvCxnSpPr>
            <p:spPr>
              <a:xfrm>
                <a:off x="61790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62" name="直接连接符 161"/>
              <p:cNvCxnSpPr/>
              <p:nvPr/>
            </p:nvCxnSpPr>
            <p:spPr>
              <a:xfrm>
                <a:off x="6248890" y="1609706"/>
                <a:ext cx="0" cy="648000"/>
              </a:xfrm>
              <a:prstGeom prst="line">
                <a:avLst/>
              </a:prstGeom>
              <a:noFill/>
              <a:ln w="28575" cap="flat" cmpd="sng" algn="ctr">
                <a:solidFill>
                  <a:schemeClr val="accent1">
                    <a:lumMod val="20000"/>
                    <a:lumOff val="80000"/>
                  </a:schemeClr>
                </a:solidFill>
                <a:prstDash val="solid"/>
                <a:miter lim="800000"/>
              </a:ln>
              <a:effectLst/>
            </p:spPr>
          </p:cxnSp>
        </p:grpSp>
        <p:grpSp>
          <p:nvGrpSpPr>
            <p:cNvPr id="150" name="组合 149"/>
            <p:cNvGrpSpPr/>
            <p:nvPr/>
          </p:nvGrpSpPr>
          <p:grpSpPr>
            <a:xfrm>
              <a:off x="5660904" y="4556257"/>
              <a:ext cx="266385" cy="440156"/>
              <a:chOff x="5899640" y="1609699"/>
              <a:chExt cx="349250" cy="648007"/>
            </a:xfrm>
          </p:grpSpPr>
          <p:cxnSp>
            <p:nvCxnSpPr>
              <p:cNvPr id="151" name="直接连接符 150"/>
              <p:cNvCxnSpPr/>
              <p:nvPr/>
            </p:nvCxnSpPr>
            <p:spPr>
              <a:xfrm>
                <a:off x="58996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52" name="直接连接符 151"/>
              <p:cNvCxnSpPr/>
              <p:nvPr/>
            </p:nvCxnSpPr>
            <p:spPr>
              <a:xfrm>
                <a:off x="59694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53" name="直接连接符 152"/>
              <p:cNvCxnSpPr/>
              <p:nvPr/>
            </p:nvCxnSpPr>
            <p:spPr>
              <a:xfrm>
                <a:off x="60393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54" name="直接连接符 153"/>
              <p:cNvCxnSpPr/>
              <p:nvPr/>
            </p:nvCxnSpPr>
            <p:spPr>
              <a:xfrm>
                <a:off x="61091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55" name="直接连接符 154"/>
              <p:cNvCxnSpPr/>
              <p:nvPr/>
            </p:nvCxnSpPr>
            <p:spPr>
              <a:xfrm>
                <a:off x="61790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56" name="直接连接符 155"/>
              <p:cNvCxnSpPr/>
              <p:nvPr/>
            </p:nvCxnSpPr>
            <p:spPr>
              <a:xfrm>
                <a:off x="6248890" y="1609699"/>
                <a:ext cx="0" cy="648000"/>
              </a:xfrm>
              <a:prstGeom prst="line">
                <a:avLst/>
              </a:prstGeom>
              <a:noFill/>
              <a:ln w="28575" cap="flat" cmpd="sng" algn="ctr">
                <a:solidFill>
                  <a:schemeClr val="accent1">
                    <a:lumMod val="20000"/>
                    <a:lumOff val="80000"/>
                  </a:schemeClr>
                </a:solidFill>
                <a:prstDash val="solid"/>
                <a:miter lim="800000"/>
              </a:ln>
              <a:effectLst/>
            </p:spPr>
          </p:cxnSp>
        </p:grpSp>
      </p:grpSp>
      <p:grpSp>
        <p:nvGrpSpPr>
          <p:cNvPr id="163" name="组合 162"/>
          <p:cNvGrpSpPr/>
          <p:nvPr/>
        </p:nvGrpSpPr>
        <p:grpSpPr>
          <a:xfrm>
            <a:off x="1727395" y="4082218"/>
            <a:ext cx="869176" cy="590665"/>
            <a:chOff x="5574428" y="4556257"/>
            <a:chExt cx="439336" cy="440156"/>
          </a:xfrm>
        </p:grpSpPr>
        <p:grpSp>
          <p:nvGrpSpPr>
            <p:cNvPr id="164" name="组合 163"/>
            <p:cNvGrpSpPr/>
            <p:nvPr/>
          </p:nvGrpSpPr>
          <p:grpSpPr>
            <a:xfrm rot="16200000">
              <a:off x="5660656" y="4556670"/>
              <a:ext cx="266880" cy="439336"/>
              <a:chOff x="5899640" y="1609706"/>
              <a:chExt cx="349250" cy="648000"/>
            </a:xfrm>
          </p:grpSpPr>
          <p:cxnSp>
            <p:nvCxnSpPr>
              <p:cNvPr id="172" name="直接连接符 171"/>
              <p:cNvCxnSpPr/>
              <p:nvPr/>
            </p:nvCxnSpPr>
            <p:spPr>
              <a:xfrm>
                <a:off x="58996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73" name="直接连接符 172"/>
              <p:cNvCxnSpPr/>
              <p:nvPr/>
            </p:nvCxnSpPr>
            <p:spPr>
              <a:xfrm>
                <a:off x="59694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74" name="直接连接符 173"/>
              <p:cNvCxnSpPr/>
              <p:nvPr/>
            </p:nvCxnSpPr>
            <p:spPr>
              <a:xfrm>
                <a:off x="60393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75" name="直接连接符 174"/>
              <p:cNvCxnSpPr/>
              <p:nvPr/>
            </p:nvCxnSpPr>
            <p:spPr>
              <a:xfrm>
                <a:off x="61091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76" name="直接连接符 175"/>
              <p:cNvCxnSpPr/>
              <p:nvPr/>
            </p:nvCxnSpPr>
            <p:spPr>
              <a:xfrm>
                <a:off x="61790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77" name="直接连接符 176"/>
              <p:cNvCxnSpPr/>
              <p:nvPr/>
            </p:nvCxnSpPr>
            <p:spPr>
              <a:xfrm>
                <a:off x="6248890" y="1609706"/>
                <a:ext cx="0" cy="648000"/>
              </a:xfrm>
              <a:prstGeom prst="line">
                <a:avLst/>
              </a:prstGeom>
              <a:noFill/>
              <a:ln w="28575" cap="flat" cmpd="sng" algn="ctr">
                <a:solidFill>
                  <a:schemeClr val="accent1">
                    <a:lumMod val="20000"/>
                    <a:lumOff val="80000"/>
                  </a:schemeClr>
                </a:solidFill>
                <a:prstDash val="solid"/>
                <a:miter lim="800000"/>
              </a:ln>
              <a:effectLst/>
            </p:spPr>
          </p:cxnSp>
        </p:grpSp>
        <p:grpSp>
          <p:nvGrpSpPr>
            <p:cNvPr id="165" name="组合 164"/>
            <p:cNvGrpSpPr/>
            <p:nvPr/>
          </p:nvGrpSpPr>
          <p:grpSpPr>
            <a:xfrm>
              <a:off x="5660904" y="4556257"/>
              <a:ext cx="266385" cy="440156"/>
              <a:chOff x="5899640" y="1609699"/>
              <a:chExt cx="349250" cy="648007"/>
            </a:xfrm>
          </p:grpSpPr>
          <p:cxnSp>
            <p:nvCxnSpPr>
              <p:cNvPr id="166" name="直接连接符 165"/>
              <p:cNvCxnSpPr/>
              <p:nvPr/>
            </p:nvCxnSpPr>
            <p:spPr>
              <a:xfrm>
                <a:off x="58996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67" name="直接连接符 166"/>
              <p:cNvCxnSpPr/>
              <p:nvPr/>
            </p:nvCxnSpPr>
            <p:spPr>
              <a:xfrm>
                <a:off x="59694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68" name="直接连接符 167"/>
              <p:cNvCxnSpPr/>
              <p:nvPr/>
            </p:nvCxnSpPr>
            <p:spPr>
              <a:xfrm>
                <a:off x="60393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69" name="直接连接符 168"/>
              <p:cNvCxnSpPr/>
              <p:nvPr/>
            </p:nvCxnSpPr>
            <p:spPr>
              <a:xfrm>
                <a:off x="610919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70" name="直接连接符 169"/>
              <p:cNvCxnSpPr/>
              <p:nvPr/>
            </p:nvCxnSpPr>
            <p:spPr>
              <a:xfrm>
                <a:off x="6179040" y="1609706"/>
                <a:ext cx="0" cy="648000"/>
              </a:xfrm>
              <a:prstGeom prst="line">
                <a:avLst/>
              </a:prstGeom>
              <a:noFill/>
              <a:ln w="28575" cap="flat" cmpd="sng" algn="ctr">
                <a:solidFill>
                  <a:schemeClr val="accent1">
                    <a:lumMod val="20000"/>
                    <a:lumOff val="80000"/>
                  </a:schemeClr>
                </a:solidFill>
                <a:prstDash val="solid"/>
                <a:miter lim="800000"/>
              </a:ln>
              <a:effectLst/>
            </p:spPr>
          </p:cxnSp>
          <p:cxnSp>
            <p:nvCxnSpPr>
              <p:cNvPr id="171" name="直接连接符 170"/>
              <p:cNvCxnSpPr/>
              <p:nvPr/>
            </p:nvCxnSpPr>
            <p:spPr>
              <a:xfrm>
                <a:off x="6248890" y="1609699"/>
                <a:ext cx="0" cy="648000"/>
              </a:xfrm>
              <a:prstGeom prst="line">
                <a:avLst/>
              </a:prstGeom>
              <a:noFill/>
              <a:ln w="28575" cap="flat" cmpd="sng" algn="ctr">
                <a:solidFill>
                  <a:schemeClr val="accent1">
                    <a:lumMod val="20000"/>
                    <a:lumOff val="80000"/>
                  </a:schemeClr>
                </a:solidFill>
                <a:prstDash val="solid"/>
                <a:miter lim="800000"/>
              </a:ln>
              <a:effectLst/>
            </p:spPr>
          </p:cxnSp>
        </p:grpSp>
      </p:grpSp>
      <p:sp>
        <p:nvSpPr>
          <p:cNvPr id="70" name="矩形 69"/>
          <p:cNvSpPr/>
          <p:nvPr/>
        </p:nvSpPr>
        <p:spPr>
          <a:xfrm>
            <a:off x="1832195" y="4209272"/>
            <a:ext cx="659573" cy="363124"/>
          </a:xfrm>
          <a:prstGeom prst="rect">
            <a:avLst/>
          </a:prstGeom>
          <a:solidFill>
            <a:schemeClr val="bg2">
              <a:lumMod val="90000"/>
            </a:schemeClr>
          </a:solidFill>
          <a:ln w="12700" cap="flat" cmpd="sng" algn="ctr">
            <a:solidFill>
              <a:schemeClr val="bg2">
                <a:lumMod val="90000"/>
              </a:schemeClr>
            </a:solidFill>
            <a:prstDash val="solid"/>
            <a:miter lim="800000"/>
            <a:headEnd type="none" w="med" len="med"/>
            <a:tailEnd type="arrow" w="med" len="med"/>
          </a:ln>
          <a:effectLst/>
        </p:spPr>
        <p:txBody>
          <a:bodyPr lIns="0" tIns="0" rIns="0" bIns="0" rtlCol="0" anchor="ctr" anchorCtr="1"/>
          <a:lstStyle/>
          <a:p>
            <a:pPr algn="ctr" defTabSz="1218298" fontAlgn="ctr">
              <a:defRPr/>
            </a:pPr>
            <a:r>
              <a:rPr lang="en-US" sz="1200" b="1" dirty="0">
                <a:solidFill>
                  <a:srgbClr val="1D1D1A"/>
                </a:solidFill>
                <a:latin typeface="Huawei Sans" panose="020C0503030203020204" pitchFamily="34" charset="0"/>
              </a:rPr>
              <a:t>Network chip</a:t>
            </a:r>
          </a:p>
        </p:txBody>
      </p:sp>
      <p:sp>
        <p:nvSpPr>
          <p:cNvPr id="100" name="矩形 99"/>
          <p:cNvSpPr/>
          <p:nvPr/>
        </p:nvSpPr>
        <p:spPr>
          <a:xfrm>
            <a:off x="1811649" y="5003158"/>
            <a:ext cx="700664" cy="363124"/>
          </a:xfrm>
          <a:prstGeom prst="rect">
            <a:avLst/>
          </a:prstGeom>
          <a:solidFill>
            <a:srgbClr val="EBEBEB"/>
          </a:solidFill>
          <a:ln w="12700" cap="flat" cmpd="sng" algn="ctr">
            <a:solidFill>
              <a:schemeClr val="accent1">
                <a:lumMod val="20000"/>
                <a:lumOff val="80000"/>
              </a:schemeClr>
            </a:solidFill>
            <a:prstDash val="solid"/>
            <a:miter lim="800000"/>
            <a:headEnd type="none" w="med" len="med"/>
            <a:tailEnd type="arrow" w="med" len="med"/>
          </a:ln>
          <a:effectLst/>
        </p:spPr>
        <p:txBody>
          <a:bodyPr lIns="0" tIns="0" rIns="0" bIns="0" rtlCol="0" anchor="ctr" anchorCtr="1"/>
          <a:lstStyle/>
          <a:p>
            <a:pPr algn="ctr" defTabSz="1218298" fontAlgn="ctr">
              <a:defRPr/>
            </a:pPr>
            <a:r>
              <a:rPr lang="en-US" sz="1200" b="1" dirty="0">
                <a:solidFill>
                  <a:srgbClr val="1D1D1A"/>
                </a:solidFill>
                <a:latin typeface="Huawei Sans" panose="020C0503030203020204" pitchFamily="34" charset="0"/>
              </a:rPr>
              <a:t>Memory</a:t>
            </a:r>
            <a:endParaRPr lang="en-US" altLang="zh-CN" sz="1200" b="1" kern="0" dirty="0">
              <a:solidFill>
                <a:srgbClr val="1D1D1A"/>
              </a:solidFill>
              <a:latin typeface="Huawei Sans" panose="020C0503030203020204" pitchFamily="34" charset="0"/>
              <a:ea typeface="方正兰亭黑简体" panose="02000000000000000000" pitchFamily="2" charset="-122"/>
              <a:sym typeface="Huawei Sans" panose="020C0503030203020204" pitchFamily="34" charset="0"/>
            </a:endParaRPr>
          </a:p>
          <a:p>
            <a:pPr algn="ctr" defTabSz="1218298" fontAlgn="ctr">
              <a:defRPr/>
            </a:pPr>
            <a:r>
              <a:rPr lang="en-US" sz="1200" b="1" dirty="0">
                <a:solidFill>
                  <a:srgbClr val="1D1D1A"/>
                </a:solidFill>
                <a:latin typeface="Huawei Sans" panose="020C0503030203020204" pitchFamily="34" charset="0"/>
              </a:rPr>
              <a:t>media</a:t>
            </a:r>
          </a:p>
        </p:txBody>
      </p:sp>
    </p:spTree>
    <p:extLst>
      <p:ext uri="{BB962C8B-B14F-4D97-AF65-F5344CB8AC3E}">
        <p14:creationId xmlns:p14="http://schemas.microsoft.com/office/powerpoint/2010/main" val="2741057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60425" y="1142961"/>
            <a:ext cx="6401041" cy="4882971"/>
            <a:chOff x="2666826" y="1142067"/>
            <a:chExt cx="6858633" cy="5249751"/>
          </a:xfrm>
        </p:grpSpPr>
        <p:sp>
          <p:nvSpPr>
            <p:cNvPr id="8" name="Freeform 37"/>
            <p:cNvSpPr>
              <a:spLocks noChangeAspect="1"/>
            </p:cNvSpPr>
            <p:nvPr/>
          </p:nvSpPr>
          <p:spPr bwMode="auto">
            <a:xfrm>
              <a:off x="6188524" y="1207925"/>
              <a:ext cx="420436" cy="1311667"/>
            </a:xfrm>
            <a:custGeom>
              <a:avLst/>
              <a:gdLst>
                <a:gd name="T0" fmla="*/ 656 w 82"/>
                <a:gd name="T1" fmla="*/ 608 h 239"/>
                <a:gd name="T2" fmla="*/ 656 w 82"/>
                <a:gd name="T3" fmla="*/ 24 h 239"/>
                <a:gd name="T4" fmla="*/ 32 w 82"/>
                <a:gd name="T5" fmla="*/ 504 h 239"/>
                <a:gd name="T6" fmla="*/ 32 w 82"/>
                <a:gd name="T7" fmla="*/ 1816 h 239"/>
                <a:gd name="T8" fmla="*/ 0 w 82"/>
                <a:gd name="T9" fmla="*/ 1888 h 239"/>
                <a:gd name="T10" fmla="*/ 40 w 82"/>
                <a:gd name="T11" fmla="*/ 1880 h 239"/>
                <a:gd name="T12" fmla="*/ 96 w 82"/>
                <a:gd name="T13" fmla="*/ 1832 h 239"/>
                <a:gd name="T14" fmla="*/ 96 w 82"/>
                <a:gd name="T15" fmla="*/ 1808 h 239"/>
                <a:gd name="T16" fmla="*/ 120 w 82"/>
                <a:gd name="T17" fmla="*/ 1816 h 239"/>
                <a:gd name="T18" fmla="*/ 632 w 82"/>
                <a:gd name="T19" fmla="*/ 1408 h 239"/>
                <a:gd name="T20" fmla="*/ 656 w 82"/>
                <a:gd name="T21" fmla="*/ 1376 h 239"/>
                <a:gd name="T22" fmla="*/ 656 w 82"/>
                <a:gd name="T23" fmla="*/ 608 h 2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239"/>
                <a:gd name="T38" fmla="*/ 82 w 82"/>
                <a:gd name="T39" fmla="*/ 239 h 2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239">
                  <a:moveTo>
                    <a:pt x="82" y="76"/>
                  </a:moveTo>
                  <a:cubicBezTo>
                    <a:pt x="82" y="37"/>
                    <a:pt x="82" y="4"/>
                    <a:pt x="82" y="3"/>
                  </a:cubicBezTo>
                  <a:cubicBezTo>
                    <a:pt x="80" y="0"/>
                    <a:pt x="4" y="63"/>
                    <a:pt x="4" y="63"/>
                  </a:cubicBezTo>
                  <a:cubicBezTo>
                    <a:pt x="4" y="227"/>
                    <a:pt x="4" y="227"/>
                    <a:pt x="4" y="227"/>
                  </a:cubicBezTo>
                  <a:cubicBezTo>
                    <a:pt x="0" y="236"/>
                    <a:pt x="0" y="236"/>
                    <a:pt x="0" y="236"/>
                  </a:cubicBezTo>
                  <a:cubicBezTo>
                    <a:pt x="0" y="236"/>
                    <a:pt x="0" y="239"/>
                    <a:pt x="5" y="235"/>
                  </a:cubicBezTo>
                  <a:cubicBezTo>
                    <a:pt x="7" y="234"/>
                    <a:pt x="9" y="232"/>
                    <a:pt x="12" y="229"/>
                  </a:cubicBezTo>
                  <a:cubicBezTo>
                    <a:pt x="12" y="227"/>
                    <a:pt x="12" y="227"/>
                    <a:pt x="12" y="226"/>
                  </a:cubicBezTo>
                  <a:cubicBezTo>
                    <a:pt x="12" y="226"/>
                    <a:pt x="13" y="226"/>
                    <a:pt x="15" y="227"/>
                  </a:cubicBezTo>
                  <a:cubicBezTo>
                    <a:pt x="36" y="209"/>
                    <a:pt x="78" y="178"/>
                    <a:pt x="79" y="176"/>
                  </a:cubicBezTo>
                  <a:cubicBezTo>
                    <a:pt x="82" y="174"/>
                    <a:pt x="82" y="173"/>
                    <a:pt x="82" y="172"/>
                  </a:cubicBezTo>
                  <a:cubicBezTo>
                    <a:pt x="82" y="172"/>
                    <a:pt x="82" y="124"/>
                    <a:pt x="82" y="76"/>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9" name="665844878"/>
            <p:cNvSpPr>
              <a:spLocks noChangeAspect="1"/>
            </p:cNvSpPr>
            <p:nvPr/>
          </p:nvSpPr>
          <p:spPr bwMode="auto">
            <a:xfrm>
              <a:off x="5809107" y="1142067"/>
              <a:ext cx="794725" cy="406123"/>
            </a:xfrm>
            <a:custGeom>
              <a:avLst/>
              <a:gdLst>
                <a:gd name="T0" fmla="*/ 1240 w 155"/>
                <a:gd name="T1" fmla="*/ 112 h 74"/>
                <a:gd name="T2" fmla="*/ 616 w 155"/>
                <a:gd name="T3" fmla="*/ 592 h 74"/>
                <a:gd name="T4" fmla="*/ 32 w 155"/>
                <a:gd name="T5" fmla="*/ 472 h 74"/>
                <a:gd name="T6" fmla="*/ 0 w 155"/>
                <a:gd name="T7" fmla="*/ 488 h 74"/>
                <a:gd name="T8" fmla="*/ 16 w 155"/>
                <a:gd name="T9" fmla="*/ 456 h 74"/>
                <a:gd name="T10" fmla="*/ 64 w 155"/>
                <a:gd name="T11" fmla="*/ 416 h 74"/>
                <a:gd name="T12" fmla="*/ 88 w 155"/>
                <a:gd name="T13" fmla="*/ 424 h 74"/>
                <a:gd name="T14" fmla="*/ 88 w 155"/>
                <a:gd name="T15" fmla="*/ 400 h 74"/>
                <a:gd name="T16" fmla="*/ 608 w 155"/>
                <a:gd name="T17" fmla="*/ 8 h 74"/>
                <a:gd name="T18" fmla="*/ 632 w 155"/>
                <a:gd name="T19" fmla="*/ 0 h 74"/>
                <a:gd name="T20" fmla="*/ 1208 w 155"/>
                <a:gd name="T21" fmla="*/ 88 h 74"/>
                <a:gd name="T22" fmla="*/ 1240 w 155"/>
                <a:gd name="T23" fmla="*/ 112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74"/>
                <a:gd name="T38" fmla="*/ 155 w 155"/>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74">
                  <a:moveTo>
                    <a:pt x="155" y="14"/>
                  </a:moveTo>
                  <a:cubicBezTo>
                    <a:pt x="77" y="74"/>
                    <a:pt x="77" y="74"/>
                    <a:pt x="77" y="74"/>
                  </a:cubicBezTo>
                  <a:cubicBezTo>
                    <a:pt x="13" y="65"/>
                    <a:pt x="9" y="59"/>
                    <a:pt x="4" y="59"/>
                  </a:cubicBezTo>
                  <a:cubicBezTo>
                    <a:pt x="1" y="58"/>
                    <a:pt x="0" y="61"/>
                    <a:pt x="0" y="61"/>
                  </a:cubicBezTo>
                  <a:cubicBezTo>
                    <a:pt x="0" y="61"/>
                    <a:pt x="0" y="58"/>
                    <a:pt x="2" y="57"/>
                  </a:cubicBezTo>
                  <a:cubicBezTo>
                    <a:pt x="2" y="57"/>
                    <a:pt x="5" y="55"/>
                    <a:pt x="8" y="52"/>
                  </a:cubicBezTo>
                  <a:cubicBezTo>
                    <a:pt x="10" y="53"/>
                    <a:pt x="10" y="53"/>
                    <a:pt x="11" y="53"/>
                  </a:cubicBezTo>
                  <a:cubicBezTo>
                    <a:pt x="11" y="52"/>
                    <a:pt x="11" y="51"/>
                    <a:pt x="11" y="50"/>
                  </a:cubicBezTo>
                  <a:cubicBezTo>
                    <a:pt x="40" y="27"/>
                    <a:pt x="73" y="2"/>
                    <a:pt x="76" y="1"/>
                  </a:cubicBezTo>
                  <a:cubicBezTo>
                    <a:pt x="77" y="0"/>
                    <a:pt x="79" y="0"/>
                    <a:pt x="79" y="0"/>
                  </a:cubicBezTo>
                  <a:cubicBezTo>
                    <a:pt x="79" y="0"/>
                    <a:pt x="150" y="11"/>
                    <a:pt x="151" y="11"/>
                  </a:cubicBezTo>
                  <a:cubicBezTo>
                    <a:pt x="154" y="12"/>
                    <a:pt x="155" y="14"/>
                    <a:pt x="155" y="14"/>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0" name="946811819"/>
            <p:cNvSpPr>
              <a:spLocks noChangeAspect="1"/>
            </p:cNvSpPr>
            <p:nvPr/>
          </p:nvSpPr>
          <p:spPr bwMode="auto">
            <a:xfrm>
              <a:off x="6198779" y="1213413"/>
              <a:ext cx="410181" cy="340266"/>
            </a:xfrm>
            <a:custGeom>
              <a:avLst/>
              <a:gdLst>
                <a:gd name="T0" fmla="*/ 640 w 80"/>
                <a:gd name="T1" fmla="*/ 16 h 62"/>
                <a:gd name="T2" fmla="*/ 632 w 80"/>
                <a:gd name="T3" fmla="*/ 0 h 62"/>
                <a:gd name="T4" fmla="*/ 0 w 80"/>
                <a:gd name="T5" fmla="*/ 488 h 62"/>
                <a:gd name="T6" fmla="*/ 8 w 80"/>
                <a:gd name="T7" fmla="*/ 496 h 62"/>
                <a:gd name="T8" fmla="*/ 640 w 80"/>
                <a:gd name="T9" fmla="*/ 16 h 62"/>
                <a:gd name="T10" fmla="*/ 0 60000 65536"/>
                <a:gd name="T11" fmla="*/ 0 60000 65536"/>
                <a:gd name="T12" fmla="*/ 0 60000 65536"/>
                <a:gd name="T13" fmla="*/ 0 60000 65536"/>
                <a:gd name="T14" fmla="*/ 0 60000 65536"/>
                <a:gd name="T15" fmla="*/ 0 w 80"/>
                <a:gd name="T16" fmla="*/ 0 h 62"/>
                <a:gd name="T17" fmla="*/ 80 w 80"/>
                <a:gd name="T18" fmla="*/ 62 h 62"/>
              </a:gdLst>
              <a:ahLst/>
              <a:cxnLst>
                <a:cxn ang="T10">
                  <a:pos x="T0" y="T1"/>
                </a:cxn>
                <a:cxn ang="T11">
                  <a:pos x="T2" y="T3"/>
                </a:cxn>
                <a:cxn ang="T12">
                  <a:pos x="T4" y="T5"/>
                </a:cxn>
                <a:cxn ang="T13">
                  <a:pos x="T6" y="T7"/>
                </a:cxn>
                <a:cxn ang="T14">
                  <a:pos x="T8" y="T9"/>
                </a:cxn>
              </a:cxnLst>
              <a:rect l="T15" t="T16" r="T17" b="T18"/>
              <a:pathLst>
                <a:path w="80" h="62">
                  <a:moveTo>
                    <a:pt x="80" y="2"/>
                  </a:moveTo>
                  <a:cubicBezTo>
                    <a:pt x="80" y="2"/>
                    <a:pt x="80" y="1"/>
                    <a:pt x="79" y="0"/>
                  </a:cubicBezTo>
                  <a:cubicBezTo>
                    <a:pt x="76" y="2"/>
                    <a:pt x="0" y="61"/>
                    <a:pt x="0" y="61"/>
                  </a:cubicBezTo>
                  <a:cubicBezTo>
                    <a:pt x="1" y="62"/>
                    <a:pt x="1" y="62"/>
                    <a:pt x="1" y="62"/>
                  </a:cubicBezTo>
                  <a:lnTo>
                    <a:pt x="80" y="2"/>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 name="1069082691"/>
            <p:cNvSpPr>
              <a:spLocks noChangeAspect="1"/>
            </p:cNvSpPr>
            <p:nvPr/>
          </p:nvSpPr>
          <p:spPr bwMode="auto">
            <a:xfrm>
              <a:off x="5809106" y="1460380"/>
              <a:ext cx="405054" cy="1053724"/>
            </a:xfrm>
            <a:custGeom>
              <a:avLst/>
              <a:gdLst>
                <a:gd name="T0" fmla="*/ 632 w 79"/>
                <a:gd name="T1" fmla="*/ 152 h 192"/>
                <a:gd name="T2" fmla="*/ 608 w 79"/>
                <a:gd name="T3" fmla="*/ 112 h 192"/>
                <a:gd name="T4" fmla="*/ 32 w 79"/>
                <a:gd name="T5" fmla="*/ 8 h 192"/>
                <a:gd name="T6" fmla="*/ 0 w 79"/>
                <a:gd name="T7" fmla="*/ 24 h 192"/>
                <a:gd name="T8" fmla="*/ 0 w 79"/>
                <a:gd name="T9" fmla="*/ 136 h 192"/>
                <a:gd name="T10" fmla="*/ 24 w 79"/>
                <a:gd name="T11" fmla="*/ 136 h 192"/>
                <a:gd name="T12" fmla="*/ 0 w 79"/>
                <a:gd name="T13" fmla="*/ 152 h 192"/>
                <a:gd name="T14" fmla="*/ 0 w 79"/>
                <a:gd name="T15" fmla="*/ 208 h 192"/>
                <a:gd name="T16" fmla="*/ 0 w 79"/>
                <a:gd name="T17" fmla="*/ 1368 h 192"/>
                <a:gd name="T18" fmla="*/ 32 w 79"/>
                <a:gd name="T19" fmla="*/ 1416 h 192"/>
                <a:gd name="T20" fmla="*/ 584 w 79"/>
                <a:gd name="T21" fmla="*/ 1528 h 192"/>
                <a:gd name="T22" fmla="*/ 624 w 79"/>
                <a:gd name="T23" fmla="*/ 1496 h 192"/>
                <a:gd name="T24" fmla="*/ 632 w 79"/>
                <a:gd name="T25" fmla="*/ 15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192"/>
                <a:gd name="T41" fmla="*/ 79 w 79"/>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192">
                  <a:moveTo>
                    <a:pt x="79" y="19"/>
                  </a:moveTo>
                  <a:cubicBezTo>
                    <a:pt x="79" y="16"/>
                    <a:pt x="77" y="14"/>
                    <a:pt x="76" y="14"/>
                  </a:cubicBezTo>
                  <a:cubicBezTo>
                    <a:pt x="35" y="7"/>
                    <a:pt x="9" y="1"/>
                    <a:pt x="4" y="1"/>
                  </a:cubicBezTo>
                  <a:cubicBezTo>
                    <a:pt x="0" y="0"/>
                    <a:pt x="0" y="3"/>
                    <a:pt x="0" y="3"/>
                  </a:cubicBezTo>
                  <a:cubicBezTo>
                    <a:pt x="0" y="3"/>
                    <a:pt x="0" y="9"/>
                    <a:pt x="0" y="17"/>
                  </a:cubicBezTo>
                  <a:cubicBezTo>
                    <a:pt x="1" y="17"/>
                    <a:pt x="2" y="17"/>
                    <a:pt x="3" y="17"/>
                  </a:cubicBezTo>
                  <a:cubicBezTo>
                    <a:pt x="3" y="18"/>
                    <a:pt x="0" y="19"/>
                    <a:pt x="0" y="19"/>
                  </a:cubicBezTo>
                  <a:cubicBezTo>
                    <a:pt x="0" y="22"/>
                    <a:pt x="0" y="24"/>
                    <a:pt x="0" y="26"/>
                  </a:cubicBezTo>
                  <a:cubicBezTo>
                    <a:pt x="0" y="26"/>
                    <a:pt x="0" y="170"/>
                    <a:pt x="0" y="171"/>
                  </a:cubicBezTo>
                  <a:cubicBezTo>
                    <a:pt x="0" y="176"/>
                    <a:pt x="1" y="177"/>
                    <a:pt x="4" y="177"/>
                  </a:cubicBezTo>
                  <a:cubicBezTo>
                    <a:pt x="6" y="178"/>
                    <a:pt x="54" y="188"/>
                    <a:pt x="73" y="191"/>
                  </a:cubicBezTo>
                  <a:cubicBezTo>
                    <a:pt x="77" y="192"/>
                    <a:pt x="78" y="187"/>
                    <a:pt x="78" y="187"/>
                  </a:cubicBezTo>
                  <a:cubicBezTo>
                    <a:pt x="78" y="187"/>
                    <a:pt x="79" y="19"/>
                    <a:pt x="79" y="19"/>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 name="1949603401"/>
            <p:cNvSpPr>
              <a:spLocks noChangeAspect="1"/>
            </p:cNvSpPr>
            <p:nvPr/>
          </p:nvSpPr>
          <p:spPr bwMode="auto">
            <a:xfrm>
              <a:off x="5942416" y="2118958"/>
              <a:ext cx="312763" cy="76834"/>
            </a:xfrm>
            <a:custGeom>
              <a:avLst/>
              <a:gdLst>
                <a:gd name="T0" fmla="*/ 0 w 122"/>
                <a:gd name="T1" fmla="*/ 0 h 28"/>
                <a:gd name="T2" fmla="*/ 104 w 122"/>
                <a:gd name="T3" fmla="*/ 22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 name="1169506828"/>
            <p:cNvSpPr>
              <a:spLocks noChangeAspect="1"/>
            </p:cNvSpPr>
            <p:nvPr/>
          </p:nvSpPr>
          <p:spPr bwMode="auto">
            <a:xfrm>
              <a:off x="5942415" y="2118958"/>
              <a:ext cx="15382" cy="13720"/>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4" name="123822258"/>
            <p:cNvSpPr>
              <a:spLocks noChangeAspect="1"/>
            </p:cNvSpPr>
            <p:nvPr/>
          </p:nvSpPr>
          <p:spPr bwMode="auto">
            <a:xfrm>
              <a:off x="5942416" y="2157375"/>
              <a:ext cx="312763" cy="76834"/>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5" name="1413348600"/>
            <p:cNvSpPr>
              <a:spLocks noChangeAspect="1"/>
            </p:cNvSpPr>
            <p:nvPr/>
          </p:nvSpPr>
          <p:spPr bwMode="auto">
            <a:xfrm>
              <a:off x="5942415" y="2157375"/>
              <a:ext cx="15382" cy="16464"/>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6" name="1684657250"/>
            <p:cNvSpPr>
              <a:spLocks noChangeAspect="1"/>
            </p:cNvSpPr>
            <p:nvPr/>
          </p:nvSpPr>
          <p:spPr bwMode="auto">
            <a:xfrm>
              <a:off x="5942416" y="2190303"/>
              <a:ext cx="312763" cy="79578"/>
            </a:xfrm>
            <a:custGeom>
              <a:avLst/>
              <a:gdLst>
                <a:gd name="T0" fmla="*/ 0 w 122"/>
                <a:gd name="T1" fmla="*/ 0 h 28"/>
                <a:gd name="T2" fmla="*/ 104 w 122"/>
                <a:gd name="T3" fmla="*/ 24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4"/>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7" name="1946495382"/>
            <p:cNvSpPr>
              <a:spLocks noChangeAspect="1"/>
            </p:cNvSpPr>
            <p:nvPr/>
          </p:nvSpPr>
          <p:spPr bwMode="auto">
            <a:xfrm>
              <a:off x="5942415" y="2190303"/>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8" name="1779249453"/>
            <p:cNvSpPr>
              <a:spLocks noChangeAspect="1"/>
            </p:cNvSpPr>
            <p:nvPr/>
          </p:nvSpPr>
          <p:spPr bwMode="auto">
            <a:xfrm>
              <a:off x="5942416" y="2228721"/>
              <a:ext cx="312763" cy="76834"/>
            </a:xfrm>
            <a:custGeom>
              <a:avLst/>
              <a:gdLst>
                <a:gd name="T0" fmla="*/ 0 w 122"/>
                <a:gd name="T1" fmla="*/ 0 h 28"/>
                <a:gd name="T2" fmla="*/ 104 w 122"/>
                <a:gd name="T3" fmla="*/ 22 h 28"/>
                <a:gd name="T4" fmla="*/ 122 w 122"/>
                <a:gd name="T5" fmla="*/ 12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9" name="1249556361"/>
            <p:cNvSpPr>
              <a:spLocks noChangeAspect="1"/>
            </p:cNvSpPr>
            <p:nvPr/>
          </p:nvSpPr>
          <p:spPr bwMode="auto">
            <a:xfrm>
              <a:off x="5942415" y="2228721"/>
              <a:ext cx="15382" cy="13720"/>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0" name="675613216"/>
            <p:cNvSpPr>
              <a:spLocks noChangeAspect="1"/>
            </p:cNvSpPr>
            <p:nvPr/>
          </p:nvSpPr>
          <p:spPr bwMode="auto">
            <a:xfrm>
              <a:off x="5942416" y="2267137"/>
              <a:ext cx="312763" cy="76834"/>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4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4"/>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1" name="720190879"/>
            <p:cNvSpPr>
              <a:spLocks noChangeAspect="1"/>
            </p:cNvSpPr>
            <p:nvPr/>
          </p:nvSpPr>
          <p:spPr bwMode="auto">
            <a:xfrm>
              <a:off x="5942415" y="2261649"/>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2" name="897222715"/>
            <p:cNvSpPr>
              <a:spLocks noChangeAspect="1"/>
            </p:cNvSpPr>
            <p:nvPr/>
          </p:nvSpPr>
          <p:spPr bwMode="auto">
            <a:xfrm>
              <a:off x="5942416" y="2300067"/>
              <a:ext cx="312763" cy="79578"/>
            </a:xfrm>
            <a:custGeom>
              <a:avLst/>
              <a:gdLst>
                <a:gd name="T0" fmla="*/ 0 w 122"/>
                <a:gd name="T1" fmla="*/ 0 h 28"/>
                <a:gd name="T2" fmla="*/ 104 w 122"/>
                <a:gd name="T3" fmla="*/ 22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3" name="1690899063"/>
            <p:cNvSpPr>
              <a:spLocks noChangeAspect="1"/>
            </p:cNvSpPr>
            <p:nvPr/>
          </p:nvSpPr>
          <p:spPr bwMode="auto">
            <a:xfrm>
              <a:off x="5942415" y="2300067"/>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4" name="1635857256"/>
            <p:cNvSpPr>
              <a:spLocks noChangeAspect="1"/>
            </p:cNvSpPr>
            <p:nvPr/>
          </p:nvSpPr>
          <p:spPr bwMode="auto">
            <a:xfrm>
              <a:off x="5942416" y="2338483"/>
              <a:ext cx="312763" cy="79578"/>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5" name="2067479129"/>
            <p:cNvSpPr>
              <a:spLocks noChangeAspect="1"/>
            </p:cNvSpPr>
            <p:nvPr/>
          </p:nvSpPr>
          <p:spPr bwMode="auto">
            <a:xfrm>
              <a:off x="5942415" y="2338483"/>
              <a:ext cx="15382" cy="16464"/>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6" name="1069722302"/>
            <p:cNvSpPr>
              <a:spLocks noChangeAspect="1"/>
            </p:cNvSpPr>
            <p:nvPr/>
          </p:nvSpPr>
          <p:spPr bwMode="auto">
            <a:xfrm>
              <a:off x="5809107" y="1553679"/>
              <a:ext cx="440945" cy="93299"/>
            </a:xfrm>
            <a:custGeom>
              <a:avLst/>
              <a:gdLst>
                <a:gd name="T0" fmla="*/ 156 w 172"/>
                <a:gd name="T1" fmla="*/ 30 h 34"/>
                <a:gd name="T2" fmla="*/ 6 w 172"/>
                <a:gd name="T3" fmla="*/ 0 h 34"/>
                <a:gd name="T4" fmla="*/ 0 w 172"/>
                <a:gd name="T5" fmla="*/ 4 h 34"/>
                <a:gd name="T6" fmla="*/ 158 w 172"/>
                <a:gd name="T7" fmla="*/ 34 h 34"/>
                <a:gd name="T8" fmla="*/ 172 w 172"/>
                <a:gd name="T9" fmla="*/ 24 h 34"/>
                <a:gd name="T10" fmla="*/ 172 w 172"/>
                <a:gd name="T11" fmla="*/ 20 h 34"/>
                <a:gd name="T12" fmla="*/ 156 w 172"/>
                <a:gd name="T13" fmla="*/ 30 h 34"/>
                <a:gd name="T14" fmla="*/ 0 60000 65536"/>
                <a:gd name="T15" fmla="*/ 0 60000 65536"/>
                <a:gd name="T16" fmla="*/ 0 60000 65536"/>
                <a:gd name="T17" fmla="*/ 0 60000 65536"/>
                <a:gd name="T18" fmla="*/ 0 60000 65536"/>
                <a:gd name="T19" fmla="*/ 0 60000 65536"/>
                <a:gd name="T20" fmla="*/ 0 60000 65536"/>
                <a:gd name="T21" fmla="*/ 0 w 172"/>
                <a:gd name="T22" fmla="*/ 0 h 34"/>
                <a:gd name="T23" fmla="*/ 172 w 17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34">
                  <a:moveTo>
                    <a:pt x="156" y="30"/>
                  </a:moveTo>
                  <a:lnTo>
                    <a:pt x="6" y="0"/>
                  </a:lnTo>
                  <a:lnTo>
                    <a:pt x="0" y="4"/>
                  </a:lnTo>
                  <a:lnTo>
                    <a:pt x="158" y="34"/>
                  </a:lnTo>
                  <a:lnTo>
                    <a:pt x="172" y="24"/>
                  </a:lnTo>
                  <a:lnTo>
                    <a:pt x="172" y="20"/>
                  </a:lnTo>
                  <a:lnTo>
                    <a:pt x="156" y="3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7" name="1448831606"/>
            <p:cNvSpPr>
              <a:spLocks noChangeAspect="1"/>
            </p:cNvSpPr>
            <p:nvPr/>
          </p:nvSpPr>
          <p:spPr bwMode="auto">
            <a:xfrm>
              <a:off x="5875760" y="1608561"/>
              <a:ext cx="256364" cy="82323"/>
            </a:xfrm>
            <a:custGeom>
              <a:avLst/>
              <a:gdLst>
                <a:gd name="T0" fmla="*/ 100 w 100"/>
                <a:gd name="T1" fmla="*/ 18 h 30"/>
                <a:gd name="T2" fmla="*/ 0 w 100"/>
                <a:gd name="T3" fmla="*/ 0 h 30"/>
                <a:gd name="T4" fmla="*/ 0 w 100"/>
                <a:gd name="T5" fmla="*/ 10 h 30"/>
                <a:gd name="T6" fmla="*/ 100 w 100"/>
                <a:gd name="T7" fmla="*/ 30 h 30"/>
                <a:gd name="T8" fmla="*/ 100 w 100"/>
                <a:gd name="T9" fmla="*/ 18 h 30"/>
                <a:gd name="T10" fmla="*/ 0 60000 65536"/>
                <a:gd name="T11" fmla="*/ 0 60000 65536"/>
                <a:gd name="T12" fmla="*/ 0 60000 65536"/>
                <a:gd name="T13" fmla="*/ 0 60000 65536"/>
                <a:gd name="T14" fmla="*/ 0 60000 65536"/>
                <a:gd name="T15" fmla="*/ 0 w 100"/>
                <a:gd name="T16" fmla="*/ 0 h 30"/>
                <a:gd name="T17" fmla="*/ 100 w 100"/>
                <a:gd name="T18" fmla="*/ 30 h 30"/>
              </a:gdLst>
              <a:ahLst/>
              <a:cxnLst>
                <a:cxn ang="T10">
                  <a:pos x="T0" y="T1"/>
                </a:cxn>
                <a:cxn ang="T11">
                  <a:pos x="T2" y="T3"/>
                </a:cxn>
                <a:cxn ang="T12">
                  <a:pos x="T4" y="T5"/>
                </a:cxn>
                <a:cxn ang="T13">
                  <a:pos x="T6" y="T7"/>
                </a:cxn>
                <a:cxn ang="T14">
                  <a:pos x="T8" y="T9"/>
                </a:cxn>
              </a:cxnLst>
              <a:rect l="T15" t="T16" r="T17" b="T18"/>
              <a:pathLst>
                <a:path w="100" h="30">
                  <a:moveTo>
                    <a:pt x="100" y="18"/>
                  </a:moveTo>
                  <a:lnTo>
                    <a:pt x="0" y="0"/>
                  </a:lnTo>
                  <a:lnTo>
                    <a:pt x="0" y="10"/>
                  </a:lnTo>
                  <a:lnTo>
                    <a:pt x="100" y="30"/>
                  </a:lnTo>
                  <a:lnTo>
                    <a:pt x="100" y="18"/>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8" name="182218676"/>
            <p:cNvSpPr>
              <a:spLocks noChangeAspect="1"/>
            </p:cNvSpPr>
            <p:nvPr/>
          </p:nvSpPr>
          <p:spPr bwMode="auto">
            <a:xfrm>
              <a:off x="5875761" y="1608561"/>
              <a:ext cx="25636" cy="27441"/>
            </a:xfrm>
            <a:custGeom>
              <a:avLst/>
              <a:gdLst>
                <a:gd name="T0" fmla="*/ 0 w 10"/>
                <a:gd name="T1" fmla="*/ 10 h 10"/>
                <a:gd name="T2" fmla="*/ 10 w 10"/>
                <a:gd name="T3" fmla="*/ 2 h 10"/>
                <a:gd name="T4" fmla="*/ 0 w 10"/>
                <a:gd name="T5" fmla="*/ 0 h 10"/>
                <a:gd name="T6" fmla="*/ 0 w 10"/>
                <a:gd name="T7" fmla="*/ 10 h 10"/>
                <a:gd name="T8" fmla="*/ 0 60000 65536"/>
                <a:gd name="T9" fmla="*/ 0 60000 65536"/>
                <a:gd name="T10" fmla="*/ 0 60000 65536"/>
                <a:gd name="T11" fmla="*/ 0 60000 65536"/>
                <a:gd name="T12" fmla="*/ 0 w 10"/>
                <a:gd name="T13" fmla="*/ 0 h 10"/>
                <a:gd name="T14" fmla="*/ 10 w 10"/>
                <a:gd name="T15" fmla="*/ 10 h 10"/>
              </a:gdLst>
              <a:ahLst/>
              <a:cxnLst>
                <a:cxn ang="T8">
                  <a:pos x="T0" y="T1"/>
                </a:cxn>
                <a:cxn ang="T9">
                  <a:pos x="T2" y="T3"/>
                </a:cxn>
                <a:cxn ang="T10">
                  <a:pos x="T4" y="T5"/>
                </a:cxn>
                <a:cxn ang="T11">
                  <a:pos x="T6" y="T7"/>
                </a:cxn>
              </a:cxnLst>
              <a:rect l="T12" t="T13" r="T14" b="T15"/>
              <a:pathLst>
                <a:path w="10" h="10">
                  <a:moveTo>
                    <a:pt x="0" y="10"/>
                  </a:moveTo>
                  <a:lnTo>
                    <a:pt x="10" y="2"/>
                  </a:lnTo>
                  <a:lnTo>
                    <a:pt x="0" y="0"/>
                  </a:lnTo>
                  <a:lnTo>
                    <a:pt x="0" y="1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9" name="1350362507"/>
            <p:cNvSpPr>
              <a:spLocks noChangeAspect="1"/>
            </p:cNvSpPr>
            <p:nvPr/>
          </p:nvSpPr>
          <p:spPr bwMode="auto">
            <a:xfrm>
              <a:off x="5809106" y="1437895"/>
              <a:ext cx="399927" cy="1037260"/>
            </a:xfrm>
            <a:custGeom>
              <a:avLst/>
              <a:gdLst>
                <a:gd name="T0" fmla="*/ 0 w 78"/>
                <a:gd name="T1" fmla="*/ 0 h 189"/>
                <a:gd name="T2" fmla="*/ 600 w 78"/>
                <a:gd name="T3" fmla="*/ 120 h 189"/>
                <a:gd name="T4" fmla="*/ 616 w 78"/>
                <a:gd name="T5" fmla="*/ 144 h 189"/>
                <a:gd name="T6" fmla="*/ 624 w 78"/>
                <a:gd name="T7" fmla="*/ 1512 h 189"/>
                <a:gd name="T8" fmla="*/ 600 w 78"/>
                <a:gd name="T9" fmla="*/ 1512 h 189"/>
                <a:gd name="T10" fmla="*/ 600 w 78"/>
                <a:gd name="T11" fmla="*/ 152 h 189"/>
                <a:gd name="T12" fmla="*/ 584 w 78"/>
                <a:gd name="T13" fmla="*/ 136 h 189"/>
                <a:gd name="T14" fmla="*/ 0 w 78"/>
                <a:gd name="T15" fmla="*/ 24 h 189"/>
                <a:gd name="T16" fmla="*/ 0 w 78"/>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189"/>
                <a:gd name="T29" fmla="*/ 78 w 78"/>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189">
                  <a:moveTo>
                    <a:pt x="0" y="0"/>
                  </a:moveTo>
                  <a:cubicBezTo>
                    <a:pt x="75" y="15"/>
                    <a:pt x="75" y="15"/>
                    <a:pt x="75" y="15"/>
                  </a:cubicBezTo>
                  <a:cubicBezTo>
                    <a:pt x="75" y="15"/>
                    <a:pt x="77" y="16"/>
                    <a:pt x="77" y="18"/>
                  </a:cubicBezTo>
                  <a:cubicBezTo>
                    <a:pt x="77" y="36"/>
                    <a:pt x="78" y="189"/>
                    <a:pt x="78" y="189"/>
                  </a:cubicBezTo>
                  <a:cubicBezTo>
                    <a:pt x="75" y="189"/>
                    <a:pt x="75" y="189"/>
                    <a:pt x="75" y="189"/>
                  </a:cubicBezTo>
                  <a:cubicBezTo>
                    <a:pt x="75" y="19"/>
                    <a:pt x="75" y="19"/>
                    <a:pt x="75" y="19"/>
                  </a:cubicBezTo>
                  <a:cubicBezTo>
                    <a:pt x="75" y="19"/>
                    <a:pt x="75" y="17"/>
                    <a:pt x="73" y="17"/>
                  </a:cubicBezTo>
                  <a:cubicBezTo>
                    <a:pt x="72" y="17"/>
                    <a:pt x="0" y="3"/>
                    <a:pt x="0" y="3"/>
                  </a:cubicBez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30" name="2017566283"/>
            <p:cNvSpPr/>
            <p:nvPr/>
          </p:nvSpPr>
          <p:spPr>
            <a:xfrm>
              <a:off x="5333003" y="2951259"/>
              <a:ext cx="1428310" cy="666544"/>
            </a:xfrm>
            <a:prstGeom prst="cloud">
              <a:avLst/>
            </a:prstGeom>
            <a:no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ctr">
                <a:defRPr/>
              </a:pPr>
              <a:r>
                <a:rPr lang="en-US" sz="1332" dirty="0">
                  <a:solidFill>
                    <a:sysClr val="windowText" lastClr="000000"/>
                  </a:solidFill>
                  <a:latin typeface="Huawei Sans" panose="020C0503030203020204" pitchFamily="34" charset="0"/>
                </a:rPr>
                <a:t>SAN</a:t>
              </a:r>
            </a:p>
          </p:txBody>
        </p:sp>
        <p:sp>
          <p:nvSpPr>
            <p:cNvPr id="49" name="872470263"/>
            <p:cNvSpPr/>
            <p:nvPr/>
          </p:nvSpPr>
          <p:spPr>
            <a:xfrm>
              <a:off x="3333371" y="4096446"/>
              <a:ext cx="571324" cy="380882"/>
            </a:xfrm>
            <a:prstGeom prst="flowChartMagneticDisk">
              <a:avLst/>
            </a:prstGeom>
          </p:spPr>
          <p:style>
            <a:lnRef idx="1">
              <a:schemeClr val="accent1"/>
            </a:lnRef>
            <a:fillRef idx="2">
              <a:schemeClr val="accent1"/>
            </a:fillRef>
            <a:effectRef idx="1">
              <a:schemeClr val="accent1"/>
            </a:effectRef>
            <a:fontRef idx="minor">
              <a:schemeClr val="dk1"/>
            </a:fontRef>
          </p:style>
          <p:txBody>
            <a:bodyPr anchor="ctr"/>
            <a:lstStyle/>
            <a:p>
              <a:pPr algn="ctr" fontAlgn="ctr">
                <a:defRPr/>
              </a:pPr>
              <a:r>
                <a:rPr lang="en-US" sz="1200" dirty="0">
                  <a:solidFill>
                    <a:srgbClr val="000000"/>
                  </a:solidFill>
                  <a:latin typeface="Huawei Sans" panose="020C0503030203020204" pitchFamily="34" charset="0"/>
                </a:rPr>
                <a:t>LUN</a:t>
              </a:r>
            </a:p>
          </p:txBody>
        </p:sp>
        <p:cxnSp>
          <p:nvCxnSpPr>
            <p:cNvPr id="50" name="908854939"/>
            <p:cNvCxnSpPr>
              <a:stCxn id="30" idx="1"/>
            </p:cNvCxnSpPr>
            <p:nvPr/>
          </p:nvCxnSpPr>
          <p:spPr>
            <a:xfrm>
              <a:off x="6047159" y="3617094"/>
              <a:ext cx="714154" cy="955454"/>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1" name="216571410"/>
            <p:cNvCxnSpPr/>
            <p:nvPr/>
          </p:nvCxnSpPr>
          <p:spPr>
            <a:xfrm rot="5400000">
              <a:off x="5742452" y="2732252"/>
              <a:ext cx="516307" cy="211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2" name="712429169"/>
            <p:cNvCxnSpPr/>
            <p:nvPr/>
          </p:nvCxnSpPr>
          <p:spPr>
            <a:xfrm flipH="1" flipV="1">
              <a:off x="6198778" y="3474127"/>
              <a:ext cx="752976" cy="1098421"/>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3" name="446050748"/>
            <p:cNvCxnSpPr>
              <a:endCxn id="88" idx="0"/>
            </p:cNvCxnSpPr>
            <p:nvPr/>
          </p:nvCxnSpPr>
          <p:spPr>
            <a:xfrm>
              <a:off x="3594487" y="4910809"/>
              <a:ext cx="5709" cy="444833"/>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4" name="1229790557"/>
            <p:cNvCxnSpPr/>
            <p:nvPr/>
          </p:nvCxnSpPr>
          <p:spPr>
            <a:xfrm>
              <a:off x="4190356" y="4777803"/>
              <a:ext cx="571324" cy="211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5" name="1353519117"/>
            <p:cNvCxnSpPr>
              <a:stCxn id="82" idx="2"/>
              <a:endCxn id="92" idx="0"/>
            </p:cNvCxnSpPr>
            <p:nvPr/>
          </p:nvCxnSpPr>
          <p:spPr>
            <a:xfrm>
              <a:off x="5416379" y="4931231"/>
              <a:ext cx="6663" cy="426252"/>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6" name="1392975141"/>
            <p:cNvCxnSpPr/>
            <p:nvPr/>
          </p:nvCxnSpPr>
          <p:spPr>
            <a:xfrm rot="5400000" flipH="1" flipV="1">
              <a:off x="5950879" y="2712149"/>
              <a:ext cx="476104" cy="2117"/>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57" name="1969194279"/>
            <p:cNvSpPr/>
            <p:nvPr/>
          </p:nvSpPr>
          <p:spPr>
            <a:xfrm>
              <a:off x="2666826" y="3948325"/>
              <a:ext cx="6855884" cy="2443493"/>
            </a:xfrm>
            <a:prstGeom prst="roundRect">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fontAlgn="ctr">
                <a:defRPr/>
              </a:pPr>
              <a:endParaRPr lang="en-US" altLang="zh-CN" sz="1332"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58" name="765448955"/>
            <p:cNvSpPr txBox="1">
              <a:spLocks noChangeArrowheads="1"/>
            </p:cNvSpPr>
            <p:nvPr/>
          </p:nvSpPr>
          <p:spPr bwMode="auto">
            <a:xfrm>
              <a:off x="6947028" y="4027089"/>
              <a:ext cx="2564439" cy="363640"/>
            </a:xfrm>
            <a:prstGeom prst="rect">
              <a:avLst/>
            </a:prstGeom>
            <a:noFill/>
            <a:ln w="9525">
              <a:noFill/>
              <a:miter lim="800000"/>
              <a:headEnd/>
              <a:tailEnd/>
            </a:ln>
          </p:spPr>
          <p:txBody>
            <a:bodyPr wrap="square">
              <a:spAutoFit/>
            </a:bodyPr>
            <a:lstStyle/>
            <a:p>
              <a:pPr fontAlgn="ctr"/>
              <a:r>
                <a:rPr lang="en-US" sz="1598" dirty="0" err="1">
                  <a:solidFill>
                    <a:srgbClr val="000000"/>
                  </a:solidFill>
                  <a:latin typeface="Huawei Sans" panose="020C0503030203020204" pitchFamily="34" charset="0"/>
                </a:rPr>
                <a:t>PCIe</a:t>
              </a:r>
              <a:r>
                <a:rPr lang="en-US" sz="1598" dirty="0">
                  <a:solidFill>
                    <a:srgbClr val="000000"/>
                  </a:solidFill>
                  <a:latin typeface="Huawei Sans" panose="020C0503030203020204" pitchFamily="34" charset="0"/>
                </a:rPr>
                <a:t> switched network</a:t>
              </a:r>
              <a:endParaRPr lang="en-US" altLang="zh-CN" sz="1598"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59" name="1475351473"/>
            <p:cNvSpPr txBox="1"/>
            <p:nvPr/>
          </p:nvSpPr>
          <p:spPr>
            <a:xfrm>
              <a:off x="3688868" y="4964009"/>
              <a:ext cx="954955" cy="330766"/>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399" dirty="0">
                  <a:solidFill>
                    <a:srgbClr val="000000"/>
                  </a:solidFill>
                  <a:latin typeface="Huawei Sans" panose="020C0503030203020204" pitchFamily="34" charset="0"/>
                </a:rPr>
                <a:t>Engine 0</a:t>
              </a:r>
            </a:p>
          </p:txBody>
        </p:sp>
        <p:sp>
          <p:nvSpPr>
            <p:cNvPr id="60" name="533543988"/>
            <p:cNvSpPr txBox="1"/>
            <p:nvPr/>
          </p:nvSpPr>
          <p:spPr>
            <a:xfrm>
              <a:off x="5409180" y="4980940"/>
              <a:ext cx="954955" cy="330766"/>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1</a:t>
              </a:r>
            </a:p>
          </p:txBody>
        </p:sp>
        <p:sp>
          <p:nvSpPr>
            <p:cNvPr id="61" name="1216274245"/>
            <p:cNvSpPr txBox="1"/>
            <p:nvPr/>
          </p:nvSpPr>
          <p:spPr>
            <a:xfrm>
              <a:off x="6892507" y="4989404"/>
              <a:ext cx="954955" cy="330766"/>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2</a:t>
              </a:r>
            </a:p>
          </p:txBody>
        </p:sp>
        <p:sp>
          <p:nvSpPr>
            <p:cNvPr id="62" name="532172661"/>
            <p:cNvSpPr txBox="1"/>
            <p:nvPr/>
          </p:nvSpPr>
          <p:spPr>
            <a:xfrm>
              <a:off x="8570504" y="4989404"/>
              <a:ext cx="954955" cy="330766"/>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3</a:t>
              </a:r>
            </a:p>
          </p:txBody>
        </p:sp>
        <p:sp>
          <p:nvSpPr>
            <p:cNvPr id="63" name="1414611818"/>
            <p:cNvSpPr txBox="1">
              <a:spLocks noChangeArrowheads="1"/>
            </p:cNvSpPr>
            <p:nvPr/>
          </p:nvSpPr>
          <p:spPr bwMode="auto">
            <a:xfrm>
              <a:off x="5764670" y="2606349"/>
              <a:ext cx="292222" cy="297689"/>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1</a:t>
              </a:r>
            </a:p>
          </p:txBody>
        </p:sp>
        <p:sp>
          <p:nvSpPr>
            <p:cNvPr id="64" name="795762242"/>
            <p:cNvSpPr txBox="1">
              <a:spLocks noChangeArrowheads="1"/>
            </p:cNvSpPr>
            <p:nvPr/>
          </p:nvSpPr>
          <p:spPr bwMode="auto">
            <a:xfrm>
              <a:off x="6126509" y="3660548"/>
              <a:ext cx="292222" cy="297689"/>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1</a:t>
              </a:r>
            </a:p>
          </p:txBody>
        </p:sp>
        <p:sp>
          <p:nvSpPr>
            <p:cNvPr id="65" name="666319592"/>
            <p:cNvSpPr txBox="1">
              <a:spLocks noChangeArrowheads="1"/>
            </p:cNvSpPr>
            <p:nvPr/>
          </p:nvSpPr>
          <p:spPr bwMode="auto">
            <a:xfrm>
              <a:off x="6396023" y="3656316"/>
              <a:ext cx="292222" cy="297689"/>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4</a:t>
              </a:r>
            </a:p>
          </p:txBody>
        </p:sp>
        <p:sp>
          <p:nvSpPr>
            <p:cNvPr id="66" name="862062061"/>
            <p:cNvSpPr txBox="1">
              <a:spLocks noChangeArrowheads="1"/>
            </p:cNvSpPr>
            <p:nvPr/>
          </p:nvSpPr>
          <p:spPr bwMode="auto">
            <a:xfrm>
              <a:off x="6177293" y="2606349"/>
              <a:ext cx="292222" cy="297689"/>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4</a:t>
              </a:r>
            </a:p>
          </p:txBody>
        </p:sp>
        <p:sp>
          <p:nvSpPr>
            <p:cNvPr id="67" name="675003183"/>
            <p:cNvSpPr txBox="1"/>
            <p:nvPr/>
          </p:nvSpPr>
          <p:spPr>
            <a:xfrm>
              <a:off x="3341835" y="5084624"/>
              <a:ext cx="292222" cy="297689"/>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5</a:t>
              </a:r>
            </a:p>
          </p:txBody>
        </p:sp>
        <p:sp>
          <p:nvSpPr>
            <p:cNvPr id="68" name="1058029436"/>
            <p:cNvSpPr txBox="1"/>
            <p:nvPr/>
          </p:nvSpPr>
          <p:spPr>
            <a:xfrm>
              <a:off x="4285577" y="4513299"/>
              <a:ext cx="292222" cy="297689"/>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6</a:t>
              </a:r>
            </a:p>
          </p:txBody>
        </p:sp>
        <p:sp>
          <p:nvSpPr>
            <p:cNvPr id="69" name="533131634"/>
            <p:cNvSpPr txBox="1"/>
            <p:nvPr/>
          </p:nvSpPr>
          <p:spPr>
            <a:xfrm>
              <a:off x="5070426" y="5084624"/>
              <a:ext cx="292222" cy="297689"/>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7</a:t>
              </a:r>
            </a:p>
          </p:txBody>
        </p:sp>
        <p:sp>
          <p:nvSpPr>
            <p:cNvPr id="70" name="263910070"/>
            <p:cNvSpPr/>
            <p:nvPr/>
          </p:nvSpPr>
          <p:spPr>
            <a:xfrm>
              <a:off x="3619030" y="4051746"/>
              <a:ext cx="2989929" cy="556776"/>
            </a:xfrm>
            <a:custGeom>
              <a:avLst/>
              <a:gdLst>
                <a:gd name="connsiteX0" fmla="*/ 2381250 w 2381250"/>
                <a:gd name="connsiteY0" fmla="*/ 375708 h 401108"/>
                <a:gd name="connsiteX1" fmla="*/ 2209800 w 2381250"/>
                <a:gd name="connsiteY1" fmla="*/ 147108 h 401108"/>
                <a:gd name="connsiteX2" fmla="*/ 1612900 w 2381250"/>
                <a:gd name="connsiteY2" fmla="*/ 51858 h 401108"/>
                <a:gd name="connsiteX3" fmla="*/ 387350 w 2381250"/>
                <a:gd name="connsiteY3" fmla="*/ 58208 h 401108"/>
                <a:gd name="connsiteX4" fmla="*/ 0 w 2381250"/>
                <a:gd name="connsiteY4" fmla="*/ 401108 h 401108"/>
                <a:gd name="connsiteX5" fmla="*/ 0 w 2381250"/>
                <a:gd name="connsiteY5" fmla="*/ 401108 h 40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0" h="401108">
                  <a:moveTo>
                    <a:pt x="2381250" y="375708"/>
                  </a:moveTo>
                  <a:cubicBezTo>
                    <a:pt x="2359554" y="288395"/>
                    <a:pt x="2337858" y="201083"/>
                    <a:pt x="2209800" y="147108"/>
                  </a:cubicBezTo>
                  <a:cubicBezTo>
                    <a:pt x="2081742" y="93133"/>
                    <a:pt x="1916642" y="66675"/>
                    <a:pt x="1612900" y="51858"/>
                  </a:cubicBezTo>
                  <a:cubicBezTo>
                    <a:pt x="1309158" y="37041"/>
                    <a:pt x="656167" y="0"/>
                    <a:pt x="387350" y="58208"/>
                  </a:cubicBezTo>
                  <a:cubicBezTo>
                    <a:pt x="118533" y="116416"/>
                    <a:pt x="0" y="401108"/>
                    <a:pt x="0" y="401108"/>
                  </a:cubicBezTo>
                  <a:lnTo>
                    <a:pt x="0" y="401108"/>
                  </a:lnTo>
                </a:path>
              </a:pathLst>
            </a:custGeom>
            <a:ln>
              <a:solidFill>
                <a:srgbClr val="0070C0"/>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fontAlgn="ctr">
                <a:defRPr/>
              </a:pPr>
              <a:endParaRPr lang="en-US" altLang="zh-CN" sz="1332"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71" name="1458105500"/>
            <p:cNvSpPr/>
            <p:nvPr/>
          </p:nvSpPr>
          <p:spPr>
            <a:xfrm>
              <a:off x="3904693" y="4307784"/>
              <a:ext cx="2541332" cy="264765"/>
            </a:xfrm>
            <a:custGeom>
              <a:avLst/>
              <a:gdLst>
                <a:gd name="connsiteX0" fmla="*/ 0 w 2120900"/>
                <a:gd name="connsiteY0" fmla="*/ 209550 h 209550"/>
                <a:gd name="connsiteX1" fmla="*/ 215900 w 2120900"/>
                <a:gd name="connsiteY1" fmla="*/ 38100 h 209550"/>
                <a:gd name="connsiteX2" fmla="*/ 635000 w 2120900"/>
                <a:gd name="connsiteY2" fmla="*/ 0 h 209550"/>
                <a:gd name="connsiteX3" fmla="*/ 1682750 w 2120900"/>
                <a:gd name="connsiteY3" fmla="*/ 12700 h 209550"/>
                <a:gd name="connsiteX4" fmla="*/ 2025650 w 2120900"/>
                <a:gd name="connsiteY4" fmla="*/ 88900 h 209550"/>
                <a:gd name="connsiteX5" fmla="*/ 2120900 w 2120900"/>
                <a:gd name="connsiteY5" fmla="*/ 1968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900" h="209550">
                  <a:moveTo>
                    <a:pt x="0" y="209550"/>
                  </a:moveTo>
                  <a:cubicBezTo>
                    <a:pt x="55033" y="141287"/>
                    <a:pt x="110067" y="73025"/>
                    <a:pt x="215900" y="38100"/>
                  </a:cubicBezTo>
                  <a:cubicBezTo>
                    <a:pt x="321733" y="3175"/>
                    <a:pt x="635000" y="0"/>
                    <a:pt x="635000" y="0"/>
                  </a:cubicBezTo>
                  <a:lnTo>
                    <a:pt x="1682750" y="12700"/>
                  </a:lnTo>
                  <a:cubicBezTo>
                    <a:pt x="1914525" y="27517"/>
                    <a:pt x="1952625" y="58208"/>
                    <a:pt x="2025650" y="88900"/>
                  </a:cubicBezTo>
                  <a:cubicBezTo>
                    <a:pt x="2098675" y="119592"/>
                    <a:pt x="2109787" y="158221"/>
                    <a:pt x="2120900" y="196850"/>
                  </a:cubicBezTo>
                </a:path>
              </a:pathLst>
            </a:custGeom>
            <a:ln>
              <a:solidFill>
                <a:srgbClr val="0070C0"/>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fontAlgn="ctr">
                <a:defRPr/>
              </a:pPr>
              <a:endParaRPr lang="en-US" altLang="zh-CN" sz="1332"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72" name="646544399"/>
            <p:cNvSpPr txBox="1">
              <a:spLocks noChangeArrowheads="1"/>
            </p:cNvSpPr>
            <p:nvPr/>
          </p:nvSpPr>
          <p:spPr bwMode="auto">
            <a:xfrm>
              <a:off x="4820929" y="4046810"/>
              <a:ext cx="292222" cy="297689"/>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2</a:t>
              </a:r>
            </a:p>
          </p:txBody>
        </p:sp>
        <p:sp>
          <p:nvSpPr>
            <p:cNvPr id="73" name="1764413309"/>
            <p:cNvSpPr txBox="1">
              <a:spLocks noChangeArrowheads="1"/>
            </p:cNvSpPr>
            <p:nvPr/>
          </p:nvSpPr>
          <p:spPr bwMode="auto">
            <a:xfrm>
              <a:off x="4820929" y="4263611"/>
              <a:ext cx="292222" cy="297689"/>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3</a:t>
              </a:r>
            </a:p>
          </p:txBody>
        </p:sp>
        <p:pic>
          <p:nvPicPr>
            <p:cNvPr id="81" name="Picture 3"/>
            <p:cNvPicPr>
              <a:picLocks noChangeAspect="1" noChangeArrowheads="1"/>
            </p:cNvPicPr>
            <p:nvPr/>
          </p:nvPicPr>
          <p:blipFill>
            <a:blip r:embed="rId3" cstate="print"/>
            <a:srcRect/>
            <a:stretch>
              <a:fillRect/>
            </a:stretch>
          </p:blipFill>
          <p:spPr bwMode="auto">
            <a:xfrm>
              <a:off x="2957142" y="4608862"/>
              <a:ext cx="1274687" cy="301948"/>
            </a:xfrm>
            <a:prstGeom prst="rect">
              <a:avLst/>
            </a:prstGeom>
            <a:noFill/>
            <a:ln w="9525">
              <a:noFill/>
              <a:miter lim="800000"/>
              <a:headEnd/>
              <a:tailEnd/>
            </a:ln>
          </p:spPr>
        </p:pic>
        <p:pic>
          <p:nvPicPr>
            <p:cNvPr id="82" name="Picture 3"/>
            <p:cNvPicPr>
              <a:picLocks noChangeAspect="1" noChangeArrowheads="1"/>
            </p:cNvPicPr>
            <p:nvPr/>
          </p:nvPicPr>
          <p:blipFill>
            <a:blip r:embed="rId3" cstate="print"/>
            <a:srcRect/>
            <a:stretch>
              <a:fillRect/>
            </a:stretch>
          </p:blipFill>
          <p:spPr bwMode="auto">
            <a:xfrm>
              <a:off x="4779035" y="4629283"/>
              <a:ext cx="1274687" cy="301948"/>
            </a:xfrm>
            <a:prstGeom prst="rect">
              <a:avLst/>
            </a:prstGeom>
            <a:noFill/>
            <a:ln w="9525">
              <a:noFill/>
              <a:miter lim="800000"/>
              <a:headEnd/>
              <a:tailEnd/>
            </a:ln>
          </p:spPr>
        </p:pic>
        <p:pic>
          <p:nvPicPr>
            <p:cNvPr id="83" name="Picture 3"/>
            <p:cNvPicPr>
              <a:picLocks noChangeAspect="1" noChangeArrowheads="1"/>
            </p:cNvPicPr>
            <p:nvPr/>
          </p:nvPicPr>
          <p:blipFill>
            <a:blip r:embed="rId3" cstate="print"/>
            <a:srcRect/>
            <a:stretch>
              <a:fillRect/>
            </a:stretch>
          </p:blipFill>
          <p:spPr bwMode="auto">
            <a:xfrm>
              <a:off x="6344881" y="4629283"/>
              <a:ext cx="1274687" cy="301948"/>
            </a:xfrm>
            <a:prstGeom prst="rect">
              <a:avLst/>
            </a:prstGeom>
            <a:noFill/>
            <a:ln w="9525">
              <a:noFill/>
              <a:miter lim="800000"/>
              <a:headEnd/>
              <a:tailEnd/>
            </a:ln>
          </p:spPr>
        </p:pic>
        <p:pic>
          <p:nvPicPr>
            <p:cNvPr id="84" name="Picture 3"/>
            <p:cNvPicPr>
              <a:picLocks noChangeAspect="1" noChangeArrowheads="1"/>
            </p:cNvPicPr>
            <p:nvPr/>
          </p:nvPicPr>
          <p:blipFill>
            <a:blip r:embed="rId3" cstate="print"/>
            <a:srcRect/>
            <a:stretch>
              <a:fillRect/>
            </a:stretch>
          </p:blipFill>
          <p:spPr bwMode="auto">
            <a:xfrm>
              <a:off x="7950300" y="4625656"/>
              <a:ext cx="1274687" cy="301948"/>
            </a:xfrm>
            <a:prstGeom prst="rect">
              <a:avLst/>
            </a:prstGeom>
            <a:noFill/>
            <a:ln w="9525">
              <a:noFill/>
              <a:miter lim="800000"/>
              <a:headEnd/>
              <a:tailEnd/>
            </a:ln>
          </p:spPr>
        </p:pic>
        <p:pic>
          <p:nvPicPr>
            <p:cNvPr id="85" name="Picture 4"/>
            <p:cNvPicPr>
              <a:picLocks noChangeAspect="1" noChangeArrowheads="1"/>
            </p:cNvPicPr>
            <p:nvPr/>
          </p:nvPicPr>
          <p:blipFill>
            <a:blip r:embed="rId4" cstate="print"/>
            <a:srcRect/>
            <a:stretch>
              <a:fillRect/>
            </a:stretch>
          </p:blipFill>
          <p:spPr bwMode="auto">
            <a:xfrm>
              <a:off x="2976924" y="6037770"/>
              <a:ext cx="1257123" cy="226149"/>
            </a:xfrm>
            <a:prstGeom prst="rect">
              <a:avLst/>
            </a:prstGeom>
            <a:noFill/>
            <a:ln w="9525">
              <a:noFill/>
              <a:miter lim="800000"/>
              <a:headEnd/>
              <a:tailEnd/>
            </a:ln>
          </p:spPr>
        </p:pic>
        <p:pic>
          <p:nvPicPr>
            <p:cNvPr id="86" name="Picture 4"/>
            <p:cNvPicPr>
              <a:picLocks noChangeAspect="1" noChangeArrowheads="1"/>
            </p:cNvPicPr>
            <p:nvPr/>
          </p:nvPicPr>
          <p:blipFill>
            <a:blip r:embed="rId4" cstate="print"/>
            <a:srcRect/>
            <a:stretch>
              <a:fillRect/>
            </a:stretch>
          </p:blipFill>
          <p:spPr bwMode="auto">
            <a:xfrm>
              <a:off x="2976924" y="5809781"/>
              <a:ext cx="1257123" cy="226149"/>
            </a:xfrm>
            <a:prstGeom prst="rect">
              <a:avLst/>
            </a:prstGeom>
            <a:noFill/>
            <a:ln w="9525">
              <a:noFill/>
              <a:miter lim="800000"/>
              <a:headEnd/>
              <a:tailEnd/>
            </a:ln>
          </p:spPr>
        </p:pic>
        <p:pic>
          <p:nvPicPr>
            <p:cNvPr id="87" name="Picture 4"/>
            <p:cNvPicPr>
              <a:picLocks noChangeAspect="1" noChangeArrowheads="1"/>
            </p:cNvPicPr>
            <p:nvPr/>
          </p:nvPicPr>
          <p:blipFill>
            <a:blip r:embed="rId4" cstate="print"/>
            <a:srcRect/>
            <a:stretch>
              <a:fillRect/>
            </a:stretch>
          </p:blipFill>
          <p:spPr bwMode="auto">
            <a:xfrm>
              <a:off x="2971633" y="5583632"/>
              <a:ext cx="1257123" cy="226149"/>
            </a:xfrm>
            <a:prstGeom prst="rect">
              <a:avLst/>
            </a:prstGeom>
            <a:noFill/>
            <a:ln w="9525">
              <a:noFill/>
              <a:miter lim="800000"/>
              <a:headEnd/>
              <a:tailEnd/>
            </a:ln>
          </p:spPr>
        </p:pic>
        <p:pic>
          <p:nvPicPr>
            <p:cNvPr id="88" name="Picture 4"/>
            <p:cNvPicPr>
              <a:picLocks noChangeAspect="1" noChangeArrowheads="1"/>
            </p:cNvPicPr>
            <p:nvPr/>
          </p:nvPicPr>
          <p:blipFill>
            <a:blip r:embed="rId4" cstate="print"/>
            <a:srcRect/>
            <a:stretch>
              <a:fillRect/>
            </a:stretch>
          </p:blipFill>
          <p:spPr bwMode="auto">
            <a:xfrm>
              <a:off x="2971633" y="5355642"/>
              <a:ext cx="1257123" cy="226149"/>
            </a:xfrm>
            <a:prstGeom prst="rect">
              <a:avLst/>
            </a:prstGeom>
            <a:noFill/>
            <a:ln w="9525">
              <a:noFill/>
              <a:miter lim="800000"/>
              <a:headEnd/>
              <a:tailEnd/>
            </a:ln>
          </p:spPr>
        </p:pic>
        <p:pic>
          <p:nvPicPr>
            <p:cNvPr id="89" name="Picture 4"/>
            <p:cNvPicPr>
              <a:picLocks noChangeAspect="1" noChangeArrowheads="1"/>
            </p:cNvPicPr>
            <p:nvPr/>
          </p:nvPicPr>
          <p:blipFill>
            <a:blip r:embed="rId4" cstate="print"/>
            <a:srcRect/>
            <a:stretch>
              <a:fillRect/>
            </a:stretch>
          </p:blipFill>
          <p:spPr bwMode="auto">
            <a:xfrm>
              <a:off x="4799770" y="6039611"/>
              <a:ext cx="1257123" cy="226149"/>
            </a:xfrm>
            <a:prstGeom prst="rect">
              <a:avLst/>
            </a:prstGeom>
            <a:noFill/>
            <a:ln w="9525">
              <a:noFill/>
              <a:miter lim="800000"/>
              <a:headEnd/>
              <a:tailEnd/>
            </a:ln>
          </p:spPr>
        </p:pic>
        <p:pic>
          <p:nvPicPr>
            <p:cNvPr id="90" name="Picture 4"/>
            <p:cNvPicPr>
              <a:picLocks noChangeAspect="1" noChangeArrowheads="1"/>
            </p:cNvPicPr>
            <p:nvPr/>
          </p:nvPicPr>
          <p:blipFill>
            <a:blip r:embed="rId4" cstate="print"/>
            <a:srcRect/>
            <a:stretch>
              <a:fillRect/>
            </a:stretch>
          </p:blipFill>
          <p:spPr bwMode="auto">
            <a:xfrm>
              <a:off x="4799770" y="5811622"/>
              <a:ext cx="1257123" cy="226149"/>
            </a:xfrm>
            <a:prstGeom prst="rect">
              <a:avLst/>
            </a:prstGeom>
            <a:noFill/>
            <a:ln w="9525">
              <a:noFill/>
              <a:miter lim="800000"/>
              <a:headEnd/>
              <a:tailEnd/>
            </a:ln>
          </p:spPr>
        </p:pic>
        <p:pic>
          <p:nvPicPr>
            <p:cNvPr id="91" name="Picture 4"/>
            <p:cNvPicPr>
              <a:picLocks noChangeAspect="1" noChangeArrowheads="1"/>
            </p:cNvPicPr>
            <p:nvPr/>
          </p:nvPicPr>
          <p:blipFill>
            <a:blip r:embed="rId4" cstate="print"/>
            <a:srcRect/>
            <a:stretch>
              <a:fillRect/>
            </a:stretch>
          </p:blipFill>
          <p:spPr bwMode="auto">
            <a:xfrm>
              <a:off x="4794480" y="5585473"/>
              <a:ext cx="1257123" cy="226149"/>
            </a:xfrm>
            <a:prstGeom prst="rect">
              <a:avLst/>
            </a:prstGeom>
            <a:noFill/>
            <a:ln w="9525">
              <a:noFill/>
              <a:miter lim="800000"/>
              <a:headEnd/>
              <a:tailEnd/>
            </a:ln>
          </p:spPr>
        </p:pic>
        <p:pic>
          <p:nvPicPr>
            <p:cNvPr id="92" name="Picture 4"/>
            <p:cNvPicPr>
              <a:picLocks noChangeAspect="1" noChangeArrowheads="1"/>
            </p:cNvPicPr>
            <p:nvPr/>
          </p:nvPicPr>
          <p:blipFill>
            <a:blip r:embed="rId4" cstate="print"/>
            <a:srcRect/>
            <a:stretch>
              <a:fillRect/>
            </a:stretch>
          </p:blipFill>
          <p:spPr bwMode="auto">
            <a:xfrm>
              <a:off x="4794480" y="5357483"/>
              <a:ext cx="1257123" cy="226149"/>
            </a:xfrm>
            <a:prstGeom prst="rect">
              <a:avLst/>
            </a:prstGeom>
            <a:noFill/>
            <a:ln w="9525">
              <a:noFill/>
              <a:miter lim="800000"/>
              <a:headEnd/>
              <a:tailEnd/>
            </a:ln>
          </p:spPr>
        </p:pic>
        <p:pic>
          <p:nvPicPr>
            <p:cNvPr id="93" name="Picture 4"/>
            <p:cNvPicPr>
              <a:picLocks noChangeAspect="1" noChangeArrowheads="1"/>
            </p:cNvPicPr>
            <p:nvPr/>
          </p:nvPicPr>
          <p:blipFill>
            <a:blip r:embed="rId4" cstate="print"/>
            <a:srcRect/>
            <a:stretch>
              <a:fillRect/>
            </a:stretch>
          </p:blipFill>
          <p:spPr bwMode="auto">
            <a:xfrm>
              <a:off x="6374085" y="6034597"/>
              <a:ext cx="1257123" cy="226149"/>
            </a:xfrm>
            <a:prstGeom prst="rect">
              <a:avLst/>
            </a:prstGeom>
            <a:noFill/>
            <a:ln w="9525">
              <a:noFill/>
              <a:miter lim="800000"/>
              <a:headEnd/>
              <a:tailEnd/>
            </a:ln>
          </p:spPr>
        </p:pic>
        <p:pic>
          <p:nvPicPr>
            <p:cNvPr id="94" name="Picture 4"/>
            <p:cNvPicPr>
              <a:picLocks noChangeAspect="1" noChangeArrowheads="1"/>
            </p:cNvPicPr>
            <p:nvPr/>
          </p:nvPicPr>
          <p:blipFill>
            <a:blip r:embed="rId4" cstate="print"/>
            <a:srcRect/>
            <a:stretch>
              <a:fillRect/>
            </a:stretch>
          </p:blipFill>
          <p:spPr bwMode="auto">
            <a:xfrm>
              <a:off x="6374085" y="5806607"/>
              <a:ext cx="1257123" cy="226149"/>
            </a:xfrm>
            <a:prstGeom prst="rect">
              <a:avLst/>
            </a:prstGeom>
            <a:noFill/>
            <a:ln w="9525">
              <a:noFill/>
              <a:miter lim="800000"/>
              <a:headEnd/>
              <a:tailEnd/>
            </a:ln>
          </p:spPr>
        </p:pic>
        <p:pic>
          <p:nvPicPr>
            <p:cNvPr id="95" name="Picture 4"/>
            <p:cNvPicPr>
              <a:picLocks noChangeAspect="1" noChangeArrowheads="1"/>
            </p:cNvPicPr>
            <p:nvPr/>
          </p:nvPicPr>
          <p:blipFill>
            <a:blip r:embed="rId4" cstate="print"/>
            <a:srcRect/>
            <a:stretch>
              <a:fillRect/>
            </a:stretch>
          </p:blipFill>
          <p:spPr bwMode="auto">
            <a:xfrm>
              <a:off x="6368794" y="5580458"/>
              <a:ext cx="1257123" cy="226149"/>
            </a:xfrm>
            <a:prstGeom prst="rect">
              <a:avLst/>
            </a:prstGeom>
            <a:noFill/>
            <a:ln w="9525">
              <a:noFill/>
              <a:miter lim="800000"/>
              <a:headEnd/>
              <a:tailEnd/>
            </a:ln>
          </p:spPr>
        </p:pic>
        <p:pic>
          <p:nvPicPr>
            <p:cNvPr id="96" name="Picture 4"/>
            <p:cNvPicPr>
              <a:picLocks noChangeAspect="1" noChangeArrowheads="1"/>
            </p:cNvPicPr>
            <p:nvPr/>
          </p:nvPicPr>
          <p:blipFill>
            <a:blip r:embed="rId4" cstate="print"/>
            <a:srcRect/>
            <a:stretch>
              <a:fillRect/>
            </a:stretch>
          </p:blipFill>
          <p:spPr bwMode="auto">
            <a:xfrm>
              <a:off x="6368794" y="5352469"/>
              <a:ext cx="1257123" cy="226149"/>
            </a:xfrm>
            <a:prstGeom prst="rect">
              <a:avLst/>
            </a:prstGeom>
            <a:noFill/>
            <a:ln w="9525">
              <a:noFill/>
              <a:miter lim="800000"/>
              <a:headEnd/>
              <a:tailEnd/>
            </a:ln>
          </p:spPr>
        </p:pic>
        <p:pic>
          <p:nvPicPr>
            <p:cNvPr id="97" name="Picture 4"/>
            <p:cNvPicPr>
              <a:picLocks noChangeAspect="1" noChangeArrowheads="1"/>
            </p:cNvPicPr>
            <p:nvPr/>
          </p:nvPicPr>
          <p:blipFill>
            <a:blip r:embed="rId4" cstate="print"/>
            <a:srcRect/>
            <a:stretch>
              <a:fillRect/>
            </a:stretch>
          </p:blipFill>
          <p:spPr bwMode="auto">
            <a:xfrm>
              <a:off x="7992201" y="6028785"/>
              <a:ext cx="1257123" cy="226149"/>
            </a:xfrm>
            <a:prstGeom prst="rect">
              <a:avLst/>
            </a:prstGeom>
            <a:noFill/>
            <a:ln w="9525">
              <a:noFill/>
              <a:miter lim="800000"/>
              <a:headEnd/>
              <a:tailEnd/>
            </a:ln>
          </p:spPr>
        </p:pic>
        <p:pic>
          <p:nvPicPr>
            <p:cNvPr id="98" name="Picture 4"/>
            <p:cNvPicPr>
              <a:picLocks noChangeAspect="1" noChangeArrowheads="1"/>
            </p:cNvPicPr>
            <p:nvPr/>
          </p:nvPicPr>
          <p:blipFill>
            <a:blip r:embed="rId4" cstate="print"/>
            <a:srcRect/>
            <a:stretch>
              <a:fillRect/>
            </a:stretch>
          </p:blipFill>
          <p:spPr bwMode="auto">
            <a:xfrm>
              <a:off x="7992201" y="5800796"/>
              <a:ext cx="1257123" cy="226149"/>
            </a:xfrm>
            <a:prstGeom prst="rect">
              <a:avLst/>
            </a:prstGeom>
            <a:noFill/>
            <a:ln w="9525">
              <a:noFill/>
              <a:miter lim="800000"/>
              <a:headEnd/>
              <a:tailEnd/>
            </a:ln>
          </p:spPr>
        </p:pic>
        <p:pic>
          <p:nvPicPr>
            <p:cNvPr id="99" name="Picture 4"/>
            <p:cNvPicPr>
              <a:picLocks noChangeAspect="1" noChangeArrowheads="1"/>
            </p:cNvPicPr>
            <p:nvPr/>
          </p:nvPicPr>
          <p:blipFill>
            <a:blip r:embed="rId4" cstate="print"/>
            <a:srcRect/>
            <a:stretch>
              <a:fillRect/>
            </a:stretch>
          </p:blipFill>
          <p:spPr bwMode="auto">
            <a:xfrm>
              <a:off x="7986911" y="5574647"/>
              <a:ext cx="1257123" cy="226149"/>
            </a:xfrm>
            <a:prstGeom prst="rect">
              <a:avLst/>
            </a:prstGeom>
            <a:noFill/>
            <a:ln w="9525">
              <a:noFill/>
              <a:miter lim="800000"/>
              <a:headEnd/>
              <a:tailEnd/>
            </a:ln>
          </p:spPr>
        </p:pic>
        <p:pic>
          <p:nvPicPr>
            <p:cNvPr id="100" name="Picture 4"/>
            <p:cNvPicPr>
              <a:picLocks noChangeAspect="1" noChangeArrowheads="1"/>
            </p:cNvPicPr>
            <p:nvPr/>
          </p:nvPicPr>
          <p:blipFill>
            <a:blip r:embed="rId4" cstate="print"/>
            <a:srcRect/>
            <a:stretch>
              <a:fillRect/>
            </a:stretch>
          </p:blipFill>
          <p:spPr bwMode="auto">
            <a:xfrm>
              <a:off x="7986911" y="5346657"/>
              <a:ext cx="1257123" cy="226149"/>
            </a:xfrm>
            <a:prstGeom prst="rect">
              <a:avLst/>
            </a:prstGeom>
            <a:noFill/>
            <a:ln w="9525">
              <a:noFill/>
              <a:miter lim="800000"/>
              <a:headEnd/>
              <a:tailEnd/>
            </a:ln>
          </p:spPr>
        </p:pic>
      </p:grpSp>
      <p:sp>
        <p:nvSpPr>
          <p:cNvPr id="6" name="标题 5"/>
          <p:cNvSpPr>
            <a:spLocks noGrp="1"/>
          </p:cNvSpPr>
          <p:nvPr>
            <p:ph type="title"/>
          </p:nvPr>
        </p:nvSpPr>
        <p:spPr/>
        <p:txBody>
          <a:bodyPr/>
          <a:lstStyle/>
          <a:p>
            <a:r>
              <a:rPr lang="en-US" u="none" dirty="0">
                <a:latin typeface="Huawei Sans" panose="020C0503030203020204" pitchFamily="34" charset="0"/>
              </a:rPr>
              <a:t>Non-local Write Process</a:t>
            </a:r>
          </a:p>
        </p:txBody>
      </p:sp>
    </p:spTree>
    <p:extLst>
      <p:ext uri="{BB962C8B-B14F-4D97-AF65-F5344CB8AC3E}">
        <p14:creationId xmlns:p14="http://schemas.microsoft.com/office/powerpoint/2010/main" val="39353578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68339" y="1108749"/>
            <a:ext cx="6664897" cy="4972959"/>
            <a:chOff x="2667000" y="1107842"/>
            <a:chExt cx="6855884" cy="5273486"/>
          </a:xfrm>
        </p:grpSpPr>
        <p:sp>
          <p:nvSpPr>
            <p:cNvPr id="4" name="1284660289"/>
            <p:cNvSpPr txBox="1"/>
            <p:nvPr/>
          </p:nvSpPr>
          <p:spPr>
            <a:xfrm>
              <a:off x="5411469" y="5162548"/>
              <a:ext cx="280541" cy="293624"/>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7</a:t>
              </a:r>
            </a:p>
          </p:txBody>
        </p:sp>
        <p:sp>
          <p:nvSpPr>
            <p:cNvPr id="5" name="1573871175"/>
            <p:cNvSpPr txBox="1"/>
            <p:nvPr/>
          </p:nvSpPr>
          <p:spPr>
            <a:xfrm>
              <a:off x="4933250" y="5141388"/>
              <a:ext cx="280541" cy="293624"/>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6</a:t>
              </a:r>
            </a:p>
          </p:txBody>
        </p:sp>
        <p:sp>
          <p:nvSpPr>
            <p:cNvPr id="10" name="Freeform 37"/>
            <p:cNvSpPr>
              <a:spLocks noChangeAspect="1"/>
            </p:cNvSpPr>
            <p:nvPr/>
          </p:nvSpPr>
          <p:spPr bwMode="auto">
            <a:xfrm>
              <a:off x="6209010" y="1173700"/>
              <a:ext cx="420436" cy="1311667"/>
            </a:xfrm>
            <a:custGeom>
              <a:avLst/>
              <a:gdLst>
                <a:gd name="T0" fmla="*/ 656 w 82"/>
                <a:gd name="T1" fmla="*/ 608 h 239"/>
                <a:gd name="T2" fmla="*/ 656 w 82"/>
                <a:gd name="T3" fmla="*/ 24 h 239"/>
                <a:gd name="T4" fmla="*/ 32 w 82"/>
                <a:gd name="T5" fmla="*/ 504 h 239"/>
                <a:gd name="T6" fmla="*/ 32 w 82"/>
                <a:gd name="T7" fmla="*/ 1816 h 239"/>
                <a:gd name="T8" fmla="*/ 0 w 82"/>
                <a:gd name="T9" fmla="*/ 1888 h 239"/>
                <a:gd name="T10" fmla="*/ 40 w 82"/>
                <a:gd name="T11" fmla="*/ 1880 h 239"/>
                <a:gd name="T12" fmla="*/ 96 w 82"/>
                <a:gd name="T13" fmla="*/ 1832 h 239"/>
                <a:gd name="T14" fmla="*/ 96 w 82"/>
                <a:gd name="T15" fmla="*/ 1808 h 239"/>
                <a:gd name="T16" fmla="*/ 120 w 82"/>
                <a:gd name="T17" fmla="*/ 1816 h 239"/>
                <a:gd name="T18" fmla="*/ 632 w 82"/>
                <a:gd name="T19" fmla="*/ 1408 h 239"/>
                <a:gd name="T20" fmla="*/ 656 w 82"/>
                <a:gd name="T21" fmla="*/ 1376 h 239"/>
                <a:gd name="T22" fmla="*/ 656 w 82"/>
                <a:gd name="T23" fmla="*/ 608 h 2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239"/>
                <a:gd name="T38" fmla="*/ 82 w 82"/>
                <a:gd name="T39" fmla="*/ 239 h 2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239">
                  <a:moveTo>
                    <a:pt x="82" y="76"/>
                  </a:moveTo>
                  <a:cubicBezTo>
                    <a:pt x="82" y="37"/>
                    <a:pt x="82" y="4"/>
                    <a:pt x="82" y="3"/>
                  </a:cubicBezTo>
                  <a:cubicBezTo>
                    <a:pt x="80" y="0"/>
                    <a:pt x="4" y="63"/>
                    <a:pt x="4" y="63"/>
                  </a:cubicBezTo>
                  <a:cubicBezTo>
                    <a:pt x="4" y="227"/>
                    <a:pt x="4" y="227"/>
                    <a:pt x="4" y="227"/>
                  </a:cubicBezTo>
                  <a:cubicBezTo>
                    <a:pt x="0" y="236"/>
                    <a:pt x="0" y="236"/>
                    <a:pt x="0" y="236"/>
                  </a:cubicBezTo>
                  <a:cubicBezTo>
                    <a:pt x="0" y="236"/>
                    <a:pt x="0" y="239"/>
                    <a:pt x="5" y="235"/>
                  </a:cubicBezTo>
                  <a:cubicBezTo>
                    <a:pt x="7" y="234"/>
                    <a:pt x="9" y="232"/>
                    <a:pt x="12" y="229"/>
                  </a:cubicBezTo>
                  <a:cubicBezTo>
                    <a:pt x="12" y="227"/>
                    <a:pt x="12" y="227"/>
                    <a:pt x="12" y="226"/>
                  </a:cubicBezTo>
                  <a:cubicBezTo>
                    <a:pt x="12" y="226"/>
                    <a:pt x="13" y="226"/>
                    <a:pt x="15" y="227"/>
                  </a:cubicBezTo>
                  <a:cubicBezTo>
                    <a:pt x="36" y="209"/>
                    <a:pt x="78" y="178"/>
                    <a:pt x="79" y="176"/>
                  </a:cubicBezTo>
                  <a:cubicBezTo>
                    <a:pt x="82" y="174"/>
                    <a:pt x="82" y="173"/>
                    <a:pt x="82" y="172"/>
                  </a:cubicBezTo>
                  <a:cubicBezTo>
                    <a:pt x="82" y="172"/>
                    <a:pt x="82" y="124"/>
                    <a:pt x="82" y="76"/>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 name="1715546705"/>
            <p:cNvSpPr>
              <a:spLocks noChangeAspect="1"/>
            </p:cNvSpPr>
            <p:nvPr/>
          </p:nvSpPr>
          <p:spPr bwMode="auto">
            <a:xfrm>
              <a:off x="5829593" y="1107842"/>
              <a:ext cx="794725" cy="406123"/>
            </a:xfrm>
            <a:custGeom>
              <a:avLst/>
              <a:gdLst>
                <a:gd name="T0" fmla="*/ 1240 w 155"/>
                <a:gd name="T1" fmla="*/ 112 h 74"/>
                <a:gd name="T2" fmla="*/ 616 w 155"/>
                <a:gd name="T3" fmla="*/ 592 h 74"/>
                <a:gd name="T4" fmla="*/ 32 w 155"/>
                <a:gd name="T5" fmla="*/ 472 h 74"/>
                <a:gd name="T6" fmla="*/ 0 w 155"/>
                <a:gd name="T7" fmla="*/ 488 h 74"/>
                <a:gd name="T8" fmla="*/ 16 w 155"/>
                <a:gd name="T9" fmla="*/ 456 h 74"/>
                <a:gd name="T10" fmla="*/ 64 w 155"/>
                <a:gd name="T11" fmla="*/ 416 h 74"/>
                <a:gd name="T12" fmla="*/ 88 w 155"/>
                <a:gd name="T13" fmla="*/ 424 h 74"/>
                <a:gd name="T14" fmla="*/ 88 w 155"/>
                <a:gd name="T15" fmla="*/ 400 h 74"/>
                <a:gd name="T16" fmla="*/ 608 w 155"/>
                <a:gd name="T17" fmla="*/ 8 h 74"/>
                <a:gd name="T18" fmla="*/ 632 w 155"/>
                <a:gd name="T19" fmla="*/ 0 h 74"/>
                <a:gd name="T20" fmla="*/ 1208 w 155"/>
                <a:gd name="T21" fmla="*/ 88 h 74"/>
                <a:gd name="T22" fmla="*/ 1240 w 155"/>
                <a:gd name="T23" fmla="*/ 112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74"/>
                <a:gd name="T38" fmla="*/ 155 w 155"/>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74">
                  <a:moveTo>
                    <a:pt x="155" y="14"/>
                  </a:moveTo>
                  <a:cubicBezTo>
                    <a:pt x="77" y="74"/>
                    <a:pt x="77" y="74"/>
                    <a:pt x="77" y="74"/>
                  </a:cubicBezTo>
                  <a:cubicBezTo>
                    <a:pt x="13" y="65"/>
                    <a:pt x="9" y="59"/>
                    <a:pt x="4" y="59"/>
                  </a:cubicBezTo>
                  <a:cubicBezTo>
                    <a:pt x="1" y="58"/>
                    <a:pt x="0" y="61"/>
                    <a:pt x="0" y="61"/>
                  </a:cubicBezTo>
                  <a:cubicBezTo>
                    <a:pt x="0" y="61"/>
                    <a:pt x="0" y="58"/>
                    <a:pt x="2" y="57"/>
                  </a:cubicBezTo>
                  <a:cubicBezTo>
                    <a:pt x="2" y="57"/>
                    <a:pt x="5" y="55"/>
                    <a:pt x="8" y="52"/>
                  </a:cubicBezTo>
                  <a:cubicBezTo>
                    <a:pt x="10" y="53"/>
                    <a:pt x="10" y="53"/>
                    <a:pt x="11" y="53"/>
                  </a:cubicBezTo>
                  <a:cubicBezTo>
                    <a:pt x="11" y="52"/>
                    <a:pt x="11" y="51"/>
                    <a:pt x="11" y="50"/>
                  </a:cubicBezTo>
                  <a:cubicBezTo>
                    <a:pt x="40" y="27"/>
                    <a:pt x="73" y="2"/>
                    <a:pt x="76" y="1"/>
                  </a:cubicBezTo>
                  <a:cubicBezTo>
                    <a:pt x="77" y="0"/>
                    <a:pt x="79" y="0"/>
                    <a:pt x="79" y="0"/>
                  </a:cubicBezTo>
                  <a:cubicBezTo>
                    <a:pt x="79" y="0"/>
                    <a:pt x="150" y="11"/>
                    <a:pt x="151" y="11"/>
                  </a:cubicBezTo>
                  <a:cubicBezTo>
                    <a:pt x="154" y="12"/>
                    <a:pt x="155" y="14"/>
                    <a:pt x="155" y="14"/>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 name="1908453529"/>
            <p:cNvSpPr>
              <a:spLocks noChangeAspect="1"/>
            </p:cNvSpPr>
            <p:nvPr/>
          </p:nvSpPr>
          <p:spPr bwMode="auto">
            <a:xfrm>
              <a:off x="6219265" y="1179188"/>
              <a:ext cx="410181" cy="340266"/>
            </a:xfrm>
            <a:custGeom>
              <a:avLst/>
              <a:gdLst>
                <a:gd name="T0" fmla="*/ 640 w 80"/>
                <a:gd name="T1" fmla="*/ 16 h 62"/>
                <a:gd name="T2" fmla="*/ 632 w 80"/>
                <a:gd name="T3" fmla="*/ 0 h 62"/>
                <a:gd name="T4" fmla="*/ 0 w 80"/>
                <a:gd name="T5" fmla="*/ 488 h 62"/>
                <a:gd name="T6" fmla="*/ 8 w 80"/>
                <a:gd name="T7" fmla="*/ 496 h 62"/>
                <a:gd name="T8" fmla="*/ 640 w 80"/>
                <a:gd name="T9" fmla="*/ 16 h 62"/>
                <a:gd name="T10" fmla="*/ 0 60000 65536"/>
                <a:gd name="T11" fmla="*/ 0 60000 65536"/>
                <a:gd name="T12" fmla="*/ 0 60000 65536"/>
                <a:gd name="T13" fmla="*/ 0 60000 65536"/>
                <a:gd name="T14" fmla="*/ 0 60000 65536"/>
                <a:gd name="T15" fmla="*/ 0 w 80"/>
                <a:gd name="T16" fmla="*/ 0 h 62"/>
                <a:gd name="T17" fmla="*/ 80 w 80"/>
                <a:gd name="T18" fmla="*/ 62 h 62"/>
              </a:gdLst>
              <a:ahLst/>
              <a:cxnLst>
                <a:cxn ang="T10">
                  <a:pos x="T0" y="T1"/>
                </a:cxn>
                <a:cxn ang="T11">
                  <a:pos x="T2" y="T3"/>
                </a:cxn>
                <a:cxn ang="T12">
                  <a:pos x="T4" y="T5"/>
                </a:cxn>
                <a:cxn ang="T13">
                  <a:pos x="T6" y="T7"/>
                </a:cxn>
                <a:cxn ang="T14">
                  <a:pos x="T8" y="T9"/>
                </a:cxn>
              </a:cxnLst>
              <a:rect l="T15" t="T16" r="T17" b="T18"/>
              <a:pathLst>
                <a:path w="80" h="62">
                  <a:moveTo>
                    <a:pt x="80" y="2"/>
                  </a:moveTo>
                  <a:cubicBezTo>
                    <a:pt x="80" y="2"/>
                    <a:pt x="80" y="1"/>
                    <a:pt x="79" y="0"/>
                  </a:cubicBezTo>
                  <a:cubicBezTo>
                    <a:pt x="76" y="2"/>
                    <a:pt x="0" y="61"/>
                    <a:pt x="0" y="61"/>
                  </a:cubicBezTo>
                  <a:cubicBezTo>
                    <a:pt x="1" y="62"/>
                    <a:pt x="1" y="62"/>
                    <a:pt x="1" y="62"/>
                  </a:cubicBezTo>
                  <a:lnTo>
                    <a:pt x="80" y="2"/>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 name="44809661"/>
            <p:cNvSpPr>
              <a:spLocks noChangeAspect="1"/>
            </p:cNvSpPr>
            <p:nvPr/>
          </p:nvSpPr>
          <p:spPr bwMode="auto">
            <a:xfrm>
              <a:off x="5829593" y="1426155"/>
              <a:ext cx="405054" cy="1053724"/>
            </a:xfrm>
            <a:custGeom>
              <a:avLst/>
              <a:gdLst>
                <a:gd name="T0" fmla="*/ 632 w 79"/>
                <a:gd name="T1" fmla="*/ 152 h 192"/>
                <a:gd name="T2" fmla="*/ 608 w 79"/>
                <a:gd name="T3" fmla="*/ 112 h 192"/>
                <a:gd name="T4" fmla="*/ 32 w 79"/>
                <a:gd name="T5" fmla="*/ 8 h 192"/>
                <a:gd name="T6" fmla="*/ 0 w 79"/>
                <a:gd name="T7" fmla="*/ 24 h 192"/>
                <a:gd name="T8" fmla="*/ 0 w 79"/>
                <a:gd name="T9" fmla="*/ 136 h 192"/>
                <a:gd name="T10" fmla="*/ 24 w 79"/>
                <a:gd name="T11" fmla="*/ 136 h 192"/>
                <a:gd name="T12" fmla="*/ 0 w 79"/>
                <a:gd name="T13" fmla="*/ 152 h 192"/>
                <a:gd name="T14" fmla="*/ 0 w 79"/>
                <a:gd name="T15" fmla="*/ 208 h 192"/>
                <a:gd name="T16" fmla="*/ 0 w 79"/>
                <a:gd name="T17" fmla="*/ 1368 h 192"/>
                <a:gd name="T18" fmla="*/ 32 w 79"/>
                <a:gd name="T19" fmla="*/ 1416 h 192"/>
                <a:gd name="T20" fmla="*/ 584 w 79"/>
                <a:gd name="T21" fmla="*/ 1528 h 192"/>
                <a:gd name="T22" fmla="*/ 624 w 79"/>
                <a:gd name="T23" fmla="*/ 1496 h 192"/>
                <a:gd name="T24" fmla="*/ 632 w 79"/>
                <a:gd name="T25" fmla="*/ 15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192"/>
                <a:gd name="T41" fmla="*/ 79 w 79"/>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192">
                  <a:moveTo>
                    <a:pt x="79" y="19"/>
                  </a:moveTo>
                  <a:cubicBezTo>
                    <a:pt x="79" y="16"/>
                    <a:pt x="77" y="14"/>
                    <a:pt x="76" y="14"/>
                  </a:cubicBezTo>
                  <a:cubicBezTo>
                    <a:pt x="35" y="7"/>
                    <a:pt x="9" y="1"/>
                    <a:pt x="4" y="1"/>
                  </a:cubicBezTo>
                  <a:cubicBezTo>
                    <a:pt x="0" y="0"/>
                    <a:pt x="0" y="3"/>
                    <a:pt x="0" y="3"/>
                  </a:cubicBezTo>
                  <a:cubicBezTo>
                    <a:pt x="0" y="3"/>
                    <a:pt x="0" y="9"/>
                    <a:pt x="0" y="17"/>
                  </a:cubicBezTo>
                  <a:cubicBezTo>
                    <a:pt x="1" y="17"/>
                    <a:pt x="2" y="17"/>
                    <a:pt x="3" y="17"/>
                  </a:cubicBezTo>
                  <a:cubicBezTo>
                    <a:pt x="3" y="18"/>
                    <a:pt x="0" y="19"/>
                    <a:pt x="0" y="19"/>
                  </a:cubicBezTo>
                  <a:cubicBezTo>
                    <a:pt x="0" y="22"/>
                    <a:pt x="0" y="24"/>
                    <a:pt x="0" y="26"/>
                  </a:cubicBezTo>
                  <a:cubicBezTo>
                    <a:pt x="0" y="26"/>
                    <a:pt x="0" y="170"/>
                    <a:pt x="0" y="171"/>
                  </a:cubicBezTo>
                  <a:cubicBezTo>
                    <a:pt x="0" y="176"/>
                    <a:pt x="1" y="177"/>
                    <a:pt x="4" y="177"/>
                  </a:cubicBezTo>
                  <a:cubicBezTo>
                    <a:pt x="6" y="178"/>
                    <a:pt x="54" y="188"/>
                    <a:pt x="73" y="191"/>
                  </a:cubicBezTo>
                  <a:cubicBezTo>
                    <a:pt x="77" y="192"/>
                    <a:pt x="78" y="187"/>
                    <a:pt x="78" y="187"/>
                  </a:cubicBezTo>
                  <a:cubicBezTo>
                    <a:pt x="78" y="187"/>
                    <a:pt x="79" y="19"/>
                    <a:pt x="79" y="19"/>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4" name="905441922"/>
            <p:cNvSpPr>
              <a:spLocks noChangeAspect="1"/>
            </p:cNvSpPr>
            <p:nvPr/>
          </p:nvSpPr>
          <p:spPr bwMode="auto">
            <a:xfrm>
              <a:off x="5962902" y="2084733"/>
              <a:ext cx="312763" cy="76834"/>
            </a:xfrm>
            <a:custGeom>
              <a:avLst/>
              <a:gdLst>
                <a:gd name="T0" fmla="*/ 0 w 122"/>
                <a:gd name="T1" fmla="*/ 0 h 28"/>
                <a:gd name="T2" fmla="*/ 104 w 122"/>
                <a:gd name="T3" fmla="*/ 22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5" name="345199130"/>
            <p:cNvSpPr>
              <a:spLocks noChangeAspect="1"/>
            </p:cNvSpPr>
            <p:nvPr/>
          </p:nvSpPr>
          <p:spPr bwMode="auto">
            <a:xfrm>
              <a:off x="5962901" y="2084733"/>
              <a:ext cx="15382" cy="13720"/>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6" name="1327727898"/>
            <p:cNvSpPr>
              <a:spLocks noChangeAspect="1"/>
            </p:cNvSpPr>
            <p:nvPr/>
          </p:nvSpPr>
          <p:spPr bwMode="auto">
            <a:xfrm>
              <a:off x="5962902" y="2123150"/>
              <a:ext cx="312763" cy="76834"/>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7" name="1608586442"/>
            <p:cNvSpPr>
              <a:spLocks noChangeAspect="1"/>
            </p:cNvSpPr>
            <p:nvPr/>
          </p:nvSpPr>
          <p:spPr bwMode="auto">
            <a:xfrm>
              <a:off x="5962901" y="2123150"/>
              <a:ext cx="15382" cy="16464"/>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8" name="1972083157"/>
            <p:cNvSpPr>
              <a:spLocks noChangeAspect="1"/>
            </p:cNvSpPr>
            <p:nvPr/>
          </p:nvSpPr>
          <p:spPr bwMode="auto">
            <a:xfrm>
              <a:off x="5962902" y="2156078"/>
              <a:ext cx="312763" cy="79578"/>
            </a:xfrm>
            <a:custGeom>
              <a:avLst/>
              <a:gdLst>
                <a:gd name="T0" fmla="*/ 0 w 122"/>
                <a:gd name="T1" fmla="*/ 0 h 28"/>
                <a:gd name="T2" fmla="*/ 104 w 122"/>
                <a:gd name="T3" fmla="*/ 24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4"/>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9" name="1628775803"/>
            <p:cNvSpPr>
              <a:spLocks noChangeAspect="1"/>
            </p:cNvSpPr>
            <p:nvPr/>
          </p:nvSpPr>
          <p:spPr bwMode="auto">
            <a:xfrm>
              <a:off x="5962901" y="2156078"/>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0" name="2091495509"/>
            <p:cNvSpPr>
              <a:spLocks noChangeAspect="1"/>
            </p:cNvSpPr>
            <p:nvPr/>
          </p:nvSpPr>
          <p:spPr bwMode="auto">
            <a:xfrm>
              <a:off x="5962902" y="2194496"/>
              <a:ext cx="312763" cy="76834"/>
            </a:xfrm>
            <a:custGeom>
              <a:avLst/>
              <a:gdLst>
                <a:gd name="T0" fmla="*/ 0 w 122"/>
                <a:gd name="T1" fmla="*/ 0 h 28"/>
                <a:gd name="T2" fmla="*/ 104 w 122"/>
                <a:gd name="T3" fmla="*/ 22 h 28"/>
                <a:gd name="T4" fmla="*/ 122 w 122"/>
                <a:gd name="T5" fmla="*/ 12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1" name="904050230"/>
            <p:cNvSpPr>
              <a:spLocks noChangeAspect="1"/>
            </p:cNvSpPr>
            <p:nvPr/>
          </p:nvSpPr>
          <p:spPr bwMode="auto">
            <a:xfrm>
              <a:off x="5962901" y="2194496"/>
              <a:ext cx="15382" cy="13720"/>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2" name="1027079030"/>
            <p:cNvSpPr>
              <a:spLocks noChangeAspect="1"/>
            </p:cNvSpPr>
            <p:nvPr/>
          </p:nvSpPr>
          <p:spPr bwMode="auto">
            <a:xfrm>
              <a:off x="5962902" y="2232912"/>
              <a:ext cx="312763" cy="76834"/>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4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4"/>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3" name="1219677862"/>
            <p:cNvSpPr>
              <a:spLocks noChangeAspect="1"/>
            </p:cNvSpPr>
            <p:nvPr/>
          </p:nvSpPr>
          <p:spPr bwMode="auto">
            <a:xfrm>
              <a:off x="5962901" y="2227424"/>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4" name="1354919945"/>
            <p:cNvSpPr>
              <a:spLocks noChangeAspect="1"/>
            </p:cNvSpPr>
            <p:nvPr/>
          </p:nvSpPr>
          <p:spPr bwMode="auto">
            <a:xfrm>
              <a:off x="5962902" y="2265842"/>
              <a:ext cx="312763" cy="79578"/>
            </a:xfrm>
            <a:custGeom>
              <a:avLst/>
              <a:gdLst>
                <a:gd name="T0" fmla="*/ 0 w 122"/>
                <a:gd name="T1" fmla="*/ 0 h 28"/>
                <a:gd name="T2" fmla="*/ 104 w 122"/>
                <a:gd name="T3" fmla="*/ 22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5" name="120111454"/>
            <p:cNvSpPr>
              <a:spLocks noChangeAspect="1"/>
            </p:cNvSpPr>
            <p:nvPr/>
          </p:nvSpPr>
          <p:spPr bwMode="auto">
            <a:xfrm>
              <a:off x="5962901" y="2265842"/>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6" name="1370367534"/>
            <p:cNvSpPr>
              <a:spLocks noChangeAspect="1"/>
            </p:cNvSpPr>
            <p:nvPr/>
          </p:nvSpPr>
          <p:spPr bwMode="auto">
            <a:xfrm>
              <a:off x="5962902" y="2304258"/>
              <a:ext cx="312763" cy="79578"/>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7" name="874516224"/>
            <p:cNvSpPr>
              <a:spLocks noChangeAspect="1"/>
            </p:cNvSpPr>
            <p:nvPr/>
          </p:nvSpPr>
          <p:spPr bwMode="auto">
            <a:xfrm>
              <a:off x="5962901" y="2304258"/>
              <a:ext cx="15382" cy="16464"/>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8" name="1489312444"/>
            <p:cNvSpPr>
              <a:spLocks noChangeAspect="1"/>
            </p:cNvSpPr>
            <p:nvPr/>
          </p:nvSpPr>
          <p:spPr bwMode="auto">
            <a:xfrm>
              <a:off x="5829594" y="1519454"/>
              <a:ext cx="440945" cy="93299"/>
            </a:xfrm>
            <a:custGeom>
              <a:avLst/>
              <a:gdLst>
                <a:gd name="T0" fmla="*/ 156 w 172"/>
                <a:gd name="T1" fmla="*/ 30 h 34"/>
                <a:gd name="T2" fmla="*/ 6 w 172"/>
                <a:gd name="T3" fmla="*/ 0 h 34"/>
                <a:gd name="T4" fmla="*/ 0 w 172"/>
                <a:gd name="T5" fmla="*/ 4 h 34"/>
                <a:gd name="T6" fmla="*/ 158 w 172"/>
                <a:gd name="T7" fmla="*/ 34 h 34"/>
                <a:gd name="T8" fmla="*/ 172 w 172"/>
                <a:gd name="T9" fmla="*/ 24 h 34"/>
                <a:gd name="T10" fmla="*/ 172 w 172"/>
                <a:gd name="T11" fmla="*/ 20 h 34"/>
                <a:gd name="T12" fmla="*/ 156 w 172"/>
                <a:gd name="T13" fmla="*/ 30 h 34"/>
                <a:gd name="T14" fmla="*/ 0 60000 65536"/>
                <a:gd name="T15" fmla="*/ 0 60000 65536"/>
                <a:gd name="T16" fmla="*/ 0 60000 65536"/>
                <a:gd name="T17" fmla="*/ 0 60000 65536"/>
                <a:gd name="T18" fmla="*/ 0 60000 65536"/>
                <a:gd name="T19" fmla="*/ 0 60000 65536"/>
                <a:gd name="T20" fmla="*/ 0 60000 65536"/>
                <a:gd name="T21" fmla="*/ 0 w 172"/>
                <a:gd name="T22" fmla="*/ 0 h 34"/>
                <a:gd name="T23" fmla="*/ 172 w 17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34">
                  <a:moveTo>
                    <a:pt x="156" y="30"/>
                  </a:moveTo>
                  <a:lnTo>
                    <a:pt x="6" y="0"/>
                  </a:lnTo>
                  <a:lnTo>
                    <a:pt x="0" y="4"/>
                  </a:lnTo>
                  <a:lnTo>
                    <a:pt x="158" y="34"/>
                  </a:lnTo>
                  <a:lnTo>
                    <a:pt x="172" y="24"/>
                  </a:lnTo>
                  <a:lnTo>
                    <a:pt x="172" y="20"/>
                  </a:lnTo>
                  <a:lnTo>
                    <a:pt x="156" y="3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29" name="608560193"/>
            <p:cNvSpPr>
              <a:spLocks noChangeAspect="1"/>
            </p:cNvSpPr>
            <p:nvPr/>
          </p:nvSpPr>
          <p:spPr bwMode="auto">
            <a:xfrm>
              <a:off x="5896247" y="1574336"/>
              <a:ext cx="256364" cy="82323"/>
            </a:xfrm>
            <a:custGeom>
              <a:avLst/>
              <a:gdLst>
                <a:gd name="T0" fmla="*/ 100 w 100"/>
                <a:gd name="T1" fmla="*/ 18 h 30"/>
                <a:gd name="T2" fmla="*/ 0 w 100"/>
                <a:gd name="T3" fmla="*/ 0 h 30"/>
                <a:gd name="T4" fmla="*/ 0 w 100"/>
                <a:gd name="T5" fmla="*/ 10 h 30"/>
                <a:gd name="T6" fmla="*/ 100 w 100"/>
                <a:gd name="T7" fmla="*/ 30 h 30"/>
                <a:gd name="T8" fmla="*/ 100 w 100"/>
                <a:gd name="T9" fmla="*/ 18 h 30"/>
                <a:gd name="T10" fmla="*/ 0 60000 65536"/>
                <a:gd name="T11" fmla="*/ 0 60000 65536"/>
                <a:gd name="T12" fmla="*/ 0 60000 65536"/>
                <a:gd name="T13" fmla="*/ 0 60000 65536"/>
                <a:gd name="T14" fmla="*/ 0 60000 65536"/>
                <a:gd name="T15" fmla="*/ 0 w 100"/>
                <a:gd name="T16" fmla="*/ 0 h 30"/>
                <a:gd name="T17" fmla="*/ 100 w 100"/>
                <a:gd name="T18" fmla="*/ 30 h 30"/>
              </a:gdLst>
              <a:ahLst/>
              <a:cxnLst>
                <a:cxn ang="T10">
                  <a:pos x="T0" y="T1"/>
                </a:cxn>
                <a:cxn ang="T11">
                  <a:pos x="T2" y="T3"/>
                </a:cxn>
                <a:cxn ang="T12">
                  <a:pos x="T4" y="T5"/>
                </a:cxn>
                <a:cxn ang="T13">
                  <a:pos x="T6" y="T7"/>
                </a:cxn>
                <a:cxn ang="T14">
                  <a:pos x="T8" y="T9"/>
                </a:cxn>
              </a:cxnLst>
              <a:rect l="T15" t="T16" r="T17" b="T18"/>
              <a:pathLst>
                <a:path w="100" h="30">
                  <a:moveTo>
                    <a:pt x="100" y="18"/>
                  </a:moveTo>
                  <a:lnTo>
                    <a:pt x="0" y="0"/>
                  </a:lnTo>
                  <a:lnTo>
                    <a:pt x="0" y="10"/>
                  </a:lnTo>
                  <a:lnTo>
                    <a:pt x="100" y="30"/>
                  </a:lnTo>
                  <a:lnTo>
                    <a:pt x="100" y="18"/>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30" name="1598233086"/>
            <p:cNvSpPr>
              <a:spLocks noChangeAspect="1"/>
            </p:cNvSpPr>
            <p:nvPr/>
          </p:nvSpPr>
          <p:spPr bwMode="auto">
            <a:xfrm>
              <a:off x="5896248" y="1574336"/>
              <a:ext cx="25636" cy="27441"/>
            </a:xfrm>
            <a:custGeom>
              <a:avLst/>
              <a:gdLst>
                <a:gd name="T0" fmla="*/ 0 w 10"/>
                <a:gd name="T1" fmla="*/ 10 h 10"/>
                <a:gd name="T2" fmla="*/ 10 w 10"/>
                <a:gd name="T3" fmla="*/ 2 h 10"/>
                <a:gd name="T4" fmla="*/ 0 w 10"/>
                <a:gd name="T5" fmla="*/ 0 h 10"/>
                <a:gd name="T6" fmla="*/ 0 w 10"/>
                <a:gd name="T7" fmla="*/ 10 h 10"/>
                <a:gd name="T8" fmla="*/ 0 60000 65536"/>
                <a:gd name="T9" fmla="*/ 0 60000 65536"/>
                <a:gd name="T10" fmla="*/ 0 60000 65536"/>
                <a:gd name="T11" fmla="*/ 0 60000 65536"/>
                <a:gd name="T12" fmla="*/ 0 w 10"/>
                <a:gd name="T13" fmla="*/ 0 h 10"/>
                <a:gd name="T14" fmla="*/ 10 w 10"/>
                <a:gd name="T15" fmla="*/ 10 h 10"/>
              </a:gdLst>
              <a:ahLst/>
              <a:cxnLst>
                <a:cxn ang="T8">
                  <a:pos x="T0" y="T1"/>
                </a:cxn>
                <a:cxn ang="T9">
                  <a:pos x="T2" y="T3"/>
                </a:cxn>
                <a:cxn ang="T10">
                  <a:pos x="T4" y="T5"/>
                </a:cxn>
                <a:cxn ang="T11">
                  <a:pos x="T6" y="T7"/>
                </a:cxn>
              </a:cxnLst>
              <a:rect l="T12" t="T13" r="T14" b="T15"/>
              <a:pathLst>
                <a:path w="10" h="10">
                  <a:moveTo>
                    <a:pt x="0" y="10"/>
                  </a:moveTo>
                  <a:lnTo>
                    <a:pt x="10" y="2"/>
                  </a:lnTo>
                  <a:lnTo>
                    <a:pt x="0" y="0"/>
                  </a:lnTo>
                  <a:lnTo>
                    <a:pt x="0" y="1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31" name="1717510658"/>
            <p:cNvSpPr>
              <a:spLocks noChangeAspect="1"/>
            </p:cNvSpPr>
            <p:nvPr/>
          </p:nvSpPr>
          <p:spPr bwMode="auto">
            <a:xfrm>
              <a:off x="5885993" y="1382250"/>
              <a:ext cx="399927" cy="1037260"/>
            </a:xfrm>
            <a:custGeom>
              <a:avLst/>
              <a:gdLst>
                <a:gd name="T0" fmla="*/ 0 w 78"/>
                <a:gd name="T1" fmla="*/ 0 h 189"/>
                <a:gd name="T2" fmla="*/ 600 w 78"/>
                <a:gd name="T3" fmla="*/ 120 h 189"/>
                <a:gd name="T4" fmla="*/ 616 w 78"/>
                <a:gd name="T5" fmla="*/ 144 h 189"/>
                <a:gd name="T6" fmla="*/ 624 w 78"/>
                <a:gd name="T7" fmla="*/ 1512 h 189"/>
                <a:gd name="T8" fmla="*/ 600 w 78"/>
                <a:gd name="T9" fmla="*/ 1512 h 189"/>
                <a:gd name="T10" fmla="*/ 600 w 78"/>
                <a:gd name="T11" fmla="*/ 152 h 189"/>
                <a:gd name="T12" fmla="*/ 584 w 78"/>
                <a:gd name="T13" fmla="*/ 136 h 189"/>
                <a:gd name="T14" fmla="*/ 0 w 78"/>
                <a:gd name="T15" fmla="*/ 24 h 189"/>
                <a:gd name="T16" fmla="*/ 0 w 78"/>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189"/>
                <a:gd name="T29" fmla="*/ 78 w 78"/>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189">
                  <a:moveTo>
                    <a:pt x="0" y="0"/>
                  </a:moveTo>
                  <a:cubicBezTo>
                    <a:pt x="75" y="15"/>
                    <a:pt x="75" y="15"/>
                    <a:pt x="75" y="15"/>
                  </a:cubicBezTo>
                  <a:cubicBezTo>
                    <a:pt x="75" y="15"/>
                    <a:pt x="77" y="16"/>
                    <a:pt x="77" y="18"/>
                  </a:cubicBezTo>
                  <a:cubicBezTo>
                    <a:pt x="77" y="36"/>
                    <a:pt x="78" y="189"/>
                    <a:pt x="78" y="189"/>
                  </a:cubicBezTo>
                  <a:cubicBezTo>
                    <a:pt x="75" y="189"/>
                    <a:pt x="75" y="189"/>
                    <a:pt x="75" y="189"/>
                  </a:cubicBezTo>
                  <a:cubicBezTo>
                    <a:pt x="75" y="19"/>
                    <a:pt x="75" y="19"/>
                    <a:pt x="75" y="19"/>
                  </a:cubicBezTo>
                  <a:cubicBezTo>
                    <a:pt x="75" y="19"/>
                    <a:pt x="75" y="17"/>
                    <a:pt x="73" y="17"/>
                  </a:cubicBezTo>
                  <a:cubicBezTo>
                    <a:pt x="72" y="17"/>
                    <a:pt x="0" y="3"/>
                    <a:pt x="0" y="3"/>
                  </a:cubicBez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32" name="1095499507"/>
            <p:cNvSpPr/>
            <p:nvPr/>
          </p:nvSpPr>
          <p:spPr>
            <a:xfrm>
              <a:off x="5353491" y="2917034"/>
              <a:ext cx="1428308" cy="666544"/>
            </a:xfrm>
            <a:prstGeom prst="cloud">
              <a:avLst/>
            </a:prstGeom>
            <a:no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ctr">
                <a:defRPr/>
              </a:pPr>
              <a:r>
                <a:rPr lang="en-US" sz="1332" dirty="0">
                  <a:solidFill>
                    <a:sysClr val="windowText" lastClr="000000"/>
                  </a:solidFill>
                  <a:latin typeface="Huawei Sans" panose="020C0503030203020204" pitchFamily="34" charset="0"/>
                </a:rPr>
                <a:t>SAN</a:t>
              </a:r>
            </a:p>
          </p:txBody>
        </p:sp>
        <p:sp>
          <p:nvSpPr>
            <p:cNvPr id="51" name="1997002705"/>
            <p:cNvSpPr/>
            <p:nvPr/>
          </p:nvSpPr>
          <p:spPr>
            <a:xfrm>
              <a:off x="3333544" y="4062221"/>
              <a:ext cx="571324" cy="380882"/>
            </a:xfrm>
            <a:prstGeom prst="flowChartMagneticDisk">
              <a:avLst/>
            </a:prstGeom>
          </p:spPr>
          <p:style>
            <a:lnRef idx="1">
              <a:schemeClr val="accent1"/>
            </a:lnRef>
            <a:fillRef idx="2">
              <a:schemeClr val="accent1"/>
            </a:fillRef>
            <a:effectRef idx="1">
              <a:schemeClr val="accent1"/>
            </a:effectRef>
            <a:fontRef idx="minor">
              <a:schemeClr val="dk1"/>
            </a:fontRef>
          </p:style>
          <p:txBody>
            <a:bodyPr anchor="ctr"/>
            <a:lstStyle/>
            <a:p>
              <a:pPr algn="ctr" fontAlgn="ctr">
                <a:defRPr/>
              </a:pPr>
              <a:r>
                <a:rPr lang="en-US" sz="1200" dirty="0">
                  <a:solidFill>
                    <a:srgbClr val="000000"/>
                  </a:solidFill>
                  <a:latin typeface="Huawei Sans" panose="020C0503030203020204" pitchFamily="34" charset="0"/>
                </a:rPr>
                <a:t>LUN</a:t>
              </a:r>
            </a:p>
          </p:txBody>
        </p:sp>
        <p:cxnSp>
          <p:nvCxnSpPr>
            <p:cNvPr id="52" name="821944889"/>
            <p:cNvCxnSpPr/>
            <p:nvPr/>
          </p:nvCxnSpPr>
          <p:spPr>
            <a:xfrm flipH="1">
              <a:off x="3619206" y="3582869"/>
              <a:ext cx="2128710" cy="955454"/>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3" name="135637506"/>
            <p:cNvCxnSpPr/>
            <p:nvPr/>
          </p:nvCxnSpPr>
          <p:spPr>
            <a:xfrm rot="5400000">
              <a:off x="5762939" y="2698025"/>
              <a:ext cx="516307" cy="2117"/>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4" name="145258392"/>
            <p:cNvCxnSpPr>
              <a:endCxn id="32" idx="1"/>
            </p:cNvCxnSpPr>
            <p:nvPr/>
          </p:nvCxnSpPr>
          <p:spPr>
            <a:xfrm flipV="1">
              <a:off x="4021249" y="3582869"/>
              <a:ext cx="2046396" cy="955454"/>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5" name="482823742"/>
            <p:cNvCxnSpPr/>
            <p:nvPr/>
          </p:nvCxnSpPr>
          <p:spPr>
            <a:xfrm>
              <a:off x="3483781" y="4950947"/>
              <a:ext cx="0" cy="451510"/>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6" name="1546388295"/>
            <p:cNvCxnSpPr/>
            <p:nvPr/>
          </p:nvCxnSpPr>
          <p:spPr>
            <a:xfrm>
              <a:off x="4190530" y="4743578"/>
              <a:ext cx="571324" cy="211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7" name="1957072043"/>
            <p:cNvCxnSpPr/>
            <p:nvPr/>
          </p:nvCxnSpPr>
          <p:spPr>
            <a:xfrm>
              <a:off x="5221027" y="4950947"/>
              <a:ext cx="0" cy="457322"/>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58" name="462223228"/>
            <p:cNvCxnSpPr/>
            <p:nvPr/>
          </p:nvCxnSpPr>
          <p:spPr>
            <a:xfrm rot="5400000" flipH="1" flipV="1">
              <a:off x="5971366" y="2677925"/>
              <a:ext cx="476104" cy="211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59" name="533572287"/>
            <p:cNvSpPr/>
            <p:nvPr/>
          </p:nvSpPr>
          <p:spPr>
            <a:xfrm>
              <a:off x="2667000" y="4002973"/>
              <a:ext cx="6855884" cy="2378355"/>
            </a:xfrm>
            <a:prstGeom prst="roundRect">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fontAlgn="ctr">
                <a:defRPr/>
              </a:pPr>
              <a:endParaRPr lang="en-US" altLang="zh-CN" sz="1332"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60" name="799224525"/>
            <p:cNvSpPr txBox="1">
              <a:spLocks noChangeArrowheads="1"/>
            </p:cNvSpPr>
            <p:nvPr/>
          </p:nvSpPr>
          <p:spPr bwMode="auto">
            <a:xfrm>
              <a:off x="6950854" y="4141311"/>
              <a:ext cx="2463712" cy="358674"/>
            </a:xfrm>
            <a:prstGeom prst="rect">
              <a:avLst/>
            </a:prstGeom>
            <a:noFill/>
            <a:ln w="9525">
              <a:noFill/>
              <a:miter lim="800000"/>
              <a:headEnd/>
              <a:tailEnd/>
            </a:ln>
          </p:spPr>
          <p:txBody>
            <a:bodyPr wrap="square">
              <a:spAutoFit/>
            </a:bodyPr>
            <a:lstStyle/>
            <a:p>
              <a:pPr fontAlgn="ctr"/>
              <a:r>
                <a:rPr lang="en-US" sz="1598" dirty="0" err="1">
                  <a:solidFill>
                    <a:srgbClr val="000000"/>
                  </a:solidFill>
                  <a:latin typeface="Huawei Sans" panose="020C0503030203020204" pitchFamily="34" charset="0"/>
                </a:rPr>
                <a:t>PCIe</a:t>
              </a:r>
              <a:r>
                <a:rPr lang="en-US" sz="1598" dirty="0">
                  <a:solidFill>
                    <a:srgbClr val="000000"/>
                  </a:solidFill>
                  <a:latin typeface="Huawei Sans" panose="020C0503030203020204" pitchFamily="34" charset="0"/>
                </a:rPr>
                <a:t> switched network</a:t>
              </a:r>
              <a:endParaRPr lang="en-US" altLang="zh-CN" sz="1598"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61" name="410144065"/>
            <p:cNvSpPr txBox="1"/>
            <p:nvPr/>
          </p:nvSpPr>
          <p:spPr>
            <a:xfrm>
              <a:off x="3619206" y="4994495"/>
              <a:ext cx="971537" cy="326249"/>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square">
              <a:spAutoFit/>
            </a:bodyPr>
            <a:lstStyle/>
            <a:p>
              <a:pPr fontAlgn="ctr">
                <a:defRPr/>
              </a:pPr>
              <a:r>
                <a:rPr lang="en-US" sz="1399" dirty="0">
                  <a:solidFill>
                    <a:srgbClr val="000000"/>
                  </a:solidFill>
                  <a:latin typeface="Huawei Sans" panose="020C0503030203020204" pitchFamily="34" charset="0"/>
                </a:rPr>
                <a:t>Engine 0</a:t>
              </a:r>
            </a:p>
          </p:txBody>
        </p:sp>
        <p:sp>
          <p:nvSpPr>
            <p:cNvPr id="62" name="84558731"/>
            <p:cNvSpPr txBox="1"/>
            <p:nvPr/>
          </p:nvSpPr>
          <p:spPr>
            <a:xfrm>
              <a:off x="5362664" y="4974837"/>
              <a:ext cx="935716" cy="326249"/>
            </a:xfrm>
            <a:prstGeom prst="rect">
              <a:avLst/>
            </a:prstGeom>
            <a:noFill/>
          </p:spPr>
          <p:txBody>
            <a:bodyPr wrap="square">
              <a:spAutoFit/>
            </a:bodyPr>
            <a:lstStyle/>
            <a:p>
              <a:pPr fontAlgn="ctr">
                <a:defRPr/>
              </a:pPr>
              <a:r>
                <a:rPr lang="en-US" sz="1399" dirty="0">
                  <a:solidFill>
                    <a:srgbClr val="000000"/>
                  </a:solidFill>
                  <a:latin typeface="Huawei Sans" panose="020C0503030203020204" pitchFamily="34" charset="0"/>
                </a:rPr>
                <a:t>Engine 1</a:t>
              </a:r>
            </a:p>
          </p:txBody>
        </p:sp>
        <p:sp>
          <p:nvSpPr>
            <p:cNvPr id="63" name="848671867"/>
            <p:cNvSpPr txBox="1"/>
            <p:nvPr/>
          </p:nvSpPr>
          <p:spPr>
            <a:xfrm>
              <a:off x="6713965" y="4955179"/>
              <a:ext cx="916782" cy="326249"/>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2</a:t>
              </a:r>
            </a:p>
          </p:txBody>
        </p:sp>
        <p:sp>
          <p:nvSpPr>
            <p:cNvPr id="64" name="990758129"/>
            <p:cNvSpPr txBox="1"/>
            <p:nvPr/>
          </p:nvSpPr>
          <p:spPr>
            <a:xfrm>
              <a:off x="8391964" y="4955179"/>
              <a:ext cx="916782" cy="326249"/>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3</a:t>
              </a:r>
            </a:p>
          </p:txBody>
        </p:sp>
        <p:sp>
          <p:nvSpPr>
            <p:cNvPr id="65" name="83484215"/>
            <p:cNvSpPr txBox="1">
              <a:spLocks noChangeArrowheads="1"/>
            </p:cNvSpPr>
            <p:nvPr/>
          </p:nvSpPr>
          <p:spPr bwMode="auto">
            <a:xfrm>
              <a:off x="5755341" y="2553658"/>
              <a:ext cx="280541" cy="293624"/>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1</a:t>
              </a:r>
            </a:p>
          </p:txBody>
        </p:sp>
        <p:sp>
          <p:nvSpPr>
            <p:cNvPr id="66" name="620047198"/>
            <p:cNvSpPr txBox="1">
              <a:spLocks noChangeArrowheads="1"/>
            </p:cNvSpPr>
            <p:nvPr/>
          </p:nvSpPr>
          <p:spPr bwMode="auto">
            <a:xfrm>
              <a:off x="4676789" y="3729047"/>
              <a:ext cx="280541" cy="293624"/>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1</a:t>
              </a:r>
            </a:p>
          </p:txBody>
        </p:sp>
        <p:sp>
          <p:nvSpPr>
            <p:cNvPr id="67" name="1551673035"/>
            <p:cNvSpPr txBox="1">
              <a:spLocks noChangeArrowheads="1"/>
            </p:cNvSpPr>
            <p:nvPr/>
          </p:nvSpPr>
          <p:spPr bwMode="auto">
            <a:xfrm>
              <a:off x="4831258" y="4058836"/>
              <a:ext cx="280541" cy="293624"/>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2</a:t>
              </a:r>
            </a:p>
          </p:txBody>
        </p:sp>
        <p:sp>
          <p:nvSpPr>
            <p:cNvPr id="68" name="201893076"/>
            <p:cNvSpPr txBox="1">
              <a:spLocks noChangeArrowheads="1"/>
            </p:cNvSpPr>
            <p:nvPr/>
          </p:nvSpPr>
          <p:spPr bwMode="auto">
            <a:xfrm>
              <a:off x="6160847" y="2572124"/>
              <a:ext cx="280541" cy="293624"/>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2</a:t>
              </a:r>
            </a:p>
          </p:txBody>
        </p:sp>
        <p:sp>
          <p:nvSpPr>
            <p:cNvPr id="69" name="2125390130"/>
            <p:cNvSpPr txBox="1"/>
            <p:nvPr/>
          </p:nvSpPr>
          <p:spPr>
            <a:xfrm>
              <a:off x="3155798" y="5141388"/>
              <a:ext cx="280541" cy="293624"/>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3</a:t>
              </a:r>
            </a:p>
          </p:txBody>
        </p:sp>
        <p:sp>
          <p:nvSpPr>
            <p:cNvPr id="70" name="2128973894"/>
            <p:cNvSpPr txBox="1"/>
            <p:nvPr/>
          </p:nvSpPr>
          <p:spPr>
            <a:xfrm>
              <a:off x="3624402" y="5199481"/>
              <a:ext cx="280541" cy="293624"/>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4</a:t>
              </a:r>
            </a:p>
          </p:txBody>
        </p:sp>
        <p:cxnSp>
          <p:nvCxnSpPr>
            <p:cNvPr id="72" name="1496821228"/>
            <p:cNvCxnSpPr/>
            <p:nvPr/>
          </p:nvCxnSpPr>
          <p:spPr>
            <a:xfrm flipV="1">
              <a:off x="3684801" y="4969990"/>
              <a:ext cx="0" cy="526888"/>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73" name="518840096"/>
            <p:cNvCxnSpPr/>
            <p:nvPr/>
          </p:nvCxnSpPr>
          <p:spPr>
            <a:xfrm flipV="1">
              <a:off x="5411468" y="4969990"/>
              <a:ext cx="0" cy="526888"/>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74" name="232408457"/>
            <p:cNvCxnSpPr/>
            <p:nvPr/>
          </p:nvCxnSpPr>
          <p:spPr>
            <a:xfrm>
              <a:off x="4165138" y="4921323"/>
              <a:ext cx="571324" cy="2115"/>
            </a:xfrm>
            <a:prstGeom prst="straightConnector1">
              <a:avLst/>
            </a:prstGeom>
            <a:ln>
              <a:solidFill>
                <a:srgbClr val="0070C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75" name="301608792"/>
            <p:cNvSpPr txBox="1"/>
            <p:nvPr/>
          </p:nvSpPr>
          <p:spPr>
            <a:xfrm>
              <a:off x="4204958" y="4479844"/>
              <a:ext cx="280541" cy="293624"/>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5</a:t>
              </a:r>
            </a:p>
          </p:txBody>
        </p:sp>
        <p:sp>
          <p:nvSpPr>
            <p:cNvPr id="76" name="1829109629"/>
            <p:cNvSpPr txBox="1"/>
            <p:nvPr/>
          </p:nvSpPr>
          <p:spPr>
            <a:xfrm>
              <a:off x="4435787" y="4872654"/>
              <a:ext cx="280541" cy="293624"/>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8</a:t>
              </a:r>
            </a:p>
          </p:txBody>
        </p:sp>
        <p:pic>
          <p:nvPicPr>
            <p:cNvPr id="84" name="Picture 3"/>
            <p:cNvPicPr>
              <a:picLocks noChangeAspect="1" noChangeArrowheads="1"/>
            </p:cNvPicPr>
            <p:nvPr/>
          </p:nvPicPr>
          <p:blipFill>
            <a:blip r:embed="rId3" cstate="print"/>
            <a:srcRect/>
            <a:stretch>
              <a:fillRect/>
            </a:stretch>
          </p:blipFill>
          <p:spPr bwMode="auto">
            <a:xfrm>
              <a:off x="2910641" y="4657596"/>
              <a:ext cx="1274687" cy="301948"/>
            </a:xfrm>
            <a:prstGeom prst="rect">
              <a:avLst/>
            </a:prstGeom>
            <a:noFill/>
            <a:ln w="9525">
              <a:noFill/>
              <a:miter lim="800000"/>
              <a:headEnd/>
              <a:tailEnd/>
            </a:ln>
          </p:spPr>
        </p:pic>
        <p:pic>
          <p:nvPicPr>
            <p:cNvPr id="85" name="Picture 3"/>
            <p:cNvPicPr>
              <a:picLocks noChangeAspect="1" noChangeArrowheads="1"/>
            </p:cNvPicPr>
            <p:nvPr/>
          </p:nvPicPr>
          <p:blipFill>
            <a:blip r:embed="rId3" cstate="print"/>
            <a:srcRect/>
            <a:stretch>
              <a:fillRect/>
            </a:stretch>
          </p:blipFill>
          <p:spPr bwMode="auto">
            <a:xfrm>
              <a:off x="4732534" y="4678018"/>
              <a:ext cx="1274687" cy="301948"/>
            </a:xfrm>
            <a:prstGeom prst="rect">
              <a:avLst/>
            </a:prstGeom>
            <a:noFill/>
            <a:ln w="9525">
              <a:noFill/>
              <a:miter lim="800000"/>
              <a:headEnd/>
              <a:tailEnd/>
            </a:ln>
          </p:spPr>
        </p:pic>
        <p:pic>
          <p:nvPicPr>
            <p:cNvPr id="86" name="Picture 3"/>
            <p:cNvPicPr>
              <a:picLocks noChangeAspect="1" noChangeArrowheads="1"/>
            </p:cNvPicPr>
            <p:nvPr/>
          </p:nvPicPr>
          <p:blipFill>
            <a:blip r:embed="rId3" cstate="print"/>
            <a:srcRect/>
            <a:stretch>
              <a:fillRect/>
            </a:stretch>
          </p:blipFill>
          <p:spPr bwMode="auto">
            <a:xfrm>
              <a:off x="6298380" y="4678018"/>
              <a:ext cx="1274687" cy="301948"/>
            </a:xfrm>
            <a:prstGeom prst="rect">
              <a:avLst/>
            </a:prstGeom>
            <a:noFill/>
            <a:ln w="9525">
              <a:noFill/>
              <a:miter lim="800000"/>
              <a:headEnd/>
              <a:tailEnd/>
            </a:ln>
          </p:spPr>
        </p:pic>
        <p:pic>
          <p:nvPicPr>
            <p:cNvPr id="87" name="Picture 3"/>
            <p:cNvPicPr>
              <a:picLocks noChangeAspect="1" noChangeArrowheads="1"/>
            </p:cNvPicPr>
            <p:nvPr/>
          </p:nvPicPr>
          <p:blipFill>
            <a:blip r:embed="rId3" cstate="print"/>
            <a:srcRect/>
            <a:stretch>
              <a:fillRect/>
            </a:stretch>
          </p:blipFill>
          <p:spPr bwMode="auto">
            <a:xfrm>
              <a:off x="7903799" y="4674391"/>
              <a:ext cx="1274687" cy="301948"/>
            </a:xfrm>
            <a:prstGeom prst="rect">
              <a:avLst/>
            </a:prstGeom>
            <a:noFill/>
            <a:ln w="9525">
              <a:noFill/>
              <a:miter lim="800000"/>
              <a:headEnd/>
              <a:tailEnd/>
            </a:ln>
          </p:spPr>
        </p:pic>
        <p:pic>
          <p:nvPicPr>
            <p:cNvPr id="88" name="Picture 4"/>
            <p:cNvPicPr>
              <a:picLocks noChangeAspect="1" noChangeArrowheads="1"/>
            </p:cNvPicPr>
            <p:nvPr/>
          </p:nvPicPr>
          <p:blipFill>
            <a:blip r:embed="rId4" cstate="print"/>
            <a:srcRect/>
            <a:stretch>
              <a:fillRect/>
            </a:stretch>
          </p:blipFill>
          <p:spPr bwMode="auto">
            <a:xfrm>
              <a:off x="2930423" y="6093570"/>
              <a:ext cx="1257123" cy="226149"/>
            </a:xfrm>
            <a:prstGeom prst="rect">
              <a:avLst/>
            </a:prstGeom>
            <a:noFill/>
            <a:ln w="9525">
              <a:noFill/>
              <a:miter lim="800000"/>
              <a:headEnd/>
              <a:tailEnd/>
            </a:ln>
          </p:spPr>
        </p:pic>
        <p:pic>
          <p:nvPicPr>
            <p:cNvPr id="89" name="Picture 4"/>
            <p:cNvPicPr>
              <a:picLocks noChangeAspect="1" noChangeArrowheads="1"/>
            </p:cNvPicPr>
            <p:nvPr/>
          </p:nvPicPr>
          <p:blipFill>
            <a:blip r:embed="rId4" cstate="print"/>
            <a:srcRect/>
            <a:stretch>
              <a:fillRect/>
            </a:stretch>
          </p:blipFill>
          <p:spPr bwMode="auto">
            <a:xfrm>
              <a:off x="2930423" y="5865580"/>
              <a:ext cx="1257123" cy="226149"/>
            </a:xfrm>
            <a:prstGeom prst="rect">
              <a:avLst/>
            </a:prstGeom>
            <a:noFill/>
            <a:ln w="9525">
              <a:noFill/>
              <a:miter lim="800000"/>
              <a:headEnd/>
              <a:tailEnd/>
            </a:ln>
          </p:spPr>
        </p:pic>
        <p:pic>
          <p:nvPicPr>
            <p:cNvPr id="90" name="Picture 4"/>
            <p:cNvPicPr>
              <a:picLocks noChangeAspect="1" noChangeArrowheads="1"/>
            </p:cNvPicPr>
            <p:nvPr/>
          </p:nvPicPr>
          <p:blipFill>
            <a:blip r:embed="rId4" cstate="print"/>
            <a:srcRect/>
            <a:stretch>
              <a:fillRect/>
            </a:stretch>
          </p:blipFill>
          <p:spPr bwMode="auto">
            <a:xfrm>
              <a:off x="2925132" y="5639431"/>
              <a:ext cx="1257123" cy="226149"/>
            </a:xfrm>
            <a:prstGeom prst="rect">
              <a:avLst/>
            </a:prstGeom>
            <a:noFill/>
            <a:ln w="9525">
              <a:noFill/>
              <a:miter lim="800000"/>
              <a:headEnd/>
              <a:tailEnd/>
            </a:ln>
          </p:spPr>
        </p:pic>
        <p:pic>
          <p:nvPicPr>
            <p:cNvPr id="91" name="Picture 4"/>
            <p:cNvPicPr>
              <a:picLocks noChangeAspect="1" noChangeArrowheads="1"/>
            </p:cNvPicPr>
            <p:nvPr/>
          </p:nvPicPr>
          <p:blipFill>
            <a:blip r:embed="rId4" cstate="print"/>
            <a:srcRect/>
            <a:stretch>
              <a:fillRect/>
            </a:stretch>
          </p:blipFill>
          <p:spPr bwMode="auto">
            <a:xfrm>
              <a:off x="2925132" y="5411441"/>
              <a:ext cx="1257123" cy="226149"/>
            </a:xfrm>
            <a:prstGeom prst="rect">
              <a:avLst/>
            </a:prstGeom>
            <a:noFill/>
            <a:ln w="9525">
              <a:noFill/>
              <a:miter lim="800000"/>
              <a:headEnd/>
              <a:tailEnd/>
            </a:ln>
          </p:spPr>
        </p:pic>
        <p:pic>
          <p:nvPicPr>
            <p:cNvPr id="92" name="Picture 4"/>
            <p:cNvPicPr>
              <a:picLocks noChangeAspect="1" noChangeArrowheads="1"/>
            </p:cNvPicPr>
            <p:nvPr/>
          </p:nvPicPr>
          <p:blipFill>
            <a:blip r:embed="rId4" cstate="print"/>
            <a:srcRect/>
            <a:stretch>
              <a:fillRect/>
            </a:stretch>
          </p:blipFill>
          <p:spPr bwMode="auto">
            <a:xfrm>
              <a:off x="4753269" y="6095410"/>
              <a:ext cx="1257123" cy="226149"/>
            </a:xfrm>
            <a:prstGeom prst="rect">
              <a:avLst/>
            </a:prstGeom>
            <a:noFill/>
            <a:ln w="9525">
              <a:noFill/>
              <a:miter lim="800000"/>
              <a:headEnd/>
              <a:tailEnd/>
            </a:ln>
          </p:spPr>
        </p:pic>
        <p:pic>
          <p:nvPicPr>
            <p:cNvPr id="93" name="Picture 4"/>
            <p:cNvPicPr>
              <a:picLocks noChangeAspect="1" noChangeArrowheads="1"/>
            </p:cNvPicPr>
            <p:nvPr/>
          </p:nvPicPr>
          <p:blipFill>
            <a:blip r:embed="rId4" cstate="print"/>
            <a:srcRect/>
            <a:stretch>
              <a:fillRect/>
            </a:stretch>
          </p:blipFill>
          <p:spPr bwMode="auto">
            <a:xfrm>
              <a:off x="4753269" y="5867421"/>
              <a:ext cx="1257123" cy="226149"/>
            </a:xfrm>
            <a:prstGeom prst="rect">
              <a:avLst/>
            </a:prstGeom>
            <a:noFill/>
            <a:ln w="9525">
              <a:noFill/>
              <a:miter lim="800000"/>
              <a:headEnd/>
              <a:tailEnd/>
            </a:ln>
          </p:spPr>
        </p:pic>
        <p:pic>
          <p:nvPicPr>
            <p:cNvPr id="94" name="Picture 4"/>
            <p:cNvPicPr>
              <a:picLocks noChangeAspect="1" noChangeArrowheads="1"/>
            </p:cNvPicPr>
            <p:nvPr/>
          </p:nvPicPr>
          <p:blipFill>
            <a:blip r:embed="rId4" cstate="print"/>
            <a:srcRect/>
            <a:stretch>
              <a:fillRect/>
            </a:stretch>
          </p:blipFill>
          <p:spPr bwMode="auto">
            <a:xfrm>
              <a:off x="4747979" y="5641272"/>
              <a:ext cx="1257123" cy="226149"/>
            </a:xfrm>
            <a:prstGeom prst="rect">
              <a:avLst/>
            </a:prstGeom>
            <a:noFill/>
            <a:ln w="9525">
              <a:noFill/>
              <a:miter lim="800000"/>
              <a:headEnd/>
              <a:tailEnd/>
            </a:ln>
          </p:spPr>
        </p:pic>
        <p:pic>
          <p:nvPicPr>
            <p:cNvPr id="95" name="Picture 4"/>
            <p:cNvPicPr>
              <a:picLocks noChangeAspect="1" noChangeArrowheads="1"/>
            </p:cNvPicPr>
            <p:nvPr/>
          </p:nvPicPr>
          <p:blipFill>
            <a:blip r:embed="rId4" cstate="print"/>
            <a:srcRect/>
            <a:stretch>
              <a:fillRect/>
            </a:stretch>
          </p:blipFill>
          <p:spPr bwMode="auto">
            <a:xfrm>
              <a:off x="4747979" y="5413282"/>
              <a:ext cx="1257123" cy="226149"/>
            </a:xfrm>
            <a:prstGeom prst="rect">
              <a:avLst/>
            </a:prstGeom>
            <a:noFill/>
            <a:ln w="9525">
              <a:noFill/>
              <a:miter lim="800000"/>
              <a:headEnd/>
              <a:tailEnd/>
            </a:ln>
          </p:spPr>
        </p:pic>
        <p:pic>
          <p:nvPicPr>
            <p:cNvPr id="96" name="Picture 4"/>
            <p:cNvPicPr>
              <a:picLocks noChangeAspect="1" noChangeArrowheads="1"/>
            </p:cNvPicPr>
            <p:nvPr/>
          </p:nvPicPr>
          <p:blipFill>
            <a:blip r:embed="rId4" cstate="print"/>
            <a:srcRect/>
            <a:stretch>
              <a:fillRect/>
            </a:stretch>
          </p:blipFill>
          <p:spPr bwMode="auto">
            <a:xfrm>
              <a:off x="6327584" y="6090396"/>
              <a:ext cx="1257123" cy="226149"/>
            </a:xfrm>
            <a:prstGeom prst="rect">
              <a:avLst/>
            </a:prstGeom>
            <a:noFill/>
            <a:ln w="9525">
              <a:noFill/>
              <a:miter lim="800000"/>
              <a:headEnd/>
              <a:tailEnd/>
            </a:ln>
          </p:spPr>
        </p:pic>
        <p:pic>
          <p:nvPicPr>
            <p:cNvPr id="97" name="Picture 4"/>
            <p:cNvPicPr>
              <a:picLocks noChangeAspect="1" noChangeArrowheads="1"/>
            </p:cNvPicPr>
            <p:nvPr/>
          </p:nvPicPr>
          <p:blipFill>
            <a:blip r:embed="rId4" cstate="print"/>
            <a:srcRect/>
            <a:stretch>
              <a:fillRect/>
            </a:stretch>
          </p:blipFill>
          <p:spPr bwMode="auto">
            <a:xfrm>
              <a:off x="6327584" y="5862406"/>
              <a:ext cx="1257123" cy="226149"/>
            </a:xfrm>
            <a:prstGeom prst="rect">
              <a:avLst/>
            </a:prstGeom>
            <a:noFill/>
            <a:ln w="9525">
              <a:noFill/>
              <a:miter lim="800000"/>
              <a:headEnd/>
              <a:tailEnd/>
            </a:ln>
          </p:spPr>
        </p:pic>
        <p:pic>
          <p:nvPicPr>
            <p:cNvPr id="98" name="Picture 4"/>
            <p:cNvPicPr>
              <a:picLocks noChangeAspect="1" noChangeArrowheads="1"/>
            </p:cNvPicPr>
            <p:nvPr/>
          </p:nvPicPr>
          <p:blipFill>
            <a:blip r:embed="rId4" cstate="print"/>
            <a:srcRect/>
            <a:stretch>
              <a:fillRect/>
            </a:stretch>
          </p:blipFill>
          <p:spPr bwMode="auto">
            <a:xfrm>
              <a:off x="6322293" y="5636257"/>
              <a:ext cx="1257123" cy="226149"/>
            </a:xfrm>
            <a:prstGeom prst="rect">
              <a:avLst/>
            </a:prstGeom>
            <a:noFill/>
            <a:ln w="9525">
              <a:noFill/>
              <a:miter lim="800000"/>
              <a:headEnd/>
              <a:tailEnd/>
            </a:ln>
          </p:spPr>
        </p:pic>
        <p:pic>
          <p:nvPicPr>
            <p:cNvPr id="99" name="Picture 4"/>
            <p:cNvPicPr>
              <a:picLocks noChangeAspect="1" noChangeArrowheads="1"/>
            </p:cNvPicPr>
            <p:nvPr/>
          </p:nvPicPr>
          <p:blipFill>
            <a:blip r:embed="rId4" cstate="print"/>
            <a:srcRect/>
            <a:stretch>
              <a:fillRect/>
            </a:stretch>
          </p:blipFill>
          <p:spPr bwMode="auto">
            <a:xfrm>
              <a:off x="6322293" y="5408268"/>
              <a:ext cx="1257123" cy="226149"/>
            </a:xfrm>
            <a:prstGeom prst="rect">
              <a:avLst/>
            </a:prstGeom>
            <a:noFill/>
            <a:ln w="9525">
              <a:noFill/>
              <a:miter lim="800000"/>
              <a:headEnd/>
              <a:tailEnd/>
            </a:ln>
          </p:spPr>
        </p:pic>
        <p:pic>
          <p:nvPicPr>
            <p:cNvPr id="100" name="Picture 4"/>
            <p:cNvPicPr>
              <a:picLocks noChangeAspect="1" noChangeArrowheads="1"/>
            </p:cNvPicPr>
            <p:nvPr/>
          </p:nvPicPr>
          <p:blipFill>
            <a:blip r:embed="rId4" cstate="print"/>
            <a:srcRect/>
            <a:stretch>
              <a:fillRect/>
            </a:stretch>
          </p:blipFill>
          <p:spPr bwMode="auto">
            <a:xfrm>
              <a:off x="7945700" y="6084584"/>
              <a:ext cx="1257123" cy="226149"/>
            </a:xfrm>
            <a:prstGeom prst="rect">
              <a:avLst/>
            </a:prstGeom>
            <a:noFill/>
            <a:ln w="9525">
              <a:noFill/>
              <a:miter lim="800000"/>
              <a:headEnd/>
              <a:tailEnd/>
            </a:ln>
          </p:spPr>
        </p:pic>
        <p:pic>
          <p:nvPicPr>
            <p:cNvPr id="101" name="Picture 4"/>
            <p:cNvPicPr>
              <a:picLocks noChangeAspect="1" noChangeArrowheads="1"/>
            </p:cNvPicPr>
            <p:nvPr/>
          </p:nvPicPr>
          <p:blipFill>
            <a:blip r:embed="rId4" cstate="print"/>
            <a:srcRect/>
            <a:stretch>
              <a:fillRect/>
            </a:stretch>
          </p:blipFill>
          <p:spPr bwMode="auto">
            <a:xfrm>
              <a:off x="7945700" y="5856595"/>
              <a:ext cx="1257123" cy="226149"/>
            </a:xfrm>
            <a:prstGeom prst="rect">
              <a:avLst/>
            </a:prstGeom>
            <a:noFill/>
            <a:ln w="9525">
              <a:noFill/>
              <a:miter lim="800000"/>
              <a:headEnd/>
              <a:tailEnd/>
            </a:ln>
          </p:spPr>
        </p:pic>
        <p:pic>
          <p:nvPicPr>
            <p:cNvPr id="102" name="Picture 4"/>
            <p:cNvPicPr>
              <a:picLocks noChangeAspect="1" noChangeArrowheads="1"/>
            </p:cNvPicPr>
            <p:nvPr/>
          </p:nvPicPr>
          <p:blipFill>
            <a:blip r:embed="rId4" cstate="print"/>
            <a:srcRect/>
            <a:stretch>
              <a:fillRect/>
            </a:stretch>
          </p:blipFill>
          <p:spPr bwMode="auto">
            <a:xfrm>
              <a:off x="7940410" y="5630446"/>
              <a:ext cx="1257123" cy="226149"/>
            </a:xfrm>
            <a:prstGeom prst="rect">
              <a:avLst/>
            </a:prstGeom>
            <a:noFill/>
            <a:ln w="9525">
              <a:noFill/>
              <a:miter lim="800000"/>
              <a:headEnd/>
              <a:tailEnd/>
            </a:ln>
          </p:spPr>
        </p:pic>
        <p:pic>
          <p:nvPicPr>
            <p:cNvPr id="103" name="Picture 4"/>
            <p:cNvPicPr>
              <a:picLocks noChangeAspect="1" noChangeArrowheads="1"/>
            </p:cNvPicPr>
            <p:nvPr/>
          </p:nvPicPr>
          <p:blipFill>
            <a:blip r:embed="rId4" cstate="print"/>
            <a:srcRect/>
            <a:stretch>
              <a:fillRect/>
            </a:stretch>
          </p:blipFill>
          <p:spPr bwMode="auto">
            <a:xfrm>
              <a:off x="7940410" y="5402456"/>
              <a:ext cx="1257123" cy="226149"/>
            </a:xfrm>
            <a:prstGeom prst="rect">
              <a:avLst/>
            </a:prstGeom>
            <a:noFill/>
            <a:ln w="9525">
              <a:noFill/>
              <a:miter lim="800000"/>
              <a:headEnd/>
              <a:tailEnd/>
            </a:ln>
          </p:spPr>
        </p:pic>
      </p:grpSp>
      <p:sp>
        <p:nvSpPr>
          <p:cNvPr id="9" name="标题 8"/>
          <p:cNvSpPr>
            <a:spLocks noGrp="1"/>
          </p:cNvSpPr>
          <p:nvPr>
            <p:ph type="title"/>
          </p:nvPr>
        </p:nvSpPr>
        <p:spPr/>
        <p:txBody>
          <a:bodyPr/>
          <a:lstStyle/>
          <a:p>
            <a:r>
              <a:rPr lang="en-US" u="none" dirty="0">
                <a:latin typeface="Huawei Sans" panose="020C0503030203020204" pitchFamily="34" charset="0"/>
              </a:rPr>
              <a:t>Local Read Process</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3365358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1672378021"/>
          <p:cNvSpPr>
            <a:spLocks noGrp="1"/>
          </p:cNvSpPr>
          <p:nvPr>
            <p:ph type="title"/>
          </p:nvPr>
        </p:nvSpPr>
        <p:spPr/>
        <p:txBody>
          <a:bodyPr>
            <a:normAutofit fontScale="90000"/>
          </a:bodyPr>
          <a:lstStyle/>
          <a:p>
            <a:r>
              <a:rPr lang="en-US" sz="3731" dirty="0">
                <a:latin typeface="Huawei Sans" panose="020C0503030203020204" pitchFamily="34" charset="0"/>
              </a:rPr>
              <a:t>Non-local Read Process</a:t>
            </a:r>
            <a:endParaRPr lang="en-US" altLang="zh-CN" sz="3731" dirty="0">
              <a:latin typeface="Huawei Sans" panose="020C0503030203020204" pitchFamily="34" charset="0"/>
              <a:sym typeface="Huawei Sans" panose="020C0503030203020204" pitchFamily="34" charset="0"/>
            </a:endParaRPr>
          </a:p>
        </p:txBody>
      </p:sp>
      <p:grpSp>
        <p:nvGrpSpPr>
          <p:cNvPr id="3" name="组合 2"/>
          <p:cNvGrpSpPr/>
          <p:nvPr/>
        </p:nvGrpSpPr>
        <p:grpSpPr>
          <a:xfrm>
            <a:off x="2740205" y="1194409"/>
            <a:ext cx="6611702" cy="4909486"/>
            <a:chOff x="2411119" y="1127446"/>
            <a:chExt cx="6781246" cy="5302067"/>
          </a:xfrm>
        </p:grpSpPr>
        <p:sp>
          <p:nvSpPr>
            <p:cNvPr id="118" name="Freeform 37"/>
            <p:cNvSpPr>
              <a:spLocks noChangeAspect="1"/>
            </p:cNvSpPr>
            <p:nvPr/>
          </p:nvSpPr>
          <p:spPr bwMode="auto">
            <a:xfrm>
              <a:off x="5553472" y="1193304"/>
              <a:ext cx="420436" cy="1311667"/>
            </a:xfrm>
            <a:custGeom>
              <a:avLst/>
              <a:gdLst>
                <a:gd name="T0" fmla="*/ 656 w 82"/>
                <a:gd name="T1" fmla="*/ 608 h 239"/>
                <a:gd name="T2" fmla="*/ 656 w 82"/>
                <a:gd name="T3" fmla="*/ 24 h 239"/>
                <a:gd name="T4" fmla="*/ 32 w 82"/>
                <a:gd name="T5" fmla="*/ 504 h 239"/>
                <a:gd name="T6" fmla="*/ 32 w 82"/>
                <a:gd name="T7" fmla="*/ 1816 h 239"/>
                <a:gd name="T8" fmla="*/ 0 w 82"/>
                <a:gd name="T9" fmla="*/ 1888 h 239"/>
                <a:gd name="T10" fmla="*/ 40 w 82"/>
                <a:gd name="T11" fmla="*/ 1880 h 239"/>
                <a:gd name="T12" fmla="*/ 96 w 82"/>
                <a:gd name="T13" fmla="*/ 1832 h 239"/>
                <a:gd name="T14" fmla="*/ 96 w 82"/>
                <a:gd name="T15" fmla="*/ 1808 h 239"/>
                <a:gd name="T16" fmla="*/ 120 w 82"/>
                <a:gd name="T17" fmla="*/ 1816 h 239"/>
                <a:gd name="T18" fmla="*/ 632 w 82"/>
                <a:gd name="T19" fmla="*/ 1408 h 239"/>
                <a:gd name="T20" fmla="*/ 656 w 82"/>
                <a:gd name="T21" fmla="*/ 1376 h 239"/>
                <a:gd name="T22" fmla="*/ 656 w 82"/>
                <a:gd name="T23" fmla="*/ 608 h 2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239"/>
                <a:gd name="T38" fmla="*/ 82 w 82"/>
                <a:gd name="T39" fmla="*/ 239 h 2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239">
                  <a:moveTo>
                    <a:pt x="82" y="76"/>
                  </a:moveTo>
                  <a:cubicBezTo>
                    <a:pt x="82" y="37"/>
                    <a:pt x="82" y="4"/>
                    <a:pt x="82" y="3"/>
                  </a:cubicBezTo>
                  <a:cubicBezTo>
                    <a:pt x="80" y="0"/>
                    <a:pt x="4" y="63"/>
                    <a:pt x="4" y="63"/>
                  </a:cubicBezTo>
                  <a:cubicBezTo>
                    <a:pt x="4" y="227"/>
                    <a:pt x="4" y="227"/>
                    <a:pt x="4" y="227"/>
                  </a:cubicBezTo>
                  <a:cubicBezTo>
                    <a:pt x="0" y="236"/>
                    <a:pt x="0" y="236"/>
                    <a:pt x="0" y="236"/>
                  </a:cubicBezTo>
                  <a:cubicBezTo>
                    <a:pt x="0" y="236"/>
                    <a:pt x="0" y="239"/>
                    <a:pt x="5" y="235"/>
                  </a:cubicBezTo>
                  <a:cubicBezTo>
                    <a:pt x="7" y="234"/>
                    <a:pt x="9" y="232"/>
                    <a:pt x="12" y="229"/>
                  </a:cubicBezTo>
                  <a:cubicBezTo>
                    <a:pt x="12" y="227"/>
                    <a:pt x="12" y="227"/>
                    <a:pt x="12" y="226"/>
                  </a:cubicBezTo>
                  <a:cubicBezTo>
                    <a:pt x="12" y="226"/>
                    <a:pt x="13" y="226"/>
                    <a:pt x="15" y="227"/>
                  </a:cubicBezTo>
                  <a:cubicBezTo>
                    <a:pt x="36" y="209"/>
                    <a:pt x="78" y="178"/>
                    <a:pt x="79" y="176"/>
                  </a:cubicBezTo>
                  <a:cubicBezTo>
                    <a:pt x="82" y="174"/>
                    <a:pt x="82" y="173"/>
                    <a:pt x="82" y="172"/>
                  </a:cubicBezTo>
                  <a:cubicBezTo>
                    <a:pt x="82" y="172"/>
                    <a:pt x="82" y="124"/>
                    <a:pt x="82" y="76"/>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19" name="959862001"/>
            <p:cNvSpPr>
              <a:spLocks noChangeAspect="1"/>
            </p:cNvSpPr>
            <p:nvPr/>
          </p:nvSpPr>
          <p:spPr bwMode="auto">
            <a:xfrm>
              <a:off x="5174055" y="1127446"/>
              <a:ext cx="794725" cy="406123"/>
            </a:xfrm>
            <a:custGeom>
              <a:avLst/>
              <a:gdLst>
                <a:gd name="T0" fmla="*/ 1240 w 155"/>
                <a:gd name="T1" fmla="*/ 112 h 74"/>
                <a:gd name="T2" fmla="*/ 616 w 155"/>
                <a:gd name="T3" fmla="*/ 592 h 74"/>
                <a:gd name="T4" fmla="*/ 32 w 155"/>
                <a:gd name="T5" fmla="*/ 472 h 74"/>
                <a:gd name="T6" fmla="*/ 0 w 155"/>
                <a:gd name="T7" fmla="*/ 488 h 74"/>
                <a:gd name="T8" fmla="*/ 16 w 155"/>
                <a:gd name="T9" fmla="*/ 456 h 74"/>
                <a:gd name="T10" fmla="*/ 64 w 155"/>
                <a:gd name="T11" fmla="*/ 416 h 74"/>
                <a:gd name="T12" fmla="*/ 88 w 155"/>
                <a:gd name="T13" fmla="*/ 424 h 74"/>
                <a:gd name="T14" fmla="*/ 88 w 155"/>
                <a:gd name="T15" fmla="*/ 400 h 74"/>
                <a:gd name="T16" fmla="*/ 608 w 155"/>
                <a:gd name="T17" fmla="*/ 8 h 74"/>
                <a:gd name="T18" fmla="*/ 632 w 155"/>
                <a:gd name="T19" fmla="*/ 0 h 74"/>
                <a:gd name="T20" fmla="*/ 1208 w 155"/>
                <a:gd name="T21" fmla="*/ 88 h 74"/>
                <a:gd name="T22" fmla="*/ 1240 w 155"/>
                <a:gd name="T23" fmla="*/ 112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74"/>
                <a:gd name="T38" fmla="*/ 155 w 155"/>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74">
                  <a:moveTo>
                    <a:pt x="155" y="14"/>
                  </a:moveTo>
                  <a:cubicBezTo>
                    <a:pt x="77" y="74"/>
                    <a:pt x="77" y="74"/>
                    <a:pt x="77" y="74"/>
                  </a:cubicBezTo>
                  <a:cubicBezTo>
                    <a:pt x="13" y="65"/>
                    <a:pt x="9" y="59"/>
                    <a:pt x="4" y="59"/>
                  </a:cubicBezTo>
                  <a:cubicBezTo>
                    <a:pt x="1" y="58"/>
                    <a:pt x="0" y="61"/>
                    <a:pt x="0" y="61"/>
                  </a:cubicBezTo>
                  <a:cubicBezTo>
                    <a:pt x="0" y="61"/>
                    <a:pt x="0" y="58"/>
                    <a:pt x="2" y="57"/>
                  </a:cubicBezTo>
                  <a:cubicBezTo>
                    <a:pt x="2" y="57"/>
                    <a:pt x="5" y="55"/>
                    <a:pt x="8" y="52"/>
                  </a:cubicBezTo>
                  <a:cubicBezTo>
                    <a:pt x="10" y="53"/>
                    <a:pt x="10" y="53"/>
                    <a:pt x="11" y="53"/>
                  </a:cubicBezTo>
                  <a:cubicBezTo>
                    <a:pt x="11" y="52"/>
                    <a:pt x="11" y="51"/>
                    <a:pt x="11" y="50"/>
                  </a:cubicBezTo>
                  <a:cubicBezTo>
                    <a:pt x="40" y="27"/>
                    <a:pt x="73" y="2"/>
                    <a:pt x="76" y="1"/>
                  </a:cubicBezTo>
                  <a:cubicBezTo>
                    <a:pt x="77" y="0"/>
                    <a:pt x="79" y="0"/>
                    <a:pt x="79" y="0"/>
                  </a:cubicBezTo>
                  <a:cubicBezTo>
                    <a:pt x="79" y="0"/>
                    <a:pt x="150" y="11"/>
                    <a:pt x="151" y="11"/>
                  </a:cubicBezTo>
                  <a:cubicBezTo>
                    <a:pt x="154" y="12"/>
                    <a:pt x="155" y="14"/>
                    <a:pt x="155" y="14"/>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0" name="211522102"/>
            <p:cNvSpPr>
              <a:spLocks noChangeAspect="1"/>
            </p:cNvSpPr>
            <p:nvPr/>
          </p:nvSpPr>
          <p:spPr bwMode="auto">
            <a:xfrm>
              <a:off x="5563727" y="1198792"/>
              <a:ext cx="410181" cy="340266"/>
            </a:xfrm>
            <a:custGeom>
              <a:avLst/>
              <a:gdLst>
                <a:gd name="T0" fmla="*/ 640 w 80"/>
                <a:gd name="T1" fmla="*/ 16 h 62"/>
                <a:gd name="T2" fmla="*/ 632 w 80"/>
                <a:gd name="T3" fmla="*/ 0 h 62"/>
                <a:gd name="T4" fmla="*/ 0 w 80"/>
                <a:gd name="T5" fmla="*/ 488 h 62"/>
                <a:gd name="T6" fmla="*/ 8 w 80"/>
                <a:gd name="T7" fmla="*/ 496 h 62"/>
                <a:gd name="T8" fmla="*/ 640 w 80"/>
                <a:gd name="T9" fmla="*/ 16 h 62"/>
                <a:gd name="T10" fmla="*/ 0 60000 65536"/>
                <a:gd name="T11" fmla="*/ 0 60000 65536"/>
                <a:gd name="T12" fmla="*/ 0 60000 65536"/>
                <a:gd name="T13" fmla="*/ 0 60000 65536"/>
                <a:gd name="T14" fmla="*/ 0 60000 65536"/>
                <a:gd name="T15" fmla="*/ 0 w 80"/>
                <a:gd name="T16" fmla="*/ 0 h 62"/>
                <a:gd name="T17" fmla="*/ 80 w 80"/>
                <a:gd name="T18" fmla="*/ 62 h 62"/>
              </a:gdLst>
              <a:ahLst/>
              <a:cxnLst>
                <a:cxn ang="T10">
                  <a:pos x="T0" y="T1"/>
                </a:cxn>
                <a:cxn ang="T11">
                  <a:pos x="T2" y="T3"/>
                </a:cxn>
                <a:cxn ang="T12">
                  <a:pos x="T4" y="T5"/>
                </a:cxn>
                <a:cxn ang="T13">
                  <a:pos x="T6" y="T7"/>
                </a:cxn>
                <a:cxn ang="T14">
                  <a:pos x="T8" y="T9"/>
                </a:cxn>
              </a:cxnLst>
              <a:rect l="T15" t="T16" r="T17" b="T18"/>
              <a:pathLst>
                <a:path w="80" h="62">
                  <a:moveTo>
                    <a:pt x="80" y="2"/>
                  </a:moveTo>
                  <a:cubicBezTo>
                    <a:pt x="80" y="2"/>
                    <a:pt x="80" y="1"/>
                    <a:pt x="79" y="0"/>
                  </a:cubicBezTo>
                  <a:cubicBezTo>
                    <a:pt x="76" y="2"/>
                    <a:pt x="0" y="61"/>
                    <a:pt x="0" y="61"/>
                  </a:cubicBezTo>
                  <a:cubicBezTo>
                    <a:pt x="1" y="62"/>
                    <a:pt x="1" y="62"/>
                    <a:pt x="1" y="62"/>
                  </a:cubicBezTo>
                  <a:lnTo>
                    <a:pt x="80" y="2"/>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1" name="1507576490"/>
            <p:cNvSpPr>
              <a:spLocks noChangeAspect="1"/>
            </p:cNvSpPr>
            <p:nvPr/>
          </p:nvSpPr>
          <p:spPr bwMode="auto">
            <a:xfrm>
              <a:off x="5174054" y="1445759"/>
              <a:ext cx="405054" cy="1053724"/>
            </a:xfrm>
            <a:custGeom>
              <a:avLst/>
              <a:gdLst>
                <a:gd name="T0" fmla="*/ 632 w 79"/>
                <a:gd name="T1" fmla="*/ 152 h 192"/>
                <a:gd name="T2" fmla="*/ 608 w 79"/>
                <a:gd name="T3" fmla="*/ 112 h 192"/>
                <a:gd name="T4" fmla="*/ 32 w 79"/>
                <a:gd name="T5" fmla="*/ 8 h 192"/>
                <a:gd name="T6" fmla="*/ 0 w 79"/>
                <a:gd name="T7" fmla="*/ 24 h 192"/>
                <a:gd name="T8" fmla="*/ 0 w 79"/>
                <a:gd name="T9" fmla="*/ 136 h 192"/>
                <a:gd name="T10" fmla="*/ 24 w 79"/>
                <a:gd name="T11" fmla="*/ 136 h 192"/>
                <a:gd name="T12" fmla="*/ 0 w 79"/>
                <a:gd name="T13" fmla="*/ 152 h 192"/>
                <a:gd name="T14" fmla="*/ 0 w 79"/>
                <a:gd name="T15" fmla="*/ 208 h 192"/>
                <a:gd name="T16" fmla="*/ 0 w 79"/>
                <a:gd name="T17" fmla="*/ 1368 h 192"/>
                <a:gd name="T18" fmla="*/ 32 w 79"/>
                <a:gd name="T19" fmla="*/ 1416 h 192"/>
                <a:gd name="T20" fmla="*/ 584 w 79"/>
                <a:gd name="T21" fmla="*/ 1528 h 192"/>
                <a:gd name="T22" fmla="*/ 624 w 79"/>
                <a:gd name="T23" fmla="*/ 1496 h 192"/>
                <a:gd name="T24" fmla="*/ 632 w 79"/>
                <a:gd name="T25" fmla="*/ 15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192"/>
                <a:gd name="T41" fmla="*/ 79 w 79"/>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192">
                  <a:moveTo>
                    <a:pt x="79" y="19"/>
                  </a:moveTo>
                  <a:cubicBezTo>
                    <a:pt x="79" y="16"/>
                    <a:pt x="77" y="14"/>
                    <a:pt x="76" y="14"/>
                  </a:cubicBezTo>
                  <a:cubicBezTo>
                    <a:pt x="35" y="7"/>
                    <a:pt x="9" y="1"/>
                    <a:pt x="4" y="1"/>
                  </a:cubicBezTo>
                  <a:cubicBezTo>
                    <a:pt x="0" y="0"/>
                    <a:pt x="0" y="3"/>
                    <a:pt x="0" y="3"/>
                  </a:cubicBezTo>
                  <a:cubicBezTo>
                    <a:pt x="0" y="3"/>
                    <a:pt x="0" y="9"/>
                    <a:pt x="0" y="17"/>
                  </a:cubicBezTo>
                  <a:cubicBezTo>
                    <a:pt x="1" y="17"/>
                    <a:pt x="2" y="17"/>
                    <a:pt x="3" y="17"/>
                  </a:cubicBezTo>
                  <a:cubicBezTo>
                    <a:pt x="3" y="18"/>
                    <a:pt x="0" y="19"/>
                    <a:pt x="0" y="19"/>
                  </a:cubicBezTo>
                  <a:cubicBezTo>
                    <a:pt x="0" y="22"/>
                    <a:pt x="0" y="24"/>
                    <a:pt x="0" y="26"/>
                  </a:cubicBezTo>
                  <a:cubicBezTo>
                    <a:pt x="0" y="26"/>
                    <a:pt x="0" y="170"/>
                    <a:pt x="0" y="171"/>
                  </a:cubicBezTo>
                  <a:cubicBezTo>
                    <a:pt x="0" y="176"/>
                    <a:pt x="1" y="177"/>
                    <a:pt x="4" y="177"/>
                  </a:cubicBezTo>
                  <a:cubicBezTo>
                    <a:pt x="6" y="178"/>
                    <a:pt x="54" y="188"/>
                    <a:pt x="73" y="191"/>
                  </a:cubicBezTo>
                  <a:cubicBezTo>
                    <a:pt x="77" y="192"/>
                    <a:pt x="78" y="187"/>
                    <a:pt x="78" y="187"/>
                  </a:cubicBezTo>
                  <a:cubicBezTo>
                    <a:pt x="78" y="187"/>
                    <a:pt x="79" y="19"/>
                    <a:pt x="79" y="19"/>
                  </a:cubicBez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2" name="1528630791"/>
            <p:cNvSpPr>
              <a:spLocks noChangeAspect="1"/>
            </p:cNvSpPr>
            <p:nvPr/>
          </p:nvSpPr>
          <p:spPr bwMode="auto">
            <a:xfrm>
              <a:off x="5307363" y="2104337"/>
              <a:ext cx="312763" cy="76834"/>
            </a:xfrm>
            <a:custGeom>
              <a:avLst/>
              <a:gdLst>
                <a:gd name="T0" fmla="*/ 0 w 122"/>
                <a:gd name="T1" fmla="*/ 0 h 28"/>
                <a:gd name="T2" fmla="*/ 104 w 122"/>
                <a:gd name="T3" fmla="*/ 22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3" name="554120487"/>
            <p:cNvSpPr>
              <a:spLocks noChangeAspect="1"/>
            </p:cNvSpPr>
            <p:nvPr/>
          </p:nvSpPr>
          <p:spPr bwMode="auto">
            <a:xfrm>
              <a:off x="5307362" y="2104337"/>
              <a:ext cx="15382" cy="13720"/>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4" name="1837311525"/>
            <p:cNvSpPr>
              <a:spLocks noChangeAspect="1"/>
            </p:cNvSpPr>
            <p:nvPr/>
          </p:nvSpPr>
          <p:spPr bwMode="auto">
            <a:xfrm>
              <a:off x="5307363" y="2142754"/>
              <a:ext cx="312763" cy="76834"/>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5" name="1725676574"/>
            <p:cNvSpPr>
              <a:spLocks noChangeAspect="1"/>
            </p:cNvSpPr>
            <p:nvPr/>
          </p:nvSpPr>
          <p:spPr bwMode="auto">
            <a:xfrm>
              <a:off x="5307362" y="2142754"/>
              <a:ext cx="15382" cy="16464"/>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6" name="654018536"/>
            <p:cNvSpPr>
              <a:spLocks noChangeAspect="1"/>
            </p:cNvSpPr>
            <p:nvPr/>
          </p:nvSpPr>
          <p:spPr bwMode="auto">
            <a:xfrm>
              <a:off x="5307363" y="2175682"/>
              <a:ext cx="312763" cy="79578"/>
            </a:xfrm>
            <a:custGeom>
              <a:avLst/>
              <a:gdLst>
                <a:gd name="T0" fmla="*/ 0 w 122"/>
                <a:gd name="T1" fmla="*/ 0 h 28"/>
                <a:gd name="T2" fmla="*/ 104 w 122"/>
                <a:gd name="T3" fmla="*/ 24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4"/>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7" name="986223281"/>
            <p:cNvSpPr>
              <a:spLocks noChangeAspect="1"/>
            </p:cNvSpPr>
            <p:nvPr/>
          </p:nvSpPr>
          <p:spPr bwMode="auto">
            <a:xfrm>
              <a:off x="5307362" y="2175683"/>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8" name="1705327986"/>
            <p:cNvSpPr>
              <a:spLocks noChangeAspect="1"/>
            </p:cNvSpPr>
            <p:nvPr/>
          </p:nvSpPr>
          <p:spPr bwMode="auto">
            <a:xfrm>
              <a:off x="5307363" y="2214100"/>
              <a:ext cx="312763" cy="76834"/>
            </a:xfrm>
            <a:custGeom>
              <a:avLst/>
              <a:gdLst>
                <a:gd name="T0" fmla="*/ 0 w 122"/>
                <a:gd name="T1" fmla="*/ 0 h 28"/>
                <a:gd name="T2" fmla="*/ 104 w 122"/>
                <a:gd name="T3" fmla="*/ 22 h 28"/>
                <a:gd name="T4" fmla="*/ 122 w 122"/>
                <a:gd name="T5" fmla="*/ 12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29" name="373752381"/>
            <p:cNvSpPr>
              <a:spLocks noChangeAspect="1"/>
            </p:cNvSpPr>
            <p:nvPr/>
          </p:nvSpPr>
          <p:spPr bwMode="auto">
            <a:xfrm>
              <a:off x="5307362" y="2214100"/>
              <a:ext cx="15382" cy="13720"/>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0" name="2129829768"/>
            <p:cNvSpPr>
              <a:spLocks noChangeAspect="1"/>
            </p:cNvSpPr>
            <p:nvPr/>
          </p:nvSpPr>
          <p:spPr bwMode="auto">
            <a:xfrm>
              <a:off x="5307363" y="2252517"/>
              <a:ext cx="312763" cy="76834"/>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4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4"/>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1" name="1058766801"/>
            <p:cNvSpPr>
              <a:spLocks noChangeAspect="1"/>
            </p:cNvSpPr>
            <p:nvPr/>
          </p:nvSpPr>
          <p:spPr bwMode="auto">
            <a:xfrm>
              <a:off x="5307362" y="2247029"/>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2" name="478209336"/>
            <p:cNvSpPr>
              <a:spLocks noChangeAspect="1"/>
            </p:cNvSpPr>
            <p:nvPr/>
          </p:nvSpPr>
          <p:spPr bwMode="auto">
            <a:xfrm>
              <a:off x="5307363" y="2285446"/>
              <a:ext cx="312763" cy="79578"/>
            </a:xfrm>
            <a:custGeom>
              <a:avLst/>
              <a:gdLst>
                <a:gd name="T0" fmla="*/ 0 w 122"/>
                <a:gd name="T1" fmla="*/ 0 h 28"/>
                <a:gd name="T2" fmla="*/ 104 w 122"/>
                <a:gd name="T3" fmla="*/ 22 h 28"/>
                <a:gd name="T4" fmla="*/ 122 w 122"/>
                <a:gd name="T5" fmla="*/ 12 h 28"/>
                <a:gd name="T6" fmla="*/ 122 w 122"/>
                <a:gd name="T7" fmla="*/ 18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2"/>
                  </a:lnTo>
                  <a:lnTo>
                    <a:pt x="122" y="18"/>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3" name="1696902791"/>
            <p:cNvSpPr>
              <a:spLocks noChangeAspect="1"/>
            </p:cNvSpPr>
            <p:nvPr/>
          </p:nvSpPr>
          <p:spPr bwMode="auto">
            <a:xfrm>
              <a:off x="5307362" y="2285446"/>
              <a:ext cx="15382" cy="16464"/>
            </a:xfrm>
            <a:custGeom>
              <a:avLst/>
              <a:gdLst>
                <a:gd name="T0" fmla="*/ 0 w 6"/>
                <a:gd name="T1" fmla="*/ 6 h 6"/>
                <a:gd name="T2" fmla="*/ 6 w 6"/>
                <a:gd name="T3" fmla="*/ 2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2"/>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4" name="428300446"/>
            <p:cNvSpPr>
              <a:spLocks noChangeAspect="1"/>
            </p:cNvSpPr>
            <p:nvPr/>
          </p:nvSpPr>
          <p:spPr bwMode="auto">
            <a:xfrm>
              <a:off x="5307363" y="2323862"/>
              <a:ext cx="312763" cy="79578"/>
            </a:xfrm>
            <a:custGeom>
              <a:avLst/>
              <a:gdLst>
                <a:gd name="T0" fmla="*/ 0 w 122"/>
                <a:gd name="T1" fmla="*/ 0 h 28"/>
                <a:gd name="T2" fmla="*/ 104 w 122"/>
                <a:gd name="T3" fmla="*/ 22 h 28"/>
                <a:gd name="T4" fmla="*/ 122 w 122"/>
                <a:gd name="T5" fmla="*/ 10 h 28"/>
                <a:gd name="T6" fmla="*/ 122 w 122"/>
                <a:gd name="T7" fmla="*/ 16 h 28"/>
                <a:gd name="T8" fmla="*/ 104 w 122"/>
                <a:gd name="T9" fmla="*/ 28 h 28"/>
                <a:gd name="T10" fmla="*/ 0 w 122"/>
                <a:gd name="T11" fmla="*/ 6 h 28"/>
                <a:gd name="T12" fmla="*/ 0 w 122"/>
                <a:gd name="T13" fmla="*/ 0 h 28"/>
                <a:gd name="T14" fmla="*/ 0 60000 65536"/>
                <a:gd name="T15" fmla="*/ 0 60000 65536"/>
                <a:gd name="T16" fmla="*/ 0 60000 65536"/>
                <a:gd name="T17" fmla="*/ 0 60000 65536"/>
                <a:gd name="T18" fmla="*/ 0 60000 65536"/>
                <a:gd name="T19" fmla="*/ 0 60000 65536"/>
                <a:gd name="T20" fmla="*/ 0 60000 65536"/>
                <a:gd name="T21" fmla="*/ 0 w 122"/>
                <a:gd name="T22" fmla="*/ 0 h 28"/>
                <a:gd name="T23" fmla="*/ 122 w 1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8">
                  <a:moveTo>
                    <a:pt x="0" y="0"/>
                  </a:moveTo>
                  <a:lnTo>
                    <a:pt x="104" y="22"/>
                  </a:lnTo>
                  <a:lnTo>
                    <a:pt x="122" y="10"/>
                  </a:lnTo>
                  <a:lnTo>
                    <a:pt x="122" y="16"/>
                  </a:lnTo>
                  <a:lnTo>
                    <a:pt x="104" y="28"/>
                  </a:lnTo>
                  <a:lnTo>
                    <a:pt x="0" y="6"/>
                  </a:ln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5" name="174681031"/>
            <p:cNvSpPr>
              <a:spLocks noChangeAspect="1"/>
            </p:cNvSpPr>
            <p:nvPr/>
          </p:nvSpPr>
          <p:spPr bwMode="auto">
            <a:xfrm>
              <a:off x="5307362" y="2323862"/>
              <a:ext cx="15382" cy="16464"/>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6" name="206442257"/>
            <p:cNvSpPr>
              <a:spLocks noChangeAspect="1"/>
            </p:cNvSpPr>
            <p:nvPr/>
          </p:nvSpPr>
          <p:spPr bwMode="auto">
            <a:xfrm>
              <a:off x="5174055" y="1539058"/>
              <a:ext cx="440945" cy="93299"/>
            </a:xfrm>
            <a:custGeom>
              <a:avLst/>
              <a:gdLst>
                <a:gd name="T0" fmla="*/ 156 w 172"/>
                <a:gd name="T1" fmla="*/ 30 h 34"/>
                <a:gd name="T2" fmla="*/ 6 w 172"/>
                <a:gd name="T3" fmla="*/ 0 h 34"/>
                <a:gd name="T4" fmla="*/ 0 w 172"/>
                <a:gd name="T5" fmla="*/ 4 h 34"/>
                <a:gd name="T6" fmla="*/ 158 w 172"/>
                <a:gd name="T7" fmla="*/ 34 h 34"/>
                <a:gd name="T8" fmla="*/ 172 w 172"/>
                <a:gd name="T9" fmla="*/ 24 h 34"/>
                <a:gd name="T10" fmla="*/ 172 w 172"/>
                <a:gd name="T11" fmla="*/ 20 h 34"/>
                <a:gd name="T12" fmla="*/ 156 w 172"/>
                <a:gd name="T13" fmla="*/ 30 h 34"/>
                <a:gd name="T14" fmla="*/ 0 60000 65536"/>
                <a:gd name="T15" fmla="*/ 0 60000 65536"/>
                <a:gd name="T16" fmla="*/ 0 60000 65536"/>
                <a:gd name="T17" fmla="*/ 0 60000 65536"/>
                <a:gd name="T18" fmla="*/ 0 60000 65536"/>
                <a:gd name="T19" fmla="*/ 0 60000 65536"/>
                <a:gd name="T20" fmla="*/ 0 60000 65536"/>
                <a:gd name="T21" fmla="*/ 0 w 172"/>
                <a:gd name="T22" fmla="*/ 0 h 34"/>
                <a:gd name="T23" fmla="*/ 172 w 17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34">
                  <a:moveTo>
                    <a:pt x="156" y="30"/>
                  </a:moveTo>
                  <a:lnTo>
                    <a:pt x="6" y="0"/>
                  </a:lnTo>
                  <a:lnTo>
                    <a:pt x="0" y="4"/>
                  </a:lnTo>
                  <a:lnTo>
                    <a:pt x="158" y="34"/>
                  </a:lnTo>
                  <a:lnTo>
                    <a:pt x="172" y="24"/>
                  </a:lnTo>
                  <a:lnTo>
                    <a:pt x="172" y="20"/>
                  </a:lnTo>
                  <a:lnTo>
                    <a:pt x="156" y="3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7" name="2055472674"/>
            <p:cNvSpPr>
              <a:spLocks noChangeAspect="1"/>
            </p:cNvSpPr>
            <p:nvPr/>
          </p:nvSpPr>
          <p:spPr bwMode="auto">
            <a:xfrm>
              <a:off x="5240708" y="1593940"/>
              <a:ext cx="256364" cy="82323"/>
            </a:xfrm>
            <a:custGeom>
              <a:avLst/>
              <a:gdLst>
                <a:gd name="T0" fmla="*/ 100 w 100"/>
                <a:gd name="T1" fmla="*/ 18 h 30"/>
                <a:gd name="T2" fmla="*/ 0 w 100"/>
                <a:gd name="T3" fmla="*/ 0 h 30"/>
                <a:gd name="T4" fmla="*/ 0 w 100"/>
                <a:gd name="T5" fmla="*/ 10 h 30"/>
                <a:gd name="T6" fmla="*/ 100 w 100"/>
                <a:gd name="T7" fmla="*/ 30 h 30"/>
                <a:gd name="T8" fmla="*/ 100 w 100"/>
                <a:gd name="T9" fmla="*/ 18 h 30"/>
                <a:gd name="T10" fmla="*/ 0 60000 65536"/>
                <a:gd name="T11" fmla="*/ 0 60000 65536"/>
                <a:gd name="T12" fmla="*/ 0 60000 65536"/>
                <a:gd name="T13" fmla="*/ 0 60000 65536"/>
                <a:gd name="T14" fmla="*/ 0 60000 65536"/>
                <a:gd name="T15" fmla="*/ 0 w 100"/>
                <a:gd name="T16" fmla="*/ 0 h 30"/>
                <a:gd name="T17" fmla="*/ 100 w 100"/>
                <a:gd name="T18" fmla="*/ 30 h 30"/>
              </a:gdLst>
              <a:ahLst/>
              <a:cxnLst>
                <a:cxn ang="T10">
                  <a:pos x="T0" y="T1"/>
                </a:cxn>
                <a:cxn ang="T11">
                  <a:pos x="T2" y="T3"/>
                </a:cxn>
                <a:cxn ang="T12">
                  <a:pos x="T4" y="T5"/>
                </a:cxn>
                <a:cxn ang="T13">
                  <a:pos x="T6" y="T7"/>
                </a:cxn>
                <a:cxn ang="T14">
                  <a:pos x="T8" y="T9"/>
                </a:cxn>
              </a:cxnLst>
              <a:rect l="T15" t="T16" r="T17" b="T18"/>
              <a:pathLst>
                <a:path w="100" h="30">
                  <a:moveTo>
                    <a:pt x="100" y="18"/>
                  </a:moveTo>
                  <a:lnTo>
                    <a:pt x="0" y="0"/>
                  </a:lnTo>
                  <a:lnTo>
                    <a:pt x="0" y="10"/>
                  </a:lnTo>
                  <a:lnTo>
                    <a:pt x="100" y="30"/>
                  </a:lnTo>
                  <a:lnTo>
                    <a:pt x="100" y="18"/>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8" name="500181477"/>
            <p:cNvSpPr>
              <a:spLocks noChangeAspect="1"/>
            </p:cNvSpPr>
            <p:nvPr/>
          </p:nvSpPr>
          <p:spPr bwMode="auto">
            <a:xfrm>
              <a:off x="5240709" y="1593940"/>
              <a:ext cx="25636" cy="27441"/>
            </a:xfrm>
            <a:custGeom>
              <a:avLst/>
              <a:gdLst>
                <a:gd name="T0" fmla="*/ 0 w 10"/>
                <a:gd name="T1" fmla="*/ 10 h 10"/>
                <a:gd name="T2" fmla="*/ 10 w 10"/>
                <a:gd name="T3" fmla="*/ 2 h 10"/>
                <a:gd name="T4" fmla="*/ 0 w 10"/>
                <a:gd name="T5" fmla="*/ 0 h 10"/>
                <a:gd name="T6" fmla="*/ 0 w 10"/>
                <a:gd name="T7" fmla="*/ 10 h 10"/>
                <a:gd name="T8" fmla="*/ 0 60000 65536"/>
                <a:gd name="T9" fmla="*/ 0 60000 65536"/>
                <a:gd name="T10" fmla="*/ 0 60000 65536"/>
                <a:gd name="T11" fmla="*/ 0 60000 65536"/>
                <a:gd name="T12" fmla="*/ 0 w 10"/>
                <a:gd name="T13" fmla="*/ 0 h 10"/>
                <a:gd name="T14" fmla="*/ 10 w 10"/>
                <a:gd name="T15" fmla="*/ 10 h 10"/>
              </a:gdLst>
              <a:ahLst/>
              <a:cxnLst>
                <a:cxn ang="T8">
                  <a:pos x="T0" y="T1"/>
                </a:cxn>
                <a:cxn ang="T9">
                  <a:pos x="T2" y="T3"/>
                </a:cxn>
                <a:cxn ang="T10">
                  <a:pos x="T4" y="T5"/>
                </a:cxn>
                <a:cxn ang="T11">
                  <a:pos x="T6" y="T7"/>
                </a:cxn>
              </a:cxnLst>
              <a:rect l="T12" t="T13" r="T14" b="T15"/>
              <a:pathLst>
                <a:path w="10" h="10">
                  <a:moveTo>
                    <a:pt x="0" y="10"/>
                  </a:moveTo>
                  <a:lnTo>
                    <a:pt x="10" y="2"/>
                  </a:lnTo>
                  <a:lnTo>
                    <a:pt x="0" y="0"/>
                  </a:lnTo>
                  <a:lnTo>
                    <a:pt x="0" y="1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39" name="303104793"/>
            <p:cNvSpPr>
              <a:spLocks noChangeAspect="1"/>
            </p:cNvSpPr>
            <p:nvPr/>
          </p:nvSpPr>
          <p:spPr bwMode="auto">
            <a:xfrm>
              <a:off x="5230454" y="1401854"/>
              <a:ext cx="399927" cy="1037260"/>
            </a:xfrm>
            <a:custGeom>
              <a:avLst/>
              <a:gdLst>
                <a:gd name="T0" fmla="*/ 0 w 78"/>
                <a:gd name="T1" fmla="*/ 0 h 189"/>
                <a:gd name="T2" fmla="*/ 600 w 78"/>
                <a:gd name="T3" fmla="*/ 120 h 189"/>
                <a:gd name="T4" fmla="*/ 616 w 78"/>
                <a:gd name="T5" fmla="*/ 144 h 189"/>
                <a:gd name="T6" fmla="*/ 624 w 78"/>
                <a:gd name="T7" fmla="*/ 1512 h 189"/>
                <a:gd name="T8" fmla="*/ 600 w 78"/>
                <a:gd name="T9" fmla="*/ 1512 h 189"/>
                <a:gd name="T10" fmla="*/ 600 w 78"/>
                <a:gd name="T11" fmla="*/ 152 h 189"/>
                <a:gd name="T12" fmla="*/ 584 w 78"/>
                <a:gd name="T13" fmla="*/ 136 h 189"/>
                <a:gd name="T14" fmla="*/ 0 w 78"/>
                <a:gd name="T15" fmla="*/ 24 h 189"/>
                <a:gd name="T16" fmla="*/ 0 w 78"/>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189"/>
                <a:gd name="T29" fmla="*/ 78 w 78"/>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189">
                  <a:moveTo>
                    <a:pt x="0" y="0"/>
                  </a:moveTo>
                  <a:cubicBezTo>
                    <a:pt x="75" y="15"/>
                    <a:pt x="75" y="15"/>
                    <a:pt x="75" y="15"/>
                  </a:cubicBezTo>
                  <a:cubicBezTo>
                    <a:pt x="75" y="15"/>
                    <a:pt x="77" y="16"/>
                    <a:pt x="77" y="18"/>
                  </a:cubicBezTo>
                  <a:cubicBezTo>
                    <a:pt x="77" y="36"/>
                    <a:pt x="78" y="189"/>
                    <a:pt x="78" y="189"/>
                  </a:cubicBezTo>
                  <a:cubicBezTo>
                    <a:pt x="75" y="189"/>
                    <a:pt x="75" y="189"/>
                    <a:pt x="75" y="189"/>
                  </a:cubicBezTo>
                  <a:cubicBezTo>
                    <a:pt x="75" y="19"/>
                    <a:pt x="75" y="19"/>
                    <a:pt x="75" y="19"/>
                  </a:cubicBezTo>
                  <a:cubicBezTo>
                    <a:pt x="75" y="19"/>
                    <a:pt x="75" y="17"/>
                    <a:pt x="73" y="17"/>
                  </a:cubicBezTo>
                  <a:cubicBezTo>
                    <a:pt x="72" y="17"/>
                    <a:pt x="0" y="3"/>
                    <a:pt x="0" y="3"/>
                  </a:cubicBezTo>
                  <a:lnTo>
                    <a:pt x="0" y="0"/>
                  </a:lnTo>
                  <a:close/>
                </a:path>
              </a:pathLst>
            </a:cu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lstStyle/>
            <a:p>
              <a:pPr fontAlgn="ctr">
                <a:defRPr/>
              </a:pPr>
              <a:endParaRPr lang="en-US" altLang="zh-CN" sz="1332" kern="0" dirty="0">
                <a:solidFill>
                  <a:sysClr val="windowText" lastClr="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40" name="2050712696"/>
            <p:cNvSpPr/>
            <p:nvPr/>
          </p:nvSpPr>
          <p:spPr>
            <a:xfrm>
              <a:off x="4919304" y="2925262"/>
              <a:ext cx="1428310" cy="666544"/>
            </a:xfrm>
            <a:prstGeom prst="cloud">
              <a:avLst/>
            </a:prstGeom>
            <a:no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ctr">
                <a:defRPr/>
              </a:pPr>
              <a:r>
                <a:rPr lang="en-US" sz="1332" dirty="0">
                  <a:solidFill>
                    <a:sysClr val="windowText" lastClr="000000"/>
                  </a:solidFill>
                  <a:latin typeface="Huawei Sans" panose="020C0503030203020204" pitchFamily="34" charset="0"/>
                </a:rPr>
                <a:t>SAN</a:t>
              </a:r>
            </a:p>
          </p:txBody>
        </p:sp>
        <p:sp>
          <p:nvSpPr>
            <p:cNvPr id="159" name="1918628301"/>
            <p:cNvSpPr/>
            <p:nvPr/>
          </p:nvSpPr>
          <p:spPr>
            <a:xfrm>
              <a:off x="3003026" y="4123984"/>
              <a:ext cx="571324" cy="380882"/>
            </a:xfrm>
            <a:prstGeom prst="flowChartMagneticDisk">
              <a:avLst/>
            </a:prstGeom>
          </p:spPr>
          <p:style>
            <a:lnRef idx="1">
              <a:schemeClr val="accent1"/>
            </a:lnRef>
            <a:fillRef idx="2">
              <a:schemeClr val="accent1"/>
            </a:fillRef>
            <a:effectRef idx="1">
              <a:schemeClr val="accent1"/>
            </a:effectRef>
            <a:fontRef idx="minor">
              <a:schemeClr val="dk1"/>
            </a:fontRef>
          </p:style>
          <p:txBody>
            <a:bodyPr anchor="ctr"/>
            <a:lstStyle/>
            <a:p>
              <a:pPr algn="ctr" fontAlgn="ctr">
                <a:defRPr/>
              </a:pPr>
              <a:r>
                <a:rPr lang="en-US" sz="1200" dirty="0">
                  <a:solidFill>
                    <a:srgbClr val="000000"/>
                  </a:solidFill>
                  <a:latin typeface="Huawei Sans" panose="020C0503030203020204" pitchFamily="34" charset="0"/>
                </a:rPr>
                <a:t>LUN</a:t>
              </a:r>
            </a:p>
          </p:txBody>
        </p:sp>
        <p:cxnSp>
          <p:nvCxnSpPr>
            <p:cNvPr id="160" name="2012305207"/>
            <p:cNvCxnSpPr/>
            <p:nvPr/>
          </p:nvCxnSpPr>
          <p:spPr>
            <a:xfrm>
              <a:off x="5857106" y="3591805"/>
              <a:ext cx="825245" cy="1008281"/>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61" name="1393668823"/>
            <p:cNvCxnSpPr/>
            <p:nvPr/>
          </p:nvCxnSpPr>
          <p:spPr>
            <a:xfrm rot="5400000">
              <a:off x="5137872" y="2739476"/>
              <a:ext cx="516307" cy="211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62" name="743764453"/>
            <p:cNvCxnSpPr/>
            <p:nvPr/>
          </p:nvCxnSpPr>
          <p:spPr>
            <a:xfrm flipH="1" flipV="1">
              <a:off x="6050085" y="3457440"/>
              <a:ext cx="905654" cy="1148996"/>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63" name="1455357248"/>
            <p:cNvCxnSpPr/>
            <p:nvPr/>
          </p:nvCxnSpPr>
          <p:spPr>
            <a:xfrm rot="16200000" flipH="1">
              <a:off x="2928966" y="5207376"/>
              <a:ext cx="539583" cy="10579"/>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64" name="71628659"/>
            <p:cNvCxnSpPr/>
            <p:nvPr/>
          </p:nvCxnSpPr>
          <p:spPr>
            <a:xfrm>
              <a:off x="4018729" y="4748203"/>
              <a:ext cx="571324" cy="211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65" name="1166143692"/>
            <p:cNvCxnSpPr/>
            <p:nvPr/>
          </p:nvCxnSpPr>
          <p:spPr>
            <a:xfrm rot="16200000" flipH="1">
              <a:off x="4647169" y="5213724"/>
              <a:ext cx="539583" cy="10579"/>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66" name="1925937722"/>
            <p:cNvCxnSpPr/>
            <p:nvPr/>
          </p:nvCxnSpPr>
          <p:spPr>
            <a:xfrm rot="5400000" flipH="1" flipV="1">
              <a:off x="5346298" y="2719373"/>
              <a:ext cx="476104" cy="2117"/>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167" name="1617083778"/>
            <p:cNvSpPr/>
            <p:nvPr/>
          </p:nvSpPr>
          <p:spPr>
            <a:xfrm>
              <a:off x="2411119" y="3975864"/>
              <a:ext cx="6781246" cy="2453649"/>
            </a:xfrm>
            <a:prstGeom prst="roundRect">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fontAlgn="ctr">
                <a:defRPr/>
              </a:pPr>
              <a:endParaRPr lang="en-US" altLang="zh-CN" sz="1332"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68" name="311873566"/>
            <p:cNvSpPr txBox="1">
              <a:spLocks noChangeArrowheads="1"/>
            </p:cNvSpPr>
            <p:nvPr/>
          </p:nvSpPr>
          <p:spPr bwMode="auto">
            <a:xfrm>
              <a:off x="6749904" y="4061688"/>
              <a:ext cx="2404353" cy="365280"/>
            </a:xfrm>
            <a:prstGeom prst="rect">
              <a:avLst/>
            </a:prstGeom>
            <a:noFill/>
            <a:ln w="9525">
              <a:noFill/>
              <a:miter lim="800000"/>
              <a:headEnd/>
              <a:tailEnd/>
            </a:ln>
          </p:spPr>
          <p:txBody>
            <a:bodyPr wrap="square">
              <a:spAutoFit/>
            </a:bodyPr>
            <a:lstStyle/>
            <a:p>
              <a:pPr fontAlgn="ctr"/>
              <a:r>
                <a:rPr lang="en-US" sz="1598" dirty="0" err="1">
                  <a:solidFill>
                    <a:srgbClr val="000000"/>
                  </a:solidFill>
                  <a:latin typeface="Huawei Sans" panose="020C0503030203020204" pitchFamily="34" charset="0"/>
                </a:rPr>
                <a:t>PCIe</a:t>
              </a:r>
              <a:r>
                <a:rPr lang="en-US" sz="1598" dirty="0">
                  <a:solidFill>
                    <a:srgbClr val="000000"/>
                  </a:solidFill>
                  <a:latin typeface="Huawei Sans" panose="020C0503030203020204" pitchFamily="34" charset="0"/>
                </a:rPr>
                <a:t> switched network</a:t>
              </a:r>
              <a:endParaRPr lang="en-US" altLang="zh-CN" sz="1598"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69" name="547247679"/>
            <p:cNvSpPr txBox="1"/>
            <p:nvPr/>
          </p:nvSpPr>
          <p:spPr>
            <a:xfrm>
              <a:off x="3303690" y="4928060"/>
              <a:ext cx="914097" cy="332258"/>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399" dirty="0">
                  <a:solidFill>
                    <a:srgbClr val="000000"/>
                  </a:solidFill>
                  <a:latin typeface="Huawei Sans" panose="020C0503030203020204" pitchFamily="34" charset="0"/>
                </a:rPr>
                <a:t>Engine 0</a:t>
              </a:r>
            </a:p>
          </p:txBody>
        </p:sp>
        <p:sp>
          <p:nvSpPr>
            <p:cNvPr id="170" name="1094937683"/>
            <p:cNvSpPr txBox="1"/>
            <p:nvPr/>
          </p:nvSpPr>
          <p:spPr>
            <a:xfrm>
              <a:off x="5039591" y="4947930"/>
              <a:ext cx="914097" cy="332258"/>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1</a:t>
              </a:r>
            </a:p>
          </p:txBody>
        </p:sp>
        <p:sp>
          <p:nvSpPr>
            <p:cNvPr id="171" name="1764388994"/>
            <p:cNvSpPr txBox="1"/>
            <p:nvPr/>
          </p:nvSpPr>
          <p:spPr>
            <a:xfrm>
              <a:off x="6562161" y="5016942"/>
              <a:ext cx="914097" cy="332258"/>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2</a:t>
              </a:r>
            </a:p>
          </p:txBody>
        </p:sp>
        <p:sp>
          <p:nvSpPr>
            <p:cNvPr id="172" name="1248532551"/>
            <p:cNvSpPr txBox="1"/>
            <p:nvPr/>
          </p:nvSpPr>
          <p:spPr>
            <a:xfrm>
              <a:off x="8240159" y="5016942"/>
              <a:ext cx="914097" cy="332258"/>
            </a:xfrm>
            <a:prstGeom prst="rect">
              <a:avLst/>
            </a:prstGeom>
            <a:noFill/>
          </p:spPr>
          <p:txBody>
            <a:bodyPr wrap="none">
              <a:spAutoFit/>
            </a:bodyPr>
            <a:lstStyle/>
            <a:p>
              <a:pPr fontAlgn="ctr">
                <a:defRPr/>
              </a:pPr>
              <a:r>
                <a:rPr lang="en-US" sz="1399" dirty="0">
                  <a:solidFill>
                    <a:srgbClr val="000000"/>
                  </a:solidFill>
                  <a:latin typeface="Huawei Sans" panose="020C0503030203020204" pitchFamily="34" charset="0"/>
                </a:rPr>
                <a:t>Engine 3</a:t>
              </a:r>
            </a:p>
          </p:txBody>
        </p:sp>
        <p:sp>
          <p:nvSpPr>
            <p:cNvPr id="173" name="592460976"/>
            <p:cNvSpPr txBox="1">
              <a:spLocks noChangeArrowheads="1"/>
            </p:cNvSpPr>
            <p:nvPr/>
          </p:nvSpPr>
          <p:spPr bwMode="auto">
            <a:xfrm>
              <a:off x="5076991" y="2613573"/>
              <a:ext cx="279719" cy="299032"/>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1</a:t>
              </a:r>
            </a:p>
          </p:txBody>
        </p:sp>
        <p:sp>
          <p:nvSpPr>
            <p:cNvPr id="174" name="1056632952"/>
            <p:cNvSpPr txBox="1">
              <a:spLocks noChangeArrowheads="1"/>
            </p:cNvSpPr>
            <p:nvPr/>
          </p:nvSpPr>
          <p:spPr bwMode="auto">
            <a:xfrm>
              <a:off x="5650320" y="3664812"/>
              <a:ext cx="332212" cy="299032"/>
            </a:xfrm>
            <a:prstGeom prst="rect">
              <a:avLst/>
            </a:prstGeom>
            <a:noFill/>
            <a:ln w="9525">
              <a:noFill/>
              <a:miter lim="800000"/>
              <a:headEnd/>
              <a:tailEnd/>
            </a:ln>
          </p:spPr>
          <p:txBody>
            <a:bodyPr wrap="square">
              <a:spAutoFit/>
            </a:bodyPr>
            <a:lstStyle/>
            <a:p>
              <a:pPr fontAlgn="ctr"/>
              <a:r>
                <a:rPr lang="en-US" sz="1200" b="1" dirty="0">
                  <a:solidFill>
                    <a:srgbClr val="000000"/>
                  </a:solidFill>
                  <a:latin typeface="Huawei Sans" panose="020C0503030203020204" pitchFamily="34" charset="0"/>
                </a:rPr>
                <a:t>1</a:t>
              </a:r>
            </a:p>
          </p:txBody>
        </p:sp>
        <p:sp>
          <p:nvSpPr>
            <p:cNvPr id="175" name="367872502"/>
            <p:cNvSpPr txBox="1">
              <a:spLocks noChangeArrowheads="1"/>
            </p:cNvSpPr>
            <p:nvPr/>
          </p:nvSpPr>
          <p:spPr bwMode="auto">
            <a:xfrm>
              <a:off x="6320512" y="3622912"/>
              <a:ext cx="336447" cy="299032"/>
            </a:xfrm>
            <a:prstGeom prst="rect">
              <a:avLst/>
            </a:prstGeom>
            <a:noFill/>
            <a:ln w="9525">
              <a:noFill/>
              <a:miter lim="800000"/>
              <a:headEnd/>
              <a:tailEnd/>
            </a:ln>
          </p:spPr>
          <p:txBody>
            <a:bodyPr wrap="square">
              <a:spAutoFit/>
            </a:bodyPr>
            <a:lstStyle/>
            <a:p>
              <a:pPr fontAlgn="ctr"/>
              <a:r>
                <a:rPr lang="en-US" sz="1200" b="1" dirty="0">
                  <a:solidFill>
                    <a:srgbClr val="000000"/>
                  </a:solidFill>
                  <a:latin typeface="Huawei Sans" panose="020C0503030203020204" pitchFamily="34" charset="0"/>
                </a:rPr>
                <a:t>4</a:t>
              </a:r>
            </a:p>
          </p:txBody>
        </p:sp>
        <p:sp>
          <p:nvSpPr>
            <p:cNvPr id="176" name="706378730"/>
            <p:cNvSpPr txBox="1">
              <a:spLocks noChangeArrowheads="1"/>
            </p:cNvSpPr>
            <p:nvPr/>
          </p:nvSpPr>
          <p:spPr bwMode="auto">
            <a:xfrm>
              <a:off x="5572712" y="2613573"/>
              <a:ext cx="279719" cy="299032"/>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4</a:t>
              </a:r>
            </a:p>
          </p:txBody>
        </p:sp>
        <p:sp>
          <p:nvSpPr>
            <p:cNvPr id="177" name="36217276"/>
            <p:cNvSpPr txBox="1"/>
            <p:nvPr/>
          </p:nvSpPr>
          <p:spPr>
            <a:xfrm>
              <a:off x="2859137" y="5133316"/>
              <a:ext cx="279719" cy="299032"/>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5</a:t>
              </a:r>
            </a:p>
          </p:txBody>
        </p:sp>
        <p:sp>
          <p:nvSpPr>
            <p:cNvPr id="178" name="821958937"/>
            <p:cNvSpPr txBox="1"/>
            <p:nvPr/>
          </p:nvSpPr>
          <p:spPr>
            <a:xfrm>
              <a:off x="4113950" y="4483700"/>
              <a:ext cx="279719" cy="299032"/>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7</a:t>
              </a:r>
            </a:p>
          </p:txBody>
        </p:sp>
        <p:sp>
          <p:nvSpPr>
            <p:cNvPr id="179" name="1631751708"/>
            <p:cNvSpPr txBox="1"/>
            <p:nvPr/>
          </p:nvSpPr>
          <p:spPr>
            <a:xfrm>
              <a:off x="4634472" y="5139664"/>
              <a:ext cx="279719" cy="299032"/>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8</a:t>
              </a:r>
            </a:p>
          </p:txBody>
        </p:sp>
        <p:sp>
          <p:nvSpPr>
            <p:cNvPr id="180" name="211123562"/>
            <p:cNvSpPr/>
            <p:nvPr/>
          </p:nvSpPr>
          <p:spPr>
            <a:xfrm>
              <a:off x="3242135" y="4071083"/>
              <a:ext cx="3174020" cy="535352"/>
            </a:xfrm>
            <a:custGeom>
              <a:avLst/>
              <a:gdLst>
                <a:gd name="connsiteX0" fmla="*/ 2381250 w 2381250"/>
                <a:gd name="connsiteY0" fmla="*/ 375708 h 401108"/>
                <a:gd name="connsiteX1" fmla="*/ 2209800 w 2381250"/>
                <a:gd name="connsiteY1" fmla="*/ 147108 h 401108"/>
                <a:gd name="connsiteX2" fmla="*/ 1612900 w 2381250"/>
                <a:gd name="connsiteY2" fmla="*/ 51858 h 401108"/>
                <a:gd name="connsiteX3" fmla="*/ 387350 w 2381250"/>
                <a:gd name="connsiteY3" fmla="*/ 58208 h 401108"/>
                <a:gd name="connsiteX4" fmla="*/ 0 w 2381250"/>
                <a:gd name="connsiteY4" fmla="*/ 401108 h 401108"/>
                <a:gd name="connsiteX5" fmla="*/ 0 w 2381250"/>
                <a:gd name="connsiteY5" fmla="*/ 401108 h 40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0" h="401108">
                  <a:moveTo>
                    <a:pt x="2381250" y="375708"/>
                  </a:moveTo>
                  <a:cubicBezTo>
                    <a:pt x="2359554" y="288395"/>
                    <a:pt x="2337858" y="201083"/>
                    <a:pt x="2209800" y="147108"/>
                  </a:cubicBezTo>
                  <a:cubicBezTo>
                    <a:pt x="2081742" y="93133"/>
                    <a:pt x="1916642" y="66675"/>
                    <a:pt x="1612900" y="51858"/>
                  </a:cubicBezTo>
                  <a:cubicBezTo>
                    <a:pt x="1309158" y="37041"/>
                    <a:pt x="656167" y="0"/>
                    <a:pt x="387350" y="58208"/>
                  </a:cubicBezTo>
                  <a:cubicBezTo>
                    <a:pt x="118533" y="116416"/>
                    <a:pt x="0" y="401108"/>
                    <a:pt x="0" y="401108"/>
                  </a:cubicBezTo>
                  <a:lnTo>
                    <a:pt x="0" y="401108"/>
                  </a:lnTo>
                </a:path>
              </a:pathLst>
            </a:custGeom>
            <a:ln>
              <a:solidFill>
                <a:srgbClr val="0070C0"/>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fontAlgn="ctr">
                <a:defRPr/>
              </a:pPr>
              <a:endParaRPr lang="en-US" altLang="zh-CN" sz="1332"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81" name="594968023"/>
            <p:cNvSpPr/>
            <p:nvPr/>
          </p:nvSpPr>
          <p:spPr>
            <a:xfrm>
              <a:off x="3436808" y="4333468"/>
              <a:ext cx="2826994" cy="279314"/>
            </a:xfrm>
            <a:custGeom>
              <a:avLst/>
              <a:gdLst>
                <a:gd name="connsiteX0" fmla="*/ 0 w 2120900"/>
                <a:gd name="connsiteY0" fmla="*/ 209550 h 209550"/>
                <a:gd name="connsiteX1" fmla="*/ 215900 w 2120900"/>
                <a:gd name="connsiteY1" fmla="*/ 38100 h 209550"/>
                <a:gd name="connsiteX2" fmla="*/ 635000 w 2120900"/>
                <a:gd name="connsiteY2" fmla="*/ 0 h 209550"/>
                <a:gd name="connsiteX3" fmla="*/ 1682750 w 2120900"/>
                <a:gd name="connsiteY3" fmla="*/ 12700 h 209550"/>
                <a:gd name="connsiteX4" fmla="*/ 2025650 w 2120900"/>
                <a:gd name="connsiteY4" fmla="*/ 88900 h 209550"/>
                <a:gd name="connsiteX5" fmla="*/ 2120900 w 2120900"/>
                <a:gd name="connsiteY5" fmla="*/ 1968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900" h="209550">
                  <a:moveTo>
                    <a:pt x="0" y="209550"/>
                  </a:moveTo>
                  <a:cubicBezTo>
                    <a:pt x="55033" y="141287"/>
                    <a:pt x="110067" y="73025"/>
                    <a:pt x="215900" y="38100"/>
                  </a:cubicBezTo>
                  <a:cubicBezTo>
                    <a:pt x="321733" y="3175"/>
                    <a:pt x="635000" y="0"/>
                    <a:pt x="635000" y="0"/>
                  </a:cubicBezTo>
                  <a:lnTo>
                    <a:pt x="1682750" y="12700"/>
                  </a:lnTo>
                  <a:cubicBezTo>
                    <a:pt x="1914525" y="27517"/>
                    <a:pt x="1952625" y="58208"/>
                    <a:pt x="2025650" y="88900"/>
                  </a:cubicBezTo>
                  <a:cubicBezTo>
                    <a:pt x="2098675" y="119592"/>
                    <a:pt x="2109787" y="158221"/>
                    <a:pt x="2120900" y="196850"/>
                  </a:cubicBezTo>
                </a:path>
              </a:pathLst>
            </a:custGeom>
            <a:ln>
              <a:solidFill>
                <a:srgbClr val="0070C0"/>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fontAlgn="ctr">
                <a:defRPr/>
              </a:pPr>
              <a:endParaRPr lang="en-US" altLang="zh-CN" sz="1332" dirty="0">
                <a:solidFill>
                  <a:srgbClr val="000000"/>
                </a:solidFill>
                <a:latin typeface="Huawei Sans" panose="020C0503030203020204" pitchFamily="34" charset="0"/>
                <a:ea typeface="方正兰亭黑简体" panose="02000000000000000000" pitchFamily="2" charset="-122"/>
                <a:sym typeface="Huawei Sans" panose="020C0503030203020204" pitchFamily="34" charset="0"/>
              </a:endParaRPr>
            </a:p>
          </p:txBody>
        </p:sp>
        <p:sp>
          <p:nvSpPr>
            <p:cNvPr id="182" name="1298007926"/>
            <p:cNvSpPr txBox="1">
              <a:spLocks noChangeArrowheads="1"/>
            </p:cNvSpPr>
            <p:nvPr/>
          </p:nvSpPr>
          <p:spPr bwMode="auto">
            <a:xfrm>
              <a:off x="4490583" y="4055881"/>
              <a:ext cx="279719" cy="299032"/>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2</a:t>
              </a:r>
            </a:p>
          </p:txBody>
        </p:sp>
        <p:sp>
          <p:nvSpPr>
            <p:cNvPr id="183" name="774665548"/>
            <p:cNvSpPr txBox="1">
              <a:spLocks noChangeArrowheads="1"/>
            </p:cNvSpPr>
            <p:nvPr/>
          </p:nvSpPr>
          <p:spPr bwMode="auto">
            <a:xfrm>
              <a:off x="4490583" y="4291149"/>
              <a:ext cx="279719" cy="299032"/>
            </a:xfrm>
            <a:prstGeom prst="rect">
              <a:avLst/>
            </a:prstGeom>
            <a:noFill/>
            <a:ln w="9525">
              <a:noFill/>
              <a:miter lim="800000"/>
              <a:headEnd/>
              <a:tailEnd/>
            </a:ln>
          </p:spPr>
          <p:txBody>
            <a:bodyPr wrap="none">
              <a:spAutoFit/>
            </a:bodyPr>
            <a:lstStyle/>
            <a:p>
              <a:pPr fontAlgn="ctr"/>
              <a:r>
                <a:rPr lang="en-US" sz="1200" b="1" dirty="0">
                  <a:solidFill>
                    <a:srgbClr val="000000"/>
                  </a:solidFill>
                  <a:latin typeface="Huawei Sans" panose="020C0503030203020204" pitchFamily="34" charset="0"/>
                </a:rPr>
                <a:t>3</a:t>
              </a:r>
            </a:p>
          </p:txBody>
        </p:sp>
        <p:cxnSp>
          <p:nvCxnSpPr>
            <p:cNvPr id="184" name="1197458535"/>
            <p:cNvCxnSpPr/>
            <p:nvPr/>
          </p:nvCxnSpPr>
          <p:spPr>
            <a:xfrm rot="16200000" flipH="1">
              <a:off x="3073912" y="5204201"/>
              <a:ext cx="539583" cy="8464"/>
            </a:xfrm>
            <a:prstGeom prst="straightConnector1">
              <a:avLst/>
            </a:prstGeom>
            <a:ln>
              <a:solidFill>
                <a:srgbClr val="0070C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85" name="740302020"/>
            <p:cNvSpPr txBox="1"/>
            <p:nvPr/>
          </p:nvSpPr>
          <p:spPr>
            <a:xfrm>
              <a:off x="3290803" y="5188715"/>
              <a:ext cx="279719" cy="299032"/>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6</a:t>
              </a:r>
            </a:p>
          </p:txBody>
        </p:sp>
        <p:cxnSp>
          <p:nvCxnSpPr>
            <p:cNvPr id="186" name="1870848355"/>
            <p:cNvCxnSpPr/>
            <p:nvPr/>
          </p:nvCxnSpPr>
          <p:spPr>
            <a:xfrm rot="16200000" flipH="1">
              <a:off x="4800579" y="5221129"/>
              <a:ext cx="541699" cy="10581"/>
            </a:xfrm>
            <a:prstGeom prst="straightConnector1">
              <a:avLst/>
            </a:prstGeom>
            <a:ln>
              <a:solidFill>
                <a:srgbClr val="0070C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87" name="818024139"/>
            <p:cNvSpPr txBox="1"/>
            <p:nvPr/>
          </p:nvSpPr>
          <p:spPr>
            <a:xfrm>
              <a:off x="5066139" y="5160824"/>
              <a:ext cx="279719" cy="299032"/>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9</a:t>
              </a:r>
            </a:p>
          </p:txBody>
        </p:sp>
        <p:cxnSp>
          <p:nvCxnSpPr>
            <p:cNvPr id="188" name="356751858"/>
            <p:cNvCxnSpPr/>
            <p:nvPr/>
          </p:nvCxnSpPr>
          <p:spPr>
            <a:xfrm>
              <a:off x="4014497" y="4877278"/>
              <a:ext cx="571324" cy="2117"/>
            </a:xfrm>
            <a:prstGeom prst="straightConnector1">
              <a:avLst/>
            </a:prstGeom>
            <a:ln>
              <a:solidFill>
                <a:srgbClr val="0070C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89" name="1733983860"/>
            <p:cNvSpPr txBox="1"/>
            <p:nvPr/>
          </p:nvSpPr>
          <p:spPr>
            <a:xfrm>
              <a:off x="4096035" y="4887865"/>
              <a:ext cx="370108" cy="299032"/>
            </a:xfrm>
            <a:prstGeom prst="rect">
              <a:avLst/>
            </a:prstGeom>
            <a:ln>
              <a:noFill/>
              <a:tailEnd type="arrow"/>
            </a:ln>
          </p:spPr>
          <p:style>
            <a:lnRef idx="2">
              <a:schemeClr val="accent1"/>
            </a:lnRef>
            <a:fillRef idx="0">
              <a:schemeClr val="accent1"/>
            </a:fillRef>
            <a:effectRef idx="1">
              <a:schemeClr val="accent1"/>
            </a:effectRef>
            <a:fontRef idx="minor">
              <a:schemeClr val="tx1"/>
            </a:fontRef>
          </p:style>
          <p:txBody>
            <a:bodyPr wrap="none">
              <a:spAutoFit/>
            </a:bodyPr>
            <a:lstStyle/>
            <a:p>
              <a:pPr fontAlgn="ctr">
                <a:defRPr/>
              </a:pPr>
              <a:r>
                <a:rPr lang="en-US" sz="1200" b="1" dirty="0">
                  <a:solidFill>
                    <a:srgbClr val="000000"/>
                  </a:solidFill>
                  <a:latin typeface="Huawei Sans" panose="020C0503030203020204" pitchFamily="34" charset="0"/>
                </a:rPr>
                <a:t>10</a:t>
              </a:r>
            </a:p>
          </p:txBody>
        </p:sp>
        <p:pic>
          <p:nvPicPr>
            <p:cNvPr id="87" name="Picture 3"/>
            <p:cNvPicPr>
              <a:picLocks noChangeAspect="1" noChangeArrowheads="1"/>
            </p:cNvPicPr>
            <p:nvPr/>
          </p:nvPicPr>
          <p:blipFill>
            <a:blip r:embed="rId3" cstate="print"/>
            <a:srcRect/>
            <a:stretch>
              <a:fillRect/>
            </a:stretch>
          </p:blipFill>
          <p:spPr bwMode="auto">
            <a:xfrm>
              <a:off x="2764255" y="4635237"/>
              <a:ext cx="1274687" cy="301948"/>
            </a:xfrm>
            <a:prstGeom prst="rect">
              <a:avLst/>
            </a:prstGeom>
            <a:noFill/>
            <a:ln w="9525">
              <a:noFill/>
              <a:miter lim="800000"/>
              <a:headEnd/>
              <a:tailEnd/>
            </a:ln>
          </p:spPr>
        </p:pic>
        <p:pic>
          <p:nvPicPr>
            <p:cNvPr id="88" name="Picture 3"/>
            <p:cNvPicPr>
              <a:picLocks noChangeAspect="1" noChangeArrowheads="1"/>
            </p:cNvPicPr>
            <p:nvPr/>
          </p:nvPicPr>
          <p:blipFill>
            <a:blip r:embed="rId3" cstate="print"/>
            <a:srcRect/>
            <a:stretch>
              <a:fillRect/>
            </a:stretch>
          </p:blipFill>
          <p:spPr bwMode="auto">
            <a:xfrm>
              <a:off x="4586148" y="4655659"/>
              <a:ext cx="1274687" cy="301948"/>
            </a:xfrm>
            <a:prstGeom prst="rect">
              <a:avLst/>
            </a:prstGeom>
            <a:noFill/>
            <a:ln w="9525">
              <a:noFill/>
              <a:miter lim="800000"/>
              <a:headEnd/>
              <a:tailEnd/>
            </a:ln>
          </p:spPr>
        </p:pic>
        <p:pic>
          <p:nvPicPr>
            <p:cNvPr id="89" name="Picture 3"/>
            <p:cNvPicPr>
              <a:picLocks noChangeAspect="1" noChangeArrowheads="1"/>
            </p:cNvPicPr>
            <p:nvPr/>
          </p:nvPicPr>
          <p:blipFill>
            <a:blip r:embed="rId3" cstate="print"/>
            <a:srcRect/>
            <a:stretch>
              <a:fillRect/>
            </a:stretch>
          </p:blipFill>
          <p:spPr bwMode="auto">
            <a:xfrm>
              <a:off x="6151994" y="4655659"/>
              <a:ext cx="1274687" cy="301948"/>
            </a:xfrm>
            <a:prstGeom prst="rect">
              <a:avLst/>
            </a:prstGeom>
            <a:noFill/>
            <a:ln w="9525">
              <a:noFill/>
              <a:miter lim="800000"/>
              <a:headEnd/>
              <a:tailEnd/>
            </a:ln>
          </p:spPr>
        </p:pic>
        <p:pic>
          <p:nvPicPr>
            <p:cNvPr id="90" name="Picture 3"/>
            <p:cNvPicPr>
              <a:picLocks noChangeAspect="1" noChangeArrowheads="1"/>
            </p:cNvPicPr>
            <p:nvPr/>
          </p:nvPicPr>
          <p:blipFill>
            <a:blip r:embed="rId3" cstate="print"/>
            <a:srcRect/>
            <a:stretch>
              <a:fillRect/>
            </a:stretch>
          </p:blipFill>
          <p:spPr bwMode="auto">
            <a:xfrm>
              <a:off x="7757413" y="4652032"/>
              <a:ext cx="1274687" cy="301948"/>
            </a:xfrm>
            <a:prstGeom prst="rect">
              <a:avLst/>
            </a:prstGeom>
            <a:noFill/>
            <a:ln w="9525">
              <a:noFill/>
              <a:miter lim="800000"/>
              <a:headEnd/>
              <a:tailEnd/>
            </a:ln>
          </p:spPr>
        </p:pic>
        <p:pic>
          <p:nvPicPr>
            <p:cNvPr id="92" name="Picture 4"/>
            <p:cNvPicPr>
              <a:picLocks noChangeAspect="1" noChangeArrowheads="1"/>
            </p:cNvPicPr>
            <p:nvPr/>
          </p:nvPicPr>
          <p:blipFill>
            <a:blip r:embed="rId4" cstate="print"/>
            <a:srcRect/>
            <a:stretch>
              <a:fillRect/>
            </a:stretch>
          </p:blipFill>
          <p:spPr bwMode="auto">
            <a:xfrm>
              <a:off x="2744449" y="6164347"/>
              <a:ext cx="1257123" cy="226149"/>
            </a:xfrm>
            <a:prstGeom prst="rect">
              <a:avLst/>
            </a:prstGeom>
            <a:noFill/>
            <a:ln w="9525">
              <a:noFill/>
              <a:miter lim="800000"/>
              <a:headEnd/>
              <a:tailEnd/>
            </a:ln>
          </p:spPr>
        </p:pic>
        <p:pic>
          <p:nvPicPr>
            <p:cNvPr id="93" name="Picture 4"/>
            <p:cNvPicPr>
              <a:picLocks noChangeAspect="1" noChangeArrowheads="1"/>
            </p:cNvPicPr>
            <p:nvPr/>
          </p:nvPicPr>
          <p:blipFill>
            <a:blip r:embed="rId4" cstate="print"/>
            <a:srcRect/>
            <a:stretch>
              <a:fillRect/>
            </a:stretch>
          </p:blipFill>
          <p:spPr bwMode="auto">
            <a:xfrm>
              <a:off x="2744449" y="5936358"/>
              <a:ext cx="1257123" cy="226149"/>
            </a:xfrm>
            <a:prstGeom prst="rect">
              <a:avLst/>
            </a:prstGeom>
            <a:noFill/>
            <a:ln w="9525">
              <a:noFill/>
              <a:miter lim="800000"/>
              <a:headEnd/>
              <a:tailEnd/>
            </a:ln>
          </p:spPr>
        </p:pic>
        <p:pic>
          <p:nvPicPr>
            <p:cNvPr id="94" name="Picture 4"/>
            <p:cNvPicPr>
              <a:picLocks noChangeAspect="1" noChangeArrowheads="1"/>
            </p:cNvPicPr>
            <p:nvPr/>
          </p:nvPicPr>
          <p:blipFill>
            <a:blip r:embed="rId4" cstate="print"/>
            <a:srcRect/>
            <a:stretch>
              <a:fillRect/>
            </a:stretch>
          </p:blipFill>
          <p:spPr bwMode="auto">
            <a:xfrm>
              <a:off x="2739158" y="5710209"/>
              <a:ext cx="1257123" cy="226149"/>
            </a:xfrm>
            <a:prstGeom prst="rect">
              <a:avLst/>
            </a:prstGeom>
            <a:noFill/>
            <a:ln w="9525">
              <a:noFill/>
              <a:miter lim="800000"/>
              <a:headEnd/>
              <a:tailEnd/>
            </a:ln>
          </p:spPr>
        </p:pic>
        <p:pic>
          <p:nvPicPr>
            <p:cNvPr id="95" name="Picture 4"/>
            <p:cNvPicPr>
              <a:picLocks noChangeAspect="1" noChangeArrowheads="1"/>
            </p:cNvPicPr>
            <p:nvPr/>
          </p:nvPicPr>
          <p:blipFill>
            <a:blip r:embed="rId4" cstate="print"/>
            <a:srcRect/>
            <a:stretch>
              <a:fillRect/>
            </a:stretch>
          </p:blipFill>
          <p:spPr bwMode="auto">
            <a:xfrm>
              <a:off x="2739158" y="5482219"/>
              <a:ext cx="1257123" cy="226149"/>
            </a:xfrm>
            <a:prstGeom prst="rect">
              <a:avLst/>
            </a:prstGeom>
            <a:noFill/>
            <a:ln w="9525">
              <a:noFill/>
              <a:miter lim="800000"/>
              <a:headEnd/>
              <a:tailEnd/>
            </a:ln>
          </p:spPr>
        </p:pic>
        <p:pic>
          <p:nvPicPr>
            <p:cNvPr id="96" name="Picture 4"/>
            <p:cNvPicPr>
              <a:picLocks noChangeAspect="1" noChangeArrowheads="1"/>
            </p:cNvPicPr>
            <p:nvPr/>
          </p:nvPicPr>
          <p:blipFill>
            <a:blip r:embed="rId4" cstate="print"/>
            <a:srcRect/>
            <a:stretch>
              <a:fillRect/>
            </a:stretch>
          </p:blipFill>
          <p:spPr bwMode="auto">
            <a:xfrm>
              <a:off x="4567295" y="6166188"/>
              <a:ext cx="1257123" cy="226149"/>
            </a:xfrm>
            <a:prstGeom prst="rect">
              <a:avLst/>
            </a:prstGeom>
            <a:noFill/>
            <a:ln w="9525">
              <a:noFill/>
              <a:miter lim="800000"/>
              <a:headEnd/>
              <a:tailEnd/>
            </a:ln>
          </p:spPr>
        </p:pic>
        <p:pic>
          <p:nvPicPr>
            <p:cNvPr id="97" name="Picture 4"/>
            <p:cNvPicPr>
              <a:picLocks noChangeAspect="1" noChangeArrowheads="1"/>
            </p:cNvPicPr>
            <p:nvPr/>
          </p:nvPicPr>
          <p:blipFill>
            <a:blip r:embed="rId4" cstate="print"/>
            <a:srcRect/>
            <a:stretch>
              <a:fillRect/>
            </a:stretch>
          </p:blipFill>
          <p:spPr bwMode="auto">
            <a:xfrm>
              <a:off x="4567295" y="5938198"/>
              <a:ext cx="1257123" cy="226149"/>
            </a:xfrm>
            <a:prstGeom prst="rect">
              <a:avLst/>
            </a:prstGeom>
            <a:noFill/>
            <a:ln w="9525">
              <a:noFill/>
              <a:miter lim="800000"/>
              <a:headEnd/>
              <a:tailEnd/>
            </a:ln>
          </p:spPr>
        </p:pic>
        <p:pic>
          <p:nvPicPr>
            <p:cNvPr id="98" name="Picture 4"/>
            <p:cNvPicPr>
              <a:picLocks noChangeAspect="1" noChangeArrowheads="1"/>
            </p:cNvPicPr>
            <p:nvPr/>
          </p:nvPicPr>
          <p:blipFill>
            <a:blip r:embed="rId4" cstate="print"/>
            <a:srcRect/>
            <a:stretch>
              <a:fillRect/>
            </a:stretch>
          </p:blipFill>
          <p:spPr bwMode="auto">
            <a:xfrm>
              <a:off x="4562005" y="5712050"/>
              <a:ext cx="1257123" cy="226149"/>
            </a:xfrm>
            <a:prstGeom prst="rect">
              <a:avLst/>
            </a:prstGeom>
            <a:noFill/>
            <a:ln w="9525">
              <a:noFill/>
              <a:miter lim="800000"/>
              <a:headEnd/>
              <a:tailEnd/>
            </a:ln>
          </p:spPr>
        </p:pic>
        <p:pic>
          <p:nvPicPr>
            <p:cNvPr id="99" name="Picture 4"/>
            <p:cNvPicPr>
              <a:picLocks noChangeAspect="1" noChangeArrowheads="1"/>
            </p:cNvPicPr>
            <p:nvPr/>
          </p:nvPicPr>
          <p:blipFill>
            <a:blip r:embed="rId4" cstate="print"/>
            <a:srcRect/>
            <a:stretch>
              <a:fillRect/>
            </a:stretch>
          </p:blipFill>
          <p:spPr bwMode="auto">
            <a:xfrm>
              <a:off x="4562005" y="5484060"/>
              <a:ext cx="1257123" cy="226149"/>
            </a:xfrm>
            <a:prstGeom prst="rect">
              <a:avLst/>
            </a:prstGeom>
            <a:noFill/>
            <a:ln w="9525">
              <a:noFill/>
              <a:miter lim="800000"/>
              <a:headEnd/>
              <a:tailEnd/>
            </a:ln>
          </p:spPr>
        </p:pic>
        <p:pic>
          <p:nvPicPr>
            <p:cNvPr id="100" name="Picture 4"/>
            <p:cNvPicPr>
              <a:picLocks noChangeAspect="1" noChangeArrowheads="1"/>
            </p:cNvPicPr>
            <p:nvPr/>
          </p:nvPicPr>
          <p:blipFill>
            <a:blip r:embed="rId4" cstate="print"/>
            <a:srcRect/>
            <a:stretch>
              <a:fillRect/>
            </a:stretch>
          </p:blipFill>
          <p:spPr bwMode="auto">
            <a:xfrm>
              <a:off x="6141610" y="6161174"/>
              <a:ext cx="1257123" cy="226149"/>
            </a:xfrm>
            <a:prstGeom prst="rect">
              <a:avLst/>
            </a:prstGeom>
            <a:noFill/>
            <a:ln w="9525">
              <a:noFill/>
              <a:miter lim="800000"/>
              <a:headEnd/>
              <a:tailEnd/>
            </a:ln>
          </p:spPr>
        </p:pic>
        <p:pic>
          <p:nvPicPr>
            <p:cNvPr id="101" name="Picture 4"/>
            <p:cNvPicPr>
              <a:picLocks noChangeAspect="1" noChangeArrowheads="1"/>
            </p:cNvPicPr>
            <p:nvPr/>
          </p:nvPicPr>
          <p:blipFill>
            <a:blip r:embed="rId4" cstate="print"/>
            <a:srcRect/>
            <a:stretch>
              <a:fillRect/>
            </a:stretch>
          </p:blipFill>
          <p:spPr bwMode="auto">
            <a:xfrm>
              <a:off x="6141610" y="5933184"/>
              <a:ext cx="1257123" cy="226149"/>
            </a:xfrm>
            <a:prstGeom prst="rect">
              <a:avLst/>
            </a:prstGeom>
            <a:noFill/>
            <a:ln w="9525">
              <a:noFill/>
              <a:miter lim="800000"/>
              <a:headEnd/>
              <a:tailEnd/>
            </a:ln>
          </p:spPr>
        </p:pic>
        <p:pic>
          <p:nvPicPr>
            <p:cNvPr id="102" name="Picture 4"/>
            <p:cNvPicPr>
              <a:picLocks noChangeAspect="1" noChangeArrowheads="1"/>
            </p:cNvPicPr>
            <p:nvPr/>
          </p:nvPicPr>
          <p:blipFill>
            <a:blip r:embed="rId4" cstate="print"/>
            <a:srcRect/>
            <a:stretch>
              <a:fillRect/>
            </a:stretch>
          </p:blipFill>
          <p:spPr bwMode="auto">
            <a:xfrm>
              <a:off x="6136319" y="5707035"/>
              <a:ext cx="1257123" cy="226149"/>
            </a:xfrm>
            <a:prstGeom prst="rect">
              <a:avLst/>
            </a:prstGeom>
            <a:noFill/>
            <a:ln w="9525">
              <a:noFill/>
              <a:miter lim="800000"/>
              <a:headEnd/>
              <a:tailEnd/>
            </a:ln>
          </p:spPr>
        </p:pic>
        <p:pic>
          <p:nvPicPr>
            <p:cNvPr id="103" name="Picture 4"/>
            <p:cNvPicPr>
              <a:picLocks noChangeAspect="1" noChangeArrowheads="1"/>
            </p:cNvPicPr>
            <p:nvPr/>
          </p:nvPicPr>
          <p:blipFill>
            <a:blip r:embed="rId4" cstate="print"/>
            <a:srcRect/>
            <a:stretch>
              <a:fillRect/>
            </a:stretch>
          </p:blipFill>
          <p:spPr bwMode="auto">
            <a:xfrm>
              <a:off x="6136319" y="5479045"/>
              <a:ext cx="1257123" cy="226149"/>
            </a:xfrm>
            <a:prstGeom prst="rect">
              <a:avLst/>
            </a:prstGeom>
            <a:noFill/>
            <a:ln w="9525">
              <a:noFill/>
              <a:miter lim="800000"/>
              <a:headEnd/>
              <a:tailEnd/>
            </a:ln>
          </p:spPr>
        </p:pic>
        <p:pic>
          <p:nvPicPr>
            <p:cNvPr id="104" name="Picture 4"/>
            <p:cNvPicPr>
              <a:picLocks noChangeAspect="1" noChangeArrowheads="1"/>
            </p:cNvPicPr>
            <p:nvPr/>
          </p:nvPicPr>
          <p:blipFill>
            <a:blip r:embed="rId4" cstate="print"/>
            <a:srcRect/>
            <a:stretch>
              <a:fillRect/>
            </a:stretch>
          </p:blipFill>
          <p:spPr bwMode="auto">
            <a:xfrm>
              <a:off x="7759726" y="6155362"/>
              <a:ext cx="1257123" cy="226149"/>
            </a:xfrm>
            <a:prstGeom prst="rect">
              <a:avLst/>
            </a:prstGeom>
            <a:noFill/>
            <a:ln w="9525">
              <a:noFill/>
              <a:miter lim="800000"/>
              <a:headEnd/>
              <a:tailEnd/>
            </a:ln>
          </p:spPr>
        </p:pic>
        <p:pic>
          <p:nvPicPr>
            <p:cNvPr id="105" name="Picture 4"/>
            <p:cNvPicPr>
              <a:picLocks noChangeAspect="1" noChangeArrowheads="1"/>
            </p:cNvPicPr>
            <p:nvPr/>
          </p:nvPicPr>
          <p:blipFill>
            <a:blip r:embed="rId4" cstate="print"/>
            <a:srcRect/>
            <a:stretch>
              <a:fillRect/>
            </a:stretch>
          </p:blipFill>
          <p:spPr bwMode="auto">
            <a:xfrm>
              <a:off x="7759726" y="5927372"/>
              <a:ext cx="1257123" cy="226149"/>
            </a:xfrm>
            <a:prstGeom prst="rect">
              <a:avLst/>
            </a:prstGeom>
            <a:noFill/>
            <a:ln w="9525">
              <a:noFill/>
              <a:miter lim="800000"/>
              <a:headEnd/>
              <a:tailEnd/>
            </a:ln>
          </p:spPr>
        </p:pic>
        <p:pic>
          <p:nvPicPr>
            <p:cNvPr id="106" name="Picture 4"/>
            <p:cNvPicPr>
              <a:picLocks noChangeAspect="1" noChangeArrowheads="1"/>
            </p:cNvPicPr>
            <p:nvPr/>
          </p:nvPicPr>
          <p:blipFill>
            <a:blip r:embed="rId4" cstate="print"/>
            <a:srcRect/>
            <a:stretch>
              <a:fillRect/>
            </a:stretch>
          </p:blipFill>
          <p:spPr bwMode="auto">
            <a:xfrm>
              <a:off x="7754436" y="5701224"/>
              <a:ext cx="1257123" cy="226149"/>
            </a:xfrm>
            <a:prstGeom prst="rect">
              <a:avLst/>
            </a:prstGeom>
            <a:noFill/>
            <a:ln w="9525">
              <a:noFill/>
              <a:miter lim="800000"/>
              <a:headEnd/>
              <a:tailEnd/>
            </a:ln>
          </p:spPr>
        </p:pic>
        <p:pic>
          <p:nvPicPr>
            <p:cNvPr id="107" name="Picture 4"/>
            <p:cNvPicPr>
              <a:picLocks noChangeAspect="1" noChangeArrowheads="1"/>
            </p:cNvPicPr>
            <p:nvPr/>
          </p:nvPicPr>
          <p:blipFill>
            <a:blip r:embed="rId4" cstate="print"/>
            <a:srcRect/>
            <a:stretch>
              <a:fillRect/>
            </a:stretch>
          </p:blipFill>
          <p:spPr bwMode="auto">
            <a:xfrm>
              <a:off x="7754436" y="5473234"/>
              <a:ext cx="1257123" cy="226149"/>
            </a:xfrm>
            <a:prstGeom prst="rect">
              <a:avLst/>
            </a:prstGeom>
            <a:noFill/>
            <a:ln w="9525">
              <a:noFill/>
              <a:miter lim="800000"/>
              <a:headEnd/>
              <a:tailEnd/>
            </a:ln>
          </p:spPr>
        </p:pic>
      </p:grpSp>
    </p:spTree>
    <p:extLst>
      <p:ext uri="{BB962C8B-B14F-4D97-AF65-F5344CB8AC3E}">
        <p14:creationId xmlns:p14="http://schemas.microsoft.com/office/powerpoint/2010/main" val="9390123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1021158" y="1422983"/>
            <a:ext cx="10149685" cy="4354399"/>
          </a:xfrm>
        </p:spPr>
        <p:txBody>
          <a:bodyPr/>
          <a:lstStyle/>
          <a:p>
            <a:r>
              <a:rPr lang="en-US" sz="1799" dirty="0">
                <a:latin typeface="Huawei Sans" panose="020C0503030203020204" pitchFamily="34" charset="0"/>
              </a:rPr>
              <a:t>(Multiple-</a:t>
            </a:r>
            <a:r>
              <a:rPr lang="en-US" altLang="zh-CN" sz="1799" dirty="0"/>
              <a:t>answer</a:t>
            </a:r>
            <a:r>
              <a:rPr lang="en-US" sz="1799" dirty="0">
                <a:latin typeface="Huawei Sans" panose="020C0503030203020204" pitchFamily="34" charset="0"/>
              </a:rPr>
              <a:t> question) What are the types of SSDs?</a:t>
            </a:r>
            <a:endParaRPr lang="en-US" altLang="zh-CN" sz="1799" dirty="0">
              <a:latin typeface="Huawei Sans" panose="020C0503030203020204" pitchFamily="34" charset="0"/>
            </a:endParaRPr>
          </a:p>
          <a:p>
            <a:pPr lvl="1"/>
            <a:r>
              <a:rPr lang="en-US" sz="1599" dirty="0">
                <a:latin typeface="Huawei Sans" panose="020C0503030203020204" pitchFamily="34" charset="0"/>
              </a:rPr>
              <a:t>SLC</a:t>
            </a:r>
            <a:endParaRPr lang="en-US" altLang="zh-CN" sz="1599" dirty="0">
              <a:latin typeface="Huawei Sans" panose="020C0503030203020204" pitchFamily="34" charset="0"/>
            </a:endParaRPr>
          </a:p>
          <a:p>
            <a:pPr lvl="1"/>
            <a:r>
              <a:rPr lang="en-US" sz="1599" dirty="0">
                <a:latin typeface="Huawei Sans" panose="020C0503030203020204" pitchFamily="34" charset="0"/>
              </a:rPr>
              <a:t>MLC</a:t>
            </a:r>
            <a:endParaRPr lang="en-US" altLang="zh-CN" sz="1599" dirty="0">
              <a:latin typeface="Huawei Sans" panose="020C0503030203020204" pitchFamily="34" charset="0"/>
            </a:endParaRPr>
          </a:p>
          <a:p>
            <a:pPr lvl="1"/>
            <a:r>
              <a:rPr lang="en-US" sz="1599" dirty="0">
                <a:latin typeface="Huawei Sans" panose="020C0503030203020204" pitchFamily="34" charset="0"/>
              </a:rPr>
              <a:t>TLC</a:t>
            </a:r>
            <a:endParaRPr lang="en-US" altLang="zh-CN" sz="1599" dirty="0">
              <a:latin typeface="Huawei Sans" panose="020C0503030203020204" pitchFamily="34" charset="0"/>
            </a:endParaRPr>
          </a:p>
          <a:p>
            <a:pPr lvl="1"/>
            <a:r>
              <a:rPr lang="en-US" sz="1599" dirty="0">
                <a:latin typeface="Huawei Sans" panose="020C0503030203020204" pitchFamily="34" charset="0"/>
              </a:rPr>
              <a:t>QLC</a:t>
            </a:r>
          </a:p>
          <a:p>
            <a:r>
              <a:rPr lang="en-US" sz="1799" dirty="0">
                <a:latin typeface="Huawei Sans" panose="020C0503030203020204" pitchFamily="34" charset="0"/>
              </a:rPr>
              <a:t>(Multiple-answer question) Which of the following can be used to measure the performance of an HDD?</a:t>
            </a:r>
          </a:p>
          <a:p>
            <a:pPr lvl="1"/>
            <a:r>
              <a:rPr lang="en-US" sz="1599" dirty="0">
                <a:latin typeface="Huawei Sans" panose="020C0503030203020204" pitchFamily="34" charset="0"/>
              </a:rPr>
              <a:t>Disk capacity</a:t>
            </a:r>
          </a:p>
          <a:p>
            <a:pPr lvl="1"/>
            <a:r>
              <a:rPr lang="en-US" sz="1599" dirty="0">
                <a:latin typeface="Huawei Sans" panose="020C0503030203020204" pitchFamily="34" charset="0"/>
              </a:rPr>
              <a:t>Rotation speed</a:t>
            </a:r>
          </a:p>
          <a:p>
            <a:pPr lvl="1"/>
            <a:r>
              <a:rPr lang="en-US" sz="1599" dirty="0">
                <a:latin typeface="Huawei Sans" panose="020C0503030203020204" pitchFamily="34" charset="0"/>
              </a:rPr>
              <a:t>Data transfer rate</a:t>
            </a:r>
          </a:p>
          <a:p>
            <a:pPr lvl="1"/>
            <a:r>
              <a:rPr lang="en-US" sz="1599" dirty="0">
                <a:latin typeface="Huawei Sans" panose="020C0503030203020204" pitchFamily="34" charset="0"/>
              </a:rPr>
              <a:t>Average access time</a:t>
            </a:r>
          </a:p>
        </p:txBody>
      </p:sp>
    </p:spTree>
    <p:extLst>
      <p:ext uri="{BB962C8B-B14F-4D97-AF65-F5344CB8AC3E}">
        <p14:creationId xmlns:p14="http://schemas.microsoft.com/office/powerpoint/2010/main" val="27079343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8334619" y="4336150"/>
            <a:ext cx="267000" cy="225780"/>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6" rIns="149128" bIns="129506"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5" name="任意多边形 4"/>
          <p:cNvSpPr/>
          <p:nvPr/>
        </p:nvSpPr>
        <p:spPr>
          <a:xfrm>
            <a:off x="8334619" y="4110369"/>
            <a:ext cx="267000" cy="225780"/>
          </a:xfrm>
          <a:custGeom>
            <a:avLst/>
            <a:gdLst>
              <a:gd name="connsiteX0" fmla="*/ 0 w 293220"/>
              <a:gd name="connsiteY0" fmla="*/ 279363 h 279363"/>
              <a:gd name="connsiteX1" fmla="*/ 146610 w 293220"/>
              <a:gd name="connsiteY1" fmla="*/ 279363 h 279363"/>
              <a:gd name="connsiteX2" fmla="*/ 146610 w 293220"/>
              <a:gd name="connsiteY2" fmla="*/ 0 h 279363"/>
              <a:gd name="connsiteX3" fmla="*/ 293220 w 293220"/>
              <a:gd name="connsiteY3" fmla="*/ 0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279363"/>
                </a:moveTo>
                <a:lnTo>
                  <a:pt x="146610" y="279363"/>
                </a:lnTo>
                <a:lnTo>
                  <a:pt x="146610" y="0"/>
                </a:lnTo>
                <a:lnTo>
                  <a:pt x="293220" y="0"/>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6" rIns="149128" bIns="129506"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8" name="任意多边形 7"/>
          <p:cNvSpPr/>
          <p:nvPr/>
        </p:nvSpPr>
        <p:spPr>
          <a:xfrm>
            <a:off x="8334619" y="3433027"/>
            <a:ext cx="267000" cy="225780"/>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7" rIns="149128" bIns="12950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9" name="任意多边形 8"/>
          <p:cNvSpPr/>
          <p:nvPr/>
        </p:nvSpPr>
        <p:spPr>
          <a:xfrm>
            <a:off x="8334619" y="3207248"/>
            <a:ext cx="267000" cy="225780"/>
          </a:xfrm>
          <a:custGeom>
            <a:avLst/>
            <a:gdLst>
              <a:gd name="connsiteX0" fmla="*/ 0 w 293220"/>
              <a:gd name="connsiteY0" fmla="*/ 279363 h 279363"/>
              <a:gd name="connsiteX1" fmla="*/ 146610 w 293220"/>
              <a:gd name="connsiteY1" fmla="*/ 279363 h 279363"/>
              <a:gd name="connsiteX2" fmla="*/ 146610 w 293220"/>
              <a:gd name="connsiteY2" fmla="*/ 0 h 279363"/>
              <a:gd name="connsiteX3" fmla="*/ 293220 w 293220"/>
              <a:gd name="connsiteY3" fmla="*/ 0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279363"/>
                </a:moveTo>
                <a:lnTo>
                  <a:pt x="146610" y="279363"/>
                </a:lnTo>
                <a:lnTo>
                  <a:pt x="146610" y="0"/>
                </a:lnTo>
                <a:lnTo>
                  <a:pt x="293220" y="0"/>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6" rIns="149128" bIns="129506"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12" name="任意多边形 11"/>
          <p:cNvSpPr/>
          <p:nvPr/>
        </p:nvSpPr>
        <p:spPr>
          <a:xfrm>
            <a:off x="8334619" y="2304128"/>
            <a:ext cx="267000" cy="451560"/>
          </a:xfrm>
          <a:custGeom>
            <a:avLst/>
            <a:gdLst>
              <a:gd name="connsiteX0" fmla="*/ 0 w 293220"/>
              <a:gd name="connsiteY0" fmla="*/ 0 h 558727"/>
              <a:gd name="connsiteX1" fmla="*/ 146610 w 293220"/>
              <a:gd name="connsiteY1" fmla="*/ 0 h 558727"/>
              <a:gd name="connsiteX2" fmla="*/ 146610 w 293220"/>
              <a:gd name="connsiteY2" fmla="*/ 558727 h 558727"/>
              <a:gd name="connsiteX3" fmla="*/ 293220 w 293220"/>
              <a:gd name="connsiteY3" fmla="*/ 558727 h 558727"/>
            </a:gdLst>
            <a:ahLst/>
            <a:cxnLst>
              <a:cxn ang="0">
                <a:pos x="connsiteX0" y="connsiteY0"/>
              </a:cxn>
              <a:cxn ang="0">
                <a:pos x="connsiteX1" y="connsiteY1"/>
              </a:cxn>
              <a:cxn ang="0">
                <a:pos x="connsiteX2" y="connsiteY2"/>
              </a:cxn>
              <a:cxn ang="0">
                <a:pos x="connsiteX3" y="connsiteY3"/>
              </a:cxn>
            </a:cxnLst>
            <a:rect l="l" t="t" r="r" b="b"/>
            <a:pathLst>
              <a:path w="293220" h="558727">
                <a:moveTo>
                  <a:pt x="0" y="0"/>
                </a:moveTo>
                <a:lnTo>
                  <a:pt x="146610" y="0"/>
                </a:lnTo>
                <a:lnTo>
                  <a:pt x="146610" y="558727"/>
                </a:lnTo>
                <a:lnTo>
                  <a:pt x="293220" y="558727"/>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3479" tIns="263486" rIns="143480" bIns="263486"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13" name="任意多边形 12"/>
          <p:cNvSpPr/>
          <p:nvPr/>
        </p:nvSpPr>
        <p:spPr>
          <a:xfrm>
            <a:off x="8334619" y="2267174"/>
            <a:ext cx="267000" cy="73901"/>
          </a:xfrm>
          <a:custGeom>
            <a:avLst/>
            <a:gdLst>
              <a:gd name="connsiteX0" fmla="*/ 0 w 293220"/>
              <a:gd name="connsiteY0" fmla="*/ 45720 h 91440"/>
              <a:gd name="connsiteX1" fmla="*/ 293220 w 293220"/>
              <a:gd name="connsiteY1" fmla="*/ 45720 h 91440"/>
            </a:gdLst>
            <a:ahLst/>
            <a:cxnLst>
              <a:cxn ang="0">
                <a:pos x="connsiteX0" y="connsiteY0"/>
              </a:cxn>
              <a:cxn ang="0">
                <a:pos x="connsiteX1" y="connsiteY1"/>
              </a:cxn>
            </a:cxnLst>
            <a:rect l="l" t="t" r="r" b="b"/>
            <a:pathLst>
              <a:path w="293220" h="91440">
                <a:moveTo>
                  <a:pt x="0" y="45720"/>
                </a:moveTo>
                <a:lnTo>
                  <a:pt x="293220" y="45720"/>
                </a:lnTo>
              </a:path>
            </a:pathLst>
          </a:custGeom>
          <a:noFill/>
          <a:ln>
            <a:solidFill>
              <a:schemeClr val="tx1"/>
            </a:solidFill>
          </a:ln>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51921" tIns="38374" rIns="151920" bIns="3837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14" name="任意多边形 13"/>
          <p:cNvSpPr/>
          <p:nvPr/>
        </p:nvSpPr>
        <p:spPr>
          <a:xfrm>
            <a:off x="8334619" y="1852566"/>
            <a:ext cx="267000" cy="451561"/>
          </a:xfrm>
          <a:custGeom>
            <a:avLst/>
            <a:gdLst>
              <a:gd name="connsiteX0" fmla="*/ 0 w 293220"/>
              <a:gd name="connsiteY0" fmla="*/ 558727 h 558727"/>
              <a:gd name="connsiteX1" fmla="*/ 146610 w 293220"/>
              <a:gd name="connsiteY1" fmla="*/ 558727 h 558727"/>
              <a:gd name="connsiteX2" fmla="*/ 146610 w 293220"/>
              <a:gd name="connsiteY2" fmla="*/ 0 h 558727"/>
              <a:gd name="connsiteX3" fmla="*/ 293220 w 293220"/>
              <a:gd name="connsiteY3" fmla="*/ 0 h 558727"/>
            </a:gdLst>
            <a:ahLst/>
            <a:cxnLst>
              <a:cxn ang="0">
                <a:pos x="connsiteX0" y="connsiteY0"/>
              </a:cxn>
              <a:cxn ang="0">
                <a:pos x="connsiteX1" y="connsiteY1"/>
              </a:cxn>
              <a:cxn ang="0">
                <a:pos x="connsiteX2" y="connsiteY2"/>
              </a:cxn>
              <a:cxn ang="0">
                <a:pos x="connsiteX3" y="connsiteY3"/>
              </a:cxn>
            </a:cxnLst>
            <a:rect l="l" t="t" r="r" b="b"/>
            <a:pathLst>
              <a:path w="293220" h="558727">
                <a:moveTo>
                  <a:pt x="0" y="558727"/>
                </a:moveTo>
                <a:lnTo>
                  <a:pt x="146610" y="558727"/>
                </a:lnTo>
                <a:lnTo>
                  <a:pt x="146610" y="0"/>
                </a:lnTo>
                <a:lnTo>
                  <a:pt x="293220" y="0"/>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3479" tIns="263486" rIns="143480" bIns="263486"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16" name="任意多边形 15"/>
          <p:cNvSpPr/>
          <p:nvPr/>
        </p:nvSpPr>
        <p:spPr>
          <a:xfrm rot="16200000">
            <a:off x="4784685" y="2289497"/>
            <a:ext cx="604375" cy="2328391"/>
          </a:xfrm>
          <a:custGeom>
            <a:avLst/>
            <a:gdLst>
              <a:gd name="connsiteX0" fmla="*/ 0 w 416211"/>
              <a:gd name="connsiteY0" fmla="*/ 0 h 2148992"/>
              <a:gd name="connsiteX1" fmla="*/ 416211 w 416211"/>
              <a:gd name="connsiteY1" fmla="*/ 0 h 2148992"/>
              <a:gd name="connsiteX2" fmla="*/ 416211 w 416211"/>
              <a:gd name="connsiteY2" fmla="*/ 2148992 h 2148992"/>
              <a:gd name="connsiteX3" fmla="*/ 0 w 416211"/>
              <a:gd name="connsiteY3" fmla="*/ 2148992 h 2148992"/>
              <a:gd name="connsiteX4" fmla="*/ 0 w 416211"/>
              <a:gd name="connsiteY4" fmla="*/ 0 h 214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211" h="2148992">
                <a:moveTo>
                  <a:pt x="0" y="0"/>
                </a:moveTo>
                <a:lnTo>
                  <a:pt x="416211" y="0"/>
                </a:lnTo>
                <a:lnTo>
                  <a:pt x="416211" y="2148992"/>
                </a:lnTo>
                <a:lnTo>
                  <a:pt x="0" y="214899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vert" wrap="square" lIns="13964" tIns="13965" rIns="13965" bIns="13964"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Intelligent storage components</a:t>
            </a:r>
          </a:p>
        </p:txBody>
      </p:sp>
      <p:sp>
        <p:nvSpPr>
          <p:cNvPr id="17" name="任意多边形 16"/>
          <p:cNvSpPr/>
          <p:nvPr/>
        </p:nvSpPr>
        <p:spPr>
          <a:xfrm>
            <a:off x="6999621" y="1912585"/>
            <a:ext cx="1335000" cy="572165"/>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Controller enclosure</a:t>
            </a:r>
          </a:p>
        </p:txBody>
      </p:sp>
      <p:sp>
        <p:nvSpPr>
          <p:cNvPr id="18" name="任意多边形 17"/>
          <p:cNvSpPr/>
          <p:nvPr/>
        </p:nvSpPr>
        <p:spPr>
          <a:xfrm>
            <a:off x="8601618" y="1671940"/>
            <a:ext cx="2085431"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Controller</a:t>
            </a:r>
          </a:p>
        </p:txBody>
      </p:sp>
      <p:sp>
        <p:nvSpPr>
          <p:cNvPr id="19" name="任意多边形 18"/>
          <p:cNvSpPr/>
          <p:nvPr/>
        </p:nvSpPr>
        <p:spPr>
          <a:xfrm>
            <a:off x="8601618" y="2123501"/>
            <a:ext cx="2085431"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Coffer disk</a:t>
            </a:r>
          </a:p>
        </p:txBody>
      </p:sp>
      <p:sp>
        <p:nvSpPr>
          <p:cNvPr id="20" name="任意多边形 19"/>
          <p:cNvSpPr/>
          <p:nvPr/>
        </p:nvSpPr>
        <p:spPr>
          <a:xfrm>
            <a:off x="8601619" y="2575062"/>
            <a:ext cx="2085430"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BBU</a:t>
            </a:r>
          </a:p>
        </p:txBody>
      </p:sp>
      <p:sp>
        <p:nvSpPr>
          <p:cNvPr id="21" name="任意多边形 20"/>
          <p:cNvSpPr/>
          <p:nvPr/>
        </p:nvSpPr>
        <p:spPr>
          <a:xfrm>
            <a:off x="6999621" y="2599860"/>
            <a:ext cx="1335000" cy="537433"/>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Disk enclosure</a:t>
            </a:r>
          </a:p>
        </p:txBody>
      </p:sp>
      <p:sp>
        <p:nvSpPr>
          <p:cNvPr id="22" name="任意多边形 21"/>
          <p:cNvSpPr/>
          <p:nvPr/>
        </p:nvSpPr>
        <p:spPr>
          <a:xfrm>
            <a:off x="6999621" y="3252403"/>
            <a:ext cx="1335000" cy="537433"/>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Expansion module</a:t>
            </a:r>
          </a:p>
        </p:txBody>
      </p:sp>
      <p:sp>
        <p:nvSpPr>
          <p:cNvPr id="23" name="任意多边形 22"/>
          <p:cNvSpPr/>
          <p:nvPr/>
        </p:nvSpPr>
        <p:spPr>
          <a:xfrm>
            <a:off x="8601619" y="3026623"/>
            <a:ext cx="2085431"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Expansion module</a:t>
            </a:r>
          </a:p>
        </p:txBody>
      </p:sp>
      <p:sp>
        <p:nvSpPr>
          <p:cNvPr id="24" name="任意多边形 23"/>
          <p:cNvSpPr/>
          <p:nvPr/>
        </p:nvSpPr>
        <p:spPr>
          <a:xfrm>
            <a:off x="8601619" y="3478184"/>
            <a:ext cx="2085430"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Device cables</a:t>
            </a:r>
          </a:p>
        </p:txBody>
      </p:sp>
      <p:sp>
        <p:nvSpPr>
          <p:cNvPr id="25" name="任意多边形 24"/>
          <p:cNvSpPr/>
          <p:nvPr/>
        </p:nvSpPr>
        <p:spPr>
          <a:xfrm>
            <a:off x="6999621" y="4155526"/>
            <a:ext cx="1335000"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Disk</a:t>
            </a:r>
          </a:p>
        </p:txBody>
      </p:sp>
      <p:sp>
        <p:nvSpPr>
          <p:cNvPr id="26" name="任意多边形 25"/>
          <p:cNvSpPr/>
          <p:nvPr/>
        </p:nvSpPr>
        <p:spPr>
          <a:xfrm>
            <a:off x="8601618" y="3929745"/>
            <a:ext cx="2085431"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HDD</a:t>
            </a:r>
          </a:p>
        </p:txBody>
      </p:sp>
      <p:sp>
        <p:nvSpPr>
          <p:cNvPr id="27" name="任意多边形 26"/>
          <p:cNvSpPr/>
          <p:nvPr/>
        </p:nvSpPr>
        <p:spPr>
          <a:xfrm>
            <a:off x="8601618" y="4381305"/>
            <a:ext cx="2085431"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SSD</a:t>
            </a:r>
          </a:p>
        </p:txBody>
      </p:sp>
      <p:sp>
        <p:nvSpPr>
          <p:cNvPr id="28" name="任意多边形 27"/>
          <p:cNvSpPr/>
          <p:nvPr/>
        </p:nvSpPr>
        <p:spPr>
          <a:xfrm>
            <a:off x="6999621" y="4574658"/>
            <a:ext cx="1335000" cy="503693"/>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Interface module</a:t>
            </a:r>
          </a:p>
        </p:txBody>
      </p:sp>
      <p:sp>
        <p:nvSpPr>
          <p:cNvPr id="29" name="任意多边形 28"/>
          <p:cNvSpPr/>
          <p:nvPr/>
        </p:nvSpPr>
        <p:spPr>
          <a:xfrm rot="16200000">
            <a:off x="4773828" y="756170"/>
            <a:ext cx="604373" cy="2306676"/>
          </a:xfrm>
          <a:custGeom>
            <a:avLst/>
            <a:gdLst>
              <a:gd name="connsiteX0" fmla="*/ 0 w 416211"/>
              <a:gd name="connsiteY0" fmla="*/ 0 h 2148992"/>
              <a:gd name="connsiteX1" fmla="*/ 416211 w 416211"/>
              <a:gd name="connsiteY1" fmla="*/ 0 h 2148992"/>
              <a:gd name="connsiteX2" fmla="*/ 416211 w 416211"/>
              <a:gd name="connsiteY2" fmla="*/ 2148992 h 2148992"/>
              <a:gd name="connsiteX3" fmla="*/ 0 w 416211"/>
              <a:gd name="connsiteY3" fmla="*/ 2148992 h 2148992"/>
              <a:gd name="connsiteX4" fmla="*/ 0 w 416211"/>
              <a:gd name="connsiteY4" fmla="*/ 0 h 214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211" h="2148992">
                <a:moveTo>
                  <a:pt x="0" y="0"/>
                </a:moveTo>
                <a:lnTo>
                  <a:pt x="416211" y="0"/>
                </a:lnTo>
                <a:lnTo>
                  <a:pt x="416211" y="2148992"/>
                </a:lnTo>
                <a:lnTo>
                  <a:pt x="0" y="214899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vert" wrap="square" lIns="13964" tIns="13965" rIns="13965" bIns="13964"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Intelligent data storage system</a:t>
            </a:r>
            <a:endParaRPr lang="en-US" altLang="zh-CN" dirty="0">
              <a:solidFill>
                <a:prstClr val="black"/>
              </a:solidFill>
              <a:latin typeface="Huawei Sans" panose="020C0503030203020204" pitchFamily="34" charset="0"/>
              <a:ea typeface="方正兰亭黑简体"/>
            </a:endParaRPr>
          </a:p>
        </p:txBody>
      </p:sp>
      <p:sp>
        <p:nvSpPr>
          <p:cNvPr id="30" name="任意多边形 29"/>
          <p:cNvSpPr/>
          <p:nvPr/>
        </p:nvSpPr>
        <p:spPr>
          <a:xfrm rot="16200000">
            <a:off x="4782867" y="4273722"/>
            <a:ext cx="604376" cy="2338947"/>
          </a:xfrm>
          <a:custGeom>
            <a:avLst/>
            <a:gdLst>
              <a:gd name="connsiteX0" fmla="*/ 0 w 416211"/>
              <a:gd name="connsiteY0" fmla="*/ 0 h 2148992"/>
              <a:gd name="connsiteX1" fmla="*/ 416211 w 416211"/>
              <a:gd name="connsiteY1" fmla="*/ 0 h 2148992"/>
              <a:gd name="connsiteX2" fmla="*/ 416211 w 416211"/>
              <a:gd name="connsiteY2" fmla="*/ 2148992 h 2148992"/>
              <a:gd name="connsiteX3" fmla="*/ 0 w 416211"/>
              <a:gd name="connsiteY3" fmla="*/ 2148992 h 2148992"/>
              <a:gd name="connsiteX4" fmla="*/ 0 w 416211"/>
              <a:gd name="connsiteY4" fmla="*/ 0 h 214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211" h="2148992">
                <a:moveTo>
                  <a:pt x="0" y="0"/>
                </a:moveTo>
                <a:lnTo>
                  <a:pt x="416211" y="0"/>
                </a:lnTo>
                <a:lnTo>
                  <a:pt x="416211" y="2148992"/>
                </a:lnTo>
                <a:lnTo>
                  <a:pt x="0" y="214899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vert" wrap="square" lIns="13964" tIns="13965" rIns="13965" bIns="13964"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Storage system expansion methods</a:t>
            </a:r>
          </a:p>
        </p:txBody>
      </p:sp>
      <p:sp>
        <p:nvSpPr>
          <p:cNvPr id="31" name="任意多边形 30"/>
          <p:cNvSpPr/>
          <p:nvPr/>
        </p:nvSpPr>
        <p:spPr>
          <a:xfrm>
            <a:off x="6999620" y="5136234"/>
            <a:ext cx="1335000"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Scale-up</a:t>
            </a:r>
            <a:endParaRPr lang="en-US" altLang="zh-CN" dirty="0">
              <a:solidFill>
                <a:prstClr val="black"/>
              </a:solidFill>
              <a:latin typeface="Huawei Sans" panose="020C0503030203020204" pitchFamily="34" charset="0"/>
              <a:ea typeface="方正兰亭黑简体"/>
            </a:endParaRPr>
          </a:p>
        </p:txBody>
      </p:sp>
      <p:sp>
        <p:nvSpPr>
          <p:cNvPr id="32" name="任意多边形 31"/>
          <p:cNvSpPr/>
          <p:nvPr/>
        </p:nvSpPr>
        <p:spPr>
          <a:xfrm>
            <a:off x="6999620" y="5555365"/>
            <a:ext cx="1335000" cy="361249"/>
          </a:xfrm>
          <a:custGeom>
            <a:avLst/>
            <a:gdLst>
              <a:gd name="connsiteX0" fmla="*/ 0 w 1466102"/>
              <a:gd name="connsiteY0" fmla="*/ 0 h 446982"/>
              <a:gd name="connsiteX1" fmla="*/ 1466102 w 1466102"/>
              <a:gd name="connsiteY1" fmla="*/ 0 h 446982"/>
              <a:gd name="connsiteX2" fmla="*/ 1466102 w 1466102"/>
              <a:gd name="connsiteY2" fmla="*/ 446982 h 446982"/>
              <a:gd name="connsiteX3" fmla="*/ 0 w 1466102"/>
              <a:gd name="connsiteY3" fmla="*/ 446982 h 446982"/>
              <a:gd name="connsiteX4" fmla="*/ 0 w 1466102"/>
              <a:gd name="connsiteY4" fmla="*/ 0 h 44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102" h="446982">
                <a:moveTo>
                  <a:pt x="0" y="0"/>
                </a:moveTo>
                <a:lnTo>
                  <a:pt x="1466102" y="0"/>
                </a:lnTo>
                <a:lnTo>
                  <a:pt x="1466102" y="446982"/>
                </a:lnTo>
                <a:lnTo>
                  <a:pt x="0" y="44698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3965" tIns="13965" rIns="13965" bIns="13965"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Scale-out</a:t>
            </a:r>
            <a:endParaRPr lang="en-US" altLang="zh-CN" dirty="0">
              <a:solidFill>
                <a:prstClr val="black"/>
              </a:solidFill>
              <a:latin typeface="Huawei Sans" panose="020C0503030203020204" pitchFamily="34" charset="0"/>
              <a:ea typeface="方正兰亭黑简体"/>
            </a:endParaRPr>
          </a:p>
        </p:txBody>
      </p:sp>
      <p:sp>
        <p:nvSpPr>
          <p:cNvPr id="35" name="任意多边形 34"/>
          <p:cNvSpPr/>
          <p:nvPr/>
        </p:nvSpPr>
        <p:spPr>
          <a:xfrm rot="16200000">
            <a:off x="1945017" y="2667133"/>
            <a:ext cx="600617" cy="1833949"/>
          </a:xfrm>
          <a:custGeom>
            <a:avLst/>
            <a:gdLst>
              <a:gd name="connsiteX0" fmla="*/ 0 w 416211"/>
              <a:gd name="connsiteY0" fmla="*/ 0 h 2148992"/>
              <a:gd name="connsiteX1" fmla="*/ 416211 w 416211"/>
              <a:gd name="connsiteY1" fmla="*/ 0 h 2148992"/>
              <a:gd name="connsiteX2" fmla="*/ 416211 w 416211"/>
              <a:gd name="connsiteY2" fmla="*/ 2148992 h 2148992"/>
              <a:gd name="connsiteX3" fmla="*/ 0 w 416211"/>
              <a:gd name="connsiteY3" fmla="*/ 2148992 h 2148992"/>
              <a:gd name="connsiteX4" fmla="*/ 0 w 416211"/>
              <a:gd name="connsiteY4" fmla="*/ 0 h 214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211" h="2148992">
                <a:moveTo>
                  <a:pt x="0" y="0"/>
                </a:moveTo>
                <a:lnTo>
                  <a:pt x="416211" y="0"/>
                </a:lnTo>
                <a:lnTo>
                  <a:pt x="416211" y="2148992"/>
                </a:lnTo>
                <a:lnTo>
                  <a:pt x="0" y="2148992"/>
                </a:lnTo>
                <a:lnTo>
                  <a:pt x="0" y="0"/>
                </a:lnTo>
                <a:close/>
              </a:path>
            </a:pathLst>
          </a:custGeom>
          <a:noFill/>
          <a:ln w="19050">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vert" wrap="square" lIns="13964" tIns="13965" rIns="13965" bIns="13964" numCol="1" spcCol="1270" anchor="ctr" anchorCtr="0">
            <a:noAutofit/>
          </a:bodyPr>
          <a:lstStyle/>
          <a:p>
            <a:pPr algn="ctr" defTabSz="977509" fontAlgn="ctr">
              <a:lnSpc>
                <a:spcPct val="90000"/>
              </a:lnSpc>
              <a:spcBef>
                <a:spcPct val="0"/>
              </a:spcBef>
              <a:spcAft>
                <a:spcPct val="35000"/>
              </a:spcAft>
            </a:pPr>
            <a:r>
              <a:rPr lang="en-US" dirty="0">
                <a:solidFill>
                  <a:prstClr val="black"/>
                </a:solidFill>
                <a:latin typeface="Huawei Sans" panose="020C0503030203020204" pitchFamily="34" charset="0"/>
              </a:rPr>
              <a:t>Intelligent data storage system</a:t>
            </a:r>
            <a:endParaRPr lang="en-US" altLang="zh-CN" dirty="0">
              <a:solidFill>
                <a:prstClr val="black"/>
              </a:solidFill>
              <a:latin typeface="Huawei Sans" panose="020C0503030203020204" pitchFamily="34" charset="0"/>
              <a:ea typeface="方正兰亭黑简体"/>
            </a:endParaRPr>
          </a:p>
        </p:txBody>
      </p:sp>
      <p:sp>
        <p:nvSpPr>
          <p:cNvPr id="51" name="任意多边形 50"/>
          <p:cNvSpPr/>
          <p:nvPr/>
        </p:nvSpPr>
        <p:spPr>
          <a:xfrm flipV="1">
            <a:off x="6258166" y="2316364"/>
            <a:ext cx="741453" cy="1142686"/>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7" rIns="149128" bIns="12950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52" name="任意多边形 51"/>
          <p:cNvSpPr/>
          <p:nvPr/>
        </p:nvSpPr>
        <p:spPr>
          <a:xfrm flipV="1">
            <a:off x="6258166" y="2745670"/>
            <a:ext cx="741453" cy="713381"/>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7" rIns="149128" bIns="12950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53" name="任意多边形 52"/>
          <p:cNvSpPr/>
          <p:nvPr/>
        </p:nvSpPr>
        <p:spPr>
          <a:xfrm>
            <a:off x="6258166" y="3450677"/>
            <a:ext cx="741453" cy="885475"/>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7" rIns="149128" bIns="12950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54" name="任意多边形 53"/>
          <p:cNvSpPr/>
          <p:nvPr/>
        </p:nvSpPr>
        <p:spPr>
          <a:xfrm>
            <a:off x="6258166" y="3459051"/>
            <a:ext cx="741453" cy="1324220"/>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7" rIns="149128" bIns="12950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55" name="任意多边形 54"/>
          <p:cNvSpPr/>
          <p:nvPr/>
        </p:nvSpPr>
        <p:spPr>
          <a:xfrm>
            <a:off x="6258166" y="5460346"/>
            <a:ext cx="741453" cy="288850"/>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7" rIns="149128" bIns="12950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56" name="任意多边形 55"/>
          <p:cNvSpPr/>
          <p:nvPr/>
        </p:nvSpPr>
        <p:spPr>
          <a:xfrm flipV="1">
            <a:off x="6258166" y="5241808"/>
            <a:ext cx="741453" cy="223245"/>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7" rIns="149128" bIns="12950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57" name="任意多边形 56"/>
          <p:cNvSpPr/>
          <p:nvPr/>
        </p:nvSpPr>
        <p:spPr>
          <a:xfrm>
            <a:off x="3174126" y="3604289"/>
            <a:ext cx="741453" cy="1961684"/>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7" rIns="149128" bIns="12950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sp>
        <p:nvSpPr>
          <p:cNvPr id="58" name="任意多边形 57"/>
          <p:cNvSpPr/>
          <p:nvPr/>
        </p:nvSpPr>
        <p:spPr>
          <a:xfrm flipV="1">
            <a:off x="3174126" y="2045935"/>
            <a:ext cx="741453" cy="1563063"/>
          </a:xfrm>
          <a:custGeom>
            <a:avLst/>
            <a:gdLst>
              <a:gd name="connsiteX0" fmla="*/ 0 w 293220"/>
              <a:gd name="connsiteY0" fmla="*/ 0 h 279363"/>
              <a:gd name="connsiteX1" fmla="*/ 146610 w 293220"/>
              <a:gd name="connsiteY1" fmla="*/ 0 h 279363"/>
              <a:gd name="connsiteX2" fmla="*/ 146610 w 293220"/>
              <a:gd name="connsiteY2" fmla="*/ 279363 h 279363"/>
              <a:gd name="connsiteX3" fmla="*/ 293220 w 293220"/>
              <a:gd name="connsiteY3" fmla="*/ 279363 h 279363"/>
            </a:gdLst>
            <a:ahLst/>
            <a:cxnLst>
              <a:cxn ang="0">
                <a:pos x="connsiteX0" y="connsiteY0"/>
              </a:cxn>
              <a:cxn ang="0">
                <a:pos x="connsiteX1" y="connsiteY1"/>
              </a:cxn>
              <a:cxn ang="0">
                <a:pos x="connsiteX2" y="connsiteY2"/>
              </a:cxn>
              <a:cxn ang="0">
                <a:pos x="connsiteX3" y="connsiteY3"/>
              </a:cxn>
            </a:cxnLst>
            <a:rect l="l" t="t" r="r" b="b"/>
            <a:pathLst>
              <a:path w="293220" h="279363">
                <a:moveTo>
                  <a:pt x="0" y="0"/>
                </a:moveTo>
                <a:lnTo>
                  <a:pt x="146610" y="0"/>
                </a:lnTo>
                <a:lnTo>
                  <a:pt x="146610" y="279363"/>
                </a:lnTo>
                <a:lnTo>
                  <a:pt x="293220" y="279363"/>
                </a:lnTo>
              </a:path>
            </a:pathLst>
          </a:custGeom>
          <a:noFill/>
          <a:ln w="19050">
            <a:solidFill>
              <a:schemeClr val="tx1"/>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9127" tIns="129507" rIns="149128" bIns="129505" numCol="1" spcCol="1270" anchor="ctr" anchorCtr="0">
            <a:noAutofit/>
          </a:bodyPr>
          <a:lstStyle/>
          <a:p>
            <a:pPr algn="ctr" defTabSz="222161" fontAlgn="ctr">
              <a:lnSpc>
                <a:spcPct val="90000"/>
              </a:lnSpc>
              <a:spcBef>
                <a:spcPct val="0"/>
              </a:spcBef>
              <a:spcAft>
                <a:spcPct val="35000"/>
              </a:spcAft>
            </a:pPr>
            <a:endParaRPr lang="en-US" altLang="zh-CN" dirty="0">
              <a:solidFill>
                <a:prstClr val="black">
                  <a:hueOff val="0"/>
                  <a:satOff val="0"/>
                  <a:lumOff val="0"/>
                  <a:alphaOff val="0"/>
                </a:prstClr>
              </a:solidFill>
              <a:latin typeface="Huawei Sans" panose="020C0503030203020204" pitchFamily="34" charset="0"/>
              <a:ea typeface="方正兰亭黑简体"/>
            </a:endParaRPr>
          </a:p>
        </p:txBody>
      </p:sp>
      <p:cxnSp>
        <p:nvCxnSpPr>
          <p:cNvPr id="62" name="直接连接符 61"/>
          <p:cNvCxnSpPr/>
          <p:nvPr/>
        </p:nvCxnSpPr>
        <p:spPr>
          <a:xfrm>
            <a:off x="3414879" y="3604289"/>
            <a:ext cx="5006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706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l"/>
            <a:r>
              <a:rPr lang="en-US" altLang="zh-CN" dirty="0">
                <a:latin typeface="Huawei Sans" panose="020C0503030203020204" pitchFamily="34" charset="0"/>
                <a:ea typeface="微软雅黑" panose="020B0503020204020204" pitchFamily="34" charset="-122"/>
              </a:rPr>
              <a:t>Huawei official websites</a:t>
            </a: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Enterprise business: </a:t>
            </a:r>
            <a:r>
              <a:rPr lang="en-US" altLang="zh-CN" dirty="0">
                <a:latin typeface="Huawei Sans" panose="020C0503030203020204" pitchFamily="34" charset="0"/>
                <a:ea typeface="微软雅黑" panose="020B0503020204020204" pitchFamily="34" charset="-122"/>
                <a:cs typeface="Huawei Sans" panose="020C0503030203020204" pitchFamily="34" charset="0"/>
                <a:hlinkClick r:id="rId3"/>
              </a:rPr>
              <a:t>https://e.huawei.com/en/</a:t>
            </a:r>
            <a:endParaRPr lang="en-US" altLang="zh-CN" dirty="0">
              <a:latin typeface="Huawei Sans" panose="020C0503030203020204" pitchFamily="34" charset="0"/>
              <a:ea typeface="微软雅黑" panose="020B0503020204020204" pitchFamily="34" charset="-122"/>
              <a:cs typeface="Huawei Sans" panose="020C0503030203020204" pitchFamily="34" charset="0"/>
            </a:endParaRP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Technical support: </a:t>
            </a:r>
            <a:r>
              <a:rPr lang="en-US" altLang="zh-CN" dirty="0">
                <a:latin typeface="Huawei Sans" panose="020C0503030203020204" pitchFamily="34" charset="0"/>
                <a:ea typeface="微软雅黑" panose="020B0503020204020204" pitchFamily="34" charset="-122"/>
                <a:cs typeface="Huawei Sans" panose="020C0503030203020204" pitchFamily="34" charset="0"/>
                <a:hlinkClick r:id="rId4"/>
              </a:rPr>
              <a:t>https://support.huawei.com/enterprise/</a:t>
            </a:r>
            <a:r>
              <a:rPr lang="en-US" altLang="zh-CN" dirty="0">
                <a:latin typeface="Huawei Sans" panose="020C0503030203020204" pitchFamily="34" charset="0"/>
                <a:ea typeface="微软雅黑" panose="020B0503020204020204" pitchFamily="34" charset="-122"/>
                <a:cs typeface="Huawei Sans" panose="020C0503030203020204" pitchFamily="34" charset="0"/>
              </a:rPr>
              <a:t> </a:t>
            </a: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Online learning: </a:t>
            </a:r>
            <a:r>
              <a:rPr lang="en-US" altLang="zh-CN" dirty="0">
                <a:latin typeface="Huawei Sans" panose="020C0503030203020204" pitchFamily="34" charset="0"/>
                <a:ea typeface="微软雅黑" panose="020B0503020204020204" pitchFamily="34" charset="-122"/>
                <a:cs typeface="Huawei Sans" panose="020C0503030203020204" pitchFamily="34" charset="0"/>
                <a:hlinkClick r:id="rId5"/>
              </a:rPr>
              <a:t>https://www.huawei.com/en/learning</a:t>
            </a:r>
            <a:endParaRPr lang="en-US" altLang="zh-CN" dirty="0">
              <a:latin typeface="Huawei Sans" panose="020C0503030203020204" pitchFamily="34" charset="0"/>
              <a:ea typeface="微软雅黑" panose="020B0503020204020204" pitchFamily="34" charset="-122"/>
              <a:cs typeface="Huawei Sans" panose="020C0503030203020204" pitchFamily="34" charset="0"/>
            </a:endParaRPr>
          </a:p>
          <a:p>
            <a:r>
              <a:rPr lang="en-US" altLang="zh-CN" dirty="0">
                <a:latin typeface="Huawei Sans" panose="020C0503030203020204" pitchFamily="34" charset="0"/>
                <a:ea typeface="微软雅黑" panose="020B0503020204020204" pitchFamily="34" charset="-122"/>
              </a:rPr>
              <a:t>Popular tools</a:t>
            </a:r>
          </a:p>
          <a:p>
            <a:pPr lvl="1"/>
            <a:r>
              <a:rPr lang="en-US" altLang="zh-CN" dirty="0" err="1">
                <a:latin typeface="Huawei Sans" panose="020C0503030203020204" pitchFamily="34" charset="0"/>
                <a:ea typeface="微软雅黑" panose="020B0503020204020204" pitchFamily="34" charset="-122"/>
                <a:cs typeface="Huawei Sans" panose="020C0503030203020204" pitchFamily="34" charset="0"/>
              </a:rPr>
              <a:t>HedEx</a:t>
            </a:r>
            <a:r>
              <a:rPr lang="en-US" altLang="zh-CN" dirty="0">
                <a:latin typeface="Huawei Sans" panose="020C0503030203020204" pitchFamily="34" charset="0"/>
                <a:ea typeface="微软雅黑" panose="020B0503020204020204" pitchFamily="34" charset="-122"/>
                <a:cs typeface="Huawei Sans" panose="020C0503030203020204" pitchFamily="34" charset="0"/>
              </a:rPr>
              <a:t> Lite</a:t>
            </a: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Network Document Tool Center</a:t>
            </a: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Information Query Assistant</a:t>
            </a: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2996343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126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pPr>
              <a:buFont typeface="+mj-lt"/>
              <a:buAutoNum type="arabicPeriod" startAt="2"/>
            </a:pPr>
            <a:r>
              <a:rPr lang="en-US" b="1" dirty="0">
                <a:latin typeface="Huawei Sans" panose="020C0503030203020204" pitchFamily="34" charset="0"/>
              </a:rPr>
              <a:t>Intelligent Data Storage Components</a:t>
            </a:r>
            <a:endParaRPr lang="en-US" altLang="zh-CN" b="1" dirty="0">
              <a:latin typeface="Huawei Sans" panose="020C0503030203020204" pitchFamily="34" charset="0"/>
            </a:endParaRPr>
          </a:p>
          <a:p>
            <a:pPr lvl="1">
              <a:buSzPct val="60000"/>
              <a:buFont typeface="Wingdings" panose="05000000000000000000" pitchFamily="2" charset="2"/>
              <a:buChar char="n"/>
            </a:pPr>
            <a:r>
              <a:rPr lang="en-US" u="none" dirty="0">
                <a:latin typeface="Huawei Sans" panose="020C0503030203020204" pitchFamily="34" charset="0"/>
              </a:rPr>
              <a:t>Controller enclosure</a:t>
            </a:r>
            <a:endParaRPr lang="en-US" altLang="zh-CN" dirty="0">
              <a:latin typeface="Huawei Sans" panose="020C0503030203020204" pitchFamily="34" charset="0"/>
            </a:endParaRPr>
          </a:p>
          <a:p>
            <a:pPr lvl="1"/>
            <a:r>
              <a:rPr lang="en-US" u="none" dirty="0">
                <a:solidFill>
                  <a:schemeClr val="bg1">
                    <a:lumMod val="50000"/>
                  </a:schemeClr>
                </a:solidFill>
                <a:latin typeface="Huawei Sans" panose="020C0503030203020204" pitchFamily="34" charset="0"/>
              </a:rPr>
              <a:t>Disk enclosure</a:t>
            </a:r>
            <a:endParaRPr lang="en-US" altLang="zh-CN" dirty="0">
              <a:solidFill>
                <a:schemeClr val="bg1">
                  <a:lumMod val="50000"/>
                </a:schemeClr>
              </a:solidFill>
              <a:latin typeface="Huawei Sans" panose="020C0503030203020204" pitchFamily="34" charset="0"/>
            </a:endParaRPr>
          </a:p>
          <a:p>
            <a:pPr lvl="1"/>
            <a:r>
              <a:rPr lang="en-US" u="none" dirty="0">
                <a:solidFill>
                  <a:schemeClr val="bg1">
                    <a:lumMod val="50000"/>
                  </a:schemeClr>
                </a:solidFill>
                <a:latin typeface="Huawei Sans" panose="020C0503030203020204" pitchFamily="34" charset="0"/>
              </a:rPr>
              <a:t>Expansion module</a:t>
            </a:r>
            <a:endParaRPr lang="en-US" altLang="zh-CN" dirty="0">
              <a:solidFill>
                <a:schemeClr val="bg1">
                  <a:lumMod val="50000"/>
                </a:schemeClr>
              </a:solidFill>
              <a:latin typeface="Huawei Sans" panose="020C0503030203020204" pitchFamily="34" charset="0"/>
            </a:endParaRPr>
          </a:p>
          <a:p>
            <a:pPr lvl="1"/>
            <a:r>
              <a:rPr lang="en-US" u="none" dirty="0">
                <a:solidFill>
                  <a:schemeClr val="bg1">
                    <a:lumMod val="50000"/>
                  </a:schemeClr>
                </a:solidFill>
                <a:latin typeface="Huawei Sans" panose="020C0503030203020204" pitchFamily="34" charset="0"/>
              </a:rPr>
              <a:t>Disk</a:t>
            </a:r>
            <a:endParaRPr lang="en-US" altLang="zh-CN" dirty="0">
              <a:solidFill>
                <a:schemeClr val="bg1">
                  <a:lumMod val="50000"/>
                </a:schemeClr>
              </a:solidFill>
              <a:latin typeface="Huawei Sans" panose="020C0503030203020204" pitchFamily="34" charset="0"/>
            </a:endParaRPr>
          </a:p>
          <a:p>
            <a:pPr lvl="1"/>
            <a:r>
              <a:rPr lang="en-US" u="none" dirty="0">
                <a:solidFill>
                  <a:schemeClr val="bg1">
                    <a:lumMod val="50000"/>
                  </a:schemeClr>
                </a:solidFill>
                <a:latin typeface="Huawei Sans" panose="020C0503030203020204" pitchFamily="34" charset="0"/>
              </a:rPr>
              <a:t>Interface module</a:t>
            </a:r>
            <a:endParaRPr lang="en-US" altLang="zh-CN" dirty="0">
              <a:solidFill>
                <a:schemeClr val="bg1">
                  <a:lumMod val="50000"/>
                </a:schemeClr>
              </a:solidFill>
              <a:latin typeface="Huawei Sans" panose="020C0503030203020204" pitchFamily="34" charset="0"/>
            </a:endParaRPr>
          </a:p>
          <a:p>
            <a:pPr>
              <a:buAutoNum type="arabicPeriod" startAt="2"/>
            </a:pPr>
            <a:endParaRPr lang="en-US" altLang="zh-CN" dirty="0">
              <a:latin typeface="Huawei Sans" panose="020C0503030203020204" pitchFamily="34" charset="0"/>
            </a:endParaRPr>
          </a:p>
          <a:p>
            <a:pPr>
              <a:buAutoNum type="arabicPeriod" startAt="2"/>
            </a:pPr>
            <a:endParaRPr lang="en-US" altLang="zh-CN" dirty="0">
              <a:latin typeface="Huawei Sans" panose="020C0503030203020204" pitchFamily="34" charset="0"/>
            </a:endParaRPr>
          </a:p>
        </p:txBody>
      </p:sp>
    </p:spTree>
    <p:extLst>
      <p:ext uri="{BB962C8B-B14F-4D97-AF65-F5344CB8AC3E}">
        <p14:creationId xmlns:p14="http://schemas.microsoft.com/office/powerpoint/2010/main" val="1902427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latin typeface="Huawei Sans" panose="020C0503030203020204" pitchFamily="34" charset="0"/>
              </a:rPr>
              <a:t>Storage Product Form</a:t>
            </a:r>
            <a:endParaRPr lang="en-US" altLang="zh-CN" dirty="0">
              <a:latin typeface="Huawei Sans" panose="020C0503030203020204" pitchFamily="34" charset="0"/>
            </a:endParaRPr>
          </a:p>
        </p:txBody>
      </p:sp>
      <p:grpSp>
        <p:nvGrpSpPr>
          <p:cNvPr id="12" name="组合 11"/>
          <p:cNvGrpSpPr/>
          <p:nvPr/>
        </p:nvGrpSpPr>
        <p:grpSpPr>
          <a:xfrm>
            <a:off x="822345" y="1725282"/>
            <a:ext cx="3089191" cy="2434282"/>
            <a:chOff x="755478" y="2277205"/>
            <a:chExt cx="3321595" cy="2617416"/>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755478" y="2277205"/>
              <a:ext cx="3303851" cy="600700"/>
            </a:xfrm>
            <a:prstGeom prst="rect">
              <a:avLst/>
            </a:prstGeom>
          </p:spPr>
        </p:pic>
        <p:pic>
          <p:nvPicPr>
            <p:cNvPr id="9" name="图片 8"/>
            <p:cNvPicPr>
              <a:picLocks noChangeAspect="1"/>
            </p:cNvPicPr>
            <p:nvPr/>
          </p:nvPicPr>
          <p:blipFill>
            <a:blip r:embed="rId4"/>
            <a:stretch>
              <a:fillRect/>
            </a:stretch>
          </p:blipFill>
          <p:spPr>
            <a:xfrm>
              <a:off x="764349" y="4229721"/>
              <a:ext cx="3303852" cy="6649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478" y="2905664"/>
              <a:ext cx="3303852" cy="597778"/>
            </a:xfrm>
            <a:prstGeom prst="rect">
              <a:avLst/>
            </a:prstGeom>
          </p:spPr>
        </p:pic>
        <p:pic>
          <p:nvPicPr>
            <p:cNvPr id="11" name="图片 10"/>
            <p:cNvPicPr>
              <a:picLocks noChangeAspect="1"/>
            </p:cNvPicPr>
            <p:nvPr/>
          </p:nvPicPr>
          <p:blipFill>
            <a:blip r:embed="rId6"/>
            <a:stretch>
              <a:fillRect/>
            </a:stretch>
          </p:blipFill>
          <p:spPr>
            <a:xfrm>
              <a:off x="755478" y="3528931"/>
              <a:ext cx="3321595" cy="673003"/>
            </a:xfrm>
            <a:prstGeom prst="rect">
              <a:avLst/>
            </a:prstGeom>
          </p:spPr>
        </p:pic>
      </p:grpSp>
      <p:sp>
        <p:nvSpPr>
          <p:cNvPr id="13" name="文本框 12"/>
          <p:cNvSpPr txBox="1"/>
          <p:nvPr/>
        </p:nvSpPr>
        <p:spPr>
          <a:xfrm>
            <a:off x="1188887" y="4304773"/>
            <a:ext cx="2580040" cy="369332"/>
          </a:xfrm>
          <a:prstGeom prst="rect">
            <a:avLst/>
          </a:prstGeom>
          <a:noFill/>
        </p:spPr>
        <p:txBody>
          <a:bodyPr wrap="square" rtlCol="0">
            <a:noAutofit/>
          </a:bodyPr>
          <a:lstStyle/>
          <a:p>
            <a:pPr algn="ctr" fontAlgn="ctr"/>
            <a:r>
              <a:rPr lang="en-US" dirty="0">
                <a:latin typeface="Huawei Sans" panose="020C0503030203020204" pitchFamily="34" charset="0"/>
              </a:rPr>
              <a:t>2 U, disk and controller integration</a:t>
            </a:r>
            <a:endParaRPr lang="en-US" altLang="zh-CN" dirty="0">
              <a:latin typeface="Huawei Sans" panose="020C0503030203020204" pitchFamily="34" charset="0"/>
            </a:endParaRPr>
          </a:p>
        </p:txBody>
      </p:sp>
      <p:sp>
        <p:nvSpPr>
          <p:cNvPr id="14" name="文本框 13"/>
          <p:cNvSpPr txBox="1"/>
          <p:nvPr/>
        </p:nvSpPr>
        <p:spPr>
          <a:xfrm>
            <a:off x="5007455" y="4304773"/>
            <a:ext cx="2545870" cy="369332"/>
          </a:xfrm>
          <a:prstGeom prst="rect">
            <a:avLst/>
          </a:prstGeom>
          <a:noFill/>
        </p:spPr>
        <p:txBody>
          <a:bodyPr wrap="square" rtlCol="0">
            <a:noAutofit/>
          </a:bodyPr>
          <a:lstStyle/>
          <a:p>
            <a:pPr algn="ctr" fontAlgn="ctr"/>
            <a:r>
              <a:rPr lang="en-US" dirty="0">
                <a:latin typeface="Huawei Sans" panose="020C0503030203020204" pitchFamily="34" charset="0"/>
              </a:rPr>
              <a:t>4 U, disk and controller separation</a:t>
            </a:r>
            <a:endParaRPr lang="en-US" altLang="zh-CN" dirty="0">
              <a:latin typeface="Huawei Sans" panose="020C0503030203020204" pitchFamily="34" charset="0"/>
            </a:endParaRPr>
          </a:p>
        </p:txBody>
      </p:sp>
      <p:grpSp>
        <p:nvGrpSpPr>
          <p:cNvPr id="18" name="组合 17"/>
          <p:cNvGrpSpPr/>
          <p:nvPr/>
        </p:nvGrpSpPr>
        <p:grpSpPr>
          <a:xfrm>
            <a:off x="8558744" y="1667854"/>
            <a:ext cx="2692878" cy="2424232"/>
            <a:chOff x="8153635" y="2634310"/>
            <a:chExt cx="2692878" cy="2424232"/>
          </a:xfrm>
        </p:grpSpPr>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635" y="2958916"/>
              <a:ext cx="750582" cy="1775020"/>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2291" y="2863482"/>
              <a:ext cx="831292" cy="1965888"/>
            </a:xfrm>
            <a:prstGeom prst="rect">
              <a:avLst/>
            </a:prstGeom>
          </p:spPr>
        </p:pic>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3527" y="2751995"/>
              <a:ext cx="925576" cy="2188862"/>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21409" y="2634310"/>
              <a:ext cx="1025104" cy="2424232"/>
            </a:xfrm>
            <a:prstGeom prst="rect">
              <a:avLst/>
            </a:prstGeom>
          </p:spPr>
        </p:pic>
      </p:grpSp>
      <p:sp>
        <p:nvSpPr>
          <p:cNvPr id="19" name="文本框 18"/>
          <p:cNvSpPr txBox="1"/>
          <p:nvPr/>
        </p:nvSpPr>
        <p:spPr>
          <a:xfrm>
            <a:off x="9077400" y="4280631"/>
            <a:ext cx="1723549" cy="369332"/>
          </a:xfrm>
          <a:prstGeom prst="rect">
            <a:avLst/>
          </a:prstGeom>
          <a:noFill/>
        </p:spPr>
        <p:txBody>
          <a:bodyPr wrap="square" rtlCol="0">
            <a:noAutofit/>
          </a:bodyPr>
          <a:lstStyle/>
          <a:p>
            <a:pPr fontAlgn="ctr"/>
            <a:r>
              <a:rPr lang="en-US" dirty="0">
                <a:latin typeface="Huawei Sans" panose="020C0503030203020204" pitchFamily="34" charset="0"/>
              </a:rPr>
              <a:t>Integrated bay</a:t>
            </a:r>
            <a:endParaRPr lang="en-US" altLang="zh-CN" dirty="0">
              <a:latin typeface="Huawei Sans" panose="020C0503030203020204" pitchFamily="34" charset="0"/>
            </a:endParaRPr>
          </a:p>
        </p:txBody>
      </p:sp>
      <p:grpSp>
        <p:nvGrpSpPr>
          <p:cNvPr id="20" name="组合 19"/>
          <p:cNvGrpSpPr/>
          <p:nvPr/>
        </p:nvGrpSpPr>
        <p:grpSpPr>
          <a:xfrm>
            <a:off x="4639369" y="1725283"/>
            <a:ext cx="3310020" cy="2383608"/>
            <a:chOff x="7322643" y="1261254"/>
            <a:chExt cx="3854470" cy="2775677"/>
          </a:xfrm>
        </p:grpSpPr>
        <p:pic>
          <p:nvPicPr>
            <p:cNvPr id="21" name="图片 20"/>
            <p:cNvPicPr>
              <a:picLocks noChangeAspect="1"/>
            </p:cNvPicPr>
            <p:nvPr/>
          </p:nvPicPr>
          <p:blipFill>
            <a:blip r:embed="rId11"/>
            <a:stretch>
              <a:fillRect/>
            </a:stretch>
          </p:blipFill>
          <p:spPr>
            <a:xfrm>
              <a:off x="7322643" y="2640949"/>
              <a:ext cx="3854470" cy="1395982"/>
            </a:xfrm>
            <a:prstGeom prst="rect">
              <a:avLst/>
            </a:prstGeom>
            <a:noFill/>
            <a:ln>
              <a:noFill/>
            </a:ln>
          </p:spPr>
        </p:pic>
        <p:pic>
          <p:nvPicPr>
            <p:cNvPr id="22" name="图片 21"/>
            <p:cNvPicPr>
              <a:picLocks noChangeAspect="1"/>
            </p:cNvPicPr>
            <p:nvPr/>
          </p:nvPicPr>
          <p:blipFill>
            <a:blip r:embed="rId12"/>
            <a:stretch>
              <a:fillRect/>
            </a:stretch>
          </p:blipFill>
          <p:spPr>
            <a:xfrm>
              <a:off x="7322643" y="1261254"/>
              <a:ext cx="3854470" cy="1340208"/>
            </a:xfrm>
            <a:prstGeom prst="rect">
              <a:avLst/>
            </a:prstGeom>
            <a:noFill/>
            <a:ln>
              <a:noFill/>
            </a:ln>
          </p:spPr>
        </p:pic>
      </p:grpSp>
      <p:sp>
        <p:nvSpPr>
          <p:cNvPr id="3" name="文本框 2"/>
          <p:cNvSpPr txBox="1"/>
          <p:nvPr/>
        </p:nvSpPr>
        <p:spPr>
          <a:xfrm>
            <a:off x="731838" y="5527679"/>
            <a:ext cx="8246168" cy="369332"/>
          </a:xfrm>
          <a:prstGeom prst="rect">
            <a:avLst/>
          </a:prstGeom>
          <a:noFill/>
        </p:spPr>
        <p:txBody>
          <a:bodyPr wrap="square" rtlCol="0">
            <a:noAutofit/>
          </a:bodyPr>
          <a:lstStyle/>
          <a:p>
            <a:pPr fontAlgn="ctr"/>
            <a:r>
              <a:rPr lang="en-US" dirty="0">
                <a:latin typeface="Huawei Sans" panose="020C0503030203020204" pitchFamily="34" charset="0"/>
              </a:rPr>
              <a:t>Note: Huawei OceanStor Dorado V6 </a:t>
            </a:r>
            <a:r>
              <a:rPr lang="en-US" altLang="zh-CN" dirty="0">
                <a:latin typeface="Huawei Sans" panose="020C0503030203020204" pitchFamily="34" charset="0"/>
              </a:rPr>
              <a:t>is</a:t>
            </a:r>
            <a:r>
              <a:rPr lang="en-US" dirty="0">
                <a:latin typeface="Huawei Sans" panose="020C0503030203020204" pitchFamily="34" charset="0"/>
              </a:rPr>
              <a:t> used as </a:t>
            </a:r>
            <a:r>
              <a:rPr lang="en-US" altLang="zh-CN" dirty="0">
                <a:latin typeface="Huawei Sans" panose="020C0503030203020204" pitchFamily="34" charset="0"/>
              </a:rPr>
              <a:t>the</a:t>
            </a:r>
            <a:r>
              <a:rPr lang="en-US" dirty="0">
                <a:latin typeface="Huawei Sans" panose="020C0503030203020204" pitchFamily="34" charset="0"/>
              </a:rPr>
              <a:t> example.</a:t>
            </a:r>
          </a:p>
        </p:txBody>
      </p:sp>
    </p:spTree>
    <p:extLst>
      <p:ext uri="{BB962C8B-B14F-4D97-AF65-F5344CB8AC3E}">
        <p14:creationId xmlns:p14="http://schemas.microsoft.com/office/powerpoint/2010/main" val="1812921930"/>
      </p:ext>
    </p:extLst>
  </p:cSld>
  <p:clrMapOvr>
    <a:masterClrMapping/>
  </p:clrMapOvr>
</p:sld>
</file>

<file path=ppt/theme/theme1.xml><?xml version="1.0" encoding="utf-8"?>
<a:theme xmlns:a="http://schemas.openxmlformats.org/drawingml/2006/main" name="1_标题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功能页模板">
  <a:themeElements>
    <a:clrScheme name="自定义 2">
      <a:dk1>
        <a:sysClr val="windowText" lastClr="000000"/>
      </a:dk1>
      <a:lt1>
        <a:sysClr val="window" lastClr="FFFFFF"/>
      </a:lt1>
      <a:dk2>
        <a:srgbClr val="44546A"/>
      </a:dk2>
      <a:lt2>
        <a:srgbClr val="E7E6E6"/>
      </a:lt2>
      <a:accent1>
        <a:srgbClr val="C7000B"/>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方正+Huawei">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内容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方正+Huawei">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感谢页模板">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800" dirty="0"/>
        </a:defPPr>
      </a:lstStyle>
    </a:txDef>
  </a:objectDefaults>
  <a:extraClrSchemeLst/>
  <a:extLst>
    <a:ext uri="{05A4C25C-085E-4340-85A3-A5531E510DB2}">
      <thm15:themeFamily xmlns:thm15="http://schemas.microsoft.com/office/thememl/2012/main" name="演示文稿1" id="{5D7106B4-FD24-471A-B326-8B58E27A973B}" vid="{1AA013AF-7C2E-4A39-9796-86760F640C1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方正+Huawei">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226774B8D87F4D92D9D1F6859ED44E" ma:contentTypeVersion="1" ma:contentTypeDescription="Create a new document." ma:contentTypeScope="" ma:versionID="192c310b45bae95d9fdbb51d5532622b">
  <xsd:schema xmlns:xsd="http://www.w3.org/2001/XMLSchema" xmlns:xs="http://www.w3.org/2001/XMLSchema" xmlns:p="http://schemas.microsoft.com/office/2006/metadata/properties" xmlns:ns2="475f1e55-3009-46d8-9566-5d569a2b3a98" targetNamespace="http://schemas.microsoft.com/office/2006/metadata/properties" ma:root="true" ma:fieldsID="1d095aabec1d15598815726bd4b054a7" ns2:_="">
    <xsd:import namespace="475f1e55-3009-46d8-9566-5d569a2b3a9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f1e55-3009-46d8-9566-5d569a2b3a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49E341-E18B-4582-A696-294F4CA4F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5f1e55-3009-46d8-9566-5d569a2b3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0EFEAE-CE38-4782-874C-F0C04452BAF1}">
  <ds:schemaRefs>
    <ds:schemaRef ds:uri="http://schemas.microsoft.com/sharepoint/v3/contenttype/forms"/>
  </ds:schemaRefs>
</ds:datastoreItem>
</file>

<file path=customXml/itemProps3.xml><?xml version="1.0" encoding="utf-8"?>
<ds:datastoreItem xmlns:ds="http://schemas.openxmlformats.org/officeDocument/2006/customXml" ds:itemID="{12296AD3-5121-4DF6-8150-62C25C031437}">
  <ds:schemaRefs>
    <ds:schemaRef ds:uri="http://schemas.openxmlformats.org/package/2006/metadata/core-properties"/>
    <ds:schemaRef ds:uri="http://www.w3.org/XML/1998/namespace"/>
    <ds:schemaRef ds:uri="http://purl.org/dc/dcmitype/"/>
    <ds:schemaRef ds:uri="http://purl.org/dc/elements/1.1/"/>
    <ds:schemaRef ds:uri="http://schemas.microsoft.com/office/infopath/2007/PartnerControls"/>
    <ds:schemaRef ds:uri="http://schemas.microsoft.com/office/2006/documentManagement/types"/>
    <ds:schemaRef ds:uri="http://schemas.microsoft.com/office/2006/metadata/properties"/>
    <ds:schemaRef ds:uri="475f1e55-3009-46d8-9566-5d569a2b3a98"/>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4159</TotalTime>
  <Words>11070</Words>
  <Application>Microsoft Office PowerPoint</Application>
  <PresentationFormat>宽屏</PresentationFormat>
  <Paragraphs>1194</Paragraphs>
  <Slides>76</Slides>
  <Notes>76</Notes>
  <HiddenSlides>1</HiddenSlides>
  <MMClips>0</MMClips>
  <ScaleCrop>false</ScaleCrop>
  <HeadingPairs>
    <vt:vector size="8" baseType="variant">
      <vt:variant>
        <vt:lpstr>已用的字体</vt:lpstr>
      </vt:variant>
      <vt:variant>
        <vt:i4>8</vt:i4>
      </vt:variant>
      <vt:variant>
        <vt:lpstr>主题</vt:lpstr>
      </vt:variant>
      <vt:variant>
        <vt:i4>4</vt:i4>
      </vt:variant>
      <vt:variant>
        <vt:lpstr>嵌入 OLE 服务器</vt:lpstr>
      </vt:variant>
      <vt:variant>
        <vt:i4>2</vt:i4>
      </vt:variant>
      <vt:variant>
        <vt:lpstr>幻灯片标题</vt:lpstr>
      </vt:variant>
      <vt:variant>
        <vt:i4>76</vt:i4>
      </vt:variant>
    </vt:vector>
  </HeadingPairs>
  <TitlesOfParts>
    <vt:vector size="90" baseType="lpstr">
      <vt:lpstr>方正兰亭黑简体</vt:lpstr>
      <vt:lpstr>黑体</vt:lpstr>
      <vt:lpstr>宋体</vt:lpstr>
      <vt:lpstr>Microsoft YaHei</vt:lpstr>
      <vt:lpstr>Microsoft YaHei</vt:lpstr>
      <vt:lpstr>Arial</vt:lpstr>
      <vt:lpstr>Huawei Sans</vt:lpstr>
      <vt:lpstr>Wingdings</vt:lpstr>
      <vt:lpstr>1_标题页模板</vt:lpstr>
      <vt:lpstr>2_自功能页模板</vt:lpstr>
      <vt:lpstr>3_内容页模板</vt:lpstr>
      <vt:lpstr>4_感谢页模板</vt:lpstr>
      <vt:lpstr>點陣圖影像</vt:lpstr>
      <vt:lpstr>位图图像</vt:lpstr>
      <vt:lpstr>PowerPoint 演示文稿</vt:lpstr>
      <vt:lpstr>Intelligent Data Storage System</vt:lpstr>
      <vt:lpstr>PowerPoint 演示文稿</vt:lpstr>
      <vt:lpstr>PowerPoint 演示文稿</vt:lpstr>
      <vt:lpstr>PowerPoint 演示文稿</vt:lpstr>
      <vt:lpstr>Storage in the Intelligent Era</vt:lpstr>
      <vt:lpstr>Intelligent Data Storage Architecture</vt:lpstr>
      <vt:lpstr>PowerPoint 演示文稿</vt:lpstr>
      <vt:lpstr>Storage Product Form</vt:lpstr>
      <vt:lpstr>Controller Enclosure</vt:lpstr>
      <vt:lpstr>Front View of a Controller Enclosure</vt:lpstr>
      <vt:lpstr>Rear View of a Controller Enclosure</vt:lpstr>
      <vt:lpstr>Controller</vt:lpstr>
      <vt:lpstr>BBU and Fan Module</vt:lpstr>
      <vt:lpstr>Coffer Disk</vt:lpstr>
      <vt:lpstr>Power Module</vt:lpstr>
      <vt:lpstr>PowerPoint 演示文稿</vt:lpstr>
      <vt:lpstr>Disk Enclosure</vt:lpstr>
      <vt:lpstr>Front View of a Disk Enclosure</vt:lpstr>
      <vt:lpstr>Rear View of a Disk Enclosure</vt:lpstr>
      <vt:lpstr>PowerPoint 演示文稿</vt:lpstr>
      <vt:lpstr>Expansion Module</vt:lpstr>
      <vt:lpstr>CE Switch</vt:lpstr>
      <vt:lpstr>Fibre Channel Switch</vt:lpstr>
      <vt:lpstr>Device Cables</vt:lpstr>
      <vt:lpstr>PowerPoint 演示文稿</vt:lpstr>
      <vt:lpstr>Disk Type</vt:lpstr>
      <vt:lpstr>HDD Structure</vt:lpstr>
      <vt:lpstr>HDD Working Principles</vt:lpstr>
      <vt:lpstr>Data Organization on a Disk</vt:lpstr>
      <vt:lpstr>Disk Capacity and Cache</vt:lpstr>
      <vt:lpstr>Factors Relevant to Disk Performance</vt:lpstr>
      <vt:lpstr>Average Access Time</vt:lpstr>
      <vt:lpstr>Data Transfer Rate</vt:lpstr>
      <vt:lpstr>Disk IOPS and Transmission Bandwidth</vt:lpstr>
      <vt:lpstr>Parallel and Serial Transmission</vt:lpstr>
      <vt:lpstr>HDD Port Technology</vt:lpstr>
      <vt:lpstr>IDE Disk Port</vt:lpstr>
      <vt:lpstr>SATA Port</vt:lpstr>
      <vt:lpstr>SCSI Port</vt:lpstr>
      <vt:lpstr>SAS Port</vt:lpstr>
      <vt:lpstr>Fibre Channel Port</vt:lpstr>
      <vt:lpstr>PowerPoint 演示文稿</vt:lpstr>
      <vt:lpstr>SSD Overview</vt:lpstr>
      <vt:lpstr>SSD Architecture</vt:lpstr>
      <vt:lpstr>NAND Flash</vt:lpstr>
      <vt:lpstr>SLC, MLC, TLC, and QLC</vt:lpstr>
      <vt:lpstr>Flash Chip Data Relationship</vt:lpstr>
      <vt:lpstr>Address Mapping Management</vt:lpstr>
      <vt:lpstr>FTL</vt:lpstr>
      <vt:lpstr>Data Write Process on an SSD (1)</vt:lpstr>
      <vt:lpstr>Data Write Process on an SSD (2)</vt:lpstr>
      <vt:lpstr>Data Read Process on an SSD</vt:lpstr>
      <vt:lpstr>SSD Performance Advantages</vt:lpstr>
      <vt:lpstr>Use of SSDs in Storage Systems</vt:lpstr>
      <vt:lpstr>SCM Card</vt:lpstr>
      <vt:lpstr>PowerPoint 演示文稿</vt:lpstr>
      <vt:lpstr>Front-End: GE Interface Modules</vt:lpstr>
      <vt:lpstr>Front-End: RoCE Interface Modules</vt:lpstr>
      <vt:lpstr>Front-End: SmartIO Interface Modules</vt:lpstr>
      <vt:lpstr>Back-End: 100 Gbit/s RDMA Interface Module and 12 Gbit/s SAS Expansion Module</vt:lpstr>
      <vt:lpstr>Scale-out: 100 Gbit/s RDMA Interface Module and 25 Gbit/s RDMA Interface Module</vt:lpstr>
      <vt:lpstr>PowerPoint 演示文稿</vt:lpstr>
      <vt:lpstr>Scale-up and Scale-out</vt:lpstr>
      <vt:lpstr>SAS Disk Enclosure Scale-up Networking Principles</vt:lpstr>
      <vt:lpstr>Smart Disk Enclosure Scale-up Networking Principles</vt:lpstr>
      <vt:lpstr>Scale-out Direct-Connection Networking</vt:lpstr>
      <vt:lpstr>Scale-out Switched Networking</vt:lpstr>
      <vt:lpstr>Local Write Process</vt:lpstr>
      <vt:lpstr>Non-local Write Process</vt:lpstr>
      <vt:lpstr>Local Read Process</vt:lpstr>
      <vt:lpstr>Non-local Read Process</vt:lpstr>
      <vt:lpstr>PowerPoint 演示文稿</vt:lpstr>
      <vt:lpstr>PowerPoint 演示文稿</vt:lpstr>
      <vt:lpstr>PowerPoint 演示文稿</vt:lpstr>
      <vt:lpstr>PowerPoint 演示文稿</vt:lpstr>
    </vt:vector>
  </TitlesOfParts>
  <Company>Huawei Technologies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fanyan (A)</dc:creator>
  <cp:lastModifiedBy>xuningyang</cp:lastModifiedBy>
  <cp:revision>267</cp:revision>
  <dcterms:created xsi:type="dcterms:W3CDTF">2018-11-29T10:16:29Z</dcterms:created>
  <dcterms:modified xsi:type="dcterms:W3CDTF">2022-10-27T01:59:27Z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(3)jaWSAmaH18ewuKO9eMFPRyh0DHozc5iaQcpKWWUXsIBy/PJ4CfWnfHjG4lZZSKqMdfKoG7B4
WXPaf6yonO2TaNqUUWsFi5hE5/ZuGreyFIG1OR4e3iUsNhpsbk++0mlDi470Bkdys9wvaTYr
n6xNS4fcBbqh+RUAd0zTQKEk+WyZgnbcjNts/14DtF5K13fryRd7qckDapW3T40PWCeuclct
U5k+8mw8mVGOmiTfU/</vt:lpwstr>
  </property>
  <property fmtid="{D5CDD505-2E9C-101B-9397-08002B2CF9AE}" pid="3" name="_2015_ms_pID_7253431">
    <vt:lpwstr>VmBsBwJpy3LyDTfI/p/lXCI4WcBkfxZqyhr+rXeAjiBgWlPY0N/zAr
NaJfGVD6hUpg2Yi7aexSOp3apXxf4Mf8taLxK/k1AJAJ+FnRQeAFRfjOmh8k2S4iqeoYeizi
5dDJuH/J2MC05B9f//EegwGyLrEJelXG6+CaIr+UgJJdzurgnhylJOOrbcUDRXcxmvZsKU/U
UUD/bCzCpeEi3HXmddYEB/ws9HLF3WOBadtp</vt:lpwstr>
  </property>
  <property fmtid="{D5CDD505-2E9C-101B-9397-08002B2CF9AE}" pid="4" name="_2015_ms_pID_7253432">
    <vt:lpwstr>TbYTMt1relN6m/HcOsOYeTM=</vt:lpwstr>
  </property>
  <property fmtid="{D5CDD505-2E9C-101B-9397-08002B2CF9AE}" pid="5" name="ContentTypeId">
    <vt:lpwstr>0x010100CC226774B8D87F4D92D9D1F6859ED44E</vt:lpwstr>
  </property>
  <property fmtid="{D5CDD505-2E9C-101B-9397-08002B2CF9AE}" pid="6" name="_readonly">
    <vt:lpwstr/>
  </property>
  <property fmtid="{D5CDD505-2E9C-101B-9397-08002B2CF9AE}" pid="7" name="_change">
    <vt:lpwstr/>
  </property>
  <property fmtid="{D5CDD505-2E9C-101B-9397-08002B2CF9AE}" pid="8" name="_full-control">
    <vt:lpwstr/>
  </property>
  <property fmtid="{D5CDD505-2E9C-101B-9397-08002B2CF9AE}" pid="9" name="sflag">
    <vt:lpwstr>1663573016</vt:lpwstr>
  </property>
</Properties>
</file>